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p:scale>
          <a:sx n="37" d="100"/>
          <a:sy n="37"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8/31/2024</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1"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573551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25" name="对象"/>
          <p:cNvSpPr>
            <a:spLocks noGrp="1"/>
          </p:cNvSpPr>
          <p:nvPr>
            <p:ph type="sldImg"/>
          </p:nvPr>
        </p:nvSpPr>
        <p:spPr>
          <a:xfrm rot="0">
            <a:off x="2857500" y="512763"/>
            <a:ext cx="3428999" cy="2566987"/>
          </a:xfrm>
          <a:prstGeom prst="rect"/>
          <a:noFill/>
          <a:ln w="12700" cmpd="sng" cap="flat">
            <a:noFill/>
            <a:prstDash val="solid"/>
            <a:miter/>
          </a:ln>
        </p:spPr>
      </p:sp>
      <p:sp>
        <p:nvSpPr>
          <p:cNvPr id="26"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848822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278" name="对象"/>
          <p:cNvSpPr>
            <a:spLocks noGrp="1"/>
          </p:cNvSpPr>
          <p:nvPr>
            <p:ph type="sldImg"/>
          </p:nvPr>
        </p:nvSpPr>
        <p:spPr>
          <a:xfrm rot="0">
            <a:off x="2857500" y="512763"/>
            <a:ext cx="3428999" cy="2566987"/>
          </a:xfrm>
          <a:prstGeom prst="rect"/>
          <a:noFill/>
          <a:ln w="12700" cmpd="sng" cap="flat">
            <a:noFill/>
            <a:prstDash val="solid"/>
            <a:miter/>
          </a:ln>
        </p:spPr>
      </p:sp>
      <p:sp>
        <p:nvSpPr>
          <p:cNvPr id="279"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76792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301" name="对象"/>
          <p:cNvSpPr>
            <a:spLocks noGrp="1"/>
          </p:cNvSpPr>
          <p:nvPr>
            <p:ph type="sldImg"/>
          </p:nvPr>
        </p:nvSpPr>
        <p:spPr>
          <a:xfrm rot="0">
            <a:off x="2857500" y="512763"/>
            <a:ext cx="3428999" cy="2566987"/>
          </a:xfrm>
          <a:prstGeom prst="rect"/>
          <a:noFill/>
          <a:ln w="12700" cmpd="sng" cap="flat">
            <a:noFill/>
            <a:prstDash val="solid"/>
            <a:miter/>
          </a:ln>
        </p:spPr>
      </p:sp>
      <p:sp>
        <p:nvSpPr>
          <p:cNvPr id="302"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27140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333" name="对象"/>
          <p:cNvSpPr>
            <a:spLocks noGrp="1"/>
          </p:cNvSpPr>
          <p:nvPr>
            <p:ph type="sldImg"/>
          </p:nvPr>
        </p:nvSpPr>
        <p:spPr>
          <a:xfrm rot="0">
            <a:off x="2857500" y="512763"/>
            <a:ext cx="3428999" cy="2566987"/>
          </a:xfrm>
          <a:prstGeom prst="rect"/>
          <a:noFill/>
          <a:ln w="12700" cmpd="sng" cap="flat">
            <a:noFill/>
            <a:prstDash val="solid"/>
            <a:miter/>
          </a:ln>
        </p:spPr>
      </p:sp>
      <p:sp>
        <p:nvSpPr>
          <p:cNvPr id="334"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99158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357" name="对象"/>
          <p:cNvSpPr>
            <a:spLocks noGrp="1"/>
          </p:cNvSpPr>
          <p:nvPr>
            <p:ph type="sldImg"/>
          </p:nvPr>
        </p:nvSpPr>
        <p:spPr>
          <a:xfrm rot="0">
            <a:off x="2857500" y="512763"/>
            <a:ext cx="3428999" cy="2566987"/>
          </a:xfrm>
          <a:prstGeom prst="rect"/>
          <a:noFill/>
          <a:ln w="12700" cmpd="sng" cap="flat">
            <a:noFill/>
            <a:prstDash val="solid"/>
            <a:miter/>
          </a:ln>
        </p:spPr>
      </p:sp>
      <p:sp>
        <p:nvSpPr>
          <p:cNvPr id="358"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066898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359" name="对象"/>
          <p:cNvSpPr>
            <a:spLocks noGrp="1"/>
          </p:cNvSpPr>
          <p:nvPr>
            <p:ph type="sldImg"/>
          </p:nvPr>
        </p:nvSpPr>
        <p:spPr>
          <a:xfrm rot="0">
            <a:off x="2857500" y="512763"/>
            <a:ext cx="3428999" cy="2566987"/>
          </a:xfrm>
          <a:prstGeom prst="rect"/>
          <a:noFill/>
          <a:ln w="12700" cmpd="sng" cap="flat">
            <a:noFill/>
            <a:prstDash val="solid"/>
            <a:miter/>
          </a:ln>
        </p:spPr>
      </p:sp>
      <p:sp>
        <p:nvSpPr>
          <p:cNvPr id="360"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45132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3" name="对象"/>
          <p:cNvSpPr>
            <a:spLocks noGrp="1"/>
          </p:cNvSpPr>
          <p:nvPr>
            <p:ph type="sldImg"/>
          </p:nvPr>
        </p:nvSpPr>
        <p:spPr>
          <a:xfrm rot="0">
            <a:off x="2857500" y="512763"/>
            <a:ext cx="3428999" cy="2566987"/>
          </a:xfrm>
          <a:prstGeom prst="rect"/>
          <a:noFill/>
          <a:ln w="12700" cmpd="sng" cap="flat">
            <a:noFill/>
            <a:prstDash val="solid"/>
            <a:miter/>
          </a:ln>
        </p:spPr>
      </p:sp>
      <p:sp>
        <p:nvSpPr>
          <p:cNvPr id="44"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51488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60" name="对象"/>
          <p:cNvSpPr>
            <a:spLocks noGrp="1"/>
          </p:cNvSpPr>
          <p:nvPr>
            <p:ph type="sldImg"/>
          </p:nvPr>
        </p:nvSpPr>
        <p:spPr>
          <a:xfrm rot="0">
            <a:off x="2857500" y="512763"/>
            <a:ext cx="3428999" cy="2566987"/>
          </a:xfrm>
          <a:prstGeom prst="rect"/>
          <a:noFill/>
          <a:ln w="12700" cmpd="sng" cap="flat">
            <a:noFill/>
            <a:prstDash val="solid"/>
            <a:miter/>
          </a:ln>
        </p:spPr>
      </p:sp>
      <p:sp>
        <p:nvSpPr>
          <p:cNvPr id="61"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756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93" name="对象"/>
          <p:cNvSpPr>
            <a:spLocks noGrp="1"/>
          </p:cNvSpPr>
          <p:nvPr>
            <p:ph type="sldImg"/>
          </p:nvPr>
        </p:nvSpPr>
        <p:spPr>
          <a:xfrm rot="0">
            <a:off x="2857500" y="512763"/>
            <a:ext cx="3428999" cy="2566987"/>
          </a:xfrm>
          <a:prstGeom prst="rect"/>
          <a:noFill/>
          <a:ln w="12700" cmpd="sng" cap="flat">
            <a:noFill/>
            <a:prstDash val="solid"/>
            <a:miter/>
          </a:ln>
        </p:spPr>
      </p:sp>
      <p:sp>
        <p:nvSpPr>
          <p:cNvPr id="94"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51869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126" name="对象"/>
          <p:cNvSpPr>
            <a:spLocks noGrp="1"/>
          </p:cNvSpPr>
          <p:nvPr>
            <p:ph type="sldImg"/>
          </p:nvPr>
        </p:nvSpPr>
        <p:spPr>
          <a:xfrm rot="0">
            <a:off x="2857500" y="512763"/>
            <a:ext cx="3428999" cy="2566987"/>
          </a:xfrm>
          <a:prstGeom prst="rect"/>
          <a:noFill/>
          <a:ln w="12700" cmpd="sng" cap="flat">
            <a:noFill/>
            <a:prstDash val="solid"/>
            <a:miter/>
          </a:ln>
        </p:spPr>
      </p:sp>
      <p:sp>
        <p:nvSpPr>
          <p:cNvPr id="127"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99908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158" name="对象"/>
          <p:cNvSpPr>
            <a:spLocks noGrp="1"/>
          </p:cNvSpPr>
          <p:nvPr>
            <p:ph type="sldImg"/>
          </p:nvPr>
        </p:nvSpPr>
        <p:spPr>
          <a:xfrm rot="0">
            <a:off x="2857500" y="512763"/>
            <a:ext cx="3428999" cy="2566987"/>
          </a:xfrm>
          <a:prstGeom prst="rect"/>
          <a:noFill/>
          <a:ln w="12700" cmpd="sng" cap="flat">
            <a:noFill/>
            <a:prstDash val="solid"/>
            <a:miter/>
          </a:ln>
        </p:spPr>
      </p:sp>
      <p:sp>
        <p:nvSpPr>
          <p:cNvPr id="159"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635839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19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9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87139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215" name="对象"/>
          <p:cNvSpPr>
            <a:spLocks noGrp="1"/>
          </p:cNvSpPr>
          <p:nvPr>
            <p:ph type="sldImg"/>
          </p:nvPr>
        </p:nvSpPr>
        <p:spPr>
          <a:xfrm rot="0">
            <a:off x="2857500" y="512763"/>
            <a:ext cx="3428999" cy="2566987"/>
          </a:xfrm>
          <a:prstGeom prst="rect"/>
          <a:noFill/>
          <a:ln w="12700" cmpd="sng" cap="flat">
            <a:noFill/>
            <a:prstDash val="solid"/>
            <a:miter/>
          </a:ln>
        </p:spPr>
      </p:sp>
      <p:sp>
        <p:nvSpPr>
          <p:cNvPr id="216"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03332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248" name="对象"/>
          <p:cNvSpPr>
            <a:spLocks noGrp="1"/>
          </p:cNvSpPr>
          <p:nvPr>
            <p:ph type="sldImg"/>
          </p:nvPr>
        </p:nvSpPr>
        <p:spPr>
          <a:xfrm rot="0">
            <a:off x="2857500" y="512763"/>
            <a:ext cx="3428999" cy="2566987"/>
          </a:xfrm>
          <a:prstGeom prst="rect"/>
          <a:noFill/>
          <a:ln w="12700" cmpd="sng" cap="flat">
            <a:noFill/>
            <a:prstDash val="solid"/>
            <a:miter/>
          </a:ln>
        </p:spPr>
      </p:sp>
      <p:sp>
        <p:nvSpPr>
          <p:cNvPr id="249" name="文本框"/>
          <p:cNvSpPr>
            <a:spLocks noGrp="1"/>
          </p:cNvSpPr>
          <p:nvPr>
            <p:ph type="body" idx="1"/>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582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1371600" y="3195637"/>
            <a:ext cx="15544800" cy="2205037"/>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2743200" y="5829299"/>
            <a:ext cx="12801600" cy="262889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62318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27126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4578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697029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6614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814418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10920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58064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63899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3531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9226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2313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8/31/2024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02323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image" Target="../media/pimg6.jpeg"/><Relationship Id="rId7" Type="http://schemas.openxmlformats.org/officeDocument/2006/relationships/slideLayout" Target="../slideLayouts/slideLayout12.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pimg2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pimg24.png"/><Relationship Id="rId2" Type="http://schemas.openxmlformats.org/officeDocument/2006/relationships/image" Target="../media/pimg25.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png"/><Relationship Id="rId3" Type="http://schemas.openxmlformats.org/officeDocument/2006/relationships/image" Target="../media/pimg9.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10.png"/><Relationship Id="rId2" Type="http://schemas.openxmlformats.org/officeDocument/2006/relationships/image" Target="../media/pimg11.png"/><Relationship Id="rId3" Type="http://schemas.openxmlformats.org/officeDocument/2006/relationships/image" Target="../media/pimg12.png"/><Relationship Id="rId4" Type="http://schemas.openxmlformats.org/officeDocument/2006/relationships/image" Target="../media/pimg13.png"/><Relationship Id="rId5" Type="http://schemas.openxmlformats.org/officeDocument/2006/relationships/image" Target="../media/pimg14.jpeg"/><Relationship Id="rId6" Type="http://schemas.openxmlformats.org/officeDocument/2006/relationships/slideLayout" Target="../slideLayouts/slideLayout1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15.png"/><Relationship Id="rId2" Type="http://schemas.openxmlformats.org/officeDocument/2006/relationships/image" Target="../media/pimg16.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17.png"/><Relationship Id="rId2" Type="http://schemas.openxmlformats.org/officeDocument/2006/relationships/image" Target="../media/pimg18.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9.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pimg20.jpeg"/><Relationship Id="rId2" Type="http://schemas.openxmlformats.org/officeDocument/2006/relationships/image" Target="../media/pimg21.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22.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曲线"/>
          <p:cNvSpPr>
            <a:spLocks/>
          </p:cNvSpPr>
          <p:nvPr/>
        </p:nvSpPr>
        <p:spPr>
          <a:xfrm rot="0">
            <a:off x="0" y="6015038"/>
            <a:ext cx="671512" cy="42719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7" name="曲线"/>
          <p:cNvSpPr>
            <a:spLocks/>
          </p:cNvSpPr>
          <p:nvPr/>
        </p:nvSpPr>
        <p:spPr>
          <a:xfrm rot="0">
            <a:off x="1219195" y="1390645"/>
            <a:ext cx="2805108" cy="2190745"/>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18" name="曲线"/>
          <p:cNvSpPr>
            <a:spLocks/>
          </p:cNvSpPr>
          <p:nvPr/>
        </p:nvSpPr>
        <p:spPr>
          <a:xfrm rot="0">
            <a:off x="5629275" y="1785938"/>
            <a:ext cx="2500311" cy="21574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19" name="曲线"/>
          <p:cNvSpPr>
            <a:spLocks/>
          </p:cNvSpPr>
          <p:nvPr/>
        </p:nvSpPr>
        <p:spPr>
          <a:xfrm rot="0">
            <a:off x="5700711" y="7843838"/>
            <a:ext cx="1085849" cy="928687"/>
          </a:xfrm>
          <a:custGeom>
            <a:gdLst>
              <a:gd name="T1" fmla="*/ 0 w 21600"/>
              <a:gd name="T2" fmla="*/ 0 h 21600"/>
              <a:gd name="T3" fmla="*/ 21600 w 21600"/>
              <a:gd name="T4" fmla="*/ 21600 h 21600"/>
            </a:gdLst>
            <a:rect l="T1" t="T2" r="T3" b="T4"/>
            <a:pathLst>
              <a:path w="21600" h="21600">
                <a:moveTo>
                  <a:pt x="0" y="0"/>
                </a:moveTo>
                <a:lnTo>
                  <a:pt x="21600" y="0"/>
                </a:lnTo>
                <a:lnTo>
                  <a:pt x="21600" y="21598"/>
                </a:lnTo>
                <a:lnTo>
                  <a:pt x="0" y="21598"/>
                </a:lnTo>
                <a:lnTo>
                  <a:pt x="0" y="0"/>
                </a:lnTo>
                <a:close/>
              </a:path>
            </a:pathLst>
          </a:custGeom>
          <a:blipFill rotWithShape="1">
            <a:blip r:embed="rId4"/>
            <a:stretch/>
          </a:blipFill>
          <a:ln cmpd="sng" cap="flat">
            <a:noFill/>
            <a:prstDash val="solid"/>
            <a:miter/>
          </a:ln>
        </p:spPr>
      </p:sp>
      <p:sp>
        <p:nvSpPr>
          <p:cNvPr id="20" name="曲线"/>
          <p:cNvSpPr>
            <a:spLocks/>
          </p:cNvSpPr>
          <p:nvPr/>
        </p:nvSpPr>
        <p:spPr>
          <a:xfrm rot="0">
            <a:off x="11080856" y="-95255"/>
            <a:ext cx="7302398" cy="1047749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21"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mpd="sng" cap="flat">
            <a:noFill/>
            <a:prstDash val="solid"/>
            <a:miter/>
          </a:ln>
        </p:spPr>
      </p:sp>
      <p:sp>
        <p:nvSpPr>
          <p:cNvPr id="22" name="矩形"/>
          <p:cNvSpPr>
            <a:spLocks/>
          </p:cNvSpPr>
          <p:nvPr/>
        </p:nvSpPr>
        <p:spPr>
          <a:xfrm rot="0">
            <a:off x="17100236" y="9677976"/>
            <a:ext cx="114800" cy="30328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7"/>
              </a:lnSpc>
              <a:spcBef>
                <a:spcPts val="0"/>
              </a:spcBef>
              <a:spcAft>
                <a:spcPts val="0"/>
              </a:spcAft>
              <a:buNone/>
            </a:pPr>
            <a:r>
              <a:rPr lang="en-US" altLang="zh-CN" sz="1691"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91"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3" name="矩形"/>
          <p:cNvSpPr>
            <a:spLocks/>
          </p:cNvSpPr>
          <p:nvPr/>
        </p:nvSpPr>
        <p:spPr>
          <a:xfrm rot="0">
            <a:off x="1752148" y="4161087"/>
            <a:ext cx="14259453" cy="471944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STUDENT NAME: </a:t>
            </a:r>
            <a:r>
              <a:rPr lang="en-US" altLang="zh-CN" sz="4059" b="0" i="0" u="none" strike="noStrike" kern="1200" cap="none" spc="0" baseline="0">
                <a:solidFill>
                  <a:srgbClr val="000000"/>
                </a:solidFill>
                <a:latin typeface="Calibri (MS)" pitchFamily="0" charset="0"/>
                <a:ea typeface="Calibri (MS)" pitchFamily="0" charset="0"/>
                <a:cs typeface="Calibri (MS)" pitchFamily="0" charset="0"/>
              </a:rPr>
              <a:t>K. Sangeetha priya </a:t>
            </a:r>
            <a:endPar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REGISTER </a:t>
            </a: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NO:  31221157</a:t>
            </a:r>
            <a:r>
              <a:rPr lang="en-US" altLang="zh-CN" sz="4059" b="0" i="0" u="none" strike="noStrike" kern="1200" cap="none" spc="0" baseline="0">
                <a:solidFill>
                  <a:srgbClr val="000000"/>
                </a:solidFill>
                <a:latin typeface="Calibri (MS)" pitchFamily="0" charset="0"/>
                <a:ea typeface="Calibri (MS)" pitchFamily="0" charset="0"/>
                <a:cs typeface="Calibri (MS)" pitchFamily="0" charset="0"/>
              </a:rPr>
              <a:t>2</a:t>
            </a: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en-US" altLang="zh-CN" sz="4059" b="0" i="0" u="none" strike="noStrike" kern="1200" cap="none" spc="0" baseline="0">
              <a:solidFill>
                <a:srgbClr val="000000"/>
              </a:solidFill>
              <a:latin typeface="Calibri (MS)" pitchFamily="0" charset="0"/>
              <a:ea typeface="Calibri (MS)" pitchFamily="0" charset="0"/>
              <a:cs typeface="Calibri (MS)" pitchFamily="0" charset="0"/>
            </a:endParaRP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rPr>
              <a:t>1BBFF7D4A87D23BBF4E48D49D62FEB82</a:t>
            </a: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5690"/>
              </a:lnSpc>
              <a:spcBef>
                <a:spcPts val="0"/>
              </a:spcBef>
              <a:spcAft>
                <a:spcPts val="0"/>
              </a:spcAft>
              <a:buNone/>
            </a:pPr>
            <a:r>
              <a:rPr lang="en-US" altLang="zh-CN" sz="4064"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DEPARTMENT: B.COM BANK MANAGEMENT </a:t>
            </a:r>
            <a:endParaRPr lang="en-US" altLang="zh-CN" sz="4064"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10150"/>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COLLEGE : THIRUTHANGAL NADAR COLLEGE</a:t>
            </a:r>
            <a:endPar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2029"/>
              </a:lnSpc>
              <a:spcBef>
                <a:spcPts val="0"/>
              </a:spcBef>
              <a:spcAft>
                <a:spcPts val="0"/>
              </a:spcAft>
              <a:buNone/>
            </a:pPr>
            <a:r>
              <a:rPr lang="en-US" altLang="zh-CN"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4059"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24" name="矩形"/>
          <p:cNvSpPr>
            <a:spLocks/>
          </p:cNvSpPr>
          <p:nvPr/>
        </p:nvSpPr>
        <p:spPr>
          <a:xfrm rot="0">
            <a:off x="335756" y="257170"/>
            <a:ext cx="14298975" cy="100583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919"/>
              </a:lnSpc>
              <a:spcBef>
                <a:spcPts val="0"/>
              </a:spcBef>
              <a:spcAft>
                <a:spcPts val="0"/>
              </a:spcAft>
              <a:buNone/>
            </a:pPr>
            <a:r>
              <a:rPr lang="en-US" altLang="zh-CN"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Employee Data Analysis using Excel</a:t>
            </a:r>
            <a:endParaRPr lang="zh-CN" altLang="en-US"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spTree>
    <p:extLst>
      <p:ext uri="{BB962C8B-B14F-4D97-AF65-F5344CB8AC3E}">
        <p14:creationId xmlns:p14="http://schemas.microsoft.com/office/powerpoint/2010/main" val="5737199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51" name="组合"/>
          <p:cNvGrpSpPr>
            <a:grpSpLocks/>
          </p:cNvGrpSpPr>
          <p:nvPr/>
        </p:nvGrpSpPr>
        <p:grpSpPr>
          <a:xfrm>
            <a:off x="14059089" y="5999"/>
            <a:ext cx="1841563" cy="10282237"/>
            <a:chOff x="14059089" y="5999"/>
            <a:chExt cx="1841563" cy="10282237"/>
          </a:xfrm>
        </p:grpSpPr>
        <p:sp>
          <p:nvSpPr>
            <p:cNvPr id="250"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253" name="组合"/>
          <p:cNvGrpSpPr>
            <a:grpSpLocks/>
          </p:cNvGrpSpPr>
          <p:nvPr/>
        </p:nvGrpSpPr>
        <p:grpSpPr>
          <a:xfrm>
            <a:off x="11168917" y="5536438"/>
            <a:ext cx="7123080" cy="4756496"/>
            <a:chOff x="11168917" y="5536438"/>
            <a:chExt cx="7123080" cy="4756496"/>
          </a:xfrm>
        </p:grpSpPr>
        <p:sp>
          <p:nvSpPr>
            <p:cNvPr id="252"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255" name="组合"/>
          <p:cNvGrpSpPr>
            <a:grpSpLocks/>
          </p:cNvGrpSpPr>
          <p:nvPr/>
        </p:nvGrpSpPr>
        <p:grpSpPr>
          <a:xfrm>
            <a:off x="13773150" y="0"/>
            <a:ext cx="4514847" cy="10286999"/>
            <a:chOff x="13773150" y="0"/>
            <a:chExt cx="4514847" cy="10286999"/>
          </a:xfrm>
        </p:grpSpPr>
        <p:sp>
          <p:nvSpPr>
            <p:cNvPr id="254"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57" name="组合"/>
          <p:cNvGrpSpPr>
            <a:grpSpLocks/>
          </p:cNvGrpSpPr>
          <p:nvPr/>
        </p:nvGrpSpPr>
        <p:grpSpPr>
          <a:xfrm>
            <a:off x="14404318" y="0"/>
            <a:ext cx="3883722" cy="10286999"/>
            <a:chOff x="14404318" y="0"/>
            <a:chExt cx="3883722" cy="10286999"/>
          </a:xfrm>
        </p:grpSpPr>
        <p:sp>
          <p:nvSpPr>
            <p:cNvPr id="256"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59" name="组合"/>
          <p:cNvGrpSpPr>
            <a:grpSpLocks/>
          </p:cNvGrpSpPr>
          <p:nvPr/>
        </p:nvGrpSpPr>
        <p:grpSpPr>
          <a:xfrm>
            <a:off x="13401675" y="4572000"/>
            <a:ext cx="4886322" cy="5715000"/>
            <a:chOff x="13401675" y="4572000"/>
            <a:chExt cx="4886322" cy="5715000"/>
          </a:xfrm>
        </p:grpSpPr>
        <p:sp>
          <p:nvSpPr>
            <p:cNvPr id="258"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61" name="组合"/>
          <p:cNvGrpSpPr>
            <a:grpSpLocks/>
          </p:cNvGrpSpPr>
          <p:nvPr/>
        </p:nvGrpSpPr>
        <p:grpSpPr>
          <a:xfrm>
            <a:off x="14006896" y="0"/>
            <a:ext cx="4281107" cy="10286999"/>
            <a:chOff x="14006896" y="0"/>
            <a:chExt cx="4281107" cy="10286999"/>
          </a:xfrm>
        </p:grpSpPr>
        <p:sp>
          <p:nvSpPr>
            <p:cNvPr id="260"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63" name="组合"/>
          <p:cNvGrpSpPr>
            <a:grpSpLocks/>
          </p:cNvGrpSpPr>
          <p:nvPr/>
        </p:nvGrpSpPr>
        <p:grpSpPr>
          <a:xfrm>
            <a:off x="16344900" y="0"/>
            <a:ext cx="1943100" cy="10286999"/>
            <a:chOff x="16344900" y="0"/>
            <a:chExt cx="1943100" cy="10286999"/>
          </a:xfrm>
        </p:grpSpPr>
        <p:sp>
          <p:nvSpPr>
            <p:cNvPr id="262"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65" name="组合"/>
          <p:cNvGrpSpPr>
            <a:grpSpLocks/>
          </p:cNvGrpSpPr>
          <p:nvPr/>
        </p:nvGrpSpPr>
        <p:grpSpPr>
          <a:xfrm>
            <a:off x="16404370" y="0"/>
            <a:ext cx="1883664" cy="10286999"/>
            <a:chOff x="16404370" y="0"/>
            <a:chExt cx="1883664" cy="10286999"/>
          </a:xfrm>
        </p:grpSpPr>
        <p:sp>
          <p:nvSpPr>
            <p:cNvPr id="264"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67" name="组合"/>
          <p:cNvGrpSpPr>
            <a:grpSpLocks/>
          </p:cNvGrpSpPr>
          <p:nvPr/>
        </p:nvGrpSpPr>
        <p:grpSpPr>
          <a:xfrm>
            <a:off x="15559088" y="5386388"/>
            <a:ext cx="2728910" cy="4900612"/>
            <a:chOff x="15559088" y="5386388"/>
            <a:chExt cx="2728910" cy="4900612"/>
          </a:xfrm>
        </p:grpSpPr>
        <p:sp>
          <p:nvSpPr>
            <p:cNvPr id="26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69" name="组合"/>
          <p:cNvGrpSpPr>
            <a:grpSpLocks/>
          </p:cNvGrpSpPr>
          <p:nvPr/>
        </p:nvGrpSpPr>
        <p:grpSpPr>
          <a:xfrm>
            <a:off x="0" y="6015038"/>
            <a:ext cx="671511" cy="4271961"/>
            <a:chOff x="0" y="6015038"/>
            <a:chExt cx="671511" cy="4271961"/>
          </a:xfrm>
        </p:grpSpPr>
        <p:sp>
          <p:nvSpPr>
            <p:cNvPr id="26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271" name="组合"/>
          <p:cNvGrpSpPr>
            <a:grpSpLocks/>
          </p:cNvGrpSpPr>
          <p:nvPr/>
        </p:nvGrpSpPr>
        <p:grpSpPr>
          <a:xfrm>
            <a:off x="14030326" y="8843961"/>
            <a:ext cx="271460" cy="271460"/>
            <a:chOff x="14030326" y="8843961"/>
            <a:chExt cx="271460" cy="271460"/>
          </a:xfrm>
        </p:grpSpPr>
        <p:sp>
          <p:nvSpPr>
            <p:cNvPr id="270"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72"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273" name="矩形"/>
          <p:cNvSpPr>
            <a:spLocks/>
          </p:cNvSpPr>
          <p:nvPr/>
        </p:nvSpPr>
        <p:spPr>
          <a:xfrm rot="0">
            <a:off x="16915828" y="9707466"/>
            <a:ext cx="342900" cy="29019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74" name="矩形"/>
          <p:cNvSpPr>
            <a:spLocks/>
          </p:cNvSpPr>
          <p:nvPr/>
        </p:nvSpPr>
        <p:spPr>
          <a:xfrm rot="0">
            <a:off x="1109662" y="431004"/>
            <a:ext cx="4955856" cy="11429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44" baseline="0">
                <a:solidFill>
                  <a:srgbClr val="000000"/>
                </a:solidFill>
                <a:latin typeface="Trebuchet MS Bold" pitchFamily="0" charset="0"/>
                <a:ea typeface="Trebuchet MS Bold" pitchFamily="0" charset="0"/>
                <a:cs typeface="Trebuchet MS Bold" pitchFamily="0" charset="0"/>
                <a:sym typeface="Trebuchet MS Bold" pitchFamily="0" charset="0"/>
              </a:rPr>
              <a:t>MODELLING</a:t>
            </a:r>
            <a:endParaRPr lang="zh-CN" altLang="en-US" sz="7200" b="0" i="0" u="none" strike="noStrike" kern="1200" cap="none" spc="-44"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76" name="组合"/>
          <p:cNvGrpSpPr>
            <a:grpSpLocks/>
          </p:cNvGrpSpPr>
          <p:nvPr/>
        </p:nvGrpSpPr>
        <p:grpSpPr>
          <a:xfrm>
            <a:off x="15087600" y="787712"/>
            <a:ext cx="685800" cy="685800"/>
            <a:chOff x="15087600" y="787712"/>
            <a:chExt cx="685800" cy="685800"/>
          </a:xfrm>
        </p:grpSpPr>
        <p:sp>
          <p:nvSpPr>
            <p:cNvPr id="275" name="曲线"/>
            <p:cNvSpPr>
              <a:spLocks/>
            </p:cNvSpPr>
            <p:nvPr/>
          </p:nvSpPr>
          <p:spPr>
            <a:xfrm rot="0">
              <a:off x="15087600"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277" name="矩形"/>
          <p:cNvSpPr>
            <a:spLocks/>
          </p:cNvSpPr>
          <p:nvPr/>
        </p:nvSpPr>
        <p:spPr>
          <a:xfrm rot="0">
            <a:off x="1348740" y="1610200"/>
            <a:ext cx="12061508" cy="961304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Data collection:</a:t>
            </a:r>
            <a:endPar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1.To gather comprehensive and accurate employee data that will serve as the foundation for analysis aimed at improving hr and management decisions.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2.verify the accuracy and completeness of the data</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Feature collection:</a:t>
            </a:r>
            <a:endPar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1.to identify and collect relevant features (Data attributes) that will be used in the analysis of employee data to extract meaningful insights and support decision-making.</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2.review the collected features and select those that are most relevant to the analysis objectives.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Data cleaning:</a:t>
            </a:r>
            <a:endPar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1.to prepare the employee dataset by correcting errors, handling missing values, and ensuring consistency to enable accurate and reliable analysis.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2.A cleaned and well-organised dataset that is free from errors, inconsistencies, and missing values, ensuring reliable and accurate analysis.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Perfomance level:</a:t>
            </a:r>
            <a:endParaRPr lang="en-US" altLang="zh-CN" sz="2700" b="0" i="0" u="sng" strike="noStrike" kern="1200" cap="none" spc="25"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1.track performance changes over time to identify pattens or impovements.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2.assess if employees are meeting performance goals and targets over specified periods.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endParaRPr lang="zh-CN" altLang="en-US"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4968456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81" name="组合"/>
          <p:cNvGrpSpPr>
            <a:grpSpLocks/>
          </p:cNvGrpSpPr>
          <p:nvPr/>
        </p:nvGrpSpPr>
        <p:grpSpPr>
          <a:xfrm>
            <a:off x="14059089" y="5999"/>
            <a:ext cx="1841563" cy="10282237"/>
            <a:chOff x="14059089" y="5999"/>
            <a:chExt cx="1841563" cy="10282237"/>
          </a:xfrm>
        </p:grpSpPr>
        <p:sp>
          <p:nvSpPr>
            <p:cNvPr id="280"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283" name="组合"/>
          <p:cNvGrpSpPr>
            <a:grpSpLocks/>
          </p:cNvGrpSpPr>
          <p:nvPr/>
        </p:nvGrpSpPr>
        <p:grpSpPr>
          <a:xfrm>
            <a:off x="11168917" y="5536438"/>
            <a:ext cx="7123080" cy="4756496"/>
            <a:chOff x="11168917" y="5536438"/>
            <a:chExt cx="7123080" cy="4756496"/>
          </a:xfrm>
        </p:grpSpPr>
        <p:sp>
          <p:nvSpPr>
            <p:cNvPr id="282"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285" name="组合"/>
          <p:cNvGrpSpPr>
            <a:grpSpLocks/>
          </p:cNvGrpSpPr>
          <p:nvPr/>
        </p:nvGrpSpPr>
        <p:grpSpPr>
          <a:xfrm>
            <a:off x="13773150" y="0"/>
            <a:ext cx="4514847" cy="10286999"/>
            <a:chOff x="13773150" y="0"/>
            <a:chExt cx="4514847" cy="10286999"/>
          </a:xfrm>
        </p:grpSpPr>
        <p:sp>
          <p:nvSpPr>
            <p:cNvPr id="284"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87" name="组合"/>
          <p:cNvGrpSpPr>
            <a:grpSpLocks/>
          </p:cNvGrpSpPr>
          <p:nvPr/>
        </p:nvGrpSpPr>
        <p:grpSpPr>
          <a:xfrm>
            <a:off x="14404318" y="0"/>
            <a:ext cx="3883722" cy="10286999"/>
            <a:chOff x="14404318" y="0"/>
            <a:chExt cx="3883722" cy="10286999"/>
          </a:xfrm>
        </p:grpSpPr>
        <p:sp>
          <p:nvSpPr>
            <p:cNvPr id="286"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89" name="组合"/>
          <p:cNvGrpSpPr>
            <a:grpSpLocks/>
          </p:cNvGrpSpPr>
          <p:nvPr/>
        </p:nvGrpSpPr>
        <p:grpSpPr>
          <a:xfrm>
            <a:off x="13401675" y="4572000"/>
            <a:ext cx="4886322" cy="5715000"/>
            <a:chOff x="13401675" y="4572000"/>
            <a:chExt cx="4886322" cy="5715000"/>
          </a:xfrm>
        </p:grpSpPr>
        <p:sp>
          <p:nvSpPr>
            <p:cNvPr id="288"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91" name="组合"/>
          <p:cNvGrpSpPr>
            <a:grpSpLocks/>
          </p:cNvGrpSpPr>
          <p:nvPr/>
        </p:nvGrpSpPr>
        <p:grpSpPr>
          <a:xfrm>
            <a:off x="14006896" y="0"/>
            <a:ext cx="4281107" cy="10286999"/>
            <a:chOff x="14006896" y="0"/>
            <a:chExt cx="4281107" cy="10286999"/>
          </a:xfrm>
        </p:grpSpPr>
        <p:sp>
          <p:nvSpPr>
            <p:cNvPr id="290"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93" name="组合"/>
          <p:cNvGrpSpPr>
            <a:grpSpLocks/>
          </p:cNvGrpSpPr>
          <p:nvPr/>
        </p:nvGrpSpPr>
        <p:grpSpPr>
          <a:xfrm>
            <a:off x="16344900" y="0"/>
            <a:ext cx="1943100" cy="10286999"/>
            <a:chOff x="16344900" y="0"/>
            <a:chExt cx="1943100" cy="10286999"/>
          </a:xfrm>
        </p:grpSpPr>
        <p:sp>
          <p:nvSpPr>
            <p:cNvPr id="292"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95" name="组合"/>
          <p:cNvGrpSpPr>
            <a:grpSpLocks/>
          </p:cNvGrpSpPr>
          <p:nvPr/>
        </p:nvGrpSpPr>
        <p:grpSpPr>
          <a:xfrm>
            <a:off x="16404370" y="0"/>
            <a:ext cx="1883664" cy="10286999"/>
            <a:chOff x="16404370" y="0"/>
            <a:chExt cx="1883664" cy="10286999"/>
          </a:xfrm>
        </p:grpSpPr>
        <p:sp>
          <p:nvSpPr>
            <p:cNvPr id="294"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97" name="组合"/>
          <p:cNvGrpSpPr>
            <a:grpSpLocks/>
          </p:cNvGrpSpPr>
          <p:nvPr/>
        </p:nvGrpSpPr>
        <p:grpSpPr>
          <a:xfrm>
            <a:off x="15559088" y="5386388"/>
            <a:ext cx="2728910" cy="4900612"/>
            <a:chOff x="15559088" y="5386388"/>
            <a:chExt cx="2728910" cy="4900612"/>
          </a:xfrm>
        </p:grpSpPr>
        <p:sp>
          <p:nvSpPr>
            <p:cNvPr id="29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99" name="组合"/>
          <p:cNvGrpSpPr>
            <a:grpSpLocks/>
          </p:cNvGrpSpPr>
          <p:nvPr/>
        </p:nvGrpSpPr>
        <p:grpSpPr>
          <a:xfrm>
            <a:off x="0" y="6015038"/>
            <a:ext cx="671511" cy="4271961"/>
            <a:chOff x="0" y="6015038"/>
            <a:chExt cx="671511" cy="4271961"/>
          </a:xfrm>
        </p:grpSpPr>
        <p:sp>
          <p:nvSpPr>
            <p:cNvPr id="29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300" name="矩形"/>
          <p:cNvSpPr>
            <a:spLocks/>
          </p:cNvSpPr>
          <p:nvPr/>
        </p:nvSpPr>
        <p:spPr>
          <a:xfrm rot="0">
            <a:off x="1234440" y="264795"/>
            <a:ext cx="12047221" cy="1016704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sng" strike="noStrike" kern="1200" cap="none" spc="39"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Summary</a:t>
            </a:r>
            <a:r>
              <a:rPr lang="en-US" altLang="zh-CN" sz="4200" b="0" i="0" u="none" strike="noStrike" kern="1200" cap="none" spc="39"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a:t>
            </a:r>
            <a:endParaRPr lang="en-US" altLang="zh-CN" sz="4200" b="0" i="0" u="none" strike="noStrike" kern="1200" cap="none" spc="39"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1.to provide a concise overview of the findings and insights derived from the analysis of employee data, aiding hr and management in making informed decisions.</a:t>
            </a:r>
            <a:endPar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2.this summary consolidates the findings from employee data analysis into an accessible format, enabling effective communication of insights and recommendations to stakeholders.</a:t>
            </a:r>
            <a:endPar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5040"/>
              </a:lnSpc>
              <a:spcBef>
                <a:spcPts val="0"/>
              </a:spcBef>
              <a:spcAft>
                <a:spcPts val="0"/>
              </a:spcAft>
              <a:buNone/>
            </a:pPr>
            <a:r>
              <a:rPr lang="en-US" altLang="zh-CN" sz="4200" b="0" i="0" u="sng" strike="noStrike" kern="1200" cap="none" spc="39"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Visulaization:</a:t>
            </a:r>
            <a:endParaRPr lang="en-US" altLang="zh-CN" sz="4200" b="0" i="0" u="sng" strike="noStrike" kern="1200" cap="none" spc="39"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1. for basic charts and graphs such as bar charts, line charts, and histograms.</a:t>
            </a:r>
            <a:endPar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2.ensure that visualizations are clear and easy to understand, avoiding clutter and focusing on key insights.</a:t>
            </a:r>
            <a:endParaRPr lang="en-US" altLang="zh-CN" sz="4200" b="0" i="0" u="none" strike="noStrike" kern="1200" cap="none" spc="39"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a:t>
            </a:r>
            <a:endParaRPr lang="zh-CN" altLang="en-US"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19314462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04" name="组合"/>
          <p:cNvGrpSpPr>
            <a:grpSpLocks/>
          </p:cNvGrpSpPr>
          <p:nvPr/>
        </p:nvGrpSpPr>
        <p:grpSpPr>
          <a:xfrm>
            <a:off x="14059089" y="5999"/>
            <a:ext cx="1841563" cy="10282237"/>
            <a:chOff x="14059089" y="5999"/>
            <a:chExt cx="1841563" cy="10282237"/>
          </a:xfrm>
        </p:grpSpPr>
        <p:sp>
          <p:nvSpPr>
            <p:cNvPr id="303"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306" name="组合"/>
          <p:cNvGrpSpPr>
            <a:grpSpLocks/>
          </p:cNvGrpSpPr>
          <p:nvPr/>
        </p:nvGrpSpPr>
        <p:grpSpPr>
          <a:xfrm>
            <a:off x="11168917" y="5536438"/>
            <a:ext cx="7123080" cy="4756496"/>
            <a:chOff x="11168917" y="5536438"/>
            <a:chExt cx="7123080" cy="4756496"/>
          </a:xfrm>
        </p:grpSpPr>
        <p:sp>
          <p:nvSpPr>
            <p:cNvPr id="305"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308" name="组合"/>
          <p:cNvGrpSpPr>
            <a:grpSpLocks/>
          </p:cNvGrpSpPr>
          <p:nvPr/>
        </p:nvGrpSpPr>
        <p:grpSpPr>
          <a:xfrm>
            <a:off x="13773150" y="0"/>
            <a:ext cx="4514847" cy="10286999"/>
            <a:chOff x="13773150" y="0"/>
            <a:chExt cx="4514847" cy="10286999"/>
          </a:xfrm>
        </p:grpSpPr>
        <p:sp>
          <p:nvSpPr>
            <p:cNvPr id="307"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310" name="组合"/>
          <p:cNvGrpSpPr>
            <a:grpSpLocks/>
          </p:cNvGrpSpPr>
          <p:nvPr/>
        </p:nvGrpSpPr>
        <p:grpSpPr>
          <a:xfrm>
            <a:off x="14404318" y="0"/>
            <a:ext cx="3883722" cy="10286999"/>
            <a:chOff x="14404318" y="0"/>
            <a:chExt cx="3883722" cy="10286999"/>
          </a:xfrm>
        </p:grpSpPr>
        <p:sp>
          <p:nvSpPr>
            <p:cNvPr id="309"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312" name="组合"/>
          <p:cNvGrpSpPr>
            <a:grpSpLocks/>
          </p:cNvGrpSpPr>
          <p:nvPr/>
        </p:nvGrpSpPr>
        <p:grpSpPr>
          <a:xfrm>
            <a:off x="13401675" y="4572000"/>
            <a:ext cx="4886322" cy="5715000"/>
            <a:chOff x="13401675" y="4572000"/>
            <a:chExt cx="4886322" cy="5715000"/>
          </a:xfrm>
        </p:grpSpPr>
        <p:sp>
          <p:nvSpPr>
            <p:cNvPr id="311"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14" name="组合"/>
          <p:cNvGrpSpPr>
            <a:grpSpLocks/>
          </p:cNvGrpSpPr>
          <p:nvPr/>
        </p:nvGrpSpPr>
        <p:grpSpPr>
          <a:xfrm>
            <a:off x="14006896" y="0"/>
            <a:ext cx="4281107" cy="10286999"/>
            <a:chOff x="14006896" y="0"/>
            <a:chExt cx="4281107" cy="10286999"/>
          </a:xfrm>
        </p:grpSpPr>
        <p:sp>
          <p:nvSpPr>
            <p:cNvPr id="313"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316" name="组合"/>
          <p:cNvGrpSpPr>
            <a:grpSpLocks/>
          </p:cNvGrpSpPr>
          <p:nvPr/>
        </p:nvGrpSpPr>
        <p:grpSpPr>
          <a:xfrm>
            <a:off x="16344900" y="0"/>
            <a:ext cx="1943100" cy="10286999"/>
            <a:chOff x="16344900" y="0"/>
            <a:chExt cx="1943100" cy="10286999"/>
          </a:xfrm>
        </p:grpSpPr>
        <p:sp>
          <p:nvSpPr>
            <p:cNvPr id="315"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318" name="组合"/>
          <p:cNvGrpSpPr>
            <a:grpSpLocks/>
          </p:cNvGrpSpPr>
          <p:nvPr/>
        </p:nvGrpSpPr>
        <p:grpSpPr>
          <a:xfrm>
            <a:off x="16404370" y="0"/>
            <a:ext cx="1883664" cy="10286999"/>
            <a:chOff x="16404370" y="0"/>
            <a:chExt cx="1883664" cy="10286999"/>
          </a:xfrm>
        </p:grpSpPr>
        <p:sp>
          <p:nvSpPr>
            <p:cNvPr id="317"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320" name="组合"/>
          <p:cNvGrpSpPr>
            <a:grpSpLocks/>
          </p:cNvGrpSpPr>
          <p:nvPr/>
        </p:nvGrpSpPr>
        <p:grpSpPr>
          <a:xfrm>
            <a:off x="15559088" y="5386388"/>
            <a:ext cx="2728910" cy="4900612"/>
            <a:chOff x="15559088" y="5386388"/>
            <a:chExt cx="2728910" cy="4900612"/>
          </a:xfrm>
        </p:grpSpPr>
        <p:sp>
          <p:nvSpPr>
            <p:cNvPr id="31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22" name="组合"/>
          <p:cNvGrpSpPr>
            <a:grpSpLocks/>
          </p:cNvGrpSpPr>
          <p:nvPr/>
        </p:nvGrpSpPr>
        <p:grpSpPr>
          <a:xfrm>
            <a:off x="0" y="6015038"/>
            <a:ext cx="671511" cy="4271961"/>
            <a:chOff x="0" y="6015038"/>
            <a:chExt cx="671511" cy="4271961"/>
          </a:xfrm>
        </p:grpSpPr>
        <p:sp>
          <p:nvSpPr>
            <p:cNvPr id="321"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324" name="组合"/>
          <p:cNvGrpSpPr>
            <a:grpSpLocks/>
          </p:cNvGrpSpPr>
          <p:nvPr/>
        </p:nvGrpSpPr>
        <p:grpSpPr>
          <a:xfrm>
            <a:off x="14030326" y="8043861"/>
            <a:ext cx="685800" cy="685800"/>
            <a:chOff x="14030326" y="8043861"/>
            <a:chExt cx="685800" cy="685800"/>
          </a:xfrm>
        </p:grpSpPr>
        <p:sp>
          <p:nvSpPr>
            <p:cNvPr id="32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26" name="组合"/>
          <p:cNvGrpSpPr>
            <a:grpSpLocks/>
          </p:cNvGrpSpPr>
          <p:nvPr/>
        </p:nvGrpSpPr>
        <p:grpSpPr>
          <a:xfrm>
            <a:off x="10044112" y="2543175"/>
            <a:ext cx="471488" cy="485773"/>
            <a:chOff x="10044112" y="2543175"/>
            <a:chExt cx="471488" cy="485773"/>
          </a:xfrm>
        </p:grpSpPr>
        <p:sp>
          <p:nvSpPr>
            <p:cNvPr id="325"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28" name="组合"/>
          <p:cNvGrpSpPr>
            <a:grpSpLocks/>
          </p:cNvGrpSpPr>
          <p:nvPr/>
        </p:nvGrpSpPr>
        <p:grpSpPr>
          <a:xfrm>
            <a:off x="14030326" y="8843961"/>
            <a:ext cx="271460" cy="271460"/>
            <a:chOff x="14030326" y="8843961"/>
            <a:chExt cx="271460" cy="271460"/>
          </a:xfrm>
        </p:grpSpPr>
        <p:sp>
          <p:nvSpPr>
            <p:cNvPr id="327"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29"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330" name="矩形"/>
          <p:cNvSpPr>
            <a:spLocks/>
          </p:cNvSpPr>
          <p:nvPr/>
        </p:nvSpPr>
        <p:spPr>
          <a:xfrm rot="0">
            <a:off x="1132998" y="572451"/>
            <a:ext cx="4823976" cy="111442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RESULTS</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331" name="矩形"/>
          <p:cNvSpPr>
            <a:spLocks/>
          </p:cNvSpPr>
          <p:nvPr/>
        </p:nvSpPr>
        <p:spPr>
          <a:xfrm rot="0">
            <a:off x="16915828" y="9707466"/>
            <a:ext cx="342900" cy="29019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32" name="曲线"/>
          <p:cNvSpPr>
            <a:spLocks/>
          </p:cNvSpPr>
          <p:nvPr/>
        </p:nvSpPr>
        <p:spPr>
          <a:xfrm rot="0">
            <a:off x="1132998" y="2220500"/>
            <a:ext cx="9773019" cy="66294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Tree>
    <p:extLst>
      <p:ext uri="{BB962C8B-B14F-4D97-AF65-F5344CB8AC3E}">
        <p14:creationId xmlns:p14="http://schemas.microsoft.com/office/powerpoint/2010/main" val="1461871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36" name="组合"/>
          <p:cNvGrpSpPr>
            <a:grpSpLocks/>
          </p:cNvGrpSpPr>
          <p:nvPr/>
        </p:nvGrpSpPr>
        <p:grpSpPr>
          <a:xfrm>
            <a:off x="14059089" y="5999"/>
            <a:ext cx="1841563" cy="10282237"/>
            <a:chOff x="14059089" y="5999"/>
            <a:chExt cx="1841563" cy="10282237"/>
          </a:xfrm>
        </p:grpSpPr>
        <p:sp>
          <p:nvSpPr>
            <p:cNvPr id="335"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338" name="组合"/>
          <p:cNvGrpSpPr>
            <a:grpSpLocks/>
          </p:cNvGrpSpPr>
          <p:nvPr/>
        </p:nvGrpSpPr>
        <p:grpSpPr>
          <a:xfrm>
            <a:off x="11168917" y="5536438"/>
            <a:ext cx="7123080" cy="4756496"/>
            <a:chOff x="11168917" y="5536438"/>
            <a:chExt cx="7123080" cy="4756496"/>
          </a:xfrm>
        </p:grpSpPr>
        <p:sp>
          <p:nvSpPr>
            <p:cNvPr id="337"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340" name="组合"/>
          <p:cNvGrpSpPr>
            <a:grpSpLocks/>
          </p:cNvGrpSpPr>
          <p:nvPr/>
        </p:nvGrpSpPr>
        <p:grpSpPr>
          <a:xfrm>
            <a:off x="13773150" y="0"/>
            <a:ext cx="4514847" cy="10286999"/>
            <a:chOff x="13773150" y="0"/>
            <a:chExt cx="4514847" cy="10286999"/>
          </a:xfrm>
        </p:grpSpPr>
        <p:sp>
          <p:nvSpPr>
            <p:cNvPr id="339"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342" name="组合"/>
          <p:cNvGrpSpPr>
            <a:grpSpLocks/>
          </p:cNvGrpSpPr>
          <p:nvPr/>
        </p:nvGrpSpPr>
        <p:grpSpPr>
          <a:xfrm>
            <a:off x="14404318" y="0"/>
            <a:ext cx="3883722" cy="10286999"/>
            <a:chOff x="14404318" y="0"/>
            <a:chExt cx="3883722" cy="10286999"/>
          </a:xfrm>
        </p:grpSpPr>
        <p:sp>
          <p:nvSpPr>
            <p:cNvPr id="341"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344" name="组合"/>
          <p:cNvGrpSpPr>
            <a:grpSpLocks/>
          </p:cNvGrpSpPr>
          <p:nvPr/>
        </p:nvGrpSpPr>
        <p:grpSpPr>
          <a:xfrm>
            <a:off x="13401675" y="4572000"/>
            <a:ext cx="4886322" cy="5715000"/>
            <a:chOff x="13401675" y="4572000"/>
            <a:chExt cx="4886322" cy="5715000"/>
          </a:xfrm>
        </p:grpSpPr>
        <p:sp>
          <p:nvSpPr>
            <p:cNvPr id="343"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46" name="组合"/>
          <p:cNvGrpSpPr>
            <a:grpSpLocks/>
          </p:cNvGrpSpPr>
          <p:nvPr/>
        </p:nvGrpSpPr>
        <p:grpSpPr>
          <a:xfrm>
            <a:off x="14006896" y="0"/>
            <a:ext cx="4281107" cy="10286999"/>
            <a:chOff x="14006896" y="0"/>
            <a:chExt cx="4281107" cy="10286999"/>
          </a:xfrm>
        </p:grpSpPr>
        <p:sp>
          <p:nvSpPr>
            <p:cNvPr id="345"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348" name="组合"/>
          <p:cNvGrpSpPr>
            <a:grpSpLocks/>
          </p:cNvGrpSpPr>
          <p:nvPr/>
        </p:nvGrpSpPr>
        <p:grpSpPr>
          <a:xfrm>
            <a:off x="16344900" y="0"/>
            <a:ext cx="1943100" cy="10286999"/>
            <a:chOff x="16344900" y="0"/>
            <a:chExt cx="1943100" cy="10286999"/>
          </a:xfrm>
        </p:grpSpPr>
        <p:sp>
          <p:nvSpPr>
            <p:cNvPr id="347"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350" name="组合"/>
          <p:cNvGrpSpPr>
            <a:grpSpLocks/>
          </p:cNvGrpSpPr>
          <p:nvPr/>
        </p:nvGrpSpPr>
        <p:grpSpPr>
          <a:xfrm>
            <a:off x="16404370" y="0"/>
            <a:ext cx="1883664" cy="10286999"/>
            <a:chOff x="16404370" y="0"/>
            <a:chExt cx="1883664" cy="10286999"/>
          </a:xfrm>
        </p:grpSpPr>
        <p:sp>
          <p:nvSpPr>
            <p:cNvPr id="349"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352" name="组合"/>
          <p:cNvGrpSpPr>
            <a:grpSpLocks/>
          </p:cNvGrpSpPr>
          <p:nvPr/>
        </p:nvGrpSpPr>
        <p:grpSpPr>
          <a:xfrm>
            <a:off x="15559088" y="5386388"/>
            <a:ext cx="2728910" cy="4900612"/>
            <a:chOff x="15559088" y="5386388"/>
            <a:chExt cx="2728910" cy="4900612"/>
          </a:xfrm>
        </p:grpSpPr>
        <p:sp>
          <p:nvSpPr>
            <p:cNvPr id="35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54" name="组合"/>
          <p:cNvGrpSpPr>
            <a:grpSpLocks/>
          </p:cNvGrpSpPr>
          <p:nvPr/>
        </p:nvGrpSpPr>
        <p:grpSpPr>
          <a:xfrm>
            <a:off x="0" y="6015038"/>
            <a:ext cx="671511" cy="4271961"/>
            <a:chOff x="0" y="6015038"/>
            <a:chExt cx="671511" cy="4271961"/>
          </a:xfrm>
        </p:grpSpPr>
        <p:sp>
          <p:nvSpPr>
            <p:cNvPr id="353"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355" name="矩形"/>
          <p:cNvSpPr>
            <a:spLocks/>
          </p:cNvSpPr>
          <p:nvPr/>
        </p:nvSpPr>
        <p:spPr>
          <a:xfrm rot="0">
            <a:off x="1132998" y="435290"/>
            <a:ext cx="16022002" cy="12801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conclusion</a:t>
            </a:r>
            <a:endParaRPr lang="zh-CN" altLang="en-US" sz="7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endParaRPr>
          </a:p>
        </p:txBody>
      </p:sp>
      <p:sp>
        <p:nvSpPr>
          <p:cNvPr id="356" name="矩形"/>
          <p:cNvSpPr>
            <a:spLocks/>
          </p:cNvSpPr>
          <p:nvPr/>
        </p:nvSpPr>
        <p:spPr>
          <a:xfrm rot="0">
            <a:off x="2148840" y="1988820"/>
            <a:ext cx="11590020" cy="81723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4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The analysis provides a comprehensive overview of employee performance, compensation, and demographic trends, offering actionable insights to enhance hr practices and organisational performance.</a:t>
            </a:r>
            <a:endParaRPr lang="en-US" altLang="zh-CN" sz="4800" b="0" i="0" u="none" strike="noStrike" kern="1200" cap="none" spc="4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5759"/>
              </a:lnSpc>
              <a:spcBef>
                <a:spcPts val="0"/>
              </a:spcBef>
              <a:spcAft>
                <a:spcPts val="0"/>
              </a:spcAft>
              <a:buNone/>
            </a:pPr>
            <a:r>
              <a:rPr lang="en-US" altLang="zh-CN" sz="4800" b="0" i="0" u="sng" strike="noStrike" kern="1200" cap="none" spc="44"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Performance distribution: </a:t>
            </a:r>
            <a:endParaRPr lang="en-US" altLang="zh-CN" sz="4800" b="0" i="0" u="sng" strike="noStrike" kern="1200" cap="none" spc="44"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endParaRPr>
          </a:p>
          <a:p>
            <a:pPr marL="0" indent="0" algn="l">
              <a:lnSpc>
                <a:spcPts val="5759"/>
              </a:lnSpc>
              <a:spcBef>
                <a:spcPts val="0"/>
              </a:spcBef>
              <a:spcAft>
                <a:spcPts val="0"/>
              </a:spcAft>
              <a:buNone/>
            </a:pPr>
            <a:r>
              <a:rPr lang="en-US" altLang="zh-CN" sz="4800" b="0" i="0" u="none" strike="noStrike" kern="1200" cap="none" spc="4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the analysis reveals that performance ratings are generally concentrated kin the mid-range, with a small percentage of employees rated at the extremes (high or low).</a:t>
            </a:r>
            <a:endParaRPr lang="zh-CN" altLang="en-US" sz="4800" b="0" i="0" u="none" strike="noStrike" kern="1200" cap="none" spc="4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180317571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11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0"/>
            <a:ext cx="18288000" cy="10286999"/>
            <a:chOff x="0" y="0"/>
            <a:chExt cx="18288000" cy="10286999"/>
          </a:xfrm>
        </p:grpSpPr>
        <p:sp>
          <p:nvSpPr>
            <p:cNvPr id="27"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sp>
        <p:nvSpPr>
          <p:cNvPr id="29"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31" name="组合"/>
          <p:cNvGrpSpPr>
            <a:grpSpLocks/>
          </p:cNvGrpSpPr>
          <p:nvPr/>
        </p:nvGrpSpPr>
        <p:grpSpPr>
          <a:xfrm>
            <a:off x="0" y="6015038"/>
            <a:ext cx="671511" cy="4271961"/>
            <a:chOff x="0" y="6015038"/>
            <a:chExt cx="671511" cy="4271961"/>
          </a:xfrm>
        </p:grpSpPr>
        <p:sp>
          <p:nvSpPr>
            <p:cNvPr id="30"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33" name="组合"/>
          <p:cNvGrpSpPr>
            <a:grpSpLocks/>
          </p:cNvGrpSpPr>
          <p:nvPr/>
        </p:nvGrpSpPr>
        <p:grpSpPr>
          <a:xfrm>
            <a:off x="14030326" y="8043861"/>
            <a:ext cx="685800" cy="685800"/>
            <a:chOff x="14030326" y="8043861"/>
            <a:chExt cx="685800" cy="685800"/>
          </a:xfrm>
        </p:grpSpPr>
        <p:sp>
          <p:nvSpPr>
            <p:cNvPr id="32"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5" name="组合"/>
          <p:cNvGrpSpPr>
            <a:grpSpLocks/>
          </p:cNvGrpSpPr>
          <p:nvPr/>
        </p:nvGrpSpPr>
        <p:grpSpPr>
          <a:xfrm>
            <a:off x="10044112" y="2543175"/>
            <a:ext cx="471488" cy="485773"/>
            <a:chOff x="10044112" y="2543175"/>
            <a:chExt cx="471488" cy="485773"/>
          </a:xfrm>
        </p:grpSpPr>
        <p:sp>
          <p:nvSpPr>
            <p:cNvPr id="34"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7" name="组合"/>
          <p:cNvGrpSpPr>
            <a:grpSpLocks/>
          </p:cNvGrpSpPr>
          <p:nvPr/>
        </p:nvGrpSpPr>
        <p:grpSpPr>
          <a:xfrm>
            <a:off x="14030326" y="8843961"/>
            <a:ext cx="271460" cy="271460"/>
            <a:chOff x="14030326" y="8843961"/>
            <a:chExt cx="271460" cy="271460"/>
          </a:xfrm>
        </p:grpSpPr>
        <p:sp>
          <p:nvSpPr>
            <p:cNvPr id="36"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8" name="矩形"/>
          <p:cNvSpPr>
            <a:spLocks/>
          </p:cNvSpPr>
          <p:nvPr/>
        </p:nvSpPr>
        <p:spPr>
          <a:xfrm rot="0">
            <a:off x="1109662" y="1251425"/>
            <a:ext cx="586454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39"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40" name="曲线"/>
          <p:cNvSpPr>
            <a:spLocks/>
          </p:cNvSpPr>
          <p:nvPr/>
        </p:nvSpPr>
        <p:spPr>
          <a:xfrm rot="0">
            <a:off x="700088" y="9615488"/>
            <a:ext cx="5557836" cy="442912"/>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3"/>
            <a:stretch>
              <a:fillRect t="-124" b="-124"/>
            </a:stretch>
          </a:blipFill>
          <a:ln cmpd="sng" cap="flat">
            <a:noFill/>
            <a:prstDash val="solid"/>
            <a:miter/>
          </a:ln>
        </p:spPr>
      </p:sp>
      <p:sp>
        <p:nvSpPr>
          <p:cNvPr id="41"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2" name="矩形"/>
          <p:cNvSpPr>
            <a:spLocks/>
          </p:cNvSpPr>
          <p:nvPr/>
        </p:nvSpPr>
        <p:spPr>
          <a:xfrm rot="0">
            <a:off x="1917723" y="3097276"/>
            <a:ext cx="12706962" cy="20116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919"/>
              </a:lnSpc>
              <a:spcBef>
                <a:spcPts val="0"/>
              </a:spcBef>
              <a:spcAft>
                <a:spcPts val="0"/>
              </a:spcAft>
              <a:buNone/>
            </a:pPr>
            <a:r>
              <a:rPr lang="en-US" altLang="zh-CN"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Employee Performance Analysis using Excel</a:t>
            </a:r>
            <a:endParaRPr lang="zh-CN" altLang="en-US"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spTree>
    <p:extLst>
      <p:ext uri="{BB962C8B-B14F-4D97-AF65-F5344CB8AC3E}">
        <p14:creationId xmlns:p14="http://schemas.microsoft.com/office/powerpoint/2010/main" val="11731680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6" name="组合"/>
          <p:cNvGrpSpPr>
            <a:grpSpLocks/>
          </p:cNvGrpSpPr>
          <p:nvPr/>
        </p:nvGrpSpPr>
        <p:grpSpPr>
          <a:xfrm>
            <a:off x="-114300" y="42867"/>
            <a:ext cx="18722532" cy="10286999"/>
            <a:chOff x="-114300" y="42867"/>
            <a:chExt cx="18722532" cy="10286999"/>
          </a:xfrm>
        </p:grpSpPr>
        <p:sp>
          <p:nvSpPr>
            <p:cNvPr id="45" name="曲线"/>
            <p:cNvSpPr>
              <a:spLocks/>
            </p:cNvSpPr>
            <p:nvPr/>
          </p:nvSpPr>
          <p:spPr>
            <a:xfrm rot="0">
              <a:off x="-114300" y="42867"/>
              <a:ext cx="18722532"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sp>
        <p:nvSpPr>
          <p:cNvPr id="47"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49" name="组合"/>
          <p:cNvGrpSpPr>
            <a:grpSpLocks/>
          </p:cNvGrpSpPr>
          <p:nvPr/>
        </p:nvGrpSpPr>
        <p:grpSpPr>
          <a:xfrm>
            <a:off x="0" y="6015038"/>
            <a:ext cx="671511" cy="4271961"/>
            <a:chOff x="0" y="6015038"/>
            <a:chExt cx="671511" cy="4271961"/>
          </a:xfrm>
        </p:grpSpPr>
        <p:sp>
          <p:nvSpPr>
            <p:cNvPr id="4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50" name="矩形"/>
          <p:cNvSpPr>
            <a:spLocks/>
          </p:cNvSpPr>
          <p:nvPr/>
        </p:nvSpPr>
        <p:spPr>
          <a:xfrm rot="0">
            <a:off x="1128712" y="9719531"/>
            <a:ext cx="2660333"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52" name="组合"/>
          <p:cNvGrpSpPr>
            <a:grpSpLocks/>
          </p:cNvGrpSpPr>
          <p:nvPr/>
        </p:nvGrpSpPr>
        <p:grpSpPr>
          <a:xfrm>
            <a:off x="11044238" y="671512"/>
            <a:ext cx="542923" cy="542925"/>
            <a:chOff x="11044238" y="671512"/>
            <a:chExt cx="542923" cy="542925"/>
          </a:xfrm>
        </p:grpSpPr>
        <p:sp>
          <p:nvSpPr>
            <p:cNvPr id="51" name="曲线"/>
            <p:cNvSpPr>
              <a:spLocks/>
            </p:cNvSpPr>
            <p:nvPr/>
          </p:nvSpPr>
          <p:spPr>
            <a:xfrm rot="0">
              <a:off x="11044238" y="671512"/>
              <a:ext cx="542923" cy="542925"/>
            </a:xfrm>
            <a:custGeom>
              <a:gdLst>
                <a:gd name="T1" fmla="*/ 0 w 21600"/>
                <a:gd name="T2" fmla="*/ 0 h 21600"/>
                <a:gd name="T3" fmla="*/ 21600 w 21600"/>
                <a:gd name="T4" fmla="*/ 21600 h 21600"/>
              </a:gdLst>
              <a:rect l="T1" t="T2" r="T3" b="T4"/>
              <a:pathLst>
                <a:path w="21600" h="21600">
                  <a:moveTo>
                    <a:pt x="10800" y="0"/>
                  </a:moveTo>
                  <a:lnTo>
                    <a:pt x="7926" y="385"/>
                  </a:lnTo>
                  <a:lnTo>
                    <a:pt x="5349" y="1474"/>
                  </a:lnTo>
                  <a:lnTo>
                    <a:pt x="3163" y="3163"/>
                  </a:lnTo>
                  <a:lnTo>
                    <a:pt x="1473" y="5350"/>
                  </a:lnTo>
                  <a:lnTo>
                    <a:pt x="385" y="7927"/>
                  </a:lnTo>
                  <a:lnTo>
                    <a:pt x="0" y="10800"/>
                  </a:lnTo>
                  <a:lnTo>
                    <a:pt x="385" y="13672"/>
                  </a:lnTo>
                  <a:lnTo>
                    <a:pt x="1473" y="16252"/>
                  </a:lnTo>
                  <a:lnTo>
                    <a:pt x="3163" y="18439"/>
                  </a:lnTo>
                  <a:lnTo>
                    <a:pt x="5349" y="20129"/>
                  </a:lnTo>
                  <a:lnTo>
                    <a:pt x="7931" y="21216"/>
                  </a:lnTo>
                  <a:lnTo>
                    <a:pt x="10800" y="21600"/>
                  </a:lnTo>
                  <a:lnTo>
                    <a:pt x="13671" y="21213"/>
                  </a:lnTo>
                  <a:lnTo>
                    <a:pt x="16252" y="20125"/>
                  </a:lnTo>
                  <a:lnTo>
                    <a:pt x="18438" y="18435"/>
                  </a:lnTo>
                  <a:lnTo>
                    <a:pt x="20129" y="16249"/>
                  </a:lnTo>
                  <a:lnTo>
                    <a:pt x="21216" y="13668"/>
                  </a:lnTo>
                  <a:lnTo>
                    <a:pt x="21600" y="10800"/>
                  </a:lnTo>
                  <a:lnTo>
                    <a:pt x="21213" y="7927"/>
                  </a:lnTo>
                  <a:lnTo>
                    <a:pt x="20124" y="5346"/>
                  </a:lnTo>
                  <a:lnTo>
                    <a:pt x="18435" y="3160"/>
                  </a:lnTo>
                  <a:lnTo>
                    <a:pt x="16249" y="1470"/>
                  </a:lnTo>
                  <a:lnTo>
                    <a:pt x="13667" y="382"/>
                  </a:lnTo>
                  <a:lnTo>
                    <a:pt x="10800" y="0"/>
                  </a:lnTo>
                  <a:close/>
                </a:path>
              </a:pathLst>
            </a:custGeom>
            <a:solidFill>
              <a:srgbClr val="EBEBEB"/>
            </a:solidFill>
            <a:ln cmpd="sng" cap="flat">
              <a:noFill/>
              <a:prstDash val="solid"/>
              <a:miter/>
            </a:ln>
          </p:spPr>
        </p:sp>
      </p:grpSp>
      <p:sp>
        <p:nvSpPr>
          <p:cNvPr id="53" name="曲线"/>
          <p:cNvSpPr>
            <a:spLocks/>
          </p:cNvSpPr>
          <p:nvPr/>
        </p:nvSpPr>
        <p:spPr>
          <a:xfrm rot="0">
            <a:off x="16516350" y="8415338"/>
            <a:ext cx="971550" cy="9715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54" name="曲线"/>
          <p:cNvSpPr>
            <a:spLocks/>
          </p:cNvSpPr>
          <p:nvPr/>
        </p:nvSpPr>
        <p:spPr>
          <a:xfrm rot="0">
            <a:off x="16030575" y="9201150"/>
            <a:ext cx="371475"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55" name="曲线"/>
          <p:cNvSpPr>
            <a:spLocks/>
          </p:cNvSpPr>
          <p:nvPr/>
        </p:nvSpPr>
        <p:spPr>
          <a:xfrm rot="0">
            <a:off x="700088" y="9615488"/>
            <a:ext cx="5557836" cy="442912"/>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4"/>
            <a:stretch>
              <a:fillRect t="-124" b="-124"/>
            </a:stretch>
          </a:blipFill>
          <a:ln cmpd="sng" cap="flat">
            <a:noFill/>
            <a:prstDash val="solid"/>
            <a:miter/>
          </a:ln>
        </p:spPr>
      </p:sp>
      <p:sp>
        <p:nvSpPr>
          <p:cNvPr id="56" name="曲线"/>
          <p:cNvSpPr>
            <a:spLocks/>
          </p:cNvSpPr>
          <p:nvPr/>
        </p:nvSpPr>
        <p:spPr>
          <a:xfrm rot="0">
            <a:off x="71438" y="5729285"/>
            <a:ext cx="2600325" cy="4514847"/>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5"/>
            <a:stretch>
              <a:fillRect l="-3" r="-3"/>
            </a:stretch>
          </a:blipFill>
          <a:ln cmpd="sng" cap="flat">
            <a:noFill/>
            <a:prstDash val="solid"/>
            <a:miter/>
          </a:ln>
        </p:spPr>
      </p:sp>
      <p:sp>
        <p:nvSpPr>
          <p:cNvPr id="57" name="矩形"/>
          <p:cNvSpPr>
            <a:spLocks/>
          </p:cNvSpPr>
          <p:nvPr/>
        </p:nvSpPr>
        <p:spPr>
          <a:xfrm rot="0">
            <a:off x="1109662" y="662367"/>
            <a:ext cx="3535680" cy="10972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58"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59" name="矩形"/>
          <p:cNvSpPr>
            <a:spLocks/>
          </p:cNvSpPr>
          <p:nvPr/>
        </p:nvSpPr>
        <p:spPr>
          <a:xfrm rot="0">
            <a:off x="3856151" y="1522295"/>
            <a:ext cx="7360919" cy="640080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Discussion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991988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3" name="组合"/>
          <p:cNvGrpSpPr>
            <a:grpSpLocks/>
          </p:cNvGrpSpPr>
          <p:nvPr/>
        </p:nvGrpSpPr>
        <p:grpSpPr>
          <a:xfrm>
            <a:off x="14059089" y="5999"/>
            <a:ext cx="1841563" cy="10282237"/>
            <a:chOff x="14059089" y="5999"/>
            <a:chExt cx="1841563" cy="10282237"/>
          </a:xfrm>
        </p:grpSpPr>
        <p:sp>
          <p:nvSpPr>
            <p:cNvPr id="62"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65" name="组合"/>
          <p:cNvGrpSpPr>
            <a:grpSpLocks/>
          </p:cNvGrpSpPr>
          <p:nvPr/>
        </p:nvGrpSpPr>
        <p:grpSpPr>
          <a:xfrm>
            <a:off x="11168917" y="5536438"/>
            <a:ext cx="7123080" cy="4756496"/>
            <a:chOff x="11168917" y="5536438"/>
            <a:chExt cx="7123080" cy="4756496"/>
          </a:xfrm>
        </p:grpSpPr>
        <p:sp>
          <p:nvSpPr>
            <p:cNvPr id="64"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67" name="组合"/>
          <p:cNvGrpSpPr>
            <a:grpSpLocks/>
          </p:cNvGrpSpPr>
          <p:nvPr/>
        </p:nvGrpSpPr>
        <p:grpSpPr>
          <a:xfrm>
            <a:off x="13773150" y="0"/>
            <a:ext cx="4514847" cy="10286999"/>
            <a:chOff x="13773150" y="0"/>
            <a:chExt cx="4514847" cy="10286999"/>
          </a:xfrm>
        </p:grpSpPr>
        <p:sp>
          <p:nvSpPr>
            <p:cNvPr id="66"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69" name="组合"/>
          <p:cNvGrpSpPr>
            <a:grpSpLocks/>
          </p:cNvGrpSpPr>
          <p:nvPr/>
        </p:nvGrpSpPr>
        <p:grpSpPr>
          <a:xfrm>
            <a:off x="14404318" y="0"/>
            <a:ext cx="3883722" cy="10286999"/>
            <a:chOff x="14404318" y="0"/>
            <a:chExt cx="3883722" cy="10286999"/>
          </a:xfrm>
        </p:grpSpPr>
        <p:sp>
          <p:nvSpPr>
            <p:cNvPr id="68"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71" name="组合"/>
          <p:cNvGrpSpPr>
            <a:grpSpLocks/>
          </p:cNvGrpSpPr>
          <p:nvPr/>
        </p:nvGrpSpPr>
        <p:grpSpPr>
          <a:xfrm>
            <a:off x="13401675" y="4572000"/>
            <a:ext cx="4886322" cy="5715000"/>
            <a:chOff x="13401675" y="4572000"/>
            <a:chExt cx="4886322" cy="5715000"/>
          </a:xfrm>
        </p:grpSpPr>
        <p:sp>
          <p:nvSpPr>
            <p:cNvPr id="70"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73" name="组合"/>
          <p:cNvGrpSpPr>
            <a:grpSpLocks/>
          </p:cNvGrpSpPr>
          <p:nvPr/>
        </p:nvGrpSpPr>
        <p:grpSpPr>
          <a:xfrm>
            <a:off x="14006896" y="0"/>
            <a:ext cx="4281107" cy="10286999"/>
            <a:chOff x="14006896" y="0"/>
            <a:chExt cx="4281107" cy="10286999"/>
          </a:xfrm>
        </p:grpSpPr>
        <p:sp>
          <p:nvSpPr>
            <p:cNvPr id="72"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75" name="组合"/>
          <p:cNvGrpSpPr>
            <a:grpSpLocks/>
          </p:cNvGrpSpPr>
          <p:nvPr/>
        </p:nvGrpSpPr>
        <p:grpSpPr>
          <a:xfrm>
            <a:off x="16344900" y="0"/>
            <a:ext cx="1943100" cy="10286999"/>
            <a:chOff x="16344900" y="0"/>
            <a:chExt cx="1943100" cy="10286999"/>
          </a:xfrm>
        </p:grpSpPr>
        <p:sp>
          <p:nvSpPr>
            <p:cNvPr id="74"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77" name="组合"/>
          <p:cNvGrpSpPr>
            <a:grpSpLocks/>
          </p:cNvGrpSpPr>
          <p:nvPr/>
        </p:nvGrpSpPr>
        <p:grpSpPr>
          <a:xfrm>
            <a:off x="16404370" y="0"/>
            <a:ext cx="1883664" cy="10286999"/>
            <a:chOff x="16404370" y="0"/>
            <a:chExt cx="1883664" cy="10286999"/>
          </a:xfrm>
        </p:grpSpPr>
        <p:sp>
          <p:nvSpPr>
            <p:cNvPr id="76"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79" name="组合"/>
          <p:cNvGrpSpPr>
            <a:grpSpLocks/>
          </p:cNvGrpSpPr>
          <p:nvPr/>
        </p:nvGrpSpPr>
        <p:grpSpPr>
          <a:xfrm>
            <a:off x="15559088" y="5386388"/>
            <a:ext cx="2728910" cy="4900612"/>
            <a:chOff x="15559088" y="5386388"/>
            <a:chExt cx="2728910" cy="4900612"/>
          </a:xfrm>
        </p:grpSpPr>
        <p:sp>
          <p:nvSpPr>
            <p:cNvPr id="78"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81" name="组合"/>
          <p:cNvGrpSpPr>
            <a:grpSpLocks/>
          </p:cNvGrpSpPr>
          <p:nvPr/>
        </p:nvGrpSpPr>
        <p:grpSpPr>
          <a:xfrm>
            <a:off x="0" y="6015038"/>
            <a:ext cx="671511" cy="4271961"/>
            <a:chOff x="0" y="6015038"/>
            <a:chExt cx="671511" cy="4271961"/>
          </a:xfrm>
        </p:grpSpPr>
        <p:sp>
          <p:nvSpPr>
            <p:cNvPr id="80"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83" name="组合"/>
          <p:cNvGrpSpPr>
            <a:grpSpLocks/>
          </p:cNvGrpSpPr>
          <p:nvPr/>
        </p:nvGrpSpPr>
        <p:grpSpPr>
          <a:xfrm>
            <a:off x="14030326" y="8043861"/>
            <a:ext cx="685800" cy="685800"/>
            <a:chOff x="14030326" y="8043861"/>
            <a:chExt cx="685800" cy="685800"/>
          </a:xfrm>
        </p:grpSpPr>
        <p:sp>
          <p:nvSpPr>
            <p:cNvPr id="82"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85" name="组合"/>
          <p:cNvGrpSpPr>
            <a:grpSpLocks/>
          </p:cNvGrpSpPr>
          <p:nvPr/>
        </p:nvGrpSpPr>
        <p:grpSpPr>
          <a:xfrm>
            <a:off x="14030326" y="8843961"/>
            <a:ext cx="271460" cy="271460"/>
            <a:chOff x="14030326" y="8843961"/>
            <a:chExt cx="271460" cy="271460"/>
          </a:xfrm>
        </p:grpSpPr>
        <p:sp>
          <p:nvSpPr>
            <p:cNvPr id="84"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86" name="曲线"/>
          <p:cNvSpPr>
            <a:spLocks/>
          </p:cNvSpPr>
          <p:nvPr/>
        </p:nvSpPr>
        <p:spPr>
          <a:xfrm rot="0">
            <a:off x="11987212" y="4400550"/>
            <a:ext cx="4143373" cy="488632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nvGrpSpPr>
          <p:cNvPr id="88" name="组合"/>
          <p:cNvGrpSpPr>
            <a:grpSpLocks/>
          </p:cNvGrpSpPr>
          <p:nvPr/>
        </p:nvGrpSpPr>
        <p:grpSpPr>
          <a:xfrm>
            <a:off x="10044112" y="2543175"/>
            <a:ext cx="471488" cy="485773"/>
            <a:chOff x="10044112" y="2543175"/>
            <a:chExt cx="471488" cy="485773"/>
          </a:xfrm>
        </p:grpSpPr>
        <p:sp>
          <p:nvSpPr>
            <p:cNvPr id="87"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sp>
        <p:nvSpPr>
          <p:cNvPr id="89" name="矩形"/>
          <p:cNvSpPr>
            <a:spLocks/>
          </p:cNvSpPr>
          <p:nvPr/>
        </p:nvSpPr>
        <p:spPr>
          <a:xfrm rot="0">
            <a:off x="1251107"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90"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91"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92" name="矩形"/>
          <p:cNvSpPr>
            <a:spLocks/>
          </p:cNvSpPr>
          <p:nvPr/>
        </p:nvSpPr>
        <p:spPr>
          <a:xfrm rot="0">
            <a:off x="1279786" y="2097038"/>
            <a:ext cx="11274164" cy="681432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77"/>
              </a:lnSpc>
              <a:spcBef>
                <a:spcPts val="0"/>
              </a:spcBef>
              <a:spcAft>
                <a:spcPts val="0"/>
              </a:spcAft>
              <a:buNone/>
            </a:pPr>
            <a:r>
              <a:rPr lang="en-US" altLang="zh-CN" sz="2981" b="0" i="0" u="sng" strike="noStrike" kern="1200" cap="none" spc="27"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Obectives</a:t>
            </a:r>
            <a:r>
              <a:rPr lang="en-US" altLang="zh-CN" sz="2981" b="0" i="0" u="none" strike="noStrike" kern="1200" cap="none" spc="27"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 </a:t>
            </a: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to analyse and generate insights from employee data to improve workforce management and decision-making.</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sng" strike="noStrike" kern="1200" cap="none" spc="27"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Dataset</a:t>
            </a:r>
            <a:r>
              <a:rPr lang="en-US" altLang="zh-CN" sz="2981" b="0" i="0" u="none" strike="noStrike" kern="1200" cap="none" spc="27" baseline="0">
                <a:solidFill>
                  <a:srgbClr val="000000"/>
                </a:solidFill>
                <a:latin typeface="TT Rounds Condensed Bold" pitchFamily="0" charset="0"/>
                <a:ea typeface="TT Rounds Condensed Bold" pitchFamily="0" charset="0"/>
                <a:cs typeface="TT Rounds Condensed Bold" pitchFamily="0" charset="0"/>
                <a:sym typeface="TT Rounds Condensed Bold" pitchFamily="0" charset="0"/>
              </a:rPr>
              <a:t>: </a:t>
            </a: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you have been provided with an excel dataset containing the following columns:</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1.Employee id</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2.Name</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3.Department</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4.Date of birth</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5.Position</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6.Date of hire</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7.Salary</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8.bonus</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9.House worked per week</a:t>
            </a:r>
            <a:endPar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10.Performance rating</a:t>
            </a:r>
            <a:endParaRPr lang="zh-CN" altLang="en-US" sz="2981" b="0" i="0" u="none" strike="noStrike" kern="1200" cap="none" spc="2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1231323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6" name="组合"/>
          <p:cNvGrpSpPr>
            <a:grpSpLocks/>
          </p:cNvGrpSpPr>
          <p:nvPr/>
        </p:nvGrpSpPr>
        <p:grpSpPr>
          <a:xfrm>
            <a:off x="14059089" y="5999"/>
            <a:ext cx="1841563" cy="10282237"/>
            <a:chOff x="14059089" y="5999"/>
            <a:chExt cx="1841563" cy="10282237"/>
          </a:xfrm>
        </p:grpSpPr>
        <p:sp>
          <p:nvSpPr>
            <p:cNvPr id="95"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98" name="组合"/>
          <p:cNvGrpSpPr>
            <a:grpSpLocks/>
          </p:cNvGrpSpPr>
          <p:nvPr/>
        </p:nvGrpSpPr>
        <p:grpSpPr>
          <a:xfrm>
            <a:off x="11168917" y="5536438"/>
            <a:ext cx="7123080" cy="4756496"/>
            <a:chOff x="11168917" y="5536438"/>
            <a:chExt cx="7123080" cy="4756496"/>
          </a:xfrm>
        </p:grpSpPr>
        <p:sp>
          <p:nvSpPr>
            <p:cNvPr id="97"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100" name="组合"/>
          <p:cNvGrpSpPr>
            <a:grpSpLocks/>
          </p:cNvGrpSpPr>
          <p:nvPr/>
        </p:nvGrpSpPr>
        <p:grpSpPr>
          <a:xfrm>
            <a:off x="13773150" y="0"/>
            <a:ext cx="4514847" cy="10286999"/>
            <a:chOff x="13773150" y="0"/>
            <a:chExt cx="4514847" cy="10286999"/>
          </a:xfrm>
        </p:grpSpPr>
        <p:sp>
          <p:nvSpPr>
            <p:cNvPr id="99"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02" name="组合"/>
          <p:cNvGrpSpPr>
            <a:grpSpLocks/>
          </p:cNvGrpSpPr>
          <p:nvPr/>
        </p:nvGrpSpPr>
        <p:grpSpPr>
          <a:xfrm>
            <a:off x="14404318" y="0"/>
            <a:ext cx="3883722" cy="10286999"/>
            <a:chOff x="14404318" y="0"/>
            <a:chExt cx="3883722" cy="10286999"/>
          </a:xfrm>
        </p:grpSpPr>
        <p:sp>
          <p:nvSpPr>
            <p:cNvPr id="101"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04" name="组合"/>
          <p:cNvGrpSpPr>
            <a:grpSpLocks/>
          </p:cNvGrpSpPr>
          <p:nvPr/>
        </p:nvGrpSpPr>
        <p:grpSpPr>
          <a:xfrm>
            <a:off x="13401675" y="4572000"/>
            <a:ext cx="4886322" cy="5715000"/>
            <a:chOff x="13401675" y="4572000"/>
            <a:chExt cx="4886322" cy="5715000"/>
          </a:xfrm>
        </p:grpSpPr>
        <p:sp>
          <p:nvSpPr>
            <p:cNvPr id="103"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06" name="组合"/>
          <p:cNvGrpSpPr>
            <a:grpSpLocks/>
          </p:cNvGrpSpPr>
          <p:nvPr/>
        </p:nvGrpSpPr>
        <p:grpSpPr>
          <a:xfrm>
            <a:off x="14006896" y="0"/>
            <a:ext cx="4281107" cy="10286999"/>
            <a:chOff x="14006896" y="0"/>
            <a:chExt cx="4281107" cy="10286999"/>
          </a:xfrm>
        </p:grpSpPr>
        <p:sp>
          <p:nvSpPr>
            <p:cNvPr id="105"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08" name="组合"/>
          <p:cNvGrpSpPr>
            <a:grpSpLocks/>
          </p:cNvGrpSpPr>
          <p:nvPr/>
        </p:nvGrpSpPr>
        <p:grpSpPr>
          <a:xfrm>
            <a:off x="16344900" y="0"/>
            <a:ext cx="1943100" cy="10286999"/>
            <a:chOff x="16344900" y="0"/>
            <a:chExt cx="1943100" cy="10286999"/>
          </a:xfrm>
        </p:grpSpPr>
        <p:sp>
          <p:nvSpPr>
            <p:cNvPr id="107"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10" name="组合"/>
          <p:cNvGrpSpPr>
            <a:grpSpLocks/>
          </p:cNvGrpSpPr>
          <p:nvPr/>
        </p:nvGrpSpPr>
        <p:grpSpPr>
          <a:xfrm>
            <a:off x="16404370" y="0"/>
            <a:ext cx="1883664" cy="10286999"/>
            <a:chOff x="16404370" y="0"/>
            <a:chExt cx="1883664" cy="10286999"/>
          </a:xfrm>
        </p:grpSpPr>
        <p:sp>
          <p:nvSpPr>
            <p:cNvPr id="109"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12" name="组合"/>
          <p:cNvGrpSpPr>
            <a:grpSpLocks/>
          </p:cNvGrpSpPr>
          <p:nvPr/>
        </p:nvGrpSpPr>
        <p:grpSpPr>
          <a:xfrm>
            <a:off x="15559088" y="5386388"/>
            <a:ext cx="2728910" cy="4900612"/>
            <a:chOff x="15559088" y="5386388"/>
            <a:chExt cx="2728910" cy="4900612"/>
          </a:xfrm>
        </p:grpSpPr>
        <p:sp>
          <p:nvSpPr>
            <p:cNvPr id="11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14" name="组合"/>
          <p:cNvGrpSpPr>
            <a:grpSpLocks/>
          </p:cNvGrpSpPr>
          <p:nvPr/>
        </p:nvGrpSpPr>
        <p:grpSpPr>
          <a:xfrm>
            <a:off x="0" y="6015038"/>
            <a:ext cx="671511" cy="4271961"/>
            <a:chOff x="0" y="6015038"/>
            <a:chExt cx="671511" cy="4271961"/>
          </a:xfrm>
        </p:grpSpPr>
        <p:sp>
          <p:nvSpPr>
            <p:cNvPr id="113"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116" name="组合"/>
          <p:cNvGrpSpPr>
            <a:grpSpLocks/>
          </p:cNvGrpSpPr>
          <p:nvPr/>
        </p:nvGrpSpPr>
        <p:grpSpPr>
          <a:xfrm>
            <a:off x="14030326" y="8043861"/>
            <a:ext cx="685800" cy="685800"/>
            <a:chOff x="14030326" y="8043861"/>
            <a:chExt cx="685800" cy="685800"/>
          </a:xfrm>
        </p:grpSpPr>
        <p:sp>
          <p:nvSpPr>
            <p:cNvPr id="115"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18" name="组合"/>
          <p:cNvGrpSpPr>
            <a:grpSpLocks/>
          </p:cNvGrpSpPr>
          <p:nvPr/>
        </p:nvGrpSpPr>
        <p:grpSpPr>
          <a:xfrm>
            <a:off x="14030326" y="8843961"/>
            <a:ext cx="271460" cy="271460"/>
            <a:chOff x="14030326" y="8843961"/>
            <a:chExt cx="271460" cy="271460"/>
          </a:xfrm>
        </p:grpSpPr>
        <p:sp>
          <p:nvSpPr>
            <p:cNvPr id="117"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119" name="曲线"/>
          <p:cNvSpPr>
            <a:spLocks/>
          </p:cNvSpPr>
          <p:nvPr/>
        </p:nvSpPr>
        <p:spPr>
          <a:xfrm rot="0">
            <a:off x="12987338" y="3971925"/>
            <a:ext cx="5300662"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121" name="组合"/>
          <p:cNvGrpSpPr>
            <a:grpSpLocks/>
          </p:cNvGrpSpPr>
          <p:nvPr/>
        </p:nvGrpSpPr>
        <p:grpSpPr>
          <a:xfrm>
            <a:off x="10044112" y="2543175"/>
            <a:ext cx="471488" cy="485773"/>
            <a:chOff x="10044112" y="2543175"/>
            <a:chExt cx="471488" cy="485773"/>
          </a:xfrm>
        </p:grpSpPr>
        <p:sp>
          <p:nvSpPr>
            <p:cNvPr id="120"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sp>
        <p:nvSpPr>
          <p:cNvPr id="122" name="矩形"/>
          <p:cNvSpPr>
            <a:spLocks/>
          </p:cNvSpPr>
          <p:nvPr/>
        </p:nvSpPr>
        <p:spPr>
          <a:xfrm rot="0">
            <a:off x="1109662" y="1251425"/>
            <a:ext cx="789527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23"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124"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5" name="矩形"/>
          <p:cNvSpPr>
            <a:spLocks/>
          </p:cNvSpPr>
          <p:nvPr/>
        </p:nvSpPr>
        <p:spPr>
          <a:xfrm rot="0">
            <a:off x="941206" y="2362051"/>
            <a:ext cx="12831945" cy="713232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320"/>
              </a:lnSpc>
              <a:spcBef>
                <a:spcPts val="0"/>
              </a:spcBef>
              <a:spcAft>
                <a:spcPts val="0"/>
              </a:spcAft>
              <a:buNone/>
            </a:pPr>
            <a:r>
              <a:rPr lang="en-US" altLang="zh-CN" sz="3600" b="0" i="0" u="sng" strike="noStrike" kern="1200" cap="none" spc="0" baseline="0">
                <a:solidFill>
                  <a:srgbClr val="0D0D0D"/>
                </a:solidFill>
                <a:latin typeface="Times New Roman Bold" pitchFamily="0" charset="0"/>
                <a:ea typeface="Times New Roman Bold" pitchFamily="0" charset="0"/>
                <a:cs typeface="Times New Roman Bold" pitchFamily="0" charset="0"/>
                <a:sym typeface="Times New Roman Bold" pitchFamily="0" charset="0"/>
              </a:rPr>
              <a:t>Objective: </a:t>
            </a:r>
            <a:r>
              <a:rPr lang="en-US" altLang="zh-CN"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to analyse employee data to derive actionable insights for enhancing organizational performance , optimizing resource allocation , and informing strategic HR decisions. </a:t>
            </a:r>
            <a:endParaRPr lang="en-US" altLang="zh-CN"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ts val="4320"/>
              </a:lnSpc>
              <a:spcBef>
                <a:spcPts val="0"/>
              </a:spcBef>
              <a:spcAft>
                <a:spcPts val="0"/>
              </a:spcAft>
              <a:buNone/>
            </a:pPr>
            <a:r>
              <a:rPr lang="en-US" altLang="zh-CN"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Scope: this project involves examining various aspects of employee data, including demographics, employment history, compensation, and performance the analysis will focus on, and patterns that can aid in making informed HR decisions.</a:t>
            </a:r>
            <a:endParaRPr lang="en-US" altLang="zh-CN"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ts val="4320"/>
              </a:lnSpc>
              <a:spcBef>
                <a:spcPts val="0"/>
              </a:spcBef>
              <a:spcAft>
                <a:spcPts val="0"/>
              </a:spcAft>
              <a:buNone/>
            </a:pPr>
            <a:r>
              <a:rPr lang="en-US" altLang="zh-CN" sz="3600" b="0" i="0" u="sng"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Stakeholders: </a:t>
            </a:r>
            <a:r>
              <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HR Department, Management Team, Data Analysis Team</a:t>
            </a:r>
            <a:endPar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ts val="4320"/>
              </a:lnSpc>
              <a:spcBef>
                <a:spcPts val="0"/>
              </a:spcBef>
              <a:spcAft>
                <a:spcPts val="0"/>
              </a:spcAft>
              <a:buNone/>
            </a:pPr>
            <a:r>
              <a:rPr lang="en-US" altLang="zh-CN" sz="3600" b="0" i="0" u="sng"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Success Criteria</a:t>
            </a:r>
            <a:r>
              <a:rPr lang="en-US" altLang="zh-CN" sz="36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a:t>
            </a:r>
            <a:endParaRPr lang="en-US" altLang="zh-CN" sz="36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 1.Accurate and thorough data analysis</a:t>
            </a:r>
            <a:endPar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 2.Clear and actionable insights </a:t>
            </a:r>
            <a:endPar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 3.Effective visualizations that facilitate understanding of data   trends. </a:t>
            </a:r>
            <a:endParaRPr lang="zh-CN" altLang="en-US" sz="36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297037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14059089" y="5999"/>
            <a:ext cx="1841563" cy="10282237"/>
            <a:chOff x="14059089" y="5999"/>
            <a:chExt cx="1841563" cy="10282237"/>
          </a:xfrm>
        </p:grpSpPr>
        <p:sp>
          <p:nvSpPr>
            <p:cNvPr id="128"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131" name="组合"/>
          <p:cNvGrpSpPr>
            <a:grpSpLocks/>
          </p:cNvGrpSpPr>
          <p:nvPr/>
        </p:nvGrpSpPr>
        <p:grpSpPr>
          <a:xfrm>
            <a:off x="11168917" y="5536438"/>
            <a:ext cx="7123080" cy="4756496"/>
            <a:chOff x="11168917" y="5536438"/>
            <a:chExt cx="7123080" cy="4756496"/>
          </a:xfrm>
        </p:grpSpPr>
        <p:sp>
          <p:nvSpPr>
            <p:cNvPr id="130"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133" name="组合"/>
          <p:cNvGrpSpPr>
            <a:grpSpLocks/>
          </p:cNvGrpSpPr>
          <p:nvPr/>
        </p:nvGrpSpPr>
        <p:grpSpPr>
          <a:xfrm>
            <a:off x="13773150" y="0"/>
            <a:ext cx="4514847" cy="10286999"/>
            <a:chOff x="13773150" y="0"/>
            <a:chExt cx="4514847" cy="10286999"/>
          </a:xfrm>
        </p:grpSpPr>
        <p:sp>
          <p:nvSpPr>
            <p:cNvPr id="132"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35" name="组合"/>
          <p:cNvGrpSpPr>
            <a:grpSpLocks/>
          </p:cNvGrpSpPr>
          <p:nvPr/>
        </p:nvGrpSpPr>
        <p:grpSpPr>
          <a:xfrm>
            <a:off x="14404318" y="0"/>
            <a:ext cx="3883722" cy="10286999"/>
            <a:chOff x="14404318" y="0"/>
            <a:chExt cx="3883722" cy="10286999"/>
          </a:xfrm>
        </p:grpSpPr>
        <p:sp>
          <p:nvSpPr>
            <p:cNvPr id="134"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37" name="组合"/>
          <p:cNvGrpSpPr>
            <a:grpSpLocks/>
          </p:cNvGrpSpPr>
          <p:nvPr/>
        </p:nvGrpSpPr>
        <p:grpSpPr>
          <a:xfrm>
            <a:off x="13401675" y="4572000"/>
            <a:ext cx="4886322" cy="5715000"/>
            <a:chOff x="13401675" y="4572000"/>
            <a:chExt cx="4886322" cy="5715000"/>
          </a:xfrm>
        </p:grpSpPr>
        <p:sp>
          <p:nvSpPr>
            <p:cNvPr id="136"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39" name="组合"/>
          <p:cNvGrpSpPr>
            <a:grpSpLocks/>
          </p:cNvGrpSpPr>
          <p:nvPr/>
        </p:nvGrpSpPr>
        <p:grpSpPr>
          <a:xfrm>
            <a:off x="14006896" y="0"/>
            <a:ext cx="4281107" cy="10286999"/>
            <a:chOff x="14006896" y="0"/>
            <a:chExt cx="4281107" cy="10286999"/>
          </a:xfrm>
        </p:grpSpPr>
        <p:sp>
          <p:nvSpPr>
            <p:cNvPr id="138"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41" name="组合"/>
          <p:cNvGrpSpPr>
            <a:grpSpLocks/>
          </p:cNvGrpSpPr>
          <p:nvPr/>
        </p:nvGrpSpPr>
        <p:grpSpPr>
          <a:xfrm>
            <a:off x="16344900" y="0"/>
            <a:ext cx="1943100" cy="10286999"/>
            <a:chOff x="16344900" y="0"/>
            <a:chExt cx="1943100" cy="10286999"/>
          </a:xfrm>
        </p:grpSpPr>
        <p:sp>
          <p:nvSpPr>
            <p:cNvPr id="140"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43" name="组合"/>
          <p:cNvGrpSpPr>
            <a:grpSpLocks/>
          </p:cNvGrpSpPr>
          <p:nvPr/>
        </p:nvGrpSpPr>
        <p:grpSpPr>
          <a:xfrm>
            <a:off x="16404370" y="0"/>
            <a:ext cx="1883664" cy="10286999"/>
            <a:chOff x="16404370" y="0"/>
            <a:chExt cx="1883664" cy="10286999"/>
          </a:xfrm>
        </p:grpSpPr>
        <p:sp>
          <p:nvSpPr>
            <p:cNvPr id="142"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45" name="组合"/>
          <p:cNvGrpSpPr>
            <a:grpSpLocks/>
          </p:cNvGrpSpPr>
          <p:nvPr/>
        </p:nvGrpSpPr>
        <p:grpSpPr>
          <a:xfrm>
            <a:off x="15559088" y="5386388"/>
            <a:ext cx="2728910" cy="4900612"/>
            <a:chOff x="15559088" y="5386388"/>
            <a:chExt cx="2728910" cy="4900612"/>
          </a:xfrm>
        </p:grpSpPr>
        <p:sp>
          <p:nvSpPr>
            <p:cNvPr id="14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47" name="组合"/>
          <p:cNvGrpSpPr>
            <a:grpSpLocks/>
          </p:cNvGrpSpPr>
          <p:nvPr/>
        </p:nvGrpSpPr>
        <p:grpSpPr>
          <a:xfrm>
            <a:off x="0" y="6015038"/>
            <a:ext cx="671511" cy="4271961"/>
            <a:chOff x="0" y="6015038"/>
            <a:chExt cx="671511" cy="4271961"/>
          </a:xfrm>
        </p:grpSpPr>
        <p:sp>
          <p:nvSpPr>
            <p:cNvPr id="146"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1" name="组合"/>
          <p:cNvGrpSpPr>
            <a:grpSpLocks/>
          </p:cNvGrpSpPr>
          <p:nvPr/>
        </p:nvGrpSpPr>
        <p:grpSpPr>
          <a:xfrm>
            <a:off x="10044112" y="2543175"/>
            <a:ext cx="471488" cy="485773"/>
            <a:chOff x="10044112" y="2543175"/>
            <a:chExt cx="471488" cy="485773"/>
          </a:xfrm>
        </p:grpSpPr>
        <p:sp>
          <p:nvSpPr>
            <p:cNvPr id="150"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153" name="组合"/>
          <p:cNvGrpSpPr>
            <a:grpSpLocks/>
          </p:cNvGrpSpPr>
          <p:nvPr/>
        </p:nvGrpSpPr>
        <p:grpSpPr>
          <a:xfrm>
            <a:off x="14030326" y="8843961"/>
            <a:ext cx="271460" cy="271460"/>
            <a:chOff x="14030326" y="8843961"/>
            <a:chExt cx="271460" cy="271460"/>
          </a:xfrm>
        </p:grpSpPr>
        <p:sp>
          <p:nvSpPr>
            <p:cNvPr id="152"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154" name="矩形"/>
          <p:cNvSpPr>
            <a:spLocks/>
          </p:cNvSpPr>
          <p:nvPr/>
        </p:nvSpPr>
        <p:spPr>
          <a:xfrm rot="0">
            <a:off x="1049178" y="1344674"/>
            <a:ext cx="7521892" cy="731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55" name="曲线"/>
          <p:cNvSpPr>
            <a:spLocks/>
          </p:cNvSpPr>
          <p:nvPr/>
        </p:nvSpPr>
        <p:spPr>
          <a:xfrm rot="0">
            <a:off x="1085850" y="9258300"/>
            <a:ext cx="3271838"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56"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rot="0">
            <a:off x="1360089" y="2685345"/>
            <a:ext cx="7783911" cy="65836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Owner</a:t>
            </a:r>
            <a:endPar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Management</a:t>
            </a:r>
            <a:endPar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Human resources</a:t>
            </a:r>
            <a:endPar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Employee</a:t>
            </a:r>
            <a:endPar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rPr>
              <a:t>Company</a:t>
            </a:r>
            <a:endParaRPr lang="en-US" altLang="zh-CN"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8640"/>
              </a:lnSpc>
              <a:spcBef>
                <a:spcPts val="0"/>
              </a:spcBef>
              <a:spcAft>
                <a:spcPts val="0"/>
              </a:spcAft>
              <a:buNone/>
            </a:pPr>
            <a:endParaRPr lang="zh-CN" altLang="en-US" sz="7200" b="0" i="0" u="none" strike="noStrike" kern="1200" cap="none" spc="67"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2737375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1" name="组合"/>
          <p:cNvGrpSpPr>
            <a:grpSpLocks/>
          </p:cNvGrpSpPr>
          <p:nvPr/>
        </p:nvGrpSpPr>
        <p:grpSpPr>
          <a:xfrm>
            <a:off x="14059089" y="5999"/>
            <a:ext cx="1841563" cy="10282237"/>
            <a:chOff x="14059089" y="5999"/>
            <a:chExt cx="1841563" cy="10282237"/>
          </a:xfrm>
        </p:grpSpPr>
        <p:sp>
          <p:nvSpPr>
            <p:cNvPr id="160"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163" name="组合"/>
          <p:cNvGrpSpPr>
            <a:grpSpLocks/>
          </p:cNvGrpSpPr>
          <p:nvPr/>
        </p:nvGrpSpPr>
        <p:grpSpPr>
          <a:xfrm>
            <a:off x="11168917" y="5536438"/>
            <a:ext cx="7123080" cy="4756496"/>
            <a:chOff x="11168917" y="5536438"/>
            <a:chExt cx="7123080" cy="4756496"/>
          </a:xfrm>
        </p:grpSpPr>
        <p:sp>
          <p:nvSpPr>
            <p:cNvPr id="162"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165" name="组合"/>
          <p:cNvGrpSpPr>
            <a:grpSpLocks/>
          </p:cNvGrpSpPr>
          <p:nvPr/>
        </p:nvGrpSpPr>
        <p:grpSpPr>
          <a:xfrm>
            <a:off x="13773150" y="0"/>
            <a:ext cx="4514847" cy="10286999"/>
            <a:chOff x="13773150" y="0"/>
            <a:chExt cx="4514847" cy="10286999"/>
          </a:xfrm>
        </p:grpSpPr>
        <p:sp>
          <p:nvSpPr>
            <p:cNvPr id="164"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67" name="组合"/>
          <p:cNvGrpSpPr>
            <a:grpSpLocks/>
          </p:cNvGrpSpPr>
          <p:nvPr/>
        </p:nvGrpSpPr>
        <p:grpSpPr>
          <a:xfrm>
            <a:off x="14404318" y="0"/>
            <a:ext cx="3883722" cy="10286999"/>
            <a:chOff x="14404318" y="0"/>
            <a:chExt cx="3883722" cy="10286999"/>
          </a:xfrm>
        </p:grpSpPr>
        <p:sp>
          <p:nvSpPr>
            <p:cNvPr id="166"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69" name="组合"/>
          <p:cNvGrpSpPr>
            <a:grpSpLocks/>
          </p:cNvGrpSpPr>
          <p:nvPr/>
        </p:nvGrpSpPr>
        <p:grpSpPr>
          <a:xfrm>
            <a:off x="13401675" y="4572000"/>
            <a:ext cx="4886322" cy="5715000"/>
            <a:chOff x="13401675" y="4572000"/>
            <a:chExt cx="4886322" cy="5715000"/>
          </a:xfrm>
        </p:grpSpPr>
        <p:sp>
          <p:nvSpPr>
            <p:cNvPr id="168"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71" name="组合"/>
          <p:cNvGrpSpPr>
            <a:grpSpLocks/>
          </p:cNvGrpSpPr>
          <p:nvPr/>
        </p:nvGrpSpPr>
        <p:grpSpPr>
          <a:xfrm>
            <a:off x="14006896" y="0"/>
            <a:ext cx="4281107" cy="10286999"/>
            <a:chOff x="14006896" y="0"/>
            <a:chExt cx="4281107" cy="10286999"/>
          </a:xfrm>
        </p:grpSpPr>
        <p:sp>
          <p:nvSpPr>
            <p:cNvPr id="170"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73" name="组合"/>
          <p:cNvGrpSpPr>
            <a:grpSpLocks/>
          </p:cNvGrpSpPr>
          <p:nvPr/>
        </p:nvGrpSpPr>
        <p:grpSpPr>
          <a:xfrm>
            <a:off x="16344900" y="0"/>
            <a:ext cx="1943100" cy="10286999"/>
            <a:chOff x="16344900" y="0"/>
            <a:chExt cx="1943100" cy="10286999"/>
          </a:xfrm>
        </p:grpSpPr>
        <p:sp>
          <p:nvSpPr>
            <p:cNvPr id="172"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75" name="组合"/>
          <p:cNvGrpSpPr>
            <a:grpSpLocks/>
          </p:cNvGrpSpPr>
          <p:nvPr/>
        </p:nvGrpSpPr>
        <p:grpSpPr>
          <a:xfrm>
            <a:off x="16404370" y="0"/>
            <a:ext cx="1883664" cy="10286999"/>
            <a:chOff x="16404370" y="0"/>
            <a:chExt cx="1883664" cy="10286999"/>
          </a:xfrm>
        </p:grpSpPr>
        <p:sp>
          <p:nvSpPr>
            <p:cNvPr id="174"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77" name="组合"/>
          <p:cNvGrpSpPr>
            <a:grpSpLocks/>
          </p:cNvGrpSpPr>
          <p:nvPr/>
        </p:nvGrpSpPr>
        <p:grpSpPr>
          <a:xfrm>
            <a:off x="15559088" y="5386388"/>
            <a:ext cx="2728910" cy="4900612"/>
            <a:chOff x="15559088" y="5386388"/>
            <a:chExt cx="2728910" cy="4900612"/>
          </a:xfrm>
        </p:grpSpPr>
        <p:sp>
          <p:nvSpPr>
            <p:cNvPr id="17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79" name="组合"/>
          <p:cNvGrpSpPr>
            <a:grpSpLocks/>
          </p:cNvGrpSpPr>
          <p:nvPr/>
        </p:nvGrpSpPr>
        <p:grpSpPr>
          <a:xfrm>
            <a:off x="0" y="6015038"/>
            <a:ext cx="671511" cy="4271961"/>
            <a:chOff x="0" y="6015038"/>
            <a:chExt cx="671511" cy="4271961"/>
          </a:xfrm>
        </p:grpSpPr>
        <p:sp>
          <p:nvSpPr>
            <p:cNvPr id="17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180" name="曲线"/>
          <p:cNvSpPr>
            <a:spLocks/>
          </p:cNvSpPr>
          <p:nvPr/>
        </p:nvSpPr>
        <p:spPr>
          <a:xfrm rot="0">
            <a:off x="0" y="2214562"/>
            <a:ext cx="4114800" cy="4872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869" b="-869"/>
            </a:stretch>
          </a:blipFill>
          <a:ln cmpd="sng" cap="flat">
            <a:noFill/>
            <a:prstDash val="solid"/>
            <a:miter/>
          </a:ln>
        </p:spPr>
      </p:sp>
      <p:grpSp>
        <p:nvGrpSpPr>
          <p:cNvPr id="182" name="组合"/>
          <p:cNvGrpSpPr>
            <a:grpSpLocks/>
          </p:cNvGrpSpPr>
          <p:nvPr/>
        </p:nvGrpSpPr>
        <p:grpSpPr>
          <a:xfrm>
            <a:off x="14030326" y="8043861"/>
            <a:ext cx="685800" cy="685800"/>
            <a:chOff x="14030326" y="8043861"/>
            <a:chExt cx="685800" cy="685800"/>
          </a:xfrm>
        </p:grpSpPr>
        <p:sp>
          <p:nvSpPr>
            <p:cNvPr id="18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84" name="组合"/>
          <p:cNvGrpSpPr>
            <a:grpSpLocks/>
          </p:cNvGrpSpPr>
          <p:nvPr/>
        </p:nvGrpSpPr>
        <p:grpSpPr>
          <a:xfrm>
            <a:off x="10044112" y="2543175"/>
            <a:ext cx="471488" cy="485773"/>
            <a:chOff x="10044112" y="2543175"/>
            <a:chExt cx="471488" cy="485773"/>
          </a:xfrm>
        </p:grpSpPr>
        <p:sp>
          <p:nvSpPr>
            <p:cNvPr id="183"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186" name="组合"/>
          <p:cNvGrpSpPr>
            <a:grpSpLocks/>
          </p:cNvGrpSpPr>
          <p:nvPr/>
        </p:nvGrpSpPr>
        <p:grpSpPr>
          <a:xfrm>
            <a:off x="14030326" y="8843961"/>
            <a:ext cx="271460" cy="271460"/>
            <a:chOff x="14030326" y="8843961"/>
            <a:chExt cx="271460" cy="271460"/>
          </a:xfrm>
        </p:grpSpPr>
        <p:sp>
          <p:nvSpPr>
            <p:cNvPr id="185"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187" name="矩形"/>
          <p:cNvSpPr>
            <a:spLocks/>
          </p:cNvSpPr>
          <p:nvPr/>
        </p:nvSpPr>
        <p:spPr>
          <a:xfrm rot="0">
            <a:off x="837247" y="1290637"/>
            <a:ext cx="14644688" cy="85915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rPr>
              <a:t>OUR SOLUTION AND ITS VALUE PROPOSITION</a:t>
            </a:r>
            <a:endParaRPr lang="zh-CN" altLang="en-US"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88"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189" name="矩形"/>
          <p:cNvSpPr>
            <a:spLocks/>
          </p:cNvSpPr>
          <p:nvPr/>
        </p:nvSpPr>
        <p:spPr>
          <a:xfrm rot="0">
            <a:off x="17030128" y="9707466"/>
            <a:ext cx="226693" cy="29019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90" name="矩形"/>
          <p:cNvSpPr>
            <a:spLocks/>
          </p:cNvSpPr>
          <p:nvPr/>
        </p:nvSpPr>
        <p:spPr>
          <a:xfrm rot="0">
            <a:off x="4320540" y="4247259"/>
            <a:ext cx="6153627" cy="296507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Conditional formatting - highlight blanks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Filter                                - remove blanks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Formula                           - performance analysis</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Pivot table                       - summarize information</a:t>
            </a:r>
            <a:endPar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rPr>
              <a:t>Graph                               - data visualization</a:t>
            </a:r>
            <a:endParaRPr lang="zh-CN" altLang="en-US" sz="2700" b="0" i="0" u="none" strike="noStrike" kern="1200" cap="none" spc="25"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8201664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94" name="组合"/>
          <p:cNvGrpSpPr>
            <a:grpSpLocks/>
          </p:cNvGrpSpPr>
          <p:nvPr/>
        </p:nvGrpSpPr>
        <p:grpSpPr>
          <a:xfrm>
            <a:off x="14059089" y="5999"/>
            <a:ext cx="1841563" cy="10282237"/>
            <a:chOff x="14059089" y="5999"/>
            <a:chExt cx="1841563" cy="10282237"/>
          </a:xfrm>
        </p:grpSpPr>
        <p:sp>
          <p:nvSpPr>
            <p:cNvPr id="193"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196" name="组合"/>
          <p:cNvGrpSpPr>
            <a:grpSpLocks/>
          </p:cNvGrpSpPr>
          <p:nvPr/>
        </p:nvGrpSpPr>
        <p:grpSpPr>
          <a:xfrm>
            <a:off x="11168917" y="5536438"/>
            <a:ext cx="7123080" cy="4756496"/>
            <a:chOff x="11168917" y="5536438"/>
            <a:chExt cx="7123080" cy="4756496"/>
          </a:xfrm>
        </p:grpSpPr>
        <p:sp>
          <p:nvSpPr>
            <p:cNvPr id="195"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198" name="组合"/>
          <p:cNvGrpSpPr>
            <a:grpSpLocks/>
          </p:cNvGrpSpPr>
          <p:nvPr/>
        </p:nvGrpSpPr>
        <p:grpSpPr>
          <a:xfrm>
            <a:off x="13773150" y="0"/>
            <a:ext cx="4514847" cy="10286999"/>
            <a:chOff x="13773150" y="0"/>
            <a:chExt cx="4514847" cy="10286999"/>
          </a:xfrm>
        </p:grpSpPr>
        <p:sp>
          <p:nvSpPr>
            <p:cNvPr id="197"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00" name="组合"/>
          <p:cNvGrpSpPr>
            <a:grpSpLocks/>
          </p:cNvGrpSpPr>
          <p:nvPr/>
        </p:nvGrpSpPr>
        <p:grpSpPr>
          <a:xfrm>
            <a:off x="14404318" y="0"/>
            <a:ext cx="3883722" cy="10286999"/>
            <a:chOff x="14404318" y="0"/>
            <a:chExt cx="3883722" cy="10286999"/>
          </a:xfrm>
        </p:grpSpPr>
        <p:sp>
          <p:nvSpPr>
            <p:cNvPr id="199"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02" name="组合"/>
          <p:cNvGrpSpPr>
            <a:grpSpLocks/>
          </p:cNvGrpSpPr>
          <p:nvPr/>
        </p:nvGrpSpPr>
        <p:grpSpPr>
          <a:xfrm>
            <a:off x="13401675" y="4572000"/>
            <a:ext cx="4886322" cy="5715000"/>
            <a:chOff x="13401675" y="4572000"/>
            <a:chExt cx="4886322" cy="5715000"/>
          </a:xfrm>
        </p:grpSpPr>
        <p:sp>
          <p:nvSpPr>
            <p:cNvPr id="201"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04" name="组合"/>
          <p:cNvGrpSpPr>
            <a:grpSpLocks/>
          </p:cNvGrpSpPr>
          <p:nvPr/>
        </p:nvGrpSpPr>
        <p:grpSpPr>
          <a:xfrm>
            <a:off x="14006896" y="0"/>
            <a:ext cx="4281107" cy="10286999"/>
            <a:chOff x="14006896" y="0"/>
            <a:chExt cx="4281107" cy="10286999"/>
          </a:xfrm>
        </p:grpSpPr>
        <p:sp>
          <p:nvSpPr>
            <p:cNvPr id="203"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06" name="组合"/>
          <p:cNvGrpSpPr>
            <a:grpSpLocks/>
          </p:cNvGrpSpPr>
          <p:nvPr/>
        </p:nvGrpSpPr>
        <p:grpSpPr>
          <a:xfrm>
            <a:off x="16344900" y="0"/>
            <a:ext cx="1943100" cy="10286999"/>
            <a:chOff x="16344900" y="0"/>
            <a:chExt cx="1943100" cy="10286999"/>
          </a:xfrm>
        </p:grpSpPr>
        <p:sp>
          <p:nvSpPr>
            <p:cNvPr id="205"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08" name="组合"/>
          <p:cNvGrpSpPr>
            <a:grpSpLocks/>
          </p:cNvGrpSpPr>
          <p:nvPr/>
        </p:nvGrpSpPr>
        <p:grpSpPr>
          <a:xfrm>
            <a:off x="16404370" y="0"/>
            <a:ext cx="1883664" cy="10286999"/>
            <a:chOff x="16404370" y="0"/>
            <a:chExt cx="1883664" cy="10286999"/>
          </a:xfrm>
        </p:grpSpPr>
        <p:sp>
          <p:nvSpPr>
            <p:cNvPr id="207"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10" name="组合"/>
          <p:cNvGrpSpPr>
            <a:grpSpLocks/>
          </p:cNvGrpSpPr>
          <p:nvPr/>
        </p:nvGrpSpPr>
        <p:grpSpPr>
          <a:xfrm>
            <a:off x="15559088" y="5386388"/>
            <a:ext cx="2728910" cy="4900612"/>
            <a:chOff x="15559088" y="5386388"/>
            <a:chExt cx="2728910" cy="4900612"/>
          </a:xfrm>
        </p:grpSpPr>
        <p:sp>
          <p:nvSpPr>
            <p:cNvPr id="20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12" name="组合"/>
          <p:cNvGrpSpPr>
            <a:grpSpLocks/>
          </p:cNvGrpSpPr>
          <p:nvPr/>
        </p:nvGrpSpPr>
        <p:grpSpPr>
          <a:xfrm>
            <a:off x="0" y="6015038"/>
            <a:ext cx="671511" cy="4271961"/>
            <a:chOff x="0" y="6015038"/>
            <a:chExt cx="671511" cy="4271961"/>
          </a:xfrm>
        </p:grpSpPr>
        <p:sp>
          <p:nvSpPr>
            <p:cNvPr id="211"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213" name="矩形"/>
          <p:cNvSpPr>
            <a:spLocks/>
          </p:cNvSpPr>
          <p:nvPr/>
        </p:nvSpPr>
        <p:spPr>
          <a:xfrm rot="0">
            <a:off x="1132998" y="559116"/>
            <a:ext cx="16022002" cy="115633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Dataset Description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214" name="矩形"/>
          <p:cNvSpPr>
            <a:spLocks/>
          </p:cNvSpPr>
          <p:nvPr/>
        </p:nvSpPr>
        <p:spPr>
          <a:xfrm rot="0">
            <a:off x="1224438" y="2788920"/>
            <a:ext cx="16121955" cy="45252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Employee Dataset - From Edunet Dashboard</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Available Features - 26</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Necessary Features - 9</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Employee Id             - In Number</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Name                        - In Text</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Performance Level  - In Text</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Gender                      - Male,Female</a:t>
            </a:r>
            <a:endPar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rPr>
              <a:t>Employee Rating     - In Numerical Value</a:t>
            </a:r>
            <a:endParaRPr lang="zh-CN" altLang="en-US" sz="3729" b="0" i="0" u="none" strike="noStrike" kern="1200" cap="none" spc="34"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11795334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8" name="组合"/>
          <p:cNvGrpSpPr>
            <a:grpSpLocks/>
          </p:cNvGrpSpPr>
          <p:nvPr/>
        </p:nvGrpSpPr>
        <p:grpSpPr>
          <a:xfrm>
            <a:off x="14059089" y="5999"/>
            <a:ext cx="1841563" cy="10282237"/>
            <a:chOff x="14059089" y="5999"/>
            <a:chExt cx="1841563" cy="10282237"/>
          </a:xfrm>
        </p:grpSpPr>
        <p:sp>
          <p:nvSpPr>
            <p:cNvPr id="217"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3"/>
                  </a:lnTo>
                  <a:lnTo>
                    <a:pt x="21433" y="21600"/>
                  </a:lnTo>
                  <a:lnTo>
                    <a:pt x="0" y="5"/>
                  </a:lnTo>
                  <a:close/>
                </a:path>
              </a:pathLst>
            </a:custGeom>
            <a:solidFill>
              <a:srgbClr val="5FCAEE"/>
            </a:solidFill>
            <a:ln cmpd="sng" cap="flat">
              <a:noFill/>
              <a:prstDash val="solid"/>
              <a:miter/>
            </a:ln>
          </p:spPr>
        </p:sp>
      </p:grpSp>
      <p:grpSp>
        <p:nvGrpSpPr>
          <p:cNvPr id="220" name="组合"/>
          <p:cNvGrpSpPr>
            <a:grpSpLocks/>
          </p:cNvGrpSpPr>
          <p:nvPr/>
        </p:nvGrpSpPr>
        <p:grpSpPr>
          <a:xfrm>
            <a:off x="11168917" y="5536438"/>
            <a:ext cx="7123080" cy="4756496"/>
            <a:chOff x="11168917" y="5536438"/>
            <a:chExt cx="7123080" cy="4756496"/>
          </a:xfrm>
        </p:grpSpPr>
        <p:sp>
          <p:nvSpPr>
            <p:cNvPr id="219" name="曲线"/>
            <p:cNvSpPr>
              <a:spLocks/>
            </p:cNvSpPr>
            <p:nvPr/>
          </p:nvSpPr>
          <p:spPr>
            <a:xfrm rot="0">
              <a:off x="11168917" y="5536438"/>
              <a:ext cx="7123080" cy="4756496"/>
            </a:xfrm>
            <a:custGeom>
              <a:gdLst>
                <a:gd name="T1" fmla="*/ 0 w 21600"/>
                <a:gd name="T2" fmla="*/ 0 h 21600"/>
                <a:gd name="T3" fmla="*/ 21600 w 21600"/>
                <a:gd name="T4" fmla="*/ 21600 h 21600"/>
              </a:gdLst>
              <a:rect l="T1" t="T2" r="T3" b="T4"/>
              <a:pathLst>
                <a:path w="21600" h="21600">
                  <a:moveTo>
                    <a:pt x="21600" y="53"/>
                  </a:moveTo>
                  <a:lnTo>
                    <a:pt x="23" y="21600"/>
                  </a:lnTo>
                  <a:lnTo>
                    <a:pt x="0" y="21544"/>
                  </a:lnTo>
                  <a:lnTo>
                    <a:pt x="21575" y="0"/>
                  </a:lnTo>
                  <a:close/>
                </a:path>
              </a:pathLst>
            </a:custGeom>
            <a:solidFill>
              <a:srgbClr val="5FCAEE"/>
            </a:solidFill>
            <a:ln cmpd="sng" cap="flat">
              <a:noFill/>
              <a:prstDash val="solid"/>
              <a:miter/>
            </a:ln>
          </p:spPr>
        </p:sp>
      </p:grpSp>
      <p:grpSp>
        <p:nvGrpSpPr>
          <p:cNvPr id="222" name="组合"/>
          <p:cNvGrpSpPr>
            <a:grpSpLocks/>
          </p:cNvGrpSpPr>
          <p:nvPr/>
        </p:nvGrpSpPr>
        <p:grpSpPr>
          <a:xfrm>
            <a:off x="13773150" y="0"/>
            <a:ext cx="4514847" cy="10286999"/>
            <a:chOff x="13773150" y="0"/>
            <a:chExt cx="4514847" cy="10286999"/>
          </a:xfrm>
        </p:grpSpPr>
        <p:sp>
          <p:nvSpPr>
            <p:cNvPr id="221" name="曲线"/>
            <p:cNvSpPr>
              <a:spLocks/>
            </p:cNvSpPr>
            <p:nvPr/>
          </p:nvSpPr>
          <p:spPr>
            <a:xfrm rot="0">
              <a:off x="13773150" y="0"/>
              <a:ext cx="4514847"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24" name="组合"/>
          <p:cNvGrpSpPr>
            <a:grpSpLocks/>
          </p:cNvGrpSpPr>
          <p:nvPr/>
        </p:nvGrpSpPr>
        <p:grpSpPr>
          <a:xfrm>
            <a:off x="14404318" y="0"/>
            <a:ext cx="3883722" cy="10286999"/>
            <a:chOff x="14404318" y="0"/>
            <a:chExt cx="3883722" cy="10286999"/>
          </a:xfrm>
        </p:grpSpPr>
        <p:sp>
          <p:nvSpPr>
            <p:cNvPr id="223" name="曲线"/>
            <p:cNvSpPr>
              <a:spLocks/>
            </p:cNvSpPr>
            <p:nvPr/>
          </p:nvSpPr>
          <p:spPr>
            <a:xfrm rot="0">
              <a:off x="14404318" y="0"/>
              <a:ext cx="3883722"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26" name="组合"/>
          <p:cNvGrpSpPr>
            <a:grpSpLocks/>
          </p:cNvGrpSpPr>
          <p:nvPr/>
        </p:nvGrpSpPr>
        <p:grpSpPr>
          <a:xfrm>
            <a:off x="13401675" y="4572000"/>
            <a:ext cx="4886322" cy="5715000"/>
            <a:chOff x="13401675" y="4572000"/>
            <a:chExt cx="4886322" cy="5715000"/>
          </a:xfrm>
        </p:grpSpPr>
        <p:sp>
          <p:nvSpPr>
            <p:cNvPr id="225" name="曲线"/>
            <p:cNvSpPr>
              <a:spLocks/>
            </p:cNvSpPr>
            <p:nvPr/>
          </p:nvSpPr>
          <p:spPr>
            <a:xfrm rot="0">
              <a:off x="13401675" y="4572000"/>
              <a:ext cx="4886322"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28" name="组合"/>
          <p:cNvGrpSpPr>
            <a:grpSpLocks/>
          </p:cNvGrpSpPr>
          <p:nvPr/>
        </p:nvGrpSpPr>
        <p:grpSpPr>
          <a:xfrm>
            <a:off x="14006896" y="0"/>
            <a:ext cx="4281107" cy="10286999"/>
            <a:chOff x="14006896" y="0"/>
            <a:chExt cx="4281107" cy="10286999"/>
          </a:xfrm>
        </p:grpSpPr>
        <p:sp>
          <p:nvSpPr>
            <p:cNvPr id="227"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30" name="组合"/>
          <p:cNvGrpSpPr>
            <a:grpSpLocks/>
          </p:cNvGrpSpPr>
          <p:nvPr/>
        </p:nvGrpSpPr>
        <p:grpSpPr>
          <a:xfrm>
            <a:off x="16344900" y="0"/>
            <a:ext cx="1943100" cy="10286999"/>
            <a:chOff x="16344900" y="0"/>
            <a:chExt cx="1943100" cy="10286999"/>
          </a:xfrm>
        </p:grpSpPr>
        <p:sp>
          <p:nvSpPr>
            <p:cNvPr id="229"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32" name="组合"/>
          <p:cNvGrpSpPr>
            <a:grpSpLocks/>
          </p:cNvGrpSpPr>
          <p:nvPr/>
        </p:nvGrpSpPr>
        <p:grpSpPr>
          <a:xfrm>
            <a:off x="16404370" y="0"/>
            <a:ext cx="1883664" cy="10286999"/>
            <a:chOff x="16404370" y="0"/>
            <a:chExt cx="1883664" cy="10286999"/>
          </a:xfrm>
        </p:grpSpPr>
        <p:sp>
          <p:nvSpPr>
            <p:cNvPr id="231" name="曲线"/>
            <p:cNvSpPr>
              <a:spLocks/>
            </p:cNvSpPr>
            <p:nvPr/>
          </p:nvSpPr>
          <p:spPr>
            <a:xfrm rot="0">
              <a:off x="16404370" y="0"/>
              <a:ext cx="1883664"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34" name="组合"/>
          <p:cNvGrpSpPr>
            <a:grpSpLocks/>
          </p:cNvGrpSpPr>
          <p:nvPr/>
        </p:nvGrpSpPr>
        <p:grpSpPr>
          <a:xfrm>
            <a:off x="15559088" y="5386388"/>
            <a:ext cx="2728910" cy="4900612"/>
            <a:chOff x="15559088" y="5386388"/>
            <a:chExt cx="2728910" cy="4900612"/>
          </a:xfrm>
        </p:grpSpPr>
        <p:sp>
          <p:nvSpPr>
            <p:cNvPr id="23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36" name="组合"/>
          <p:cNvGrpSpPr>
            <a:grpSpLocks/>
          </p:cNvGrpSpPr>
          <p:nvPr/>
        </p:nvGrpSpPr>
        <p:grpSpPr>
          <a:xfrm>
            <a:off x="0" y="6015038"/>
            <a:ext cx="671511" cy="4271961"/>
            <a:chOff x="0" y="6015038"/>
            <a:chExt cx="671511" cy="4271961"/>
          </a:xfrm>
        </p:grpSpPr>
        <p:sp>
          <p:nvSpPr>
            <p:cNvPr id="235"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237" name="矩形"/>
          <p:cNvSpPr>
            <a:spLocks/>
          </p:cNvSpPr>
          <p:nvPr/>
        </p:nvSpPr>
        <p:spPr>
          <a:xfrm rot="0">
            <a:off x="1128712" y="9719531"/>
            <a:ext cx="2660333" cy="2590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239" name="组合"/>
          <p:cNvGrpSpPr>
            <a:grpSpLocks/>
          </p:cNvGrpSpPr>
          <p:nvPr/>
        </p:nvGrpSpPr>
        <p:grpSpPr>
          <a:xfrm>
            <a:off x="14030326" y="8043861"/>
            <a:ext cx="685800" cy="685800"/>
            <a:chOff x="14030326" y="8043861"/>
            <a:chExt cx="685800" cy="685800"/>
          </a:xfrm>
        </p:grpSpPr>
        <p:sp>
          <p:nvSpPr>
            <p:cNvPr id="23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41" name="组合"/>
          <p:cNvGrpSpPr>
            <a:grpSpLocks/>
          </p:cNvGrpSpPr>
          <p:nvPr/>
        </p:nvGrpSpPr>
        <p:grpSpPr>
          <a:xfrm>
            <a:off x="10044112" y="2543175"/>
            <a:ext cx="471488" cy="485773"/>
            <a:chOff x="10044112" y="2543175"/>
            <a:chExt cx="471488" cy="485773"/>
          </a:xfrm>
        </p:grpSpPr>
        <p:sp>
          <p:nvSpPr>
            <p:cNvPr id="240" name="曲线"/>
            <p:cNvSpPr>
              <a:spLocks/>
            </p:cNvSpPr>
            <p:nvPr/>
          </p:nvSpPr>
          <p:spPr>
            <a:xfrm rot="0">
              <a:off x="10044112" y="2543175"/>
              <a:ext cx="471488" cy="4857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243" name="组合"/>
          <p:cNvGrpSpPr>
            <a:grpSpLocks/>
          </p:cNvGrpSpPr>
          <p:nvPr/>
        </p:nvGrpSpPr>
        <p:grpSpPr>
          <a:xfrm>
            <a:off x="14030326" y="8843961"/>
            <a:ext cx="271460" cy="271460"/>
            <a:chOff x="14030326" y="8843961"/>
            <a:chExt cx="271460" cy="271460"/>
          </a:xfrm>
        </p:grpSpPr>
        <p:sp>
          <p:nvSpPr>
            <p:cNvPr id="242" name="曲线"/>
            <p:cNvSpPr>
              <a:spLocks/>
            </p:cNvSpPr>
            <p:nvPr/>
          </p:nvSpPr>
          <p:spPr>
            <a:xfrm rot="0">
              <a:off x="14030326" y="8843961"/>
              <a:ext cx="271460"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44" name="曲线"/>
          <p:cNvSpPr>
            <a:spLocks/>
          </p:cNvSpPr>
          <p:nvPr/>
        </p:nvSpPr>
        <p:spPr>
          <a:xfrm rot="0">
            <a:off x="100012" y="5072059"/>
            <a:ext cx="3700462" cy="512921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28" b="-1428"/>
            </a:stretch>
          </a:blipFill>
          <a:ln cmpd="sng" cap="flat">
            <a:noFill/>
            <a:prstDash val="solid"/>
            <a:miter/>
          </a:ln>
        </p:spPr>
      </p:sp>
      <p:sp>
        <p:nvSpPr>
          <p:cNvPr id="245" name="矩形"/>
          <p:cNvSpPr>
            <a:spLocks/>
          </p:cNvSpPr>
          <p:nvPr/>
        </p:nvSpPr>
        <p:spPr>
          <a:xfrm rot="0">
            <a:off x="1109662" y="989391"/>
            <a:ext cx="12720637" cy="99905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30" baseline="0">
                <a:solidFill>
                  <a:srgbClr val="000000"/>
                </a:solidFill>
                <a:latin typeface="Trebuchet MS Bold" pitchFamily="0" charset="0"/>
                <a:ea typeface="Trebuchet MS Bold" pitchFamily="0" charset="0"/>
                <a:cs typeface="Trebuchet MS Bold" pitchFamily="0" charset="0"/>
                <a:sym typeface="Trebuchet MS Bold" pitchFamily="0" charset="0"/>
              </a:rPr>
              <a:t>THE "WOW" IN OUR SOLUTION</a:t>
            </a:r>
            <a:endParaRPr lang="zh-CN" altLang="en-US" sz="6375" b="0" i="0" u="none" strike="noStrike" kern="1200" cap="none" spc="3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246" name="矩形"/>
          <p:cNvSpPr>
            <a:spLocks/>
          </p:cNvSpPr>
          <p:nvPr/>
        </p:nvSpPr>
        <p:spPr>
          <a:xfrm rot="0">
            <a:off x="16915828" y="9707466"/>
            <a:ext cx="342900" cy="29019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8</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47" name="矩形"/>
          <p:cNvSpPr>
            <a:spLocks/>
          </p:cNvSpPr>
          <p:nvPr/>
        </p:nvSpPr>
        <p:spPr>
          <a:xfrm rot="0">
            <a:off x="2550318" y="3351297"/>
            <a:ext cx="10675621" cy="1155056"/>
          </a:xfrm>
          <a:prstGeom prst="rect"/>
          <a:noFill/>
          <a:ln w="12700" cmpd="sng" cap="flat">
            <a:noFill/>
            <a:prstDash val="solid"/>
            <a:miter/>
          </a:ln>
        </p:spPr>
        <p:txBody>
          <a:bodyPr vert="horz" wrap="square" lIns="0" tIns="0" rIns="0" bIns="0" anchor="t" anchorCtr="0">
            <a:prstTxWarp prst="textNoShape"/>
            <a:spAutoFit/>
          </a:bodyPr>
          <a:lstStyle/>
          <a:p>
            <a:pPr lvl="1" marL="651510" indent="-325755" algn="l">
              <a:lnSpc>
                <a:spcPts val="4320"/>
              </a:lnSpc>
              <a:spcBef>
                <a:spcPts val="0"/>
              </a:spcBef>
              <a:spcAft>
                <a:spcPts val="0"/>
              </a:spcAft>
              <a:buFont typeface="Arial" pitchFamily="34" charset="0"/>
              <a:buChar char="•"/>
            </a:pPr>
            <a:r>
              <a:rPr lang="en-US" altLang="zh-CN" sz="3600" b="0" i="0" u="none" strike="noStrike" kern="1200" cap="none" spc="33" baseline="0">
                <a:solidFill>
                  <a:srgbClr val="000000"/>
                </a:solidFill>
                <a:latin typeface="TT Rounds Condensed" pitchFamily="0" charset="0"/>
                <a:ea typeface="TT Rounds Condensed" pitchFamily="0" charset="0"/>
                <a:cs typeface="TT Rounds Condensed" pitchFamily="0" charset="0"/>
                <a:sym typeface="TT Rounds Condensed" pitchFamily="0" charset="0"/>
              </a:rPr>
              <a:t>Performance Level Analysis=IFS(Z8&gt;=5,”VERY HIGH”,Z8&gt;=4,”HIGH”,Z8&gt;=3,”MED”,TRUE,”LOW”)</a:t>
            </a:r>
            <a:endParaRPr lang="zh-CN" altLang="en-US" sz="3600" b="0" i="0" u="none" strike="noStrike" kern="1200" cap="none" spc="33"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Tree>
    <p:extLst>
      <p:ext uri="{BB962C8B-B14F-4D97-AF65-F5344CB8AC3E}">
        <p14:creationId xmlns:p14="http://schemas.microsoft.com/office/powerpoint/2010/main" val="85567000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Employee_Data_Analysis.pptx</dc:title>
  <cp:lastModifiedBy>root</cp:lastModifiedBy>
  <cp:revision>1</cp:revision>
  <dcterms:created xsi:type="dcterms:W3CDTF">2006-08-16T00:00:00Z</dcterms:created>
  <dcterms:modified xsi:type="dcterms:W3CDTF">2024-08-31T12:25:04Z</dcterms:modified>
</cp:coreProperties>
</file>