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152" d="100"/>
          <a:sy n="152"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9/1/2024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5079211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37884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79504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687767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17738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2337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284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62410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8610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69171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172446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355705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1501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9904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47935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4389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107416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61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79764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195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7841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9762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578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11484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2492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2024/9/1</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38052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9/1/2024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15767172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8.jpeg"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3.xml" /><Relationship Id="rId4" Type="http://schemas.openxmlformats.org/officeDocument/2006/relationships/image" Target="../media/image2.jpg"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7.xml"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9.xml" /><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charset="0"/>
                <a:cs typeface="Trebuchet MS" charset="0"/>
              </a:rPr>
            </a:br>
            <a:endParaRPr lang="zh-CN" altLang="en-US" sz="3200" b="0" i="0" u="none" strike="noStrike" kern="0" cap="none" spc="15" baseline="0">
              <a:solidFill>
                <a:schemeClr val="tx1"/>
              </a:solidFill>
              <a:latin typeface="Trebuchet MS" charset="0"/>
              <a:ea typeface="宋体" charset="0"/>
              <a:cs typeface="Trebuchet MS" charset="0"/>
            </a:endParaRPr>
          </a:p>
        </p:txBody>
      </p:sp>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1202012" y="3066504"/>
            <a:ext cx="8610599" cy="19011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STUDENT NAME: SANGEETHA V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REGISTER NO:312220263</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DEPARTMENT:III - B.COM(GENERAL)</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COLLEGE: JEPPIAAR COLLEGE OF ARTS AND SCIENCE </a:t>
            </a: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charset="0"/>
                <a:ea typeface="宋体" charset="0"/>
                <a:cs typeface="Calibri" charset="0"/>
              </a:rPr>
              <a:t>           </a:t>
            </a:r>
            <a:endParaRPr lang="zh-CN" altLang="en-US" sz="2400" b="0" i="0" u="none" strike="noStrike" kern="1200" cap="none" spc="0" baseline="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049542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7"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8"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3" name="TextBox 2">
            <a:extLst>
              <a:ext uri="{FF2B5EF4-FFF2-40B4-BE49-F238E27FC236}">
                <a16:creationId xmlns:a16="http://schemas.microsoft.com/office/drawing/2014/main" id="{409A776C-2C5E-7330-0F2B-D39E1E2D3DF8}"/>
              </a:ext>
            </a:extLst>
          </p:cNvPr>
          <p:cNvSpPr txBox="1"/>
          <p:nvPr/>
        </p:nvSpPr>
        <p:spPr>
          <a:xfrm>
            <a:off x="739774" y="1752282"/>
            <a:ext cx="7571225" cy="3970318"/>
          </a:xfrm>
          <a:prstGeom prst="rect">
            <a:avLst/>
          </a:prstGeom>
          <a:noFill/>
        </p:spPr>
        <p:txBody>
          <a:bodyPr wrap="square">
            <a:spAutoFit/>
          </a:bodyPr>
          <a:lstStyle/>
          <a:p>
            <a:r>
              <a:rPr lang="en-US" b="1" dirty="0"/>
              <a:t>PivotTables and PivotCharts </a:t>
            </a:r>
          </a:p>
          <a:p>
            <a:r>
              <a:rPr lang="en-US" b="1" dirty="0"/>
              <a:t>Purpose</a:t>
            </a:r>
            <a:r>
              <a:rPr lang="en-US" dirty="0"/>
              <a:t>: Aggregate and visually represent data to identify patterns, such as which departments or job roles have the highest attrition rates</a:t>
            </a:r>
          </a:p>
          <a:p>
            <a:r>
              <a:rPr lang="en-US" b="1" dirty="0"/>
              <a:t>Excel Tools:</a:t>
            </a:r>
            <a:r>
              <a:rPr lang="en-US" dirty="0"/>
              <a:t> PivotTable and PivotChart functionalities.</a:t>
            </a:r>
          </a:p>
          <a:p>
            <a:r>
              <a:rPr lang="en-US" dirty="0"/>
              <a:t> </a:t>
            </a:r>
            <a:r>
              <a:rPr lang="en-US" b="1" dirty="0"/>
              <a:t>Trend Analysis</a:t>
            </a:r>
          </a:p>
          <a:p>
            <a:r>
              <a:rPr lang="en-US" b="1" dirty="0"/>
              <a:t>Purpose</a:t>
            </a:r>
            <a:r>
              <a:rPr lang="en-US" dirty="0"/>
              <a:t>: Analyze how job satisfaction and attrition rates change over time, helping to identify potential future issues or the success of past interventions.</a:t>
            </a:r>
          </a:p>
          <a:p>
            <a:r>
              <a:rPr lang="en-US" b="1" dirty="0"/>
              <a:t>Excel Tools</a:t>
            </a:r>
            <a:r>
              <a:rPr lang="en-US" dirty="0"/>
              <a:t>: LINEST, TREND, and FORECAST functions.</a:t>
            </a:r>
          </a:p>
          <a:p>
            <a:r>
              <a:rPr lang="en-US" dirty="0"/>
              <a:t> </a:t>
            </a:r>
            <a:r>
              <a:rPr lang="en-US" b="1" dirty="0"/>
              <a:t>Heatmaps</a:t>
            </a:r>
          </a:p>
          <a:p>
            <a:r>
              <a:rPr lang="en-US" b="1" dirty="0"/>
              <a:t>Purpose</a:t>
            </a:r>
            <a:r>
              <a:rPr lang="en-US" dirty="0"/>
              <a:t>: Visualize the intensity of various factors affecting job satisfaction and attrition, such as highlighting which job roles or departments have the highest risk.</a:t>
            </a:r>
          </a:p>
          <a:p>
            <a:r>
              <a:rPr lang="en-US" b="1" dirty="0"/>
              <a:t>Excel Tools</a:t>
            </a:r>
            <a:r>
              <a:rPr lang="en-US" dirty="0"/>
              <a:t>: Conditional formatting with color scales.</a:t>
            </a:r>
          </a:p>
        </p:txBody>
      </p:sp>
    </p:spTree>
    <p:extLst>
      <p:ext uri="{BB962C8B-B14F-4D97-AF65-F5344CB8AC3E}">
        <p14:creationId xmlns:p14="http://schemas.microsoft.com/office/powerpoint/2010/main" val="470900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1" name="曲线"/>
          <p:cNvSpPr>
            <a:spLocks/>
          </p:cNvSpPr>
          <p:nvPr/>
        </p:nvSpPr>
        <p:spPr>
          <a:xfrm flipV="1">
            <a:off x="6696074" y="1205287"/>
            <a:ext cx="787507" cy="49016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53" name="图片"/>
          <p:cNvPicPr>
            <a:picLocks/>
          </p:cNvPicPr>
          <p:nvPr/>
        </p:nvPicPr>
        <p:blipFill>
          <a:blip cstate="print"/>
          <a:stretch>
            <a:fillRect/>
          </a:stretch>
        </p:blipFill>
        <p:spPr>
          <a:xfrm>
            <a:off x="1666874" y="6467475"/>
            <a:ext cx="76200" cy="177799"/>
          </a:xfrm>
          <a:prstGeom prst="rect">
            <a:avLst/>
          </a:prstGeom>
          <a:noFill/>
          <a:ln w="12700" cap="flat" cmpd="sng">
            <a:noFill/>
            <a:prstDash val="solid"/>
            <a:miter/>
          </a:ln>
        </p:spPr>
      </p:pic>
      <p:sp>
        <p:nvSpPr>
          <p:cNvPr id="154"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5"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pic>
        <p:nvPicPr>
          <p:cNvPr id="4" name="Picture 3">
            <a:extLst>
              <a:ext uri="{FF2B5EF4-FFF2-40B4-BE49-F238E27FC236}">
                <a16:creationId xmlns:a16="http://schemas.microsoft.com/office/drawing/2014/main" id="{E6AE8E0E-DEB8-4129-349D-BEA3042BD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9" y="1929555"/>
            <a:ext cx="4779088" cy="3324225"/>
          </a:xfrm>
          <a:prstGeom prst="rect">
            <a:avLst/>
          </a:prstGeom>
        </p:spPr>
      </p:pic>
      <p:pic>
        <p:nvPicPr>
          <p:cNvPr id="5" name="Picture 4">
            <a:extLst>
              <a:ext uri="{FF2B5EF4-FFF2-40B4-BE49-F238E27FC236}">
                <a16:creationId xmlns:a16="http://schemas.microsoft.com/office/drawing/2014/main" id="{8314AFC3-2309-19D3-F033-37430B25E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8647" y="2095500"/>
            <a:ext cx="4779089" cy="3495675"/>
          </a:xfrm>
          <a:prstGeom prst="rect">
            <a:avLst/>
          </a:prstGeom>
        </p:spPr>
      </p:pic>
    </p:spTree>
    <p:extLst>
      <p:ext uri="{BB962C8B-B14F-4D97-AF65-F5344CB8AC3E}">
        <p14:creationId xmlns:p14="http://schemas.microsoft.com/office/powerpoint/2010/main" val="1427165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文本框"/>
          <p:cNvSpPr>
            <a:spLocks noGrp="1"/>
          </p:cNvSpPr>
          <p:nvPr>
            <p:ph type="title"/>
          </p:nvPr>
        </p:nvSpPr>
        <p:spPr>
          <a:xfrm>
            <a:off x="755332" y="385444"/>
            <a:ext cx="10681335"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dirty="0">
                <a:solidFill>
                  <a:schemeClr val="tx1"/>
                </a:solidFill>
                <a:latin typeface="Times New Roman" pitchFamily="18" charset="0"/>
                <a:cs typeface="Times New Roman" pitchFamily="18" charset="0"/>
              </a:rPr>
              <a:t>CONCLUSION </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3" name="TextBox 2">
            <a:extLst>
              <a:ext uri="{FF2B5EF4-FFF2-40B4-BE49-F238E27FC236}">
                <a16:creationId xmlns:a16="http://schemas.microsoft.com/office/drawing/2014/main" id="{0966496D-E3E8-61F2-B622-6E98D85B93D3}"/>
              </a:ext>
            </a:extLst>
          </p:cNvPr>
          <p:cNvSpPr txBox="1"/>
          <p:nvPr/>
        </p:nvSpPr>
        <p:spPr>
          <a:xfrm>
            <a:off x="499206" y="2078511"/>
            <a:ext cx="7398130" cy="3046988"/>
          </a:xfrm>
          <a:prstGeom prst="rect">
            <a:avLst/>
          </a:prstGeom>
          <a:noFill/>
        </p:spPr>
        <p:txBody>
          <a:bodyPr wrap="square">
            <a:spAutoFit/>
          </a:bodyPr>
          <a:lstStyle/>
          <a:p>
            <a:r>
              <a:rPr lang="en-US" sz="2400" dirty="0"/>
              <a:t>This project successfully utilized Excel to analyze the complex relationship between job satisfaction and employee attrition. Through a combination of descriptive statistics, regression analysis, and data visualization, the project identified key factors contributing to employee turnover, such as job satisfaction levels, compensation, career development opportunities, and work-life balance.</a:t>
            </a:r>
          </a:p>
        </p:txBody>
      </p:sp>
    </p:spTree>
    <p:extLst>
      <p:ext uri="{BB962C8B-B14F-4D97-AF65-F5344CB8AC3E}">
        <p14:creationId xmlns:p14="http://schemas.microsoft.com/office/powerpoint/2010/main" val="954449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29870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800" b="1" i="0" u="none" strike="noStrike" kern="1200" cap="none" spc="0" baseline="0">
                <a:solidFill>
                  <a:srgbClr val="000000"/>
                </a:solidFill>
                <a:latin typeface="Times New Roman" pitchFamily="18" charset="0"/>
                <a:ea typeface="宋体" charset="0"/>
                <a:cs typeface="Times New Roman" pitchFamily="18" charset="0"/>
              </a:rPr>
              <a:t>Investigating Employee Departure Patterns through Job Satisfaction Feedback via Excel</a:t>
            </a:r>
            <a:endParaRPr lang="zh-CN" altLang="en-US" sz="4800" b="1" i="0" u="none" strike="noStrike" kern="1200" cap="none" spc="0" baseline="0">
              <a:solidFill>
                <a:srgbClr val="00000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45689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144857" y="1103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txBody>
          <a:bodyPr/>
          <a:lstStyle/>
          <a:p>
            <a:endParaRPr lang="en-US" dirty="0"/>
          </a:p>
        </p:txBody>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cstate="print"/>
          <a:stretch>
            <a:fillRect/>
          </a:stretch>
        </p:blipFill>
        <p:spPr>
          <a:xfrm>
            <a:off x="10687050" y="6134100"/>
            <a:ext cx="247649" cy="247650"/>
          </a:xfrm>
          <a:prstGeom prst="rect">
            <a:avLst/>
          </a:prstGeom>
          <a:noFill/>
          <a:ln w="12700" cap="flat" cmpd="sng">
            <a:noFill/>
            <a:prstDash val="solid"/>
            <a:miter/>
          </a:ln>
        </p:spPr>
      </p:pic>
      <p:sp>
        <p:nvSpPr>
          <p:cNvPr id="103" name="文本框"/>
          <p:cNvSpPr>
            <a:spLocks noGrp="1"/>
          </p:cNvSpPr>
          <p:nvPr>
            <p:ph type="title"/>
          </p:nvPr>
        </p:nvSpPr>
        <p:spPr>
          <a:xfrm>
            <a:off x="739774" y="445387"/>
            <a:ext cx="3340256"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14600" y="1036881"/>
            <a:ext cx="5029200" cy="4806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dirty="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dirty="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dirty="0">
              <a:solidFill>
                <a:schemeClr val="tx1"/>
              </a:solidFill>
              <a:latin typeface="Times New Roman" pitchFamily="18" charset="0"/>
              <a:ea typeface="宋体" charset="0"/>
              <a:cs typeface="Times New Roman" pitchFamily="18" charset="0"/>
            </a:endParaRPr>
          </a:p>
        </p:txBody>
      </p:sp>
      <p:grpSp>
        <p:nvGrpSpPr>
          <p:cNvPr id="5" name="object 18">
            <a:extLst>
              <a:ext uri="{FF2B5EF4-FFF2-40B4-BE49-F238E27FC236}">
                <a16:creationId xmlns:a16="http://schemas.microsoft.com/office/drawing/2014/main" id="{8370D4F6-6829-7133-43B5-5FDDFD0F0B74}"/>
              </a:ext>
            </a:extLst>
          </p:cNvPr>
          <p:cNvGrpSpPr/>
          <p:nvPr/>
        </p:nvGrpSpPr>
        <p:grpSpPr>
          <a:xfrm>
            <a:off x="47625" y="3819523"/>
            <a:ext cx="4179878" cy="3009898"/>
            <a:chOff x="47625" y="3819523"/>
            <a:chExt cx="4124325" cy="3009898"/>
          </a:xfrm>
        </p:grpSpPr>
        <p:pic>
          <p:nvPicPr>
            <p:cNvPr id="3" name="object 19">
              <a:extLst>
                <a:ext uri="{FF2B5EF4-FFF2-40B4-BE49-F238E27FC236}">
                  <a16:creationId xmlns:a16="http://schemas.microsoft.com/office/drawing/2014/main" id="{37BD6C3F-38E8-27D3-FF4F-50E1DC624B36}"/>
                </a:ext>
              </a:extLst>
            </p:cNvPr>
            <p:cNvPicPr/>
            <p:nvPr/>
          </p:nvPicPr>
          <p:blipFill>
            <a:blip r:embed="rId3" cstate="print"/>
            <a:stretch>
              <a:fillRect/>
            </a:stretch>
          </p:blipFill>
          <p:spPr>
            <a:xfrm>
              <a:off x="466725" y="6410325"/>
              <a:ext cx="3705225" cy="295275"/>
            </a:xfrm>
            <a:prstGeom prst="rect">
              <a:avLst/>
            </a:prstGeom>
          </p:spPr>
        </p:pic>
        <p:pic>
          <p:nvPicPr>
            <p:cNvPr id="4" name="object 20">
              <a:extLst>
                <a:ext uri="{FF2B5EF4-FFF2-40B4-BE49-F238E27FC236}">
                  <a16:creationId xmlns:a16="http://schemas.microsoft.com/office/drawing/2014/main" id="{F8FC6545-FE4D-DC00-7E75-515389397DF6}"/>
                </a:ext>
              </a:extLst>
            </p:cNvPr>
            <p:cNvPicPr/>
            <p:nvPr/>
          </p:nvPicPr>
          <p:blipFill>
            <a:blip r:embed="rId4"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val="377729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1" name="文本框"/>
          <p:cNvSpPr>
            <a:spLocks noGrp="1"/>
          </p:cNvSpPr>
          <p:nvPr>
            <p:ph type="title"/>
          </p:nvPr>
        </p:nvSpPr>
        <p:spPr>
          <a:xfrm>
            <a:off x="834071" y="575055"/>
            <a:ext cx="563689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13"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57" name="文本框"/>
          <p:cNvSpPr txBox="1">
            <a:spLocks/>
          </p:cNvSpPr>
          <p:nvPr/>
        </p:nvSpPr>
        <p:spPr>
          <a:xfrm>
            <a:off x="765006" y="1485877"/>
            <a:ext cx="6625849" cy="40728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charset="0"/>
                <a:ea typeface="宋体" charset="0"/>
                <a:cs typeface="Lucida Sans"/>
              </a:rPr>
              <a:t>Employee attrition poses a significant challenge to organizations, leading to increased recruitment costs, loss of institutional knowledge, and decreased productivity. Identifying the key factors contributing to employee turnover is essential for developing effective retention strategies. This study aims to analyze job satisfaction feedback to uncover patterns and predictors of employee attrition using Excel as a tool for data analysis.</a:t>
            </a:r>
            <a:endParaRPr lang="zh-CN" altLang="en-US" sz="2400" b="0" i="0" u="none" strike="noStrike" kern="1200" cap="none" spc="0" baseline="0">
              <a:solidFill>
                <a:schemeClr val="tx1"/>
              </a:solidFill>
              <a:latin typeface="Droid Sans" charset="0"/>
              <a:ea typeface="宋体" charset="0"/>
              <a:cs typeface="Lucida Sans"/>
            </a:endParaRPr>
          </a:p>
        </p:txBody>
      </p:sp>
      <p:grpSp>
        <p:nvGrpSpPr>
          <p:cNvPr id="6" name="object 2">
            <a:extLst>
              <a:ext uri="{FF2B5EF4-FFF2-40B4-BE49-F238E27FC236}">
                <a16:creationId xmlns:a16="http://schemas.microsoft.com/office/drawing/2014/main" id="{8C879FE0-95D8-FF50-B5DC-635BA0B98C0D}"/>
              </a:ext>
            </a:extLst>
          </p:cNvPr>
          <p:cNvGrpSpPr/>
          <p:nvPr/>
        </p:nvGrpSpPr>
        <p:grpSpPr>
          <a:xfrm>
            <a:off x="7991475" y="2933700"/>
            <a:ext cx="2762250" cy="3257550"/>
            <a:chOff x="7991475" y="2933700"/>
            <a:chExt cx="2762250" cy="3257550"/>
          </a:xfrm>
        </p:grpSpPr>
        <p:sp>
          <p:nvSpPr>
            <p:cNvPr id="3" name="object 3">
              <a:extLst>
                <a:ext uri="{FF2B5EF4-FFF2-40B4-BE49-F238E27FC236}">
                  <a16:creationId xmlns:a16="http://schemas.microsoft.com/office/drawing/2014/main" id="{52551967-71EF-9BE9-A3E9-F574D6B4A149}"/>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C89B00EF-3CB7-0484-8BBD-CF8674E5D44D}"/>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09786E85-68A4-0637-9E1A-DF82E4559C3D}"/>
                </a:ext>
              </a:extLst>
            </p:cNvPr>
            <p:cNvPicPr/>
            <p:nvPr/>
          </p:nvPicPr>
          <p:blipFill>
            <a:blip r:embed="rId3"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6262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19"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1"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2"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8" name="矩形"/>
          <p:cNvSpPr>
            <a:spLocks/>
          </p:cNvSpPr>
          <p:nvPr/>
        </p:nvSpPr>
        <p:spPr>
          <a:xfrm>
            <a:off x="1206596" y="2349596"/>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eaLnBrk="1" fontAlgn="auto" latinLnBrk="0" hangingPunct="1">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eaLnBrk="1" fontAlgn="auto" latinLnBrk="0" hangingPunct="1">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59" name="文本框"/>
          <p:cNvSpPr txBox="1">
            <a:spLocks/>
          </p:cNvSpPr>
          <p:nvPr/>
        </p:nvSpPr>
        <p:spPr>
          <a:xfrm>
            <a:off x="692182" y="2209766"/>
            <a:ext cx="6987793" cy="34251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200" b="0" i="0" u="none" strike="noStrike" kern="1200" cap="none" spc="0" baseline="0">
                <a:solidFill>
                  <a:schemeClr val="tx1"/>
                </a:solidFill>
                <a:latin typeface="Droid Sans" charset="0"/>
                <a:ea typeface="宋体" charset="0"/>
                <a:cs typeface="Lucida Sans"/>
              </a:rPr>
              <a:t>The aim of this project is to systematically analyze job satisfaction feedback to identify the key factors contributing to employee attrition within the organization. By leveraging Excel for data analysis, the project seeks to uncover trends and correlations between job satisfaction levels and employee turnover. The ultimate goal is to provide actionable insights that can inform the development of targeted retention strategies, thereby reducing attrition rates and enhancing overall organizational performance.</a:t>
            </a:r>
            <a:endParaRPr lang="zh-CN" altLang="en-US" sz="2200" b="0" i="0" u="none" strike="noStrike" kern="1200" cap="none" spc="0" baseline="0">
              <a:solidFill>
                <a:schemeClr val="tx1"/>
              </a:solidFill>
              <a:latin typeface="Droid Sans" charset="0"/>
              <a:ea typeface="宋体" charset="0"/>
              <a:cs typeface="Lucida Sans"/>
            </a:endParaRPr>
          </a:p>
        </p:txBody>
      </p:sp>
      <p:grpSp>
        <p:nvGrpSpPr>
          <p:cNvPr id="6" name="object 2">
            <a:extLst>
              <a:ext uri="{FF2B5EF4-FFF2-40B4-BE49-F238E27FC236}">
                <a16:creationId xmlns:a16="http://schemas.microsoft.com/office/drawing/2014/main" id="{8FE30534-41FE-0531-3138-EE9F2F6C2EFB}"/>
              </a:ext>
            </a:extLst>
          </p:cNvPr>
          <p:cNvGrpSpPr/>
          <p:nvPr/>
        </p:nvGrpSpPr>
        <p:grpSpPr>
          <a:xfrm>
            <a:off x="8658225" y="2647950"/>
            <a:ext cx="3533775" cy="3810000"/>
            <a:chOff x="8658225" y="2647950"/>
            <a:chExt cx="3533775" cy="3810000"/>
          </a:xfrm>
        </p:grpSpPr>
        <p:sp>
          <p:nvSpPr>
            <p:cNvPr id="3" name="object 3">
              <a:extLst>
                <a:ext uri="{FF2B5EF4-FFF2-40B4-BE49-F238E27FC236}">
                  <a16:creationId xmlns:a16="http://schemas.microsoft.com/office/drawing/2014/main" id="{92431EB4-C2CD-8F57-26D1-5159676FAF9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622BEB9B-ABA9-858F-B88E-2BB6F2B7BF3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a:extLst>
                <a:ext uri="{FF2B5EF4-FFF2-40B4-BE49-F238E27FC236}">
                  <a16:creationId xmlns:a16="http://schemas.microsoft.com/office/drawing/2014/main" id="{8962D733-A110-32EA-BCB2-A4A47AA4790F}"/>
                </a:ext>
              </a:extLst>
            </p:cNvPr>
            <p:cNvPicPr/>
            <p:nvPr/>
          </p:nvPicPr>
          <p:blipFill>
            <a:blip r:embed="rId3"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val="73141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2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28"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60" name="文本框"/>
          <p:cNvSpPr txBox="1">
            <a:spLocks/>
          </p:cNvSpPr>
          <p:nvPr/>
        </p:nvSpPr>
        <p:spPr>
          <a:xfrm>
            <a:off x="2565203" y="1914495"/>
            <a:ext cx="5399918" cy="3581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charset="0"/>
              <a:ea typeface="宋体" charset="0"/>
              <a:cs typeface="Lucida Sans"/>
            </a:endParaRPr>
          </a:p>
        </p:txBody>
      </p:sp>
      <p:sp>
        <p:nvSpPr>
          <p:cNvPr id="161" name="文本框"/>
          <p:cNvSpPr txBox="1">
            <a:spLocks/>
          </p:cNvSpPr>
          <p:nvPr/>
        </p:nvSpPr>
        <p:spPr>
          <a:xfrm>
            <a:off x="838955" y="2057368"/>
            <a:ext cx="4751927" cy="1758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Droid Sans" charset="0"/>
              <a:buChar char="■"/>
            </a:pPr>
            <a:r>
              <a:rPr lang="en-US" altLang="zh-CN" sz="2200" b="0" i="0" u="none" strike="noStrike" kern="1200" cap="none" spc="0" baseline="0">
                <a:solidFill>
                  <a:schemeClr val="tx1"/>
                </a:solidFill>
                <a:latin typeface="Droid Sans" charset="0"/>
                <a:ea typeface="宋体" charset="0"/>
                <a:cs typeface="Lucida Sans"/>
              </a:rPr>
              <a:t>Human Resources  (HR)</a:t>
            </a:r>
          </a:p>
          <a:p>
            <a:pPr marL="0" indent="0" algn="l">
              <a:lnSpc>
                <a:spcPct val="100000"/>
              </a:lnSpc>
              <a:spcBef>
                <a:spcPts val="0"/>
              </a:spcBef>
              <a:spcAft>
                <a:spcPts val="0"/>
              </a:spcAft>
              <a:buFont typeface="Droid Sans" charset="0"/>
              <a:buChar char="■"/>
            </a:pPr>
            <a:r>
              <a:rPr lang="en-US" altLang="zh-CN" sz="2200" b="0" i="0" u="none" strike="noStrike" kern="1200" cap="none" spc="0" baseline="0">
                <a:solidFill>
                  <a:schemeClr val="tx1"/>
                </a:solidFill>
                <a:latin typeface="Droid Sans" charset="0"/>
                <a:ea typeface="宋体" charset="0"/>
                <a:cs typeface="Lucida Sans"/>
              </a:rPr>
              <a:t>Business Analysts</a:t>
            </a:r>
          </a:p>
          <a:p>
            <a:pPr marL="0" indent="0" algn="l">
              <a:lnSpc>
                <a:spcPct val="100000"/>
              </a:lnSpc>
              <a:spcBef>
                <a:spcPts val="0"/>
              </a:spcBef>
              <a:spcAft>
                <a:spcPts val="0"/>
              </a:spcAft>
              <a:buFont typeface="Droid Sans" charset="0"/>
              <a:buChar char="■"/>
            </a:pPr>
            <a:r>
              <a:rPr lang="en-US" altLang="zh-CN" sz="2200" b="0" i="0" u="none" strike="noStrike" kern="1200" cap="none" spc="0" baseline="0">
                <a:solidFill>
                  <a:schemeClr val="tx1"/>
                </a:solidFill>
                <a:latin typeface="Droid Sans" charset="0"/>
                <a:ea typeface="宋体" charset="0"/>
                <a:cs typeface="Lucida Sans"/>
              </a:rPr>
              <a:t>Consultants and Advisors </a:t>
            </a:r>
          </a:p>
          <a:p>
            <a:pPr marL="0" indent="0" algn="l">
              <a:lnSpc>
                <a:spcPct val="100000"/>
              </a:lnSpc>
              <a:spcBef>
                <a:spcPts val="0"/>
              </a:spcBef>
              <a:spcAft>
                <a:spcPts val="0"/>
              </a:spcAft>
              <a:buFont typeface="Droid Sans" charset="0"/>
              <a:buChar char="■"/>
            </a:pPr>
            <a:r>
              <a:rPr lang="en-US" altLang="zh-CN" sz="2200" b="0" i="0" u="none" strike="noStrike" kern="1200" cap="none" spc="0" baseline="0">
                <a:solidFill>
                  <a:schemeClr val="tx1"/>
                </a:solidFill>
                <a:latin typeface="Droid Sans" charset="0"/>
                <a:ea typeface="宋体" charset="0"/>
                <a:cs typeface="Lucida Sans"/>
              </a:rPr>
              <a:t>Board of Directors </a:t>
            </a:r>
          </a:p>
          <a:p>
            <a:pPr marL="0" indent="0" algn="l">
              <a:lnSpc>
                <a:spcPct val="100000"/>
              </a:lnSpc>
              <a:spcBef>
                <a:spcPts val="0"/>
              </a:spcBef>
              <a:spcAft>
                <a:spcPts val="0"/>
              </a:spcAft>
              <a:buFont typeface="Droid Sans" charset="0"/>
              <a:buChar char="■"/>
            </a:pPr>
            <a:r>
              <a:rPr lang="en-US" altLang="zh-CN" sz="2200" b="0" i="0" u="none" strike="noStrike" kern="1200" cap="none" spc="0" baseline="0">
                <a:solidFill>
                  <a:schemeClr val="tx1"/>
                </a:solidFill>
                <a:latin typeface="Droid Sans" charset="0"/>
                <a:ea typeface="宋体" charset="0"/>
                <a:cs typeface="Lucida Sans"/>
              </a:rPr>
              <a:t>Finacncial Anayslyst </a:t>
            </a:r>
            <a:endParaRPr lang="zh-CN" altLang="en-US" sz="2200" b="0" i="0" u="none" strike="noStrike" kern="120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val="24564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3"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3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3" name="TextBox 2">
            <a:extLst>
              <a:ext uri="{FF2B5EF4-FFF2-40B4-BE49-F238E27FC236}">
                <a16:creationId xmlns:a16="http://schemas.microsoft.com/office/drawing/2014/main" id="{262E9538-F240-BE27-2592-CBD51C51E0D1}"/>
              </a:ext>
            </a:extLst>
          </p:cNvPr>
          <p:cNvSpPr txBox="1"/>
          <p:nvPr/>
        </p:nvSpPr>
        <p:spPr>
          <a:xfrm>
            <a:off x="2657475" y="1857375"/>
            <a:ext cx="6107392" cy="4247317"/>
          </a:xfrm>
          <a:prstGeom prst="rect">
            <a:avLst/>
          </a:prstGeom>
          <a:noFill/>
        </p:spPr>
        <p:txBody>
          <a:bodyPr wrap="square">
            <a:spAutoFit/>
          </a:bodyPr>
          <a:lstStyle/>
          <a:p>
            <a:r>
              <a:rPr lang="en-US" b="1" dirty="0"/>
              <a:t>Enhanced Employee Engagement Program : </a:t>
            </a:r>
            <a:r>
              <a:rPr lang="en-US" dirty="0"/>
              <a:t>Implement targeted engagement initiatives based on identified areas of low job satisfaction, such as team-building activities, wellness programs, and recognition systems</a:t>
            </a:r>
          </a:p>
          <a:p>
            <a:r>
              <a:rPr lang="en-US" b="1" dirty="0"/>
              <a:t>Career Development and Growth Opportunities:</a:t>
            </a:r>
            <a:r>
              <a:rPr lang="en-US" dirty="0"/>
              <a:t> Establish clear career paths and provide ongoing professional development opportunities to address dissatisfaction related to career advancement</a:t>
            </a:r>
          </a:p>
          <a:p>
            <a:r>
              <a:rPr lang="en-US" b="1" dirty="0"/>
              <a:t>Improved Compensation and Benefits : </a:t>
            </a:r>
            <a:r>
              <a:rPr lang="en-US" dirty="0"/>
              <a:t> Conduct a market analysis to ensure competitive compensation packages and benefits that align with employee expectations and reduce attrition.</a:t>
            </a:r>
          </a:p>
          <a:p>
            <a:r>
              <a:rPr lang="en-US" b="1" dirty="0"/>
              <a:t>Flexible </a:t>
            </a:r>
            <a:r>
              <a:rPr lang="en-US" b="1"/>
              <a:t>Work Arrangements : </a:t>
            </a:r>
            <a:r>
              <a:rPr lang="en-US"/>
              <a:t>Introduce </a:t>
            </a:r>
            <a:r>
              <a:rPr lang="en-US" dirty="0"/>
              <a:t>or expand options for flexible work hours, remote work, or hybrid models to enhance job satisfaction and retain talent.</a:t>
            </a:r>
          </a:p>
        </p:txBody>
      </p:sp>
      <p:pic>
        <p:nvPicPr>
          <p:cNvPr id="4" name="object 2">
            <a:extLst>
              <a:ext uri="{FF2B5EF4-FFF2-40B4-BE49-F238E27FC236}">
                <a16:creationId xmlns:a16="http://schemas.microsoft.com/office/drawing/2014/main" id="{D8F5E7AE-07F2-707D-2E3E-1757C0C8DDCE}"/>
              </a:ext>
            </a:extLst>
          </p:cNvPr>
          <p:cNvPicPr/>
          <p:nvPr/>
        </p:nvPicPr>
        <p:blipFill>
          <a:blip r:embed="rId3" cstate="print"/>
          <a:stretch>
            <a:fillRect/>
          </a:stretch>
        </p:blipFill>
        <p:spPr>
          <a:xfrm>
            <a:off x="0" y="1476375"/>
            <a:ext cx="2695574" cy="3248025"/>
          </a:xfrm>
          <a:prstGeom prst="rect">
            <a:avLst/>
          </a:prstGeom>
        </p:spPr>
      </p:pic>
    </p:spTree>
    <p:extLst>
      <p:ext uri="{BB962C8B-B14F-4D97-AF65-F5344CB8AC3E}">
        <p14:creationId xmlns:p14="http://schemas.microsoft.com/office/powerpoint/2010/main" val="209984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3" name="TextBox 2">
            <a:extLst>
              <a:ext uri="{FF2B5EF4-FFF2-40B4-BE49-F238E27FC236}">
                <a16:creationId xmlns:a16="http://schemas.microsoft.com/office/drawing/2014/main" id="{27463079-DED7-1EBA-30F6-05CA5A3F1BDD}"/>
              </a:ext>
            </a:extLst>
          </p:cNvPr>
          <p:cNvSpPr txBox="1"/>
          <p:nvPr/>
        </p:nvSpPr>
        <p:spPr>
          <a:xfrm>
            <a:off x="755332" y="1582340"/>
            <a:ext cx="7789622" cy="3970318"/>
          </a:xfrm>
          <a:prstGeom prst="rect">
            <a:avLst/>
          </a:prstGeom>
          <a:noFill/>
        </p:spPr>
        <p:txBody>
          <a:bodyPr wrap="square">
            <a:spAutoFit/>
          </a:bodyPr>
          <a:lstStyle/>
          <a:p>
            <a:r>
              <a:rPr lang="en-US" b="1" dirty="0"/>
              <a:t>Employee Demographics : Fields</a:t>
            </a:r>
            <a:r>
              <a:rPr lang="en-US" dirty="0"/>
              <a:t>: Age, Gender, Marital Status, Education Level, Tenure (Years with Company), Department, Job Role</a:t>
            </a:r>
          </a:p>
          <a:p>
            <a:r>
              <a:rPr lang="en-US" b="1" dirty="0"/>
              <a:t>Purpose</a:t>
            </a:r>
            <a:r>
              <a:rPr lang="en-US" dirty="0"/>
              <a:t>: To analyze attrition trends across different demographic groups.</a:t>
            </a:r>
          </a:p>
          <a:p>
            <a:r>
              <a:rPr lang="en-US" b="1" dirty="0"/>
              <a:t>Job Satisfaction Scores: Fields:</a:t>
            </a:r>
            <a:r>
              <a:rPr lang="en-US" dirty="0"/>
              <a:t> Job Satisfaction Rating (e.g., on a scale of 1-5), Work-Life Balance Rating, Satisfaction with Supervisor, Satisfaction with Compensation, Satisfaction with Work Environment</a:t>
            </a:r>
          </a:p>
          <a:p>
            <a:r>
              <a:rPr lang="en-US" b="1" dirty="0"/>
              <a:t>Purpose</a:t>
            </a:r>
            <a:r>
              <a:rPr lang="en-US" dirty="0"/>
              <a:t>: To correlate job satisfaction levels with attrition rates.</a:t>
            </a:r>
          </a:p>
          <a:p>
            <a:r>
              <a:rPr lang="en-US" b="1" dirty="0"/>
              <a:t>Employee Performance Data: Fields: </a:t>
            </a:r>
            <a:r>
              <a:rPr lang="en-US" dirty="0"/>
              <a:t>Performance Rating, Last Promotion Date, Number of Training Hours, Recognition Awards Received</a:t>
            </a:r>
          </a:p>
          <a:p>
            <a:r>
              <a:rPr lang="en-US" b="1" dirty="0"/>
              <a:t>Purpose</a:t>
            </a:r>
            <a:r>
              <a:rPr lang="en-US" dirty="0"/>
              <a:t>: To assess the impact of performance and recognition on employee attrition.</a:t>
            </a:r>
          </a:p>
          <a:p>
            <a:r>
              <a:rPr lang="en-US" b="1" dirty="0"/>
              <a:t>Attrition Status: Fields: </a:t>
            </a:r>
            <a:r>
              <a:rPr lang="en-US" dirty="0"/>
              <a:t>Attrition (Yes/No), Last Working Date, Reason for Leaving</a:t>
            </a:r>
          </a:p>
          <a:p>
            <a:r>
              <a:rPr lang="en-US" b="1" dirty="0"/>
              <a:t>Purpose</a:t>
            </a:r>
            <a:r>
              <a:rPr lang="en-US" dirty="0"/>
              <a:t>: To identify patterns and common reasons for employee turnover.</a:t>
            </a:r>
          </a:p>
        </p:txBody>
      </p:sp>
    </p:spTree>
    <p:extLst>
      <p:ext uri="{BB962C8B-B14F-4D97-AF65-F5344CB8AC3E}">
        <p14:creationId xmlns:p14="http://schemas.microsoft.com/office/powerpoint/2010/main" val="664785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38"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9"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0"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4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44" name="矩形"/>
          <p:cNvSpPr>
            <a:spLocks/>
          </p:cNvSpPr>
          <p:nvPr/>
        </p:nvSpPr>
        <p:spPr>
          <a:xfrm>
            <a:off x="2743200" y="2354703"/>
            <a:ext cx="8534019" cy="948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3" name="object 6">
            <a:extLst>
              <a:ext uri="{FF2B5EF4-FFF2-40B4-BE49-F238E27FC236}">
                <a16:creationId xmlns:a16="http://schemas.microsoft.com/office/drawing/2014/main" id="{AEC95DE5-5B03-105A-F9A8-20B62551C92A}"/>
              </a:ext>
            </a:extLst>
          </p:cNvPr>
          <p:cNvPicPr/>
          <p:nvPr/>
        </p:nvPicPr>
        <p:blipFill>
          <a:blip r:embed="rId3" cstate="print"/>
          <a:stretch>
            <a:fillRect/>
          </a:stretch>
        </p:blipFill>
        <p:spPr>
          <a:xfrm>
            <a:off x="66675" y="3381373"/>
            <a:ext cx="2466975" cy="3419475"/>
          </a:xfrm>
          <a:prstGeom prst="rect">
            <a:avLst/>
          </a:prstGeom>
        </p:spPr>
      </p:pic>
      <p:sp>
        <p:nvSpPr>
          <p:cNvPr id="5" name="TextBox 4">
            <a:extLst>
              <a:ext uri="{FF2B5EF4-FFF2-40B4-BE49-F238E27FC236}">
                <a16:creationId xmlns:a16="http://schemas.microsoft.com/office/drawing/2014/main" id="{49F6422A-8D58-F4D7-654E-58183480F0DE}"/>
              </a:ext>
            </a:extLst>
          </p:cNvPr>
          <p:cNvSpPr txBox="1"/>
          <p:nvPr/>
        </p:nvSpPr>
        <p:spPr>
          <a:xfrm>
            <a:off x="2526029" y="1552635"/>
            <a:ext cx="6107392" cy="4524315"/>
          </a:xfrm>
          <a:prstGeom prst="rect">
            <a:avLst/>
          </a:prstGeom>
          <a:noFill/>
        </p:spPr>
        <p:txBody>
          <a:bodyPr wrap="square">
            <a:spAutoFit/>
          </a:bodyPr>
          <a:lstStyle/>
          <a:p>
            <a:r>
              <a:rPr lang="en-US" b="1" dirty="0"/>
              <a:t>Employee Sentiment Analysis through Text Mining</a:t>
            </a:r>
            <a:r>
              <a:rPr lang="en-US" dirty="0"/>
              <a:t>:</a:t>
            </a:r>
          </a:p>
          <a:p>
            <a:r>
              <a:rPr lang="en-US" dirty="0"/>
              <a:t>Incorporating text mining techniques within Excel to analyze open-ended responses from job satisfaction surveys or exit interviews could add a unique dimension to the project. This would allow for the extraction of sentiment and key themes from employee feedback, offering deeper insights into the emotional drivers behind attrition.</a:t>
            </a:r>
          </a:p>
          <a:p>
            <a:r>
              <a:rPr lang="en-US" b="1" dirty="0"/>
              <a:t>Scenario Analysis for Strategic Decision-Making:</a:t>
            </a:r>
          </a:p>
          <a:p>
            <a:r>
              <a:rPr lang="en-US" dirty="0"/>
              <a:t>Implementing scenario analysis tools in Excel to simulate the impact of different retention strategies on attrition rates could empower decision-makers to choose the most effective interventions. This approach provides a data-driven way to evaluate potential outcomes before implementing changes, ensuring that resources are allocated to strategies with the highest potential ROI.</a:t>
            </a:r>
          </a:p>
        </p:txBody>
      </p:sp>
    </p:spTree>
    <p:extLst>
      <p:ext uri="{BB962C8B-B14F-4D97-AF65-F5344CB8AC3E}">
        <p14:creationId xmlns:p14="http://schemas.microsoft.com/office/powerpoint/2010/main" val="126948610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216</TotalTime>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18</cp:revision>
  <dcterms:created xsi:type="dcterms:W3CDTF">2024-03-29T15:07:22Z</dcterms:created>
  <dcterms:modified xsi:type="dcterms:W3CDTF">2024-09-01T03:41:39Z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