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97" r:id="rId7"/>
    <p:sldId id="275" r:id="rId8"/>
  </p:sldIdLst>
  <p:sldSz cx="9144000" cy="5143500" type="screen16x9"/>
  <p:notesSz cx="6858000" cy="9144000"/>
  <p:embeddedFontLst>
    <p:embeddedFont>
      <p:font typeface="Syne" charset="0"/>
      <p:regular r:id="rId10"/>
      <p:bold r:id="rId11"/>
    </p:embeddedFont>
    <p:embeddedFont>
      <p:font typeface="완주대둔산체 Bold" pitchFamily="18" charset="-127"/>
      <p:bold r:id="rId12"/>
    </p:embeddedFont>
    <p:embeddedFont>
      <p:font typeface="Asap" charset="0"/>
      <p:regular r:id="rId13"/>
      <p:bold r:id="rId14"/>
      <p:italic r:id="rId15"/>
      <p:boldItalic r:id="rId16"/>
    </p:embeddedFont>
    <p:embeddedFont>
      <p:font typeface="완주대둔산체 Regular" pitchFamily="18" charset="-127"/>
      <p:regular r:id="rId17"/>
    </p:embeddedFont>
    <p:embeddedFont>
      <p:font typeface="맑은 고딕" pitchFamily="50" charset="-127"/>
      <p:regular r:id="rId18"/>
      <p:bold r:id="rId19"/>
    </p:embeddedFont>
    <p:embeddedFont>
      <p:font typeface="Bebas Neue" charset="0"/>
      <p:regular r:id="rId20"/>
    </p:embeddedFont>
    <p:embeddedFont>
      <p:font typeface="Montserrat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B250A6F-F4EF-4154-9F3B-A0C704BC4D7B}">
  <a:tblStyle styleId="{7B250A6F-F4EF-4154-9F3B-A0C704BC4D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97FA6C-5FD1-49FF-970B-B4CF53B845F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57" autoAdjust="0"/>
    <p:restoredTop sz="94660"/>
  </p:normalViewPr>
  <p:slideViewPr>
    <p:cSldViewPr>
      <p:cViewPr varScale="1">
        <p:scale>
          <a:sx n="143" d="100"/>
          <a:sy n="143" d="100"/>
        </p:scale>
        <p:origin x="-52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b5267103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b5267103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b22d75719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5b22d75719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17325" y="1297600"/>
            <a:ext cx="5313300" cy="16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17325" y="3086006"/>
            <a:ext cx="25497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674400" y="-2853400"/>
            <a:ext cx="4459203" cy="4665836"/>
            <a:chOff x="-674400" y="-2853400"/>
            <a:chExt cx="4459203" cy="4665836"/>
          </a:xfrm>
        </p:grpSpPr>
        <p:sp>
          <p:nvSpPr>
            <p:cNvPr id="12" name="Google Shape;12;p2"/>
            <p:cNvSpPr/>
            <p:nvPr/>
          </p:nvSpPr>
          <p:spPr>
            <a:xfrm>
              <a:off x="-674400" y="-2853400"/>
              <a:ext cx="4300847" cy="4665836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2699645">
              <a:off x="2674891" y="-1012245"/>
              <a:ext cx="358440" cy="2273920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 rot="-8100195">
            <a:off x="7166010" y="3660571"/>
            <a:ext cx="651971" cy="4135636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120113" y="534988"/>
            <a:ext cx="1269225" cy="740575"/>
            <a:chOff x="878675" y="4238213"/>
            <a:chExt cx="1269225" cy="740575"/>
          </a:xfrm>
        </p:grpSpPr>
        <p:sp>
          <p:nvSpPr>
            <p:cNvPr id="16" name="Google Shape;16;p2"/>
            <p:cNvSpPr/>
            <p:nvPr/>
          </p:nvSpPr>
          <p:spPr>
            <a:xfrm>
              <a:off x="878675" y="4238213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8675" y="4509063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8675" y="4779638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257684" y="198047"/>
            <a:ext cx="660720" cy="201300"/>
            <a:chOff x="3004984" y="4544318"/>
            <a:chExt cx="660720" cy="201300"/>
          </a:xfrm>
        </p:grpSpPr>
        <p:sp>
          <p:nvSpPr>
            <p:cNvPr id="20" name="Google Shape;20;p2"/>
            <p:cNvSpPr/>
            <p:nvPr/>
          </p:nvSpPr>
          <p:spPr>
            <a:xfrm>
              <a:off x="3004984" y="4544318"/>
              <a:ext cx="201300" cy="20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32904" y="4544318"/>
              <a:ext cx="232800" cy="2013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2577059" y="4744153"/>
            <a:ext cx="1088650" cy="201300"/>
            <a:chOff x="2577059" y="4745624"/>
            <a:chExt cx="1088650" cy="201300"/>
          </a:xfrm>
        </p:grpSpPr>
        <p:sp>
          <p:nvSpPr>
            <p:cNvPr id="23" name="Google Shape;23;p2"/>
            <p:cNvSpPr/>
            <p:nvPr/>
          </p:nvSpPr>
          <p:spPr>
            <a:xfrm>
              <a:off x="2577059" y="4745624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04984" y="4745624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32909" y="4745624"/>
              <a:ext cx="232800" cy="2013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>
            <a:spLocks noGrp="1"/>
          </p:cNvSpPr>
          <p:nvPr>
            <p:ph type="ctrTitle"/>
          </p:nvPr>
        </p:nvSpPr>
        <p:spPr>
          <a:xfrm>
            <a:off x="1115250" y="535000"/>
            <a:ext cx="4473000" cy="10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subTitle" idx="1"/>
          </p:nvPr>
        </p:nvSpPr>
        <p:spPr>
          <a:xfrm>
            <a:off x="1115350" y="1700400"/>
            <a:ext cx="44730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1" name="Google Shape;281;p21"/>
          <p:cNvSpPr txBox="1"/>
          <p:nvPr/>
        </p:nvSpPr>
        <p:spPr>
          <a:xfrm>
            <a:off x="1115350" y="3663575"/>
            <a:ext cx="43794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2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</a:t>
            </a: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and includes icons by </a:t>
            </a:r>
            <a:r>
              <a:rPr lang="en" sz="10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</a:t>
            </a: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and infographics &amp; images by </a:t>
            </a:r>
            <a:r>
              <a:rPr lang="en" sz="10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282" name="Google Shape;282;p21"/>
          <p:cNvGrpSpPr/>
          <p:nvPr/>
        </p:nvGrpSpPr>
        <p:grpSpPr>
          <a:xfrm>
            <a:off x="8395487" y="-126199"/>
            <a:ext cx="545183" cy="5588521"/>
            <a:chOff x="6539500" y="1042525"/>
            <a:chExt cx="346500" cy="3551650"/>
          </a:xfrm>
        </p:grpSpPr>
        <p:sp>
          <p:nvSpPr>
            <p:cNvPr id="283" name="Google Shape;283;p21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21"/>
          <p:cNvGrpSpPr/>
          <p:nvPr/>
        </p:nvGrpSpPr>
        <p:grpSpPr>
          <a:xfrm>
            <a:off x="6310475" y="4492143"/>
            <a:ext cx="1269225" cy="740575"/>
            <a:chOff x="4805650" y="2718925"/>
            <a:chExt cx="1269225" cy="740575"/>
          </a:xfrm>
        </p:grpSpPr>
        <p:sp>
          <p:nvSpPr>
            <p:cNvPr id="287" name="Google Shape;287;p21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1"/>
          <p:cNvGrpSpPr/>
          <p:nvPr/>
        </p:nvGrpSpPr>
        <p:grpSpPr>
          <a:xfrm>
            <a:off x="-247634" y="-126199"/>
            <a:ext cx="545183" cy="5588521"/>
            <a:chOff x="6539500" y="1042525"/>
            <a:chExt cx="346500" cy="3551650"/>
          </a:xfrm>
        </p:grpSpPr>
        <p:sp>
          <p:nvSpPr>
            <p:cNvPr id="291" name="Google Shape;291;p21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1"/>
          <p:cNvGrpSpPr/>
          <p:nvPr/>
        </p:nvGrpSpPr>
        <p:grpSpPr>
          <a:xfrm>
            <a:off x="6377590" y="-666721"/>
            <a:ext cx="2609428" cy="1655723"/>
            <a:chOff x="6404568" y="-666694"/>
            <a:chExt cx="2414125" cy="1531800"/>
          </a:xfrm>
        </p:grpSpPr>
        <p:sp>
          <p:nvSpPr>
            <p:cNvPr id="295" name="Google Shape;295;p21"/>
            <p:cNvSpPr/>
            <p:nvPr/>
          </p:nvSpPr>
          <p:spPr>
            <a:xfrm rot="-2700000">
              <a:off x="7966410" y="-455779"/>
              <a:ext cx="431555" cy="1368757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 rot="-2700000">
              <a:off x="6825297" y="-714567"/>
              <a:ext cx="431555" cy="1368757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2"/>
          <p:cNvGrpSpPr/>
          <p:nvPr/>
        </p:nvGrpSpPr>
        <p:grpSpPr>
          <a:xfrm rot="-5400000">
            <a:off x="4309982" y="-4442520"/>
            <a:ext cx="572695" cy="9412228"/>
            <a:chOff x="6539500" y="1042525"/>
            <a:chExt cx="346500" cy="3551650"/>
          </a:xfrm>
        </p:grpSpPr>
        <p:sp>
          <p:nvSpPr>
            <p:cNvPr id="299" name="Google Shape;299;p22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22"/>
          <p:cNvSpPr/>
          <p:nvPr/>
        </p:nvSpPr>
        <p:spPr>
          <a:xfrm flipH="1">
            <a:off x="-2377380" y="-2122904"/>
            <a:ext cx="3377899" cy="3664562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22"/>
          <p:cNvGrpSpPr/>
          <p:nvPr/>
        </p:nvGrpSpPr>
        <p:grpSpPr>
          <a:xfrm rot="10800000" flipH="1">
            <a:off x="6854276" y="-543396"/>
            <a:ext cx="3304431" cy="2359299"/>
            <a:chOff x="6398434" y="3874100"/>
            <a:chExt cx="2343070" cy="1672905"/>
          </a:xfrm>
        </p:grpSpPr>
        <p:sp>
          <p:nvSpPr>
            <p:cNvPr id="304" name="Google Shape;304;p22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2"/>
          <p:cNvGrpSpPr/>
          <p:nvPr/>
        </p:nvGrpSpPr>
        <p:grpSpPr>
          <a:xfrm rot="-5400000">
            <a:off x="4309982" y="188730"/>
            <a:ext cx="572695" cy="9412228"/>
            <a:chOff x="6539500" y="1042525"/>
            <a:chExt cx="346500" cy="3551650"/>
          </a:xfrm>
        </p:grpSpPr>
        <p:sp>
          <p:nvSpPr>
            <p:cNvPr id="307" name="Google Shape;307;p22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3"/>
          <p:cNvGrpSpPr/>
          <p:nvPr/>
        </p:nvGrpSpPr>
        <p:grpSpPr>
          <a:xfrm flipH="1">
            <a:off x="-31260" y="4593467"/>
            <a:ext cx="2421237" cy="706360"/>
            <a:chOff x="-76439" y="4569403"/>
            <a:chExt cx="2421237" cy="706360"/>
          </a:xfrm>
        </p:grpSpPr>
        <p:grpSp>
          <p:nvGrpSpPr>
            <p:cNvPr id="312" name="Google Shape;312;p23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313" name="Google Shape;313;p2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23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317" name="Google Shape;317;p2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0" name="Google Shape;320;p23"/>
          <p:cNvSpPr/>
          <p:nvPr/>
        </p:nvSpPr>
        <p:spPr>
          <a:xfrm>
            <a:off x="-1151193" y="-23942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23"/>
          <p:cNvGrpSpPr/>
          <p:nvPr/>
        </p:nvGrpSpPr>
        <p:grpSpPr>
          <a:xfrm>
            <a:off x="6785319" y="3491150"/>
            <a:ext cx="3304431" cy="2359299"/>
            <a:chOff x="6398434" y="3874100"/>
            <a:chExt cx="2343070" cy="1672905"/>
          </a:xfrm>
        </p:grpSpPr>
        <p:sp>
          <p:nvSpPr>
            <p:cNvPr id="322" name="Google Shape;322;p23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4541375"/>
            <a:ext cx="9144000" cy="60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0" name="Google Shape;30;p3"/>
          <p:cNvGrpSpPr/>
          <p:nvPr/>
        </p:nvGrpSpPr>
        <p:grpSpPr>
          <a:xfrm flipH="1">
            <a:off x="578418" y="-286676"/>
            <a:ext cx="1269225" cy="740575"/>
            <a:chOff x="4805650" y="2718925"/>
            <a:chExt cx="1269225" cy="740575"/>
          </a:xfrm>
        </p:grpSpPr>
        <p:sp>
          <p:nvSpPr>
            <p:cNvPr id="31" name="Google Shape;31;p3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 rot="8100000" flipH="1">
            <a:off x="4141323" y="3975470"/>
            <a:ext cx="628203" cy="1992465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20000" y="1103050"/>
            <a:ext cx="7704000" cy="3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6744106" y="2623328"/>
            <a:ext cx="2848550" cy="4337371"/>
            <a:chOff x="6744106" y="2623328"/>
            <a:chExt cx="2848550" cy="4337371"/>
          </a:xfrm>
        </p:grpSpPr>
        <p:sp>
          <p:nvSpPr>
            <p:cNvPr id="39" name="Google Shape;39;p4"/>
            <p:cNvSpPr/>
            <p:nvPr/>
          </p:nvSpPr>
          <p:spPr>
            <a:xfrm rot="10800000">
              <a:off x="6744106" y="3994302"/>
              <a:ext cx="2734348" cy="2966397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rot="2700000">
              <a:off x="8700805" y="2573233"/>
              <a:ext cx="451589" cy="1432300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4"/>
          <p:cNvSpPr/>
          <p:nvPr/>
        </p:nvSpPr>
        <p:spPr>
          <a:xfrm rot="10800000">
            <a:off x="8260556" y="-1733573"/>
            <a:ext cx="2734348" cy="2966397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4"/>
          <p:cNvGrpSpPr/>
          <p:nvPr/>
        </p:nvGrpSpPr>
        <p:grpSpPr>
          <a:xfrm>
            <a:off x="-765775" y="319175"/>
            <a:ext cx="1269225" cy="1977499"/>
            <a:chOff x="-765775" y="319175"/>
            <a:chExt cx="1269225" cy="1977499"/>
          </a:xfrm>
        </p:grpSpPr>
        <p:grpSp>
          <p:nvGrpSpPr>
            <p:cNvPr id="43" name="Google Shape;43;p4"/>
            <p:cNvGrpSpPr/>
            <p:nvPr/>
          </p:nvGrpSpPr>
          <p:grpSpPr>
            <a:xfrm>
              <a:off x="-765775" y="319175"/>
              <a:ext cx="1269225" cy="740575"/>
              <a:chOff x="4805650" y="2718925"/>
              <a:chExt cx="1269225" cy="740575"/>
            </a:xfrm>
          </p:grpSpPr>
          <p:sp>
            <p:nvSpPr>
              <p:cNvPr id="44" name="Google Shape;44;p4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4"/>
            <p:cNvGrpSpPr/>
            <p:nvPr/>
          </p:nvGrpSpPr>
          <p:grpSpPr>
            <a:xfrm rot="5400000">
              <a:off x="54776" y="1881412"/>
              <a:ext cx="629225" cy="201300"/>
              <a:chOff x="2678325" y="4703600"/>
              <a:chExt cx="629225" cy="2013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2678325" y="4703600"/>
                <a:ext cx="201300" cy="201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3106250" y="4703600"/>
                <a:ext cx="201300" cy="201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720000" y="1395175"/>
            <a:ext cx="42297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>
            <a:spLocks noGrp="1"/>
          </p:cNvSpPr>
          <p:nvPr>
            <p:ph type="pic" idx="2"/>
          </p:nvPr>
        </p:nvSpPr>
        <p:spPr>
          <a:xfrm>
            <a:off x="5435301" y="535000"/>
            <a:ext cx="2993700" cy="4073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86" name="Google Shape;86;p7"/>
          <p:cNvSpPr/>
          <p:nvPr/>
        </p:nvSpPr>
        <p:spPr>
          <a:xfrm rot="-8100000">
            <a:off x="16636" y="3373476"/>
            <a:ext cx="477242" cy="1513664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7"/>
          <p:cNvGrpSpPr/>
          <p:nvPr/>
        </p:nvGrpSpPr>
        <p:grpSpPr>
          <a:xfrm>
            <a:off x="4279356" y="4577170"/>
            <a:ext cx="1102576" cy="643338"/>
            <a:chOff x="4805650" y="2718925"/>
            <a:chExt cx="1269225" cy="740575"/>
          </a:xfrm>
        </p:grpSpPr>
        <p:sp>
          <p:nvSpPr>
            <p:cNvPr id="88" name="Google Shape;88;p7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93" name="Google Shape;93;p8"/>
          <p:cNvGrpSpPr/>
          <p:nvPr/>
        </p:nvGrpSpPr>
        <p:grpSpPr>
          <a:xfrm rot="-5400000">
            <a:off x="4309982" y="-4442520"/>
            <a:ext cx="572695" cy="9412228"/>
            <a:chOff x="6539500" y="1042525"/>
            <a:chExt cx="346500" cy="3551650"/>
          </a:xfrm>
        </p:grpSpPr>
        <p:sp>
          <p:nvSpPr>
            <p:cNvPr id="94" name="Google Shape;94;p8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8"/>
          <p:cNvSpPr/>
          <p:nvPr/>
        </p:nvSpPr>
        <p:spPr>
          <a:xfrm flipH="1">
            <a:off x="-2377380" y="-2122904"/>
            <a:ext cx="3377899" cy="3664562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8"/>
          <p:cNvGrpSpPr/>
          <p:nvPr/>
        </p:nvGrpSpPr>
        <p:grpSpPr>
          <a:xfrm rot="10800000" flipH="1">
            <a:off x="6854276" y="-543396"/>
            <a:ext cx="3304431" cy="2359299"/>
            <a:chOff x="6398434" y="3874100"/>
            <a:chExt cx="2343070" cy="1672905"/>
          </a:xfrm>
        </p:grpSpPr>
        <p:sp>
          <p:nvSpPr>
            <p:cNvPr id="99" name="Google Shape;99;p8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 rot="5400000" flipH="1">
            <a:off x="8214086" y="4184278"/>
            <a:ext cx="1269225" cy="740575"/>
            <a:chOff x="4805650" y="2718925"/>
            <a:chExt cx="1269225" cy="740575"/>
          </a:xfrm>
        </p:grpSpPr>
        <p:sp>
          <p:nvSpPr>
            <p:cNvPr id="102" name="Google Shape;102;p8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2976700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2976750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/>
          <p:nvPr/>
        </p:nvSpPr>
        <p:spPr>
          <a:xfrm rot="-2700075" flipH="1">
            <a:off x="-157868" y="3504270"/>
            <a:ext cx="846457" cy="2684699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 flipH="1">
            <a:off x="105210" y="-377847"/>
            <a:ext cx="613790" cy="6291393"/>
            <a:chOff x="6539500" y="1042525"/>
            <a:chExt cx="346500" cy="3551650"/>
          </a:xfrm>
        </p:grpSpPr>
        <p:sp>
          <p:nvSpPr>
            <p:cNvPr id="110" name="Google Shape;110;p9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9"/>
          <p:cNvSpPr/>
          <p:nvPr/>
        </p:nvSpPr>
        <p:spPr>
          <a:xfrm flipH="1">
            <a:off x="-553245" y="-177507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9"/>
          <p:cNvGrpSpPr/>
          <p:nvPr/>
        </p:nvGrpSpPr>
        <p:grpSpPr>
          <a:xfrm>
            <a:off x="7484250" y="4608499"/>
            <a:ext cx="1088650" cy="201300"/>
            <a:chOff x="2678325" y="4703600"/>
            <a:chExt cx="1088650" cy="201300"/>
          </a:xfrm>
        </p:grpSpPr>
        <p:sp>
          <p:nvSpPr>
            <p:cNvPr id="115" name="Google Shape;115;p9"/>
            <p:cNvSpPr/>
            <p:nvPr/>
          </p:nvSpPr>
          <p:spPr>
            <a:xfrm>
              <a:off x="2678325" y="4703600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3106250" y="4703600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3534175" y="4703600"/>
              <a:ext cx="232800" cy="2013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720000" y="3984750"/>
            <a:ext cx="7704000" cy="623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623175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948600" y="2500326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4" hasCustomPrompt="1"/>
          </p:nvPr>
        </p:nvSpPr>
        <p:spPr>
          <a:xfrm>
            <a:off x="4509973" y="1623175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4509973" y="2500324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6" hasCustomPrompt="1"/>
          </p:nvPr>
        </p:nvSpPr>
        <p:spPr>
          <a:xfrm>
            <a:off x="4509973" y="3377478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948600" y="3377478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1606925" y="1623175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5168503" y="1623175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5168475" y="3377476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3"/>
          </p:nvPr>
        </p:nvSpPr>
        <p:spPr>
          <a:xfrm>
            <a:off x="1606925" y="2500323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5168503" y="2500325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1606925" y="3377476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/>
          <p:nvPr/>
        </p:nvSpPr>
        <p:spPr>
          <a:xfrm rot="2700075">
            <a:off x="8329316" y="3504270"/>
            <a:ext cx="846457" cy="2684699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-76439" y="4569403"/>
            <a:ext cx="2421237" cy="706360"/>
            <a:chOff x="-76439" y="4569403"/>
            <a:chExt cx="2421237" cy="706360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150" name="Google Shape;150;p1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13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" name="Google Shape;157;p13"/>
          <p:cNvSpPr/>
          <p:nvPr/>
        </p:nvSpPr>
        <p:spPr>
          <a:xfrm>
            <a:off x="7286625" y="-177507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13"/>
          <p:cNvGrpSpPr/>
          <p:nvPr/>
        </p:nvGrpSpPr>
        <p:grpSpPr>
          <a:xfrm>
            <a:off x="8298905" y="-377847"/>
            <a:ext cx="613790" cy="6291393"/>
            <a:chOff x="6539500" y="1042525"/>
            <a:chExt cx="346500" cy="3551650"/>
          </a:xfrm>
        </p:grpSpPr>
        <p:sp>
          <p:nvSpPr>
            <p:cNvPr id="159" name="Google Shape;159;p13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7" r:id="rId10"/>
    <p:sldLayoutId id="2147483668" r:id="rId11"/>
    <p:sldLayoutId id="214748366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2817325" y="1297600"/>
            <a:ext cx="5313300" cy="16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ea typeface="완주대둔산체 Bold" pitchFamily="18" charset="-127"/>
              </a:rPr>
              <a:t>이상은</a:t>
            </a:r>
            <a:r>
              <a:rPr lang="en-US" altLang="ko-KR" dirty="0" smtClean="0">
                <a:ea typeface="완주대둔산체 Bold" pitchFamily="18" charset="-127"/>
              </a:rPr>
              <a:t/>
            </a:r>
            <a:br>
              <a:rPr lang="en-US" altLang="ko-KR" dirty="0" smtClean="0">
                <a:ea typeface="완주대둔산체 Bold" pitchFamily="18" charset="-127"/>
              </a:rPr>
            </a:br>
            <a:r>
              <a:rPr lang="ko-KR" altLang="en-US" dirty="0" smtClean="0">
                <a:ea typeface="완주대둔산체 Bold" pitchFamily="18" charset="-127"/>
              </a:rPr>
              <a:t>포트폴리오</a:t>
            </a:r>
            <a:endParaRPr dirty="0">
              <a:ea typeface="완주대둔산체 Bold" pitchFamily="18" charset="-127"/>
            </a:endParaRPr>
          </a:p>
        </p:txBody>
      </p:sp>
      <p:sp>
        <p:nvSpPr>
          <p:cNvPr id="336" name="Google Shape;336;p27"/>
          <p:cNvSpPr/>
          <p:nvPr/>
        </p:nvSpPr>
        <p:spPr>
          <a:xfrm rot="2699612">
            <a:off x="8433021" y="1725010"/>
            <a:ext cx="491011" cy="3114623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7"/>
          <p:cNvSpPr/>
          <p:nvPr/>
        </p:nvSpPr>
        <p:spPr>
          <a:xfrm rot="10800000">
            <a:off x="-4682925" y="2330499"/>
            <a:ext cx="7057126" cy="7656025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/>
          <p:nvPr/>
        </p:nvSpPr>
        <p:spPr>
          <a:xfrm rot="10800000">
            <a:off x="8031783" y="-1160135"/>
            <a:ext cx="1888617" cy="20488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0"/>
          <p:cNvSpPr txBox="1">
            <a:spLocks noGrp="1"/>
          </p:cNvSpPr>
          <p:nvPr>
            <p:ph type="title"/>
          </p:nvPr>
        </p:nvSpPr>
        <p:spPr>
          <a:xfrm>
            <a:off x="323528" y="195486"/>
            <a:ext cx="23042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About me</a:t>
            </a:r>
            <a:endParaRPr sz="2400" dirty="0"/>
          </a:p>
        </p:txBody>
      </p:sp>
      <p:sp>
        <p:nvSpPr>
          <p:cNvPr id="371" name="Google Shape;371;p30"/>
          <p:cNvSpPr txBox="1">
            <a:spLocks noGrp="1"/>
          </p:cNvSpPr>
          <p:nvPr>
            <p:ph type="body" idx="1"/>
          </p:nvPr>
        </p:nvSpPr>
        <p:spPr>
          <a:xfrm>
            <a:off x="323528" y="771550"/>
            <a:ext cx="3600400" cy="1080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ea typeface="완주대둔산체 Regular" pitchFamily="18" charset="-127"/>
              </a:rPr>
              <a:t>이상은</a:t>
            </a:r>
            <a:endParaRPr lang="en-US" altLang="ko-KR" dirty="0" smtClean="0">
              <a:ea typeface="완주대둔산체 Regular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a typeface="완주대둔산체 Regular" pitchFamily="18" charset="-127"/>
              </a:rPr>
              <a:t>1998.02.05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ea typeface="완주대둔산체 Regular" pitchFamily="18" charset="-127"/>
              </a:rPr>
              <a:t>한양사이버대학교 글로벌경영학과</a:t>
            </a:r>
            <a:endParaRPr lang="en-US" altLang="ko-KR" dirty="0" smtClean="0">
              <a:ea typeface="완주대둔산체 Regular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>
              <a:ea typeface="완주대둔산체 Regular" pitchFamily="18" charset="-127"/>
            </a:endParaRPr>
          </a:p>
          <a:p>
            <a:pPr marL="0" lvl="0" indent="0">
              <a:buNone/>
            </a:pPr>
            <a:r>
              <a:rPr lang="en-US" dirty="0" smtClean="0">
                <a:ea typeface="완주대둔산체 Regular" pitchFamily="18" charset="-127"/>
              </a:rPr>
              <a:t> </a:t>
            </a:r>
            <a:r>
              <a:rPr lang="en-US" dirty="0" smtClean="0">
                <a:ea typeface="완주대둔산체 Regular" pitchFamily="18" charset="-127"/>
              </a:rPr>
              <a:t>      https</a:t>
            </a:r>
            <a:r>
              <a:rPr lang="en-US" dirty="0" smtClean="0">
                <a:ea typeface="완주대둔산체 Regular" pitchFamily="18" charset="-127"/>
              </a:rPr>
              <a:t>://github.com/SANGEUN98</a:t>
            </a:r>
            <a:endParaRPr dirty="0">
              <a:ea typeface="완주대둔산체 Regular" pitchFamily="18" charset="-127"/>
            </a:endParaRPr>
          </a:p>
        </p:txBody>
      </p:sp>
      <p:grpSp>
        <p:nvGrpSpPr>
          <p:cNvPr id="373" name="Google Shape;373;p30"/>
          <p:cNvGrpSpPr/>
          <p:nvPr/>
        </p:nvGrpSpPr>
        <p:grpSpPr>
          <a:xfrm>
            <a:off x="6281633" y="4066212"/>
            <a:ext cx="3757142" cy="643314"/>
            <a:chOff x="5105006" y="3956125"/>
            <a:chExt cx="4400494" cy="753472"/>
          </a:xfrm>
        </p:grpSpPr>
        <p:sp>
          <p:nvSpPr>
            <p:cNvPr id="374" name="Google Shape;374;p30"/>
            <p:cNvSpPr/>
            <p:nvPr/>
          </p:nvSpPr>
          <p:spPr>
            <a:xfrm rot="5400000">
              <a:off x="7371373" y="2007269"/>
              <a:ext cx="168572" cy="4066284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 rot="5400000">
              <a:off x="7220967" y="2132614"/>
              <a:ext cx="168572" cy="4400494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 rot="5400000">
              <a:off x="7584475" y="2796922"/>
              <a:ext cx="168572" cy="3656779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0"/>
          <p:cNvSpPr/>
          <p:nvPr/>
        </p:nvSpPr>
        <p:spPr>
          <a:xfrm rot="10800000">
            <a:off x="-1333726" y="3342144"/>
            <a:ext cx="5184501" cy="5624481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D:\☆\사진\007 이상은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2160" y="699542"/>
            <a:ext cx="1944216" cy="2595629"/>
          </a:xfrm>
          <a:prstGeom prst="round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395536" y="699542"/>
            <a:ext cx="1728192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370;p30"/>
          <p:cNvSpPr txBox="1">
            <a:spLocks/>
          </p:cNvSpPr>
          <p:nvPr/>
        </p:nvSpPr>
        <p:spPr>
          <a:xfrm>
            <a:off x="323528" y="1923678"/>
            <a:ext cx="23042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tabLst/>
              <a:defRPr/>
            </a:pPr>
            <a:r>
              <a:rPr lang="en-US" sz="2400" b="1" dirty="0" smtClean="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Education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7" name="Google Shape;371;p30"/>
          <p:cNvSpPr txBox="1">
            <a:spLocks/>
          </p:cNvSpPr>
          <p:nvPr/>
        </p:nvSpPr>
        <p:spPr>
          <a:xfrm>
            <a:off x="323528" y="2715766"/>
            <a:ext cx="36004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200"/>
            </a:pPr>
            <a:r>
              <a:rPr lang="en-US" altLang="ko-KR" sz="1200" dirty="0" smtClean="0">
                <a:solidFill>
                  <a:schemeClr val="dk1"/>
                </a:solidFill>
                <a:latin typeface="Asap"/>
                <a:ea typeface="완주대둔산체 Regular" pitchFamily="18" charset="-127"/>
                <a:cs typeface="Asap"/>
                <a:sym typeface="Asap"/>
              </a:rPr>
              <a:t>(</a:t>
            </a:r>
            <a:r>
              <a:rPr lang="ko-KR" altLang="en-US" sz="1200" dirty="0" err="1" smtClean="0">
                <a:solidFill>
                  <a:schemeClr val="dk1"/>
                </a:solidFill>
                <a:latin typeface="Asap"/>
                <a:ea typeface="완주대둔산체 Regular" pitchFamily="18" charset="-127"/>
                <a:cs typeface="Asap"/>
                <a:sym typeface="Asap"/>
              </a:rPr>
              <a:t>빅데이터전문가</a:t>
            </a:r>
            <a:r>
              <a:rPr lang="en-US" altLang="ko-KR" sz="1200" dirty="0" smtClean="0">
                <a:solidFill>
                  <a:schemeClr val="dk1"/>
                </a:solidFill>
                <a:latin typeface="Asap"/>
                <a:ea typeface="완주대둔산체 Regular" pitchFamily="18" charset="-127"/>
                <a:cs typeface="Asap"/>
                <a:sym typeface="Asap"/>
              </a:rPr>
              <a:t>) </a:t>
            </a:r>
            <a:r>
              <a:rPr lang="ko-KR" altLang="en-US" sz="1200" dirty="0" smtClean="0">
                <a:solidFill>
                  <a:schemeClr val="dk1"/>
                </a:solidFill>
                <a:latin typeface="Asap"/>
                <a:ea typeface="완주대둔산체 Regular" pitchFamily="18" charset="-127"/>
                <a:cs typeface="Asap"/>
                <a:sym typeface="Asap"/>
              </a:rPr>
              <a:t>자바</a:t>
            </a:r>
            <a:r>
              <a:rPr lang="en-US" altLang="ko-KR" sz="1200" dirty="0" smtClean="0">
                <a:solidFill>
                  <a:schemeClr val="dk1"/>
                </a:solidFill>
                <a:latin typeface="Asap"/>
                <a:ea typeface="완주대둔산체 Regular" pitchFamily="18" charset="-127"/>
                <a:cs typeface="Asap"/>
                <a:sym typeface="Asap"/>
              </a:rPr>
              <a:t>,</a:t>
            </a:r>
            <a:r>
              <a:rPr lang="ko-KR" altLang="en-US" sz="1200" dirty="0" err="1" smtClean="0">
                <a:solidFill>
                  <a:schemeClr val="dk1"/>
                </a:solidFill>
                <a:latin typeface="Asap"/>
                <a:ea typeface="완주대둔산체 Regular" pitchFamily="18" charset="-127"/>
                <a:cs typeface="Asap"/>
                <a:sym typeface="Asap"/>
              </a:rPr>
              <a:t>파이썬활용</a:t>
            </a:r>
            <a:r>
              <a:rPr lang="ko-KR" altLang="en-US" sz="1200" dirty="0" smtClean="0">
                <a:solidFill>
                  <a:schemeClr val="dk1"/>
                </a:solidFill>
                <a:latin typeface="Asap"/>
                <a:ea typeface="완주대둔산체 Regular" pitchFamily="18" charset="-127"/>
                <a:cs typeface="Asap"/>
                <a:sym typeface="Asap"/>
              </a:rPr>
              <a:t> </a:t>
            </a:r>
            <a:r>
              <a:rPr lang="ko-KR" altLang="en-US" sz="1200" dirty="0" err="1" smtClean="0">
                <a:solidFill>
                  <a:schemeClr val="dk1"/>
                </a:solidFill>
                <a:latin typeface="Asap"/>
                <a:ea typeface="완주대둔산체 Regular" pitchFamily="18" charset="-127"/>
                <a:cs typeface="Asap"/>
                <a:sym typeface="Asap"/>
              </a:rPr>
              <a:t>빅데이터개발</a:t>
            </a:r>
            <a:r>
              <a:rPr lang="en-US" altLang="ko-KR" sz="1200" dirty="0" smtClean="0">
                <a:solidFill>
                  <a:schemeClr val="dk1"/>
                </a:solidFill>
                <a:latin typeface="Asap"/>
                <a:ea typeface="완주대둔산체 Regular" pitchFamily="18" charset="-127"/>
                <a:cs typeface="Asap"/>
                <a:sym typeface="Asap"/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  <a:latin typeface="Asap"/>
                <a:ea typeface="완주대둔산체 Regular" pitchFamily="18" charset="-127"/>
                <a:cs typeface="Asap"/>
                <a:sym typeface="Asap"/>
              </a:rPr>
              <a:t>활용 실무자 양성과정</a:t>
            </a:r>
            <a:r>
              <a:rPr lang="en-US" altLang="ko-KR" sz="1200" dirty="0" smtClean="0">
                <a:solidFill>
                  <a:schemeClr val="dk1"/>
                </a:solidFill>
                <a:latin typeface="Asap"/>
                <a:ea typeface="완주대둔산체 Regular" pitchFamily="18" charset="-127"/>
                <a:cs typeface="Asap"/>
                <a:sym typeface="Asap"/>
              </a:rPr>
              <a:t>(</a:t>
            </a:r>
            <a:r>
              <a:rPr lang="ko-KR" altLang="en-US" sz="1200" dirty="0" smtClean="0">
                <a:solidFill>
                  <a:schemeClr val="dk1"/>
                </a:solidFill>
                <a:latin typeface="Asap"/>
                <a:ea typeface="완주대둔산체 Regular" pitchFamily="18" charset="-127"/>
                <a:cs typeface="Asap"/>
                <a:sym typeface="Asap"/>
              </a:rPr>
              <a:t>혼합</a:t>
            </a:r>
            <a:r>
              <a:rPr lang="en-US" altLang="ko-KR" sz="1200" dirty="0" smtClean="0">
                <a:solidFill>
                  <a:schemeClr val="dk1"/>
                </a:solidFill>
                <a:latin typeface="Asap"/>
                <a:ea typeface="완주대둔산체 Regular" pitchFamily="18" charset="-127"/>
                <a:cs typeface="Asap"/>
                <a:sym typeface="Asap"/>
              </a:rPr>
              <a:t>) A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sap"/>
              <a:ea typeface="완주대둔산체 Regular" pitchFamily="18" charset="-127"/>
              <a:cs typeface="Asap"/>
              <a:sym typeface="Asap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2427734"/>
            <a:ext cx="1728192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371;p30"/>
          <p:cNvSpPr txBox="1">
            <a:spLocks/>
          </p:cNvSpPr>
          <p:nvPr/>
        </p:nvSpPr>
        <p:spPr>
          <a:xfrm>
            <a:off x="395536" y="2499742"/>
            <a:ext cx="1728192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200"/>
            </a:pPr>
            <a:r>
              <a:rPr lang="ko-KR" altLang="en-US" sz="1000" noProof="0" dirty="0" err="1" smtClean="0">
                <a:solidFill>
                  <a:schemeClr val="accent5">
                    <a:lumMod val="65000"/>
                  </a:schemeClr>
                </a:solidFill>
                <a:latin typeface="Asap"/>
                <a:ea typeface="완주대둔산체 Regular" pitchFamily="18" charset="-127"/>
                <a:cs typeface="Asap"/>
                <a:sym typeface="Asap"/>
              </a:rPr>
              <a:t>더조은</a:t>
            </a:r>
            <a:r>
              <a:rPr lang="ko-KR" altLang="en-US" sz="1000" noProof="0" dirty="0" smtClean="0">
                <a:solidFill>
                  <a:schemeClr val="accent5">
                    <a:lumMod val="65000"/>
                  </a:schemeClr>
                </a:solidFill>
                <a:latin typeface="Asap"/>
                <a:ea typeface="완주대둔산체 Regular" pitchFamily="18" charset="-127"/>
                <a:cs typeface="Asap"/>
                <a:sym typeface="Asap"/>
              </a:rPr>
              <a:t> 컴퓨터 아카데미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65000"/>
                </a:schemeClr>
              </a:solidFill>
              <a:effectLst/>
              <a:uLnTx/>
              <a:uFillTx/>
              <a:latin typeface="Asap"/>
              <a:ea typeface="완주대둔산체 Regular" pitchFamily="18" charset="-127"/>
              <a:cs typeface="Asap"/>
              <a:sym typeface="Asap"/>
            </a:endParaRPr>
          </a:p>
        </p:txBody>
      </p:sp>
      <p:sp>
        <p:nvSpPr>
          <p:cNvPr id="30" name="Google Shape;371;p30"/>
          <p:cNvSpPr txBox="1">
            <a:spLocks/>
          </p:cNvSpPr>
          <p:nvPr/>
        </p:nvSpPr>
        <p:spPr>
          <a:xfrm>
            <a:off x="2339752" y="2499742"/>
            <a:ext cx="1512168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200"/>
            </a:pPr>
            <a:r>
              <a:rPr lang="en-US" altLang="ko-KR" sz="1000" dirty="0" smtClean="0">
                <a:solidFill>
                  <a:schemeClr val="accent5">
                    <a:lumMod val="65000"/>
                  </a:schemeClr>
                </a:solidFill>
                <a:latin typeface="Asap"/>
                <a:ea typeface="완주대둔산체 Regular" pitchFamily="18" charset="-127"/>
                <a:cs typeface="Asap"/>
                <a:sym typeface="Asap"/>
              </a:rPr>
              <a:t>2023.03.29~ 2023.08.30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65000"/>
                </a:schemeClr>
              </a:solidFill>
              <a:effectLst/>
              <a:uLnTx/>
              <a:uFillTx/>
              <a:latin typeface="Asap"/>
              <a:ea typeface="완주대둔산체 Regular" pitchFamily="18" charset="-127"/>
              <a:cs typeface="Asap"/>
              <a:sym typeface="Asap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95536" y="1563638"/>
            <a:ext cx="216024" cy="216024"/>
            <a:chOff x="4067944" y="987574"/>
            <a:chExt cx="360040" cy="360040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4067944" y="987574"/>
              <a:ext cx="36004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GitHub_Invertocat_Logo.svg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7944" y="987574"/>
              <a:ext cx="360040" cy="36004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>
            <a:spLocks noGrp="1"/>
          </p:cNvSpPr>
          <p:nvPr>
            <p:ph type="title"/>
          </p:nvPr>
        </p:nvSpPr>
        <p:spPr>
          <a:xfrm>
            <a:off x="720000" y="2708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ea typeface="완주대둔산체 Bold" pitchFamily="18" charset="-127"/>
              </a:rPr>
              <a:t>보유스킬</a:t>
            </a:r>
            <a:endParaRPr dirty="0">
              <a:ea typeface="완주대둔산체 Bold" pitchFamily="18" charset="-127"/>
            </a:endParaRPr>
          </a:p>
        </p:txBody>
      </p:sp>
      <p:sp>
        <p:nvSpPr>
          <p:cNvPr id="343" name="Google Shape;343;p28"/>
          <p:cNvSpPr txBox="1">
            <a:spLocks noGrp="1"/>
          </p:cNvSpPr>
          <p:nvPr>
            <p:ph type="body" idx="1"/>
          </p:nvPr>
        </p:nvSpPr>
        <p:spPr>
          <a:xfrm>
            <a:off x="720000" y="1103050"/>
            <a:ext cx="7704000" cy="3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344" name="Google Shape;344;p28"/>
          <p:cNvGraphicFramePr/>
          <p:nvPr/>
        </p:nvGraphicFramePr>
        <p:xfrm>
          <a:off x="720000" y="1188748"/>
          <a:ext cx="7704000" cy="3615250"/>
        </p:xfrm>
        <a:graphic>
          <a:graphicData uri="http://schemas.openxmlformats.org/drawingml/2006/table">
            <a:tbl>
              <a:tblPr>
                <a:noFill/>
                <a:tableStyleId>{7B250A6F-F4EF-4154-9F3B-A0C704BC4D7B}</a:tableStyleId>
              </a:tblPr>
              <a:tblGrid>
                <a:gridCol w="2619875"/>
                <a:gridCol w="5084125"/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IDE</a:t>
                      </a:r>
                      <a:endParaRPr sz="1000" b="1" u="sng" dirty="0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IntelliJ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IDEA,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Pycharm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,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Jupyter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notebook</a:t>
                      </a:r>
                      <a:endParaRPr sz="1000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 smtClean="0">
                          <a:solidFill>
                            <a:schemeClr val="hlink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Visualization</a:t>
                      </a:r>
                      <a:r>
                        <a:rPr lang="en-US" sz="1000" b="1" u="sng" baseline="0" dirty="0" smtClean="0">
                          <a:solidFill>
                            <a:schemeClr val="hlink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 </a:t>
                      </a:r>
                      <a:r>
                        <a:rPr lang="en-US" sz="1000" b="1" u="sng" dirty="0" smtClean="0">
                          <a:solidFill>
                            <a:schemeClr val="hlink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Tool </a:t>
                      </a:r>
                      <a:endParaRPr sz="1000" b="1" u="sng" dirty="0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Chart.js</a:t>
                      </a:r>
                      <a:endParaRPr sz="1000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 smtClean="0">
                          <a:solidFill>
                            <a:schemeClr val="hlink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Program Language</a:t>
                      </a:r>
                      <a:endParaRPr sz="1000" b="1" u="sng" dirty="0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JAVA, Python, JS, MySQL</a:t>
                      </a:r>
                      <a:endParaRPr sz="1000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Frontend</a:t>
                      </a:r>
                      <a:endParaRPr sz="1000" b="1" u="sng" dirty="0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AJAX, Thymeleaf, HTML, CSS</a:t>
                      </a:r>
                      <a:endParaRPr sz="1000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sng" dirty="0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MyBatis, Springboot Framework</a:t>
                      </a:r>
                      <a:endParaRPr sz="1000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u="sng" dirty="0" smtClean="0">
                          <a:solidFill>
                            <a:schemeClr val="hlink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Backend</a:t>
                      </a:r>
                      <a:endParaRPr lang="en-US" altLang="ko-KR" sz="1000" b="1" u="sng" dirty="0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Flask, websockets</a:t>
                      </a:r>
                      <a:endParaRPr sz="1000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u="sng" dirty="0" smtClean="0">
                          <a:solidFill>
                            <a:schemeClr val="hlink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ETL</a:t>
                      </a:r>
                      <a:r>
                        <a:rPr lang="en-US" altLang="ko-KR" sz="1000" b="1" u="sng" baseline="0" dirty="0" smtClean="0">
                          <a:solidFill>
                            <a:schemeClr val="hlink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 Tool</a:t>
                      </a:r>
                      <a:endParaRPr lang="en-US" altLang="ko-KR" sz="1000" b="1" u="sng" dirty="0" smtClean="0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Pandas</a:t>
                      </a:r>
                      <a:endParaRPr sz="1000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u="sng" dirty="0" smtClean="0">
                          <a:solidFill>
                            <a:schemeClr val="hlink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Configuration Management </a:t>
                      </a:r>
                      <a:endParaRPr lang="en-US" altLang="ko-KR" sz="1000" b="1" u="sng" dirty="0" smtClean="0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GIT</a:t>
                      </a:r>
                      <a:endParaRPr sz="1000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u="sng" dirty="0" smtClean="0">
                          <a:solidFill>
                            <a:schemeClr val="hlink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DBMS</a:t>
                      </a:r>
                      <a:endParaRPr lang="en-US" altLang="ko-KR" sz="1000" b="1" u="sng" dirty="0" smtClean="0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Oracle</a:t>
                      </a:r>
                      <a:endParaRPr sz="1000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u="sng" dirty="0" smtClean="0">
                          <a:solidFill>
                            <a:schemeClr val="hlink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RPA</a:t>
                      </a:r>
                      <a:r>
                        <a:rPr lang="en-US" altLang="ko-KR" sz="1000" b="1" u="sng" baseline="0" dirty="0" smtClean="0">
                          <a:solidFill>
                            <a:schemeClr val="hlink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 Tech</a:t>
                      </a:r>
                      <a:endParaRPr lang="en-US" altLang="ko-KR" sz="1000" b="1" u="sng" dirty="0" smtClean="0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Crawlling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,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OpenAPI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,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Scheduler</a:t>
                      </a:r>
                      <a:endParaRPr sz="1000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>
            <a:spLocks noGrp="1"/>
          </p:cNvSpPr>
          <p:nvPr>
            <p:ph type="title" idx="6"/>
          </p:nvPr>
        </p:nvSpPr>
        <p:spPr>
          <a:xfrm>
            <a:off x="1259632" y="3147814"/>
            <a:ext cx="2448272" cy="864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ko-KR" sz="1400" dirty="0" smtClean="0">
                <a:ea typeface="완주대둔산체OTF Regular" pitchFamily="18" charset="-127"/>
              </a:rPr>
              <a:t>피부타입에 맞는 화장품 추천</a:t>
            </a:r>
            <a:endParaRPr sz="1400" dirty="0">
              <a:ea typeface="완주대둔산체OTF Regular" pitchFamily="18" charset="-127"/>
            </a:endParaRPr>
          </a:p>
        </p:txBody>
      </p:sp>
      <p:sp>
        <p:nvSpPr>
          <p:cNvPr id="359" name="Google Shape;359;p29"/>
          <p:cNvSpPr txBox="1">
            <a:spLocks noGrp="1"/>
          </p:cNvSpPr>
          <p:nvPr>
            <p:ph type="subTitle" idx="9"/>
          </p:nvPr>
        </p:nvSpPr>
        <p:spPr>
          <a:xfrm>
            <a:off x="1403648" y="2355726"/>
            <a:ext cx="1944216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1100" dirty="0" smtClean="0">
                <a:solidFill>
                  <a:schemeClr val="accent5">
                    <a:lumMod val="50000"/>
                  </a:schemeClr>
                </a:solidFill>
                <a:ea typeface="완주대둔산체OTF Regular" pitchFamily="18" charset="-127"/>
              </a:rPr>
              <a:t>2023.06.09 ~ 2023.06.15</a:t>
            </a:r>
            <a:endParaRPr sz="1100" dirty="0">
              <a:solidFill>
                <a:schemeClr val="accent5">
                  <a:lumMod val="50000"/>
                </a:schemeClr>
              </a:solidFill>
              <a:ea typeface="완주대둔산체OTF Regular" pitchFamily="18" charset="-127"/>
            </a:endParaRPr>
          </a:p>
        </p:txBody>
      </p:sp>
      <p:sp>
        <p:nvSpPr>
          <p:cNvPr id="362" name="Google Shape;362;p29"/>
          <p:cNvSpPr txBox="1">
            <a:spLocks noGrp="1"/>
          </p:cNvSpPr>
          <p:nvPr>
            <p:ph type="subTitle" idx="15"/>
          </p:nvPr>
        </p:nvSpPr>
        <p:spPr>
          <a:xfrm>
            <a:off x="1835696" y="2067694"/>
            <a:ext cx="1368152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ea typeface="완주대둔산체OTF Bold" pitchFamily="18" charset="-127"/>
              </a:rPr>
              <a:t>팀 프로젝트</a:t>
            </a:r>
            <a:endParaRPr sz="1600" dirty="0">
              <a:ea typeface="완주대둔산체OTF Bold" pitchFamily="18" charset="-127"/>
            </a:endParaRPr>
          </a:p>
        </p:txBody>
      </p:sp>
      <p:sp>
        <p:nvSpPr>
          <p:cNvPr id="363" name="Google Shape;363;p29"/>
          <p:cNvSpPr/>
          <p:nvPr/>
        </p:nvSpPr>
        <p:spPr>
          <a:xfrm rot="2699636">
            <a:off x="8824153" y="1508820"/>
            <a:ext cx="524205" cy="3325180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title"/>
          </p:nvPr>
        </p:nvSpPr>
        <p:spPr>
          <a:xfrm>
            <a:off x="395536" y="2674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ea typeface="완주대둔산체 Bold" pitchFamily="18" charset="-127"/>
              </a:rPr>
              <a:t>개발 프로젝트</a:t>
            </a:r>
            <a:endParaRPr dirty="0">
              <a:ea typeface="완주대둔산체 Bold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899592" y="1779662"/>
            <a:ext cx="6984776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195736" y="1563638"/>
            <a:ext cx="432048" cy="4320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52120" y="1563638"/>
            <a:ext cx="432048" cy="4320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Google Shape;359;p29"/>
          <p:cNvSpPr txBox="1">
            <a:spLocks noGrp="1"/>
          </p:cNvSpPr>
          <p:nvPr>
            <p:ph type="subTitle" idx="9"/>
          </p:nvPr>
        </p:nvSpPr>
        <p:spPr>
          <a:xfrm>
            <a:off x="1547664" y="3003798"/>
            <a:ext cx="2016224" cy="432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1400" dirty="0" err="1" smtClean="0">
                <a:solidFill>
                  <a:schemeClr val="tx1"/>
                </a:solidFill>
                <a:ea typeface="완주대둔산체OTF Regular" pitchFamily="18" charset="-127"/>
              </a:rPr>
              <a:t>프론트엔드</a:t>
            </a:r>
            <a:r>
              <a:rPr lang="ko-KR" altLang="en-US" sz="1400" dirty="0" smtClean="0">
                <a:solidFill>
                  <a:schemeClr val="tx1"/>
                </a:solidFill>
                <a:ea typeface="완주대둔산체OTF Regular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ea typeface="완주대둔산체OTF Regular" pitchFamily="18" charset="-127"/>
              </a:rPr>
              <a:t>&amp; </a:t>
            </a:r>
            <a:r>
              <a:rPr lang="ko-KR" altLang="en-US" sz="1400" dirty="0" err="1" smtClean="0">
                <a:solidFill>
                  <a:schemeClr val="tx1"/>
                </a:solidFill>
                <a:ea typeface="완주대둔산체OTF Regular" pitchFamily="18" charset="-127"/>
              </a:rPr>
              <a:t>백엔드</a:t>
            </a:r>
            <a:endParaRPr sz="1400" dirty="0">
              <a:solidFill>
                <a:schemeClr val="tx1"/>
              </a:solidFill>
              <a:ea typeface="완주대둔산체OTF Regular" pitchFamily="18" charset="-127"/>
            </a:endParaRPr>
          </a:p>
        </p:txBody>
      </p:sp>
      <p:sp>
        <p:nvSpPr>
          <p:cNvPr id="32" name="Google Shape;362;p29"/>
          <p:cNvSpPr txBox="1">
            <a:spLocks noGrp="1"/>
          </p:cNvSpPr>
          <p:nvPr>
            <p:ph type="subTitle" idx="15"/>
          </p:nvPr>
        </p:nvSpPr>
        <p:spPr>
          <a:xfrm>
            <a:off x="1799692" y="2643758"/>
            <a:ext cx="1368152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solidFill>
                  <a:srgbClr val="92D050"/>
                </a:solidFill>
                <a:ea typeface="완주대둔산체 Bold" pitchFamily="18" charset="-127"/>
              </a:rPr>
              <a:t>Myskin</a:t>
            </a:r>
            <a:endParaRPr sz="2000" dirty="0">
              <a:solidFill>
                <a:srgbClr val="92D050"/>
              </a:solidFill>
              <a:ea typeface="완주대둔산체 Bold" pitchFamily="18" charset="-127"/>
            </a:endParaRPr>
          </a:p>
        </p:txBody>
      </p:sp>
      <p:sp>
        <p:nvSpPr>
          <p:cNvPr id="33" name="Google Shape;355;p29"/>
          <p:cNvSpPr txBox="1">
            <a:spLocks noGrp="1"/>
          </p:cNvSpPr>
          <p:nvPr>
            <p:ph type="title" idx="6"/>
          </p:nvPr>
        </p:nvSpPr>
        <p:spPr>
          <a:xfrm>
            <a:off x="4572000" y="3363838"/>
            <a:ext cx="2808312" cy="864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-KR" sz="1400" dirty="0" smtClean="0">
                <a:ea typeface="완주대둔산체OTF Regular" pitchFamily="18" charset="-127"/>
              </a:rPr>
              <a:t>MBTI </a:t>
            </a:r>
            <a:r>
              <a:rPr lang="ko-KR" altLang="en-US" sz="1400" dirty="0" smtClean="0">
                <a:ea typeface="완주대둔산체OTF Regular" pitchFamily="18" charset="-127"/>
              </a:rPr>
              <a:t>유형별 문화생활 추천 및 관심사 기반 추천과 커뮤니티 제공</a:t>
            </a:r>
            <a:endParaRPr sz="1400" dirty="0">
              <a:ea typeface="완주대둔산체OTF Regular" pitchFamily="18" charset="-127"/>
            </a:endParaRPr>
          </a:p>
        </p:txBody>
      </p:sp>
      <p:sp>
        <p:nvSpPr>
          <p:cNvPr id="34" name="Google Shape;359;p29"/>
          <p:cNvSpPr txBox="1">
            <a:spLocks noGrp="1"/>
          </p:cNvSpPr>
          <p:nvPr>
            <p:ph type="subTitle" idx="9"/>
          </p:nvPr>
        </p:nvSpPr>
        <p:spPr>
          <a:xfrm>
            <a:off x="4932040" y="2355726"/>
            <a:ext cx="1944216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1100" dirty="0" smtClean="0">
                <a:solidFill>
                  <a:schemeClr val="accent5">
                    <a:lumMod val="50000"/>
                  </a:schemeClr>
                </a:solidFill>
                <a:ea typeface="완주대둔산체OTF Regular" pitchFamily="18" charset="-127"/>
              </a:rPr>
              <a:t>2023.07.13 ~ 2023.07.26, </a:t>
            </a:r>
          </a:p>
          <a:p>
            <a:pPr marL="0" lvl="0" indent="0"/>
            <a:r>
              <a:rPr lang="en" sz="1100" dirty="0" smtClean="0">
                <a:solidFill>
                  <a:schemeClr val="accent5">
                    <a:lumMod val="50000"/>
                  </a:schemeClr>
                </a:solidFill>
                <a:ea typeface="완주대둔산체OTF Regular" pitchFamily="18" charset="-127"/>
              </a:rPr>
              <a:t>2023.08.08~2023.08.30</a:t>
            </a:r>
            <a:endParaRPr sz="1100" dirty="0">
              <a:solidFill>
                <a:schemeClr val="accent5">
                  <a:lumMod val="50000"/>
                </a:schemeClr>
              </a:solidFill>
              <a:ea typeface="완주대둔산체OTF Regular" pitchFamily="18" charset="-127"/>
            </a:endParaRPr>
          </a:p>
        </p:txBody>
      </p:sp>
      <p:sp>
        <p:nvSpPr>
          <p:cNvPr id="35" name="Google Shape;362;p29"/>
          <p:cNvSpPr txBox="1">
            <a:spLocks noGrp="1"/>
          </p:cNvSpPr>
          <p:nvPr>
            <p:ph type="subTitle" idx="15"/>
          </p:nvPr>
        </p:nvSpPr>
        <p:spPr>
          <a:xfrm>
            <a:off x="5328084" y="2067694"/>
            <a:ext cx="1368152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ea typeface="완주대둔산체OTF Bold" pitchFamily="18" charset="-127"/>
              </a:rPr>
              <a:t>팀 프로젝트</a:t>
            </a:r>
            <a:endParaRPr sz="1600" dirty="0">
              <a:ea typeface="완주대둔산체OTF Bold" pitchFamily="18" charset="-127"/>
            </a:endParaRPr>
          </a:p>
        </p:txBody>
      </p:sp>
      <p:sp>
        <p:nvSpPr>
          <p:cNvPr id="36" name="Google Shape;359;p29"/>
          <p:cNvSpPr txBox="1">
            <a:spLocks noGrp="1"/>
          </p:cNvSpPr>
          <p:nvPr>
            <p:ph type="subTitle" idx="9"/>
          </p:nvPr>
        </p:nvSpPr>
        <p:spPr>
          <a:xfrm>
            <a:off x="4572000" y="3147814"/>
            <a:ext cx="3024336" cy="432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1400" dirty="0" err="1" smtClean="0">
                <a:solidFill>
                  <a:schemeClr val="tx1"/>
                </a:solidFill>
                <a:ea typeface="완주대둔산체OTF Regular" pitchFamily="18" charset="-127"/>
              </a:rPr>
              <a:t>프론트엔드</a:t>
            </a:r>
            <a:r>
              <a:rPr lang="ko-KR" altLang="en-US" sz="1400" dirty="0" smtClean="0">
                <a:solidFill>
                  <a:schemeClr val="tx1"/>
                </a:solidFill>
                <a:ea typeface="완주대둔산체OTF Regular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ea typeface="완주대둔산체OTF Regular" pitchFamily="18" charset="-127"/>
              </a:rPr>
              <a:t>&amp; </a:t>
            </a:r>
            <a:r>
              <a:rPr lang="ko-KR" altLang="en-US" sz="1400" dirty="0" err="1" smtClean="0">
                <a:solidFill>
                  <a:schemeClr val="tx1"/>
                </a:solidFill>
                <a:ea typeface="완주대둔산체OTF Regular" pitchFamily="18" charset="-127"/>
              </a:rPr>
              <a:t>백엔드</a:t>
            </a:r>
            <a:r>
              <a:rPr lang="ko-KR" altLang="en-US" sz="1400" dirty="0" smtClean="0">
                <a:solidFill>
                  <a:schemeClr val="tx1"/>
                </a:solidFill>
                <a:ea typeface="완주대둔산체OTF Regular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ea typeface="완주대둔산체OTF Regular" pitchFamily="18" charset="-127"/>
              </a:rPr>
              <a:t>&amp; </a:t>
            </a:r>
            <a:r>
              <a:rPr lang="ko-KR" altLang="en-US" sz="1400" dirty="0" smtClean="0">
                <a:solidFill>
                  <a:schemeClr val="tx1"/>
                </a:solidFill>
                <a:ea typeface="완주대둔산체OTF Regular" pitchFamily="18" charset="-127"/>
              </a:rPr>
              <a:t>데이터 분석</a:t>
            </a:r>
            <a:endParaRPr sz="1400" dirty="0">
              <a:solidFill>
                <a:schemeClr val="tx1"/>
              </a:solidFill>
              <a:ea typeface="완주대둔산체OTF Regular" pitchFamily="18" charset="-127"/>
            </a:endParaRPr>
          </a:p>
        </p:txBody>
      </p:sp>
      <p:sp>
        <p:nvSpPr>
          <p:cNvPr id="37" name="Google Shape;362;p29"/>
          <p:cNvSpPr txBox="1">
            <a:spLocks noGrp="1"/>
          </p:cNvSpPr>
          <p:nvPr>
            <p:ph type="subTitle" idx="15"/>
          </p:nvPr>
        </p:nvSpPr>
        <p:spPr>
          <a:xfrm>
            <a:off x="5004048" y="2772222"/>
            <a:ext cx="2088232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 smtClean="0">
                <a:solidFill>
                  <a:srgbClr val="92D050"/>
                </a:solidFill>
                <a:ea typeface="완주대둔산체 Bold" pitchFamily="18" charset="-127"/>
              </a:rPr>
              <a:t>MBTI </a:t>
            </a:r>
            <a:r>
              <a:rPr lang="ko-KR" altLang="en-US" sz="2000" dirty="0" smtClean="0">
                <a:solidFill>
                  <a:srgbClr val="92D050"/>
                </a:solidFill>
                <a:ea typeface="완주대둔산체 Bold" pitchFamily="18" charset="-127"/>
              </a:rPr>
              <a:t>프로젝트</a:t>
            </a:r>
            <a:endParaRPr sz="2000" dirty="0">
              <a:solidFill>
                <a:srgbClr val="92D050"/>
              </a:solidFill>
              <a:ea typeface="완주대둔산체 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>
            <a:spLocks noGrp="1"/>
          </p:cNvSpPr>
          <p:nvPr>
            <p:ph type="title" idx="2"/>
          </p:nvPr>
        </p:nvSpPr>
        <p:spPr>
          <a:xfrm>
            <a:off x="107504" y="411510"/>
            <a:ext cx="3384376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ea typeface="완주대둔산체 Bold" pitchFamily="18" charset="-127"/>
              </a:rPr>
              <a:t>My skin</a:t>
            </a:r>
            <a:endParaRPr sz="4000" dirty="0">
              <a:ea typeface="완주대둔산체 Bold" pitchFamily="18" charset="-127"/>
            </a:endParaRPr>
          </a:p>
        </p:txBody>
      </p:sp>
      <p:sp>
        <p:nvSpPr>
          <p:cNvPr id="384" name="Google Shape;384;p31"/>
          <p:cNvSpPr/>
          <p:nvPr/>
        </p:nvSpPr>
        <p:spPr>
          <a:xfrm rot="10800000" flipH="1">
            <a:off x="-495932" y="2474357"/>
            <a:ext cx="5521697" cy="59902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 flipH="1">
            <a:off x="5592903" y="-2586025"/>
            <a:ext cx="4300847" cy="4665836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 rot="-2699667" flipH="1">
            <a:off x="5526086" y="-1823512"/>
            <a:ext cx="571556" cy="3625892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그림 7" descr="무제-1 복사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4048" y="267494"/>
            <a:ext cx="3986293" cy="4520242"/>
          </a:xfrm>
          <a:prstGeom prst="rect">
            <a:avLst/>
          </a:prstGeom>
        </p:spPr>
      </p:pic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179512" y="1059582"/>
            <a:ext cx="4680520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ko-KR" alt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완주대둔산체OTF Regular" pitchFamily="18" charset="-127"/>
              </a:rPr>
              <a:t>포트폴리오 주소 </a:t>
            </a:r>
            <a:r>
              <a:rPr lang="en-US" altLang="ko-KR" sz="2000" dirty="0" smtClean="0">
                <a:ea typeface="완주대둔산체OTF Regular" pitchFamily="18" charset="-127"/>
              </a:rPr>
              <a:t>: </a:t>
            </a:r>
            <a:br>
              <a:rPr lang="en-US" altLang="ko-KR" sz="2000" dirty="0" smtClean="0">
                <a:ea typeface="완주대둔산체OTF Regular" pitchFamily="18" charset="-127"/>
              </a:rPr>
            </a:br>
            <a:r>
              <a:rPr lang="en-US" altLang="ko-KR" sz="1400" dirty="0" smtClean="0">
                <a:ea typeface="완주대둔산체OTF Regular" pitchFamily="18" charset="-127"/>
              </a:rPr>
              <a:t>https://github.com/SANGEUN98/Project_myskin.git </a:t>
            </a:r>
            <a:r>
              <a:rPr lang="en-US" altLang="ko-KR" sz="2000" dirty="0" smtClean="0">
                <a:ea typeface="완주대둔산체OTF Regular" pitchFamily="18" charset="-127"/>
              </a:rPr>
              <a:t/>
            </a:r>
            <a:br>
              <a:rPr lang="en-US" altLang="ko-KR" sz="2000" dirty="0" smtClean="0">
                <a:ea typeface="완주대둔산체OTF Regular" pitchFamily="18" charset="-127"/>
              </a:rPr>
            </a:br>
            <a:r>
              <a:rPr lang="ko-KR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완주대둔산체OTF Regular" pitchFamily="18" charset="-127"/>
              </a:rPr>
              <a:t> </a:t>
            </a:r>
            <a:r>
              <a:rPr lang="ko-KR" alt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완주대둔산체OTF Regular" pitchFamily="18" charset="-127"/>
              </a:rPr>
              <a:t>개발환경</a:t>
            </a:r>
            <a:br>
              <a:rPr lang="ko-KR" alt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완주대둔산체OTF Regular" pitchFamily="18" charset="-127"/>
              </a:rPr>
            </a:br>
            <a:r>
              <a:rPr lang="en-US" altLang="ko-K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완주대둔산체OTF Regular" pitchFamily="18" charset="-127"/>
              </a:rPr>
              <a:t>(</a:t>
            </a:r>
            <a:r>
              <a:rPr lang="ko-KR" alt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완주대둔산체OTF Regular" pitchFamily="18" charset="-127"/>
              </a:rPr>
              <a:t>사용도구</a:t>
            </a:r>
            <a:r>
              <a:rPr lang="en-US" altLang="ko-K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완주대둔산체OTF Regular" pitchFamily="18" charset="-127"/>
              </a:rPr>
              <a:t>/</a:t>
            </a:r>
            <a:r>
              <a:rPr lang="ko-KR" alt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완주대둔산체OTF Regular" pitchFamily="18" charset="-127"/>
              </a:rPr>
              <a:t>언어</a:t>
            </a:r>
            <a:r>
              <a:rPr lang="en-US" altLang="ko-K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완주대둔산체OTF Regular" pitchFamily="18" charset="-127"/>
              </a:rPr>
              <a:t>)  </a:t>
            </a:r>
            <a:r>
              <a:rPr lang="en-US" altLang="ko-KR" sz="2000" dirty="0" smtClean="0">
                <a:ea typeface="완주대둔산체OTF Regular" pitchFamily="18" charset="-127"/>
              </a:rPr>
              <a:t>: </a:t>
            </a:r>
            <a:r>
              <a:rPr lang="en-US" altLang="ko-KR" sz="2000" dirty="0" smtClean="0">
                <a:ea typeface="완주대둔산체OTF Regular" pitchFamily="18" charset="-127"/>
              </a:rPr>
              <a:t>		</a:t>
            </a:r>
            <a:r>
              <a:rPr lang="en-US" altLang="ko-KR" sz="1400" dirty="0" smtClean="0">
                <a:ea typeface="완주대둔산체OTF Regular" pitchFamily="18" charset="-127"/>
              </a:rPr>
              <a:t>HTML</a:t>
            </a:r>
            <a:r>
              <a:rPr lang="en-US" altLang="ko-KR" sz="1600" dirty="0" smtClean="0">
                <a:ea typeface="완주대둔산체OTF Regular" pitchFamily="18" charset="-127"/>
              </a:rPr>
              <a:t> </a:t>
            </a:r>
            <a:br>
              <a:rPr lang="en-US" altLang="ko-KR" sz="1600" dirty="0" smtClean="0">
                <a:ea typeface="완주대둔산체OTF Regular" pitchFamily="18" charset="-127"/>
              </a:rPr>
            </a:br>
            <a:r>
              <a:rPr lang="en-US" altLang="ko-KR" sz="1600" dirty="0" smtClean="0">
                <a:ea typeface="완주대둔산체OTF Regular" pitchFamily="18" charset="-127"/>
              </a:rPr>
              <a:t>			</a:t>
            </a:r>
            <a:r>
              <a:rPr lang="en-US" altLang="ko-KR" sz="1400" dirty="0" smtClean="0">
                <a:ea typeface="완주대둔산체OTF Regular" pitchFamily="18" charset="-127"/>
              </a:rPr>
              <a:t>JAVA</a:t>
            </a:r>
            <a:r>
              <a:rPr lang="en-US" altLang="ko-KR" sz="1400" dirty="0" smtClean="0">
                <a:ea typeface="완주대둔산체OTF Regular" pitchFamily="18" charset="-127"/>
              </a:rPr>
              <a:t/>
            </a:r>
            <a:br>
              <a:rPr lang="en-US" altLang="ko-KR" sz="1400" dirty="0" smtClean="0">
                <a:ea typeface="완주대둔산체OTF Regular" pitchFamily="18" charset="-127"/>
              </a:rPr>
            </a:br>
            <a:r>
              <a:rPr lang="en-US" altLang="ko-KR" sz="1400" dirty="0" smtClean="0">
                <a:ea typeface="완주대둔산체OTF Regular" pitchFamily="18" charset="-127"/>
              </a:rPr>
              <a:t>			Spring</a:t>
            </a:r>
            <a:br>
              <a:rPr lang="en-US" altLang="ko-KR" sz="1400" dirty="0" smtClean="0">
                <a:ea typeface="완주대둔산체OTF Regular" pitchFamily="18" charset="-127"/>
              </a:rPr>
            </a:br>
            <a:r>
              <a:rPr lang="en-US" altLang="ko-KR" sz="1400" dirty="0" smtClean="0">
                <a:ea typeface="완주대둔산체OTF Regular" pitchFamily="18" charset="-127"/>
              </a:rPr>
              <a:t>			Oracle</a:t>
            </a:r>
            <a:r>
              <a:rPr lang="en-US" altLang="ko-KR" sz="1400" dirty="0" smtClean="0">
                <a:ea typeface="완주대둔산체OTF Regular" pitchFamily="18" charset="-127"/>
              </a:rPr>
              <a:t/>
            </a:r>
            <a:br>
              <a:rPr lang="en-US" altLang="ko-KR" sz="1400" dirty="0" smtClean="0">
                <a:ea typeface="완주대둔산체OTF Regular" pitchFamily="18" charset="-127"/>
              </a:rPr>
            </a:br>
            <a:r>
              <a:rPr lang="en-US" altLang="ko-KR" sz="1400" dirty="0" smtClean="0">
                <a:ea typeface="완주대둔산체OTF Regular" pitchFamily="18" charset="-127"/>
              </a:rPr>
              <a:t>			</a:t>
            </a:r>
            <a:r>
              <a:rPr lang="en-US" altLang="ko-KR" sz="1400" dirty="0" err="1" smtClean="0">
                <a:ea typeface="완주대둔산체OTF Regular" pitchFamily="18" charset="-127"/>
              </a:rPr>
              <a:t>MySql</a:t>
            </a:r>
            <a:r>
              <a:rPr lang="en-US" altLang="ko-KR" sz="1400" dirty="0" smtClean="0">
                <a:ea typeface="완주대둔산체OTF Regular" pitchFamily="18" charset="-127"/>
              </a:rPr>
              <a:t> </a:t>
            </a:r>
            <a:br>
              <a:rPr lang="en-US" altLang="ko-KR" sz="1400" dirty="0" smtClean="0">
                <a:ea typeface="완주대둔산체OTF Regular" pitchFamily="18" charset="-127"/>
              </a:rPr>
            </a:br>
            <a:r>
              <a:rPr lang="en-US" altLang="ko-KR" sz="1400" dirty="0" smtClean="0">
                <a:ea typeface="완주대둔산체OTF Regular" pitchFamily="18" charset="-127"/>
              </a:rPr>
              <a:t/>
            </a:r>
            <a:br>
              <a:rPr lang="en-US" altLang="ko-KR" sz="1400" dirty="0" smtClean="0">
                <a:ea typeface="완주대둔산체OTF Regular" pitchFamily="18" charset="-127"/>
              </a:rPr>
            </a:br>
            <a:r>
              <a:rPr lang="ko-KR" alt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완주대둔산체OTF Regular" pitchFamily="18" charset="-127"/>
              </a:rPr>
              <a:t> </a:t>
            </a:r>
            <a:r>
              <a:rPr lang="ko-KR" alt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완주대둔산체OTF Regular" pitchFamily="18" charset="-127"/>
              </a:rPr>
              <a:t>담당역할  </a:t>
            </a:r>
            <a:r>
              <a:rPr lang="en-US" altLang="ko-KR" sz="2000" dirty="0" smtClean="0">
                <a:ea typeface="완주대둔산체OTF Regular" pitchFamily="18" charset="-127"/>
              </a:rPr>
              <a:t>: </a:t>
            </a:r>
            <a:r>
              <a:rPr lang="en-US" altLang="ko-KR" sz="2000" dirty="0" smtClean="0">
                <a:ea typeface="완주대둔산체OTF Regular" pitchFamily="18" charset="-127"/>
              </a:rPr>
              <a:t>	</a:t>
            </a:r>
            <a:r>
              <a:rPr lang="ko-KR" altLang="en-US" sz="2000" dirty="0" smtClean="0">
                <a:ea typeface="완주대둔산체OTF Regular" pitchFamily="18" charset="-127"/>
              </a:rPr>
              <a:t> </a:t>
            </a:r>
            <a:r>
              <a:rPr lang="ko-KR" altLang="en-US" sz="1400" dirty="0" smtClean="0">
                <a:latin typeface="완주대둔산체OTF Regular" pitchFamily="18" charset="-127"/>
                <a:ea typeface="완주대둔산체OTF Regular" pitchFamily="18" charset="-127"/>
              </a:rPr>
              <a:t>회원가입 및 로그인 </a:t>
            </a:r>
            <a:r>
              <a:rPr lang="en-US" altLang="ko-KR" sz="1400" dirty="0" smtClean="0">
                <a:ea typeface="완주대둔산체OTF Regular" pitchFamily="18" charset="-127"/>
              </a:rPr>
              <a:t/>
            </a:r>
            <a:br>
              <a:rPr lang="en-US" altLang="ko-KR" sz="1400" dirty="0" smtClean="0">
                <a:ea typeface="완주대둔산체OTF Regular" pitchFamily="18" charset="-127"/>
              </a:rPr>
            </a:br>
            <a:r>
              <a:rPr lang="en-US" altLang="ko-KR" sz="2000" dirty="0" smtClean="0">
                <a:ea typeface="완주대둔산체OTF Regular" pitchFamily="18" charset="-127"/>
              </a:rPr>
              <a:t/>
            </a:r>
            <a:br>
              <a:rPr lang="en-US" altLang="ko-KR" sz="2000" dirty="0" smtClean="0">
                <a:ea typeface="완주대둔산체OTF Regular" pitchFamily="18" charset="-127"/>
              </a:rPr>
            </a:br>
            <a:r>
              <a:rPr lang="en-US" altLang="ko-KR" sz="2000" u="sng" dirty="0" smtClean="0"/>
              <a:t/>
            </a:r>
            <a:br>
              <a:rPr lang="en-US" altLang="ko-KR" sz="2000" u="sng" dirty="0" smtClean="0"/>
            </a:br>
            <a:r>
              <a:rPr lang="en-US" altLang="ko-KR" sz="2000" u="sng" dirty="0" smtClean="0"/>
              <a:t/>
            </a:r>
            <a:br>
              <a:rPr lang="en-US" altLang="ko-KR" sz="2000" u="sng" dirty="0" smtClean="0"/>
            </a:br>
            <a:r>
              <a:rPr lang="en-US" altLang="ko-KR" sz="2000" u="sng" dirty="0" smtClean="0"/>
              <a:t/>
            </a:r>
            <a:br>
              <a:rPr lang="en-US" altLang="ko-KR" sz="2000" u="sng" dirty="0" smtClean="0"/>
            </a:br>
            <a:r>
              <a:rPr lang="en-US" altLang="ko-KR" sz="2000" u="sng" dirty="0" smtClean="0"/>
              <a:t/>
            </a:r>
            <a:br>
              <a:rPr lang="en-US" altLang="ko-KR" sz="2000" u="sng" dirty="0" smtClean="0"/>
            </a:br>
            <a:endParaRPr sz="2000" dirty="0">
              <a:ea typeface="완주대둔산체OTF Regula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>
            <a:spLocks noGrp="1"/>
          </p:cNvSpPr>
          <p:nvPr>
            <p:ph type="title" idx="2"/>
          </p:nvPr>
        </p:nvSpPr>
        <p:spPr>
          <a:xfrm>
            <a:off x="107504" y="411510"/>
            <a:ext cx="4032448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mtClean="0">
                <a:ea typeface="완주대둔산체 Bold" pitchFamily="18" charset="-127"/>
              </a:rPr>
              <a:t>MBTI </a:t>
            </a:r>
            <a:r>
              <a:rPr lang="ko-KR" altLang="en-US" sz="4000" dirty="0" smtClean="0">
                <a:ea typeface="완주대둔산체 Bold" pitchFamily="18" charset="-127"/>
              </a:rPr>
              <a:t>프로젝트</a:t>
            </a:r>
            <a:endParaRPr sz="4000" dirty="0">
              <a:ea typeface="완주대둔산체 Bold" pitchFamily="18" charset="-127"/>
            </a:endParaRPr>
          </a:p>
        </p:txBody>
      </p:sp>
      <p:sp>
        <p:nvSpPr>
          <p:cNvPr id="384" name="Google Shape;384;p31"/>
          <p:cNvSpPr/>
          <p:nvPr/>
        </p:nvSpPr>
        <p:spPr>
          <a:xfrm rot="10800000" flipH="1">
            <a:off x="-495932" y="2474357"/>
            <a:ext cx="5521697" cy="59902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 flipH="1">
            <a:off x="5592903" y="-2586025"/>
            <a:ext cx="4300847" cy="4665836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 rot="-2699667" flipH="1">
            <a:off x="5526086" y="-1823512"/>
            <a:ext cx="571556" cy="3625892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179512" y="1059582"/>
            <a:ext cx="4680520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ko-KR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완주대둔산체OTF Regular" pitchFamily="18" charset="-127"/>
              </a:rPr>
              <a:t>포트폴리오 주소 </a:t>
            </a:r>
            <a:r>
              <a:rPr lang="en-US" altLang="ko-KR" sz="2000" dirty="0" smtClean="0">
                <a:ea typeface="완주대둔산체OTF Regular" pitchFamily="18" charset="-127"/>
              </a:rPr>
              <a:t>: </a:t>
            </a:r>
            <a:br>
              <a:rPr lang="en-US" altLang="ko-KR" sz="2000" dirty="0" smtClean="0">
                <a:ea typeface="완주대둔산체OTF Regular" pitchFamily="18" charset="-127"/>
              </a:rPr>
            </a:br>
            <a:r>
              <a:rPr lang="en-US" altLang="ko-KR" sz="1800" dirty="0" smtClean="0">
                <a:ea typeface="완주대둔산체OTF Regular" pitchFamily="18" charset="-127"/>
              </a:rPr>
              <a:t>https</a:t>
            </a:r>
            <a:r>
              <a:rPr lang="en-US" altLang="ko-KR" sz="1800" dirty="0" smtClean="0">
                <a:ea typeface="완주대둔산체OTF Regular" pitchFamily="18" charset="-127"/>
              </a:rPr>
              <a:t>://github.com/SANGEUN98/mbti_project </a:t>
            </a:r>
            <a:r>
              <a:rPr lang="en-US" altLang="ko-KR" sz="2000" dirty="0" smtClean="0">
                <a:ea typeface="완주대둔산체OTF Regular" pitchFamily="18" charset="-127"/>
              </a:rPr>
              <a:t/>
            </a:r>
            <a:br>
              <a:rPr lang="en-US" altLang="ko-KR" sz="2000" dirty="0" smtClean="0">
                <a:ea typeface="완주대둔산체OTF Regular" pitchFamily="18" charset="-127"/>
              </a:rPr>
            </a:br>
            <a:r>
              <a:rPr lang="ko-KR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완주대둔산체OTF Regular" pitchFamily="18" charset="-127"/>
              </a:rPr>
              <a:t> 개발환경</a:t>
            </a:r>
            <a:br>
              <a:rPr lang="ko-KR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완주대둔산체OTF Regular" pitchFamily="18" charset="-127"/>
              </a:rPr>
            </a:br>
            <a:r>
              <a:rPr lang="en-US" altLang="ko-K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완주대둔산체OTF Regular" pitchFamily="18" charset="-127"/>
              </a:rPr>
              <a:t>(</a:t>
            </a:r>
            <a:r>
              <a:rPr lang="ko-KR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완주대둔산체OTF Regular" pitchFamily="18" charset="-127"/>
              </a:rPr>
              <a:t>사용도구</a:t>
            </a:r>
            <a:r>
              <a:rPr lang="en-US" altLang="ko-K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완주대둔산체OTF Regular" pitchFamily="18" charset="-127"/>
              </a:rPr>
              <a:t>/</a:t>
            </a:r>
            <a:r>
              <a:rPr lang="ko-KR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완주대둔산체OTF Regular" pitchFamily="18" charset="-127"/>
              </a:rPr>
              <a:t>언어</a:t>
            </a:r>
            <a:r>
              <a:rPr lang="en-US" altLang="ko-K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완주대둔산체OTF Regular" pitchFamily="18" charset="-127"/>
              </a:rPr>
              <a:t>)  </a:t>
            </a:r>
            <a:r>
              <a:rPr lang="en-US" altLang="ko-KR" sz="2000" dirty="0" smtClean="0">
                <a:ea typeface="완주대둔산체OTF Regular" pitchFamily="18" charset="-127"/>
              </a:rPr>
              <a:t>: 	 JAVA</a:t>
            </a:r>
            <a:br>
              <a:rPr lang="en-US" altLang="ko-KR" sz="2000" dirty="0" smtClean="0">
                <a:ea typeface="완주대둔산체OTF Regular" pitchFamily="18" charset="-127"/>
              </a:rPr>
            </a:br>
            <a:r>
              <a:rPr lang="en-US" altLang="ko-KR" sz="2000" dirty="0" smtClean="0">
                <a:ea typeface="완주대둔산체OTF Regular" pitchFamily="18" charset="-127"/>
              </a:rPr>
              <a:t>	</a:t>
            </a:r>
            <a:r>
              <a:rPr lang="en-US" altLang="ko-KR" sz="2000" dirty="0" smtClean="0">
                <a:ea typeface="완주대둔산체OTF Regular" pitchFamily="18" charset="-127"/>
              </a:rPr>
              <a:t>		HTML</a:t>
            </a:r>
            <a:r>
              <a:rPr lang="en-US" altLang="ko-KR" sz="2000" dirty="0" smtClean="0">
                <a:ea typeface="완주대둔산체OTF Regular" pitchFamily="18" charset="-127"/>
              </a:rPr>
              <a:t/>
            </a:r>
            <a:br>
              <a:rPr lang="en-US" altLang="ko-KR" sz="2000" dirty="0" smtClean="0">
                <a:ea typeface="완주대둔산체OTF Regular" pitchFamily="18" charset="-127"/>
              </a:rPr>
            </a:br>
            <a:r>
              <a:rPr lang="en-US" altLang="ko-KR" sz="2000" dirty="0" smtClean="0">
                <a:ea typeface="완주대둔산체OTF Regular" pitchFamily="18" charset="-127"/>
              </a:rPr>
              <a:t>	</a:t>
            </a:r>
            <a:r>
              <a:rPr lang="en-US" altLang="ko-KR" sz="2000" dirty="0" smtClean="0">
                <a:ea typeface="완주대둔산체OTF Regular" pitchFamily="18" charset="-127"/>
              </a:rPr>
              <a:t>		Spring</a:t>
            </a:r>
            <a:r>
              <a:rPr lang="en-US" altLang="ko-KR" sz="2000" dirty="0" smtClean="0">
                <a:ea typeface="완주대둔산체OTF Regular" pitchFamily="18" charset="-127"/>
              </a:rPr>
              <a:t/>
            </a:r>
            <a:br>
              <a:rPr lang="en-US" altLang="ko-KR" sz="2000" dirty="0" smtClean="0">
                <a:ea typeface="완주대둔산체OTF Regular" pitchFamily="18" charset="-127"/>
              </a:rPr>
            </a:br>
            <a:r>
              <a:rPr lang="en-US" altLang="ko-KR" sz="2000" dirty="0" smtClean="0">
                <a:ea typeface="완주대둔산체OTF Regular" pitchFamily="18" charset="-127"/>
              </a:rPr>
              <a:t>	</a:t>
            </a:r>
            <a:r>
              <a:rPr lang="en-US" altLang="ko-KR" sz="2000" dirty="0" smtClean="0">
                <a:ea typeface="완주대둔산체OTF Regular" pitchFamily="18" charset="-127"/>
              </a:rPr>
              <a:t>		</a:t>
            </a:r>
            <a:r>
              <a:rPr lang="en-US" altLang="ko-KR" sz="2000" dirty="0" err="1" smtClean="0">
                <a:ea typeface="완주대둔산체OTF Regular" pitchFamily="18" charset="-127"/>
              </a:rPr>
              <a:t>Javascript</a:t>
            </a:r>
            <a:r>
              <a:rPr lang="en-US" altLang="ko-KR" sz="2000" dirty="0" smtClean="0">
                <a:ea typeface="완주대둔산체OTF Regular" pitchFamily="18" charset="-127"/>
              </a:rPr>
              <a:t/>
            </a:r>
            <a:br>
              <a:rPr lang="en-US" altLang="ko-KR" sz="2000" dirty="0" smtClean="0">
                <a:ea typeface="완주대둔산체OTF Regular" pitchFamily="18" charset="-127"/>
              </a:rPr>
            </a:br>
            <a:r>
              <a:rPr lang="en-US" altLang="ko-KR" sz="2000" dirty="0" smtClean="0">
                <a:ea typeface="완주대둔산체OTF Regular" pitchFamily="18" charset="-127"/>
              </a:rPr>
              <a:t>	</a:t>
            </a:r>
            <a:r>
              <a:rPr lang="en-US" altLang="ko-KR" sz="2000" dirty="0" smtClean="0">
                <a:ea typeface="완주대둔산체OTF Regular" pitchFamily="18" charset="-127"/>
              </a:rPr>
              <a:t>		Python</a:t>
            </a:r>
            <a:r>
              <a:rPr lang="en-US" altLang="ko-KR" sz="2000" dirty="0" smtClean="0">
                <a:ea typeface="완주대둔산체OTF Regular" pitchFamily="18" charset="-127"/>
              </a:rPr>
              <a:t/>
            </a:r>
            <a:br>
              <a:rPr lang="en-US" altLang="ko-KR" sz="2000" dirty="0" smtClean="0">
                <a:ea typeface="완주대둔산체OTF Regular" pitchFamily="18" charset="-127"/>
              </a:rPr>
            </a:br>
            <a:r>
              <a:rPr lang="en-US" altLang="ko-KR" sz="2000" dirty="0" smtClean="0">
                <a:ea typeface="완주대둔산체OTF Regular" pitchFamily="18" charset="-127"/>
              </a:rPr>
              <a:t>	</a:t>
            </a:r>
            <a:r>
              <a:rPr lang="en-US" altLang="ko-KR" sz="2000" dirty="0" smtClean="0">
                <a:ea typeface="완주대둔산체OTF Regular" pitchFamily="18" charset="-127"/>
              </a:rPr>
              <a:t>		Oracle</a:t>
            </a:r>
            <a:r>
              <a:rPr lang="en-US" altLang="ko-KR" sz="2000" dirty="0" smtClean="0">
                <a:ea typeface="완주대둔산체OTF Regular" pitchFamily="18" charset="-127"/>
              </a:rPr>
              <a:t/>
            </a:r>
            <a:br>
              <a:rPr lang="en-US" altLang="ko-KR" sz="2000" dirty="0" smtClean="0">
                <a:ea typeface="완주대둔산체OTF Regular" pitchFamily="18" charset="-127"/>
              </a:rPr>
            </a:br>
            <a:r>
              <a:rPr lang="en-US" altLang="ko-KR" sz="2000" dirty="0" smtClean="0">
                <a:ea typeface="완주대둔산체OTF Regular" pitchFamily="18" charset="-127"/>
              </a:rPr>
              <a:t>	</a:t>
            </a:r>
            <a:r>
              <a:rPr lang="en-US" altLang="ko-KR" sz="2000" dirty="0" smtClean="0">
                <a:ea typeface="완주대둔산체OTF Regular" pitchFamily="18" charset="-127"/>
              </a:rPr>
              <a:t>		</a:t>
            </a:r>
            <a:r>
              <a:rPr lang="en-US" altLang="ko-KR" sz="2000" dirty="0" err="1" smtClean="0">
                <a:ea typeface="완주대둔산체OTF Regular" pitchFamily="18" charset="-127"/>
              </a:rPr>
              <a:t>MySql</a:t>
            </a:r>
            <a:r>
              <a:rPr lang="en-US" altLang="ko-KR" sz="2000" dirty="0" smtClean="0">
                <a:ea typeface="완주대둔산체OTF Regular" pitchFamily="18" charset="-127"/>
              </a:rPr>
              <a:t> </a:t>
            </a:r>
            <a:br>
              <a:rPr lang="en-US" altLang="ko-KR" sz="2000" dirty="0" smtClean="0">
                <a:ea typeface="완주대둔산체OTF Regular" pitchFamily="18" charset="-127"/>
              </a:rPr>
            </a:br>
            <a:r>
              <a:rPr lang="en-US" altLang="ko-KR" sz="2000" u="sng" dirty="0" smtClean="0"/>
              <a:t/>
            </a:r>
            <a:br>
              <a:rPr lang="en-US" altLang="ko-KR" sz="2000" u="sng" dirty="0" smtClean="0"/>
            </a:br>
            <a:r>
              <a:rPr lang="en-US" altLang="ko-KR" sz="2000" u="sng" dirty="0" smtClean="0"/>
              <a:t/>
            </a:r>
            <a:br>
              <a:rPr lang="en-US" altLang="ko-KR" sz="2000" u="sng" dirty="0" smtClean="0"/>
            </a:br>
            <a:r>
              <a:rPr lang="en-US" altLang="ko-KR" sz="2000" u="sng" dirty="0" smtClean="0"/>
              <a:t/>
            </a:r>
            <a:br>
              <a:rPr lang="en-US" altLang="ko-KR" sz="2000" u="sng" dirty="0" smtClean="0"/>
            </a:br>
            <a:r>
              <a:rPr lang="en-US" altLang="ko-KR" sz="2000" u="sng" dirty="0" smtClean="0"/>
              <a:t/>
            </a:r>
            <a:br>
              <a:rPr lang="en-US" altLang="ko-KR" sz="2000" u="sng" dirty="0" smtClean="0"/>
            </a:br>
            <a:endParaRPr sz="2000" dirty="0">
              <a:ea typeface="완주대둔산체OTF Regular" pitchFamily="18" charset="-127"/>
            </a:endParaRPr>
          </a:p>
        </p:txBody>
      </p:sp>
      <p:pic>
        <p:nvPicPr>
          <p:cNvPr id="9" name="그림 8" descr="무제-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6136" y="123478"/>
            <a:ext cx="3222309" cy="5155481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572000" y="1923678"/>
            <a:ext cx="4464496" cy="30963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완주대둔산체OTF Bold" pitchFamily="18" charset="-127"/>
                <a:ea typeface="완주대둔산체OTF Bold" pitchFamily="18" charset="-127"/>
              </a:rPr>
              <a:t>담당역할</a:t>
            </a:r>
            <a:r>
              <a:rPr lang="ko-KR" altLang="en-US" sz="1800" dirty="0" smtClean="0">
                <a:solidFill>
                  <a:schemeClr val="tx1"/>
                </a:solidFill>
                <a:ea typeface="완주대둔산체OTF Regular" pitchFamily="18" charset="-127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ea typeface="완주대둔산체OTF Regular" pitchFamily="18" charset="-127"/>
              </a:rPr>
              <a:t>: </a:t>
            </a:r>
          </a:p>
          <a:p>
            <a:endParaRPr lang="en-US" altLang="ko-KR" sz="1800" dirty="0" smtClean="0">
              <a:solidFill>
                <a:schemeClr val="tx1"/>
              </a:solidFill>
              <a:ea typeface="완주대둔산체OTF Regular" pitchFamily="18" charset="-127"/>
            </a:endParaRPr>
          </a:p>
          <a:p>
            <a:pPr algn="r">
              <a:buClr>
                <a:schemeClr val="tx1"/>
              </a:buClr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tx1"/>
                </a:solidFill>
                <a:latin typeface="완주대둔산체OTF Regular" pitchFamily="18" charset="-127"/>
                <a:ea typeface="완주대둔산체OTF Regular" pitchFamily="18" charset="-127"/>
              </a:rPr>
              <a:t> 상세한 </a:t>
            </a:r>
            <a:r>
              <a:rPr lang="ko-KR" altLang="en-US" sz="1800" dirty="0" smtClean="0">
                <a:solidFill>
                  <a:schemeClr val="tx1"/>
                </a:solidFill>
                <a:latin typeface="완주대둔산체OTF Regular" pitchFamily="18" charset="-127"/>
                <a:ea typeface="완주대둔산체OTF Regular" pitchFamily="18" charset="-127"/>
              </a:rPr>
              <a:t>정보를 포함한 영화 목록과 박스 오피스 데이터를 가져오기 위한 </a:t>
            </a:r>
            <a:r>
              <a:rPr lang="en-US" altLang="ko-KR" sz="1800" dirty="0" smtClean="0">
                <a:solidFill>
                  <a:schemeClr val="tx1"/>
                </a:solidFill>
                <a:latin typeface="완주대둔산체OTF Regular" pitchFamily="18" charset="-127"/>
                <a:ea typeface="완주대둔산체OTF Regular" pitchFamily="18" charset="-127"/>
              </a:rPr>
              <a:t>	</a:t>
            </a:r>
            <a:r>
              <a:rPr lang="ko-KR" altLang="en-US" sz="1800" dirty="0" smtClean="0">
                <a:solidFill>
                  <a:schemeClr val="tx1"/>
                </a:solidFill>
                <a:latin typeface="완주대둔산체OTF Regular" pitchFamily="18" charset="-127"/>
                <a:ea typeface="완주대둔산체OTF Regular" pitchFamily="18" charset="-127"/>
              </a:rPr>
              <a:t>오픈 </a:t>
            </a:r>
            <a:r>
              <a:rPr lang="en-US" altLang="ko-KR" sz="1800" dirty="0" smtClean="0">
                <a:solidFill>
                  <a:schemeClr val="tx1"/>
                </a:solidFill>
                <a:latin typeface="완주대둔산체OTF Regular" pitchFamily="18" charset="-127"/>
                <a:ea typeface="완주대둔산체OTF Regular" pitchFamily="18" charset="-127"/>
              </a:rPr>
              <a:t>API </a:t>
            </a:r>
            <a:r>
              <a:rPr lang="ko-KR" altLang="en-US" sz="1800" dirty="0" smtClean="0">
                <a:solidFill>
                  <a:schemeClr val="tx1"/>
                </a:solidFill>
                <a:latin typeface="완주대둔산체OTF Regular" pitchFamily="18" charset="-127"/>
                <a:ea typeface="완주대둔산체OTF Regular" pitchFamily="18" charset="-127"/>
              </a:rPr>
              <a:t>활용</a:t>
            </a:r>
            <a:endParaRPr lang="ko-KR" altLang="en-US" sz="1800" dirty="0" smtClean="0">
              <a:solidFill>
                <a:schemeClr val="tx1"/>
              </a:solidFill>
              <a:latin typeface="완주대둔산체OTF Regular" pitchFamily="18" charset="-127"/>
              <a:ea typeface="완주대둔산체OTF Regular" pitchFamily="18" charset="-127"/>
            </a:endParaRPr>
          </a:p>
          <a:p>
            <a:pPr algn="r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tx1"/>
                </a:solidFill>
                <a:latin typeface="완주대둔산체OTF Regular" pitchFamily="18" charset="-127"/>
                <a:ea typeface="완주대둔산체OTF Regular" pitchFamily="18" charset="-127"/>
              </a:rPr>
              <a:t> API</a:t>
            </a:r>
            <a:r>
              <a:rPr lang="ko-KR" altLang="en-US" sz="1800" dirty="0" smtClean="0">
                <a:solidFill>
                  <a:schemeClr val="tx1"/>
                </a:solidFill>
                <a:latin typeface="완주대둔산체OTF Regular" pitchFamily="18" charset="-127"/>
                <a:ea typeface="완주대둔산체OTF Regular" pitchFamily="18" charset="-127"/>
              </a:rPr>
              <a:t>에 없는 정보를 </a:t>
            </a:r>
            <a:r>
              <a:rPr lang="ko-KR" altLang="en-US" sz="1800" dirty="0" smtClean="0">
                <a:solidFill>
                  <a:schemeClr val="tx1"/>
                </a:solidFill>
                <a:latin typeface="완주대둔산체OTF Regular" pitchFamily="18" charset="-127"/>
                <a:ea typeface="완주대둔산체OTF Regular" pitchFamily="18" charset="-127"/>
              </a:rPr>
              <a:t>가져오기 위한 웹 </a:t>
            </a:r>
            <a:r>
              <a:rPr lang="ko-KR" altLang="en-US" sz="1800" dirty="0" smtClean="0">
                <a:solidFill>
                  <a:schemeClr val="tx1"/>
                </a:solidFill>
                <a:latin typeface="완주대둔산체OTF Regular" pitchFamily="18" charset="-127"/>
                <a:ea typeface="완주대둔산체OTF Regular" pitchFamily="18" charset="-127"/>
              </a:rPr>
              <a:t>스크롤링 </a:t>
            </a:r>
            <a:r>
              <a:rPr lang="ko-KR" altLang="en-US" sz="1800" dirty="0" smtClean="0">
                <a:solidFill>
                  <a:schemeClr val="tx1"/>
                </a:solidFill>
                <a:latin typeface="완주대둔산체OTF Regular" pitchFamily="18" charset="-127"/>
                <a:ea typeface="완주대둔산체OTF Regular" pitchFamily="18" charset="-127"/>
              </a:rPr>
              <a:t>활용</a:t>
            </a:r>
            <a:endParaRPr lang="ko-KR" altLang="en-US" sz="1800" dirty="0" smtClean="0">
              <a:solidFill>
                <a:schemeClr val="tx1"/>
              </a:solidFill>
              <a:latin typeface="완주대둔산체OTF Regular" pitchFamily="18" charset="-127"/>
              <a:ea typeface="완주대둔산체OTF Regular" pitchFamily="18" charset="-127"/>
            </a:endParaRPr>
          </a:p>
          <a:p>
            <a:pPr algn="r">
              <a:buClr>
                <a:schemeClr val="tx1"/>
              </a:buClr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tx1"/>
                </a:solidFill>
                <a:latin typeface="완주대둔산체OTF Regular" pitchFamily="18" charset="-127"/>
                <a:ea typeface="완주대둔산체OTF Regular" pitchFamily="18" charset="-127"/>
              </a:rPr>
              <a:t> 영화 </a:t>
            </a:r>
            <a:r>
              <a:rPr lang="ko-KR" altLang="en-US" sz="1800" dirty="0" smtClean="0">
                <a:solidFill>
                  <a:schemeClr val="tx1"/>
                </a:solidFill>
                <a:latin typeface="완주대둔산체OTF Regular" pitchFamily="18" charset="-127"/>
                <a:ea typeface="완주대둔산체OTF Regular" pitchFamily="18" charset="-127"/>
              </a:rPr>
              <a:t>사이트 영역 </a:t>
            </a:r>
            <a:r>
              <a:rPr lang="ko-KR" altLang="en-US" sz="1800" dirty="0" smtClean="0">
                <a:solidFill>
                  <a:schemeClr val="tx1"/>
                </a:solidFill>
                <a:latin typeface="완주대둔산체OTF Regular" pitchFamily="18" charset="-127"/>
                <a:ea typeface="완주대둔산체OTF Regular" pitchFamily="18" charset="-127"/>
              </a:rPr>
              <a:t>컨트롤러 연결 </a:t>
            </a:r>
            <a:r>
              <a:rPr lang="ko-KR" altLang="en-US" sz="1800" dirty="0" smtClean="0">
                <a:solidFill>
                  <a:schemeClr val="tx1"/>
                </a:solidFill>
                <a:latin typeface="완주대둔산체OTF Regular" pitchFamily="18" charset="-127"/>
                <a:ea typeface="완주대둔산체OTF Regular" pitchFamily="18" charset="-127"/>
              </a:rPr>
              <a:t>및 </a:t>
            </a:r>
            <a:r>
              <a:rPr lang="en-US" altLang="ko-KR" sz="1800" dirty="0" smtClean="0">
                <a:solidFill>
                  <a:schemeClr val="tx1"/>
                </a:solidFill>
                <a:latin typeface="완주대둔산체OTF Regular" pitchFamily="18" charset="-127"/>
                <a:ea typeface="완주대둔산체OTF Regular" pitchFamily="18" charset="-127"/>
              </a:rPr>
              <a:t>CSS</a:t>
            </a:r>
            <a:endParaRPr lang="en-US" altLang="ko-KR" sz="1800" dirty="0" smtClean="0">
              <a:solidFill>
                <a:schemeClr val="tx1"/>
              </a:solidFill>
              <a:latin typeface="완주대둔산체OTF Regular" pitchFamily="18" charset="-127"/>
              <a:ea typeface="완주대둔산체OTF Regular" pitchFamily="18" charset="-127"/>
            </a:endParaRPr>
          </a:p>
          <a:p>
            <a:pPr algn="r">
              <a:buClr>
                <a:schemeClr val="tx1"/>
              </a:buClr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tx1"/>
                </a:solidFill>
                <a:latin typeface="완주대둔산체OTF Regular" pitchFamily="18" charset="-127"/>
                <a:ea typeface="완주대둔산체OTF Regular" pitchFamily="18" charset="-127"/>
              </a:rPr>
              <a:t> 박스오피스 </a:t>
            </a:r>
            <a:r>
              <a:rPr lang="ko-KR" altLang="en-US" sz="1800" dirty="0" smtClean="0">
                <a:solidFill>
                  <a:schemeClr val="tx1"/>
                </a:solidFill>
                <a:latin typeface="완주대둔산체OTF Regular" pitchFamily="18" charset="-127"/>
                <a:ea typeface="완주대둔산체OTF Regular" pitchFamily="18" charset="-127"/>
              </a:rPr>
              <a:t>순위 실시간 표현 차트 생성</a:t>
            </a:r>
          </a:p>
          <a:p>
            <a:pPr algn="r">
              <a:buClr>
                <a:schemeClr val="tx1"/>
              </a:buClr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tx1"/>
                </a:solidFill>
                <a:latin typeface="완주대둔산체OTF Regular" pitchFamily="18" charset="-127"/>
                <a:ea typeface="완주대둔산체OTF Regular" pitchFamily="18" charset="-127"/>
              </a:rPr>
              <a:t> 채팅 </a:t>
            </a:r>
            <a:r>
              <a:rPr lang="ko-KR" altLang="en-US" sz="1800" dirty="0" smtClean="0">
                <a:solidFill>
                  <a:schemeClr val="tx1"/>
                </a:solidFill>
                <a:latin typeface="완주대둔산체OTF Regular" pitchFamily="18" charset="-127"/>
                <a:ea typeface="완주대둔산체OTF Regular" pitchFamily="18" charset="-127"/>
              </a:rPr>
              <a:t>기능 구현 및 </a:t>
            </a:r>
            <a:r>
              <a:rPr lang="en-US" altLang="ko-KR" sz="1800" dirty="0" smtClean="0">
                <a:solidFill>
                  <a:schemeClr val="tx1"/>
                </a:solidFill>
                <a:latin typeface="완주대둔산체OTF Regular" pitchFamily="18" charset="-127"/>
                <a:ea typeface="완주대둔산체OTF Regular" pitchFamily="18" charset="-127"/>
              </a:rPr>
              <a:t>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6"/>
          <p:cNvSpPr txBox="1">
            <a:spLocks noGrp="1"/>
          </p:cNvSpPr>
          <p:nvPr>
            <p:ph type="subTitle" idx="1"/>
          </p:nvPr>
        </p:nvSpPr>
        <p:spPr>
          <a:xfrm>
            <a:off x="1115350" y="1700400"/>
            <a:ext cx="44730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Do you have any questions?</a:t>
            </a:r>
            <a:endParaRPr sz="14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smtClean="0"/>
              <a:t>hotbigbang12@gmail.com</a:t>
            </a:r>
            <a:r>
              <a:rPr lang="en" dirty="0" smtClean="0"/>
              <a:t> 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010-9278-315</a:t>
            </a:r>
            <a:r>
              <a:rPr lang="en-US" dirty="0"/>
              <a:t>6</a:t>
            </a:r>
            <a:endParaRPr lang="en-US" dirty="0" smtClean="0"/>
          </a:p>
        </p:txBody>
      </p:sp>
      <p:sp>
        <p:nvSpPr>
          <p:cNvPr id="651" name="Google Shape;651;p46"/>
          <p:cNvSpPr txBox="1">
            <a:spLocks noGrp="1"/>
          </p:cNvSpPr>
          <p:nvPr>
            <p:ph type="ctrTitle"/>
          </p:nvPr>
        </p:nvSpPr>
        <p:spPr>
          <a:xfrm>
            <a:off x="1115250" y="535000"/>
            <a:ext cx="4473000" cy="10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653" name="Google Shape;653;p46"/>
          <p:cNvGrpSpPr/>
          <p:nvPr/>
        </p:nvGrpSpPr>
        <p:grpSpPr>
          <a:xfrm>
            <a:off x="1185567" y="3016860"/>
            <a:ext cx="434435" cy="434452"/>
            <a:chOff x="266768" y="1721375"/>
            <a:chExt cx="397907" cy="397887"/>
          </a:xfrm>
        </p:grpSpPr>
        <p:sp>
          <p:nvSpPr>
            <p:cNvPr id="654" name="Google Shape;654;p46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46"/>
          <p:cNvGrpSpPr/>
          <p:nvPr/>
        </p:nvGrpSpPr>
        <p:grpSpPr>
          <a:xfrm>
            <a:off x="2371940" y="3016860"/>
            <a:ext cx="434413" cy="434452"/>
            <a:chOff x="1379798" y="1723250"/>
            <a:chExt cx="397887" cy="397887"/>
          </a:xfrm>
        </p:grpSpPr>
        <p:sp>
          <p:nvSpPr>
            <p:cNvPr id="657" name="Google Shape;657;p46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46"/>
          <p:cNvGrpSpPr/>
          <p:nvPr/>
        </p:nvGrpSpPr>
        <p:grpSpPr>
          <a:xfrm>
            <a:off x="1778777" y="3016860"/>
            <a:ext cx="434390" cy="434452"/>
            <a:chOff x="864491" y="1723250"/>
            <a:chExt cx="397866" cy="397887"/>
          </a:xfrm>
        </p:grpSpPr>
        <p:sp>
          <p:nvSpPr>
            <p:cNvPr id="662" name="Google Shape;662;p46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46"/>
          <p:cNvGrpSpPr/>
          <p:nvPr/>
        </p:nvGrpSpPr>
        <p:grpSpPr>
          <a:xfrm flipH="1">
            <a:off x="5950465" y="1591308"/>
            <a:ext cx="5738498" cy="6225493"/>
            <a:chOff x="4132452" y="2589958"/>
            <a:chExt cx="5738498" cy="6225493"/>
          </a:xfrm>
        </p:grpSpPr>
        <p:sp>
          <p:nvSpPr>
            <p:cNvPr id="666" name="Google Shape;666;p46"/>
            <p:cNvSpPr/>
            <p:nvPr/>
          </p:nvSpPr>
          <p:spPr>
            <a:xfrm rot="10800000">
              <a:off x="4132452" y="2589958"/>
              <a:ext cx="5738498" cy="6225493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6"/>
            <p:cNvSpPr/>
            <p:nvPr/>
          </p:nvSpPr>
          <p:spPr>
            <a:xfrm rot="-8100000">
              <a:off x="5749947" y="2326949"/>
              <a:ext cx="743383" cy="4715488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683568" y="3651870"/>
            <a:ext cx="4824536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 Mix MK Plan by Slidesgo">
  <a:themeElements>
    <a:clrScheme name="Simple Light">
      <a:dk1>
        <a:srgbClr val="FFFED2"/>
      </a:dk1>
      <a:lt1>
        <a:srgbClr val="303030"/>
      </a:lt1>
      <a:dk2>
        <a:srgbClr val="606060"/>
      </a:dk2>
      <a:lt2>
        <a:srgbClr val="49E5B5"/>
      </a:lt2>
      <a:accent1>
        <a:srgbClr val="8D6CFA"/>
      </a:accent1>
      <a:accent2>
        <a:srgbClr val="FCC35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ED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157</Words>
  <Application>Microsoft Office PowerPoint</Application>
  <PresentationFormat>화면 슬라이드 쇼(16:9)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1" baseType="lpstr">
      <vt:lpstr>굴림</vt:lpstr>
      <vt:lpstr>Arial</vt:lpstr>
      <vt:lpstr>Syne</vt:lpstr>
      <vt:lpstr>완주대둔산체 Bold</vt:lpstr>
      <vt:lpstr>Asap</vt:lpstr>
      <vt:lpstr>완주대둔산체 Regular</vt:lpstr>
      <vt:lpstr>Nunito Light</vt:lpstr>
      <vt:lpstr>맑은 고딕</vt:lpstr>
      <vt:lpstr>완주대둔산체OTF Regular</vt:lpstr>
      <vt:lpstr>Bebas Neue</vt:lpstr>
      <vt:lpstr>완주대둔산체OTF Bold</vt:lpstr>
      <vt:lpstr>Wingdings</vt:lpstr>
      <vt:lpstr>Montserrat</vt:lpstr>
      <vt:lpstr>Marketing Mix MK Plan by Slidesgo</vt:lpstr>
      <vt:lpstr>이상은 포트폴리오</vt:lpstr>
      <vt:lpstr>About me</vt:lpstr>
      <vt:lpstr>보유스킬</vt:lpstr>
      <vt:lpstr>피부타입에 맞는 화장품 추천</vt:lpstr>
      <vt:lpstr>My skin</vt:lpstr>
      <vt:lpstr>MBTI 프로젝트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이상은 포트폴리오</dc:title>
  <cp:lastModifiedBy>LSE</cp:lastModifiedBy>
  <cp:revision>2</cp:revision>
  <dcterms:modified xsi:type="dcterms:W3CDTF">2023-09-13T07:40:18Z</dcterms:modified>
</cp:coreProperties>
</file>