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p:sldMasterIdLst>
    <p:sldMasterId id="2147483648" r:id="rId1"/>
  </p:sldMasterIdLst>
  <p:notesMasterIdLst>
    <p:notesMasterId r:id="rId4"/>
  </p:notesMasterIdLst>
  <p:sldIdLst>
    <p:sldId id="256" r:id="rId3"/>
    <p:sldId id="265" r:id="rId5"/>
    <p:sldId id="261" r:id="rId6"/>
    <p:sldId id="262" r:id="rId7"/>
    <p:sldId id="263" r:id="rId8"/>
    <p:sldId id="277" r:id="rId9"/>
    <p:sldId id="264" r:id="rId10"/>
    <p:sldId id="266" r:id="rId11"/>
    <p:sldId id="267" r:id="rId12"/>
    <p:sldId id="268" r:id="rId13"/>
    <p:sldId id="269" r:id="rId14"/>
    <p:sldId id="270" r:id="rId15"/>
    <p:sldId id="272" r:id="rId16"/>
    <p:sldId id="271" r:id="rId17"/>
    <p:sldId id="273" r:id="rId18"/>
    <p:sldId id="275" r:id="rId19"/>
    <p:sldId id="274" r:id="rId20"/>
    <p:sldId id="276" r:id="rId21"/>
  </p:sldIdLst>
  <p:sldSz cx="12188825" cy="6858000"/>
  <p:notesSz cx="6858000" cy="9144000"/>
  <p:defaultTextStyle>
    <a:defPPr>
      <a:defRPr lang="en-GB"/>
    </a:defPPr>
    <a:lvl1pPr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1pPr>
    <a:lvl2pPr marL="742950" indent="-28575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2pPr>
    <a:lvl3pPr marL="11430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3pPr>
    <a:lvl4pPr marL="16002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4pPr>
    <a:lvl5pPr marL="2057400" indent="-228600" algn="l" defTabSz="449580" rtl="0" eaLnBrk="0" fontAlgn="base" hangingPunct="0">
      <a:spcBef>
        <a:spcPct val="0"/>
      </a:spcBef>
      <a:spcAft>
        <a:spcPct val="0"/>
      </a:spcAft>
      <a:buClr>
        <a:srgbClr val="000000"/>
      </a:buClr>
      <a:buSzPct val="100000"/>
      <a:buFont typeface="Times New Roman" panose="02020603050405020304" pitchFamily="16" charset="0"/>
      <a:defRPr sz="2400" kern="1200">
        <a:solidFill>
          <a:schemeClr val="bg1"/>
        </a:solidFill>
        <a:latin typeface="Times New Roman" panose="02020603050405020304" pitchFamily="16" charset="0"/>
        <a:ea typeface="+mn-ea"/>
        <a:cs typeface="+mn-cs"/>
      </a:defRPr>
    </a:lvl5pPr>
    <a:lvl6pPr marL="2286000" algn="l" defTabSz="914400" rtl="0" eaLnBrk="1" latinLnBrk="0" hangingPunct="1">
      <a:defRPr sz="2400" kern="1200">
        <a:solidFill>
          <a:schemeClr val="bg1"/>
        </a:solidFill>
        <a:latin typeface="Times New Roman" panose="02020603050405020304" pitchFamily="16" charset="0"/>
        <a:ea typeface="+mn-ea"/>
        <a:cs typeface="+mn-cs"/>
      </a:defRPr>
    </a:lvl6pPr>
    <a:lvl7pPr marL="2743200" algn="l" defTabSz="914400" rtl="0" eaLnBrk="1" latinLnBrk="0" hangingPunct="1">
      <a:defRPr sz="2400" kern="1200">
        <a:solidFill>
          <a:schemeClr val="bg1"/>
        </a:solidFill>
        <a:latin typeface="Times New Roman" panose="02020603050405020304" pitchFamily="16" charset="0"/>
        <a:ea typeface="+mn-ea"/>
        <a:cs typeface="+mn-cs"/>
      </a:defRPr>
    </a:lvl7pPr>
    <a:lvl8pPr marL="3200400" algn="l" defTabSz="914400" rtl="0" eaLnBrk="1" latinLnBrk="0" hangingPunct="1">
      <a:defRPr sz="2400" kern="1200">
        <a:solidFill>
          <a:schemeClr val="bg1"/>
        </a:solidFill>
        <a:latin typeface="Times New Roman" panose="02020603050405020304" pitchFamily="16" charset="0"/>
        <a:ea typeface="+mn-ea"/>
        <a:cs typeface="+mn-cs"/>
      </a:defRPr>
    </a:lvl8pPr>
    <a:lvl9pPr marL="3657600" algn="l" defTabSz="914400" rtl="0" eaLnBrk="1" latinLnBrk="0" hangingPunct="1">
      <a:defRPr sz="2400" kern="1200">
        <a:solidFill>
          <a:schemeClr val="bg1"/>
        </a:solidFill>
        <a:latin typeface="Times New Roman" panose="02020603050405020304" pitchFamily="16"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D73"/>
    <a:srgbClr val="FB2D2D"/>
    <a:srgbClr val="0000CC"/>
    <a:srgbClr val="000076"/>
    <a:srgbClr val="E68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85" d="100"/>
          <a:sy n="85" d="100"/>
        </p:scale>
        <p:origin x="562" y="67"/>
      </p:cViewPr>
      <p:guideLst>
        <p:guide orient="horz" pos="2160"/>
        <p:guide pos="2880"/>
        <p:guide pos="3839"/>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858000" cy="9144000"/>
          </a:xfrm>
          <a:prstGeom prst="roundRect">
            <a:avLst>
              <a:gd name="adj" fmla="val 23"/>
            </a:avLst>
          </a:prstGeom>
          <a:solidFill>
            <a:srgbClr val="FFFFFF"/>
          </a:solidFill>
          <a:ln w="9525" cap="flat">
            <a:noFill/>
            <a:round/>
          </a:ln>
          <a:effectLst/>
        </p:spPr>
        <p:txBody>
          <a:bodyPr wrap="none" anchor="ctr"/>
          <a:lstStyle/>
          <a:p>
            <a:endParaRPr lang="en-US"/>
          </a:p>
        </p:txBody>
      </p:sp>
      <p:sp>
        <p:nvSpPr>
          <p:cNvPr id="2050" name="Rectangle 2"/>
          <p:cNvSpPr>
            <a:spLocks noGrp="1" noChangeArrowheads="1"/>
          </p:cNvSpPr>
          <p:nvPr>
            <p:ph type="hdr"/>
          </p:nvPr>
        </p:nvSpPr>
        <p:spPr bwMode="auto">
          <a:xfrm>
            <a:off x="0" y="0"/>
            <a:ext cx="2970213" cy="457200"/>
          </a:xfrm>
          <a:prstGeom prst="rect">
            <a:avLst/>
          </a:prstGeom>
          <a:noFill/>
          <a:ln w="9525" cap="flat">
            <a:noFill/>
            <a:round/>
          </a:ln>
          <a:effectLst/>
        </p:spPr>
        <p:txBody>
          <a:bodyPr vert="horz" wrap="square" lIns="90000" tIns="46800" rIns="90000" bIns="46800" numCol="1" anchor="t" anchorCtr="0" compatLnSpc="1"/>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B-TECH PROJECT MID-SEM PRESENTATION 2011</a:t>
            </a:r>
            <a:endParaRPr lang="en-US"/>
          </a:p>
        </p:txBody>
      </p:sp>
      <p:sp>
        <p:nvSpPr>
          <p:cNvPr id="2051" name="Rectangle 3"/>
          <p:cNvSpPr>
            <a:spLocks noGrp="1" noChangeArrowheads="1"/>
          </p:cNvSpPr>
          <p:nvPr>
            <p:ph type="dt"/>
          </p:nvPr>
        </p:nvSpPr>
        <p:spPr bwMode="auto">
          <a:xfrm>
            <a:off x="3886200" y="0"/>
            <a:ext cx="2970213" cy="455613"/>
          </a:xfrm>
          <a:prstGeom prst="rect">
            <a:avLst/>
          </a:prstGeom>
          <a:noFill/>
          <a:ln w="9525" cap="flat">
            <a:noFill/>
            <a:round/>
          </a:ln>
          <a:effectLst/>
        </p:spPr>
        <p:txBody>
          <a:bodyPr vert="horz" wrap="square" lIns="90000" tIns="46800" rIns="90000" bIns="46800" numCol="1" anchor="t" anchorCtr="0" compatLnSpc="1"/>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endParaRPr lang="en-US"/>
          </a:p>
        </p:txBody>
      </p:sp>
      <p:sp>
        <p:nvSpPr>
          <p:cNvPr id="2052" name="Rectangle 4"/>
          <p:cNvSpPr>
            <a:spLocks noGrp="1" noRot="1" noChangeAspect="1" noChangeArrowheads="1"/>
          </p:cNvSpPr>
          <p:nvPr>
            <p:ph type="sldImg"/>
          </p:nvPr>
        </p:nvSpPr>
        <p:spPr bwMode="auto">
          <a:xfrm>
            <a:off x="382588" y="685800"/>
            <a:ext cx="6091237" cy="3427413"/>
          </a:xfrm>
          <a:prstGeom prst="rect">
            <a:avLst/>
          </a:prstGeom>
          <a:noFill/>
          <a:ln w="9360" cap="sq">
            <a:solidFill>
              <a:srgbClr val="000000"/>
            </a:solidFill>
            <a:miter lim="800000"/>
          </a:ln>
          <a:effectLst/>
        </p:spPr>
      </p:sp>
      <p:sp>
        <p:nvSpPr>
          <p:cNvPr id="2053" name="Rectangle 5"/>
          <p:cNvSpPr>
            <a:spLocks noGrp="1" noChangeArrowheads="1"/>
          </p:cNvSpPr>
          <p:nvPr>
            <p:ph type="body"/>
          </p:nvPr>
        </p:nvSpPr>
        <p:spPr bwMode="auto">
          <a:xfrm>
            <a:off x="914400" y="4343400"/>
            <a:ext cx="5027613" cy="4113213"/>
          </a:xfrm>
          <a:prstGeom prst="rect">
            <a:avLst/>
          </a:prstGeom>
          <a:noFill/>
          <a:ln w="9525" cap="flat">
            <a:noFill/>
            <a:round/>
          </a:ln>
          <a:effectLst/>
        </p:spPr>
        <p:txBody>
          <a:bodyPr vert="horz" wrap="square" lIns="90000" tIns="46800" rIns="90000" bIns="46800" numCol="1" anchor="t" anchorCtr="0" compatLnSpc="1"/>
          <a:lstStyle/>
          <a:p>
            <a:pPr lvl="0"/>
            <a:endParaRPr lang="en-US"/>
          </a:p>
        </p:txBody>
      </p:sp>
      <p:sp>
        <p:nvSpPr>
          <p:cNvPr id="2054" name="Rectangle 6"/>
          <p:cNvSpPr>
            <a:spLocks noGrp="1" noChangeArrowheads="1"/>
          </p:cNvSpPr>
          <p:nvPr>
            <p:ph type="ftr"/>
          </p:nvPr>
        </p:nvSpPr>
        <p:spPr bwMode="auto">
          <a:xfrm>
            <a:off x="0" y="8686800"/>
            <a:ext cx="2970213" cy="455613"/>
          </a:xfrm>
          <a:prstGeom prst="rect">
            <a:avLst/>
          </a:prstGeom>
          <a:noFill/>
          <a:ln w="9525" cap="flat">
            <a:noFill/>
            <a:round/>
          </a:ln>
          <a:effectLst/>
        </p:spPr>
        <p:txBody>
          <a:bodyPr vert="horz" wrap="square" lIns="90000" tIns="46800" rIns="90000" bIns="46800" numCol="1" anchor="b" anchorCtr="0" compatLnSpc="1"/>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r>
              <a:rPr lang="en-US"/>
              <a:t>BY KHUSHBU KHAN &amp; ISAN SAHOO </a:t>
            </a:r>
            <a:endParaRPr lang="en-US"/>
          </a:p>
        </p:txBody>
      </p:sp>
      <p:sp>
        <p:nvSpPr>
          <p:cNvPr id="2055" name="Rectangle 7"/>
          <p:cNvSpPr>
            <a:spLocks noGrp="1" noChangeArrowheads="1"/>
          </p:cNvSpPr>
          <p:nvPr>
            <p:ph type="sldNum"/>
          </p:nvPr>
        </p:nvSpPr>
        <p:spPr bwMode="auto">
          <a:xfrm>
            <a:off x="3886200" y="8686800"/>
            <a:ext cx="2970213" cy="455613"/>
          </a:xfrm>
          <a:prstGeom prst="rect">
            <a:avLst/>
          </a:prstGeom>
          <a:noFill/>
          <a:ln w="9525" cap="flat">
            <a:noFill/>
            <a:round/>
          </a:ln>
          <a:effectLst/>
        </p:spPr>
        <p:txBody>
          <a:bodyPr vert="horz" wrap="square" lIns="90000" tIns="46800" rIns="90000" bIns="46800" numCol="1" anchor="b" anchorCtr="0" compatLnSpc="1"/>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ea typeface="DejaVu Sans" charset="0"/>
                <a:cs typeface="DejaVu Sans" charset="0"/>
              </a:defRPr>
            </a:lvl1pPr>
          </a:lstStyle>
          <a:p>
            <a:fld id="{90173F01-018E-44DD-8CA5-61626393428E}" type="slidenum">
              <a:rPr lang="en-US"/>
            </a:fld>
            <a:endParaRPr lang="en-US"/>
          </a:p>
        </p:txBody>
      </p:sp>
    </p:spTree>
  </p:cSld>
  <p:clrMap bg1="lt1" tx1="dk1" bg2="lt2" tx2="dk2" accent1="accent1" accent2="accent2" accent3="accent3" accent4="accent4" accent5="accent5" accent6="accent6" hlink="hlink" folHlink="folHlink"/>
  <p:hf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2"/>
          <p:cNvSpPr>
            <a:spLocks noGrp="1" noChangeArrowheads="1"/>
          </p:cNvSpPr>
          <p:nvPr>
            <p:ph type="hdr"/>
          </p:nvPr>
        </p:nvSpPr>
        <p:spPr/>
        <p:txBody>
          <a:bodyPr/>
          <a:lstStyle/>
          <a:p>
            <a:r>
              <a:rPr lang="en-US"/>
              <a:t>B-TECH PROJECT MID-SEM PRESENTATION 2011</a:t>
            </a:r>
            <a:endParaRPr lang="en-US"/>
          </a:p>
        </p:txBody>
      </p:sp>
      <p:sp>
        <p:nvSpPr>
          <p:cNvPr id="8" name="Rectangle 6"/>
          <p:cNvSpPr>
            <a:spLocks noGrp="1" noChangeArrowheads="1"/>
          </p:cNvSpPr>
          <p:nvPr>
            <p:ph type="ftr"/>
          </p:nvPr>
        </p:nvSpPr>
        <p:spPr/>
        <p:txBody>
          <a:bodyPr/>
          <a:lstStyle/>
          <a:p>
            <a:r>
              <a:rPr lang="en-US"/>
              <a:t>BY KHUSHBU KHAN &amp; ISAN SAHOO </a:t>
            </a:r>
            <a:endParaRPr lang="en-US"/>
          </a:p>
        </p:txBody>
      </p:sp>
      <p:sp>
        <p:nvSpPr>
          <p:cNvPr id="9" name="Rectangle 7"/>
          <p:cNvSpPr>
            <a:spLocks noGrp="1" noChangeArrowheads="1"/>
          </p:cNvSpPr>
          <p:nvPr>
            <p:ph type="sldNum"/>
          </p:nvPr>
        </p:nvSpPr>
        <p:spPr/>
        <p:txBody>
          <a:bodyPr/>
          <a:lstStyle/>
          <a:p>
            <a:fld id="{D486F327-06FC-42EA-BF79-15D71132BE00}" type="slidenum">
              <a:rPr lang="en-US"/>
            </a:fld>
            <a:endParaRPr lang="en-US"/>
          </a:p>
        </p:txBody>
      </p:sp>
      <p:sp>
        <p:nvSpPr>
          <p:cNvPr id="27649" name="Text Box 1"/>
          <p:cNvSpPr txBox="1">
            <a:spLocks noChangeArrowheads="1"/>
          </p:cNvSpPr>
          <p:nvPr/>
        </p:nvSpPr>
        <p:spPr bwMode="auto">
          <a:xfrm>
            <a:off x="0" y="0"/>
            <a:ext cx="2971800" cy="457200"/>
          </a:xfrm>
          <a:prstGeom prst="rect">
            <a:avLst/>
          </a:prstGeom>
          <a:noFill/>
          <a:ln w="9525" cap="flat">
            <a:noFill/>
            <a:round/>
          </a:ln>
          <a:effectLst/>
        </p:spPr>
        <p:txBody>
          <a:bodyPr lIns="90000" tIns="46800" rIns="90000" bIns="46800"/>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B-TECH PROJECT MID-SEM PRESENTATION 2011</a:t>
            </a:r>
            <a:endParaRPr lang="en-US" sz="1200">
              <a:solidFill>
                <a:srgbClr val="000000"/>
              </a:solidFill>
              <a:ea typeface="DejaVu Sans" charset="0"/>
              <a:cs typeface="DejaVu Sans" charset="0"/>
            </a:endParaRPr>
          </a:p>
        </p:txBody>
      </p:sp>
      <p:sp>
        <p:nvSpPr>
          <p:cNvPr id="27650" name="Text Box 2"/>
          <p:cNvSpPr txBox="1">
            <a:spLocks noChangeArrowheads="1"/>
          </p:cNvSpPr>
          <p:nvPr/>
        </p:nvSpPr>
        <p:spPr bwMode="auto">
          <a:xfrm>
            <a:off x="0" y="8686800"/>
            <a:ext cx="2971800" cy="457200"/>
          </a:xfrm>
          <a:prstGeom prst="rect">
            <a:avLst/>
          </a:prstGeom>
          <a:noFill/>
          <a:ln w="9525" cap="flat">
            <a:noFill/>
            <a:round/>
          </a:ln>
          <a:effectLst/>
        </p:spPr>
        <p:txBody>
          <a:bodyPr lIns="90000" tIns="46800" rIns="90000" bIns="46800" anchor="b"/>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ea typeface="DejaVu Sans" charset="0"/>
                <a:cs typeface="DejaVu Sans" charset="0"/>
              </a:rPr>
              <a:t>BY KHUSHBU KHAN &amp; ISAN SAHOO </a:t>
            </a:r>
            <a:endParaRPr lang="en-US" sz="1200">
              <a:solidFill>
                <a:srgbClr val="000000"/>
              </a:solidFill>
              <a:ea typeface="DejaVu Sans" charset="0"/>
              <a:cs typeface="DejaVu Sans" charset="0"/>
            </a:endParaRPr>
          </a:p>
        </p:txBody>
      </p:sp>
      <p:sp>
        <p:nvSpPr>
          <p:cNvPr id="27651" name="Rectangle 3"/>
          <p:cNvSpPr txBox="1">
            <a:spLocks noGrp="1" noRot="1" noChangeAspect="1" noChangeArrowheads="1"/>
          </p:cNvSpPr>
          <p:nvPr>
            <p:ph type="sldImg"/>
          </p:nvPr>
        </p:nvSpPr>
        <p:spPr bwMode="auto">
          <a:xfrm>
            <a:off x="382588" y="685800"/>
            <a:ext cx="6092825" cy="3429000"/>
          </a:xfrm>
          <a:prstGeom prst="rect">
            <a:avLst/>
          </a:prstGeom>
          <a:solidFill>
            <a:srgbClr val="FFFFFF"/>
          </a:solidFill>
          <a:ln>
            <a:solidFill>
              <a:srgbClr val="000000"/>
            </a:solidFill>
            <a:miter lim="800000"/>
          </a:ln>
        </p:spPr>
      </p:sp>
      <p:sp>
        <p:nvSpPr>
          <p:cNvPr id="27652" name="Rectangle 4"/>
          <p:cNvSpPr txBox="1">
            <a:spLocks noGrp="1" noChangeArrowheads="1"/>
          </p:cNvSpPr>
          <p:nvPr>
            <p:ph type="body" idx="1"/>
          </p:nvPr>
        </p:nvSpPr>
        <p:spPr bwMode="auto">
          <a:xfrm>
            <a:off x="914400" y="4343400"/>
            <a:ext cx="5029200" cy="4114800"/>
          </a:xfrm>
          <a:prstGeom prst="rect">
            <a:avLst/>
          </a:prstGeom>
          <a:noFill/>
          <a:ln cap="flat">
            <a:rou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016" y="457200"/>
            <a:ext cx="10055781" cy="614346"/>
          </a:xfrm>
          <a:prstGeom prst="rect">
            <a:avLst/>
          </a:prstGeom>
        </p:spPr>
        <p:txBody>
          <a:bodyPr/>
          <a:lstStyle>
            <a:lvl1pPr>
              <a:defRPr sz="3200" b="1">
                <a:solidFill>
                  <a:srgbClr val="002A7E"/>
                </a:solidFill>
                <a:latin typeface="Calibri" panose="020F0502020204030204" pitchFamily="34" charset="0"/>
                <a:cs typeface="Calibri" panose="020F050202020403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737959" y="1117619"/>
            <a:ext cx="11212846" cy="5311781"/>
          </a:xfrm>
          <a:prstGeom prst="rect">
            <a:avLst/>
          </a:prstGeom>
        </p:spPr>
        <p:txBody>
          <a:bodyPr/>
          <a:lstStyle>
            <a:lvl1pPr marL="519430" indent="-519430">
              <a:lnSpc>
                <a:spcPct val="120000"/>
              </a:lnSpc>
              <a:buFont typeface="Wingdings" panose="05000000000000000000" pitchFamily="2" charset="2"/>
              <a:buChar char="q"/>
              <a:defRPr sz="2600"/>
            </a:lvl1pPr>
            <a:lvl2pPr marL="1146175" indent="450850">
              <a:lnSpc>
                <a:spcPct val="120000"/>
              </a:lnSpc>
              <a:buFont typeface="Wingdings" panose="05000000000000000000" pitchFamily="2" charset="2"/>
              <a:buChar char="v"/>
              <a:defRPr sz="2400"/>
            </a:lvl2pPr>
            <a:lvl3pPr marL="2116455" indent="-287655">
              <a:lnSpc>
                <a:spcPct val="120000"/>
              </a:lnSpc>
              <a:defRPr sz="2400"/>
            </a:lvl3pPr>
            <a:lvl4pPr>
              <a:lnSpc>
                <a:spcPct val="120000"/>
              </a:lnSpc>
              <a:defRPr sz="2400"/>
            </a:lvl4pPr>
            <a:lvl5pPr>
              <a:lnSpc>
                <a:spcPct val="120000"/>
              </a:lnSpc>
              <a:defRPr sz="24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Line 8"/>
          <p:cNvSpPr>
            <a:spLocks noChangeShapeType="1"/>
          </p:cNvSpPr>
          <p:nvPr userDrawn="1"/>
        </p:nvSpPr>
        <p:spPr bwMode="auto">
          <a:xfrm>
            <a:off x="702550" y="1088408"/>
            <a:ext cx="11457496" cy="1588"/>
          </a:xfrm>
          <a:prstGeom prst="line">
            <a:avLst/>
          </a:prstGeom>
          <a:noFill/>
          <a:ln w="34925" cap="sq">
            <a:solidFill>
              <a:srgbClr val="FF0000"/>
            </a:solidFill>
            <a:miter lim="800000"/>
          </a:ln>
          <a:effectLst/>
        </p:spPr>
        <p:txBody>
          <a:bodyPr/>
          <a:lstStyle/>
          <a:p>
            <a:endParaRPr lang="en-US"/>
          </a:p>
        </p:txBody>
      </p:sp>
      <p:sp>
        <p:nvSpPr>
          <p:cNvPr id="6" name="Google Shape;14;p17"/>
          <p:cNvSpPr txBox="1">
            <a:spLocks noChangeArrowheads="1"/>
          </p:cNvSpPr>
          <p:nvPr userDrawn="1"/>
        </p:nvSpPr>
        <p:spPr bwMode="auto">
          <a:xfrm>
            <a:off x="11162479" y="6438900"/>
            <a:ext cx="914162" cy="419100"/>
          </a:xfrm>
          <a:prstGeom prst="rect">
            <a:avLst/>
          </a:prstGeom>
          <a:noFill/>
          <a:ln>
            <a:noFill/>
          </a:ln>
        </p:spPr>
        <p:txBody>
          <a:bodyPr lIns="91425" tIns="45700" rIns="91425" bIns="45700"/>
          <a:lstStyle/>
          <a:p>
            <a:pPr algn="ctr" eaLnBrk="1" hangingPunct="1">
              <a:buClr>
                <a:srgbClr val="0D0D0D"/>
              </a:buClr>
              <a:buSzPts val="2000"/>
              <a:buFont typeface="Calibri" panose="020F0502020204030204" pitchFamily="34" charset="0"/>
              <a:buNone/>
              <a:defRPr/>
            </a:pPr>
            <a:fld id="{E272016D-8C43-44D8-986D-350DDA9DFE98}" type="slidenum">
              <a:rPr lang="en-US" altLang="en-US" sz="2400" b="1">
                <a:solidFill>
                  <a:srgbClr val="0D0D0D"/>
                </a:solidFill>
                <a:latin typeface="+mn-lt"/>
                <a:cs typeface="Calibri" panose="020F0502020204030204" pitchFamily="34" charset="0"/>
                <a:sym typeface="Calibri" panose="020F0502020204030204" pitchFamily="34" charset="0"/>
              </a:rPr>
            </a:fld>
            <a:endParaRPr lang="en-US" altLang="en-US" b="1" dirty="0">
              <a:latin typeface="+mn-lt"/>
              <a:cs typeface="Arial" panose="020B0604020202020204" pitchFamily="34" charset="0"/>
              <a:sym typeface="Arial" panose="020B0604020202020204" pitchFamily="34" charset="0"/>
            </a:endParaRPr>
          </a:p>
        </p:txBody>
      </p:sp>
      <p:sp>
        <p:nvSpPr>
          <p:cNvPr id="10" name="Rectangle 9"/>
          <p:cNvSpPr/>
          <p:nvPr userDrawn="1"/>
        </p:nvSpPr>
        <p:spPr>
          <a:xfrm>
            <a:off x="760412" y="6457890"/>
            <a:ext cx="10363200" cy="400110"/>
          </a:xfrm>
          <a:prstGeom prst="rect">
            <a:avLst/>
          </a:prstGeom>
        </p:spPr>
        <p:txBody>
          <a:bodyPr wrap="square">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dirty="0">
                <a:solidFill>
                  <a:srgbClr val="FF0000"/>
                </a:solidFill>
                <a:latin typeface="Arial" panose="020B0604020202020204" pitchFamily="34" charset="0"/>
                <a:ea typeface="DejaVu Sans" charset="0"/>
                <a:cs typeface="DejaVu Sans" charset="0"/>
              </a:rPr>
              <a:t>Student 1 (Roll#ECE2019XXXXX)       &amp;        Student 2 </a:t>
            </a:r>
            <a:r>
              <a:rPr lang="en-US" sz="2000">
                <a:solidFill>
                  <a:srgbClr val="FF0000"/>
                </a:solidFill>
                <a:latin typeface="Arial" panose="020B0604020202020204" pitchFamily="34" charset="0"/>
                <a:ea typeface="DejaVu Sans" charset="0"/>
                <a:cs typeface="DejaVu Sans" charset="0"/>
              </a:rPr>
              <a:t>(Roll#ECE2019XXXXX</a:t>
            </a:r>
            <a:r>
              <a:rPr lang="en-US" sz="2000" dirty="0">
                <a:solidFill>
                  <a:srgbClr val="FF0000"/>
                </a:solidFill>
                <a:latin typeface="Arial" panose="020B0604020202020204" pitchFamily="34" charset="0"/>
                <a:ea typeface="DejaVu Sans" charset="0"/>
                <a:cs typeface="DejaVu Sans" charset="0"/>
              </a:rPr>
              <a:t>)</a:t>
            </a:r>
            <a:endParaRPr lang="en-US" sz="2000" dirty="0">
              <a:solidFill>
                <a:srgbClr val="FF0000"/>
              </a:solidFill>
              <a:latin typeface="Arial" panose="020B0604020202020204" pitchFamily="34" charset="0"/>
              <a:ea typeface="DejaVu Sans" charset="0"/>
              <a:cs typeface="DejaVu San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10563648" y="6324600"/>
            <a:ext cx="1320456" cy="533400"/>
          </a:xfrm>
          <a:prstGeom prst="rect">
            <a:avLst/>
          </a:prstGeom>
          <a:noFill/>
          <a:ln w="9525" cap="flat">
            <a:noFill/>
            <a:round/>
          </a:ln>
          <a:effectLst/>
        </p:spPr>
        <p:txBody>
          <a:bodyPr lIns="90000" tIns="46800" rIns="90000" bIns="46800"/>
          <a:lstStyle/>
          <a:p>
            <a: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800" b="1" dirty="0">
              <a:solidFill>
                <a:schemeClr val="tx1"/>
              </a:solidFill>
              <a:latin typeface="Arial" panose="020B0604020202020204" pitchFamily="34" charset="0"/>
              <a:ea typeface="DejaVu Sans" charset="0"/>
              <a:cs typeface="DejaVu Sans"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Google Shape;6;p17"/>
          <p:cNvSpPr txBox="1">
            <a:spLocks noChangeArrowheads="1"/>
          </p:cNvSpPr>
          <p:nvPr/>
        </p:nvSpPr>
        <p:spPr bwMode="auto">
          <a:xfrm>
            <a:off x="11364492" y="6438900"/>
            <a:ext cx="558654" cy="419100"/>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7" name="Google Shape;7;p17"/>
          <p:cNvSpPr txBox="1">
            <a:spLocks noChangeArrowheads="1"/>
          </p:cNvSpPr>
          <p:nvPr/>
        </p:nvSpPr>
        <p:spPr bwMode="auto">
          <a:xfrm>
            <a:off x="4164515" y="6248400"/>
            <a:ext cx="3859795"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8" name="Google Shape;8;p17"/>
          <p:cNvSpPr txBox="1">
            <a:spLocks noChangeArrowheads="1"/>
          </p:cNvSpPr>
          <p:nvPr/>
        </p:nvSpPr>
        <p:spPr bwMode="auto">
          <a:xfrm>
            <a:off x="8735324" y="6248400"/>
            <a:ext cx="2539339" cy="457200"/>
          </a:xfrm>
          <a:prstGeom prst="rect">
            <a:avLst/>
          </a:prstGeom>
          <a:noFill/>
          <a:ln>
            <a:noFill/>
          </a:ln>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29" name="Google Shape;9;p17"/>
          <p:cNvSpPr txBox="1">
            <a:spLocks noChangeArrowheads="1"/>
          </p:cNvSpPr>
          <p:nvPr/>
        </p:nvSpPr>
        <p:spPr bwMode="auto">
          <a:xfrm>
            <a:off x="0" y="733427"/>
            <a:ext cx="711015" cy="6124575"/>
          </a:xfrm>
          <a:prstGeom prst="rect">
            <a:avLst/>
          </a:prstGeom>
          <a:solidFill>
            <a:srgbClr val="2E4698"/>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sp>
        <p:nvSpPr>
          <p:cNvPr id="1030" name="Google Shape;10;p17"/>
          <p:cNvSpPr txBox="1">
            <a:spLocks noChangeArrowheads="1"/>
          </p:cNvSpPr>
          <p:nvPr/>
        </p:nvSpPr>
        <p:spPr bwMode="auto">
          <a:xfrm rot="-5400000">
            <a:off x="-2976641" y="3579740"/>
            <a:ext cx="6567487" cy="446236"/>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FFFFFF"/>
              </a:buClr>
              <a:buSzPts val="2300"/>
              <a:defRPr/>
            </a:pPr>
            <a:r>
              <a:rPr lang="en-US" sz="2300" b="1">
                <a:solidFill>
                  <a:srgbClr val="FFFFFF"/>
                </a:solidFill>
              </a:rPr>
              <a:t>National Institute of Science &amp; Technology </a:t>
            </a:r>
            <a:endParaRPr lang="en-US"/>
          </a:p>
        </p:txBody>
      </p:sp>
      <p:sp>
        <p:nvSpPr>
          <p:cNvPr id="1031" name="Google Shape;11;p17"/>
          <p:cNvSpPr txBox="1">
            <a:spLocks noChangeArrowheads="1"/>
          </p:cNvSpPr>
          <p:nvPr/>
        </p:nvSpPr>
        <p:spPr bwMode="auto">
          <a:xfrm>
            <a:off x="761802" y="76202"/>
            <a:ext cx="10179574" cy="646113"/>
          </a:xfrm>
          <a:prstGeom prst="rect">
            <a:avLst/>
          </a:prstGeom>
          <a:noFill/>
          <a:ln>
            <a:noFill/>
          </a:ln>
        </p:spPr>
        <p:txBody>
          <a:bodyPr lIns="91425" tIns="45700" rIns="91425" bIns="4570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
                <a:srgbClr val="D43A2A"/>
              </a:buClr>
              <a:buSzPts val="3600"/>
              <a:defRPr/>
            </a:pPr>
            <a:r>
              <a:rPr lang="en-US" sz="3600" b="1">
                <a:solidFill>
                  <a:srgbClr val="D43A2A"/>
                </a:solidFill>
              </a:rPr>
              <a:t> </a:t>
            </a:r>
            <a:endParaRPr lang="en-US"/>
          </a:p>
        </p:txBody>
      </p:sp>
      <p:pic>
        <p:nvPicPr>
          <p:cNvPr id="68616" name="Google Shape;12;p17"/>
          <p:cNvPicPr preferRelativeResize="0">
            <a:picLocks noChangeAspect="1" noChangeArrowheads="1"/>
          </p:cNvPicPr>
          <p:nvPr/>
        </p:nvPicPr>
        <p:blipFill>
          <a:blip r:embed="rId3"/>
          <a:srcRect/>
          <a:stretch>
            <a:fillRect/>
          </a:stretch>
        </p:blipFill>
        <p:spPr bwMode="auto">
          <a:xfrm>
            <a:off x="10820914" y="40945"/>
            <a:ext cx="1369498" cy="873455"/>
          </a:xfrm>
          <a:prstGeom prst="rect">
            <a:avLst/>
          </a:prstGeom>
          <a:noFill/>
          <a:ln w="9525">
            <a:noFill/>
            <a:miter lim="800000"/>
            <a:headEnd/>
            <a:tailEnd/>
          </a:ln>
        </p:spPr>
      </p:pic>
      <p:sp>
        <p:nvSpPr>
          <p:cNvPr id="1033" name="Google Shape;13;p17"/>
          <p:cNvSpPr txBox="1">
            <a:spLocks noChangeArrowheads="1"/>
          </p:cNvSpPr>
          <p:nvPr/>
        </p:nvSpPr>
        <p:spPr bwMode="auto">
          <a:xfrm>
            <a:off x="0" y="2"/>
            <a:ext cx="711015" cy="733425"/>
          </a:xfrm>
          <a:prstGeom prst="rect">
            <a:avLst/>
          </a:prstGeom>
          <a:solidFill>
            <a:srgbClr val="F79646"/>
          </a:solidFill>
          <a:ln>
            <a:noFill/>
          </a:ln>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defRPr/>
            </a:pPr>
            <a:endParaRPr lang="en-US" sz="1800">
              <a:latin typeface="Calibri" panose="020F0502020204030204" pitchFamily="34" charset="0"/>
              <a:cs typeface="Calibri" panose="020F0502020204030204" pitchFamily="34" charset="0"/>
              <a:sym typeface="Calibri" panose="020F0502020204030204" pitchFamily="34" charset="0"/>
            </a:endParaRPr>
          </a:p>
        </p:txBody>
      </p:sp>
      <p:cxnSp>
        <p:nvCxnSpPr>
          <p:cNvPr id="68619" name="Google Shape;15;p17"/>
          <p:cNvCxnSpPr>
            <a:cxnSpLocks noChangeShapeType="1"/>
          </p:cNvCxnSpPr>
          <p:nvPr userDrawn="1"/>
        </p:nvCxnSpPr>
        <p:spPr bwMode="auto">
          <a:xfrm>
            <a:off x="679928" y="6463352"/>
            <a:ext cx="10698480" cy="0"/>
          </a:xfrm>
          <a:prstGeom prst="straightConnector1">
            <a:avLst/>
          </a:prstGeom>
          <a:noFill/>
          <a:ln w="38100">
            <a:solidFill>
              <a:srgbClr val="FF0000"/>
            </a:solidFill>
            <a:miter lim="800000"/>
          </a:ln>
        </p:spPr>
      </p:cxnSp>
      <p:sp>
        <p:nvSpPr>
          <p:cNvPr id="13" name="Text Box 4"/>
          <p:cNvSpPr txBox="1">
            <a:spLocks noChangeArrowheads="1"/>
          </p:cNvSpPr>
          <p:nvPr userDrawn="1"/>
        </p:nvSpPr>
        <p:spPr bwMode="auto">
          <a:xfrm>
            <a:off x="711063" y="2"/>
            <a:ext cx="5969624" cy="371513"/>
          </a:xfrm>
          <a:prstGeom prst="rect">
            <a:avLst/>
          </a:prstGeom>
          <a:noFill/>
          <a:ln w="9525" cap="flat">
            <a:noFill/>
            <a:round/>
          </a:ln>
          <a:effectLst/>
        </p:spPr>
        <p:txBody>
          <a:bodyPr wrap="none" lIns="90000" tIns="46800" rIns="90000" bIns="46800">
            <a:spAutoFit/>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dirty="0">
                <a:solidFill>
                  <a:schemeClr val="accent6">
                    <a:lumMod val="75000"/>
                  </a:schemeClr>
                </a:solidFill>
                <a:latin typeface="Arial" panose="020B0604020202020204" pitchFamily="34" charset="0"/>
                <a:ea typeface="DejaVu Sans" charset="0"/>
                <a:cs typeface="DejaVu Sans" charset="0"/>
              </a:rPr>
              <a:t>B.TECH  MINOR PROJECT  PRESENTATION  2022-23</a:t>
            </a:r>
            <a:endParaRPr lang="en-US" sz="1800" b="1" dirty="0">
              <a:solidFill>
                <a:schemeClr val="accent6">
                  <a:lumMod val="75000"/>
                </a:schemeClr>
              </a:solidFill>
              <a:latin typeface="Arial" panose="020B0604020202020204" pitchFamily="34" charset="0"/>
              <a:ea typeface="DejaVu Sans" charset="0"/>
              <a:cs typeface="DejaVu Sans" charset="0"/>
            </a:endParaRPr>
          </a:p>
        </p:txBody>
      </p:sp>
      <p:sp>
        <p:nvSpPr>
          <p:cNvPr id="16" name="Line 8"/>
          <p:cNvSpPr>
            <a:spLocks noChangeShapeType="1"/>
          </p:cNvSpPr>
          <p:nvPr userDrawn="1"/>
        </p:nvSpPr>
        <p:spPr bwMode="auto">
          <a:xfrm>
            <a:off x="702550" y="1088408"/>
            <a:ext cx="11457496" cy="1588"/>
          </a:xfrm>
          <a:prstGeom prst="line">
            <a:avLst/>
          </a:prstGeom>
          <a:noFill/>
          <a:ln w="34925" cap="sq">
            <a:solidFill>
              <a:srgbClr val="FF0000"/>
            </a:solidFill>
            <a:miter lim="800000"/>
          </a:ln>
          <a:effectLst/>
        </p:spPr>
        <p:txBody>
          <a:bodyPr/>
          <a:lstStyle/>
          <a:p>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L="342900" indent="-3429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a:ea typeface="Arial" panose="020B0604020202020204"/>
          <a:cs typeface="Arial" panose="020B0604020202020204"/>
          <a:sym typeface="Arial" panose="020B0604020202020204" pitchFamily="34" charset="0"/>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image" Target="../media/image20.svg"/><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11015" y="1066800"/>
            <a:ext cx="11477810" cy="1295400"/>
          </a:xfrm>
          <a:prstGeom prst="rect">
            <a:avLst/>
          </a:prstGeom>
          <a:noFill/>
          <a:ln w="9525" cap="flat">
            <a:noFill/>
            <a:round/>
          </a:ln>
          <a:effectLst/>
        </p:spPr>
        <p:txBody>
          <a:bodyPr anchor="ctr"/>
          <a:lstStyle/>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3333CC"/>
                </a:solidFill>
                <a:ea typeface="DejaVu Sans" charset="0"/>
                <a:cs typeface="DejaVu Sans" charset="0"/>
              </a:rPr>
              <a:t>Sentiment Analysis</a:t>
            </a:r>
            <a:endParaRPr lang="en-US" sz="3600" b="1" dirty="0">
              <a:solidFill>
                <a:srgbClr val="3333CC"/>
              </a:solidFill>
              <a:ea typeface="DejaVu Sans" charset="0"/>
              <a:cs typeface="DejaVu Sans" charset="0"/>
            </a:endParaRPr>
          </a:p>
          <a:p>
            <a:pPr algn="ct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chemeClr val="tx1"/>
                </a:solidFill>
                <a:ea typeface="DejaVu Sans" charset="0"/>
                <a:cs typeface="DejaVu Sans" charset="0"/>
              </a:rPr>
              <a:t>Project ID:29041</a:t>
            </a:r>
            <a:endParaRPr lang="en-US" b="1" dirty="0">
              <a:solidFill>
                <a:schemeClr val="tx1"/>
              </a:solidFill>
              <a:ea typeface="DejaVu Sans" charset="0"/>
              <a:cs typeface="DejaVu Sans" charset="0"/>
            </a:endParaRPr>
          </a:p>
        </p:txBody>
      </p:sp>
      <p:sp>
        <p:nvSpPr>
          <p:cNvPr id="3074" name="Text Box 2"/>
          <p:cNvSpPr txBox="1">
            <a:spLocks noChangeArrowheads="1"/>
          </p:cNvSpPr>
          <p:nvPr/>
        </p:nvSpPr>
        <p:spPr bwMode="auto">
          <a:xfrm>
            <a:off x="1141412" y="4191000"/>
            <a:ext cx="3733800" cy="1008215"/>
          </a:xfrm>
          <a:prstGeom prst="rect">
            <a:avLst/>
          </a:prstGeom>
          <a:noFill/>
          <a:ln w="9525" cap="flat">
            <a:noFill/>
            <a:rou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Name:-Rajesh Kumar Pradhan                Roll No:-CSE202010292</a:t>
            </a:r>
            <a:endParaRPr lang="en-US" sz="2000" b="1" dirty="0">
              <a:solidFill>
                <a:srgbClr val="000000"/>
              </a:solidFill>
              <a:ea typeface="DejaVu Sans" charset="0"/>
              <a:cs typeface="DejaVu Sans" charset="0"/>
            </a:endParaRPr>
          </a:p>
        </p:txBody>
      </p:sp>
      <p:pic>
        <p:nvPicPr>
          <p:cNvPr id="3075" name="Picture 3"/>
          <p:cNvPicPr>
            <a:picLocks noChangeAspect="1" noChangeArrowheads="1"/>
          </p:cNvPicPr>
          <p:nvPr/>
        </p:nvPicPr>
        <p:blipFill>
          <a:blip r:embed="rId1" cstate="print"/>
          <a:srcRect/>
          <a:stretch>
            <a:fillRect/>
          </a:stretch>
        </p:blipFill>
        <p:spPr bwMode="auto">
          <a:xfrm>
            <a:off x="5332412" y="2590800"/>
            <a:ext cx="1893013" cy="1066800"/>
          </a:xfrm>
          <a:prstGeom prst="rect">
            <a:avLst/>
          </a:prstGeom>
          <a:noFill/>
          <a:ln w="9525" cap="flat">
            <a:noFill/>
            <a:round/>
          </a:ln>
          <a:effectLst/>
        </p:spPr>
      </p:pic>
      <p:sp>
        <p:nvSpPr>
          <p:cNvPr id="5" name="Text Box 2"/>
          <p:cNvSpPr txBox="1">
            <a:spLocks noChangeArrowheads="1"/>
          </p:cNvSpPr>
          <p:nvPr/>
        </p:nvSpPr>
        <p:spPr bwMode="auto">
          <a:xfrm>
            <a:off x="7923212" y="4198650"/>
            <a:ext cx="3733800" cy="1000565"/>
          </a:xfrm>
          <a:prstGeom prst="rect">
            <a:avLst/>
          </a:prstGeom>
          <a:noFill/>
          <a:ln w="9525" cap="flat">
            <a:noFill/>
            <a:round/>
          </a:ln>
          <a:effectLst/>
        </p:spPr>
        <p:txBody>
          <a:bodyPr/>
          <a:lstStyle/>
          <a:p>
            <a:pPr>
              <a:lnSpc>
                <a:spcPct val="150000"/>
              </a:lnSpc>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000000"/>
                </a:solidFill>
                <a:ea typeface="DejaVu Sans" charset="0"/>
                <a:cs typeface="DejaVu Sans" charset="0"/>
              </a:rPr>
              <a:t>Name:-Sangram Kumar Mistri                    Roll No: CSE202010281</a:t>
            </a:r>
            <a:endParaRPr lang="en-US" sz="2000" b="1" dirty="0">
              <a:solidFill>
                <a:srgbClr val="000000"/>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dirty="0">
              <a:solidFill>
                <a:srgbClr val="0000FF"/>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dirty="0">
              <a:solidFill>
                <a:srgbClr val="0000FF"/>
              </a:solidFill>
              <a:ea typeface="DejaVu Sans" charset="0"/>
              <a:cs typeface="DejaVu Sans" charset="0"/>
            </a:endParaRPr>
          </a:p>
        </p:txBody>
      </p:sp>
      <p:sp>
        <p:nvSpPr>
          <p:cNvPr id="2" name="Rectangle 1"/>
          <p:cNvSpPr/>
          <p:nvPr/>
        </p:nvSpPr>
        <p:spPr>
          <a:xfrm>
            <a:off x="6018212" y="3581400"/>
            <a:ext cx="543739" cy="461665"/>
          </a:xfrm>
          <a:prstGeom prst="rect">
            <a:avLst/>
          </a:prstGeom>
        </p:spPr>
        <p:txBody>
          <a:bodyPr wrap="none">
            <a:spAutoFit/>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000000"/>
                </a:solidFill>
                <a:ea typeface="DejaVu Sans" charset="0"/>
                <a:cs typeface="DejaVu Sans" charset="0"/>
              </a:rPr>
              <a:t>By</a:t>
            </a:r>
            <a:endParaRPr lang="en-US" dirty="0">
              <a:solidFill>
                <a:srgbClr val="000000"/>
              </a:solidFill>
              <a:ea typeface="DejaVu Sans" charset="0"/>
              <a:cs typeface="DejaVu Sans" charset="0"/>
            </a:endParaRPr>
          </a:p>
        </p:txBody>
      </p:sp>
      <p:sp>
        <p:nvSpPr>
          <p:cNvPr id="7" name="Text Box 2"/>
          <p:cNvSpPr txBox="1">
            <a:spLocks noChangeArrowheads="1"/>
          </p:cNvSpPr>
          <p:nvPr/>
        </p:nvSpPr>
        <p:spPr bwMode="auto">
          <a:xfrm>
            <a:off x="355507" y="5272790"/>
            <a:ext cx="11477810" cy="945357"/>
          </a:xfrm>
          <a:prstGeom prst="rect">
            <a:avLst/>
          </a:prstGeom>
          <a:noFill/>
          <a:ln w="9525" cap="flat">
            <a:noFill/>
            <a:round/>
          </a:ln>
          <a:effectLst/>
        </p:spPr>
        <p:txBody>
          <a:bodyPr/>
          <a:lstStyle/>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i="1" dirty="0">
                <a:solidFill>
                  <a:srgbClr val="0000CC"/>
                </a:solidFill>
                <a:ea typeface="DejaVu Sans" charset="0"/>
                <a:cs typeface="DejaVu Sans" charset="0"/>
              </a:rPr>
              <a:t>Under the guidance of</a:t>
            </a:r>
            <a:endParaRPr lang="en-US" sz="2800" i="1" dirty="0">
              <a:solidFill>
                <a:srgbClr val="0000CC"/>
              </a:solidFill>
              <a:ea typeface="DejaVu Sans" charset="0"/>
              <a:cs typeface="DejaVu Sans" charset="0"/>
            </a:endParaRPr>
          </a:p>
          <a:p>
            <a:pPr algn="ctr">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chemeClr val="tx1"/>
                </a:solidFill>
                <a:ea typeface="DejaVu Sans" charset="0"/>
                <a:cs typeface="DejaVu Sans" charset="0"/>
              </a:rPr>
              <a:t>Prof.Debasish Padhi</a:t>
            </a:r>
            <a:endParaRPr lang="en-US" sz="2800" b="1" dirty="0">
              <a:solidFill>
                <a:schemeClr val="tx1"/>
              </a:solidFill>
              <a:ea typeface="DejaVu Sans" charset="0"/>
              <a:cs typeface="DejaVu Sans" charset="0"/>
            </a:endParaRPr>
          </a:p>
          <a:p>
            <a:pPr algn="ctr" eaLnBrk="1" hangingPunct="1">
              <a:spcBef>
                <a:spcPts val="5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1" i="1" dirty="0">
              <a:solidFill>
                <a:srgbClr val="0000FF"/>
              </a:solidFill>
              <a:ea typeface="DejaVu Sans" charset="0"/>
              <a:cs typeface="DejaVu Sans" charset="0"/>
            </a:endParaRPr>
          </a:p>
        </p:txBody>
      </p:sp>
      <p:sp>
        <p:nvSpPr>
          <p:cNvPr id="8" name="Rectangle 7"/>
          <p:cNvSpPr/>
          <p:nvPr/>
        </p:nvSpPr>
        <p:spPr>
          <a:xfrm>
            <a:off x="1827212" y="2455623"/>
            <a:ext cx="1893013" cy="1826567"/>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881796" y="2364433"/>
            <a:ext cx="1893013" cy="182656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5" name="TextBox 4"/>
          <p:cNvSpPr txBox="1"/>
          <p:nvPr/>
        </p:nvSpPr>
        <p:spPr>
          <a:xfrm>
            <a:off x="760412" y="1219200"/>
            <a:ext cx="11201400" cy="4524315"/>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Splitting words , </a:t>
            </a:r>
            <a:r>
              <a:rPr lang="en-US" dirty="0">
                <a:solidFill>
                  <a:schemeClr val="tx1"/>
                </a:solidFill>
                <a:latin typeface="Aptos Narrow" panose="020B0004020202020204" pitchFamily="34" charset="0"/>
              </a:rPr>
              <a:t>The split() method in Python is a string method that splits a string into a list of substrings based on a specified delimiter. Here we didn’t specified delimiter, so it splits the string using whitespace by default.</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rgbClr val="FF0000"/>
              </a:solidFill>
              <a:latin typeface="Aptos Narrow" panose="020B0004020202020204" pitchFamily="34" charset="0"/>
            </a:endParaRPr>
          </a:p>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Stemming, </a:t>
            </a:r>
            <a:r>
              <a:rPr lang="en-US" dirty="0">
                <a:solidFill>
                  <a:schemeClr val="tx1"/>
                </a:solidFill>
                <a:latin typeface="Aptos Narrow" panose="020B0004020202020204" pitchFamily="34" charset="0"/>
              </a:rPr>
              <a:t>This line. Stemming is a common preprocessing step in natural language processing (NLP) and text mining. This algorithm used to reduce words to their base or root form. By importing the PorterStemmer class from the NLTK library we stem the words.</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algn="just"/>
            <a:endParaRPr lang="en-US" u="sng" dirty="0">
              <a:solidFill>
                <a:srgbClr val="FF0000"/>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7612" y="2362266"/>
            <a:ext cx="7077456" cy="914400"/>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162" y="5181600"/>
            <a:ext cx="6993646" cy="762066"/>
          </a:xfrm>
          <a:prstGeom prst="rect">
            <a:avLst/>
          </a:prstGeom>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836612" y="1295400"/>
            <a:ext cx="11125200" cy="5262979"/>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Removing stop words, </a:t>
            </a:r>
            <a:r>
              <a:rPr lang="en-US" dirty="0">
                <a:solidFill>
                  <a:schemeClr val="tx1"/>
                </a:solidFill>
                <a:latin typeface="Aptos Narrow" panose="020B0004020202020204" pitchFamily="34" charset="0"/>
              </a:rPr>
              <a:t>This part checks whether each word is not in the set of English stopwords .Stopwords are common words (e.g., "and", "the", "is") that are often removed in text processing tasks because they don't usually contribute much to the meaning.</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algn="just"/>
            <a:br>
              <a:rPr lang="en-US" dirty="0">
                <a:solidFill>
                  <a:schemeClr val="tx1"/>
                </a:solidFill>
                <a:latin typeface="Aptos Narrow" panose="020B0004020202020204" pitchFamily="34" charset="0"/>
              </a:rPr>
            </a:b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Joining wors , </a:t>
            </a:r>
            <a:r>
              <a:rPr lang="en-US" dirty="0">
                <a:solidFill>
                  <a:schemeClr val="tx1"/>
                </a:solidFill>
                <a:latin typeface="Aptos Narrow" panose="020B0004020202020204" pitchFamily="34" charset="0"/>
              </a:rPr>
              <a:t>using the join method to concatenate the elements of the review list into a single string, using a space as the separator . </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For example, if list is ['This', 'is', 'a', 'review'], then  </a:t>
            </a:r>
            <a:r>
              <a:rPr lang="en-US" b="1" dirty="0">
                <a:solidFill>
                  <a:schemeClr val="tx1"/>
                </a:solidFill>
                <a:latin typeface="Aptos Narrow" panose="020B0004020202020204" pitchFamily="34" charset="0"/>
              </a:rPr>
              <a:t>"  "join( )  </a:t>
            </a:r>
            <a:r>
              <a:rPr lang="en-US" dirty="0">
                <a:solidFill>
                  <a:schemeClr val="tx1"/>
                </a:solidFill>
                <a:latin typeface="Aptos Narrow" panose="020B0004020202020204" pitchFamily="34" charset="0"/>
              </a:rPr>
              <a:t>would result in the string         "This is a review".</a:t>
            </a:r>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algn="just"/>
            <a:endParaRPr lang="en-US" u="sng" dirty="0">
              <a:solidFill>
                <a:srgbClr val="FF0000"/>
              </a:solidFill>
              <a:latin typeface="Aptos Narrow" panose="020B00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2224" y="5269198"/>
            <a:ext cx="6857998" cy="779721"/>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2" y="2514600"/>
            <a:ext cx="6857998" cy="762000"/>
          </a:xfrm>
          <a:prstGeom prst="rect">
            <a:avLst/>
          </a:prstGeom>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3160712" y="533400"/>
            <a:ext cx="5867400" cy="584775"/>
          </a:xfrm>
          <a:prstGeom prst="rect">
            <a:avLst/>
          </a:prstGeom>
          <a:noFill/>
        </p:spPr>
        <p:txBody>
          <a:bodyPr wrap="square" rtlCol="0">
            <a:spAutoFit/>
          </a:bodyPr>
          <a:lstStyle/>
          <a:p>
            <a:pPr algn="ctr"/>
            <a:r>
              <a:rPr lang="en-IN" sz="3200" b="1" dirty="0">
                <a:solidFill>
                  <a:srgbClr val="0000CC"/>
                </a:solidFill>
                <a:latin typeface="Californian FB" panose="0207040306080B030204" pitchFamily="18" charset="0"/>
              </a:rPr>
              <a:t>FEATURE EXTRACTION</a:t>
            </a:r>
            <a:endParaRPr lang="en-US" sz="3200" b="1" dirty="0">
              <a:solidFill>
                <a:srgbClr val="0000CC"/>
              </a:solidFill>
              <a:latin typeface="Californian FB" panose="0207040306080B030204" pitchFamily="18" charset="0"/>
            </a:endParaRPr>
          </a:p>
        </p:txBody>
      </p:sp>
      <p:sp>
        <p:nvSpPr>
          <p:cNvPr id="3" name="TextBox 2"/>
          <p:cNvSpPr txBox="1"/>
          <p:nvPr/>
        </p:nvSpPr>
        <p:spPr>
          <a:xfrm>
            <a:off x="760412" y="1295400"/>
            <a:ext cx="11125200" cy="2677656"/>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 This line creates an instance of the TfidfVectorizer class with the specified parameters. max_features is set to 5000, which means the vectorizer will only consider the top 5000 most frequently occurring words in the corpus.</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When you use this vectorizer to transform a collection of text documents, it will convert the raw text into a numerical representation based on the TF-IDF values of the words. TF-IDF is a numerical statistic that reflects the importance of a word in a document relative to a collection of documents (corpus).</a:t>
            </a:r>
            <a:endParaRPr lang="en-US" dirty="0">
              <a:solidFill>
                <a:schemeClr val="tx1"/>
              </a:solidFill>
              <a:latin typeface="Aptos Narrow" panose="020B0004020202020204" pitchFamily="34"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0012" y="5105654"/>
            <a:ext cx="7620000" cy="927896"/>
          </a:xfrm>
          <a:prstGeom prst="rect">
            <a:avLst/>
          </a:prstGeom>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pPr algn="just"/>
            <a:r>
              <a:rPr lang="en-US" sz="2000" dirty="0">
                <a:solidFill>
                  <a:srgbClr val="FF0000"/>
                </a:solidFill>
              </a:rPr>
              <a:t>Rajesh Kumar Pradhan (CSE202010292)		Sangram Kumar Mistri (CSE202010281)</a:t>
            </a:r>
            <a:endParaRPr lang="en-US" sz="2000" dirty="0">
              <a:solidFill>
                <a:srgbClr val="FF0000"/>
              </a:solidFill>
            </a:endParaRPr>
          </a:p>
        </p:txBody>
      </p:sp>
      <mc:AlternateContent xmlns:mc="http://schemas.openxmlformats.org/markup-compatibility/2006">
        <mc:Choice xmlns:a14="http://schemas.microsoft.com/office/drawing/2010/main" Requires="a14">
          <p:sp>
            <p:nvSpPr>
              <p:cNvPr id="2" name="TextBox 1"/>
              <p:cNvSpPr txBox="1"/>
              <p:nvPr/>
            </p:nvSpPr>
            <p:spPr>
              <a:xfrm>
                <a:off x="798512" y="1143000"/>
                <a:ext cx="11201400" cy="3420873"/>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Naive Bayes is a family of probabilistic algorithms based on Bayes' theorem, with a strong assumption of independence among the features</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 Naive Bayes is based on Bayes' theorem, which is a fundamental theorem in probability theory. </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The formula for Bayes' theorem is : </a:t>
                </a:r>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P(A/B)</a:t>
                </a:r>
                <a14:m>
                  <m:oMath xmlns:m="http://schemas.openxmlformats.org/officeDocument/2006/math">
                    <m:r>
                      <a:rPr lang="en-US" i="1" smtClean="0">
                        <a:solidFill>
                          <a:schemeClr val="tx1"/>
                        </a:solidFill>
                        <a:latin typeface="Cambria Math" panose="02040503050406030204" pitchFamily="18" charset="0"/>
                      </a:rPr>
                      <m:t>=</m:t>
                    </m:r>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ctrlPr>
                              <a:rPr lang="en-US" b="0" i="1" smtClean="0">
                                <a:solidFill>
                                  <a:schemeClr val="tx1"/>
                                </a:solidFill>
                                <a:latin typeface="Cambria Math" panose="02040503050406030204" pitchFamily="18" charset="0"/>
                              </a:rPr>
                            </m:ctrlPr>
                          </m:dPr>
                          <m:e>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𝐵</m:t>
                                </m:r>
                              </m:num>
                              <m:den>
                                <m:r>
                                  <a:rPr lang="en-US" b="0" i="1" smtClean="0">
                                    <a:solidFill>
                                      <a:schemeClr val="tx1"/>
                                    </a:solidFill>
                                    <a:latin typeface="Cambria Math" panose="02040503050406030204" pitchFamily="18" charset="0"/>
                                  </a:rPr>
                                  <m:t>𝐴</m:t>
                                </m:r>
                              </m:den>
                            </m:f>
                          </m:e>
                        </m:d>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den>
                    </m:f>
                  </m:oMath>
                </a14:m>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798512" y="1143000"/>
                <a:ext cx="11201400" cy="3420873"/>
              </a:xfrm>
              <a:prstGeom prst="rect">
                <a:avLst/>
              </a:prstGeom>
              <a:blipFill rotWithShape="1">
                <a:blip r:embed="rId1"/>
                <a:stretch>
                  <a:fillRect l="-3" t="-1095" r="3" b="-8090"/>
                </a:stretch>
              </a:blipFill>
            </p:spPr>
            <p:txBody>
              <a:bodyPr/>
              <a:lstStyle/>
              <a:p>
                <a:r>
                  <a:rPr lang="en-US" altLang="en-US">
                    <a:noFill/>
                  </a:rPr>
                  <a:t> </a:t>
                </a:r>
              </a:p>
            </p:txBody>
          </p:sp>
        </mc:Fallback>
      </mc:AlternateContent>
      <p:sp>
        <p:nvSpPr>
          <p:cNvPr id="6" name="TextBox 5"/>
          <p:cNvSpPr txBox="1"/>
          <p:nvPr/>
        </p:nvSpPr>
        <p:spPr>
          <a:xfrm>
            <a:off x="792442" y="4419600"/>
            <a:ext cx="11201400" cy="1200329"/>
          </a:xfrm>
          <a:prstGeom prst="rect">
            <a:avLst/>
          </a:prstGeom>
          <a:noFill/>
        </p:spPr>
        <p:txBody>
          <a:bodyPr wrap="square" rtlCol="0">
            <a:spAutoFit/>
          </a:bodyPr>
          <a:lstStyle/>
          <a:p>
            <a:pPr marL="342900" indent="-342900" algn="just">
              <a:buFont typeface="Wingdings" panose="05000000000000000000" pitchFamily="2" charset="2"/>
              <a:buChar char="q"/>
            </a:pPr>
            <a:r>
              <a:rPr lang="en-US" b="0" i="0" dirty="0">
                <a:solidFill>
                  <a:schemeClr val="tx1"/>
                </a:solidFill>
                <a:effectLst/>
                <a:latin typeface="Aptos Narrow" panose="020B0004020202020204" pitchFamily="34" charset="0"/>
              </a:rPr>
              <a:t>Naive Bayes is commonly used in sentiment analysis, which is a natural language processing (NLP) task focused on determining the sentiment or opinion expressed in a piece of text</a:t>
            </a:r>
            <a:endParaRPr lang="en-US" dirty="0">
              <a:solidFill>
                <a:schemeClr val="tx1"/>
              </a:solidFill>
              <a:latin typeface="Aptos Narrow" panose="020B0004020202020204" pitchFamily="34" charset="0"/>
            </a:endParaRPr>
          </a:p>
        </p:txBody>
      </p:sp>
      <p:sp>
        <p:nvSpPr>
          <p:cNvPr id="7" name="TextBox 6"/>
          <p:cNvSpPr txBox="1"/>
          <p:nvPr/>
        </p:nvSpPr>
        <p:spPr>
          <a:xfrm>
            <a:off x="3971741" y="523845"/>
            <a:ext cx="4854942" cy="584775"/>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ALGORITHEM USE</a:t>
            </a:r>
            <a:endParaRPr lang="en-US" sz="3200" b="1" dirty="0">
              <a:solidFill>
                <a:srgbClr val="0000CC"/>
              </a:solidFill>
              <a:latin typeface="Californian FB" panose="0207040306080B030204" pitchFamily="18"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760411" y="1219200"/>
            <a:ext cx="6283467" cy="4840364"/>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 The confusion matrix is a table used in classification to evaluate the performance of a classification algorithm. It compares the actual class labels with the predicted labels and shows the counts of true positive, true negative, false positive, and false negative.</a:t>
            </a:r>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marL="457200" indent="-457200">
              <a:lnSpc>
                <a:spcPct val="150000"/>
              </a:lnSpc>
              <a:buFont typeface="+mj-lt"/>
              <a:buAutoNum type="arabicPeriod"/>
            </a:pPr>
            <a:r>
              <a:rPr lang="en-US" dirty="0">
                <a:solidFill>
                  <a:schemeClr val="tx1"/>
                </a:solidFill>
                <a:latin typeface="Aptos Narrow" panose="020B0004020202020204" pitchFamily="34" charset="0"/>
              </a:rPr>
              <a:t>True Positive (TP): 4215</a:t>
            </a:r>
            <a:endParaRPr lang="en-US" dirty="0">
              <a:solidFill>
                <a:schemeClr val="tx1"/>
              </a:solidFill>
              <a:latin typeface="Aptos Narrow" panose="020B0004020202020204" pitchFamily="34" charset="0"/>
            </a:endParaRPr>
          </a:p>
          <a:p>
            <a:pPr marL="457200" indent="-457200">
              <a:lnSpc>
                <a:spcPct val="150000"/>
              </a:lnSpc>
              <a:buFont typeface="+mj-lt"/>
              <a:buAutoNum type="arabicPeriod"/>
            </a:pPr>
            <a:r>
              <a:rPr lang="en-US" dirty="0">
                <a:solidFill>
                  <a:schemeClr val="tx1"/>
                </a:solidFill>
                <a:latin typeface="Aptos Narrow" panose="020B0004020202020204" pitchFamily="34" charset="0"/>
              </a:rPr>
              <a:t>True Negative (TN): 4303</a:t>
            </a:r>
            <a:endParaRPr lang="en-US" dirty="0">
              <a:solidFill>
                <a:schemeClr val="tx1"/>
              </a:solidFill>
              <a:latin typeface="Aptos Narrow" panose="020B0004020202020204" pitchFamily="34" charset="0"/>
            </a:endParaRPr>
          </a:p>
          <a:p>
            <a:pPr marL="457200" indent="-457200">
              <a:lnSpc>
                <a:spcPct val="150000"/>
              </a:lnSpc>
              <a:buFont typeface="+mj-lt"/>
              <a:buAutoNum type="arabicPeriod"/>
            </a:pPr>
            <a:r>
              <a:rPr lang="en-US" dirty="0">
                <a:solidFill>
                  <a:schemeClr val="tx1"/>
                </a:solidFill>
                <a:latin typeface="Aptos Narrow" panose="020B0004020202020204" pitchFamily="34" charset="0"/>
              </a:rPr>
              <a:t>False Positive (FP):744</a:t>
            </a:r>
            <a:endParaRPr lang="en-US" dirty="0">
              <a:solidFill>
                <a:schemeClr val="tx1"/>
              </a:solidFill>
              <a:latin typeface="Aptos Narrow" panose="020B0004020202020204" pitchFamily="34" charset="0"/>
            </a:endParaRPr>
          </a:p>
          <a:p>
            <a:pPr marL="457200" indent="-457200">
              <a:lnSpc>
                <a:spcPct val="150000"/>
              </a:lnSpc>
              <a:buFont typeface="+mj-lt"/>
              <a:buAutoNum type="arabicPeriod"/>
            </a:pPr>
            <a:r>
              <a:rPr lang="en-US" dirty="0">
                <a:solidFill>
                  <a:schemeClr val="tx1"/>
                </a:solidFill>
                <a:latin typeface="Aptos Narrow" panose="020B0004020202020204" pitchFamily="34" charset="0"/>
              </a:rPr>
              <a:t>False Negative (FN): 738</a:t>
            </a:r>
            <a:endParaRPr lang="en-US" dirty="0">
              <a:solidFill>
                <a:schemeClr val="tx1"/>
              </a:solidFill>
              <a:latin typeface="Aptos Narrow" panose="020B0004020202020204" pitchFamily="34" charset="0"/>
            </a:endParaRPr>
          </a:p>
        </p:txBody>
      </p:sp>
      <p:grpSp>
        <p:nvGrpSpPr>
          <p:cNvPr id="25" name="Group 24"/>
          <p:cNvGrpSpPr/>
          <p:nvPr/>
        </p:nvGrpSpPr>
        <p:grpSpPr>
          <a:xfrm>
            <a:off x="6780212" y="1898523"/>
            <a:ext cx="5083488" cy="4161041"/>
            <a:chOff x="6737646" y="1630159"/>
            <a:chExt cx="5083488" cy="4161041"/>
          </a:xfrm>
        </p:grpSpPr>
        <p:grpSp>
          <p:nvGrpSpPr>
            <p:cNvPr id="18" name="Group 17"/>
            <p:cNvGrpSpPr/>
            <p:nvPr/>
          </p:nvGrpSpPr>
          <p:grpSpPr>
            <a:xfrm>
              <a:off x="7227032" y="2129135"/>
              <a:ext cx="4594102" cy="3662065"/>
              <a:chOff x="7227032" y="2129135"/>
              <a:chExt cx="4594102" cy="3662065"/>
            </a:xfrm>
          </p:grpSpPr>
          <p:grpSp>
            <p:nvGrpSpPr>
              <p:cNvPr id="13" name="Group 12"/>
              <p:cNvGrpSpPr/>
              <p:nvPr/>
            </p:nvGrpSpPr>
            <p:grpSpPr>
              <a:xfrm>
                <a:off x="7694612" y="2590800"/>
                <a:ext cx="4120661" cy="3191649"/>
                <a:chOff x="7618412" y="1981200"/>
                <a:chExt cx="4120661" cy="3191649"/>
              </a:xfrm>
            </p:grpSpPr>
            <p:grpSp>
              <p:nvGrpSpPr>
                <p:cNvPr id="8" name="Group 7"/>
                <p:cNvGrpSpPr/>
                <p:nvPr/>
              </p:nvGrpSpPr>
              <p:grpSpPr>
                <a:xfrm>
                  <a:off x="7618412" y="1981200"/>
                  <a:ext cx="4120661" cy="3191649"/>
                  <a:chOff x="7567001" y="1809810"/>
                  <a:chExt cx="4120661" cy="3191649"/>
                </a:xfrm>
              </p:grpSpPr>
              <p:sp>
                <p:nvSpPr>
                  <p:cNvPr id="3" name="Rectangle 2"/>
                  <p:cNvSpPr/>
                  <p:nvPr/>
                </p:nvSpPr>
                <p:spPr>
                  <a:xfrm>
                    <a:off x="7567001" y="1809810"/>
                    <a:ext cx="2057400" cy="16002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9624401" y="3392507"/>
                    <a:ext cx="2057400" cy="1600200"/>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9630262" y="1809810"/>
                    <a:ext cx="2057400" cy="1600200"/>
                  </a:xfrm>
                  <a:prstGeom prst="rect">
                    <a:avLst/>
                  </a:prstGeom>
                  <a:solidFill>
                    <a:srgbClr val="FB2D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7572862" y="3401259"/>
                    <a:ext cx="2057400" cy="1600200"/>
                  </a:xfrm>
                  <a:prstGeom prst="rect">
                    <a:avLst/>
                  </a:prstGeom>
                  <a:solidFill>
                    <a:srgbClr val="FB2D2D"/>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TextBox 8"/>
                <p:cNvSpPr txBox="1"/>
                <p:nvPr/>
              </p:nvSpPr>
              <p:spPr>
                <a:xfrm>
                  <a:off x="8127812" y="2370480"/>
                  <a:ext cx="838200" cy="830997"/>
                </a:xfrm>
                <a:prstGeom prst="rect">
                  <a:avLst/>
                </a:prstGeom>
                <a:noFill/>
              </p:spPr>
              <p:txBody>
                <a:bodyPr wrap="square" rtlCol="0">
                  <a:spAutoFit/>
                </a:bodyPr>
                <a:lstStyle/>
                <a:p>
                  <a:pPr algn="ctr"/>
                  <a:r>
                    <a:rPr lang="en-US" dirty="0">
                      <a:solidFill>
                        <a:schemeClr val="tx1"/>
                      </a:solidFill>
                    </a:rPr>
                    <a:t>4215</a:t>
                  </a:r>
                  <a:endParaRPr lang="en-US" dirty="0">
                    <a:solidFill>
                      <a:schemeClr val="tx1"/>
                    </a:solidFill>
                  </a:endParaRPr>
                </a:p>
                <a:p>
                  <a:pPr algn="ctr"/>
                  <a:r>
                    <a:rPr lang="en-US" dirty="0">
                      <a:solidFill>
                        <a:schemeClr val="tx1"/>
                      </a:solidFill>
                    </a:rPr>
                    <a:t>TP</a:t>
                  </a:r>
                  <a:endParaRPr lang="en-US" dirty="0">
                    <a:solidFill>
                      <a:schemeClr val="tx1"/>
                    </a:solidFill>
                  </a:endParaRPr>
                </a:p>
              </p:txBody>
            </p:sp>
            <p:sp>
              <p:nvSpPr>
                <p:cNvPr id="10" name="TextBox 9"/>
                <p:cNvSpPr txBox="1"/>
                <p:nvPr/>
              </p:nvSpPr>
              <p:spPr>
                <a:xfrm>
                  <a:off x="10289808" y="2351044"/>
                  <a:ext cx="677008" cy="830997"/>
                </a:xfrm>
                <a:prstGeom prst="rect">
                  <a:avLst/>
                </a:prstGeom>
                <a:noFill/>
              </p:spPr>
              <p:txBody>
                <a:bodyPr wrap="square" rtlCol="0">
                  <a:spAutoFit/>
                </a:bodyPr>
                <a:lstStyle/>
                <a:p>
                  <a:pPr algn="ctr"/>
                  <a:r>
                    <a:rPr lang="en-US" dirty="0">
                      <a:solidFill>
                        <a:schemeClr val="tx1"/>
                      </a:solidFill>
                    </a:rPr>
                    <a:t>744</a:t>
                  </a:r>
                  <a:endParaRPr lang="en-US" dirty="0">
                    <a:solidFill>
                      <a:schemeClr val="tx1"/>
                    </a:solidFill>
                  </a:endParaRPr>
                </a:p>
                <a:p>
                  <a:pPr algn="ctr"/>
                  <a:r>
                    <a:rPr lang="en-US" dirty="0">
                      <a:solidFill>
                        <a:schemeClr val="tx1"/>
                      </a:solidFill>
                    </a:rPr>
                    <a:t>FP</a:t>
                  </a:r>
                  <a:endParaRPr lang="en-US" dirty="0">
                    <a:solidFill>
                      <a:schemeClr val="tx1"/>
                    </a:solidFill>
                  </a:endParaRPr>
                </a:p>
              </p:txBody>
            </p:sp>
            <p:sp>
              <p:nvSpPr>
                <p:cNvPr id="11" name="TextBox 10"/>
                <p:cNvSpPr txBox="1"/>
                <p:nvPr/>
              </p:nvSpPr>
              <p:spPr>
                <a:xfrm>
                  <a:off x="8024201" y="3961929"/>
                  <a:ext cx="990600" cy="830997"/>
                </a:xfrm>
                <a:prstGeom prst="rect">
                  <a:avLst/>
                </a:prstGeom>
                <a:noFill/>
              </p:spPr>
              <p:txBody>
                <a:bodyPr wrap="square" rtlCol="0">
                  <a:spAutoFit/>
                </a:bodyPr>
                <a:lstStyle/>
                <a:p>
                  <a:pPr algn="ctr"/>
                  <a:r>
                    <a:rPr lang="en-US" dirty="0">
                      <a:solidFill>
                        <a:schemeClr val="tx1"/>
                      </a:solidFill>
                    </a:rPr>
                    <a:t>738</a:t>
                  </a:r>
                  <a:endParaRPr lang="en-US" dirty="0">
                    <a:solidFill>
                      <a:schemeClr val="tx1"/>
                    </a:solidFill>
                  </a:endParaRPr>
                </a:p>
                <a:p>
                  <a:pPr algn="ctr"/>
                  <a:r>
                    <a:rPr lang="en-US" dirty="0">
                      <a:solidFill>
                        <a:schemeClr val="tx1"/>
                      </a:solidFill>
                    </a:rPr>
                    <a:t>FN</a:t>
                  </a:r>
                  <a:endParaRPr lang="en-US" dirty="0">
                    <a:solidFill>
                      <a:schemeClr val="tx1"/>
                    </a:solidFill>
                  </a:endParaRPr>
                </a:p>
              </p:txBody>
            </p:sp>
            <p:sp>
              <p:nvSpPr>
                <p:cNvPr id="12" name="TextBox 11"/>
                <p:cNvSpPr txBox="1"/>
                <p:nvPr/>
              </p:nvSpPr>
              <p:spPr>
                <a:xfrm>
                  <a:off x="10056812" y="3966001"/>
                  <a:ext cx="1143000" cy="830997"/>
                </a:xfrm>
                <a:prstGeom prst="rect">
                  <a:avLst/>
                </a:prstGeom>
                <a:noFill/>
              </p:spPr>
              <p:txBody>
                <a:bodyPr wrap="square" rtlCol="0">
                  <a:spAutoFit/>
                </a:bodyPr>
                <a:lstStyle/>
                <a:p>
                  <a:pPr algn="ctr"/>
                  <a:r>
                    <a:rPr lang="en-US" dirty="0">
                      <a:solidFill>
                        <a:schemeClr val="tx1"/>
                      </a:solidFill>
                    </a:rPr>
                    <a:t>4303</a:t>
                  </a:r>
                  <a:endParaRPr lang="en-US" dirty="0">
                    <a:solidFill>
                      <a:schemeClr val="tx1"/>
                    </a:solidFill>
                  </a:endParaRPr>
                </a:p>
                <a:p>
                  <a:pPr algn="ctr"/>
                  <a:r>
                    <a:rPr lang="en-US" dirty="0">
                      <a:solidFill>
                        <a:schemeClr val="tx1"/>
                      </a:solidFill>
                    </a:rPr>
                    <a:t>TN</a:t>
                  </a:r>
                  <a:endParaRPr lang="en-US" dirty="0">
                    <a:solidFill>
                      <a:schemeClr val="tx1"/>
                    </a:solidFill>
                  </a:endParaRPr>
                </a:p>
              </p:txBody>
            </p:sp>
          </p:grpSp>
          <p:sp>
            <p:nvSpPr>
              <p:cNvPr id="14" name="Rectangle 13"/>
              <p:cNvSpPr/>
              <p:nvPr/>
            </p:nvSpPr>
            <p:spPr>
              <a:xfrm>
                <a:off x="7694612" y="2129135"/>
                <a:ext cx="2057400" cy="461665"/>
              </a:xfrm>
              <a:prstGeom prst="rect">
                <a:avLst/>
              </a:prstGeom>
              <a:solidFill>
                <a:srgbClr val="FAFD7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9763734" y="2129135"/>
                <a:ext cx="2057400" cy="461665"/>
              </a:xfrm>
              <a:prstGeom prst="rect">
                <a:avLst/>
              </a:prstGeom>
              <a:solidFill>
                <a:srgbClr val="FAFD7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p:cNvSpPr/>
              <p:nvPr/>
            </p:nvSpPr>
            <p:spPr>
              <a:xfrm>
                <a:off x="7231551" y="2590799"/>
                <a:ext cx="463061" cy="1600201"/>
              </a:xfrm>
              <a:prstGeom prst="rect">
                <a:avLst/>
              </a:prstGeom>
              <a:solidFill>
                <a:srgbClr val="FAFD7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p:cNvSpPr/>
              <p:nvPr/>
            </p:nvSpPr>
            <p:spPr>
              <a:xfrm>
                <a:off x="7227032" y="4191000"/>
                <a:ext cx="463061" cy="1600200"/>
              </a:xfrm>
              <a:prstGeom prst="rect">
                <a:avLst/>
              </a:prstGeom>
              <a:solidFill>
                <a:srgbClr val="FAFD73"/>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9" name="TextBox 18"/>
            <p:cNvSpPr txBox="1"/>
            <p:nvPr/>
          </p:nvSpPr>
          <p:spPr>
            <a:xfrm>
              <a:off x="7700473" y="2209800"/>
              <a:ext cx="2051539" cy="461665"/>
            </a:xfrm>
            <a:prstGeom prst="rect">
              <a:avLst/>
            </a:prstGeom>
            <a:noFill/>
          </p:spPr>
          <p:txBody>
            <a:bodyPr wrap="square" rtlCol="0">
              <a:spAutoFit/>
            </a:bodyPr>
            <a:lstStyle/>
            <a:p>
              <a:r>
                <a:rPr lang="en-US" dirty="0">
                  <a:solidFill>
                    <a:schemeClr val="tx1"/>
                  </a:solidFill>
                </a:rPr>
                <a:t>Positive</a:t>
              </a:r>
              <a:endParaRPr lang="en-US" dirty="0">
                <a:solidFill>
                  <a:schemeClr val="tx1"/>
                </a:solidFill>
              </a:endParaRPr>
            </a:p>
          </p:txBody>
        </p:sp>
        <p:sp>
          <p:nvSpPr>
            <p:cNvPr id="20" name="TextBox 19"/>
            <p:cNvSpPr txBox="1"/>
            <p:nvPr/>
          </p:nvSpPr>
          <p:spPr>
            <a:xfrm>
              <a:off x="9769595" y="2141147"/>
              <a:ext cx="1616251" cy="461665"/>
            </a:xfrm>
            <a:prstGeom prst="rect">
              <a:avLst/>
            </a:prstGeom>
            <a:noFill/>
          </p:spPr>
          <p:txBody>
            <a:bodyPr wrap="square" rtlCol="0">
              <a:spAutoFit/>
            </a:bodyPr>
            <a:lstStyle/>
            <a:p>
              <a:r>
                <a:rPr lang="en-US" dirty="0">
                  <a:solidFill>
                    <a:schemeClr val="tx1"/>
                  </a:solidFill>
                </a:rPr>
                <a:t>Negative</a:t>
              </a:r>
              <a:endParaRPr lang="en-US" dirty="0">
                <a:solidFill>
                  <a:schemeClr val="tx1"/>
                </a:solidFill>
              </a:endParaRPr>
            </a:p>
          </p:txBody>
        </p:sp>
        <p:sp>
          <p:nvSpPr>
            <p:cNvPr id="21" name="TextBox 20"/>
            <p:cNvSpPr txBox="1"/>
            <p:nvPr/>
          </p:nvSpPr>
          <p:spPr>
            <a:xfrm rot="16200000">
              <a:off x="6766491" y="3242495"/>
              <a:ext cx="1400338" cy="461665"/>
            </a:xfrm>
            <a:prstGeom prst="rect">
              <a:avLst/>
            </a:prstGeom>
            <a:noFill/>
          </p:spPr>
          <p:txBody>
            <a:bodyPr wrap="square" rtlCol="0">
              <a:spAutoFit/>
            </a:bodyPr>
            <a:lstStyle/>
            <a:p>
              <a:r>
                <a:rPr lang="en-US" dirty="0">
                  <a:solidFill>
                    <a:schemeClr val="tx1"/>
                  </a:solidFill>
                </a:rPr>
                <a:t>Positive</a:t>
              </a:r>
              <a:endParaRPr lang="en-US" dirty="0">
                <a:solidFill>
                  <a:schemeClr val="tx1"/>
                </a:solidFill>
              </a:endParaRPr>
            </a:p>
          </p:txBody>
        </p:sp>
        <p:sp>
          <p:nvSpPr>
            <p:cNvPr id="22" name="TextBox 21"/>
            <p:cNvSpPr txBox="1"/>
            <p:nvPr/>
          </p:nvSpPr>
          <p:spPr>
            <a:xfrm rot="16200000">
              <a:off x="6785326" y="4838319"/>
              <a:ext cx="1391587" cy="461665"/>
            </a:xfrm>
            <a:prstGeom prst="rect">
              <a:avLst/>
            </a:prstGeom>
            <a:noFill/>
          </p:spPr>
          <p:txBody>
            <a:bodyPr wrap="square" rtlCol="0">
              <a:spAutoFit/>
            </a:bodyPr>
            <a:lstStyle/>
            <a:p>
              <a:r>
                <a:rPr lang="en-US" dirty="0">
                  <a:solidFill>
                    <a:schemeClr val="tx1"/>
                  </a:solidFill>
                </a:rPr>
                <a:t>Negative</a:t>
              </a:r>
              <a:endParaRPr lang="en-US" dirty="0">
                <a:solidFill>
                  <a:schemeClr val="tx1"/>
                </a:solidFill>
              </a:endParaRPr>
            </a:p>
          </p:txBody>
        </p:sp>
        <p:sp>
          <p:nvSpPr>
            <p:cNvPr id="23" name="TextBox 22"/>
            <p:cNvSpPr txBox="1"/>
            <p:nvPr/>
          </p:nvSpPr>
          <p:spPr>
            <a:xfrm>
              <a:off x="8595701" y="1630159"/>
              <a:ext cx="2214319" cy="461665"/>
            </a:xfrm>
            <a:prstGeom prst="rect">
              <a:avLst/>
            </a:prstGeom>
            <a:noFill/>
          </p:spPr>
          <p:txBody>
            <a:bodyPr wrap="square" rtlCol="0">
              <a:spAutoFit/>
            </a:bodyPr>
            <a:lstStyle/>
            <a:p>
              <a:r>
                <a:rPr lang="en-US" dirty="0">
                  <a:solidFill>
                    <a:schemeClr val="tx1"/>
                  </a:solidFill>
                </a:rPr>
                <a:t>Actual Values</a:t>
              </a:r>
              <a:endParaRPr lang="en-US" dirty="0">
                <a:solidFill>
                  <a:schemeClr val="tx1"/>
                </a:solidFill>
              </a:endParaRPr>
            </a:p>
          </p:txBody>
        </p:sp>
        <p:sp>
          <p:nvSpPr>
            <p:cNvPr id="24" name="TextBox 23"/>
            <p:cNvSpPr txBox="1"/>
            <p:nvPr/>
          </p:nvSpPr>
          <p:spPr>
            <a:xfrm rot="16200000">
              <a:off x="5863579" y="4010112"/>
              <a:ext cx="2209800" cy="461665"/>
            </a:xfrm>
            <a:prstGeom prst="rect">
              <a:avLst/>
            </a:prstGeom>
            <a:noFill/>
          </p:spPr>
          <p:txBody>
            <a:bodyPr wrap="square" rtlCol="0">
              <a:spAutoFit/>
            </a:bodyPr>
            <a:lstStyle/>
            <a:p>
              <a:r>
                <a:rPr lang="en-US" dirty="0">
                  <a:solidFill>
                    <a:schemeClr val="tx1"/>
                  </a:solidFill>
                </a:rPr>
                <a:t>Predicted Value</a:t>
              </a:r>
              <a:endParaRPr lang="en-US" dirty="0">
                <a:solidFill>
                  <a:schemeClr val="tx1"/>
                </a:solidFill>
              </a:endParaRPr>
            </a:p>
          </p:txBody>
        </p:sp>
      </p:gr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3" name="TextBox 2"/>
          <p:cNvSpPr txBox="1"/>
          <p:nvPr/>
        </p:nvSpPr>
        <p:spPr>
          <a:xfrm>
            <a:off x="760412" y="1219200"/>
            <a:ext cx="11049000" cy="2677656"/>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The most common sentiment categories include:</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1.Positive:</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The text expresses a positive sentiment, indicating satisfaction, approval, or a 				favorable opinion.</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2.Negative:</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The text conveys a negative sentiment, suggesting dissatisfaction, disapproval, or 			an unfavorable opinion.</a:t>
            </a:r>
            <a:endParaRPr lang="en-US" dirty="0">
              <a:solidFill>
                <a:schemeClr val="tx1"/>
              </a:solidFill>
              <a:latin typeface="Aptos Narrow" panose="020B0004020202020204" pitchFamily="34" charset="0"/>
            </a:endParaRPr>
          </a:p>
        </p:txBody>
      </p:sp>
      <p:sp>
        <p:nvSpPr>
          <p:cNvPr id="5" name="TextBox 4"/>
          <p:cNvSpPr txBox="1"/>
          <p:nvPr/>
        </p:nvSpPr>
        <p:spPr>
          <a:xfrm>
            <a:off x="4075112" y="578913"/>
            <a:ext cx="4038600" cy="584775"/>
          </a:xfrm>
          <a:prstGeom prst="rect">
            <a:avLst/>
          </a:prstGeom>
          <a:noFill/>
        </p:spPr>
        <p:txBody>
          <a:bodyPr wrap="square" rtlCol="0">
            <a:spAutoFit/>
          </a:bodyPr>
          <a:lstStyle/>
          <a:p>
            <a:pPr algn="ctr"/>
            <a:r>
              <a:rPr lang="en-US" sz="3200" b="1" dirty="0">
                <a:solidFill>
                  <a:srgbClr val="0000CC"/>
                </a:solidFill>
                <a:latin typeface="Californian FB" panose="0207040306080B030204" pitchFamily="18" charset="0"/>
              </a:rPr>
              <a:t>OUTCOME</a:t>
            </a:r>
            <a:endParaRPr lang="en-US" sz="3200" b="1" dirty="0">
              <a:solidFill>
                <a:srgbClr val="0000CC"/>
              </a:solidFill>
              <a:latin typeface="Californian FB" panose="0207040306080B030204" pitchFamily="18" charset="0"/>
            </a:endParaRPr>
          </a:p>
        </p:txBody>
      </p:sp>
      <p:grpSp>
        <p:nvGrpSpPr>
          <p:cNvPr id="12" name="Group 11"/>
          <p:cNvGrpSpPr/>
          <p:nvPr/>
        </p:nvGrpSpPr>
        <p:grpSpPr>
          <a:xfrm>
            <a:off x="3795101" y="4038600"/>
            <a:ext cx="4305300" cy="2072487"/>
            <a:chOff x="3774586" y="4256578"/>
            <a:chExt cx="4305300" cy="2072487"/>
          </a:xfrm>
        </p:grpSpPr>
        <p:grpSp>
          <p:nvGrpSpPr>
            <p:cNvPr id="9" name="Group 8"/>
            <p:cNvGrpSpPr/>
            <p:nvPr/>
          </p:nvGrpSpPr>
          <p:grpSpPr>
            <a:xfrm>
              <a:off x="3774586" y="4256578"/>
              <a:ext cx="4305300" cy="1828800"/>
              <a:chOff x="3160712" y="4157509"/>
              <a:chExt cx="4305300" cy="1828800"/>
            </a:xfrm>
          </p:grpSpPr>
          <p:pic>
            <p:nvPicPr>
              <p:cNvPr id="6" name="Graphic 5" descr="Smiling face with no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160712" y="4157509"/>
                <a:ext cx="1828800" cy="1828800"/>
              </a:xfrm>
              <a:prstGeom prst="rect">
                <a:avLst/>
              </a:prstGeom>
            </p:spPr>
          </p:pic>
          <p:pic>
            <p:nvPicPr>
              <p:cNvPr id="8" name="Graphic 7" descr="Sad face with no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7212" y="4157509"/>
                <a:ext cx="1828800" cy="1828800"/>
              </a:xfrm>
              <a:prstGeom prst="rect">
                <a:avLst/>
              </a:prstGeom>
            </p:spPr>
          </p:pic>
        </p:grpSp>
        <p:sp>
          <p:nvSpPr>
            <p:cNvPr id="10" name="TextBox 9"/>
            <p:cNvSpPr txBox="1"/>
            <p:nvPr/>
          </p:nvSpPr>
          <p:spPr>
            <a:xfrm>
              <a:off x="4033898" y="5867400"/>
              <a:ext cx="1310176" cy="461665"/>
            </a:xfrm>
            <a:prstGeom prst="rect">
              <a:avLst/>
            </a:prstGeom>
            <a:noFill/>
          </p:spPr>
          <p:txBody>
            <a:bodyPr wrap="square" rtlCol="0">
              <a:spAutoFit/>
            </a:bodyPr>
            <a:lstStyle/>
            <a:p>
              <a:r>
                <a:rPr lang="en-US" dirty="0">
                  <a:solidFill>
                    <a:schemeClr val="tx1"/>
                  </a:solidFill>
                </a:rPr>
                <a:t>Positive</a:t>
              </a:r>
              <a:endParaRPr lang="en-US" dirty="0">
                <a:solidFill>
                  <a:schemeClr val="tx1"/>
                </a:solidFill>
              </a:endParaRPr>
            </a:p>
          </p:txBody>
        </p:sp>
        <p:sp>
          <p:nvSpPr>
            <p:cNvPr id="11" name="TextBox 10"/>
            <p:cNvSpPr txBox="1"/>
            <p:nvPr/>
          </p:nvSpPr>
          <p:spPr>
            <a:xfrm>
              <a:off x="6517786" y="5867400"/>
              <a:ext cx="1562100" cy="461665"/>
            </a:xfrm>
            <a:prstGeom prst="rect">
              <a:avLst/>
            </a:prstGeom>
            <a:noFill/>
          </p:spPr>
          <p:txBody>
            <a:bodyPr wrap="square" rtlCol="0">
              <a:spAutoFit/>
            </a:bodyPr>
            <a:lstStyle/>
            <a:p>
              <a:r>
                <a:rPr lang="en-US" dirty="0">
                  <a:solidFill>
                    <a:schemeClr val="tx1"/>
                  </a:solidFill>
                </a:rPr>
                <a:t>Negative</a:t>
              </a:r>
              <a:endParaRPr lang="en-US" dirty="0">
                <a:solidFill>
                  <a:schemeClr val="tx1"/>
                </a:solidFill>
              </a:endParaRPr>
            </a:p>
          </p:txBody>
        </p:sp>
      </p:gr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3" name="TextBox 2"/>
          <p:cNvSpPr txBox="1"/>
          <p:nvPr/>
        </p:nvSpPr>
        <p:spPr>
          <a:xfrm>
            <a:off x="3846512" y="533400"/>
            <a:ext cx="5105400" cy="584775"/>
          </a:xfrm>
          <a:prstGeom prst="rect">
            <a:avLst/>
          </a:prstGeom>
          <a:noFill/>
        </p:spPr>
        <p:txBody>
          <a:bodyPr wrap="square" rtlCol="0">
            <a:spAutoFit/>
          </a:bodyPr>
          <a:lstStyle/>
          <a:p>
            <a:pPr algn="ctr"/>
            <a:r>
              <a:rPr lang="en-US" sz="3200" b="1" dirty="0">
                <a:solidFill>
                  <a:srgbClr val="0000CC"/>
                </a:solidFill>
                <a:latin typeface="Californian FB" panose="0207040306080B030204" pitchFamily="18" charset="0"/>
              </a:rPr>
              <a:t>CONCLUSION</a:t>
            </a:r>
            <a:endParaRPr lang="en-US" sz="3200" b="1" dirty="0">
              <a:solidFill>
                <a:srgbClr val="0000CC"/>
              </a:solidFill>
              <a:latin typeface="Californian FB" panose="0207040306080B030204" pitchFamily="18" charset="0"/>
            </a:endParaRPr>
          </a:p>
        </p:txBody>
      </p:sp>
      <p:sp>
        <p:nvSpPr>
          <p:cNvPr id="5" name="TextBox 4"/>
          <p:cNvSpPr txBox="1"/>
          <p:nvPr/>
        </p:nvSpPr>
        <p:spPr>
          <a:xfrm>
            <a:off x="760412" y="1600200"/>
            <a:ext cx="11125200" cy="3416320"/>
          </a:xfrm>
          <a:prstGeom prst="rect">
            <a:avLst/>
          </a:prstGeom>
          <a:noFill/>
        </p:spPr>
        <p:txBody>
          <a:bodyPr wrap="square" rtlCol="0">
            <a:spAutoFit/>
          </a:bodyPr>
          <a:lstStyle/>
          <a:p>
            <a:pPr marL="342900" indent="-342900">
              <a:buFont typeface="Wingdings" panose="05000000000000000000" pitchFamily="2" charset="2"/>
              <a:buChar char="q"/>
            </a:pPr>
            <a:r>
              <a:rPr lang="en-US" dirty="0">
                <a:solidFill>
                  <a:schemeClr val="tx1"/>
                </a:solidFill>
                <a:latin typeface="Aptos Narrow" panose="020B0004020202020204" pitchFamily="34" charset="0"/>
              </a:rPr>
              <a:t>Our sentiment analysis project has provided valuable insights into the emotional tone and attitudes expressed within the analyzed text data. </a:t>
            </a:r>
            <a:endParaRPr lang="en-US"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dirty="0">
                <a:solidFill>
                  <a:schemeClr val="tx1"/>
                </a:solidFill>
                <a:latin typeface="Aptos Narrow" panose="020B0004020202020204" pitchFamily="34" charset="0"/>
              </a:rPr>
              <a:t>Through the application of advanced natural language processing techniques, we successfully categorized sentiments into positive, negative with 85% accuracy</a:t>
            </a:r>
            <a:endParaRPr lang="en-US"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dirty="0">
                <a:solidFill>
                  <a:schemeClr val="tx1"/>
                </a:solidFill>
                <a:latin typeface="Aptos Narrow" panose="020B0004020202020204" pitchFamily="34" charset="0"/>
              </a:rPr>
              <a:t>This project not only contributes to our understanding of sentiment dynamics in textual data but also points towards avenues for continuous improvement and exploration within the field of sentiment analysis.</a:t>
            </a:r>
            <a:endParaRPr lang="en-US" dirty="0">
              <a:solidFill>
                <a:schemeClr val="tx1"/>
              </a:solidFill>
              <a:latin typeface="Aptos Narrow" panose="020B0004020202020204" pitchFamily="34"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760412" y="1447800"/>
            <a:ext cx="10972800" cy="2986202"/>
          </a:xfrm>
          <a:prstGeom prst="rect">
            <a:avLst/>
          </a:prstGeom>
          <a:noFill/>
        </p:spPr>
        <p:txBody>
          <a:bodyPr wrap="square" rtlCol="0">
            <a:spAutoFit/>
          </a:bodyPr>
          <a:lstStyle/>
          <a:p>
            <a:pPr marL="342900" marR="0" indent="-342900" algn="just">
              <a:lnSpc>
                <a:spcPct val="107000"/>
              </a:lnSpc>
              <a:spcBef>
                <a:spcPts val="0"/>
              </a:spcBef>
              <a:spcAft>
                <a:spcPts val="800"/>
              </a:spcAft>
              <a:buFont typeface="Wingdings" panose="05000000000000000000" pitchFamily="2" charset="2"/>
              <a:buChar char="q"/>
            </a:pP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Jaspreet Singh, Gurvinder Singh &amp;Rajinder Singh “Optimization of sentiment analysis using machine learning classifiers” published on 11</a:t>
            </a:r>
            <a:r>
              <a:rPr lang="en-US" baseline="30000"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th</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December 2017</a:t>
            </a:r>
            <a:endPar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endParaRPr>
          </a:p>
          <a:p>
            <a:pPr marL="342900" marR="0" indent="-342900" algn="just">
              <a:lnSpc>
                <a:spcPct val="107000"/>
              </a:lnSpc>
              <a:spcBef>
                <a:spcPts val="0"/>
              </a:spcBef>
              <a:spcAft>
                <a:spcPts val="800"/>
              </a:spcAft>
              <a:buFont typeface="Wingdings" panose="05000000000000000000" pitchFamily="2" charset="2"/>
              <a:buChar char="q"/>
            </a:pPr>
            <a:r>
              <a:rPr lang="en-US" dirty="0" err="1">
                <a:solidFill>
                  <a:schemeClr val="tx1"/>
                </a:solidFill>
                <a:effectLst/>
                <a:latin typeface="Aptos Narrow" panose="020B0004020202020204" pitchFamily="34" charset="0"/>
                <a:ea typeface="Calibri" panose="020F0502020204030204" pitchFamily="34" charset="0"/>
                <a:cs typeface="Mangal" panose="02040503050203030202" pitchFamily="18" charset="0"/>
              </a:rPr>
              <a:t>Poria</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S, Cambria E, </a:t>
            </a:r>
            <a:r>
              <a:rPr lang="en-US" dirty="0" err="1">
                <a:solidFill>
                  <a:schemeClr val="tx1"/>
                </a:solidFill>
                <a:effectLst/>
                <a:latin typeface="Aptos Narrow" panose="020B0004020202020204" pitchFamily="34" charset="0"/>
                <a:ea typeface="Calibri" panose="020F0502020204030204" pitchFamily="34" charset="0"/>
                <a:cs typeface="Mangal" panose="02040503050203030202" pitchFamily="18" charset="0"/>
              </a:rPr>
              <a:t>Gelbukh</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A, </a:t>
            </a:r>
            <a:r>
              <a:rPr lang="en-US" dirty="0" err="1">
                <a:solidFill>
                  <a:schemeClr val="tx1"/>
                </a:solidFill>
                <a:effectLst/>
                <a:latin typeface="Aptos Narrow" panose="020B0004020202020204" pitchFamily="34" charset="0"/>
                <a:ea typeface="Calibri" panose="020F0502020204030204" pitchFamily="34" charset="0"/>
                <a:cs typeface="Mangal" panose="02040503050203030202" pitchFamily="18" charset="0"/>
              </a:rPr>
              <a:t>Bisio</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F, Hussain A (2015) Sentiment data flow analysis by means of dynamic linguistic patterns. IEEE </a:t>
            </a:r>
            <a:r>
              <a:rPr lang="en-US" dirty="0" err="1">
                <a:solidFill>
                  <a:schemeClr val="tx1"/>
                </a:solidFill>
                <a:effectLst/>
                <a:latin typeface="Aptos Narrow" panose="020B0004020202020204" pitchFamily="34" charset="0"/>
                <a:ea typeface="Calibri" panose="020F0502020204030204" pitchFamily="34" charset="0"/>
                <a:cs typeface="Mangal" panose="02040503050203030202" pitchFamily="18" charset="0"/>
              </a:rPr>
              <a:t>Comput</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a:t>
            </a:r>
            <a:r>
              <a:rPr lang="en-US" dirty="0" err="1">
                <a:solidFill>
                  <a:schemeClr val="tx1"/>
                </a:solidFill>
                <a:effectLst/>
                <a:latin typeface="Aptos Narrow" panose="020B0004020202020204" pitchFamily="34" charset="0"/>
                <a:ea typeface="Calibri" panose="020F0502020204030204" pitchFamily="34" charset="0"/>
                <a:cs typeface="Mangal" panose="02040503050203030202" pitchFamily="18" charset="0"/>
              </a:rPr>
              <a:t>Intell</a:t>
            </a:r>
            <a:r>
              <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rPr>
              <a:t> Mag 10(4):26–36.</a:t>
            </a:r>
            <a:endParaRPr lang="en-US" dirty="0">
              <a:solidFill>
                <a:schemeClr val="tx1"/>
              </a:solidFill>
              <a:effectLst/>
              <a:latin typeface="Aptos Narrow" panose="020B0004020202020204" pitchFamily="34" charset="0"/>
              <a:ea typeface="Calibri" panose="020F0502020204030204" pitchFamily="34" charset="0"/>
              <a:cs typeface="Mangal" panose="02040503050203030202" pitchFamily="18" charset="0"/>
            </a:endParaRPr>
          </a:p>
          <a:p>
            <a:pPr marL="342900" indent="-342900" algn="just">
              <a:buFont typeface="Wingdings" panose="05000000000000000000" pitchFamily="2" charset="2"/>
              <a:buChar char="q"/>
            </a:pPr>
            <a:r>
              <a:rPr lang="en-US" dirty="0">
                <a:solidFill>
                  <a:schemeClr val="tx1"/>
                </a:solidFill>
                <a:effectLst/>
                <a:latin typeface="Aptos Narrow" panose="020B0004020202020204" pitchFamily="34" charset="0"/>
                <a:ea typeface="Calibri" panose="020F0502020204030204" pitchFamily="34" charset="0"/>
              </a:rPr>
              <a:t>Cambria E, White B (2014) Jumping NLP curves: a review of natural language processing research. IEEE </a:t>
            </a:r>
            <a:r>
              <a:rPr lang="en-US" dirty="0" err="1">
                <a:solidFill>
                  <a:schemeClr val="tx1"/>
                </a:solidFill>
                <a:effectLst/>
                <a:latin typeface="Aptos Narrow" panose="020B0004020202020204" pitchFamily="34" charset="0"/>
                <a:ea typeface="Calibri" panose="020F0502020204030204" pitchFamily="34" charset="0"/>
              </a:rPr>
              <a:t>Comput</a:t>
            </a:r>
            <a:r>
              <a:rPr lang="en-US" dirty="0">
                <a:solidFill>
                  <a:schemeClr val="tx1"/>
                </a:solidFill>
                <a:effectLst/>
                <a:latin typeface="Aptos Narrow" panose="020B0004020202020204" pitchFamily="34" charset="0"/>
                <a:ea typeface="Calibri" panose="020F0502020204030204" pitchFamily="34" charset="0"/>
              </a:rPr>
              <a:t> </a:t>
            </a:r>
            <a:r>
              <a:rPr lang="en-US" dirty="0" err="1">
                <a:solidFill>
                  <a:schemeClr val="tx1"/>
                </a:solidFill>
                <a:effectLst/>
                <a:latin typeface="Aptos Narrow" panose="020B0004020202020204" pitchFamily="34" charset="0"/>
                <a:ea typeface="Calibri" panose="020F0502020204030204" pitchFamily="34" charset="0"/>
              </a:rPr>
              <a:t>Intell</a:t>
            </a:r>
            <a:r>
              <a:rPr lang="en-US" dirty="0">
                <a:solidFill>
                  <a:schemeClr val="tx1"/>
                </a:solidFill>
                <a:effectLst/>
                <a:latin typeface="Aptos Narrow" panose="020B0004020202020204" pitchFamily="34" charset="0"/>
                <a:ea typeface="Calibri" panose="020F0502020204030204" pitchFamily="34" charset="0"/>
              </a:rPr>
              <a:t> Mag 9(2):48–57</a:t>
            </a:r>
            <a:endParaRPr lang="en-US" i="0" dirty="0">
              <a:solidFill>
                <a:schemeClr val="tx1"/>
              </a:solidFill>
              <a:effectLst/>
              <a:latin typeface="Aptos Narrow" panose="020B0004020202020204" pitchFamily="34" charset="0"/>
            </a:endParaRPr>
          </a:p>
          <a:p>
            <a:endParaRPr lang="en-US" dirty="0">
              <a:latin typeface="Aptos Narrow" panose="020B0004020202020204" pitchFamily="34" charset="0"/>
            </a:endParaRPr>
          </a:p>
        </p:txBody>
      </p:sp>
      <p:sp>
        <p:nvSpPr>
          <p:cNvPr id="3" name="TextBox 2"/>
          <p:cNvSpPr txBox="1"/>
          <p:nvPr/>
        </p:nvSpPr>
        <p:spPr>
          <a:xfrm>
            <a:off x="3656012" y="533400"/>
            <a:ext cx="4876800" cy="584775"/>
          </a:xfrm>
          <a:prstGeom prst="rect">
            <a:avLst/>
          </a:prstGeom>
          <a:noFill/>
        </p:spPr>
        <p:txBody>
          <a:bodyPr wrap="square" rtlCol="0">
            <a:spAutoFit/>
          </a:bodyPr>
          <a:lstStyle/>
          <a:p>
            <a:pPr algn="ctr"/>
            <a:r>
              <a:rPr lang="en-US" sz="3200" b="1" dirty="0">
                <a:solidFill>
                  <a:srgbClr val="0000CC"/>
                </a:solidFill>
                <a:latin typeface="Californian FB" panose="0207040306080B030204" pitchFamily="18" charset="0"/>
              </a:rPr>
              <a:t>REFERENCE</a:t>
            </a:r>
            <a:endParaRPr lang="en-US" sz="3200" b="1" dirty="0">
              <a:solidFill>
                <a:srgbClr val="0000CC"/>
              </a:solidFill>
              <a:latin typeface="Californian FB" panose="0207040306080B030204" pitchFamily="18" charset="0"/>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Rectangle 1"/>
          <p:cNvSpPr/>
          <p:nvPr/>
        </p:nvSpPr>
        <p:spPr>
          <a:xfrm>
            <a:off x="2245861" y="2967335"/>
            <a:ext cx="7697107" cy="1569660"/>
          </a:xfrm>
          <a:prstGeom prst="rect">
            <a:avLst/>
          </a:prstGeom>
          <a:noFill/>
        </p:spPr>
        <p:txBody>
          <a:bodyPr wrap="none" lIns="91440" tIns="45720" rIns="91440" bIns="45720">
            <a:spAutoFit/>
          </a:bodyPr>
          <a:lstStyle/>
          <a:p>
            <a:pPr algn="ctr"/>
            <a:r>
              <a:rPr lang="en-US" sz="9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rPr>
              <a:t>THANK YOU</a:t>
            </a:r>
            <a:endParaRPr lang="en-US" sz="96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outerShdw blurRad="38100" dist="38100" dir="2700000" algn="tl">
                  <a:srgbClr val="000000">
                    <a:alpha val="43137"/>
                  </a:srgbClr>
                </a:outerShdw>
                <a:reflection blurRad="6350" stA="53000" endA="300" endPos="35500" dir="5400000" sy="-90000" algn="bl" rotWithShape="0"/>
              </a:effectLst>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5027612" y="570195"/>
            <a:ext cx="5486400" cy="1077218"/>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CONTENTS</a:t>
            </a:r>
            <a:endParaRPr lang="en-US" sz="3200" b="1" dirty="0">
              <a:solidFill>
                <a:srgbClr val="0000CC"/>
              </a:solidFill>
              <a:latin typeface="Californian FB" panose="0207040306080B030204" pitchFamily="18" charset="0"/>
            </a:endParaRPr>
          </a:p>
          <a:p>
            <a:endParaRPr lang="en-US" sz="3200" dirty="0">
              <a:solidFill>
                <a:srgbClr val="0000CC"/>
              </a:solidFill>
              <a:latin typeface="Californian FB" panose="0207040306080B030204" pitchFamily="18" charset="0"/>
            </a:endParaRPr>
          </a:p>
        </p:txBody>
      </p:sp>
      <p:sp>
        <p:nvSpPr>
          <p:cNvPr id="3" name="TextBox 2"/>
          <p:cNvSpPr txBox="1"/>
          <p:nvPr/>
        </p:nvSpPr>
        <p:spPr>
          <a:xfrm>
            <a:off x="760413" y="1108804"/>
            <a:ext cx="11125200" cy="5632311"/>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PROBLEM STATEMENT</a:t>
            </a: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OBJECTIVE</a:t>
            </a:r>
            <a:endParaRPr lang="en-US" sz="2000" b="1" dirty="0">
              <a:solidFill>
                <a:schemeClr val="tx1"/>
              </a:solidFill>
              <a:latin typeface="Aptos Narrow" panose="020B0004020202020204" pitchFamily="34" charset="0"/>
            </a:endParaRPr>
          </a:p>
          <a:p>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METHODOLOGY</a:t>
            </a: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DATA PREPROCESSING</a:t>
            </a: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IN" sz="2000" b="1" dirty="0">
                <a:solidFill>
                  <a:schemeClr val="tx1"/>
                </a:solidFill>
                <a:latin typeface="Aptos Narrow" panose="020B0004020202020204" pitchFamily="34" charset="0"/>
              </a:rPr>
              <a:t>FEATURE EXTRACTION</a:t>
            </a:r>
            <a:endParaRPr lang="en-IN"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IN"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ALGORITHEM USE</a:t>
            </a:r>
            <a:endParaRPr lang="en-US" sz="2000" b="1" dirty="0">
              <a:solidFill>
                <a:schemeClr val="tx1"/>
              </a:solidFill>
              <a:latin typeface="Aptos Narrow" panose="020B0004020202020204" pitchFamily="34" charset="0"/>
            </a:endParaRPr>
          </a:p>
          <a:p>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POSSIBLE OUTCOMES</a:t>
            </a: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REFERENCES</a:t>
            </a: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000" b="1"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000" b="1" dirty="0">
                <a:solidFill>
                  <a:schemeClr val="tx1"/>
                </a:solidFill>
                <a:latin typeface="Aptos Narrow" panose="020B0004020202020204" pitchFamily="34" charset="0"/>
              </a:rPr>
              <a:t>CONCLUSION</a:t>
            </a:r>
            <a:endParaRPr lang="en-US" sz="2000" b="1" dirty="0">
              <a:solidFill>
                <a:schemeClr val="tx1"/>
              </a:solidFill>
              <a:latin typeface="Aptos Narrow" panose="020B0004020202020204" pitchFamily="34" charset="0"/>
            </a:endParaRPr>
          </a:p>
          <a:p>
            <a:endParaRPr lang="en-US" sz="2000" b="1" dirty="0">
              <a:latin typeface="Aptos Narrow" panose="020B0004020202020204" pitchFamily="34"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13212" y="482025"/>
            <a:ext cx="4191000" cy="584775"/>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Problem Statement</a:t>
            </a:r>
            <a:endParaRPr lang="en-US" sz="3200" b="1" dirty="0">
              <a:solidFill>
                <a:srgbClr val="0000CC"/>
              </a:solidFill>
              <a:latin typeface="Californian FB" panose="0207040306080B030204" pitchFamily="18" charset="0"/>
            </a:endParaRPr>
          </a:p>
        </p:txBody>
      </p:sp>
      <p:sp>
        <p:nvSpPr>
          <p:cNvPr id="4" name="TextBox 3"/>
          <p:cNvSpPr txBox="1"/>
          <p:nvPr/>
        </p:nvSpPr>
        <p:spPr>
          <a:xfrm>
            <a:off x="760412" y="1295400"/>
            <a:ext cx="11201400"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solidFill>
                  <a:schemeClr val="tx1"/>
                </a:solidFill>
                <a:latin typeface="Aptos Narrow" panose="020B0004020202020204" pitchFamily="34" charset="0"/>
              </a:rPr>
              <a:t>The challenge lies in developing an effective sentiment analysis system that can accurately interpret and classify the emotional tone of diverse texts, such as social media posts, customer reviews, and news articles.</a:t>
            </a: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400" dirty="0">
                <a:solidFill>
                  <a:schemeClr val="tx1"/>
                </a:solidFill>
                <a:latin typeface="Aptos Narrow" panose="020B0004020202020204" pitchFamily="34" charset="0"/>
              </a:rPr>
              <a:t>We want to teach computers to understand these confusing situations better also want to make sure that computers don't make unfair or wrong judgments about people's feelings. We want them to be good at this job and not hurt anyone's feelings or make mistakes</a:t>
            </a: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r>
              <a:rPr lang="en-US" sz="2400" dirty="0">
                <a:solidFill>
                  <a:schemeClr val="tx1"/>
                </a:solidFill>
                <a:latin typeface="Aptos Narrow" panose="020B0004020202020204" pitchFamily="34" charset="0"/>
              </a:rPr>
              <a:t>By addressing these challenges, we aim to provide a valuable tool for businesses to measure public opinion, enhance customer satisfaction, and make informed decisions based on the sentiment conveyed in textual data.</a:t>
            </a: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sz="2400" dirty="0">
              <a:solidFill>
                <a:schemeClr val="tx1"/>
              </a:solidFill>
              <a:latin typeface="Aptos Narrow" panose="020B0004020202020204" pitchFamily="34" charset="0"/>
            </a:endParaRPr>
          </a:p>
          <a:p>
            <a:pPr marL="342900" indent="-342900">
              <a:buFont typeface="Wingdings" panose="05000000000000000000" pitchFamily="2" charset="2"/>
              <a:buChar char="q"/>
            </a:pPr>
            <a:endParaRPr lang="en-US" dirty="0">
              <a:solidFill>
                <a:schemeClr val="tx1"/>
              </a:solidFill>
            </a:endParaRPr>
          </a:p>
        </p:txBody>
      </p:sp>
      <p:sp>
        <p:nvSpPr>
          <p:cNvPr id="6" name="TextBox 5"/>
          <p:cNvSpPr txBox="1"/>
          <p:nvPr/>
        </p:nvSpPr>
        <p:spPr>
          <a:xfrm>
            <a:off x="1293812" y="6454914"/>
            <a:ext cx="10515600" cy="707886"/>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a:p>
            <a:endParaRPr lang="en-US" sz="2000"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7612" y="457200"/>
            <a:ext cx="2971800" cy="584775"/>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Objective</a:t>
            </a:r>
            <a:endParaRPr lang="en-US" sz="3200" b="1" dirty="0">
              <a:solidFill>
                <a:srgbClr val="0000CC"/>
              </a:solidFill>
              <a:latin typeface="Californian FB" panose="0207040306080B030204" pitchFamily="18" charset="0"/>
            </a:endParaRPr>
          </a:p>
        </p:txBody>
      </p:sp>
      <p:sp>
        <p:nvSpPr>
          <p:cNvPr id="2" name="TextBox 1"/>
          <p:cNvSpPr txBox="1"/>
          <p:nvPr/>
        </p:nvSpPr>
        <p:spPr>
          <a:xfrm>
            <a:off x="760412" y="1151540"/>
            <a:ext cx="11125200" cy="3046988"/>
          </a:xfrm>
          <a:prstGeom prst="rect">
            <a:avLst/>
          </a:prstGeom>
          <a:noFill/>
        </p:spPr>
        <p:txBody>
          <a:bodyPr wrap="square" rtlCol="0">
            <a:spAutoFit/>
          </a:bodyPr>
          <a:lstStyle/>
          <a:p>
            <a:pPr marL="342900" indent="-342900">
              <a:buFont typeface="Wingdings" panose="05000000000000000000" pitchFamily="2" charset="2"/>
              <a:buChar char="q"/>
            </a:pPr>
            <a:r>
              <a:rPr lang="en-US" dirty="0">
                <a:solidFill>
                  <a:schemeClr val="tx1"/>
                </a:solidFill>
                <a:latin typeface="Aptos Narrow" panose="020B0004020202020204" pitchFamily="34" charset="0"/>
                <a:cs typeface="Times New Roman" panose="02020603050405020304" pitchFamily="16" charset="0"/>
              </a:rPr>
              <a:t>The core objective of this project is to classify the emotional tone behind the texts.</a:t>
            </a:r>
            <a:endParaRPr lang="en-US" dirty="0">
              <a:solidFill>
                <a:schemeClr val="tx1"/>
              </a:solidFill>
              <a:latin typeface="Aptos Narrow" panose="020B0004020202020204" pitchFamily="34" charset="0"/>
              <a:cs typeface="Times New Roman" panose="02020603050405020304" pitchFamily="16" charset="0"/>
            </a:endParaRPr>
          </a:p>
          <a:p>
            <a:pPr marL="342900" indent="-342900">
              <a:buFont typeface="Wingdings" panose="05000000000000000000" pitchFamily="2" charset="2"/>
              <a:buChar char="q"/>
            </a:pPr>
            <a:endParaRPr lang="en-US" dirty="0">
              <a:solidFill>
                <a:schemeClr val="tx1"/>
              </a:solidFill>
              <a:latin typeface="Aptos Narrow" panose="020B0004020202020204" pitchFamily="34" charset="0"/>
              <a:cs typeface="Times New Roman" panose="02020603050405020304" pitchFamily="16" charset="0"/>
            </a:endParaRPr>
          </a:p>
          <a:p>
            <a:pPr marL="342900" indent="-342900">
              <a:buFont typeface="Wingdings" panose="05000000000000000000" pitchFamily="2" charset="2"/>
              <a:buChar char="q"/>
            </a:pPr>
            <a:r>
              <a:rPr lang="en-US" dirty="0">
                <a:solidFill>
                  <a:schemeClr val="tx1"/>
                </a:solidFill>
                <a:latin typeface="Aptos Narrow" panose="020B0004020202020204" pitchFamily="34" charset="0"/>
                <a:cs typeface="Times New Roman" panose="02020603050405020304" pitchFamily="16" charset="0"/>
              </a:rPr>
              <a:t>To implement an algorithm for automatic classification of text into positive or negative by combining machine learning and natural language processing (NLP).</a:t>
            </a:r>
            <a:endParaRPr lang="en-US" dirty="0">
              <a:solidFill>
                <a:schemeClr val="tx1"/>
              </a:solidFill>
              <a:latin typeface="Aptos Narrow" panose="020B0004020202020204" pitchFamily="34" charset="0"/>
              <a:cs typeface="Times New Roman" panose="02020603050405020304" pitchFamily="16" charset="0"/>
            </a:endParaRPr>
          </a:p>
          <a:p>
            <a:pPr marL="342900" indent="-342900">
              <a:buFont typeface="Wingdings" panose="05000000000000000000" pitchFamily="2" charset="2"/>
              <a:buChar char="q"/>
            </a:pPr>
            <a:endParaRPr lang="en-US" dirty="0">
              <a:solidFill>
                <a:schemeClr val="tx1"/>
              </a:solidFill>
              <a:latin typeface="Aptos Narrow" panose="020B0004020202020204" pitchFamily="34" charset="0"/>
              <a:cs typeface="Times New Roman" panose="02020603050405020304" pitchFamily="16" charset="0"/>
            </a:endParaRPr>
          </a:p>
          <a:p>
            <a:pPr marL="342900" indent="-342900">
              <a:buFont typeface="Wingdings" panose="05000000000000000000" pitchFamily="2" charset="2"/>
              <a:buChar char="q"/>
            </a:pPr>
            <a:r>
              <a:rPr lang="en-US" dirty="0">
                <a:solidFill>
                  <a:schemeClr val="tx1"/>
                </a:solidFill>
                <a:latin typeface="Aptos Narrow" panose="020B0004020202020204" pitchFamily="34" charset="0"/>
                <a:cs typeface="Times New Roman" panose="02020603050405020304" pitchFamily="16" charset="0"/>
              </a:rPr>
              <a:t>Based on public review we will perform sentimental analysis and will find emotion of public towards the movie .</a:t>
            </a:r>
            <a:endParaRPr lang="en-US" dirty="0">
              <a:solidFill>
                <a:schemeClr val="tx1"/>
              </a:solidFill>
              <a:latin typeface="Aptos Narrow" panose="020B0004020202020204" pitchFamily="34" charset="0"/>
              <a:cs typeface="Times New Roman" panose="02020603050405020304" pitchFamily="16" charset="0"/>
            </a:endParaRPr>
          </a:p>
          <a:p>
            <a:endParaRPr lang="en-US" b="1" dirty="0">
              <a:latin typeface="Aptos Narrow" panose="020B0004020202020204" pitchFamily="34" charset="0"/>
            </a:endParaRPr>
          </a:p>
        </p:txBody>
      </p:sp>
      <p:sp>
        <p:nvSpPr>
          <p:cNvPr id="4" name="TextBox 3"/>
          <p:cNvSpPr txBox="1"/>
          <p:nvPr/>
        </p:nvSpPr>
        <p:spPr>
          <a:xfrm>
            <a:off x="11414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grpSp>
        <p:nvGrpSpPr>
          <p:cNvPr id="15" name="Group 14"/>
          <p:cNvGrpSpPr/>
          <p:nvPr/>
        </p:nvGrpSpPr>
        <p:grpSpPr>
          <a:xfrm>
            <a:off x="2055812" y="3733800"/>
            <a:ext cx="7898180" cy="2518344"/>
            <a:chOff x="1878501" y="3895221"/>
            <a:chExt cx="7898180" cy="2296973"/>
          </a:xfrm>
        </p:grpSpPr>
        <p:grpSp>
          <p:nvGrpSpPr>
            <p:cNvPr id="13" name="Group 12"/>
            <p:cNvGrpSpPr/>
            <p:nvPr/>
          </p:nvGrpSpPr>
          <p:grpSpPr>
            <a:xfrm>
              <a:off x="1878501" y="3895221"/>
              <a:ext cx="7898180" cy="2296973"/>
              <a:chOff x="1901702" y="3750610"/>
              <a:chExt cx="7898180" cy="2296973"/>
            </a:xfrm>
          </p:grpSpPr>
          <p:sp>
            <p:nvSpPr>
              <p:cNvPr id="8" name="Rectangle: Rounded Corners 7"/>
              <p:cNvSpPr/>
              <p:nvPr/>
            </p:nvSpPr>
            <p:spPr>
              <a:xfrm>
                <a:off x="6873628" y="4518096"/>
                <a:ext cx="2052336" cy="7620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Sentiment Analysis Model</a:t>
                </a:r>
                <a:endParaRPr lang="en-US" sz="2000" dirty="0">
                  <a:solidFill>
                    <a:schemeClr val="tx1"/>
                  </a:solidFill>
                </a:endParaRPr>
              </a:p>
            </p:txBody>
          </p:sp>
          <p:sp>
            <p:nvSpPr>
              <p:cNvPr id="5" name="Rectangle: Rounded Corners 4"/>
              <p:cNvSpPr/>
              <p:nvPr/>
            </p:nvSpPr>
            <p:spPr>
              <a:xfrm>
                <a:off x="1901702" y="4602385"/>
                <a:ext cx="1600200" cy="6181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Training Data</a:t>
                </a:r>
                <a:endParaRPr lang="en-US" dirty="0">
                  <a:solidFill>
                    <a:schemeClr val="tx1"/>
                  </a:solidFill>
                </a:endParaRPr>
              </a:p>
            </p:txBody>
          </p:sp>
          <p:sp>
            <p:nvSpPr>
              <p:cNvPr id="7" name="Rectangle: Rounded Corners 6"/>
              <p:cNvSpPr/>
              <p:nvPr/>
            </p:nvSpPr>
            <p:spPr>
              <a:xfrm>
                <a:off x="6985396" y="3750610"/>
                <a:ext cx="1828800" cy="4736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User Input</a:t>
                </a:r>
                <a:endParaRPr lang="en-US" sz="2000" dirty="0">
                  <a:solidFill>
                    <a:schemeClr val="tx1"/>
                  </a:solidFill>
                </a:endParaRPr>
              </a:p>
            </p:txBody>
          </p:sp>
          <p:sp>
            <p:nvSpPr>
              <p:cNvPr id="10" name="Rectangle: Rounded Corners 9"/>
              <p:cNvSpPr/>
              <p:nvPr/>
            </p:nvSpPr>
            <p:spPr>
              <a:xfrm>
                <a:off x="6032499" y="5573953"/>
                <a:ext cx="1828800" cy="4736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Positive</a:t>
                </a:r>
                <a:endParaRPr lang="en-US" sz="2000" dirty="0">
                  <a:solidFill>
                    <a:schemeClr val="tx1"/>
                  </a:solidFill>
                </a:endParaRPr>
              </a:p>
            </p:txBody>
          </p:sp>
          <p:sp>
            <p:nvSpPr>
              <p:cNvPr id="11" name="Rectangle: Rounded Corners 10"/>
              <p:cNvSpPr/>
              <p:nvPr/>
            </p:nvSpPr>
            <p:spPr>
              <a:xfrm>
                <a:off x="7971082" y="5567443"/>
                <a:ext cx="1828800" cy="4736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Negative</a:t>
                </a:r>
                <a:endParaRPr lang="en-US" sz="2000" dirty="0">
                  <a:solidFill>
                    <a:schemeClr val="tx1"/>
                  </a:solidFill>
                </a:endParaRPr>
              </a:p>
            </p:txBody>
          </p:sp>
        </p:grpSp>
        <p:sp>
          <p:nvSpPr>
            <p:cNvPr id="14" name="Rectangle: Rounded Corners 13"/>
            <p:cNvSpPr/>
            <p:nvPr/>
          </p:nvSpPr>
          <p:spPr>
            <a:xfrm>
              <a:off x="4183427" y="4745507"/>
              <a:ext cx="1962273" cy="6181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Preprocessing</a:t>
              </a:r>
              <a:endParaRPr lang="en-US" dirty="0">
                <a:solidFill>
                  <a:schemeClr val="tx1"/>
                </a:solidFill>
              </a:endParaRPr>
            </a:p>
          </p:txBody>
        </p:sp>
      </p:grpSp>
      <p:cxnSp>
        <p:nvCxnSpPr>
          <p:cNvPr id="17" name="Straight Arrow Connector 16"/>
          <p:cNvCxnSpPr>
            <a:stCxn id="5" idx="3"/>
            <a:endCxn id="14" idx="1"/>
          </p:cNvCxnSpPr>
          <p:nvPr/>
        </p:nvCxnSpPr>
        <p:spPr>
          <a:xfrm flipV="1">
            <a:off x="3656012" y="5004889"/>
            <a:ext cx="704726" cy="16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4" idx="3"/>
            <a:endCxn id="8" idx="1"/>
          </p:cNvCxnSpPr>
          <p:nvPr/>
        </p:nvCxnSpPr>
        <p:spPr>
          <a:xfrm flipV="1">
            <a:off x="6323011" y="4992972"/>
            <a:ext cx="704727" cy="119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2"/>
            <a:endCxn id="8" idx="0"/>
          </p:cNvCxnSpPr>
          <p:nvPr/>
        </p:nvCxnSpPr>
        <p:spPr>
          <a:xfrm>
            <a:off x="8053906" y="4253075"/>
            <a:ext cx="0" cy="3221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2"/>
            <a:endCxn id="10" idx="0"/>
          </p:cNvCxnSpPr>
          <p:nvPr/>
        </p:nvCxnSpPr>
        <p:spPr>
          <a:xfrm flipH="1">
            <a:off x="7101009" y="5410691"/>
            <a:ext cx="952897" cy="3221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8" idx="2"/>
            <a:endCxn id="11" idx="0"/>
          </p:cNvCxnSpPr>
          <p:nvPr/>
        </p:nvCxnSpPr>
        <p:spPr>
          <a:xfrm>
            <a:off x="8053906" y="5410691"/>
            <a:ext cx="985686" cy="3150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5" name="TextBox 4"/>
          <p:cNvSpPr txBox="1"/>
          <p:nvPr/>
        </p:nvSpPr>
        <p:spPr>
          <a:xfrm>
            <a:off x="760412" y="1219200"/>
            <a:ext cx="11125200"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solidFill>
                  <a:schemeClr val="tx1"/>
                </a:solidFill>
                <a:latin typeface="Aptos Narrow" panose="020B0004020202020204" pitchFamily="34" charset="0"/>
              </a:rPr>
              <a:t>In order to perform sentiment analysis, we are required to collect data from the desired source (here IMDB dataset from Kaggle). This data undergoes various steps of pre-processing which makes it more machine sensible than its previous form.</a:t>
            </a:r>
            <a:endParaRPr lang="en-US" sz="2400"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IN" sz="2400" dirty="0">
                <a:solidFill>
                  <a:schemeClr val="tx1"/>
                </a:solidFill>
                <a:latin typeface="Aptos Narrow" panose="020B0004020202020204" pitchFamily="34" charset="0"/>
              </a:rPr>
              <a:t>The IMDB data set have two attributes that are ‘review’ and  ‘sentiment’. With 50000 </a:t>
            </a:r>
            <a:r>
              <a:rPr lang="en-IN" dirty="0">
                <a:solidFill>
                  <a:schemeClr val="tx1"/>
                </a:solidFill>
                <a:latin typeface="Aptos Narrow" panose="020B0004020202020204" pitchFamily="34" charset="0"/>
              </a:rPr>
              <a:t>data instances the data set have 25000 positive and 25000 negative review.</a:t>
            </a:r>
            <a:endParaRPr lang="en-IN" sz="2400" dirty="0">
              <a:solidFill>
                <a:schemeClr val="tx1"/>
              </a:solidFill>
              <a:latin typeface="Aptos Narrow" panose="020B0004020202020204" pitchFamily="34" charset="0"/>
            </a:endParaRPr>
          </a:p>
          <a:p>
            <a:endParaRPr lang="en-US" dirty="0">
              <a:latin typeface="Aptos Narrow" panose="020B0004020202020204" pitchFamily="34" charset="0"/>
            </a:endParaRPr>
          </a:p>
        </p:txBody>
      </p:sp>
      <p:sp>
        <p:nvSpPr>
          <p:cNvPr id="6" name="TextBox 5"/>
          <p:cNvSpPr txBox="1"/>
          <p:nvPr/>
        </p:nvSpPr>
        <p:spPr>
          <a:xfrm>
            <a:off x="4570412" y="405825"/>
            <a:ext cx="2819400" cy="584775"/>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Methodology</a:t>
            </a:r>
            <a:endParaRPr lang="en-US" sz="3200" b="1" dirty="0">
              <a:solidFill>
                <a:srgbClr val="0000CC"/>
              </a:solidFill>
              <a:latin typeface="Californian FB" panose="0207040306080B030204" pitchFamily="18" charset="0"/>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42212" y="2971800"/>
            <a:ext cx="3364523" cy="3352800"/>
          </a:xfrm>
          <a:prstGeom prst="rect">
            <a:avLst/>
          </a:prstGeom>
        </p:spPr>
      </p:pic>
      <p:sp>
        <p:nvSpPr>
          <p:cNvPr id="2" name="TextBox 1"/>
          <p:cNvSpPr txBox="1"/>
          <p:nvPr/>
        </p:nvSpPr>
        <p:spPr>
          <a:xfrm>
            <a:off x="1207059" y="3429000"/>
            <a:ext cx="5867400" cy="1701043"/>
          </a:xfrm>
          <a:prstGeom prst="rect">
            <a:avLst/>
          </a:prstGeom>
          <a:noFill/>
        </p:spPr>
        <p:txBody>
          <a:bodyPr wrap="square" rtlCol="0">
            <a:spAutoFit/>
          </a:bodyPr>
          <a:lstStyle/>
          <a:p>
            <a:pPr marL="457200" indent="-457200">
              <a:lnSpc>
                <a:spcPct val="150000"/>
              </a:lnSpc>
              <a:buFont typeface="+mj-lt"/>
              <a:buAutoNum type="arabicPeriod"/>
            </a:pPr>
            <a:r>
              <a:rPr lang="en-US" dirty="0">
                <a:solidFill>
                  <a:schemeClr val="tx1"/>
                </a:solidFill>
                <a:latin typeface="Aptos Display" panose="020B0004020202020204" pitchFamily="34" charset="0"/>
              </a:rPr>
              <a:t>Data processing</a:t>
            </a:r>
            <a:endParaRPr lang="en-US" dirty="0">
              <a:solidFill>
                <a:schemeClr val="tx1"/>
              </a:solidFill>
              <a:latin typeface="Aptos Display" panose="020B0004020202020204" pitchFamily="34" charset="0"/>
            </a:endParaRPr>
          </a:p>
          <a:p>
            <a:pPr marL="457200" indent="-457200">
              <a:lnSpc>
                <a:spcPct val="150000"/>
              </a:lnSpc>
              <a:buFont typeface="+mj-lt"/>
              <a:buAutoNum type="arabicPeriod"/>
            </a:pPr>
            <a:r>
              <a:rPr lang="en-US" dirty="0">
                <a:solidFill>
                  <a:schemeClr val="tx1"/>
                </a:solidFill>
                <a:latin typeface="Aptos Display" panose="020B0004020202020204" pitchFamily="34" charset="0"/>
              </a:rPr>
              <a:t>Feature Extraction</a:t>
            </a:r>
            <a:endParaRPr lang="en-US" dirty="0">
              <a:solidFill>
                <a:schemeClr val="tx1"/>
              </a:solidFill>
              <a:latin typeface="Aptos Display" panose="020B0004020202020204" pitchFamily="34" charset="0"/>
            </a:endParaRPr>
          </a:p>
          <a:p>
            <a:pPr marL="457200" indent="-457200">
              <a:lnSpc>
                <a:spcPct val="150000"/>
              </a:lnSpc>
              <a:buFont typeface="+mj-lt"/>
              <a:buAutoNum type="arabicPeriod"/>
            </a:pPr>
            <a:r>
              <a:rPr lang="en-US" dirty="0">
                <a:solidFill>
                  <a:schemeClr val="tx1"/>
                </a:solidFill>
                <a:latin typeface="Aptos Display" panose="020B0004020202020204" pitchFamily="34" charset="0"/>
              </a:rPr>
              <a:t>Algorithm Implementation</a:t>
            </a:r>
            <a:endParaRPr lang="en-US" dirty="0">
              <a:solidFill>
                <a:schemeClr val="tx1"/>
              </a:solidFill>
              <a:latin typeface="Aptos Display" panose="020B0004020202020204" pitchFamily="34" charset="0"/>
            </a:endParaRP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grpSp>
        <p:nvGrpSpPr>
          <p:cNvPr id="51" name="Group 50"/>
          <p:cNvGrpSpPr/>
          <p:nvPr/>
        </p:nvGrpSpPr>
        <p:grpSpPr>
          <a:xfrm>
            <a:off x="798512" y="1600200"/>
            <a:ext cx="11239500" cy="4267200"/>
            <a:chOff x="798512" y="1600200"/>
            <a:chExt cx="11239500" cy="4267200"/>
          </a:xfrm>
        </p:grpSpPr>
        <p:grpSp>
          <p:nvGrpSpPr>
            <p:cNvPr id="11" name="Group 10"/>
            <p:cNvGrpSpPr/>
            <p:nvPr/>
          </p:nvGrpSpPr>
          <p:grpSpPr>
            <a:xfrm>
              <a:off x="2970212" y="1600200"/>
              <a:ext cx="3733800" cy="4267200"/>
              <a:chOff x="4494212" y="1676400"/>
              <a:chExt cx="3733800" cy="4267200"/>
            </a:xfrm>
          </p:grpSpPr>
          <p:sp>
            <p:nvSpPr>
              <p:cNvPr id="2" name="Rectangle 1"/>
              <p:cNvSpPr/>
              <p:nvPr/>
            </p:nvSpPr>
            <p:spPr>
              <a:xfrm>
                <a:off x="4494212" y="1676400"/>
                <a:ext cx="3733800" cy="42672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 name="Rectangle: Rounded Corners 2"/>
              <p:cNvSpPr/>
              <p:nvPr/>
            </p:nvSpPr>
            <p:spPr>
              <a:xfrm>
                <a:off x="4646612" y="1905000"/>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Encoding  data</a:t>
                </a:r>
                <a:endParaRPr lang="en-US" sz="2000" dirty="0"/>
              </a:p>
            </p:txBody>
          </p:sp>
          <p:sp>
            <p:nvSpPr>
              <p:cNvPr id="5" name="Rectangle: Rounded Corners 4"/>
              <p:cNvSpPr/>
              <p:nvPr/>
            </p:nvSpPr>
            <p:spPr>
              <a:xfrm>
                <a:off x="4646612" y="2476500"/>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Remove special Character</a:t>
                </a:r>
                <a:endParaRPr lang="en-US" sz="2000" dirty="0"/>
              </a:p>
            </p:txBody>
          </p:sp>
          <p:sp>
            <p:nvSpPr>
              <p:cNvPr id="6" name="Rectangle: Rounded Corners 5"/>
              <p:cNvSpPr/>
              <p:nvPr/>
            </p:nvSpPr>
            <p:spPr>
              <a:xfrm>
                <a:off x="4646612" y="3039208"/>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Lowercasing</a:t>
                </a:r>
                <a:endParaRPr lang="en-US" sz="2000" dirty="0"/>
              </a:p>
            </p:txBody>
          </p:sp>
          <p:sp>
            <p:nvSpPr>
              <p:cNvPr id="7" name="Rectangle: Rounded Corners 6"/>
              <p:cNvSpPr/>
              <p:nvPr/>
            </p:nvSpPr>
            <p:spPr>
              <a:xfrm>
                <a:off x="4646612" y="3607657"/>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Splitting Words</a:t>
                </a:r>
                <a:endParaRPr lang="en-US" sz="2000" dirty="0"/>
              </a:p>
            </p:txBody>
          </p:sp>
          <p:sp>
            <p:nvSpPr>
              <p:cNvPr id="8" name="Rectangle: Rounded Corners 7"/>
              <p:cNvSpPr/>
              <p:nvPr/>
            </p:nvSpPr>
            <p:spPr>
              <a:xfrm>
                <a:off x="4646612" y="4191001"/>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Stemming</a:t>
                </a:r>
                <a:endParaRPr lang="en-US" sz="2000" dirty="0"/>
              </a:p>
            </p:txBody>
          </p:sp>
          <p:sp>
            <p:nvSpPr>
              <p:cNvPr id="9" name="Rectangle: Rounded Corners 8"/>
              <p:cNvSpPr/>
              <p:nvPr/>
            </p:nvSpPr>
            <p:spPr>
              <a:xfrm>
                <a:off x="4646612" y="4754874"/>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Stemming</a:t>
                </a:r>
                <a:endParaRPr lang="en-US" sz="2000" dirty="0"/>
              </a:p>
            </p:txBody>
          </p:sp>
          <p:sp>
            <p:nvSpPr>
              <p:cNvPr id="10" name="Rectangle: Rounded Corners 9"/>
              <p:cNvSpPr/>
              <p:nvPr/>
            </p:nvSpPr>
            <p:spPr>
              <a:xfrm>
                <a:off x="4646612" y="5364235"/>
                <a:ext cx="3352800" cy="381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Stemming</a:t>
                </a:r>
                <a:endParaRPr lang="en-US" sz="2000" dirty="0"/>
              </a:p>
            </p:txBody>
          </p:sp>
        </p:grpSp>
        <p:sp>
          <p:nvSpPr>
            <p:cNvPr id="13" name="Rectangle: Rounded Corners 12"/>
            <p:cNvSpPr/>
            <p:nvPr/>
          </p:nvSpPr>
          <p:spPr>
            <a:xfrm>
              <a:off x="7961312" y="1837592"/>
              <a:ext cx="2819400" cy="6477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1"/>
                  </a:solidFill>
                </a:rPr>
                <a:t>Feature Extraction</a:t>
              </a:r>
              <a:endParaRPr lang="en-US" dirty="0">
                <a:solidFill>
                  <a:schemeClr val="tx1"/>
                </a:solidFill>
              </a:endParaRPr>
            </a:p>
          </p:txBody>
        </p:sp>
        <p:sp>
          <p:nvSpPr>
            <p:cNvPr id="14" name="Rectangle: Rounded Corners 13"/>
            <p:cNvSpPr/>
            <p:nvPr/>
          </p:nvSpPr>
          <p:spPr>
            <a:xfrm>
              <a:off x="8075612" y="2972503"/>
              <a:ext cx="2590800" cy="99939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a:solidFill>
                    <a:schemeClr val="tx1"/>
                  </a:solidFill>
                </a:rPr>
                <a:t>Algorithm Implementation</a:t>
              </a:r>
              <a:endParaRPr lang="en-US" dirty="0">
                <a:solidFill>
                  <a:schemeClr val="tx1"/>
                </a:solidFill>
              </a:endParaRPr>
            </a:p>
          </p:txBody>
        </p:sp>
        <p:sp>
          <p:nvSpPr>
            <p:cNvPr id="15" name="Flowchart: Magnetic Disk 14"/>
            <p:cNvSpPr/>
            <p:nvPr/>
          </p:nvSpPr>
          <p:spPr>
            <a:xfrm>
              <a:off x="798512" y="3250103"/>
              <a:ext cx="1600200" cy="943708"/>
            </a:xfrm>
            <a:prstGeom prst="flowChartMagneticDisk">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tx1"/>
                  </a:solidFill>
                </a:rPr>
                <a:t>IMDB data set</a:t>
              </a:r>
              <a:endParaRPr lang="en-US" dirty="0">
                <a:solidFill>
                  <a:schemeClr val="tx1"/>
                </a:solidFill>
              </a:endParaRPr>
            </a:p>
          </p:txBody>
        </p:sp>
        <p:sp>
          <p:nvSpPr>
            <p:cNvPr id="16" name="Rectangle: Rounded Corners 15"/>
            <p:cNvSpPr/>
            <p:nvPr/>
          </p:nvSpPr>
          <p:spPr>
            <a:xfrm>
              <a:off x="8532812" y="4373874"/>
              <a:ext cx="1676400" cy="137159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solidFill>
                    <a:schemeClr val="tx1"/>
                  </a:solidFill>
                </a:rPr>
                <a:t>Create sentiment Module</a:t>
              </a:r>
              <a:endParaRPr lang="en-US" dirty="0">
                <a:solidFill>
                  <a:schemeClr val="tx1"/>
                </a:solidFill>
              </a:endParaRPr>
            </a:p>
          </p:txBody>
        </p:sp>
        <p:sp>
          <p:nvSpPr>
            <p:cNvPr id="17" name="Rectangle: Rounded Corners 16"/>
            <p:cNvSpPr/>
            <p:nvPr/>
          </p:nvSpPr>
          <p:spPr>
            <a:xfrm>
              <a:off x="6856412" y="4641860"/>
              <a:ext cx="1295400" cy="8382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solidFill>
                    <a:schemeClr val="tx1"/>
                  </a:solidFill>
                </a:rPr>
                <a:t>User Input</a:t>
              </a:r>
              <a:endParaRPr lang="en-US" dirty="0">
                <a:solidFill>
                  <a:schemeClr val="tx1"/>
                </a:solidFill>
              </a:endParaRPr>
            </a:p>
          </p:txBody>
        </p:sp>
        <p:sp>
          <p:nvSpPr>
            <p:cNvPr id="18" name="Rectangle: Rounded Corners 17"/>
            <p:cNvSpPr/>
            <p:nvPr/>
          </p:nvSpPr>
          <p:spPr>
            <a:xfrm>
              <a:off x="10590212" y="4495801"/>
              <a:ext cx="1447800" cy="47548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Positive</a:t>
              </a:r>
              <a:endParaRPr lang="en-US" dirty="0">
                <a:solidFill>
                  <a:schemeClr val="tx1"/>
                </a:solidFill>
              </a:endParaRPr>
            </a:p>
          </p:txBody>
        </p:sp>
        <p:sp>
          <p:nvSpPr>
            <p:cNvPr id="19" name="Rectangle: Rounded Corners 18"/>
            <p:cNvSpPr/>
            <p:nvPr/>
          </p:nvSpPr>
          <p:spPr>
            <a:xfrm>
              <a:off x="10590212" y="5162902"/>
              <a:ext cx="1447800" cy="4754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1"/>
                  </a:solidFill>
                </a:rPr>
                <a:t>Negative</a:t>
              </a:r>
              <a:endParaRPr lang="en-US" dirty="0">
                <a:solidFill>
                  <a:schemeClr val="tx1"/>
                </a:solidFill>
              </a:endParaRPr>
            </a:p>
          </p:txBody>
        </p:sp>
        <p:cxnSp>
          <p:nvCxnSpPr>
            <p:cNvPr id="21" name="Straight Arrow Connector 20"/>
            <p:cNvCxnSpPr>
              <a:stCxn id="15" idx="4"/>
              <a:endCxn id="2" idx="1"/>
            </p:cNvCxnSpPr>
            <p:nvPr/>
          </p:nvCxnSpPr>
          <p:spPr>
            <a:xfrm>
              <a:off x="2398712" y="3721957"/>
              <a:ext cx="571500" cy="11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2" idx="3"/>
              <a:endCxn id="13" idx="1"/>
            </p:cNvCxnSpPr>
            <p:nvPr/>
          </p:nvCxnSpPr>
          <p:spPr>
            <a:xfrm flipV="1">
              <a:off x="6704012" y="2161442"/>
              <a:ext cx="1257300" cy="15723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3" idx="2"/>
              <a:endCxn id="14" idx="0"/>
            </p:cNvCxnSpPr>
            <p:nvPr/>
          </p:nvCxnSpPr>
          <p:spPr>
            <a:xfrm>
              <a:off x="9371012" y="2485292"/>
              <a:ext cx="0" cy="4872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4" idx="2"/>
              <a:endCxn id="16" idx="0"/>
            </p:cNvCxnSpPr>
            <p:nvPr/>
          </p:nvCxnSpPr>
          <p:spPr>
            <a:xfrm>
              <a:off x="9371012" y="3971895"/>
              <a:ext cx="0" cy="4019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17" idx="3"/>
              <a:endCxn id="16" idx="1"/>
            </p:cNvCxnSpPr>
            <p:nvPr/>
          </p:nvCxnSpPr>
          <p:spPr>
            <a:xfrm flipV="1">
              <a:off x="8151812" y="5059674"/>
              <a:ext cx="381000" cy="12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6" idx="3"/>
              <a:endCxn id="18" idx="1"/>
            </p:cNvCxnSpPr>
            <p:nvPr/>
          </p:nvCxnSpPr>
          <p:spPr>
            <a:xfrm flipV="1">
              <a:off x="10209212" y="4733544"/>
              <a:ext cx="381000" cy="3261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3"/>
              <a:endCxn id="19" idx="1"/>
            </p:cNvCxnSpPr>
            <p:nvPr/>
          </p:nvCxnSpPr>
          <p:spPr>
            <a:xfrm>
              <a:off x="10209212" y="5059674"/>
              <a:ext cx="381000" cy="3409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3" idx="2"/>
              <a:endCxn id="5" idx="0"/>
            </p:cNvCxnSpPr>
            <p:nvPr/>
          </p:nvCxnSpPr>
          <p:spPr>
            <a:xfrm>
              <a:off x="4799012" y="2209800"/>
              <a:ext cx="0" cy="190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5" idx="2"/>
              <a:endCxn id="6" idx="0"/>
            </p:cNvCxnSpPr>
            <p:nvPr/>
          </p:nvCxnSpPr>
          <p:spPr>
            <a:xfrm>
              <a:off x="4799012" y="2781300"/>
              <a:ext cx="0" cy="18170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6" idx="2"/>
              <a:endCxn id="7" idx="0"/>
            </p:cNvCxnSpPr>
            <p:nvPr/>
          </p:nvCxnSpPr>
          <p:spPr>
            <a:xfrm>
              <a:off x="4799012" y="3344008"/>
              <a:ext cx="0" cy="187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7" idx="2"/>
              <a:endCxn id="8" idx="0"/>
            </p:cNvCxnSpPr>
            <p:nvPr/>
          </p:nvCxnSpPr>
          <p:spPr>
            <a:xfrm>
              <a:off x="4799012" y="3912457"/>
              <a:ext cx="0" cy="2023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stCxn id="8" idx="2"/>
              <a:endCxn id="9" idx="0"/>
            </p:cNvCxnSpPr>
            <p:nvPr/>
          </p:nvCxnSpPr>
          <p:spPr>
            <a:xfrm>
              <a:off x="4799012" y="4495801"/>
              <a:ext cx="0" cy="1828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9" idx="2"/>
              <a:endCxn id="10" idx="0"/>
            </p:cNvCxnSpPr>
            <p:nvPr/>
          </p:nvCxnSpPr>
          <p:spPr>
            <a:xfrm>
              <a:off x="4799012" y="5059674"/>
              <a:ext cx="0" cy="2283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4037012" y="457200"/>
            <a:ext cx="6400800" cy="584775"/>
          </a:xfrm>
          <a:prstGeom prst="rect">
            <a:avLst/>
          </a:prstGeom>
          <a:noFill/>
        </p:spPr>
        <p:txBody>
          <a:bodyPr wrap="square" rtlCol="0">
            <a:spAutoFit/>
          </a:bodyPr>
          <a:lstStyle/>
          <a:p>
            <a:r>
              <a:rPr lang="en-US" sz="3200" b="1" dirty="0">
                <a:solidFill>
                  <a:srgbClr val="0000CC"/>
                </a:solidFill>
                <a:latin typeface="Californian FB" panose="0207040306080B030204" pitchFamily="18" charset="0"/>
              </a:rPr>
              <a:t>Data </a:t>
            </a:r>
            <a:r>
              <a:rPr lang="en-US" sz="3200" dirty="0">
                <a:solidFill>
                  <a:srgbClr val="0000CC"/>
                </a:solidFill>
                <a:latin typeface="+mn-lt"/>
              </a:rPr>
              <a:t>-</a:t>
            </a:r>
            <a:r>
              <a:rPr lang="en-US" sz="3200" b="1" dirty="0">
                <a:solidFill>
                  <a:srgbClr val="0000CC"/>
                </a:solidFill>
                <a:latin typeface="Californian FB" panose="0207040306080B030204" pitchFamily="18" charset="0"/>
              </a:rPr>
              <a:t> Preprocessing</a:t>
            </a:r>
            <a:endParaRPr lang="en-US" sz="3200" b="1" dirty="0">
              <a:solidFill>
                <a:srgbClr val="0000CC"/>
              </a:solidFill>
              <a:latin typeface="Californian FB" panose="0207040306080B030204" pitchFamily="18" charset="0"/>
            </a:endParaRPr>
          </a:p>
        </p:txBody>
      </p:sp>
      <p:sp>
        <p:nvSpPr>
          <p:cNvPr id="3" name="TextBox 2"/>
          <p:cNvSpPr txBox="1"/>
          <p:nvPr/>
        </p:nvSpPr>
        <p:spPr>
          <a:xfrm>
            <a:off x="760412" y="1295400"/>
            <a:ext cx="11125200" cy="2308324"/>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Before training the model, we performed various pre-processing steps on the dataset that mainly dealt with removing stop words, removing special characters like emoji, hash tags, etc. The text document is then converted into lowercase for better generalization.</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US" dirty="0">
                <a:solidFill>
                  <a:schemeClr val="tx1"/>
                </a:solidFill>
                <a:latin typeface="Aptos Narrow" panose="020B0004020202020204" pitchFamily="34" charset="0"/>
              </a:rPr>
              <a:t>Data preprocessing is having the following steps:-</a:t>
            </a:r>
            <a:endParaRPr lang="en-US" dirty="0">
              <a:solidFill>
                <a:schemeClr val="tx1"/>
              </a:solidFill>
              <a:latin typeface="Aptos Narrow" panose="020B0004020202020204" pitchFamily="34" charset="0"/>
            </a:endParaRPr>
          </a:p>
          <a:p>
            <a:pPr algn="just"/>
            <a:r>
              <a:rPr lang="en-US" dirty="0">
                <a:solidFill>
                  <a:schemeClr val="tx1"/>
                </a:solidFill>
                <a:latin typeface="Aptos Narrow" panose="020B0004020202020204" pitchFamily="34" charset="0"/>
              </a:rPr>
              <a:t>		</a:t>
            </a:r>
            <a:endParaRPr lang="en-US" dirty="0">
              <a:solidFill>
                <a:schemeClr val="tx1"/>
              </a:solidFill>
              <a:latin typeface="Aptos Narrow" panose="020B0004020202020204" pitchFamily="34" charset="0"/>
            </a:endParaRPr>
          </a:p>
        </p:txBody>
      </p:sp>
      <p:sp>
        <p:nvSpPr>
          <p:cNvPr id="10" name="TextBox 9"/>
          <p:cNvSpPr txBox="1"/>
          <p:nvPr/>
        </p:nvSpPr>
        <p:spPr>
          <a:xfrm>
            <a:off x="1446212" y="3276600"/>
            <a:ext cx="8305800" cy="3124200"/>
          </a:xfrm>
          <a:prstGeom prst="rect">
            <a:avLst/>
          </a:prstGeom>
          <a:noFill/>
        </p:spPr>
        <p:txBody>
          <a:bodyPr wrap="square" rtlCol="0">
            <a:spAutoFit/>
          </a:bodyPr>
          <a:lstStyle/>
          <a:p>
            <a:pPr marL="457200" indent="-457200" algn="just">
              <a:buFont typeface="+mj-lt"/>
              <a:buAutoNum type="arabicPeriod"/>
            </a:pPr>
            <a:r>
              <a:rPr lang="en-US" dirty="0">
                <a:solidFill>
                  <a:schemeClr val="tx1"/>
                </a:solidFill>
                <a:latin typeface="Aptos Narrow" panose="020B0004020202020204" pitchFamily="34" charset="0"/>
              </a:rPr>
              <a:t>Encoding the data</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Removing Special characters </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Lowercasing</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Splitting words </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Stemming</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Removing stop words</a:t>
            </a:r>
            <a:endParaRPr lang="en-US" dirty="0">
              <a:solidFill>
                <a:schemeClr val="tx1"/>
              </a:solidFill>
              <a:latin typeface="Aptos Narrow" panose="020B0004020202020204" pitchFamily="34" charset="0"/>
            </a:endParaRPr>
          </a:p>
          <a:p>
            <a:pPr marL="457200" indent="-457200" algn="just">
              <a:buFont typeface="+mj-lt"/>
              <a:buAutoNum type="arabicPeriod"/>
            </a:pPr>
            <a:r>
              <a:rPr lang="en-US" dirty="0">
                <a:solidFill>
                  <a:schemeClr val="tx1"/>
                </a:solidFill>
                <a:latin typeface="Aptos Narrow" panose="020B0004020202020204" pitchFamily="34" charset="0"/>
              </a:rPr>
              <a:t>Joining wors </a:t>
            </a:r>
            <a:endParaRPr lang="en-US" dirty="0">
              <a:solidFill>
                <a:schemeClr val="tx1"/>
              </a:solidFill>
              <a:latin typeface="Aptos Narrow" panose="020B0004020202020204" pitchFamily="34" charset="0"/>
            </a:endParaRPr>
          </a:p>
          <a:p>
            <a:endParaRPr lang="en-US" dirty="0"/>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760412" y="1295400"/>
            <a:ext cx="11277600" cy="1200329"/>
          </a:xfrm>
          <a:prstGeom prst="rect">
            <a:avLst/>
          </a:prstGeom>
          <a:noFill/>
        </p:spPr>
        <p:txBody>
          <a:bodyPr wrap="square" rtlCol="0">
            <a:spAutoFit/>
          </a:bodyPr>
          <a:lstStyle/>
          <a:p>
            <a:pPr marL="342900" indent="-342900">
              <a:buFont typeface="Wingdings" panose="05000000000000000000" pitchFamily="2" charset="2"/>
              <a:buChar char="q"/>
            </a:pPr>
            <a:r>
              <a:rPr lang="en-US" u="sng" dirty="0">
                <a:solidFill>
                  <a:srgbClr val="FF0000"/>
                </a:solidFill>
                <a:latin typeface="Aptos Narrow" panose="020B0004020202020204" pitchFamily="34" charset="0"/>
              </a:rPr>
              <a:t>Encoding the data ,</a:t>
            </a:r>
            <a:r>
              <a:rPr lang="en-US" dirty="0">
                <a:solidFill>
                  <a:schemeClr val="tx1"/>
                </a:solidFill>
                <a:latin typeface="Aptos Narrow" panose="020B0004020202020204" pitchFamily="34" charset="0"/>
              </a:rPr>
              <a:t>In the 1</a:t>
            </a:r>
            <a:r>
              <a:rPr lang="en-US" baseline="30000" dirty="0">
                <a:solidFill>
                  <a:schemeClr val="tx1"/>
                </a:solidFill>
                <a:latin typeface="Aptos Narrow" panose="020B0004020202020204" pitchFamily="34" charset="0"/>
              </a:rPr>
              <a:t>st</a:t>
            </a:r>
            <a:r>
              <a:rPr lang="en-US" dirty="0">
                <a:solidFill>
                  <a:schemeClr val="tx1"/>
                </a:solidFill>
                <a:latin typeface="Aptos Narrow" panose="020B0004020202020204" pitchFamily="34" charset="0"/>
              </a:rPr>
              <a:t> step of data processing we encoded the categorical data into numerical data by using label encoder which make algorithm to work with data more effectively.</a:t>
            </a:r>
            <a:endParaRPr lang="en-US" dirty="0">
              <a:solidFill>
                <a:schemeClr val="tx1"/>
              </a:solidFill>
              <a:latin typeface="Aptos Narrow" panose="020B0004020202020204" pitchFamily="34" charset="0"/>
            </a:endParaRPr>
          </a:p>
        </p:txBody>
      </p:sp>
      <p:grpSp>
        <p:nvGrpSpPr>
          <p:cNvPr id="10" name="Group 9"/>
          <p:cNvGrpSpPr/>
          <p:nvPr/>
        </p:nvGrpSpPr>
        <p:grpSpPr>
          <a:xfrm>
            <a:off x="1217612" y="3548047"/>
            <a:ext cx="10363200" cy="2781300"/>
            <a:chOff x="1293812" y="3843797"/>
            <a:chExt cx="9601201" cy="1775614"/>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3812" y="3843797"/>
              <a:ext cx="4046571" cy="1775614"/>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684" y="3874280"/>
              <a:ext cx="4031329" cy="1745131"/>
            </a:xfrm>
            <a:prstGeom prst="rect">
              <a:avLst/>
            </a:prstGeom>
          </p:spPr>
        </p:pic>
        <p:sp>
          <p:nvSpPr>
            <p:cNvPr id="8" name="Arrow: Right 7"/>
            <p:cNvSpPr/>
            <p:nvPr/>
          </p:nvSpPr>
          <p:spPr>
            <a:xfrm>
              <a:off x="5484813" y="4531548"/>
              <a:ext cx="1279451" cy="46311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Encoding</a:t>
              </a:r>
              <a:endParaRPr lang="en-US" sz="1600"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612" y="2524366"/>
            <a:ext cx="6569009" cy="895139"/>
          </a:xfrm>
          <a:prstGeom prst="rect">
            <a:avLst/>
          </a:prstGeom>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0012" y="6457890"/>
            <a:ext cx="10058400" cy="400110"/>
          </a:xfrm>
          <a:prstGeom prst="rect">
            <a:avLst/>
          </a:prstGeom>
          <a:noFill/>
        </p:spPr>
        <p:txBody>
          <a:bodyPr wrap="square" rtlCol="0">
            <a:spAutoFit/>
          </a:bodyPr>
          <a:lstStyle/>
          <a:p>
            <a:r>
              <a:rPr lang="en-US" sz="2000" dirty="0">
                <a:solidFill>
                  <a:srgbClr val="FF0000"/>
                </a:solidFill>
              </a:rPr>
              <a:t>Rajesh Kumar Pradhan (CSE202010292)		Sangram Kumar Mistri (CSE202010281)</a:t>
            </a:r>
            <a:endParaRPr lang="en-US" sz="2000" dirty="0">
              <a:solidFill>
                <a:srgbClr val="FF0000"/>
              </a:solidFill>
            </a:endParaRPr>
          </a:p>
        </p:txBody>
      </p:sp>
      <p:sp>
        <p:nvSpPr>
          <p:cNvPr id="2" name="TextBox 1"/>
          <p:cNvSpPr txBox="1"/>
          <p:nvPr/>
        </p:nvSpPr>
        <p:spPr>
          <a:xfrm>
            <a:off x="760412" y="1219200"/>
            <a:ext cx="11201400" cy="4524315"/>
          </a:xfrm>
          <a:prstGeom prst="rect">
            <a:avLst/>
          </a:prstGeom>
          <a:noFill/>
        </p:spPr>
        <p:txBody>
          <a:bodyPr wrap="square" rtlCol="0">
            <a:spAutoFit/>
          </a:bodyPr>
          <a:lstStyle/>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Removing Special characters,</a:t>
            </a:r>
            <a:r>
              <a:rPr lang="en-US" dirty="0">
                <a:solidFill>
                  <a:schemeClr val="tx1"/>
                </a:solidFill>
                <a:latin typeface="Aptos Narrow" panose="020B0004020202020204" pitchFamily="34" charset="0"/>
              </a:rPr>
              <a:t> This is a method in the re module that is used for substitution. It replaces occurrences of a pattern in a string with a specified replacement. this line of code is replacing all non-alphabetic characters in the string  with spaces.</a:t>
            </a:r>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algn="just"/>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r>
              <a:rPr lang="en-US" dirty="0">
                <a:solidFill>
                  <a:srgbClr val="FF0000"/>
                </a:solidFill>
                <a:latin typeface="Aptos Narrow" panose="020B0004020202020204" pitchFamily="34" charset="0"/>
              </a:rPr>
              <a:t> Lowercasing, </a:t>
            </a:r>
            <a:r>
              <a:rPr lang="en-US" dirty="0">
                <a:solidFill>
                  <a:schemeClr val="tx1"/>
                </a:solidFill>
                <a:latin typeface="Aptos Narrow" panose="020B0004020202020204" pitchFamily="34" charset="0"/>
              </a:rPr>
              <a:t>In Python, the lower() method is a string method that converts all characters in a string to lowercase, it standardize the case of text data for consistency in your analysis or processing.</a:t>
            </a:r>
            <a:endParaRPr lang="en-US" dirty="0">
              <a:solidFill>
                <a:schemeClr val="tx1"/>
              </a:solidFill>
              <a:latin typeface="Aptos Narrow" panose="020B0004020202020204" pitchFamily="34" charset="0"/>
            </a:endParaRPr>
          </a:p>
          <a:p>
            <a:pPr marL="342900" indent="-342900" algn="just">
              <a:buFont typeface="Wingdings" panose="05000000000000000000" pitchFamily="2" charset="2"/>
              <a:buChar char="q"/>
            </a:pPr>
            <a:endParaRPr lang="en-US" dirty="0">
              <a:solidFill>
                <a:schemeClr val="tx1"/>
              </a:solidFill>
              <a:latin typeface="Aptos Narrow" panose="020B0004020202020204" pitchFamily="34" charset="0"/>
            </a:endParaRPr>
          </a:p>
          <a:p>
            <a:pPr algn="just"/>
            <a:endParaRPr lang="en-US" u="sng" dirty="0">
              <a:solidFill>
                <a:srgbClr val="FF0000"/>
              </a:solidFill>
              <a:latin typeface="Aptos Narrow" panose="020B000402020202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7611" y="2823637"/>
            <a:ext cx="6946165" cy="757763"/>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11" y="5147736"/>
            <a:ext cx="7070551" cy="948264"/>
          </a:xfrm>
          <a:prstGeom prst="rect">
            <a:avLst/>
          </a:prstGeom>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ADMISSION PPT AS RECEIVED FROM CHAIRMA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8257</Words>
  <Application>WPS Presentation</Application>
  <PresentationFormat>Custom</PresentationFormat>
  <Paragraphs>262</Paragraphs>
  <Slides>18</Slides>
  <Notes>18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Arial</vt:lpstr>
      <vt:lpstr>SimSun</vt:lpstr>
      <vt:lpstr>Wingdings</vt:lpstr>
      <vt:lpstr>Times New Roman</vt:lpstr>
      <vt:lpstr>Calibri</vt:lpstr>
      <vt:lpstr>DejaVu Sans</vt:lpstr>
      <vt:lpstr>Arial</vt:lpstr>
      <vt:lpstr>Californian FB</vt:lpstr>
      <vt:lpstr>Aptos Narrow</vt:lpstr>
      <vt:lpstr>Segoe Print</vt:lpstr>
      <vt:lpstr>Aptos Display</vt:lpstr>
      <vt:lpstr>Cambria Math</vt:lpstr>
      <vt:lpstr>Mangal</vt:lpstr>
      <vt:lpstr>Microsoft YaHei</vt:lpstr>
      <vt:lpstr>Arial Unicode MS</vt:lpstr>
      <vt:lpstr>ADMISSION PPT AS RECEIVED FROM CHAIRMAN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TECHNICAL SEMINAR  ON  CARBON NANOTUBE</dc:title>
  <dc:creator>Surjyo</dc:creator>
  <cp:lastModifiedBy>S Kumar</cp:lastModifiedBy>
  <cp:revision>711</cp:revision>
  <cp:lastPrinted>2113-01-01T00:00:00Z</cp:lastPrinted>
  <dcterms:created xsi:type="dcterms:W3CDTF">2005-01-24T10:28:00Z</dcterms:created>
  <dcterms:modified xsi:type="dcterms:W3CDTF">2023-11-23T13:53:12Z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CD17255047C14B57AFF745E005CE9927_12</vt:lpwstr>
  </property>
  <property fmtid="{D5CDD505-2E9C-101B-9397-08002B2CF9AE}" pid="3" name="KSOProductBuildVer">
    <vt:lpwstr>1033-12.2.0.13306</vt:lpwstr>
  </property>
</Properties>
</file>