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57" r:id="rId3"/>
    <p:sldId id="258" r:id="rId4"/>
    <p:sldId id="260" r:id="rId5"/>
    <p:sldId id="261" r:id="rId6"/>
    <p:sldId id="262" r:id="rId7"/>
    <p:sldId id="263" r:id="rId8"/>
    <p:sldId id="270" r:id="rId9"/>
    <p:sldId id="273" r:id="rId10"/>
    <p:sldId id="264" r:id="rId11"/>
    <p:sldId id="266" r:id="rId12"/>
    <p:sldId id="265" r:id="rId13"/>
    <p:sldId id="267" r:id="rId14"/>
    <p:sldId id="268" r:id="rId15"/>
    <p:sldId id="271" r:id="rId16"/>
    <p:sldId id="26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12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9BD44-48BD-469B-A4C3-9A666AA616B8}" type="datetimeFigureOut">
              <a:rPr lang="en-US" smtClean="0"/>
              <a:t>5/26/2025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2E0E4-27D1-478E-8DAD-398A7420D3C8}" type="slidenum">
              <a:rPr lang="en-US" smtClean="0"/>
              <a:t>‹#›</a:t>
            </a:fld>
            <a:endParaRPr lang="en-US"/>
          </a:p>
        </p:txBody>
      </p:sp>
    </p:spTree>
    <p:extLst>
      <p:ext uri="{BB962C8B-B14F-4D97-AF65-F5344CB8AC3E}">
        <p14:creationId xmlns:p14="http://schemas.microsoft.com/office/powerpoint/2010/main" val="41338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12E440-0BD4-43F5-AD68-41FBB75AD08E}" type="datetime1">
              <a:rPr lang="en-US" smtClean="0"/>
              <a:t>5/26/2025</a:t>
            </a:fld>
            <a:endParaRPr lang="en-US"/>
          </a:p>
        </p:txBody>
      </p:sp>
      <p:sp>
        <p:nvSpPr>
          <p:cNvPr id="5" name="Footer Placeholder 4"/>
          <p:cNvSpPr>
            <a:spLocks noGrp="1"/>
          </p:cNvSpPr>
          <p:nvPr>
            <p:ph type="ftr" sz="quarter" idx="11"/>
          </p:nvPr>
        </p:nvSpPr>
        <p:spPr/>
        <p:txBody>
          <a:bodyPr/>
          <a:lstStyle/>
          <a:p>
            <a:r>
              <a:rPr lang="en-US"/>
              <a:t>Final Presentation, Data Structure &amp; Algorithm, DCS, FoIT</a:t>
            </a:r>
          </a:p>
        </p:txBody>
      </p:sp>
      <p:sp>
        <p:nvSpPr>
          <p:cNvPr id="6" name="Slide Number Placeholder 5"/>
          <p:cNvSpPr>
            <a:spLocks noGrp="1"/>
          </p:cNvSpPr>
          <p:nvPr>
            <p:ph type="sldNum" sz="quarter" idx="12"/>
          </p:nvPr>
        </p:nvSpPr>
        <p:spPr/>
        <p:txBody>
          <a:bodyPr/>
          <a:lstStyle/>
          <a:p>
            <a:fld id="{5549A727-584D-48EB-8770-054BC92916CC}" type="slidenum">
              <a:rPr lang="en-US" smtClean="0"/>
              <a:t>‹#›</a:t>
            </a:fld>
            <a:endParaRPr lang="en-US"/>
          </a:p>
        </p:txBody>
      </p:sp>
    </p:spTree>
    <p:extLst>
      <p:ext uri="{BB962C8B-B14F-4D97-AF65-F5344CB8AC3E}">
        <p14:creationId xmlns:p14="http://schemas.microsoft.com/office/powerpoint/2010/main" val="3539020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C0CFA8-C7BB-4A5B-A164-C127282F0AAC}" type="datetime1">
              <a:rPr lang="en-US" smtClean="0"/>
              <a:t>5/26/2025</a:t>
            </a:fld>
            <a:endParaRPr lang="en-US"/>
          </a:p>
        </p:txBody>
      </p:sp>
      <p:sp>
        <p:nvSpPr>
          <p:cNvPr id="5" name="Footer Placeholder 4"/>
          <p:cNvSpPr>
            <a:spLocks noGrp="1"/>
          </p:cNvSpPr>
          <p:nvPr>
            <p:ph type="ftr" sz="quarter" idx="11"/>
          </p:nvPr>
        </p:nvSpPr>
        <p:spPr/>
        <p:txBody>
          <a:bodyPr/>
          <a:lstStyle/>
          <a:p>
            <a:r>
              <a:rPr lang="en-US"/>
              <a:t>Final Presentation, Data Structure &amp; Algorithm, DCS, FoIT</a:t>
            </a:r>
          </a:p>
        </p:txBody>
      </p:sp>
      <p:sp>
        <p:nvSpPr>
          <p:cNvPr id="6" name="Slide Number Placeholder 5"/>
          <p:cNvSpPr>
            <a:spLocks noGrp="1"/>
          </p:cNvSpPr>
          <p:nvPr>
            <p:ph type="sldNum" sz="quarter" idx="12"/>
          </p:nvPr>
        </p:nvSpPr>
        <p:spPr/>
        <p:txBody>
          <a:bodyPr/>
          <a:lstStyle/>
          <a:p>
            <a:fld id="{5549A727-584D-48EB-8770-054BC92916CC}" type="slidenum">
              <a:rPr lang="en-US" smtClean="0"/>
              <a:t>‹#›</a:t>
            </a:fld>
            <a:endParaRPr lang="en-US"/>
          </a:p>
        </p:txBody>
      </p:sp>
    </p:spTree>
    <p:extLst>
      <p:ext uri="{BB962C8B-B14F-4D97-AF65-F5344CB8AC3E}">
        <p14:creationId xmlns:p14="http://schemas.microsoft.com/office/powerpoint/2010/main" val="3888220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F1972-7A74-4679-A269-6529DF38E256}" type="datetime1">
              <a:rPr lang="en-US" smtClean="0"/>
              <a:t>5/26/2025</a:t>
            </a:fld>
            <a:endParaRPr lang="en-US"/>
          </a:p>
        </p:txBody>
      </p:sp>
      <p:sp>
        <p:nvSpPr>
          <p:cNvPr id="5" name="Footer Placeholder 4"/>
          <p:cNvSpPr>
            <a:spLocks noGrp="1"/>
          </p:cNvSpPr>
          <p:nvPr>
            <p:ph type="ftr" sz="quarter" idx="11"/>
          </p:nvPr>
        </p:nvSpPr>
        <p:spPr/>
        <p:txBody>
          <a:bodyPr/>
          <a:lstStyle/>
          <a:p>
            <a:r>
              <a:rPr lang="en-US"/>
              <a:t>Final Presentation, Data Structure &amp; Algorithm, DCS, FoIT</a:t>
            </a:r>
          </a:p>
        </p:txBody>
      </p:sp>
      <p:sp>
        <p:nvSpPr>
          <p:cNvPr id="6" name="Slide Number Placeholder 5"/>
          <p:cNvSpPr>
            <a:spLocks noGrp="1"/>
          </p:cNvSpPr>
          <p:nvPr>
            <p:ph type="sldNum" sz="quarter" idx="12"/>
          </p:nvPr>
        </p:nvSpPr>
        <p:spPr/>
        <p:txBody>
          <a:bodyPr/>
          <a:lstStyle/>
          <a:p>
            <a:fld id="{5549A727-584D-48EB-8770-054BC92916CC}" type="slidenum">
              <a:rPr lang="en-US" smtClean="0"/>
              <a:t>‹#›</a:t>
            </a:fld>
            <a:endParaRPr lang="en-US"/>
          </a:p>
        </p:txBody>
      </p:sp>
    </p:spTree>
    <p:extLst>
      <p:ext uri="{BB962C8B-B14F-4D97-AF65-F5344CB8AC3E}">
        <p14:creationId xmlns:p14="http://schemas.microsoft.com/office/powerpoint/2010/main" val="3693362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E2C05D-1F2A-47BA-BD18-A84FD52DB489}" type="datetime1">
              <a:rPr lang="en-US" smtClean="0"/>
              <a:t>5/26/2025</a:t>
            </a:fld>
            <a:endParaRPr lang="en-US"/>
          </a:p>
        </p:txBody>
      </p:sp>
      <p:sp>
        <p:nvSpPr>
          <p:cNvPr id="5" name="Footer Placeholder 4"/>
          <p:cNvSpPr>
            <a:spLocks noGrp="1"/>
          </p:cNvSpPr>
          <p:nvPr>
            <p:ph type="ftr" sz="quarter" idx="11"/>
          </p:nvPr>
        </p:nvSpPr>
        <p:spPr/>
        <p:txBody>
          <a:bodyPr/>
          <a:lstStyle/>
          <a:p>
            <a:r>
              <a:rPr lang="en-US"/>
              <a:t>Final Presentation, Data Structure &amp; Algorithm, DCS, FoIT</a:t>
            </a:r>
          </a:p>
        </p:txBody>
      </p:sp>
      <p:sp>
        <p:nvSpPr>
          <p:cNvPr id="6" name="Slide Number Placeholder 5"/>
          <p:cNvSpPr>
            <a:spLocks noGrp="1"/>
          </p:cNvSpPr>
          <p:nvPr>
            <p:ph type="sldNum" sz="quarter" idx="12"/>
          </p:nvPr>
        </p:nvSpPr>
        <p:spPr/>
        <p:txBody>
          <a:bodyPr/>
          <a:lstStyle/>
          <a:p>
            <a:fld id="{5549A727-584D-48EB-8770-054BC92916CC}" type="slidenum">
              <a:rPr lang="en-US" smtClean="0"/>
              <a:t>‹#›</a:t>
            </a:fld>
            <a:endParaRPr lang="en-US"/>
          </a:p>
        </p:txBody>
      </p:sp>
    </p:spTree>
    <p:extLst>
      <p:ext uri="{BB962C8B-B14F-4D97-AF65-F5344CB8AC3E}">
        <p14:creationId xmlns:p14="http://schemas.microsoft.com/office/powerpoint/2010/main" val="3976719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4D22D1-4E76-4425-A590-401F2D3AF6AE}" type="datetime1">
              <a:rPr lang="en-US" smtClean="0"/>
              <a:t>5/26/2025</a:t>
            </a:fld>
            <a:endParaRPr lang="en-US"/>
          </a:p>
        </p:txBody>
      </p:sp>
      <p:sp>
        <p:nvSpPr>
          <p:cNvPr id="5" name="Footer Placeholder 4"/>
          <p:cNvSpPr>
            <a:spLocks noGrp="1"/>
          </p:cNvSpPr>
          <p:nvPr>
            <p:ph type="ftr" sz="quarter" idx="11"/>
          </p:nvPr>
        </p:nvSpPr>
        <p:spPr/>
        <p:txBody>
          <a:bodyPr/>
          <a:lstStyle/>
          <a:p>
            <a:r>
              <a:rPr lang="en-US"/>
              <a:t>Final Presentation, Data Structure &amp; Algorithm, DCS, FoIT</a:t>
            </a:r>
          </a:p>
        </p:txBody>
      </p:sp>
      <p:sp>
        <p:nvSpPr>
          <p:cNvPr id="6" name="Slide Number Placeholder 5"/>
          <p:cNvSpPr>
            <a:spLocks noGrp="1"/>
          </p:cNvSpPr>
          <p:nvPr>
            <p:ph type="sldNum" sz="quarter" idx="12"/>
          </p:nvPr>
        </p:nvSpPr>
        <p:spPr/>
        <p:txBody>
          <a:bodyPr/>
          <a:lstStyle/>
          <a:p>
            <a:fld id="{5549A727-584D-48EB-8770-054BC92916CC}" type="slidenum">
              <a:rPr lang="en-US" smtClean="0"/>
              <a:t>‹#›</a:t>
            </a:fld>
            <a:endParaRPr lang="en-US"/>
          </a:p>
        </p:txBody>
      </p:sp>
    </p:spTree>
    <p:extLst>
      <p:ext uri="{BB962C8B-B14F-4D97-AF65-F5344CB8AC3E}">
        <p14:creationId xmlns:p14="http://schemas.microsoft.com/office/powerpoint/2010/main" val="1285671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63C603-6CD0-44B3-BEA5-2C847B4787A7}" type="datetime1">
              <a:rPr lang="en-US" smtClean="0"/>
              <a:t>5/26/2025</a:t>
            </a:fld>
            <a:endParaRPr lang="en-US"/>
          </a:p>
        </p:txBody>
      </p:sp>
      <p:sp>
        <p:nvSpPr>
          <p:cNvPr id="6" name="Footer Placeholder 5"/>
          <p:cNvSpPr>
            <a:spLocks noGrp="1"/>
          </p:cNvSpPr>
          <p:nvPr>
            <p:ph type="ftr" sz="quarter" idx="11"/>
          </p:nvPr>
        </p:nvSpPr>
        <p:spPr/>
        <p:txBody>
          <a:bodyPr/>
          <a:lstStyle/>
          <a:p>
            <a:r>
              <a:rPr lang="en-US"/>
              <a:t>Final Presentation, Data Structure &amp; Algorithm, DCS, FoIT</a:t>
            </a:r>
          </a:p>
        </p:txBody>
      </p:sp>
      <p:sp>
        <p:nvSpPr>
          <p:cNvPr id="7" name="Slide Number Placeholder 6"/>
          <p:cNvSpPr>
            <a:spLocks noGrp="1"/>
          </p:cNvSpPr>
          <p:nvPr>
            <p:ph type="sldNum" sz="quarter" idx="12"/>
          </p:nvPr>
        </p:nvSpPr>
        <p:spPr/>
        <p:txBody>
          <a:bodyPr/>
          <a:lstStyle/>
          <a:p>
            <a:fld id="{5549A727-584D-48EB-8770-054BC92916CC}" type="slidenum">
              <a:rPr lang="en-US" smtClean="0"/>
              <a:t>‹#›</a:t>
            </a:fld>
            <a:endParaRPr lang="en-US"/>
          </a:p>
        </p:txBody>
      </p:sp>
    </p:spTree>
    <p:extLst>
      <p:ext uri="{BB962C8B-B14F-4D97-AF65-F5344CB8AC3E}">
        <p14:creationId xmlns:p14="http://schemas.microsoft.com/office/powerpoint/2010/main" val="655445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33ADCD-FAA1-4DCC-842D-B3CAE17B243B}" type="datetime1">
              <a:rPr lang="en-US" smtClean="0"/>
              <a:t>5/26/2025</a:t>
            </a:fld>
            <a:endParaRPr lang="en-US"/>
          </a:p>
        </p:txBody>
      </p:sp>
      <p:sp>
        <p:nvSpPr>
          <p:cNvPr id="8" name="Footer Placeholder 7"/>
          <p:cNvSpPr>
            <a:spLocks noGrp="1"/>
          </p:cNvSpPr>
          <p:nvPr>
            <p:ph type="ftr" sz="quarter" idx="11"/>
          </p:nvPr>
        </p:nvSpPr>
        <p:spPr/>
        <p:txBody>
          <a:bodyPr/>
          <a:lstStyle/>
          <a:p>
            <a:r>
              <a:rPr lang="en-US"/>
              <a:t>Final Presentation, Data Structure &amp; Algorithm, DCS, FoIT</a:t>
            </a:r>
          </a:p>
        </p:txBody>
      </p:sp>
      <p:sp>
        <p:nvSpPr>
          <p:cNvPr id="9" name="Slide Number Placeholder 8"/>
          <p:cNvSpPr>
            <a:spLocks noGrp="1"/>
          </p:cNvSpPr>
          <p:nvPr>
            <p:ph type="sldNum" sz="quarter" idx="12"/>
          </p:nvPr>
        </p:nvSpPr>
        <p:spPr/>
        <p:txBody>
          <a:bodyPr/>
          <a:lstStyle/>
          <a:p>
            <a:fld id="{5549A727-584D-48EB-8770-054BC92916CC}" type="slidenum">
              <a:rPr lang="en-US" smtClean="0"/>
              <a:t>‹#›</a:t>
            </a:fld>
            <a:endParaRPr lang="en-US"/>
          </a:p>
        </p:txBody>
      </p:sp>
    </p:spTree>
    <p:extLst>
      <p:ext uri="{BB962C8B-B14F-4D97-AF65-F5344CB8AC3E}">
        <p14:creationId xmlns:p14="http://schemas.microsoft.com/office/powerpoint/2010/main" val="76218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DC5AF9-FAAD-4509-8CA2-03E32C36837E}" type="datetime1">
              <a:rPr lang="en-US" smtClean="0"/>
              <a:t>5/26/2025</a:t>
            </a:fld>
            <a:endParaRPr lang="en-US"/>
          </a:p>
        </p:txBody>
      </p:sp>
      <p:sp>
        <p:nvSpPr>
          <p:cNvPr id="4" name="Footer Placeholder 3"/>
          <p:cNvSpPr>
            <a:spLocks noGrp="1"/>
          </p:cNvSpPr>
          <p:nvPr>
            <p:ph type="ftr" sz="quarter" idx="11"/>
          </p:nvPr>
        </p:nvSpPr>
        <p:spPr/>
        <p:txBody>
          <a:bodyPr/>
          <a:lstStyle/>
          <a:p>
            <a:r>
              <a:rPr lang="en-US"/>
              <a:t>Final Presentation, Data Structure &amp; Algorithm, DCS, FoIT</a:t>
            </a:r>
          </a:p>
        </p:txBody>
      </p:sp>
      <p:sp>
        <p:nvSpPr>
          <p:cNvPr id="5" name="Slide Number Placeholder 4"/>
          <p:cNvSpPr>
            <a:spLocks noGrp="1"/>
          </p:cNvSpPr>
          <p:nvPr>
            <p:ph type="sldNum" sz="quarter" idx="12"/>
          </p:nvPr>
        </p:nvSpPr>
        <p:spPr/>
        <p:txBody>
          <a:bodyPr/>
          <a:lstStyle/>
          <a:p>
            <a:fld id="{5549A727-584D-48EB-8770-054BC92916CC}" type="slidenum">
              <a:rPr lang="en-US" smtClean="0"/>
              <a:t>‹#›</a:t>
            </a:fld>
            <a:endParaRPr lang="en-US"/>
          </a:p>
        </p:txBody>
      </p:sp>
    </p:spTree>
    <p:extLst>
      <p:ext uri="{BB962C8B-B14F-4D97-AF65-F5344CB8AC3E}">
        <p14:creationId xmlns:p14="http://schemas.microsoft.com/office/powerpoint/2010/main" val="425228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9FD2D9-5159-4B65-8E5A-CC238CEB98B5}" type="datetime1">
              <a:rPr lang="en-US" smtClean="0"/>
              <a:t>5/26/2025</a:t>
            </a:fld>
            <a:endParaRPr lang="en-US"/>
          </a:p>
        </p:txBody>
      </p:sp>
      <p:sp>
        <p:nvSpPr>
          <p:cNvPr id="3" name="Footer Placeholder 2"/>
          <p:cNvSpPr>
            <a:spLocks noGrp="1"/>
          </p:cNvSpPr>
          <p:nvPr>
            <p:ph type="ftr" sz="quarter" idx="11"/>
          </p:nvPr>
        </p:nvSpPr>
        <p:spPr/>
        <p:txBody>
          <a:bodyPr/>
          <a:lstStyle/>
          <a:p>
            <a:r>
              <a:rPr lang="en-US"/>
              <a:t>Final Presentation, Data Structure &amp; Algorithm, DCS, FoIT</a:t>
            </a:r>
          </a:p>
        </p:txBody>
      </p:sp>
      <p:sp>
        <p:nvSpPr>
          <p:cNvPr id="4" name="Slide Number Placeholder 3"/>
          <p:cNvSpPr>
            <a:spLocks noGrp="1"/>
          </p:cNvSpPr>
          <p:nvPr>
            <p:ph type="sldNum" sz="quarter" idx="12"/>
          </p:nvPr>
        </p:nvSpPr>
        <p:spPr/>
        <p:txBody>
          <a:bodyPr/>
          <a:lstStyle/>
          <a:p>
            <a:fld id="{5549A727-584D-48EB-8770-054BC92916CC}" type="slidenum">
              <a:rPr lang="en-US" smtClean="0"/>
              <a:t>‹#›</a:t>
            </a:fld>
            <a:endParaRPr lang="en-US"/>
          </a:p>
        </p:txBody>
      </p:sp>
    </p:spTree>
    <p:extLst>
      <p:ext uri="{BB962C8B-B14F-4D97-AF65-F5344CB8AC3E}">
        <p14:creationId xmlns:p14="http://schemas.microsoft.com/office/powerpoint/2010/main" val="1810044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DF3E39-317B-45A4-B1FB-64AEF883AF26}" type="datetime1">
              <a:rPr lang="en-US" smtClean="0"/>
              <a:t>5/26/2025</a:t>
            </a:fld>
            <a:endParaRPr lang="en-US"/>
          </a:p>
        </p:txBody>
      </p:sp>
      <p:sp>
        <p:nvSpPr>
          <p:cNvPr id="6" name="Footer Placeholder 5"/>
          <p:cNvSpPr>
            <a:spLocks noGrp="1"/>
          </p:cNvSpPr>
          <p:nvPr>
            <p:ph type="ftr" sz="quarter" idx="11"/>
          </p:nvPr>
        </p:nvSpPr>
        <p:spPr/>
        <p:txBody>
          <a:bodyPr/>
          <a:lstStyle/>
          <a:p>
            <a:r>
              <a:rPr lang="en-US"/>
              <a:t>Final Presentation, Data Structure &amp; Algorithm, DCS, FoIT</a:t>
            </a:r>
          </a:p>
        </p:txBody>
      </p:sp>
      <p:sp>
        <p:nvSpPr>
          <p:cNvPr id="7" name="Slide Number Placeholder 6"/>
          <p:cNvSpPr>
            <a:spLocks noGrp="1"/>
          </p:cNvSpPr>
          <p:nvPr>
            <p:ph type="sldNum" sz="quarter" idx="12"/>
          </p:nvPr>
        </p:nvSpPr>
        <p:spPr/>
        <p:txBody>
          <a:bodyPr/>
          <a:lstStyle/>
          <a:p>
            <a:fld id="{5549A727-584D-48EB-8770-054BC92916CC}" type="slidenum">
              <a:rPr lang="en-US" smtClean="0"/>
              <a:t>‹#›</a:t>
            </a:fld>
            <a:endParaRPr lang="en-US"/>
          </a:p>
        </p:txBody>
      </p:sp>
    </p:spTree>
    <p:extLst>
      <p:ext uri="{BB962C8B-B14F-4D97-AF65-F5344CB8AC3E}">
        <p14:creationId xmlns:p14="http://schemas.microsoft.com/office/powerpoint/2010/main" val="3517323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0B2272-A4AB-491C-B927-5EE8D214BDB2}" type="datetime1">
              <a:rPr lang="en-US" smtClean="0"/>
              <a:t>5/26/2025</a:t>
            </a:fld>
            <a:endParaRPr lang="en-US"/>
          </a:p>
        </p:txBody>
      </p:sp>
      <p:sp>
        <p:nvSpPr>
          <p:cNvPr id="6" name="Footer Placeholder 5"/>
          <p:cNvSpPr>
            <a:spLocks noGrp="1"/>
          </p:cNvSpPr>
          <p:nvPr>
            <p:ph type="ftr" sz="quarter" idx="11"/>
          </p:nvPr>
        </p:nvSpPr>
        <p:spPr/>
        <p:txBody>
          <a:bodyPr/>
          <a:lstStyle/>
          <a:p>
            <a:r>
              <a:rPr lang="en-US"/>
              <a:t>Final Presentation, Data Structure &amp; Algorithm, DCS, FoIT</a:t>
            </a:r>
          </a:p>
        </p:txBody>
      </p:sp>
      <p:sp>
        <p:nvSpPr>
          <p:cNvPr id="7" name="Slide Number Placeholder 6"/>
          <p:cNvSpPr>
            <a:spLocks noGrp="1"/>
          </p:cNvSpPr>
          <p:nvPr>
            <p:ph type="sldNum" sz="quarter" idx="12"/>
          </p:nvPr>
        </p:nvSpPr>
        <p:spPr/>
        <p:txBody>
          <a:bodyPr/>
          <a:lstStyle/>
          <a:p>
            <a:fld id="{5549A727-584D-48EB-8770-054BC92916CC}" type="slidenum">
              <a:rPr lang="en-US" smtClean="0"/>
              <a:t>‹#›</a:t>
            </a:fld>
            <a:endParaRPr lang="en-US"/>
          </a:p>
        </p:txBody>
      </p:sp>
    </p:spTree>
    <p:extLst>
      <p:ext uri="{BB962C8B-B14F-4D97-AF65-F5344CB8AC3E}">
        <p14:creationId xmlns:p14="http://schemas.microsoft.com/office/powerpoint/2010/main" val="1434263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7C2B19-714B-42F1-8565-B087B2C819AE}" type="datetime1">
              <a:rPr lang="en-US" smtClean="0"/>
              <a:t>5/26/2025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Final Presentation, Data Structure &amp; Algorithm, DCS, FoIT</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49A727-584D-48EB-8770-054BC92916CC}" type="slidenum">
              <a:rPr lang="en-US" smtClean="0"/>
              <a:t>‹#›</a:t>
            </a:fld>
            <a:endParaRPr lang="en-US"/>
          </a:p>
        </p:txBody>
      </p:sp>
    </p:spTree>
    <p:extLst>
      <p:ext uri="{BB962C8B-B14F-4D97-AF65-F5344CB8AC3E}">
        <p14:creationId xmlns:p14="http://schemas.microsoft.com/office/powerpoint/2010/main" val="22282351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youtu.be/WRr2h_R0AFM?si=RZfJ5Oo46MqU-8nG"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94423" y="1851303"/>
            <a:ext cx="7772400" cy="1086678"/>
          </a:xfrm>
        </p:spPr>
        <p:txBody>
          <a:bodyPr>
            <a:normAutofit/>
          </a:bodyPr>
          <a:lstStyle/>
          <a:p>
            <a:r>
              <a:rPr lang="en-US" b="1" dirty="0" smtClean="0">
                <a:latin typeface="Times New Roman" panose="02020603050405020304" pitchFamily="18" charset="0"/>
                <a:cs typeface="Times New Roman" panose="02020603050405020304" pitchFamily="18" charset="0"/>
              </a:rPr>
              <a:t>   TIC TAC TOE</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325465" y="2905559"/>
            <a:ext cx="4343400" cy="1500487"/>
          </a:xfrm>
        </p:spPr>
        <p:txBody>
          <a:bodyPr>
            <a:noAutofit/>
          </a:bodyPr>
          <a:lstStyle/>
          <a:p>
            <a:r>
              <a:rPr lang="en-US" sz="2000" b="1" dirty="0">
                <a:latin typeface="Times New Roman" panose="02020603050405020304" pitchFamily="18" charset="0"/>
                <a:cs typeface="Times New Roman" panose="02020603050405020304" pitchFamily="18" charset="0"/>
              </a:rPr>
              <a:t>Group </a:t>
            </a:r>
            <a:r>
              <a:rPr lang="en-US" sz="2000" b="1" dirty="0" smtClean="0">
                <a:latin typeface="Times New Roman" panose="02020603050405020304" pitchFamily="18" charset="0"/>
                <a:cs typeface="Times New Roman" panose="02020603050405020304" pitchFamily="18" charset="0"/>
              </a:rPr>
              <a:t>Members:</a:t>
            </a:r>
          </a:p>
          <a:p>
            <a:r>
              <a:rPr lang="en-US" sz="2000" dirty="0" err="1" smtClean="0">
                <a:latin typeface="Times New Roman" panose="02020603050405020304" pitchFamily="18" charset="0"/>
                <a:cs typeface="Times New Roman" panose="02020603050405020304" pitchFamily="18" charset="0"/>
              </a:rPr>
              <a:t>Maheen</a:t>
            </a:r>
            <a:r>
              <a:rPr lang="en-US" sz="2000" dirty="0" smtClean="0">
                <a:latin typeface="Times New Roman" panose="02020603050405020304" pitchFamily="18" charset="0"/>
                <a:cs typeface="Times New Roman" panose="02020603050405020304" pitchFamily="18" charset="0"/>
              </a:rPr>
              <a:t> Habib (F24CC024)</a:t>
            </a:r>
          </a:p>
          <a:p>
            <a:r>
              <a:rPr lang="en-US" sz="2000" dirty="0" err="1" smtClean="0">
                <a:latin typeface="Times New Roman" panose="02020603050405020304" pitchFamily="18" charset="0"/>
                <a:cs typeface="Times New Roman" panose="02020603050405020304" pitchFamily="18" charset="0"/>
              </a:rPr>
              <a:t>Rida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Saleem</a:t>
            </a:r>
            <a:r>
              <a:rPr lang="en-US" sz="2000" dirty="0" smtClean="0">
                <a:latin typeface="Times New Roman" panose="02020603050405020304" pitchFamily="18" charset="0"/>
                <a:cs typeface="Times New Roman" panose="02020603050405020304" pitchFamily="18" charset="0"/>
              </a:rPr>
              <a:t> (F24CSC007)</a:t>
            </a:r>
            <a:endParaRPr lang="en-US" sz="2000" dirty="0">
              <a:latin typeface="Times New Roman" panose="02020603050405020304" pitchFamily="18" charset="0"/>
              <a:cs typeface="Times New Roman" panose="02020603050405020304" pitchFamily="18" charset="0"/>
            </a:endParaRPr>
          </a:p>
          <a:p>
            <a:r>
              <a:rPr lang="en-US" sz="2000" dirty="0" err="1" smtClean="0">
                <a:latin typeface="Times New Roman" panose="02020603050405020304" pitchFamily="18" charset="0"/>
                <a:cs typeface="Times New Roman" panose="02020603050405020304" pitchFamily="18" charset="0"/>
              </a:rPr>
              <a:t>Sani</a:t>
            </a:r>
            <a:r>
              <a:rPr lang="en-US" sz="2000" dirty="0" smtClean="0">
                <a:latin typeface="Times New Roman" panose="02020603050405020304" pitchFamily="18" charset="0"/>
                <a:cs typeface="Times New Roman" panose="02020603050405020304" pitchFamily="18" charset="0"/>
              </a:rPr>
              <a:t>-e-</a:t>
            </a:r>
            <a:r>
              <a:rPr lang="en-US" sz="2000" dirty="0" err="1" smtClean="0">
                <a:latin typeface="Times New Roman" panose="02020603050405020304" pitchFamily="18" charset="0"/>
                <a:cs typeface="Times New Roman" panose="02020603050405020304" pitchFamily="18" charset="0"/>
              </a:rPr>
              <a:t>Zehra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F24CSC030)</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7" name="Subtitle 2"/>
          <p:cNvSpPr txBox="1">
            <a:spLocks/>
          </p:cNvSpPr>
          <p:nvPr/>
        </p:nvSpPr>
        <p:spPr>
          <a:xfrm>
            <a:off x="1143000" y="4591580"/>
            <a:ext cx="6858000" cy="8759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Faculty Name:</a:t>
            </a:r>
          </a:p>
          <a:p>
            <a:r>
              <a:rPr lang="en-US" sz="2000" dirty="0" smtClean="0">
                <a:latin typeface="Times New Roman" panose="02020603050405020304" pitchFamily="18" charset="0"/>
                <a:cs typeface="Times New Roman" panose="02020603050405020304" pitchFamily="18" charset="0"/>
              </a:rPr>
              <a:t>Sir Bilal Ahmed</a:t>
            </a:r>
            <a:endParaRPr lang="en-US" sz="20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8" name="Subtitle 2"/>
          <p:cNvSpPr txBox="1">
            <a:spLocks/>
          </p:cNvSpPr>
          <p:nvPr/>
        </p:nvSpPr>
        <p:spPr>
          <a:xfrm>
            <a:off x="1143000" y="5584042"/>
            <a:ext cx="6858000" cy="10582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b="1" dirty="0">
                <a:latin typeface="Times New Roman" panose="02020603050405020304" pitchFamily="18" charset="0"/>
                <a:cs typeface="Times New Roman" panose="02020603050405020304" pitchFamily="18" charset="0"/>
              </a:rPr>
              <a:t>Computer Networks</a:t>
            </a:r>
          </a:p>
          <a:p>
            <a:r>
              <a:rPr lang="en-US" sz="1800" dirty="0">
                <a:latin typeface="Times New Roman" panose="02020603050405020304" pitchFamily="18" charset="0"/>
                <a:cs typeface="Times New Roman" panose="02020603050405020304" pitchFamily="18" charset="0"/>
              </a:rPr>
              <a:t>Department of Computer Science</a:t>
            </a:r>
          </a:p>
          <a:p>
            <a:r>
              <a:rPr lang="en-US" sz="1800" dirty="0">
                <a:latin typeface="Times New Roman" panose="02020603050405020304" pitchFamily="18" charset="0"/>
                <a:cs typeface="Times New Roman" panose="02020603050405020304" pitchFamily="18" charset="0"/>
              </a:rPr>
              <a:t>Faculty of Information and Technology</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25CF088-DA01-4527-A37F-55B4C4B76F7E}"/>
              </a:ext>
            </a:extLst>
          </p:cNvPr>
          <p:cNvPicPr>
            <a:picLocks noChangeAspect="1"/>
          </p:cNvPicPr>
          <p:nvPr/>
        </p:nvPicPr>
        <p:blipFill rotWithShape="1">
          <a:blip r:embed="rId2">
            <a:extLst>
              <a:ext uri="{28A0092B-C50C-407E-A947-70E740481C1C}">
                <a14:useLocalDpi xmlns:a14="http://schemas.microsoft.com/office/drawing/2010/main" val="0"/>
              </a:ext>
            </a:extLst>
          </a:blip>
          <a:srcRect r="25392"/>
          <a:stretch/>
        </p:blipFill>
        <p:spPr>
          <a:xfrm>
            <a:off x="969553" y="28654"/>
            <a:ext cx="6822141" cy="875323"/>
          </a:xfrm>
          <a:prstGeom prst="rect">
            <a:avLst/>
          </a:prstGeom>
        </p:spPr>
      </p:pic>
      <p:pic>
        <p:nvPicPr>
          <p:cNvPr id="9" name="Picture 8">
            <a:extLst>
              <a:ext uri="{FF2B5EF4-FFF2-40B4-BE49-F238E27FC236}">
                <a16:creationId xmlns:a16="http://schemas.microsoft.com/office/drawing/2014/main" id="{EEFD5269-AE24-4C09-B752-93D41B916B0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647"/>
          <a:stretch/>
        </p:blipFill>
        <p:spPr>
          <a:xfrm>
            <a:off x="3845861" y="1035320"/>
            <a:ext cx="2411068" cy="815983"/>
          </a:xfrm>
          <a:prstGeom prst="rect">
            <a:avLst/>
          </a:prstGeom>
        </p:spPr>
      </p:pic>
    </p:spTree>
    <p:extLst>
      <p:ext uri="{BB962C8B-B14F-4D97-AF65-F5344CB8AC3E}">
        <p14:creationId xmlns:p14="http://schemas.microsoft.com/office/powerpoint/2010/main" val="2056975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54776"/>
            <a:ext cx="7886700" cy="1325563"/>
          </a:xfrm>
        </p:spPr>
        <p:txBody>
          <a:bodyPr>
            <a:normAutofit/>
          </a:bodyPr>
          <a:lstStyle/>
          <a:p>
            <a:pPr algn="ctr"/>
            <a:r>
              <a:rPr lang="en-US"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Methodology/Framework</a:t>
            </a:r>
            <a:endParaRPr lang="en-US" dirty="0"/>
          </a:p>
        </p:txBody>
      </p:sp>
      <p:sp>
        <p:nvSpPr>
          <p:cNvPr id="5" name="Slide Number Placeholder 4"/>
          <p:cNvSpPr>
            <a:spLocks noGrp="1"/>
          </p:cNvSpPr>
          <p:nvPr>
            <p:ph type="sldNum" sz="quarter" idx="12"/>
          </p:nvPr>
        </p:nvSpPr>
        <p:spPr/>
        <p:txBody>
          <a:bodyPr/>
          <a:lstStyle/>
          <a:p>
            <a:fld id="{5549A727-584D-48EB-8770-054BC92916CC}" type="slidenum">
              <a:rPr lang="en-US" smtClean="0"/>
              <a:t>10</a:t>
            </a:fld>
            <a:endParaRPr lang="en-US"/>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348408" y="1903956"/>
            <a:ext cx="6179733" cy="4098374"/>
          </a:xfrm>
          <a:prstGeom prst="rect">
            <a:avLst/>
          </a:prstGeom>
        </p:spPr>
      </p:pic>
      <p:sp>
        <p:nvSpPr>
          <p:cNvPr id="3" name="Footer Placeholder 2"/>
          <p:cNvSpPr>
            <a:spLocks noGrp="1"/>
          </p:cNvSpPr>
          <p:nvPr>
            <p:ph type="ftr" sz="quarter" idx="11"/>
          </p:nvPr>
        </p:nvSpPr>
        <p:spPr/>
        <p:txBody>
          <a:bodyPr/>
          <a:lstStyle/>
          <a:p>
            <a:r>
              <a:rPr lang="en-US"/>
              <a:t>Final Presentation, Data Structure &amp; Algorithm, DCS, FoIT</a:t>
            </a:r>
            <a:endParaRPr lang="en-US" dirty="0"/>
          </a:p>
        </p:txBody>
      </p:sp>
      <p:pic>
        <p:nvPicPr>
          <p:cNvPr id="9" name="Picture 8">
            <a:extLst>
              <a:ext uri="{FF2B5EF4-FFF2-40B4-BE49-F238E27FC236}">
                <a16:creationId xmlns:a16="http://schemas.microsoft.com/office/drawing/2014/main" id="{D6B13FAF-9704-4C02-8DB0-1290EF3E9F3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4521"/>
          <a:stretch/>
        </p:blipFill>
        <p:spPr>
          <a:xfrm>
            <a:off x="0" y="175373"/>
            <a:ext cx="3872754" cy="669964"/>
          </a:xfrm>
          <a:prstGeom prst="rect">
            <a:avLst/>
          </a:prstGeom>
        </p:spPr>
      </p:pic>
      <p:pic>
        <p:nvPicPr>
          <p:cNvPr id="11" name="Picture 10">
            <a:extLst>
              <a:ext uri="{FF2B5EF4-FFF2-40B4-BE49-F238E27FC236}">
                <a16:creationId xmlns:a16="http://schemas.microsoft.com/office/drawing/2014/main" id="{8557DF68-BD4A-477A-B80D-79D62578DA3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647"/>
          <a:stretch/>
        </p:blipFill>
        <p:spPr>
          <a:xfrm>
            <a:off x="6947100" y="175373"/>
            <a:ext cx="1936485" cy="655369"/>
          </a:xfrm>
          <a:prstGeom prst="rect">
            <a:avLst/>
          </a:prstGeom>
        </p:spPr>
      </p:pic>
      <p:pic>
        <p:nvPicPr>
          <p:cNvPr id="12" name="Picture 11">
            <a:extLst>
              <a:ext uri="{FF2B5EF4-FFF2-40B4-BE49-F238E27FC236}">
                <a16:creationId xmlns:a16="http://schemas.microsoft.com/office/drawing/2014/main" id="{2A2EECBD-66A4-48D6-A3C8-F4AA57BDB57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3294" r="81907" b="26589"/>
          <a:stretch/>
        </p:blipFill>
        <p:spPr>
          <a:xfrm>
            <a:off x="6214767" y="168075"/>
            <a:ext cx="732333" cy="669964"/>
          </a:xfrm>
          <a:prstGeom prst="rect">
            <a:avLst/>
          </a:prstGeom>
        </p:spPr>
      </p:pic>
    </p:spTree>
    <p:extLst>
      <p:ext uri="{BB962C8B-B14F-4D97-AF65-F5344CB8AC3E}">
        <p14:creationId xmlns:p14="http://schemas.microsoft.com/office/powerpoint/2010/main" val="1089473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08439"/>
            <a:ext cx="7886700" cy="1325563"/>
          </a:xfrm>
        </p:spPr>
        <p:txBody>
          <a:bodyPr>
            <a:normAutofit/>
          </a:bodyPr>
          <a:lstStyle/>
          <a:p>
            <a:pPr algn="ctr"/>
            <a:r>
              <a:rPr lang="en-US"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Tools and Languages</a:t>
            </a:r>
            <a:endParaRPr lang="en-US" dirty="0"/>
          </a:p>
        </p:txBody>
      </p:sp>
      <p:sp>
        <p:nvSpPr>
          <p:cNvPr id="5" name="Slide Number Placeholder 4"/>
          <p:cNvSpPr>
            <a:spLocks noGrp="1"/>
          </p:cNvSpPr>
          <p:nvPr>
            <p:ph type="sldNum" sz="quarter" idx="12"/>
          </p:nvPr>
        </p:nvSpPr>
        <p:spPr/>
        <p:txBody>
          <a:bodyPr/>
          <a:lstStyle/>
          <a:p>
            <a:fld id="{5549A727-584D-48EB-8770-054BC92916CC}" type="slidenum">
              <a:rPr lang="en-US" smtClean="0"/>
              <a:t>11</a:t>
            </a:fld>
            <a:endParaRPr lang="en-US"/>
          </a:p>
        </p:txBody>
      </p:sp>
      <p:sp>
        <p:nvSpPr>
          <p:cNvPr id="7" name="Footer Placeholder 6"/>
          <p:cNvSpPr>
            <a:spLocks noGrp="1"/>
          </p:cNvSpPr>
          <p:nvPr>
            <p:ph type="ftr" sz="quarter" idx="11"/>
          </p:nvPr>
        </p:nvSpPr>
        <p:spPr/>
        <p:txBody>
          <a:bodyPr/>
          <a:lstStyle/>
          <a:p>
            <a:r>
              <a:rPr lang="en-US"/>
              <a:t>Final Presentation, Data Structure &amp; Algorithm, DCS, FoIT</a:t>
            </a:r>
            <a:endParaRPr lang="en-US" dirty="0"/>
          </a:p>
        </p:txBody>
      </p:sp>
      <p:pic>
        <p:nvPicPr>
          <p:cNvPr id="8" name="Picture 7">
            <a:extLst>
              <a:ext uri="{FF2B5EF4-FFF2-40B4-BE49-F238E27FC236}">
                <a16:creationId xmlns:a16="http://schemas.microsoft.com/office/drawing/2014/main" id="{CCB3C8DB-F738-4703-A879-29E28B61074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4521"/>
          <a:stretch/>
        </p:blipFill>
        <p:spPr>
          <a:xfrm>
            <a:off x="0" y="175373"/>
            <a:ext cx="3872754" cy="669964"/>
          </a:xfrm>
          <a:prstGeom prst="rect">
            <a:avLst/>
          </a:prstGeom>
        </p:spPr>
      </p:pic>
      <p:pic>
        <p:nvPicPr>
          <p:cNvPr id="11" name="Picture 10">
            <a:extLst>
              <a:ext uri="{FF2B5EF4-FFF2-40B4-BE49-F238E27FC236}">
                <a16:creationId xmlns:a16="http://schemas.microsoft.com/office/drawing/2014/main" id="{32DEA8C1-B985-4586-95FE-D6906B163B0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647"/>
          <a:stretch/>
        </p:blipFill>
        <p:spPr>
          <a:xfrm>
            <a:off x="6947100" y="175373"/>
            <a:ext cx="1936485" cy="655369"/>
          </a:xfrm>
          <a:prstGeom prst="rect">
            <a:avLst/>
          </a:prstGeom>
        </p:spPr>
      </p:pic>
      <p:pic>
        <p:nvPicPr>
          <p:cNvPr id="12" name="Picture 11">
            <a:extLst>
              <a:ext uri="{FF2B5EF4-FFF2-40B4-BE49-F238E27FC236}">
                <a16:creationId xmlns:a16="http://schemas.microsoft.com/office/drawing/2014/main" id="{0368DDF1-018A-47B6-A57B-4424F4F5AAA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3294" r="81907" b="26589"/>
          <a:stretch/>
        </p:blipFill>
        <p:spPr>
          <a:xfrm>
            <a:off x="6214767" y="168075"/>
            <a:ext cx="732333" cy="669964"/>
          </a:xfrm>
          <a:prstGeom prst="rect">
            <a:avLst/>
          </a:prstGeom>
        </p:spPr>
      </p:pic>
      <p:sp>
        <p:nvSpPr>
          <p:cNvPr id="6" name="Rectangle 2"/>
          <p:cNvSpPr>
            <a:spLocks noGrp="1" noChangeArrowheads="1"/>
          </p:cNvSpPr>
          <p:nvPr>
            <p:ph idx="1"/>
          </p:nvPr>
        </p:nvSpPr>
        <p:spPr bwMode="auto">
          <a:xfrm>
            <a:off x="463463" y="2294560"/>
            <a:ext cx="868053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Language</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Java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IDE</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Eclipse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Version Control</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Git</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Java Collections Used</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ArrayList</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LinkedList</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Queue, Stack</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OS Compatibility</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Cross-platform (runs in any terminal with JDK)</a:t>
            </a:r>
          </a:p>
        </p:txBody>
      </p:sp>
    </p:spTree>
    <p:extLst>
      <p:ext uri="{BB962C8B-B14F-4D97-AF65-F5344CB8AC3E}">
        <p14:creationId xmlns:p14="http://schemas.microsoft.com/office/powerpoint/2010/main" val="355229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36846"/>
            <a:ext cx="7886700" cy="1325563"/>
          </a:xfrm>
        </p:spPr>
        <p:txBody>
          <a:bodyPr>
            <a:normAutofit/>
          </a:bodyPr>
          <a:lstStyle/>
          <a:p>
            <a:pPr algn="ctr"/>
            <a:r>
              <a:rPr lang="en-US"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Gantt Chart</a:t>
            </a:r>
            <a:endParaRPr lang="en-US" dirty="0"/>
          </a:p>
        </p:txBody>
      </p:sp>
      <p:sp>
        <p:nvSpPr>
          <p:cNvPr id="5" name="Slide Number Placeholder 4"/>
          <p:cNvSpPr>
            <a:spLocks noGrp="1"/>
          </p:cNvSpPr>
          <p:nvPr>
            <p:ph type="sldNum" sz="quarter" idx="12"/>
          </p:nvPr>
        </p:nvSpPr>
        <p:spPr/>
        <p:txBody>
          <a:bodyPr/>
          <a:lstStyle/>
          <a:p>
            <a:fld id="{5549A727-584D-48EB-8770-054BC92916CC}" type="slidenum">
              <a:rPr lang="en-US" smtClean="0"/>
              <a:t>12</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391" y="1444487"/>
            <a:ext cx="6601217" cy="4911864"/>
          </a:xfrm>
          <a:prstGeom prst="rect">
            <a:avLst/>
          </a:prstGeom>
        </p:spPr>
      </p:pic>
      <p:sp>
        <p:nvSpPr>
          <p:cNvPr id="8" name="Footer Placeholder 7"/>
          <p:cNvSpPr>
            <a:spLocks noGrp="1"/>
          </p:cNvSpPr>
          <p:nvPr>
            <p:ph type="ftr" sz="quarter" idx="11"/>
          </p:nvPr>
        </p:nvSpPr>
        <p:spPr/>
        <p:txBody>
          <a:bodyPr/>
          <a:lstStyle/>
          <a:p>
            <a:r>
              <a:rPr lang="en-US"/>
              <a:t>Final Presentation, Data Structure &amp; Algorithm, DCS, FoIT</a:t>
            </a:r>
            <a:endParaRPr lang="en-US" dirty="0"/>
          </a:p>
        </p:txBody>
      </p:sp>
      <p:pic>
        <p:nvPicPr>
          <p:cNvPr id="9" name="Picture 8">
            <a:extLst>
              <a:ext uri="{FF2B5EF4-FFF2-40B4-BE49-F238E27FC236}">
                <a16:creationId xmlns:a16="http://schemas.microsoft.com/office/drawing/2014/main" id="{D8BD520C-C22C-4F6C-A837-970365F9EF8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4521"/>
          <a:stretch/>
        </p:blipFill>
        <p:spPr>
          <a:xfrm>
            <a:off x="0" y="175373"/>
            <a:ext cx="3872754" cy="669964"/>
          </a:xfrm>
          <a:prstGeom prst="rect">
            <a:avLst/>
          </a:prstGeom>
        </p:spPr>
      </p:pic>
      <p:pic>
        <p:nvPicPr>
          <p:cNvPr id="12" name="Picture 11">
            <a:extLst>
              <a:ext uri="{FF2B5EF4-FFF2-40B4-BE49-F238E27FC236}">
                <a16:creationId xmlns:a16="http://schemas.microsoft.com/office/drawing/2014/main" id="{5205F7D2-DE9D-4B00-B2AC-DCB1423E5AA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647"/>
          <a:stretch/>
        </p:blipFill>
        <p:spPr>
          <a:xfrm>
            <a:off x="6947100" y="175373"/>
            <a:ext cx="1936485" cy="655369"/>
          </a:xfrm>
          <a:prstGeom prst="rect">
            <a:avLst/>
          </a:prstGeom>
        </p:spPr>
      </p:pic>
      <p:pic>
        <p:nvPicPr>
          <p:cNvPr id="13" name="Picture 12">
            <a:extLst>
              <a:ext uri="{FF2B5EF4-FFF2-40B4-BE49-F238E27FC236}">
                <a16:creationId xmlns:a16="http://schemas.microsoft.com/office/drawing/2014/main" id="{0E6CE9F3-9541-4379-9561-20FCB0C791F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3294" r="81907" b="26589"/>
          <a:stretch/>
        </p:blipFill>
        <p:spPr>
          <a:xfrm>
            <a:off x="6214767" y="168075"/>
            <a:ext cx="732333" cy="669964"/>
          </a:xfrm>
          <a:prstGeom prst="rect">
            <a:avLst/>
          </a:prstGeom>
        </p:spPr>
      </p:pic>
    </p:spTree>
    <p:extLst>
      <p:ext uri="{BB962C8B-B14F-4D97-AF65-F5344CB8AC3E}">
        <p14:creationId xmlns:p14="http://schemas.microsoft.com/office/powerpoint/2010/main" val="806216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26369"/>
            <a:ext cx="7886700" cy="1325563"/>
          </a:xfrm>
        </p:spPr>
        <p:txBody>
          <a:bodyPr/>
          <a:lstStyle/>
          <a:p>
            <a:pPr algn="ctr"/>
            <a:r>
              <a:rPr lang="en-US"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Conclusion</a:t>
            </a:r>
            <a:endParaRPr lang="en-US" dirty="0"/>
          </a:p>
        </p:txBody>
      </p:sp>
      <p:sp>
        <p:nvSpPr>
          <p:cNvPr id="5" name="Slide Number Placeholder 4"/>
          <p:cNvSpPr>
            <a:spLocks noGrp="1"/>
          </p:cNvSpPr>
          <p:nvPr>
            <p:ph type="sldNum" sz="quarter" idx="12"/>
          </p:nvPr>
        </p:nvSpPr>
        <p:spPr/>
        <p:txBody>
          <a:bodyPr/>
          <a:lstStyle/>
          <a:p>
            <a:fld id="{5549A727-584D-48EB-8770-054BC92916CC}" type="slidenum">
              <a:rPr lang="en-US" smtClean="0"/>
              <a:t>13</a:t>
            </a:fld>
            <a:endParaRPr lang="en-US"/>
          </a:p>
        </p:txBody>
      </p:sp>
      <p:sp>
        <p:nvSpPr>
          <p:cNvPr id="7" name="Footer Placeholder 6"/>
          <p:cNvSpPr>
            <a:spLocks noGrp="1"/>
          </p:cNvSpPr>
          <p:nvPr>
            <p:ph type="ftr" sz="quarter" idx="11"/>
          </p:nvPr>
        </p:nvSpPr>
        <p:spPr/>
        <p:txBody>
          <a:bodyPr/>
          <a:lstStyle/>
          <a:p>
            <a:r>
              <a:rPr lang="en-US"/>
              <a:t>Final Presentation, Data Structure &amp; Algorithm, DCS, FoIT</a:t>
            </a:r>
            <a:endParaRPr lang="en-US" dirty="0"/>
          </a:p>
        </p:txBody>
      </p:sp>
      <p:pic>
        <p:nvPicPr>
          <p:cNvPr id="8" name="Picture 7">
            <a:extLst>
              <a:ext uri="{FF2B5EF4-FFF2-40B4-BE49-F238E27FC236}">
                <a16:creationId xmlns:a16="http://schemas.microsoft.com/office/drawing/2014/main" id="{2F01AFD2-ACAA-4A93-8DF0-999DAFDFC3E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4521"/>
          <a:stretch/>
        </p:blipFill>
        <p:spPr>
          <a:xfrm>
            <a:off x="0" y="175373"/>
            <a:ext cx="3872754" cy="669964"/>
          </a:xfrm>
          <a:prstGeom prst="rect">
            <a:avLst/>
          </a:prstGeom>
        </p:spPr>
      </p:pic>
      <p:pic>
        <p:nvPicPr>
          <p:cNvPr id="11" name="Picture 10">
            <a:extLst>
              <a:ext uri="{FF2B5EF4-FFF2-40B4-BE49-F238E27FC236}">
                <a16:creationId xmlns:a16="http://schemas.microsoft.com/office/drawing/2014/main" id="{BEF7EBEE-3FB6-4C2A-8B68-0E439DC9F67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647"/>
          <a:stretch/>
        </p:blipFill>
        <p:spPr>
          <a:xfrm>
            <a:off x="6947100" y="175373"/>
            <a:ext cx="1936485" cy="655369"/>
          </a:xfrm>
          <a:prstGeom prst="rect">
            <a:avLst/>
          </a:prstGeom>
        </p:spPr>
      </p:pic>
      <p:pic>
        <p:nvPicPr>
          <p:cNvPr id="12" name="Picture 11">
            <a:extLst>
              <a:ext uri="{FF2B5EF4-FFF2-40B4-BE49-F238E27FC236}">
                <a16:creationId xmlns:a16="http://schemas.microsoft.com/office/drawing/2014/main" id="{CF56C9D3-1457-4CBA-9941-66B9D042D99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3294" r="81907" b="26589"/>
          <a:stretch/>
        </p:blipFill>
        <p:spPr>
          <a:xfrm>
            <a:off x="6214767" y="168075"/>
            <a:ext cx="732333" cy="669964"/>
          </a:xfrm>
          <a:prstGeom prst="rect">
            <a:avLst/>
          </a:prstGeom>
        </p:spPr>
      </p:pic>
      <p:sp>
        <p:nvSpPr>
          <p:cNvPr id="4" name="Content Placeholder 3"/>
          <p:cNvSpPr>
            <a:spLocks noGrp="1"/>
          </p:cNvSpPr>
          <p:nvPr>
            <p:ph idx="1"/>
          </p:nvPr>
        </p:nvSpPr>
        <p:spPr>
          <a:xfrm>
            <a:off x="628650" y="1825625"/>
            <a:ext cx="7886700" cy="4351338"/>
          </a:xfrm>
        </p:spPr>
        <p:txBody>
          <a:bodyPr>
            <a:normAutofit/>
          </a:bodyPr>
          <a:lstStyle/>
          <a:p>
            <a:pPr>
              <a:lnSpc>
                <a:spcPct val="150000"/>
              </a:lnSpc>
            </a:pPr>
            <a:r>
              <a:rPr lang="en-US" sz="2600" dirty="0">
                <a:latin typeface="Times New Roman" panose="02020603050405020304" pitchFamily="18" charset="0"/>
                <a:cs typeface="Times New Roman" panose="02020603050405020304" pitchFamily="18" charset="0"/>
              </a:rPr>
              <a:t>This project was a practical application of our 2nd-semester programming concepts in Java. It helped us understand how to structure real-world software using clean coding techniques and reinforced how data structures like stacks and queues can be applied beyond theory. The game is easily extendable for future enhancements like AI or GUI.</a:t>
            </a:r>
          </a:p>
        </p:txBody>
      </p:sp>
    </p:spTree>
    <p:extLst>
      <p:ext uri="{BB962C8B-B14F-4D97-AF65-F5344CB8AC3E}">
        <p14:creationId xmlns:p14="http://schemas.microsoft.com/office/powerpoint/2010/main" val="42942470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27756"/>
            <a:ext cx="7886700" cy="1325563"/>
          </a:xfrm>
        </p:spPr>
        <p:txBody>
          <a:bodyPr/>
          <a:lstStyle/>
          <a:p>
            <a:pPr algn="ctr"/>
            <a:r>
              <a:rPr lang="en-US"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References</a:t>
            </a:r>
            <a:endParaRPr lang="en-US" dirty="0"/>
          </a:p>
        </p:txBody>
      </p:sp>
      <p:sp>
        <p:nvSpPr>
          <p:cNvPr id="3" name="Content Placeholder 2"/>
          <p:cNvSpPr>
            <a:spLocks noGrp="1"/>
          </p:cNvSpPr>
          <p:nvPr>
            <p:ph idx="1"/>
          </p:nvPr>
        </p:nvSpPr>
        <p:spPr/>
        <p:txBody>
          <a:bodyPr/>
          <a:lstStyle/>
          <a:p>
            <a:pPr>
              <a:lnSpc>
                <a:spcPct val="150000"/>
              </a:lnSpc>
            </a:pPr>
            <a:r>
              <a:rPr lang="en-US" dirty="0">
                <a:latin typeface="Times New Roman" panose="02020603050405020304" pitchFamily="18" charset="0"/>
                <a:cs typeface="Times New Roman" panose="02020603050405020304" pitchFamily="18" charset="0"/>
              </a:rPr>
              <a:t>YouTube Tutorial</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i="1" dirty="0" smtClean="0">
                <a:latin typeface="Times New Roman" panose="02020603050405020304" pitchFamily="18" charset="0"/>
                <a:cs typeface="Times New Roman" panose="02020603050405020304" pitchFamily="18" charset="0"/>
              </a:rPr>
              <a:t>"Java </a:t>
            </a:r>
            <a:r>
              <a:rPr lang="en-US" i="1" dirty="0">
                <a:latin typeface="Times New Roman" panose="02020603050405020304" pitchFamily="18" charset="0"/>
                <a:cs typeface="Times New Roman" panose="02020603050405020304" pitchFamily="18" charset="0"/>
              </a:rPr>
              <a:t>Tic </a:t>
            </a:r>
            <a:r>
              <a:rPr lang="en-US" i="1" dirty="0" err="1">
                <a:latin typeface="Times New Roman" panose="02020603050405020304" pitchFamily="18" charset="0"/>
                <a:cs typeface="Times New Roman" panose="02020603050405020304" pitchFamily="18" charset="0"/>
              </a:rPr>
              <a:t>Tac</a:t>
            </a:r>
            <a:r>
              <a:rPr lang="en-US" i="1" dirty="0">
                <a:latin typeface="Times New Roman" panose="02020603050405020304" pitchFamily="18" charset="0"/>
                <a:cs typeface="Times New Roman" panose="02020603050405020304" pitchFamily="18" charset="0"/>
              </a:rPr>
              <a:t> Toe </a:t>
            </a:r>
            <a:r>
              <a:rPr lang="en-US" i="1" dirty="0" smtClean="0">
                <a:latin typeface="Times New Roman" panose="02020603050405020304" pitchFamily="18" charset="0"/>
                <a:cs typeface="Times New Roman" panose="02020603050405020304" pitchFamily="18" charset="0"/>
              </a:rPr>
              <a:t>Game"</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Available at</a:t>
            </a:r>
            <a:r>
              <a:rPr lang="en-US" dirty="0" smtClean="0">
                <a:latin typeface="Times New Roman" panose="02020603050405020304" pitchFamily="18" charset="0"/>
                <a:cs typeface="Times New Roman" panose="02020603050405020304" pitchFamily="18" charset="0"/>
              </a:rPr>
              <a:t>: </a:t>
            </a:r>
            <a:r>
              <a:rPr lang="en-US" sz="1800" dirty="0" smtClean="0">
                <a:latin typeface="+mj-lt"/>
                <a:cs typeface="Times New Roman" panose="02020603050405020304" pitchFamily="18" charset="0"/>
                <a:hlinkClick r:id="rId2"/>
              </a:rPr>
              <a:t>https://youtu.be/WRr2h_R0AFM?si=RZfJ5Oo46MqU-8nG</a:t>
            </a:r>
            <a:endParaRPr lang="en-US" sz="1800" dirty="0">
              <a:latin typeface="+mj-lt"/>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549A727-584D-48EB-8770-054BC92916CC}" type="slidenum">
              <a:rPr lang="en-US" smtClean="0"/>
              <a:t>14</a:t>
            </a:fld>
            <a:endParaRPr lang="en-US"/>
          </a:p>
        </p:txBody>
      </p:sp>
      <p:sp>
        <p:nvSpPr>
          <p:cNvPr id="7" name="Footer Placeholder 6"/>
          <p:cNvSpPr>
            <a:spLocks noGrp="1"/>
          </p:cNvSpPr>
          <p:nvPr>
            <p:ph type="ftr" sz="quarter" idx="11"/>
          </p:nvPr>
        </p:nvSpPr>
        <p:spPr/>
        <p:txBody>
          <a:bodyPr/>
          <a:lstStyle/>
          <a:p>
            <a:r>
              <a:rPr lang="en-US"/>
              <a:t>Final Presentation, Data Structure &amp; Algorithm, DCS, FoIT</a:t>
            </a:r>
            <a:endParaRPr lang="en-US" dirty="0"/>
          </a:p>
        </p:txBody>
      </p:sp>
      <p:pic>
        <p:nvPicPr>
          <p:cNvPr id="9" name="Picture 8">
            <a:extLst>
              <a:ext uri="{FF2B5EF4-FFF2-40B4-BE49-F238E27FC236}">
                <a16:creationId xmlns:a16="http://schemas.microsoft.com/office/drawing/2014/main" id="{406E289B-7AC3-421C-9253-870ACFB6C5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8024" y="136524"/>
            <a:ext cx="2285561" cy="629271"/>
          </a:xfrm>
          <a:prstGeom prst="rect">
            <a:avLst/>
          </a:prstGeom>
        </p:spPr>
      </p:pic>
      <p:pic>
        <p:nvPicPr>
          <p:cNvPr id="10" name="Picture 9">
            <a:extLst>
              <a:ext uri="{FF2B5EF4-FFF2-40B4-BE49-F238E27FC236}">
                <a16:creationId xmlns:a16="http://schemas.microsoft.com/office/drawing/2014/main" id="{375833E5-6179-4D80-AE65-8D37B8EE17C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24521"/>
          <a:stretch/>
        </p:blipFill>
        <p:spPr>
          <a:xfrm>
            <a:off x="0" y="189868"/>
            <a:ext cx="3872754" cy="686954"/>
          </a:xfrm>
          <a:prstGeom prst="rect">
            <a:avLst/>
          </a:prstGeom>
        </p:spPr>
      </p:pic>
    </p:spTree>
    <p:extLst>
      <p:ext uri="{BB962C8B-B14F-4D97-AF65-F5344CB8AC3E}">
        <p14:creationId xmlns:p14="http://schemas.microsoft.com/office/powerpoint/2010/main" val="40736879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20966"/>
            <a:ext cx="7886700" cy="1325563"/>
          </a:xfrm>
        </p:spPr>
        <p:txBody>
          <a:bodyPr>
            <a:normAutofit/>
          </a:bodyPr>
          <a:lstStyle/>
          <a:p>
            <a:pPr algn="ctr"/>
            <a:r>
              <a:rPr lang="en-US"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Division of Role</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Here you have to describe the role of each group </a:t>
            </a:r>
            <a:r>
              <a:rPr lang="en-US" dirty="0" smtClean="0">
                <a:latin typeface="Times New Roman" panose="02020603050405020304" pitchFamily="18" charset="0"/>
                <a:cs typeface="Times New Roman" panose="02020603050405020304" pitchFamily="18" charset="0"/>
              </a:rPr>
              <a:t>members:</a:t>
            </a:r>
          </a:p>
          <a:p>
            <a:pPr marL="457200" lvl="1" indent="0">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549A727-584D-48EB-8770-054BC92916CC}" type="slidenum">
              <a:rPr lang="en-US" smtClean="0"/>
              <a:t>15</a:t>
            </a:fld>
            <a:endParaRPr lang="en-US"/>
          </a:p>
        </p:txBody>
      </p:sp>
      <p:sp>
        <p:nvSpPr>
          <p:cNvPr id="7" name="Footer Placeholder 6"/>
          <p:cNvSpPr>
            <a:spLocks noGrp="1"/>
          </p:cNvSpPr>
          <p:nvPr>
            <p:ph type="ftr" sz="quarter" idx="11"/>
          </p:nvPr>
        </p:nvSpPr>
        <p:spPr/>
        <p:txBody>
          <a:bodyPr/>
          <a:lstStyle/>
          <a:p>
            <a:r>
              <a:rPr lang="en-US"/>
              <a:t>Final Presentation, Data Structure &amp; Algorithm, DCS, FoIT</a:t>
            </a:r>
            <a:endParaRPr lang="en-US" dirty="0"/>
          </a:p>
        </p:txBody>
      </p:sp>
      <p:pic>
        <p:nvPicPr>
          <p:cNvPr id="8" name="Picture 7">
            <a:extLst>
              <a:ext uri="{FF2B5EF4-FFF2-40B4-BE49-F238E27FC236}">
                <a16:creationId xmlns:a16="http://schemas.microsoft.com/office/drawing/2014/main" id="{0F536105-D265-45A7-BADF-7E0FD3EA88B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4521"/>
          <a:stretch/>
        </p:blipFill>
        <p:spPr>
          <a:xfrm>
            <a:off x="0" y="175373"/>
            <a:ext cx="3872754" cy="669964"/>
          </a:xfrm>
          <a:prstGeom prst="rect">
            <a:avLst/>
          </a:prstGeom>
        </p:spPr>
      </p:pic>
      <p:pic>
        <p:nvPicPr>
          <p:cNvPr id="11" name="Picture 10">
            <a:extLst>
              <a:ext uri="{FF2B5EF4-FFF2-40B4-BE49-F238E27FC236}">
                <a16:creationId xmlns:a16="http://schemas.microsoft.com/office/drawing/2014/main" id="{23F2DC03-29E2-4436-BBB7-00C607F9074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647"/>
          <a:stretch/>
        </p:blipFill>
        <p:spPr>
          <a:xfrm>
            <a:off x="6947100" y="175373"/>
            <a:ext cx="1936485" cy="655369"/>
          </a:xfrm>
          <a:prstGeom prst="rect">
            <a:avLst/>
          </a:prstGeom>
        </p:spPr>
      </p:pic>
      <p:pic>
        <p:nvPicPr>
          <p:cNvPr id="12" name="Picture 11">
            <a:extLst>
              <a:ext uri="{FF2B5EF4-FFF2-40B4-BE49-F238E27FC236}">
                <a16:creationId xmlns:a16="http://schemas.microsoft.com/office/drawing/2014/main" id="{290E38D0-5299-4ACD-B4D3-FB54CE81F10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3294" r="81907" b="26589"/>
          <a:stretch/>
        </p:blipFill>
        <p:spPr>
          <a:xfrm>
            <a:off x="6214767" y="168075"/>
            <a:ext cx="732333" cy="669964"/>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237503872"/>
              </p:ext>
            </p:extLst>
          </p:nvPr>
        </p:nvGraphicFramePr>
        <p:xfrm>
          <a:off x="628650" y="2893512"/>
          <a:ext cx="7886700" cy="3813458"/>
        </p:xfrm>
        <a:graphic>
          <a:graphicData uri="http://schemas.openxmlformats.org/drawingml/2006/table">
            <a:tbl>
              <a:tblPr firstRow="1">
                <a:tableStyleId>{284E427A-3D55-4303-BF80-6455036E1DE7}</a:tableStyleId>
              </a:tblPr>
              <a:tblGrid>
                <a:gridCol w="3943350">
                  <a:extLst>
                    <a:ext uri="{9D8B030D-6E8A-4147-A177-3AD203B41FA5}">
                      <a16:colId xmlns:a16="http://schemas.microsoft.com/office/drawing/2014/main" val="20000"/>
                    </a:ext>
                  </a:extLst>
                </a:gridCol>
                <a:gridCol w="3943350">
                  <a:extLst>
                    <a:ext uri="{9D8B030D-6E8A-4147-A177-3AD203B41FA5}">
                      <a16:colId xmlns:a16="http://schemas.microsoft.com/office/drawing/2014/main" val="20001"/>
                    </a:ext>
                  </a:extLst>
                </a:gridCol>
              </a:tblGrid>
              <a:tr h="554802">
                <a:tc>
                  <a:txBody>
                    <a:bodyPr/>
                    <a:lstStyle/>
                    <a:p>
                      <a:r>
                        <a:rPr lang="en-US" sz="2400" dirty="0">
                          <a:latin typeface="Times New Roman" panose="02020603050405020304" pitchFamily="18" charset="0"/>
                          <a:cs typeface="Times New Roman" panose="02020603050405020304" pitchFamily="18" charset="0"/>
                        </a:rPr>
                        <a:t>Team Member</a:t>
                      </a:r>
                      <a:endParaRPr lang="en-US" sz="2400" b="1" dirty="0">
                        <a:latin typeface="Times New Roman" panose="02020603050405020304" pitchFamily="18" charset="0"/>
                        <a:cs typeface="Times New Roman" panose="02020603050405020304" pitchFamily="18" charset="0"/>
                      </a:endParaRPr>
                    </a:p>
                  </a:txBody>
                  <a:tcPr anchor="ctr"/>
                </a:tc>
                <a:tc>
                  <a:txBody>
                    <a:bodyPr/>
                    <a:lstStyle/>
                    <a:p>
                      <a:r>
                        <a:rPr lang="en-US" sz="2400" dirty="0">
                          <a:latin typeface="Times New Roman" panose="02020603050405020304" pitchFamily="18" charset="0"/>
                          <a:cs typeface="Times New Roman" panose="02020603050405020304" pitchFamily="18" charset="0"/>
                        </a:rPr>
                        <a:t>Responsibilities</a:t>
                      </a:r>
                      <a:endParaRPr lang="en-US" sz="2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0"/>
                  </a:ext>
                </a:extLst>
              </a:tr>
              <a:tr h="9358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latin typeface="Times New Roman" panose="02020603050405020304" pitchFamily="18" charset="0"/>
                          <a:cs typeface="Times New Roman" panose="02020603050405020304" pitchFamily="18" charset="0"/>
                        </a:rPr>
                        <a:t>Maheen</a:t>
                      </a:r>
                      <a:r>
                        <a:rPr lang="en-US" sz="2400" dirty="0" smtClean="0">
                          <a:latin typeface="Times New Roman" panose="02020603050405020304" pitchFamily="18" charset="0"/>
                          <a:cs typeface="Times New Roman" panose="02020603050405020304" pitchFamily="18" charset="0"/>
                        </a:rPr>
                        <a:t> Habib</a:t>
                      </a:r>
                    </a:p>
                    <a:p>
                      <a:endParaRPr lang="en-US" sz="2400" b="1" dirty="0">
                        <a:latin typeface="Times New Roman" panose="02020603050405020304" pitchFamily="18" charset="0"/>
                        <a:cs typeface="Times New Roman" panose="02020603050405020304" pitchFamily="18" charset="0"/>
                      </a:endParaRPr>
                    </a:p>
                  </a:txBody>
                  <a:tcPr anchor="ctr"/>
                </a:tc>
                <a:tc>
                  <a:txBody>
                    <a:bodyPr/>
                    <a:lstStyle/>
                    <a:p>
                      <a:r>
                        <a:rPr lang="en-US" sz="2400" b="0" dirty="0" smtClean="0">
                          <a:latin typeface="Times New Roman" panose="02020603050405020304" pitchFamily="18" charset="0"/>
                          <a:cs typeface="Times New Roman" panose="02020603050405020304" pitchFamily="18" charset="0"/>
                        </a:rPr>
                        <a:t>Plan</a:t>
                      </a:r>
                      <a:r>
                        <a:rPr lang="en-US" sz="2400" b="0" baseline="0" dirty="0" smtClean="0">
                          <a:latin typeface="Times New Roman" panose="02020603050405020304" pitchFamily="18" charset="0"/>
                          <a:cs typeface="Times New Roman" panose="02020603050405020304" pitchFamily="18" charset="0"/>
                        </a:rPr>
                        <a:t> the project, divide tasks, and manage integration.</a:t>
                      </a:r>
                      <a:endParaRPr lang="en-US" sz="2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9709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err="1" smtClean="0">
                          <a:latin typeface="Times New Roman" panose="02020603050405020304" pitchFamily="18" charset="0"/>
                          <a:cs typeface="Times New Roman" panose="02020603050405020304" pitchFamily="18" charset="0"/>
                        </a:rPr>
                        <a:t>Rida</a:t>
                      </a:r>
                      <a:r>
                        <a:rPr lang="en-US" sz="2400" baseline="0" dirty="0" smtClean="0">
                          <a:latin typeface="Times New Roman" panose="02020603050405020304" pitchFamily="18" charset="0"/>
                          <a:cs typeface="Times New Roman" panose="02020603050405020304" pitchFamily="18" charset="0"/>
                        </a:rPr>
                        <a:t> </a:t>
                      </a:r>
                      <a:r>
                        <a:rPr lang="en-US" sz="2400" baseline="0" dirty="0" err="1" smtClean="0">
                          <a:latin typeface="Times New Roman" panose="02020603050405020304" pitchFamily="18" charset="0"/>
                          <a:cs typeface="Times New Roman" panose="02020603050405020304" pitchFamily="18" charset="0"/>
                        </a:rPr>
                        <a:t>Saleem</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txBody>
                  <a:tcPr anchor="ctr"/>
                </a:tc>
                <a:tc>
                  <a:txBody>
                    <a:bodyPr/>
                    <a:lstStyle/>
                    <a:p>
                      <a:r>
                        <a:rPr lang="en-US" sz="2400" dirty="0" smtClean="0">
                          <a:latin typeface="Times New Roman" panose="02020603050405020304" pitchFamily="18" charset="0"/>
                          <a:cs typeface="Times New Roman" panose="02020603050405020304" pitchFamily="18" charset="0"/>
                        </a:rPr>
                        <a:t>Develop</a:t>
                      </a:r>
                      <a:r>
                        <a:rPr lang="en-US" sz="2400" baseline="0" dirty="0" smtClean="0">
                          <a:latin typeface="Times New Roman" panose="02020603050405020304" pitchFamily="18" charset="0"/>
                          <a:cs typeface="Times New Roman" panose="02020603050405020304" pitchFamily="18" charset="0"/>
                        </a:rPr>
                        <a:t> core logic and implement OOP concepts.</a:t>
                      </a:r>
                      <a:endParaRPr 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1351854">
                <a:tc>
                  <a:txBody>
                    <a:bodyPr/>
                    <a:lstStyle/>
                    <a:p>
                      <a:r>
                        <a:rPr lang="en-US" sz="2400" dirty="0" err="1" smtClean="0">
                          <a:latin typeface="Times New Roman" panose="02020603050405020304" pitchFamily="18" charset="0"/>
                          <a:cs typeface="Times New Roman" panose="02020603050405020304" pitchFamily="18" charset="0"/>
                        </a:rPr>
                        <a:t>Sani</a:t>
                      </a:r>
                      <a:r>
                        <a:rPr lang="en-US" sz="2400" baseline="0" dirty="0" smtClean="0">
                          <a:latin typeface="Times New Roman" panose="02020603050405020304" pitchFamily="18" charset="0"/>
                          <a:cs typeface="Times New Roman" panose="02020603050405020304" pitchFamily="18" charset="0"/>
                        </a:rPr>
                        <a:t>-e-</a:t>
                      </a:r>
                      <a:r>
                        <a:rPr lang="en-US" sz="2400" baseline="0" dirty="0" err="1" smtClean="0">
                          <a:latin typeface="Times New Roman" panose="02020603050405020304" pitchFamily="18" charset="0"/>
                          <a:cs typeface="Times New Roman" panose="02020603050405020304" pitchFamily="18" charset="0"/>
                        </a:rPr>
                        <a:t>Zehra</a:t>
                      </a:r>
                      <a:endParaRPr lang="en-US" sz="2400" dirty="0">
                        <a:latin typeface="Times New Roman" panose="02020603050405020304" pitchFamily="18" charset="0"/>
                        <a:cs typeface="Times New Roman" panose="02020603050405020304" pitchFamily="18" charset="0"/>
                      </a:endParaRPr>
                    </a:p>
                  </a:txBody>
                  <a:tcPr anchor="ctr"/>
                </a:tc>
                <a:tc>
                  <a:txBody>
                    <a:bodyPr/>
                    <a:lstStyle/>
                    <a:p>
                      <a:r>
                        <a:rPr lang="en-US" sz="2400" dirty="0" smtClean="0">
                          <a:latin typeface="Times New Roman" panose="02020603050405020304" pitchFamily="18" charset="0"/>
                          <a:cs typeface="Times New Roman" panose="02020603050405020304" pitchFamily="18" charset="0"/>
                        </a:rPr>
                        <a:t>Handle</a:t>
                      </a:r>
                      <a:r>
                        <a:rPr lang="en-US" sz="2400" baseline="0" dirty="0" smtClean="0">
                          <a:latin typeface="Times New Roman" panose="02020603050405020304" pitchFamily="18" charset="0"/>
                          <a:cs typeface="Times New Roman" panose="02020603050405020304" pitchFamily="18" charset="0"/>
                        </a:rPr>
                        <a:t> file operations, data structures and exception handling.</a:t>
                      </a:r>
                      <a:endParaRPr lang="en-US" sz="2400"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628650" y="335353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784039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rgbClr val="C00000"/>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52870" y="2313196"/>
            <a:ext cx="5030028" cy="1325563"/>
          </a:xfrm>
        </p:spPr>
        <p:txBody>
          <a:bodyPr>
            <a:normAutofit/>
          </a:bodyPr>
          <a:lstStyle/>
          <a:p>
            <a:pPr algn="ctr"/>
            <a:r>
              <a:rPr lang="en-US" sz="54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Q/A Session</a:t>
            </a:r>
            <a:endParaRPr lang="en-US" sz="5400" dirty="0"/>
          </a:p>
        </p:txBody>
      </p:sp>
      <p:sp>
        <p:nvSpPr>
          <p:cNvPr id="5" name="Slide Number Placeholder 4"/>
          <p:cNvSpPr>
            <a:spLocks noGrp="1"/>
          </p:cNvSpPr>
          <p:nvPr>
            <p:ph type="sldNum" sz="quarter" idx="12"/>
          </p:nvPr>
        </p:nvSpPr>
        <p:spPr/>
        <p:txBody>
          <a:bodyPr/>
          <a:lstStyle/>
          <a:p>
            <a:fld id="{5549A727-584D-48EB-8770-054BC92916CC}" type="slidenum">
              <a:rPr lang="en-US" smtClean="0"/>
              <a:t>16</a:t>
            </a:fld>
            <a:endParaRPr lang="en-US"/>
          </a:p>
        </p:txBody>
      </p:sp>
      <p:sp>
        <p:nvSpPr>
          <p:cNvPr id="3" name="Footer Placeholder 2"/>
          <p:cNvSpPr>
            <a:spLocks noGrp="1"/>
          </p:cNvSpPr>
          <p:nvPr>
            <p:ph type="ftr" sz="quarter" idx="11"/>
          </p:nvPr>
        </p:nvSpPr>
        <p:spPr/>
        <p:txBody>
          <a:bodyPr/>
          <a:lstStyle/>
          <a:p>
            <a:r>
              <a:rPr lang="en-US" dirty="0"/>
              <a:t>Final Presentation, Data Structure &amp; Algorithm, DCS, FoIT</a:t>
            </a:r>
          </a:p>
        </p:txBody>
      </p:sp>
      <p:pic>
        <p:nvPicPr>
          <p:cNvPr id="7" name="Picture 6">
            <a:extLst>
              <a:ext uri="{FF2B5EF4-FFF2-40B4-BE49-F238E27FC236}">
                <a16:creationId xmlns:a16="http://schemas.microsoft.com/office/drawing/2014/main" id="{D1C29148-4CB2-4963-8B2B-F33F05C5C96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4521"/>
          <a:stretch/>
        </p:blipFill>
        <p:spPr>
          <a:xfrm>
            <a:off x="0" y="175373"/>
            <a:ext cx="3872754" cy="669964"/>
          </a:xfrm>
          <a:prstGeom prst="rect">
            <a:avLst/>
          </a:prstGeom>
        </p:spPr>
      </p:pic>
      <p:pic>
        <p:nvPicPr>
          <p:cNvPr id="9" name="Picture 8">
            <a:extLst>
              <a:ext uri="{FF2B5EF4-FFF2-40B4-BE49-F238E27FC236}">
                <a16:creationId xmlns:a16="http://schemas.microsoft.com/office/drawing/2014/main" id="{2DF5C57C-01BA-4E14-9ECC-C9A177BFCD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647"/>
          <a:stretch/>
        </p:blipFill>
        <p:spPr>
          <a:xfrm>
            <a:off x="6947100" y="175373"/>
            <a:ext cx="1936485" cy="655369"/>
          </a:xfrm>
          <a:prstGeom prst="rect">
            <a:avLst/>
          </a:prstGeom>
        </p:spPr>
      </p:pic>
      <p:pic>
        <p:nvPicPr>
          <p:cNvPr id="10" name="Picture 9">
            <a:extLst>
              <a:ext uri="{FF2B5EF4-FFF2-40B4-BE49-F238E27FC236}">
                <a16:creationId xmlns:a16="http://schemas.microsoft.com/office/drawing/2014/main" id="{6896B98B-8C1D-4B9E-806E-E0F7AFA622A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3294" r="81907" b="26589"/>
          <a:stretch/>
        </p:blipFill>
        <p:spPr>
          <a:xfrm>
            <a:off x="6214767" y="168075"/>
            <a:ext cx="732333" cy="669964"/>
          </a:xfrm>
          <a:prstGeom prst="rect">
            <a:avLst/>
          </a:prstGeom>
        </p:spPr>
      </p:pic>
    </p:spTree>
    <p:extLst>
      <p:ext uri="{BB962C8B-B14F-4D97-AF65-F5344CB8AC3E}">
        <p14:creationId xmlns:p14="http://schemas.microsoft.com/office/powerpoint/2010/main" val="1332406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43968"/>
            <a:ext cx="7886700" cy="1325563"/>
          </a:xfrm>
        </p:spPr>
        <p:txBody>
          <a:bodyPr/>
          <a:lstStyle/>
          <a:p>
            <a:pPr algn="ctr"/>
            <a:r>
              <a:rPr lang="en-US"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Overview</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28650" y="1577009"/>
            <a:ext cx="7886700" cy="4599954"/>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Introduction /Background</a:t>
            </a:r>
          </a:p>
          <a:p>
            <a:r>
              <a:rPr lang="en-US" dirty="0">
                <a:latin typeface="Times New Roman" panose="02020603050405020304" pitchFamily="18" charset="0"/>
                <a:cs typeface="Times New Roman" panose="02020603050405020304" pitchFamily="18" charset="0"/>
              </a:rPr>
              <a:t>Motivation</a:t>
            </a: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Scope of the Project </a:t>
            </a:r>
          </a:p>
          <a:p>
            <a:r>
              <a:rPr lang="en-US" dirty="0">
                <a:latin typeface="Times New Roman" panose="02020603050405020304" pitchFamily="18" charset="0"/>
                <a:cs typeface="Times New Roman" panose="02020603050405020304" pitchFamily="18" charset="0"/>
              </a:rPr>
              <a:t>Project Objectives</a:t>
            </a:r>
          </a:p>
          <a:p>
            <a:r>
              <a:rPr lang="en-US" dirty="0">
                <a:latin typeface="Times New Roman" panose="02020603050405020304" pitchFamily="18" charset="0"/>
                <a:cs typeface="Times New Roman" panose="02020603050405020304" pitchFamily="18" charset="0"/>
              </a:rPr>
              <a:t>Literature Review/Research Gap</a:t>
            </a:r>
          </a:p>
          <a:p>
            <a:r>
              <a:rPr lang="en-US" dirty="0">
                <a:latin typeface="Times New Roman" panose="02020603050405020304" pitchFamily="18" charset="0"/>
                <a:cs typeface="Times New Roman" panose="02020603050405020304" pitchFamily="18" charset="0"/>
              </a:rPr>
              <a:t>Methodology/Framework</a:t>
            </a:r>
          </a:p>
          <a:p>
            <a:r>
              <a:rPr lang="en-US" dirty="0">
                <a:latin typeface="Times New Roman" panose="02020603050405020304" pitchFamily="18" charset="0"/>
                <a:cs typeface="Times New Roman" panose="02020603050405020304" pitchFamily="18" charset="0"/>
              </a:rPr>
              <a:t>Tools and Languages</a:t>
            </a:r>
          </a:p>
          <a:p>
            <a:r>
              <a:rPr lang="en-US" dirty="0">
                <a:latin typeface="Times New Roman" panose="02020603050405020304" pitchFamily="18" charset="0"/>
                <a:cs typeface="Times New Roman" panose="02020603050405020304" pitchFamily="18" charset="0"/>
              </a:rPr>
              <a:t>Gantt Chart</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References</a:t>
            </a:r>
          </a:p>
          <a:p>
            <a:r>
              <a:rPr lang="en-US" dirty="0">
                <a:latin typeface="Times New Roman" panose="02020603050405020304" pitchFamily="18" charset="0"/>
                <a:cs typeface="Times New Roman" panose="02020603050405020304" pitchFamily="18" charset="0"/>
              </a:rPr>
              <a:t>Division of role</a:t>
            </a:r>
          </a:p>
          <a:p>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a:xfrm>
            <a:off x="6457950" y="6368877"/>
            <a:ext cx="2057400" cy="365125"/>
          </a:xfrm>
        </p:spPr>
        <p:txBody>
          <a:bodyPr/>
          <a:lstStyle/>
          <a:p>
            <a:fld id="{5549A727-584D-48EB-8770-054BC92916CC}" type="slidenum">
              <a:rPr lang="en-US" smtClean="0"/>
              <a:t>2</a:t>
            </a:fld>
            <a:endParaRPr lang="en-US"/>
          </a:p>
        </p:txBody>
      </p:sp>
      <p:sp>
        <p:nvSpPr>
          <p:cNvPr id="7" name="Footer Placeholder 6"/>
          <p:cNvSpPr>
            <a:spLocks noGrp="1"/>
          </p:cNvSpPr>
          <p:nvPr>
            <p:ph type="ftr" sz="quarter" idx="11"/>
          </p:nvPr>
        </p:nvSpPr>
        <p:spPr/>
        <p:txBody>
          <a:bodyPr/>
          <a:lstStyle/>
          <a:p>
            <a:r>
              <a:rPr lang="en-US"/>
              <a:t>Final Presentation, Data Structure &amp; Algorithm, DCS, FoIT</a:t>
            </a:r>
            <a:endParaRPr lang="en-US" dirty="0"/>
          </a:p>
        </p:txBody>
      </p:sp>
      <p:pic>
        <p:nvPicPr>
          <p:cNvPr id="10" name="Picture 9">
            <a:extLst>
              <a:ext uri="{FF2B5EF4-FFF2-40B4-BE49-F238E27FC236}">
                <a16:creationId xmlns:a16="http://schemas.microsoft.com/office/drawing/2014/main" id="{F4BEC8D3-B727-433D-9B6F-B68CD2F8BCD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4521"/>
          <a:stretch/>
        </p:blipFill>
        <p:spPr>
          <a:xfrm>
            <a:off x="0" y="175373"/>
            <a:ext cx="3872754" cy="669964"/>
          </a:xfrm>
          <a:prstGeom prst="rect">
            <a:avLst/>
          </a:prstGeom>
        </p:spPr>
      </p:pic>
      <p:pic>
        <p:nvPicPr>
          <p:cNvPr id="8" name="Picture 7">
            <a:extLst>
              <a:ext uri="{FF2B5EF4-FFF2-40B4-BE49-F238E27FC236}">
                <a16:creationId xmlns:a16="http://schemas.microsoft.com/office/drawing/2014/main" id="{2D49825C-7FED-4240-B482-421C6F35C85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647"/>
          <a:stretch/>
        </p:blipFill>
        <p:spPr>
          <a:xfrm>
            <a:off x="6947100" y="175373"/>
            <a:ext cx="1936485" cy="655369"/>
          </a:xfrm>
          <a:prstGeom prst="rect">
            <a:avLst/>
          </a:prstGeom>
        </p:spPr>
      </p:pic>
      <p:pic>
        <p:nvPicPr>
          <p:cNvPr id="11" name="Picture 10">
            <a:extLst>
              <a:ext uri="{FF2B5EF4-FFF2-40B4-BE49-F238E27FC236}">
                <a16:creationId xmlns:a16="http://schemas.microsoft.com/office/drawing/2014/main" id="{C42C8503-16C0-4053-85ED-D3B8A996A74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3294" r="81907" b="26589"/>
          <a:stretch/>
        </p:blipFill>
        <p:spPr>
          <a:xfrm>
            <a:off x="6214767" y="168075"/>
            <a:ext cx="732333" cy="669964"/>
          </a:xfrm>
          <a:prstGeom prst="rect">
            <a:avLst/>
          </a:prstGeom>
        </p:spPr>
      </p:pic>
    </p:spTree>
    <p:extLst>
      <p:ext uri="{BB962C8B-B14F-4D97-AF65-F5344CB8AC3E}">
        <p14:creationId xmlns:p14="http://schemas.microsoft.com/office/powerpoint/2010/main" val="881895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24528"/>
            <a:ext cx="7886700" cy="1325563"/>
          </a:xfrm>
        </p:spPr>
        <p:txBody>
          <a:bodyPr/>
          <a:lstStyle/>
          <a:p>
            <a:pPr algn="ctr"/>
            <a:r>
              <a:rPr lang="en-US"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Introduction/Background</a:t>
            </a:r>
            <a:endParaRPr lang="en-US" dirty="0"/>
          </a:p>
        </p:txBody>
      </p:sp>
      <p:sp>
        <p:nvSpPr>
          <p:cNvPr id="3" name="Content Placeholder 2"/>
          <p:cNvSpPr>
            <a:spLocks noGrp="1"/>
          </p:cNvSpPr>
          <p:nvPr>
            <p:ph idx="1"/>
          </p:nvPr>
        </p:nvSpPr>
        <p:spPr/>
        <p:txBody>
          <a:bodyPr>
            <a:normAutofit/>
          </a:bodyPr>
          <a:lstStyle/>
          <a:p>
            <a:pPr>
              <a:lnSpc>
                <a:spcPct val="150000"/>
              </a:lnSpc>
            </a:pPr>
            <a:r>
              <a:rPr lang="en-US" sz="2600" dirty="0">
                <a:latin typeface="Times New Roman" panose="02020603050405020304" pitchFamily="18" charset="0"/>
                <a:cs typeface="Times New Roman" panose="02020603050405020304" pitchFamily="18" charset="0"/>
              </a:rPr>
              <a:t>Tic </a:t>
            </a:r>
            <a:r>
              <a:rPr lang="en-US" sz="2600" dirty="0" err="1">
                <a:latin typeface="Times New Roman" panose="02020603050405020304" pitchFamily="18" charset="0"/>
                <a:cs typeface="Times New Roman" panose="02020603050405020304" pitchFamily="18" charset="0"/>
              </a:rPr>
              <a:t>Tac</a:t>
            </a:r>
            <a:r>
              <a:rPr lang="en-US" sz="2600" dirty="0">
                <a:latin typeface="Times New Roman" panose="02020603050405020304" pitchFamily="18" charset="0"/>
                <a:cs typeface="Times New Roman" panose="02020603050405020304" pitchFamily="18" charset="0"/>
              </a:rPr>
              <a:t> Toe is a classic two-player game often used to demonstrate fundamental programming concepts. In this project, we have implemented a console-based version of the game in Java using object-oriented programming principles. The game allows two players to take turns, track their moves, and determine the winner or declare a draw.</a:t>
            </a: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549A727-584D-48EB-8770-054BC92916CC}" type="slidenum">
              <a:rPr lang="en-US" smtClean="0"/>
              <a:t>3</a:t>
            </a:fld>
            <a:endParaRPr lang="en-US"/>
          </a:p>
        </p:txBody>
      </p:sp>
      <p:sp>
        <p:nvSpPr>
          <p:cNvPr id="6" name="Footer Placeholder 5"/>
          <p:cNvSpPr>
            <a:spLocks noGrp="1"/>
          </p:cNvSpPr>
          <p:nvPr>
            <p:ph type="ftr" sz="quarter" idx="11"/>
          </p:nvPr>
        </p:nvSpPr>
        <p:spPr/>
        <p:txBody>
          <a:bodyPr/>
          <a:lstStyle/>
          <a:p>
            <a:r>
              <a:rPr lang="en-US"/>
              <a:t>Final Presentation, Data Structure &amp; Algorithm, DCS, FoIT</a:t>
            </a:r>
            <a:endParaRPr lang="en-US" dirty="0"/>
          </a:p>
        </p:txBody>
      </p:sp>
      <p:pic>
        <p:nvPicPr>
          <p:cNvPr id="10" name="Picture 9">
            <a:extLst>
              <a:ext uri="{FF2B5EF4-FFF2-40B4-BE49-F238E27FC236}">
                <a16:creationId xmlns:a16="http://schemas.microsoft.com/office/drawing/2014/main" id="{17F085FB-991F-4B2B-A037-1979D9AD5B3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4521"/>
          <a:stretch/>
        </p:blipFill>
        <p:spPr>
          <a:xfrm>
            <a:off x="0" y="175373"/>
            <a:ext cx="3872754" cy="669964"/>
          </a:xfrm>
          <a:prstGeom prst="rect">
            <a:avLst/>
          </a:prstGeom>
        </p:spPr>
      </p:pic>
      <p:pic>
        <p:nvPicPr>
          <p:cNvPr id="11" name="Picture 10">
            <a:extLst>
              <a:ext uri="{FF2B5EF4-FFF2-40B4-BE49-F238E27FC236}">
                <a16:creationId xmlns:a16="http://schemas.microsoft.com/office/drawing/2014/main" id="{FBA87C1D-0E91-4871-8E03-FC829E4FA3B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647"/>
          <a:stretch/>
        </p:blipFill>
        <p:spPr>
          <a:xfrm>
            <a:off x="6947100" y="175373"/>
            <a:ext cx="1936485" cy="655369"/>
          </a:xfrm>
          <a:prstGeom prst="rect">
            <a:avLst/>
          </a:prstGeom>
        </p:spPr>
      </p:pic>
      <p:pic>
        <p:nvPicPr>
          <p:cNvPr id="12" name="Picture 11">
            <a:extLst>
              <a:ext uri="{FF2B5EF4-FFF2-40B4-BE49-F238E27FC236}">
                <a16:creationId xmlns:a16="http://schemas.microsoft.com/office/drawing/2014/main" id="{915048B4-824C-414D-8432-33E3BF6087F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3294" r="81907" b="26589"/>
          <a:stretch/>
        </p:blipFill>
        <p:spPr>
          <a:xfrm>
            <a:off x="6214767" y="168075"/>
            <a:ext cx="732333" cy="669964"/>
          </a:xfrm>
          <a:prstGeom prst="rect">
            <a:avLst/>
          </a:prstGeom>
        </p:spPr>
      </p:pic>
    </p:spTree>
    <p:extLst>
      <p:ext uri="{BB962C8B-B14F-4D97-AF65-F5344CB8AC3E}">
        <p14:creationId xmlns:p14="http://schemas.microsoft.com/office/powerpoint/2010/main" val="283511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19124"/>
            <a:ext cx="7886700" cy="1325563"/>
          </a:xfrm>
        </p:spPr>
        <p:txBody>
          <a:bodyPr/>
          <a:lstStyle/>
          <a:p>
            <a:pPr algn="ctr"/>
            <a:r>
              <a:rPr lang="en-US"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Motivation</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a:latin typeface="Times New Roman" panose="02020603050405020304" pitchFamily="18" charset="0"/>
                <a:cs typeface="Times New Roman" panose="02020603050405020304" pitchFamily="18" charset="0"/>
              </a:rPr>
              <a:t>The motivation behind choosing Tic </a:t>
            </a:r>
            <a:r>
              <a:rPr lang="en-US" dirty="0" err="1">
                <a:latin typeface="Times New Roman" panose="02020603050405020304" pitchFamily="18" charset="0"/>
                <a:cs typeface="Times New Roman" panose="02020603050405020304" pitchFamily="18" charset="0"/>
              </a:rPr>
              <a:t>Tac</a:t>
            </a:r>
            <a:r>
              <a:rPr lang="en-US" dirty="0">
                <a:latin typeface="Times New Roman" panose="02020603050405020304" pitchFamily="18" charset="0"/>
                <a:cs typeface="Times New Roman" panose="02020603050405020304" pitchFamily="18" charset="0"/>
              </a:rPr>
              <a:t> Toe was to apply our understanding of core programming topics like loops, conditionals, arrays, functions, and data structures. </a:t>
            </a:r>
            <a:endParaRPr lang="en-US"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serves as a simple yet powerful way to learn algorithm design, input validation, and turn-based logic, which are crucial for larger software projects.</a:t>
            </a:r>
          </a:p>
        </p:txBody>
      </p:sp>
      <p:sp>
        <p:nvSpPr>
          <p:cNvPr id="5" name="Slide Number Placeholder 4"/>
          <p:cNvSpPr>
            <a:spLocks noGrp="1"/>
          </p:cNvSpPr>
          <p:nvPr>
            <p:ph type="sldNum" sz="quarter" idx="12"/>
          </p:nvPr>
        </p:nvSpPr>
        <p:spPr/>
        <p:txBody>
          <a:bodyPr/>
          <a:lstStyle/>
          <a:p>
            <a:fld id="{5549A727-584D-48EB-8770-054BC92916CC}" type="slidenum">
              <a:rPr lang="en-US" smtClean="0"/>
              <a:t>4</a:t>
            </a:fld>
            <a:endParaRPr lang="en-US"/>
          </a:p>
        </p:txBody>
      </p:sp>
      <p:sp>
        <p:nvSpPr>
          <p:cNvPr id="7" name="Footer Placeholder 6"/>
          <p:cNvSpPr>
            <a:spLocks noGrp="1"/>
          </p:cNvSpPr>
          <p:nvPr>
            <p:ph type="ftr" sz="quarter" idx="11"/>
          </p:nvPr>
        </p:nvSpPr>
        <p:spPr/>
        <p:txBody>
          <a:bodyPr/>
          <a:lstStyle/>
          <a:p>
            <a:r>
              <a:rPr lang="en-US"/>
              <a:t>Final Presentation, Data Structure &amp; Algorithm, DCS, FoIT</a:t>
            </a:r>
            <a:endParaRPr lang="en-US" dirty="0"/>
          </a:p>
        </p:txBody>
      </p:sp>
      <p:pic>
        <p:nvPicPr>
          <p:cNvPr id="8" name="Picture 7">
            <a:extLst>
              <a:ext uri="{FF2B5EF4-FFF2-40B4-BE49-F238E27FC236}">
                <a16:creationId xmlns:a16="http://schemas.microsoft.com/office/drawing/2014/main" id="{EFD07A09-695C-4D06-82AE-F7E3DB1DE53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4521"/>
          <a:stretch/>
        </p:blipFill>
        <p:spPr>
          <a:xfrm>
            <a:off x="0" y="175373"/>
            <a:ext cx="3872754" cy="669964"/>
          </a:xfrm>
          <a:prstGeom prst="rect">
            <a:avLst/>
          </a:prstGeom>
        </p:spPr>
      </p:pic>
      <p:pic>
        <p:nvPicPr>
          <p:cNvPr id="11" name="Picture 10">
            <a:extLst>
              <a:ext uri="{FF2B5EF4-FFF2-40B4-BE49-F238E27FC236}">
                <a16:creationId xmlns:a16="http://schemas.microsoft.com/office/drawing/2014/main" id="{CDE14B93-8728-43E6-89D3-1F703B882D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647"/>
          <a:stretch/>
        </p:blipFill>
        <p:spPr>
          <a:xfrm>
            <a:off x="6947100" y="175373"/>
            <a:ext cx="1936485" cy="655369"/>
          </a:xfrm>
          <a:prstGeom prst="rect">
            <a:avLst/>
          </a:prstGeom>
        </p:spPr>
      </p:pic>
      <p:pic>
        <p:nvPicPr>
          <p:cNvPr id="12" name="Picture 11">
            <a:extLst>
              <a:ext uri="{FF2B5EF4-FFF2-40B4-BE49-F238E27FC236}">
                <a16:creationId xmlns:a16="http://schemas.microsoft.com/office/drawing/2014/main" id="{BA249B21-9E72-4655-93A0-3A0B0166B59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3294" r="81907" b="26589"/>
          <a:stretch/>
        </p:blipFill>
        <p:spPr>
          <a:xfrm>
            <a:off x="6214767" y="168075"/>
            <a:ext cx="732333" cy="669964"/>
          </a:xfrm>
          <a:prstGeom prst="rect">
            <a:avLst/>
          </a:prstGeom>
        </p:spPr>
      </p:pic>
    </p:spTree>
    <p:extLst>
      <p:ext uri="{BB962C8B-B14F-4D97-AF65-F5344CB8AC3E}">
        <p14:creationId xmlns:p14="http://schemas.microsoft.com/office/powerpoint/2010/main" val="41579688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46019"/>
            <a:ext cx="7886700" cy="1325563"/>
          </a:xfrm>
        </p:spPr>
        <p:txBody>
          <a:bodyPr/>
          <a:lstStyle/>
          <a:p>
            <a:pPr algn="ctr"/>
            <a:r>
              <a:rPr lang="en-US"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Problem Statement</a:t>
            </a:r>
            <a:endParaRPr lang="en-US" dirty="0"/>
          </a:p>
        </p:txBody>
      </p:sp>
      <p:sp>
        <p:nvSpPr>
          <p:cNvPr id="3" name="Content Placeholder 2"/>
          <p:cNvSpPr>
            <a:spLocks noGrp="1"/>
          </p:cNvSpPr>
          <p:nvPr>
            <p:ph idx="1"/>
          </p:nvPr>
        </p:nvSpPr>
        <p:spPr/>
        <p:txBody>
          <a:bodyPr>
            <a:normAutofit fontScale="92500" lnSpcReduction="20000"/>
          </a:bodyPr>
          <a:lstStyle/>
          <a:p>
            <a:pPr>
              <a:lnSpc>
                <a:spcPct val="150000"/>
              </a:lnSpc>
            </a:pPr>
            <a:r>
              <a:rPr lang="en-US" dirty="0">
                <a:latin typeface="Times New Roman" panose="02020603050405020304" pitchFamily="18" charset="0"/>
                <a:cs typeface="Times New Roman" panose="02020603050405020304" pitchFamily="18" charset="0"/>
              </a:rPr>
              <a:t>Most beginner-level games often lack scalability, proper code structure, and reusability. Our aim was to develop a clean, modular, and extensible version of </a:t>
            </a:r>
            <a:r>
              <a:rPr lang="en-US" dirty="0" smtClean="0">
                <a:latin typeface="Times New Roman" panose="02020603050405020304" pitchFamily="18" charset="0"/>
                <a:cs typeface="Times New Roman" panose="02020603050405020304" pitchFamily="18" charset="0"/>
              </a:rPr>
              <a:t>Tic </a:t>
            </a:r>
            <a:r>
              <a:rPr lang="en-US" dirty="0" err="1">
                <a:latin typeface="Times New Roman" panose="02020603050405020304" pitchFamily="18" charset="0"/>
                <a:cs typeface="Times New Roman" panose="02020603050405020304" pitchFamily="18" charset="0"/>
              </a:rPr>
              <a:t>Tac</a:t>
            </a:r>
            <a:r>
              <a:rPr lang="en-US" dirty="0">
                <a:latin typeface="Times New Roman" panose="02020603050405020304" pitchFamily="18" charset="0"/>
                <a:cs typeface="Times New Roman" panose="02020603050405020304" pitchFamily="18" charset="0"/>
              </a:rPr>
              <a:t> Toe that includes features such as</a:t>
            </a:r>
            <a:r>
              <a:rPr lang="en-US" dirty="0" smtClean="0">
                <a:latin typeface="Times New Roman" panose="02020603050405020304" pitchFamily="18" charset="0"/>
                <a:cs typeface="Times New Roman" panose="02020603050405020304" pitchFamily="18" charset="0"/>
              </a:rPr>
              <a:t>:</a:t>
            </a:r>
          </a:p>
          <a:p>
            <a:pPr marL="0" indent="0">
              <a:lnSpc>
                <a:spcPct val="150000"/>
              </a:lnSpc>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Turn tracking using </a:t>
            </a:r>
            <a:r>
              <a:rPr lang="en-US" dirty="0" smtClean="0">
                <a:latin typeface="Times New Roman" panose="02020603050405020304" pitchFamily="18" charset="0"/>
                <a:cs typeface="Times New Roman" panose="02020603050405020304" pitchFamily="18" charset="0"/>
              </a:rPr>
              <a:t>queues</a:t>
            </a:r>
          </a:p>
          <a:p>
            <a:pPr marL="0" indent="0">
              <a:lnSpc>
                <a:spcPct val="150000"/>
              </a:lnSpc>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Move history</a:t>
            </a:r>
          </a:p>
          <a:p>
            <a:pPr marL="0" indent="0">
              <a:lnSpc>
                <a:spcPct val="150000"/>
              </a:lnSpc>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Replay and undo support using stacks and </a:t>
            </a:r>
            <a:r>
              <a:rPr lang="en-US" dirty="0" smtClean="0">
                <a:latin typeface="Times New Roman" panose="02020603050405020304" pitchFamily="18" charset="0"/>
                <a:cs typeface="Times New Roman" panose="02020603050405020304" pitchFamily="18" charset="0"/>
              </a:rPr>
              <a:t>lists</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549A727-584D-48EB-8770-054BC92916CC}" type="slidenum">
              <a:rPr lang="en-US" smtClean="0"/>
              <a:t>5</a:t>
            </a:fld>
            <a:endParaRPr lang="en-US" dirty="0"/>
          </a:p>
        </p:txBody>
      </p:sp>
      <p:sp>
        <p:nvSpPr>
          <p:cNvPr id="7" name="Footer Placeholder 6"/>
          <p:cNvSpPr>
            <a:spLocks noGrp="1"/>
          </p:cNvSpPr>
          <p:nvPr>
            <p:ph type="ftr" sz="quarter" idx="11"/>
          </p:nvPr>
        </p:nvSpPr>
        <p:spPr/>
        <p:txBody>
          <a:bodyPr/>
          <a:lstStyle/>
          <a:p>
            <a:r>
              <a:rPr lang="en-US"/>
              <a:t>Final Presentation, Data Structure &amp; Algorithm, DCS, FoIT</a:t>
            </a:r>
            <a:endParaRPr lang="en-US" dirty="0"/>
          </a:p>
        </p:txBody>
      </p:sp>
      <p:pic>
        <p:nvPicPr>
          <p:cNvPr id="8" name="Picture 7">
            <a:extLst>
              <a:ext uri="{FF2B5EF4-FFF2-40B4-BE49-F238E27FC236}">
                <a16:creationId xmlns:a16="http://schemas.microsoft.com/office/drawing/2014/main" id="{AACB7FA1-6347-4E5E-B60E-71651EE14AC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4521"/>
          <a:stretch/>
        </p:blipFill>
        <p:spPr>
          <a:xfrm>
            <a:off x="0" y="175373"/>
            <a:ext cx="3872754" cy="669964"/>
          </a:xfrm>
          <a:prstGeom prst="rect">
            <a:avLst/>
          </a:prstGeom>
        </p:spPr>
      </p:pic>
      <p:pic>
        <p:nvPicPr>
          <p:cNvPr id="11" name="Picture 10">
            <a:extLst>
              <a:ext uri="{FF2B5EF4-FFF2-40B4-BE49-F238E27FC236}">
                <a16:creationId xmlns:a16="http://schemas.microsoft.com/office/drawing/2014/main" id="{CFA16DBF-5E9B-4FC8-9FAD-920299775CC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647"/>
          <a:stretch/>
        </p:blipFill>
        <p:spPr>
          <a:xfrm>
            <a:off x="6947100" y="175373"/>
            <a:ext cx="1936485" cy="655369"/>
          </a:xfrm>
          <a:prstGeom prst="rect">
            <a:avLst/>
          </a:prstGeom>
        </p:spPr>
      </p:pic>
      <p:pic>
        <p:nvPicPr>
          <p:cNvPr id="12" name="Picture 11">
            <a:extLst>
              <a:ext uri="{FF2B5EF4-FFF2-40B4-BE49-F238E27FC236}">
                <a16:creationId xmlns:a16="http://schemas.microsoft.com/office/drawing/2014/main" id="{708FC354-0C31-4902-B6B1-8571BB31147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3294" r="81907" b="26589"/>
          <a:stretch/>
        </p:blipFill>
        <p:spPr>
          <a:xfrm>
            <a:off x="6214767" y="168075"/>
            <a:ext cx="732333" cy="669964"/>
          </a:xfrm>
          <a:prstGeom prst="rect">
            <a:avLst/>
          </a:prstGeom>
        </p:spPr>
      </p:pic>
    </p:spTree>
    <p:extLst>
      <p:ext uri="{BB962C8B-B14F-4D97-AF65-F5344CB8AC3E}">
        <p14:creationId xmlns:p14="http://schemas.microsoft.com/office/powerpoint/2010/main" val="126647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01316"/>
            <a:ext cx="7886700" cy="1325563"/>
          </a:xfrm>
        </p:spPr>
        <p:txBody>
          <a:bodyPr/>
          <a:lstStyle/>
          <a:p>
            <a:pPr algn="ctr"/>
            <a:r>
              <a:rPr lang="en-US"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Scope of Project</a:t>
            </a:r>
            <a:endParaRPr lang="en-US" dirty="0"/>
          </a:p>
        </p:txBody>
      </p:sp>
      <p:sp>
        <p:nvSpPr>
          <p:cNvPr id="3" name="Content Placeholder 2"/>
          <p:cNvSpPr>
            <a:spLocks noGrp="1"/>
          </p:cNvSpPr>
          <p:nvPr>
            <p:ph idx="1"/>
          </p:nvPr>
        </p:nvSpPr>
        <p:spPr>
          <a:xfrm>
            <a:off x="628649" y="1565753"/>
            <a:ext cx="8515351" cy="4573631"/>
          </a:xfrm>
        </p:spPr>
        <p:txBody>
          <a:bodyPr>
            <a:noAutofit/>
          </a:bodyPr>
          <a:lstStyle/>
          <a:p>
            <a:pPr>
              <a:lnSpc>
                <a:spcPct val="170000"/>
              </a:lnSpc>
            </a:pPr>
            <a:r>
              <a:rPr lang="en-US" sz="2400" b="1" dirty="0" smtClean="0">
                <a:latin typeface="Times New Roman" panose="02020603050405020304" pitchFamily="18" charset="0"/>
                <a:cs typeface="Times New Roman" panose="02020603050405020304" pitchFamily="18" charset="0"/>
              </a:rPr>
              <a:t>The project covers:</a:t>
            </a:r>
          </a:p>
          <a:p>
            <a:pPr marL="0" indent="0">
              <a:lnSpc>
                <a:spcPct val="170000"/>
              </a:lnSpc>
              <a:buNone/>
            </a:pPr>
            <a:r>
              <a:rPr lang="en-US" sz="2400" dirty="0" smtClean="0">
                <a:latin typeface="Times New Roman" panose="02020603050405020304" pitchFamily="18" charset="0"/>
                <a:cs typeface="Times New Roman" panose="02020603050405020304" pitchFamily="18" charset="0"/>
              </a:rPr>
              <a:t>-  A fully functional two-player Tic </a:t>
            </a:r>
            <a:r>
              <a:rPr lang="en-US" sz="2400" dirty="0" err="1" smtClean="0">
                <a:latin typeface="Times New Roman" panose="02020603050405020304" pitchFamily="18" charset="0"/>
                <a:cs typeface="Times New Roman" panose="02020603050405020304" pitchFamily="18" charset="0"/>
              </a:rPr>
              <a:t>Tac</a:t>
            </a:r>
            <a:r>
              <a:rPr lang="en-US" sz="2400" dirty="0" smtClean="0">
                <a:latin typeface="Times New Roman" panose="02020603050405020304" pitchFamily="18" charset="0"/>
                <a:cs typeface="Times New Roman" panose="02020603050405020304" pitchFamily="18" charset="0"/>
              </a:rPr>
              <a:t> Toe game</a:t>
            </a:r>
          </a:p>
          <a:p>
            <a:pPr marL="0" indent="0">
              <a:lnSpc>
                <a:spcPct val="150000"/>
              </a:lnSpc>
              <a:buNone/>
            </a:pPr>
            <a:r>
              <a:rPr lang="en-US" sz="2400" dirty="0" smtClean="0">
                <a:latin typeface="Times New Roman" panose="02020603050405020304" pitchFamily="18" charset="0"/>
                <a:cs typeface="Times New Roman" panose="02020603050405020304" pitchFamily="18" charset="0"/>
              </a:rPr>
              <a:t>-  CLI-based interaction using Java</a:t>
            </a:r>
          </a:p>
          <a:p>
            <a:pPr marL="0" indent="0">
              <a:lnSpc>
                <a:spcPct val="170000"/>
              </a:lnSpc>
              <a:buNone/>
            </a:pPr>
            <a:r>
              <a:rPr lang="en-US" sz="2400" dirty="0" smtClean="0">
                <a:latin typeface="Times New Roman" panose="02020603050405020304" pitchFamily="18" charset="0"/>
                <a:cs typeface="Times New Roman" panose="02020603050405020304" pitchFamily="18" charset="0"/>
              </a:rPr>
              <a:t>-  Use </a:t>
            </a:r>
            <a:r>
              <a:rPr lang="en-US" sz="2400" dirty="0">
                <a:latin typeface="Times New Roman" panose="02020603050405020304" pitchFamily="18" charset="0"/>
                <a:cs typeface="Times New Roman" panose="02020603050405020304" pitchFamily="18" charset="0"/>
              </a:rPr>
              <a:t>of OOP principles like </a:t>
            </a:r>
            <a:r>
              <a:rPr lang="en-US" sz="2400" dirty="0" smtClean="0">
                <a:latin typeface="Times New Roman" panose="02020603050405020304" pitchFamily="18" charset="0"/>
                <a:cs typeface="Times New Roman" panose="02020603050405020304" pitchFamily="18" charset="0"/>
              </a:rPr>
              <a:t>abstraction and inheritance</a:t>
            </a:r>
            <a:endParaRPr lang="en-US" sz="2400" dirty="0">
              <a:latin typeface="Times New Roman" panose="02020603050405020304" pitchFamily="18" charset="0"/>
              <a:cs typeface="Times New Roman" panose="02020603050405020304" pitchFamily="18" charset="0"/>
            </a:endParaRPr>
          </a:p>
          <a:p>
            <a:pPr marL="0" indent="0">
              <a:lnSpc>
                <a:spcPct val="170000"/>
              </a:lnSpc>
              <a:buNone/>
            </a:pPr>
            <a:r>
              <a:rPr lang="en-US" sz="2400" dirty="0" smtClean="0">
                <a:latin typeface="Times New Roman" panose="02020603050405020304" pitchFamily="18" charset="0"/>
                <a:cs typeface="Times New Roman" panose="02020603050405020304" pitchFamily="18" charset="0"/>
              </a:rPr>
              <a:t>-  Data </a:t>
            </a:r>
            <a:r>
              <a:rPr lang="en-US" sz="2400" dirty="0">
                <a:latin typeface="Times New Roman" panose="02020603050405020304" pitchFamily="18" charset="0"/>
                <a:cs typeface="Times New Roman" panose="02020603050405020304" pitchFamily="18" charset="0"/>
              </a:rPr>
              <a:t>structures: Stack, Queue</a:t>
            </a:r>
            <a:r>
              <a:rPr lang="en-US" sz="2400" dirty="0" smtClean="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LinkedList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and </a:t>
            </a:r>
            <a:r>
              <a:rPr lang="en-US" sz="2400" dirty="0" err="1" smtClean="0">
                <a:latin typeface="Times New Roman" panose="02020603050405020304" pitchFamily="18" charset="0"/>
                <a:cs typeface="Times New Roman" panose="02020603050405020304" pitchFamily="18" charset="0"/>
              </a:rPr>
              <a:t>ArrayList</a:t>
            </a:r>
            <a:endParaRPr lang="en-US" sz="2400" dirty="0">
              <a:latin typeface="Times New Roman" panose="02020603050405020304" pitchFamily="18" charset="0"/>
              <a:cs typeface="Times New Roman" panose="02020603050405020304" pitchFamily="18" charset="0"/>
            </a:endParaRPr>
          </a:p>
          <a:p>
            <a:pPr marL="0" indent="0">
              <a:lnSpc>
                <a:spcPct val="170000"/>
              </a:lnSpc>
              <a:buNone/>
            </a:pPr>
            <a:r>
              <a:rPr lang="en-US" sz="2400" dirty="0" smtClean="0">
                <a:latin typeface="Times New Roman" panose="02020603050405020304" pitchFamily="18" charset="0"/>
                <a:cs typeface="Times New Roman" panose="02020603050405020304" pitchFamily="18" charset="0"/>
              </a:rPr>
              <a:t>-  Clean </a:t>
            </a:r>
            <a:r>
              <a:rPr lang="en-US" sz="2400" dirty="0">
                <a:latin typeface="Times New Roman" panose="02020603050405020304" pitchFamily="18" charset="0"/>
                <a:cs typeface="Times New Roman" panose="02020603050405020304" pitchFamily="18" charset="0"/>
              </a:rPr>
              <a:t>user input handling and validation</a:t>
            </a:r>
          </a:p>
          <a:p>
            <a:pPr marL="0" indent="0">
              <a:lnSpc>
                <a:spcPct val="170000"/>
              </a:lnSpc>
              <a:buNone/>
            </a:pP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project does </a:t>
            </a:r>
            <a:r>
              <a:rPr lang="en-US" sz="2400" b="1" dirty="0">
                <a:latin typeface="Times New Roman" panose="02020603050405020304" pitchFamily="18" charset="0"/>
                <a:cs typeface="Times New Roman" panose="02020603050405020304" pitchFamily="18" charset="0"/>
              </a:rPr>
              <a:t>not</a:t>
            </a:r>
            <a:r>
              <a:rPr lang="en-US" sz="2400" dirty="0">
                <a:latin typeface="Times New Roman" panose="02020603050405020304" pitchFamily="18" charset="0"/>
                <a:cs typeface="Times New Roman" panose="02020603050405020304" pitchFamily="18" charset="0"/>
              </a:rPr>
              <a:t> cover AI-based opponents or GUI elements</a:t>
            </a:r>
            <a:r>
              <a:rPr lang="en-US" sz="2400" dirty="0" smtClean="0">
                <a:latin typeface="Times New Roman" panose="02020603050405020304" pitchFamily="18" charset="0"/>
                <a:cs typeface="Times New Roman" panose="02020603050405020304" pitchFamily="18" charset="0"/>
              </a:rPr>
              <a:t>.</a:t>
            </a:r>
          </a:p>
        </p:txBody>
      </p:sp>
      <p:sp>
        <p:nvSpPr>
          <p:cNvPr id="5" name="Slide Number Placeholder 4"/>
          <p:cNvSpPr>
            <a:spLocks noGrp="1"/>
          </p:cNvSpPr>
          <p:nvPr>
            <p:ph type="sldNum" sz="quarter" idx="12"/>
          </p:nvPr>
        </p:nvSpPr>
        <p:spPr/>
        <p:txBody>
          <a:bodyPr/>
          <a:lstStyle/>
          <a:p>
            <a:fld id="{5549A727-584D-48EB-8770-054BC92916CC}" type="slidenum">
              <a:rPr lang="en-US" smtClean="0"/>
              <a:t>6</a:t>
            </a:fld>
            <a:endParaRPr lang="en-US"/>
          </a:p>
        </p:txBody>
      </p:sp>
      <p:sp>
        <p:nvSpPr>
          <p:cNvPr id="7" name="Footer Placeholder 6"/>
          <p:cNvSpPr>
            <a:spLocks noGrp="1"/>
          </p:cNvSpPr>
          <p:nvPr>
            <p:ph type="ftr" sz="quarter" idx="11"/>
          </p:nvPr>
        </p:nvSpPr>
        <p:spPr/>
        <p:txBody>
          <a:bodyPr/>
          <a:lstStyle/>
          <a:p>
            <a:r>
              <a:rPr lang="en-US"/>
              <a:t>Final Presentation, Data Structure &amp; Algorithm, DCS, FoIT</a:t>
            </a:r>
            <a:endParaRPr lang="en-US" dirty="0"/>
          </a:p>
        </p:txBody>
      </p:sp>
      <p:pic>
        <p:nvPicPr>
          <p:cNvPr id="8" name="Picture 7">
            <a:extLst>
              <a:ext uri="{FF2B5EF4-FFF2-40B4-BE49-F238E27FC236}">
                <a16:creationId xmlns:a16="http://schemas.microsoft.com/office/drawing/2014/main" id="{B31078EC-AEE2-4A91-8E94-676E17A68B6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4521"/>
          <a:stretch/>
        </p:blipFill>
        <p:spPr>
          <a:xfrm>
            <a:off x="0" y="175373"/>
            <a:ext cx="3872754" cy="669964"/>
          </a:xfrm>
          <a:prstGeom prst="rect">
            <a:avLst/>
          </a:prstGeom>
        </p:spPr>
      </p:pic>
      <p:pic>
        <p:nvPicPr>
          <p:cNvPr id="11" name="Picture 10">
            <a:extLst>
              <a:ext uri="{FF2B5EF4-FFF2-40B4-BE49-F238E27FC236}">
                <a16:creationId xmlns:a16="http://schemas.microsoft.com/office/drawing/2014/main" id="{76751213-FDAD-4C17-B366-AB7531D4A2B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647"/>
          <a:stretch/>
        </p:blipFill>
        <p:spPr>
          <a:xfrm>
            <a:off x="6947100" y="175373"/>
            <a:ext cx="1936485" cy="655369"/>
          </a:xfrm>
          <a:prstGeom prst="rect">
            <a:avLst/>
          </a:prstGeom>
        </p:spPr>
      </p:pic>
      <p:pic>
        <p:nvPicPr>
          <p:cNvPr id="12" name="Picture 11">
            <a:extLst>
              <a:ext uri="{FF2B5EF4-FFF2-40B4-BE49-F238E27FC236}">
                <a16:creationId xmlns:a16="http://schemas.microsoft.com/office/drawing/2014/main" id="{3634BE75-3DEA-4C72-A01B-D8385C53EB7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3294" r="81907" b="26589"/>
          <a:stretch/>
        </p:blipFill>
        <p:spPr>
          <a:xfrm>
            <a:off x="6214767" y="168075"/>
            <a:ext cx="732333" cy="669964"/>
          </a:xfrm>
          <a:prstGeom prst="rect">
            <a:avLst/>
          </a:prstGeom>
        </p:spPr>
      </p:pic>
    </p:spTree>
    <p:extLst>
      <p:ext uri="{BB962C8B-B14F-4D97-AF65-F5344CB8AC3E}">
        <p14:creationId xmlns:p14="http://schemas.microsoft.com/office/powerpoint/2010/main" val="42652006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72043"/>
            <a:ext cx="7886700" cy="1325563"/>
          </a:xfrm>
        </p:spPr>
        <p:txBody>
          <a:bodyPr>
            <a:normAutofit/>
          </a:bodyPr>
          <a:lstStyle/>
          <a:p>
            <a:pPr algn="ctr"/>
            <a:r>
              <a:rPr lang="en-US"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Project Objectives</a:t>
            </a:r>
          </a:p>
        </p:txBody>
      </p:sp>
      <p:sp>
        <p:nvSpPr>
          <p:cNvPr id="3" name="Content Placeholder 2"/>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Implement an interactive two-player Tic </a:t>
            </a:r>
            <a:r>
              <a:rPr lang="en-US" sz="2400" dirty="0" err="1">
                <a:latin typeface="Times New Roman" panose="02020603050405020304" pitchFamily="18" charset="0"/>
                <a:cs typeface="Times New Roman" panose="02020603050405020304" pitchFamily="18" charset="0"/>
              </a:rPr>
              <a:t>Tac</a:t>
            </a:r>
            <a:r>
              <a:rPr lang="en-US" sz="2400" dirty="0">
                <a:latin typeface="Times New Roman" panose="02020603050405020304" pitchFamily="18" charset="0"/>
                <a:cs typeface="Times New Roman" panose="02020603050405020304" pitchFamily="18" charset="0"/>
              </a:rPr>
              <a:t> Toe game.</a:t>
            </a:r>
          </a:p>
          <a:p>
            <a:pPr>
              <a:lnSpc>
                <a:spcPct val="150000"/>
              </a:lnSpc>
            </a:pPr>
            <a:r>
              <a:rPr lang="en-US" sz="2400" dirty="0">
                <a:latin typeface="Times New Roman" panose="02020603050405020304" pitchFamily="18" charset="0"/>
                <a:cs typeface="Times New Roman" panose="02020603050405020304" pitchFamily="18" charset="0"/>
              </a:rPr>
              <a:t>Apply object-oriented programming using Java.</a:t>
            </a:r>
          </a:p>
          <a:p>
            <a:pPr>
              <a:lnSpc>
                <a:spcPct val="150000"/>
              </a:lnSpc>
            </a:pPr>
            <a:r>
              <a:rPr lang="en-US" sz="2400" dirty="0">
                <a:latin typeface="Times New Roman" panose="02020603050405020304" pitchFamily="18" charset="0"/>
                <a:cs typeface="Times New Roman" panose="02020603050405020304" pitchFamily="18" charset="0"/>
              </a:rPr>
              <a:t>Use built-in data structures for efficient game state management.</a:t>
            </a:r>
          </a:p>
          <a:p>
            <a:pPr>
              <a:lnSpc>
                <a:spcPct val="150000"/>
              </a:lnSpc>
            </a:pPr>
            <a:r>
              <a:rPr lang="en-US" sz="2400" dirty="0">
                <a:latin typeface="Times New Roman" panose="02020603050405020304" pitchFamily="18" charset="0"/>
                <a:cs typeface="Times New Roman" panose="02020603050405020304" pitchFamily="18" charset="0"/>
              </a:rPr>
              <a:t>Ensure modular, maintainable, and reusable code.</a:t>
            </a:r>
          </a:p>
          <a:p>
            <a:pPr>
              <a:lnSpc>
                <a:spcPct val="150000"/>
              </a:lnSpc>
            </a:pPr>
            <a:r>
              <a:rPr lang="en-US" sz="2400" dirty="0">
                <a:latin typeface="Times New Roman" panose="02020603050405020304" pitchFamily="18" charset="0"/>
                <a:cs typeface="Times New Roman" panose="02020603050405020304" pitchFamily="18" charset="0"/>
              </a:rPr>
              <a:t>Strengthen debugging, logic-building, and testing </a:t>
            </a:r>
            <a:r>
              <a:rPr lang="en-US" sz="2400" dirty="0" smtClean="0">
                <a:latin typeface="Times New Roman" panose="02020603050405020304" pitchFamily="18" charset="0"/>
                <a:cs typeface="Times New Roman" panose="02020603050405020304" pitchFamily="18" charset="0"/>
              </a:rPr>
              <a:t>skills.</a:t>
            </a:r>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5549A727-584D-48EB-8770-054BC92916CC}" type="slidenum">
              <a:rPr lang="en-US" smtClean="0"/>
              <a:t>7</a:t>
            </a:fld>
            <a:endParaRPr lang="en-US"/>
          </a:p>
        </p:txBody>
      </p:sp>
      <p:sp>
        <p:nvSpPr>
          <p:cNvPr id="7" name="Footer Placeholder 6"/>
          <p:cNvSpPr>
            <a:spLocks noGrp="1"/>
          </p:cNvSpPr>
          <p:nvPr>
            <p:ph type="ftr" sz="quarter" idx="11"/>
          </p:nvPr>
        </p:nvSpPr>
        <p:spPr/>
        <p:txBody>
          <a:bodyPr/>
          <a:lstStyle/>
          <a:p>
            <a:r>
              <a:rPr lang="en-US"/>
              <a:t>Final Presentation, Data Structure &amp; Algorithm, DCS, FoIT</a:t>
            </a:r>
            <a:endParaRPr lang="en-US" dirty="0"/>
          </a:p>
        </p:txBody>
      </p:sp>
      <p:pic>
        <p:nvPicPr>
          <p:cNvPr id="8" name="Picture 7">
            <a:extLst>
              <a:ext uri="{FF2B5EF4-FFF2-40B4-BE49-F238E27FC236}">
                <a16:creationId xmlns:a16="http://schemas.microsoft.com/office/drawing/2014/main" id="{876DE3DE-205C-4DE4-8C29-0045D57DE92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4521"/>
          <a:stretch/>
        </p:blipFill>
        <p:spPr>
          <a:xfrm>
            <a:off x="0" y="175373"/>
            <a:ext cx="3872754" cy="669964"/>
          </a:xfrm>
          <a:prstGeom prst="rect">
            <a:avLst/>
          </a:prstGeom>
        </p:spPr>
      </p:pic>
      <p:pic>
        <p:nvPicPr>
          <p:cNvPr id="11" name="Picture 10">
            <a:extLst>
              <a:ext uri="{FF2B5EF4-FFF2-40B4-BE49-F238E27FC236}">
                <a16:creationId xmlns:a16="http://schemas.microsoft.com/office/drawing/2014/main" id="{0C3D7AD6-FFC5-47F0-A8EF-44207EC7399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647"/>
          <a:stretch/>
        </p:blipFill>
        <p:spPr>
          <a:xfrm>
            <a:off x="6947100" y="175373"/>
            <a:ext cx="1936485" cy="655369"/>
          </a:xfrm>
          <a:prstGeom prst="rect">
            <a:avLst/>
          </a:prstGeom>
        </p:spPr>
      </p:pic>
      <p:pic>
        <p:nvPicPr>
          <p:cNvPr id="12" name="Picture 11">
            <a:extLst>
              <a:ext uri="{FF2B5EF4-FFF2-40B4-BE49-F238E27FC236}">
                <a16:creationId xmlns:a16="http://schemas.microsoft.com/office/drawing/2014/main" id="{9A40F34C-8304-4B04-ABC8-BD793CC9B13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3294" r="81907" b="26589"/>
          <a:stretch/>
        </p:blipFill>
        <p:spPr>
          <a:xfrm>
            <a:off x="6214767" y="168075"/>
            <a:ext cx="732333" cy="669964"/>
          </a:xfrm>
          <a:prstGeom prst="rect">
            <a:avLst/>
          </a:prstGeom>
        </p:spPr>
      </p:pic>
    </p:spTree>
    <p:extLst>
      <p:ext uri="{BB962C8B-B14F-4D97-AF65-F5344CB8AC3E}">
        <p14:creationId xmlns:p14="http://schemas.microsoft.com/office/powerpoint/2010/main" val="28488887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92695"/>
            <a:ext cx="7886700" cy="1325563"/>
          </a:xfrm>
        </p:spPr>
        <p:txBody>
          <a:bodyPr>
            <a:normAutofit/>
          </a:bodyPr>
          <a:lstStyle/>
          <a:p>
            <a:pPr algn="ctr"/>
            <a:r>
              <a:rPr lang="en-US" sz="40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Literature Review/Research Gap</a:t>
            </a:r>
            <a:endParaRPr lang="en-US" sz="4000" dirty="0"/>
          </a:p>
        </p:txBody>
      </p:sp>
      <p:sp>
        <p:nvSpPr>
          <p:cNvPr id="5" name="Slide Number Placeholder 4"/>
          <p:cNvSpPr>
            <a:spLocks noGrp="1"/>
          </p:cNvSpPr>
          <p:nvPr>
            <p:ph type="sldNum" sz="quarter" idx="12"/>
          </p:nvPr>
        </p:nvSpPr>
        <p:spPr/>
        <p:txBody>
          <a:bodyPr/>
          <a:lstStyle/>
          <a:p>
            <a:fld id="{5549A727-584D-48EB-8770-054BC92916CC}" type="slidenum">
              <a:rPr lang="en-US" smtClean="0"/>
              <a:t>8</a:t>
            </a:fld>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4712" y="2100863"/>
            <a:ext cx="7227517" cy="4255488"/>
          </a:xfrm>
          <a:prstGeom prst="rect">
            <a:avLst/>
          </a:prstGeom>
        </p:spPr>
      </p:pic>
      <p:sp>
        <p:nvSpPr>
          <p:cNvPr id="8" name="Footer Placeholder 7"/>
          <p:cNvSpPr>
            <a:spLocks noGrp="1"/>
          </p:cNvSpPr>
          <p:nvPr>
            <p:ph type="ftr" sz="quarter" idx="11"/>
          </p:nvPr>
        </p:nvSpPr>
        <p:spPr/>
        <p:txBody>
          <a:bodyPr/>
          <a:lstStyle/>
          <a:p>
            <a:r>
              <a:rPr lang="en-US"/>
              <a:t>Final Presentation, Data Structure &amp; Algorithm, DCS, FoIT</a:t>
            </a:r>
            <a:endParaRPr lang="en-US" dirty="0"/>
          </a:p>
        </p:txBody>
      </p:sp>
      <p:pic>
        <p:nvPicPr>
          <p:cNvPr id="9" name="Picture 8">
            <a:extLst>
              <a:ext uri="{FF2B5EF4-FFF2-40B4-BE49-F238E27FC236}">
                <a16:creationId xmlns:a16="http://schemas.microsoft.com/office/drawing/2014/main" id="{FA5B44DE-CD0D-4523-887F-F63BE920F35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24521"/>
          <a:stretch/>
        </p:blipFill>
        <p:spPr>
          <a:xfrm>
            <a:off x="0" y="175373"/>
            <a:ext cx="3872754" cy="669964"/>
          </a:xfrm>
          <a:prstGeom prst="rect">
            <a:avLst/>
          </a:prstGeom>
        </p:spPr>
      </p:pic>
      <p:pic>
        <p:nvPicPr>
          <p:cNvPr id="12" name="Picture 11">
            <a:extLst>
              <a:ext uri="{FF2B5EF4-FFF2-40B4-BE49-F238E27FC236}">
                <a16:creationId xmlns:a16="http://schemas.microsoft.com/office/drawing/2014/main" id="{9DB1840B-8BB0-4684-992A-E948815FEFF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647"/>
          <a:stretch/>
        </p:blipFill>
        <p:spPr>
          <a:xfrm>
            <a:off x="6947100" y="175373"/>
            <a:ext cx="1936485" cy="655369"/>
          </a:xfrm>
          <a:prstGeom prst="rect">
            <a:avLst/>
          </a:prstGeom>
        </p:spPr>
      </p:pic>
      <p:pic>
        <p:nvPicPr>
          <p:cNvPr id="13" name="Picture 12">
            <a:extLst>
              <a:ext uri="{FF2B5EF4-FFF2-40B4-BE49-F238E27FC236}">
                <a16:creationId xmlns:a16="http://schemas.microsoft.com/office/drawing/2014/main" id="{16FB8173-E3A2-437A-B86C-BB9E61DD1D9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3294" r="81907" b="26589"/>
          <a:stretch/>
        </p:blipFill>
        <p:spPr>
          <a:xfrm>
            <a:off x="6214767" y="168075"/>
            <a:ext cx="732333" cy="669964"/>
          </a:xfrm>
          <a:prstGeom prst="rect">
            <a:avLst/>
          </a:prstGeom>
        </p:spPr>
      </p:pic>
    </p:spTree>
    <p:extLst>
      <p:ext uri="{BB962C8B-B14F-4D97-AF65-F5344CB8AC3E}">
        <p14:creationId xmlns:p14="http://schemas.microsoft.com/office/powerpoint/2010/main" val="353809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5549A727-584D-48EB-8770-054BC92916CC}" type="slidenum">
              <a:rPr lang="en-US" smtClean="0"/>
              <a:t>9</a:t>
            </a:fld>
            <a:endParaRPr lang="en-US"/>
          </a:p>
        </p:txBody>
      </p:sp>
      <p:sp>
        <p:nvSpPr>
          <p:cNvPr id="6" name="Title 1"/>
          <p:cNvSpPr>
            <a:spLocks noGrp="1"/>
          </p:cNvSpPr>
          <p:nvPr>
            <p:ph type="title"/>
          </p:nvPr>
        </p:nvSpPr>
        <p:spPr>
          <a:xfrm>
            <a:off x="628650" y="490511"/>
            <a:ext cx="7886700" cy="1325563"/>
          </a:xfrm>
        </p:spPr>
        <p:txBody>
          <a:bodyPr>
            <a:normAutofit/>
          </a:bodyPr>
          <a:lstStyle/>
          <a:p>
            <a:pPr algn="ctr"/>
            <a:r>
              <a:rPr lang="en-US"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Methodology/Framework</a:t>
            </a:r>
            <a:endParaRPr lang="en-US" dirty="0"/>
          </a:p>
        </p:txBody>
      </p:sp>
      <p:sp>
        <p:nvSpPr>
          <p:cNvPr id="2" name="Footer Placeholder 1"/>
          <p:cNvSpPr>
            <a:spLocks noGrp="1"/>
          </p:cNvSpPr>
          <p:nvPr>
            <p:ph type="ftr" sz="quarter" idx="11"/>
          </p:nvPr>
        </p:nvSpPr>
        <p:spPr/>
        <p:txBody>
          <a:bodyPr/>
          <a:lstStyle/>
          <a:p>
            <a:r>
              <a:rPr lang="en-US"/>
              <a:t>Final Presentation, Data Structure &amp; Algorithm, DCS, FoIT</a:t>
            </a:r>
            <a:endParaRPr lang="en-US" dirty="0"/>
          </a:p>
        </p:txBody>
      </p:sp>
      <p:pic>
        <p:nvPicPr>
          <p:cNvPr id="8" name="Picture 7">
            <a:extLst>
              <a:ext uri="{FF2B5EF4-FFF2-40B4-BE49-F238E27FC236}">
                <a16:creationId xmlns:a16="http://schemas.microsoft.com/office/drawing/2014/main" id="{01E68D8D-E922-485B-A30F-88C753ACA8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4521"/>
          <a:stretch/>
        </p:blipFill>
        <p:spPr>
          <a:xfrm>
            <a:off x="0" y="175373"/>
            <a:ext cx="3872754" cy="669964"/>
          </a:xfrm>
          <a:prstGeom prst="rect">
            <a:avLst/>
          </a:prstGeom>
        </p:spPr>
      </p:pic>
      <p:pic>
        <p:nvPicPr>
          <p:cNvPr id="10" name="Picture 9">
            <a:extLst>
              <a:ext uri="{FF2B5EF4-FFF2-40B4-BE49-F238E27FC236}">
                <a16:creationId xmlns:a16="http://schemas.microsoft.com/office/drawing/2014/main" id="{BF086B74-29F3-480C-B61F-787955C3C7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647"/>
          <a:stretch/>
        </p:blipFill>
        <p:spPr>
          <a:xfrm>
            <a:off x="6947100" y="175373"/>
            <a:ext cx="1936485" cy="655369"/>
          </a:xfrm>
          <a:prstGeom prst="rect">
            <a:avLst/>
          </a:prstGeom>
        </p:spPr>
      </p:pic>
      <p:pic>
        <p:nvPicPr>
          <p:cNvPr id="11" name="Picture 10">
            <a:extLst>
              <a:ext uri="{FF2B5EF4-FFF2-40B4-BE49-F238E27FC236}">
                <a16:creationId xmlns:a16="http://schemas.microsoft.com/office/drawing/2014/main" id="{D277EACA-DF5A-4721-B60B-612FCF3BCC0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3294" r="81907" b="26589"/>
          <a:stretch/>
        </p:blipFill>
        <p:spPr>
          <a:xfrm>
            <a:off x="6214767" y="168075"/>
            <a:ext cx="732333" cy="669964"/>
          </a:xfrm>
          <a:prstGeom prst="rect">
            <a:avLst/>
          </a:prstGeom>
        </p:spPr>
      </p:pic>
      <p:sp>
        <p:nvSpPr>
          <p:cNvPr id="4" name="Rectangle 1"/>
          <p:cNvSpPr>
            <a:spLocks noGrp="1" noChangeArrowheads="1"/>
          </p:cNvSpPr>
          <p:nvPr>
            <p:ph idx="1"/>
          </p:nvPr>
        </p:nvSpPr>
        <p:spPr bwMode="auto">
          <a:xfrm>
            <a:off x="338202" y="1812984"/>
            <a:ext cx="880579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1</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Design game logic and win conditions</a:t>
            </a:r>
          </a:p>
          <a:p>
            <a:pPr eaLnBrk="0" fontAlgn="base" hangingPunct="0">
              <a:lnSpc>
                <a:spcPct val="150000"/>
              </a:lnSpc>
              <a:spcBef>
                <a:spcPct val="0"/>
              </a:spcBef>
              <a:spcAft>
                <a:spcPct val="0"/>
              </a:spcAf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2</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Define abstract </a:t>
            </a:r>
            <a:r>
              <a:rPr kumimoji="0" lang="en-US" sz="1800" b="0"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Player</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class and implement </a:t>
            </a:r>
            <a:r>
              <a:rPr kumimoji="0" lang="en-US" sz="1800" b="0" i="0" u="none" strike="noStrike" cap="none" normalizeH="0" baseline="0" dirty="0" err="1"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HumanPlayer</a:t>
            </a:r>
            <a:endParaRPr kumimoji="0" lang="en-US" sz="1800" b="0"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p>
            <a:pPr eaLnBrk="0" fontAlgn="base" hangingPunct="0">
              <a:lnSpc>
                <a:spcPct val="150000"/>
              </a:lnSpc>
              <a:spcBef>
                <a:spcPct val="0"/>
              </a:spcBef>
              <a:spcAft>
                <a:spcPct val="0"/>
              </a:spcAf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3</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Use </a:t>
            </a:r>
            <a:r>
              <a:rPr kumimoji="0" lang="en-US" sz="1800" b="0"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Queue</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alternate turns, </a:t>
            </a:r>
            <a:r>
              <a:rPr kumimoji="0" lang="en-US" sz="1800" b="0" i="0" u="none" strike="noStrike" cap="none" normalizeH="0" baseline="0" dirty="0"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Stack</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undo, and </a:t>
            </a:r>
            <a:r>
              <a:rPr kumimoji="0" lang="en-US" sz="1800" b="0" i="0" u="none" strike="noStrike" cap="none" normalizeH="0" baseline="0" dirty="0" err="1" smtClean="0">
                <a:ln>
                  <a:noFill/>
                </a:ln>
                <a:solidFill>
                  <a:schemeClr val="tx1"/>
                </a:solidFill>
                <a:effectLst/>
                <a:latin typeface="Arial Unicode MS" panose="020B0604020202020204" pitchFamily="34" charset="-128"/>
                <a:ea typeface="Arial Unicode MS" panose="020B0604020202020204" pitchFamily="34" charset="-128"/>
                <a:cs typeface="Arial Unicode MS" panose="020B0604020202020204" pitchFamily="34" charset="-128"/>
              </a:rPr>
              <a:t>ArrayList</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move history </a:t>
            </a:r>
          </a:p>
          <a:p>
            <a:pPr eaLnBrk="0" fontAlgn="base" hangingPunct="0">
              <a:lnSpc>
                <a:spcPct val="150000"/>
              </a:lnSpc>
              <a:spcBef>
                <a:spcPct val="0"/>
              </a:spcBef>
              <a:spcAft>
                <a:spcPct val="0"/>
              </a:spcAf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4</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Validate user input and manage game flow</a:t>
            </a:r>
          </a:p>
          <a:p>
            <a:pPr eaLnBrk="0" fontAlgn="base" hangingPunct="0">
              <a:lnSpc>
                <a:spcPct val="150000"/>
              </a:lnSpc>
              <a:spcBef>
                <a:spcPct val="0"/>
              </a:spcBef>
              <a:spcAft>
                <a:spcPct val="0"/>
              </a:spcAft>
            </a:pP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Step 5</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Test and refine logic for edge cases like invalid input or replay</a:t>
            </a:r>
          </a:p>
        </p:txBody>
      </p:sp>
    </p:spTree>
    <p:extLst>
      <p:ext uri="{BB962C8B-B14F-4D97-AF65-F5344CB8AC3E}">
        <p14:creationId xmlns:p14="http://schemas.microsoft.com/office/powerpoint/2010/main" val="1998969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365</TotalTime>
  <Words>751</Words>
  <Application>Microsoft Office PowerPoint</Application>
  <PresentationFormat>On-screen Show (4:3)</PresentationFormat>
  <Paragraphs>107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Unicode MS</vt:lpstr>
      <vt:lpstr>Calibri</vt:lpstr>
      <vt:lpstr>Calibri Light</vt:lpstr>
      <vt:lpstr>Times New Roman</vt:lpstr>
      <vt:lpstr>Office Theme</vt:lpstr>
      <vt:lpstr>   TIC TAC TOE</vt:lpstr>
      <vt:lpstr>Overview</vt:lpstr>
      <vt:lpstr>Introduction/Background</vt:lpstr>
      <vt:lpstr>Motivation</vt:lpstr>
      <vt:lpstr>Problem Statement</vt:lpstr>
      <vt:lpstr>Scope of Project</vt:lpstr>
      <vt:lpstr>Project Objectives</vt:lpstr>
      <vt:lpstr>Literature Review/Research Gap</vt:lpstr>
      <vt:lpstr>Methodology/Framework</vt:lpstr>
      <vt:lpstr>Methodology/Framework</vt:lpstr>
      <vt:lpstr>Tools and Languages</vt:lpstr>
      <vt:lpstr>Gantt Chart</vt:lpstr>
      <vt:lpstr>Conclusion</vt:lpstr>
      <vt:lpstr>References</vt:lpstr>
      <vt:lpstr>Division of Role</vt:lpstr>
      <vt:lpstr>Q/A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Sadia Mughal \ Lecturer Computer Science</dc:creator>
  <cp:lastModifiedBy>AL KHAIR COMPUTER</cp:lastModifiedBy>
  <cp:revision>42</cp:revision>
  <dcterms:created xsi:type="dcterms:W3CDTF">2021-11-26T06:10:53Z</dcterms:created>
  <dcterms:modified xsi:type="dcterms:W3CDTF">2025-05-26T04:51:06Z</dcterms:modified>
</cp:coreProperties>
</file>