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8" r:id="rId2"/>
    <p:sldId id="259" r:id="rId3"/>
    <p:sldId id="268" r:id="rId4"/>
    <p:sldId id="280" r:id="rId5"/>
    <p:sldId id="269" r:id="rId6"/>
    <p:sldId id="271" r:id="rId7"/>
    <p:sldId id="270" r:id="rId8"/>
    <p:sldId id="272" r:id="rId9"/>
    <p:sldId id="273" r:id="rId10"/>
    <p:sldId id="274" r:id="rId11"/>
    <p:sldId id="275" r:id="rId12"/>
    <p:sldId id="276" r:id="rId13"/>
    <p:sldId id="277" r:id="rId14"/>
    <p:sldId id="278" r:id="rId15"/>
    <p:sldId id="279" r:id="rId16"/>
    <p:sldId id="263"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8" d="100"/>
          <a:sy n="98" d="100"/>
        </p:scale>
        <p:origin x="-82" y="1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0DAFC3-2C7B-4B43-AA25-C44F868F717B}" type="datetimeFigureOut">
              <a:rPr lang="en-IN" smtClean="0"/>
              <a:t>23-02-2025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F5358-2E75-4421-A49D-F007A7A6FC05}" type="slidenum">
              <a:rPr lang="en-IN" smtClean="0"/>
              <a:t>‹#›</a:t>
            </a:fld>
            <a:endParaRPr lang="en-IN"/>
          </a:p>
        </p:txBody>
      </p:sp>
    </p:spTree>
    <p:extLst>
      <p:ext uri="{BB962C8B-B14F-4D97-AF65-F5344CB8AC3E}">
        <p14:creationId xmlns:p14="http://schemas.microsoft.com/office/powerpoint/2010/main" val="4026170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DAFC3-2C7B-4B43-AA25-C44F868F717B}" type="datetimeFigureOut">
              <a:rPr lang="en-IN" smtClean="0"/>
              <a:t>23-02-2025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F5358-2E75-4421-A49D-F007A7A6FC05}" type="slidenum">
              <a:rPr lang="en-IN" smtClean="0"/>
              <a:t>‹#›</a:t>
            </a:fld>
            <a:endParaRPr lang="en-IN"/>
          </a:p>
        </p:txBody>
      </p:sp>
    </p:spTree>
    <p:extLst>
      <p:ext uri="{BB962C8B-B14F-4D97-AF65-F5344CB8AC3E}">
        <p14:creationId xmlns:p14="http://schemas.microsoft.com/office/powerpoint/2010/main" val="351343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DAFC3-2C7B-4B43-AA25-C44F868F717B}" type="datetimeFigureOut">
              <a:rPr lang="en-IN" smtClean="0"/>
              <a:t>23-02-2025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F5358-2E75-4421-A49D-F007A7A6FC0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62919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DAFC3-2C7B-4B43-AA25-C44F868F717B}" type="datetimeFigureOut">
              <a:rPr lang="en-IN" smtClean="0"/>
              <a:t>23-02-2025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F5358-2E75-4421-A49D-F007A7A6FC05}" type="slidenum">
              <a:rPr lang="en-IN" smtClean="0"/>
              <a:t>‹#›</a:t>
            </a:fld>
            <a:endParaRPr lang="en-IN"/>
          </a:p>
        </p:txBody>
      </p:sp>
    </p:spTree>
    <p:extLst>
      <p:ext uri="{BB962C8B-B14F-4D97-AF65-F5344CB8AC3E}">
        <p14:creationId xmlns:p14="http://schemas.microsoft.com/office/powerpoint/2010/main" val="1896915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DAFC3-2C7B-4B43-AA25-C44F868F717B}" type="datetimeFigureOut">
              <a:rPr lang="en-IN" smtClean="0"/>
              <a:t>23-02-2025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F5358-2E75-4421-A49D-F007A7A6FC0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91511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DAFC3-2C7B-4B43-AA25-C44F868F717B}" type="datetimeFigureOut">
              <a:rPr lang="en-IN" smtClean="0"/>
              <a:t>23-02-2025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F5358-2E75-4421-A49D-F007A7A6FC05}" type="slidenum">
              <a:rPr lang="en-IN" smtClean="0"/>
              <a:t>‹#›</a:t>
            </a:fld>
            <a:endParaRPr lang="en-IN"/>
          </a:p>
        </p:txBody>
      </p:sp>
    </p:spTree>
    <p:extLst>
      <p:ext uri="{BB962C8B-B14F-4D97-AF65-F5344CB8AC3E}">
        <p14:creationId xmlns:p14="http://schemas.microsoft.com/office/powerpoint/2010/main" val="144264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0DAFC3-2C7B-4B43-AA25-C44F868F717B}" type="datetimeFigureOut">
              <a:rPr lang="en-IN" smtClean="0"/>
              <a:t>23-02-2025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F5358-2E75-4421-A49D-F007A7A6FC05}" type="slidenum">
              <a:rPr lang="en-IN" smtClean="0"/>
              <a:t>‹#›</a:t>
            </a:fld>
            <a:endParaRPr lang="en-IN"/>
          </a:p>
        </p:txBody>
      </p:sp>
    </p:spTree>
    <p:extLst>
      <p:ext uri="{BB962C8B-B14F-4D97-AF65-F5344CB8AC3E}">
        <p14:creationId xmlns:p14="http://schemas.microsoft.com/office/powerpoint/2010/main" val="2323901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0DAFC3-2C7B-4B43-AA25-C44F868F717B}" type="datetimeFigureOut">
              <a:rPr lang="en-IN" smtClean="0"/>
              <a:t>23-02-2025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F5358-2E75-4421-A49D-F007A7A6FC05}" type="slidenum">
              <a:rPr lang="en-IN" smtClean="0"/>
              <a:t>‹#›</a:t>
            </a:fld>
            <a:endParaRPr lang="en-IN"/>
          </a:p>
        </p:txBody>
      </p:sp>
    </p:spTree>
    <p:extLst>
      <p:ext uri="{BB962C8B-B14F-4D97-AF65-F5344CB8AC3E}">
        <p14:creationId xmlns:p14="http://schemas.microsoft.com/office/powerpoint/2010/main" val="2846950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0DAFC3-2C7B-4B43-AA25-C44F868F717B}" type="datetimeFigureOut">
              <a:rPr lang="en-IN" smtClean="0"/>
              <a:t>23-02-2025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F5358-2E75-4421-A49D-F007A7A6FC05}" type="slidenum">
              <a:rPr lang="en-IN" smtClean="0"/>
              <a:t>‹#›</a:t>
            </a:fld>
            <a:endParaRPr lang="en-IN"/>
          </a:p>
        </p:txBody>
      </p:sp>
    </p:spTree>
    <p:extLst>
      <p:ext uri="{BB962C8B-B14F-4D97-AF65-F5344CB8AC3E}">
        <p14:creationId xmlns:p14="http://schemas.microsoft.com/office/powerpoint/2010/main" val="1639779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DAFC3-2C7B-4B43-AA25-C44F868F717B}" type="datetimeFigureOut">
              <a:rPr lang="en-IN" smtClean="0"/>
              <a:t>23-02-2025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F5358-2E75-4421-A49D-F007A7A6FC05}" type="slidenum">
              <a:rPr lang="en-IN" smtClean="0"/>
              <a:t>‹#›</a:t>
            </a:fld>
            <a:endParaRPr lang="en-IN"/>
          </a:p>
        </p:txBody>
      </p:sp>
    </p:spTree>
    <p:extLst>
      <p:ext uri="{BB962C8B-B14F-4D97-AF65-F5344CB8AC3E}">
        <p14:creationId xmlns:p14="http://schemas.microsoft.com/office/powerpoint/2010/main" val="1287556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0DAFC3-2C7B-4B43-AA25-C44F868F717B}" type="datetimeFigureOut">
              <a:rPr lang="en-IN" smtClean="0"/>
              <a:t>23-02-2025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0F5358-2E75-4421-A49D-F007A7A6FC05}" type="slidenum">
              <a:rPr lang="en-IN" smtClean="0"/>
              <a:t>‹#›</a:t>
            </a:fld>
            <a:endParaRPr lang="en-IN"/>
          </a:p>
        </p:txBody>
      </p:sp>
    </p:spTree>
    <p:extLst>
      <p:ext uri="{BB962C8B-B14F-4D97-AF65-F5344CB8AC3E}">
        <p14:creationId xmlns:p14="http://schemas.microsoft.com/office/powerpoint/2010/main" val="284677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0DAFC3-2C7B-4B43-AA25-C44F868F717B}" type="datetimeFigureOut">
              <a:rPr lang="en-IN" smtClean="0"/>
              <a:t>23-02-2025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0F5358-2E75-4421-A49D-F007A7A6FC05}" type="slidenum">
              <a:rPr lang="en-IN" smtClean="0"/>
              <a:t>‹#›</a:t>
            </a:fld>
            <a:endParaRPr lang="en-IN"/>
          </a:p>
        </p:txBody>
      </p:sp>
    </p:spTree>
    <p:extLst>
      <p:ext uri="{BB962C8B-B14F-4D97-AF65-F5344CB8AC3E}">
        <p14:creationId xmlns:p14="http://schemas.microsoft.com/office/powerpoint/2010/main" val="2626490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0DAFC3-2C7B-4B43-AA25-C44F868F717B}" type="datetimeFigureOut">
              <a:rPr lang="en-IN" smtClean="0"/>
              <a:t>23-02-2025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0F5358-2E75-4421-A49D-F007A7A6FC05}" type="slidenum">
              <a:rPr lang="en-IN" smtClean="0"/>
              <a:t>‹#›</a:t>
            </a:fld>
            <a:endParaRPr lang="en-IN"/>
          </a:p>
        </p:txBody>
      </p:sp>
    </p:spTree>
    <p:extLst>
      <p:ext uri="{BB962C8B-B14F-4D97-AF65-F5344CB8AC3E}">
        <p14:creationId xmlns:p14="http://schemas.microsoft.com/office/powerpoint/2010/main" val="230506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0DAFC3-2C7B-4B43-AA25-C44F868F717B}" type="datetimeFigureOut">
              <a:rPr lang="en-IN" smtClean="0"/>
              <a:t>23-02-2025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0F5358-2E75-4421-A49D-F007A7A6FC05}" type="slidenum">
              <a:rPr lang="en-IN" smtClean="0"/>
              <a:t>‹#›</a:t>
            </a:fld>
            <a:endParaRPr lang="en-IN"/>
          </a:p>
        </p:txBody>
      </p:sp>
    </p:spTree>
    <p:extLst>
      <p:ext uri="{BB962C8B-B14F-4D97-AF65-F5344CB8AC3E}">
        <p14:creationId xmlns:p14="http://schemas.microsoft.com/office/powerpoint/2010/main" val="2572179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0DAFC3-2C7B-4B43-AA25-C44F868F717B}" type="datetimeFigureOut">
              <a:rPr lang="en-IN" smtClean="0"/>
              <a:t>23-02-2025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0F5358-2E75-4421-A49D-F007A7A6FC05}" type="slidenum">
              <a:rPr lang="en-IN" smtClean="0"/>
              <a:t>‹#›</a:t>
            </a:fld>
            <a:endParaRPr lang="en-IN"/>
          </a:p>
        </p:txBody>
      </p:sp>
    </p:spTree>
    <p:extLst>
      <p:ext uri="{BB962C8B-B14F-4D97-AF65-F5344CB8AC3E}">
        <p14:creationId xmlns:p14="http://schemas.microsoft.com/office/powerpoint/2010/main" val="875615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0DAFC3-2C7B-4B43-AA25-C44F868F717B}" type="datetimeFigureOut">
              <a:rPr lang="en-IN" smtClean="0"/>
              <a:t>23-02-2025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0F5358-2E75-4421-A49D-F007A7A6FC05}" type="slidenum">
              <a:rPr lang="en-IN" smtClean="0"/>
              <a:t>‹#›</a:t>
            </a:fld>
            <a:endParaRPr lang="en-IN"/>
          </a:p>
        </p:txBody>
      </p:sp>
    </p:spTree>
    <p:extLst>
      <p:ext uri="{BB962C8B-B14F-4D97-AF65-F5344CB8AC3E}">
        <p14:creationId xmlns:p14="http://schemas.microsoft.com/office/powerpoint/2010/main" val="463698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20DAFC3-2C7B-4B43-AA25-C44F868F717B}" type="datetimeFigureOut">
              <a:rPr lang="en-IN" smtClean="0"/>
              <a:t>23-02-2025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30F5358-2E75-4421-A49D-F007A7A6FC05}" type="slidenum">
              <a:rPr lang="en-IN" smtClean="0"/>
              <a:t>‹#›</a:t>
            </a:fld>
            <a:endParaRPr lang="en-IN"/>
          </a:p>
        </p:txBody>
      </p:sp>
    </p:spTree>
    <p:extLst>
      <p:ext uri="{BB962C8B-B14F-4D97-AF65-F5344CB8AC3E}">
        <p14:creationId xmlns:p14="http://schemas.microsoft.com/office/powerpoint/2010/main" val="315266755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E84E20E1-613E-012B-D529-E33B85429DD6}"/>
              </a:ext>
            </a:extLst>
          </p:cNvPr>
          <p:cNvSpPr>
            <a:spLocks noGrp="1"/>
          </p:cNvSpPr>
          <p:nvPr/>
        </p:nvSpPr>
        <p:spPr>
          <a:xfrm>
            <a:off x="838200" y="10457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000" b="1" dirty="0">
                <a:latin typeface="Times New Roman" panose="02020603050405020304" pitchFamily="18" charset="0"/>
                <a:cs typeface="Times New Roman" panose="02020603050405020304" pitchFamily="18" charset="0"/>
              </a:rPr>
              <a:t>MINI PROJECT</a:t>
            </a:r>
          </a:p>
        </p:txBody>
      </p:sp>
      <p:sp>
        <p:nvSpPr>
          <p:cNvPr id="7" name="Subtitle 2">
            <a:extLst>
              <a:ext uri="{FF2B5EF4-FFF2-40B4-BE49-F238E27FC236}">
                <a16:creationId xmlns:a16="http://schemas.microsoft.com/office/drawing/2014/main" xmlns="" id="{E5B6E867-EA1E-5B83-1D72-A4672D616DB1}"/>
              </a:ext>
            </a:extLst>
          </p:cNvPr>
          <p:cNvSpPr>
            <a:spLocks noGrp="1"/>
          </p:cNvSpPr>
          <p:nvPr/>
        </p:nvSpPr>
        <p:spPr>
          <a:xfrm>
            <a:off x="1" y="3789556"/>
            <a:ext cx="3907856" cy="2014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lnSpc>
                <a:spcPct val="90000"/>
              </a:lnSpc>
              <a:spcBef>
                <a:spcPts val="1000"/>
              </a:spcBef>
              <a:buClr>
                <a:schemeClr val="dk1"/>
              </a:buClr>
              <a:buSzPts val="1800"/>
              <a:buNone/>
            </a:pPr>
            <a:endParaRPr lang="en-IN"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pic>
        <p:nvPicPr>
          <p:cNvPr id="8" name="Google Shape;93;p13" descr="https://lh4.googleusercontent.com/ZKYbnYgfHu_V-sRm525LWasYe90coY8yVI-sqXyC5QETb30_E_GdSRPh_iJtz5xtVkZhZt3NOxJyfJM5tYPAZHQ0t1NeYwGMjbehRKir7-E8ZM9-BHNOdsEa5H5zxd8fmLQ13SjYhkKqhDVv">
            <a:extLst>
              <a:ext uri="{FF2B5EF4-FFF2-40B4-BE49-F238E27FC236}">
                <a16:creationId xmlns:a16="http://schemas.microsoft.com/office/drawing/2014/main" xmlns="" id="{E8F49CB9-74B9-78C2-1B0C-D6628400CE93}"/>
              </a:ext>
            </a:extLst>
          </p:cNvPr>
          <p:cNvPicPr preferRelativeResize="0"/>
          <p:nvPr/>
        </p:nvPicPr>
        <p:blipFill rotWithShape="1">
          <a:blip r:embed="rId2"/>
          <a:srcRect/>
          <a:stretch>
            <a:fillRect/>
          </a:stretch>
        </p:blipFill>
        <p:spPr>
          <a:xfrm>
            <a:off x="3638808" y="2428348"/>
            <a:ext cx="4914383" cy="1939911"/>
          </a:xfrm>
          <a:prstGeom prst="rect">
            <a:avLst/>
          </a:prstGeom>
          <a:noFill/>
          <a:ln w="28575">
            <a:solidFill>
              <a:schemeClr val="tx1"/>
            </a:solidFill>
          </a:ln>
        </p:spPr>
      </p:pic>
      <p:sp>
        <p:nvSpPr>
          <p:cNvPr id="9" name="TextBox 8">
            <a:extLst>
              <a:ext uri="{FF2B5EF4-FFF2-40B4-BE49-F238E27FC236}">
                <a16:creationId xmlns:a16="http://schemas.microsoft.com/office/drawing/2014/main" xmlns="" id="{29E02EF7-E41B-B01E-D779-886457954DE7}"/>
              </a:ext>
            </a:extLst>
          </p:cNvPr>
          <p:cNvSpPr txBox="1"/>
          <p:nvPr/>
        </p:nvSpPr>
        <p:spPr>
          <a:xfrm>
            <a:off x="104502" y="5667186"/>
            <a:ext cx="11473543" cy="645160"/>
          </a:xfrm>
          <a:prstGeom prst="rect">
            <a:avLst/>
          </a:prstGeom>
          <a:noFill/>
        </p:spPr>
        <p:txBody>
          <a:bodyPr wrap="square">
            <a:spAutoFit/>
          </a:bodyPr>
          <a:lstStyle/>
          <a:p>
            <a:pPr marL="0" marR="0" lvl="0" indent="0" algn="ctr" rtl="0">
              <a:spcBef>
                <a:spcPts val="0"/>
              </a:spcBef>
              <a:spcAft>
                <a:spcPts val="0"/>
              </a:spcAft>
              <a:buNone/>
            </a:pPr>
            <a:r>
              <a:rPr lang="en-IN" sz="1800" b="1"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DEPARTMENT OF COMPUTER SCIENCE AND ENGINEERING</a:t>
            </a:r>
            <a:endParaRPr lang="en-IN"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IN" sz="1800" b="1"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MIET(Autonomous), JAMMU</a:t>
            </a:r>
          </a:p>
        </p:txBody>
      </p:sp>
    </p:spTree>
    <p:extLst>
      <p:ext uri="{BB962C8B-B14F-4D97-AF65-F5344CB8AC3E}">
        <p14:creationId xmlns:p14="http://schemas.microsoft.com/office/powerpoint/2010/main" val="93891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9440436-AD50-1CA2-116C-7302EFFA60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79D6CD4-6237-2D80-7653-5CBDA4B82DC9}"/>
              </a:ext>
            </a:extLst>
          </p:cNvPr>
          <p:cNvSpPr txBox="1">
            <a:spLocks/>
          </p:cNvSpPr>
          <p:nvPr/>
        </p:nvSpPr>
        <p:spPr>
          <a:xfrm>
            <a:off x="838200" y="875899"/>
            <a:ext cx="10515600" cy="3465943"/>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b="1" dirty="0">
                <a:solidFill>
                  <a:schemeClr val="tx1">
                    <a:lumMod val="95000"/>
                    <a:lumOff val="5000"/>
                  </a:schemeClr>
                </a:solidFill>
                <a:latin typeface="Times New Roman" panose="02020603050405020304" pitchFamily="18" charset="0"/>
                <a:cs typeface="Times New Roman" panose="02020603050405020304" pitchFamily="18" charset="0"/>
              </a:rPr>
              <a:t>AUTOMATED GATE CONTROL</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AC55C4BC-2522-BF8E-5585-A1A6136B3336}"/>
              </a:ext>
            </a:extLst>
          </p:cNvPr>
          <p:cNvSpPr txBox="1"/>
          <p:nvPr/>
        </p:nvSpPr>
        <p:spPr>
          <a:xfrm>
            <a:off x="618308" y="1465746"/>
            <a:ext cx="10424160" cy="4307398"/>
          </a:xfrm>
          <a:prstGeom prst="rect">
            <a:avLst/>
          </a:prstGeom>
          <a:noFill/>
        </p:spPr>
        <p:txBody>
          <a:bodyPr wrap="square" rtlCol="0">
            <a:spAutoFit/>
          </a:bodyPr>
          <a:lstStyle/>
          <a:p>
            <a:pPr>
              <a:lnSpc>
                <a:spcPct val="200000"/>
              </a:lnSpc>
            </a:pPr>
            <a:r>
              <a:rPr lang="en-GB" sz="2000" b="1" i="0" dirty="0">
                <a:solidFill>
                  <a:srgbClr val="000000"/>
                </a:solidFill>
                <a:effectLst/>
                <a:latin typeface="Times New Roman" panose="02020603050405020304" pitchFamily="18" charset="0"/>
                <a:cs typeface="Times New Roman" panose="02020603050405020304" pitchFamily="18" charset="0"/>
              </a:rPr>
              <a:t> </a:t>
            </a:r>
          </a:p>
          <a:p>
            <a:pPr marL="457200" indent="-457200">
              <a:lnSpc>
                <a:spcPct val="200000"/>
              </a:lnSpc>
              <a:buAutoNum type="arabicPeriod"/>
            </a:pPr>
            <a:r>
              <a:rPr lang="en-GB" sz="2000" b="0" i="0" dirty="0">
                <a:solidFill>
                  <a:srgbClr val="000000"/>
                </a:solidFill>
                <a:effectLst/>
                <a:latin typeface="Times New Roman" panose="02020603050405020304" pitchFamily="18" charset="0"/>
                <a:cs typeface="Times New Roman" panose="02020603050405020304" pitchFamily="18" charset="0"/>
              </a:rPr>
              <a:t>When the moisture sensor detects levels above the threshold, the Arduino triggers a buzzer and sends a signal to a connected servo motor. The servo motor, programmed to rotate 90 degrees, closes the gate to block the road. </a:t>
            </a:r>
          </a:p>
          <a:p>
            <a:pPr marL="457200" indent="-457200">
              <a:lnSpc>
                <a:spcPct val="200000"/>
              </a:lnSpc>
              <a:buAutoNum type="arabicPeriod"/>
            </a:pPr>
            <a:r>
              <a:rPr lang="en-GB" sz="2000" b="0" i="0" dirty="0">
                <a:solidFill>
                  <a:srgbClr val="000000"/>
                </a:solidFill>
                <a:effectLst/>
                <a:latin typeface="Times New Roman" panose="02020603050405020304" pitchFamily="18" charset="0"/>
                <a:cs typeface="Times New Roman" panose="02020603050405020304" pitchFamily="18" charset="0"/>
              </a:rPr>
              <a:t>This mechanism stays engaged, keeping the road shut to prevent access until the landslide risk is mitigated and the system is reset. This automatic response ensures safety by preventing vehicles and pedestrians from entering dangerous areas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506088"/>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9440436-AD50-1CA2-116C-7302EFFA60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79D6CD4-6237-2D80-7653-5CBDA4B82DC9}"/>
              </a:ext>
            </a:extLst>
          </p:cNvPr>
          <p:cNvSpPr txBox="1">
            <a:spLocks/>
          </p:cNvSpPr>
          <p:nvPr/>
        </p:nvSpPr>
        <p:spPr>
          <a:xfrm>
            <a:off x="838200" y="875899"/>
            <a:ext cx="10515600" cy="3465943"/>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b="1" dirty="0">
                <a:solidFill>
                  <a:schemeClr val="tx1">
                    <a:lumMod val="95000"/>
                    <a:lumOff val="5000"/>
                  </a:schemeClr>
                </a:solidFill>
                <a:latin typeface="Times New Roman" panose="02020603050405020304" pitchFamily="18" charset="0"/>
                <a:cs typeface="Times New Roman" panose="02020603050405020304" pitchFamily="18" charset="0"/>
              </a:rPr>
              <a:t>BENEFITS</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AC55C4BC-2522-BF8E-5585-A1A6136B3336}"/>
              </a:ext>
            </a:extLst>
          </p:cNvPr>
          <p:cNvSpPr txBox="1"/>
          <p:nvPr/>
        </p:nvSpPr>
        <p:spPr>
          <a:xfrm>
            <a:off x="618308" y="1465746"/>
            <a:ext cx="10424160" cy="4922951"/>
          </a:xfrm>
          <a:prstGeom prst="rect">
            <a:avLst/>
          </a:prstGeom>
          <a:noFill/>
        </p:spPr>
        <p:txBody>
          <a:bodyPr wrap="square" rtlCol="0">
            <a:spAutoFit/>
          </a:bodyPr>
          <a:lstStyle/>
          <a:p>
            <a:pPr>
              <a:lnSpc>
                <a:spcPct val="200000"/>
              </a:lnSpc>
            </a:pPr>
            <a:r>
              <a:rPr lang="en-GB" sz="2000" b="1" i="0" dirty="0">
                <a:solidFill>
                  <a:srgbClr val="000000"/>
                </a:solidFill>
                <a:effectLst/>
                <a:latin typeface="Times New Roman" panose="02020603050405020304" pitchFamily="18" charset="0"/>
                <a:cs typeface="Times New Roman" panose="02020603050405020304" pitchFamily="18" charset="0"/>
              </a:rPr>
              <a:t> </a:t>
            </a:r>
          </a:p>
          <a:p>
            <a:pPr marL="457200" indent="-457200">
              <a:lnSpc>
                <a:spcPct val="200000"/>
              </a:lnSpc>
              <a:buAutoNum type="arabicPeriod"/>
            </a:pPr>
            <a:r>
              <a:rPr lang="en-GB" sz="2000" b="0" i="0" dirty="0">
                <a:solidFill>
                  <a:srgbClr val="000000"/>
                </a:solidFill>
                <a:effectLst/>
                <a:latin typeface="Times New Roman" panose="02020603050405020304" pitchFamily="18" charset="0"/>
                <a:cs typeface="Times New Roman" panose="02020603050405020304" pitchFamily="18" charset="0"/>
              </a:rPr>
              <a:t>The system enhances safety in vulnerable regions by using an Arduino Uno to monitor soil moisture levels with sensors. When thresholds are exceeded, the Arduino activates a buzzer to alert stakeholders, updates an LCD display with real-time warnings, and sends a signal to a servo motor. </a:t>
            </a:r>
          </a:p>
          <a:p>
            <a:pPr marL="457200" indent="-457200">
              <a:lnSpc>
                <a:spcPct val="200000"/>
              </a:lnSpc>
              <a:buAutoNum type="arabicPeriod"/>
            </a:pPr>
            <a:r>
              <a:rPr lang="en-GB" sz="2000" b="0" i="0" dirty="0">
                <a:solidFill>
                  <a:srgbClr val="000000"/>
                </a:solidFill>
                <a:effectLst/>
                <a:latin typeface="Times New Roman" panose="02020603050405020304" pitchFamily="18" charset="0"/>
                <a:cs typeface="Times New Roman" panose="02020603050405020304" pitchFamily="18" charset="0"/>
              </a:rPr>
              <a:t>The servo motor then closes a gate, preventing access to dangerous areas. This integrated approach ensures timely alerts and automatic road closures, mitigating landslide risks and protecting lives and property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2073400"/>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9440436-AD50-1CA2-116C-7302EFFA60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79D6CD4-6237-2D80-7653-5CBDA4B82DC9}"/>
              </a:ext>
            </a:extLst>
          </p:cNvPr>
          <p:cNvSpPr txBox="1">
            <a:spLocks/>
          </p:cNvSpPr>
          <p:nvPr/>
        </p:nvSpPr>
        <p:spPr>
          <a:xfrm>
            <a:off x="838200" y="529389"/>
            <a:ext cx="10515600" cy="3812453"/>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b="1" dirty="0">
                <a:solidFill>
                  <a:schemeClr val="tx1">
                    <a:lumMod val="95000"/>
                    <a:lumOff val="5000"/>
                  </a:schemeClr>
                </a:solidFill>
                <a:latin typeface="Times New Roman" panose="02020603050405020304" pitchFamily="18" charset="0"/>
                <a:cs typeface="Times New Roman" panose="02020603050405020304" pitchFamily="18" charset="0"/>
              </a:rPr>
              <a:t>CHALLENGES</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AC55C4BC-2522-BF8E-5585-A1A6136B3336}"/>
              </a:ext>
            </a:extLst>
          </p:cNvPr>
          <p:cNvSpPr txBox="1"/>
          <p:nvPr/>
        </p:nvSpPr>
        <p:spPr>
          <a:xfrm>
            <a:off x="596765" y="1020278"/>
            <a:ext cx="10655167" cy="4955431"/>
          </a:xfrm>
          <a:prstGeom prst="rect">
            <a:avLst/>
          </a:prstGeom>
          <a:noFill/>
        </p:spPr>
        <p:txBody>
          <a:bodyPr wrap="square" rtlCol="0">
            <a:spAutoFit/>
          </a:bodyPr>
          <a:lstStyle/>
          <a:p>
            <a:pPr>
              <a:lnSpc>
                <a:spcPct val="200000"/>
              </a:lnSpc>
            </a:pPr>
            <a:r>
              <a:rPr lang="en-GB" b="1" i="0" dirty="0">
                <a:solidFill>
                  <a:srgbClr val="000000"/>
                </a:solidFill>
                <a:effectLst/>
                <a:latin typeface="Times New Roman" panose="02020603050405020304" pitchFamily="18" charset="0"/>
                <a:cs typeface="Times New Roman" panose="02020603050405020304" pitchFamily="18" charset="0"/>
              </a:rPr>
              <a:t> </a:t>
            </a:r>
          </a:p>
          <a:p>
            <a:pPr marL="457200" indent="-457200">
              <a:lnSpc>
                <a:spcPct val="200000"/>
              </a:lnSpc>
              <a:buAutoNum type="arabicPeriod"/>
            </a:pPr>
            <a:r>
              <a:rPr lang="en-GB" b="1" i="0" dirty="0">
                <a:solidFill>
                  <a:srgbClr val="000000"/>
                </a:solidFill>
                <a:effectLst/>
                <a:latin typeface="Times New Roman" panose="02020603050405020304" pitchFamily="18" charset="0"/>
                <a:cs typeface="Times New Roman" panose="02020603050405020304" pitchFamily="18" charset="0"/>
              </a:rPr>
              <a:t>Power Supply Reliability</a:t>
            </a:r>
            <a:r>
              <a:rPr lang="en-GB" b="0" i="0" dirty="0">
                <a:solidFill>
                  <a:srgbClr val="000000"/>
                </a:solidFill>
                <a:effectLst/>
                <a:latin typeface="Times New Roman" panose="02020603050405020304" pitchFamily="18" charset="0"/>
                <a:cs typeface="Times New Roman" panose="02020603050405020304" pitchFamily="18" charset="0"/>
              </a:rPr>
              <a:t>: In remote hilly areas, maintaining a consistent power supply for the Arduino Uno, servo motor, and buzzer can be challenging, especially during adverse weather conditions.</a:t>
            </a:r>
          </a:p>
          <a:p>
            <a:pPr marL="457200" indent="-457200">
              <a:lnSpc>
                <a:spcPct val="200000"/>
              </a:lnSpc>
              <a:buAutoNum type="arabicPeriod"/>
            </a:pPr>
            <a:r>
              <a:rPr lang="en-GB" b="1" i="0" dirty="0">
                <a:solidFill>
                  <a:srgbClr val="000000"/>
                </a:solidFill>
                <a:effectLst/>
                <a:latin typeface="Times New Roman" panose="02020603050405020304" pitchFamily="18" charset="0"/>
                <a:cs typeface="Times New Roman" panose="02020603050405020304" pitchFamily="18" charset="0"/>
              </a:rPr>
              <a:t>Signal Interference</a:t>
            </a:r>
            <a:r>
              <a:rPr lang="en-GB" b="0" i="0" dirty="0">
                <a:solidFill>
                  <a:srgbClr val="000000"/>
                </a:solidFill>
                <a:effectLst/>
                <a:latin typeface="Times New Roman" panose="02020603050405020304" pitchFamily="18" charset="0"/>
                <a:cs typeface="Times New Roman" panose="02020603050405020304" pitchFamily="18" charset="0"/>
              </a:rPr>
              <a:t>: The rugged terrain may cause interference or signal loss in the sensor data transmission and wireless communications, affecting the system's reliability and accuracy.</a:t>
            </a:r>
          </a:p>
          <a:p>
            <a:pPr marL="457200" indent="-457200">
              <a:lnSpc>
                <a:spcPct val="200000"/>
              </a:lnSpc>
              <a:buAutoNum type="arabicPeriod"/>
            </a:pPr>
            <a:r>
              <a:rPr lang="en-GB" b="1" i="0" dirty="0">
                <a:solidFill>
                  <a:srgbClr val="000000"/>
                </a:solidFill>
                <a:effectLst/>
                <a:latin typeface="Times New Roman" panose="02020603050405020304" pitchFamily="18" charset="0"/>
                <a:cs typeface="Times New Roman" panose="02020603050405020304" pitchFamily="18" charset="0"/>
              </a:rPr>
              <a:t>Environmental Durability</a:t>
            </a:r>
            <a:r>
              <a:rPr lang="en-GB" b="0" i="0" dirty="0">
                <a:solidFill>
                  <a:srgbClr val="000000"/>
                </a:solidFill>
                <a:effectLst/>
                <a:latin typeface="Times New Roman" panose="02020603050405020304" pitchFamily="18" charset="0"/>
                <a:cs typeface="Times New Roman" panose="02020603050405020304" pitchFamily="18" charset="0"/>
              </a:rPr>
              <a:t>: Harsh weather conditions, such as heavy rain, mud, and landslides, can damage the electronic components and sensors, necessitating robust waterproof and dustproof housing.</a:t>
            </a:r>
          </a:p>
          <a:p>
            <a:pPr marL="457200" indent="-457200">
              <a:lnSpc>
                <a:spcPct val="200000"/>
              </a:lnSpc>
              <a:buAutoNum type="arabicPeriod"/>
            </a:pPr>
            <a:r>
              <a:rPr lang="en-GB" b="1" i="0" dirty="0">
                <a:solidFill>
                  <a:srgbClr val="000000"/>
                </a:solidFill>
                <a:effectLst/>
                <a:latin typeface="Times New Roman" panose="02020603050405020304" pitchFamily="18" charset="0"/>
                <a:cs typeface="Times New Roman" panose="02020603050405020304" pitchFamily="18" charset="0"/>
              </a:rPr>
              <a:t>Maintenance and Accessibility</a:t>
            </a:r>
            <a:r>
              <a:rPr lang="en-GB" b="0" i="0" dirty="0">
                <a:solidFill>
                  <a:srgbClr val="000000"/>
                </a:solidFill>
                <a:effectLst/>
                <a:latin typeface="Times New Roman" panose="02020603050405020304" pitchFamily="18" charset="0"/>
                <a:cs typeface="Times New Roman" panose="02020603050405020304" pitchFamily="18" charset="0"/>
              </a:rPr>
              <a:t>: Regular maintenance and timely repairs can be difficult in hilly regions due to limited accessibility and the need for specialized skills to service the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4668221"/>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9440436-AD50-1CA2-116C-7302EFFA60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79D6CD4-6237-2D80-7653-5CBDA4B82DC9}"/>
              </a:ext>
            </a:extLst>
          </p:cNvPr>
          <p:cNvSpPr txBox="1">
            <a:spLocks/>
          </p:cNvSpPr>
          <p:nvPr/>
        </p:nvSpPr>
        <p:spPr>
          <a:xfrm>
            <a:off x="838200" y="269508"/>
            <a:ext cx="10515600" cy="1453414"/>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b="1" dirty="0">
                <a:solidFill>
                  <a:schemeClr val="tx1">
                    <a:lumMod val="95000"/>
                    <a:lumOff val="5000"/>
                  </a:schemeClr>
                </a:solidFill>
                <a:latin typeface="Times New Roman" panose="02020603050405020304" pitchFamily="18" charset="0"/>
                <a:cs typeface="Times New Roman" panose="02020603050405020304" pitchFamily="18" charset="0"/>
              </a:rPr>
              <a:t>SOLUTION</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AC55C4BC-2522-BF8E-5585-A1A6136B3336}"/>
              </a:ext>
            </a:extLst>
          </p:cNvPr>
          <p:cNvSpPr txBox="1"/>
          <p:nvPr/>
        </p:nvSpPr>
        <p:spPr>
          <a:xfrm>
            <a:off x="336884" y="529389"/>
            <a:ext cx="11338560" cy="5669280"/>
          </a:xfrm>
          <a:prstGeom prst="rect">
            <a:avLst/>
          </a:prstGeom>
          <a:noFill/>
        </p:spPr>
        <p:txBody>
          <a:bodyPr wrap="square" rtlCol="0">
            <a:spAutoFit/>
          </a:bodyPr>
          <a:lstStyle/>
          <a:p>
            <a:pPr>
              <a:lnSpc>
                <a:spcPct val="200000"/>
              </a:lnSpc>
            </a:pPr>
            <a:r>
              <a:rPr lang="en-GB" i="0" dirty="0">
                <a:solidFill>
                  <a:srgbClr val="000000"/>
                </a:solidFill>
                <a:effectLst/>
                <a:latin typeface="Times New Roman" panose="02020603050405020304" pitchFamily="18" charset="0"/>
                <a:cs typeface="Times New Roman" panose="02020603050405020304" pitchFamily="18" charset="0"/>
              </a:rPr>
              <a:t> </a:t>
            </a:r>
          </a:p>
          <a:p>
            <a:pPr marL="457200" indent="-457200">
              <a:lnSpc>
                <a:spcPct val="200000"/>
              </a:lnSpc>
              <a:buAutoNum type="arabicPeriod"/>
            </a:pPr>
            <a:r>
              <a:rPr lang="en-GB" b="1" i="0" dirty="0">
                <a:solidFill>
                  <a:srgbClr val="000000"/>
                </a:solidFill>
                <a:effectLst/>
                <a:latin typeface="Times New Roman" panose="02020603050405020304" pitchFamily="18" charset="0"/>
                <a:cs typeface="Times New Roman" panose="02020603050405020304" pitchFamily="18" charset="0"/>
              </a:rPr>
              <a:t>Alternative Power Sources</a:t>
            </a:r>
            <a:r>
              <a:rPr lang="en-GB" i="0" dirty="0">
                <a:solidFill>
                  <a:srgbClr val="000000"/>
                </a:solidFill>
                <a:effectLst/>
                <a:latin typeface="Times New Roman" panose="02020603050405020304" pitchFamily="18" charset="0"/>
                <a:cs typeface="Times New Roman" panose="02020603050405020304" pitchFamily="18" charset="0"/>
              </a:rPr>
              <a:t>: Implement backup power sources such as solar panels or rechargeable batteries to ensure continuous operation during power outages or unreliable grid supply.</a:t>
            </a:r>
          </a:p>
          <a:p>
            <a:pPr marL="457200" indent="-457200">
              <a:lnSpc>
                <a:spcPct val="200000"/>
              </a:lnSpc>
              <a:buAutoNum type="arabicPeriod"/>
            </a:pPr>
            <a:r>
              <a:rPr lang="en-GB" b="1" i="0" dirty="0">
                <a:solidFill>
                  <a:srgbClr val="000000"/>
                </a:solidFill>
                <a:effectLst/>
                <a:latin typeface="Times New Roman" panose="02020603050405020304" pitchFamily="18" charset="0"/>
                <a:cs typeface="Times New Roman" panose="02020603050405020304" pitchFamily="18" charset="0"/>
              </a:rPr>
              <a:t>Signal Amplification and Redundancy</a:t>
            </a:r>
            <a:r>
              <a:rPr lang="en-GB" i="0" dirty="0">
                <a:solidFill>
                  <a:srgbClr val="000000"/>
                </a:solidFill>
                <a:effectLst/>
                <a:latin typeface="Times New Roman" panose="02020603050405020304" pitchFamily="18" charset="0"/>
                <a:cs typeface="Times New Roman" panose="02020603050405020304" pitchFamily="18" charset="0"/>
              </a:rPr>
              <a:t>: Install signal amplifiers or repeaters to enhance data transmission reliability, and consider using multiple communication channels (e.g., Bluetooth, LoRa, GSM) for redundancy.</a:t>
            </a:r>
          </a:p>
          <a:p>
            <a:pPr marL="457200" indent="-457200">
              <a:lnSpc>
                <a:spcPct val="200000"/>
              </a:lnSpc>
              <a:buAutoNum type="arabicPeriod"/>
            </a:pPr>
            <a:r>
              <a:rPr lang="en-GB" b="1" i="0" dirty="0">
                <a:solidFill>
                  <a:srgbClr val="000000"/>
                </a:solidFill>
                <a:effectLst/>
                <a:latin typeface="Times New Roman" panose="02020603050405020304" pitchFamily="18" charset="0"/>
                <a:cs typeface="Times New Roman" panose="02020603050405020304" pitchFamily="18" charset="0"/>
              </a:rPr>
              <a:t>Ruggedized Enclosures</a:t>
            </a:r>
            <a:r>
              <a:rPr lang="en-GB" i="0" dirty="0">
                <a:solidFill>
                  <a:srgbClr val="000000"/>
                </a:solidFill>
                <a:effectLst/>
                <a:latin typeface="Times New Roman" panose="02020603050405020304" pitchFamily="18" charset="0"/>
                <a:cs typeface="Times New Roman" panose="02020603050405020304" pitchFamily="18" charset="0"/>
              </a:rPr>
              <a:t>: Utilize sturdy, weatherproof enclosures to protect electronic components from environmental damage, ensuring they remain operational despite exposure to harsh weather conditions.</a:t>
            </a:r>
          </a:p>
          <a:p>
            <a:pPr marL="457200" indent="-457200">
              <a:lnSpc>
                <a:spcPct val="200000"/>
              </a:lnSpc>
              <a:buAutoNum type="arabicPeriod"/>
            </a:pPr>
            <a:r>
              <a:rPr lang="en-GB" b="1" i="0" dirty="0">
                <a:solidFill>
                  <a:srgbClr val="000000"/>
                </a:solidFill>
                <a:effectLst/>
                <a:latin typeface="Times New Roman" panose="02020603050405020304" pitchFamily="18" charset="0"/>
                <a:cs typeface="Times New Roman" panose="02020603050405020304" pitchFamily="18" charset="0"/>
              </a:rPr>
              <a:t>Remote Monitoring and Diagnostics</a:t>
            </a:r>
            <a:r>
              <a:rPr lang="en-GB" i="0" dirty="0">
                <a:solidFill>
                  <a:srgbClr val="000000"/>
                </a:solidFill>
                <a:effectLst/>
                <a:latin typeface="Times New Roman" panose="02020603050405020304" pitchFamily="18" charset="0"/>
                <a:cs typeface="Times New Roman" panose="02020603050405020304" pitchFamily="18" charset="0"/>
              </a:rPr>
              <a:t>: Incorporate remote monitoring capabilities and diagnostic tools that allow system administrators to assess performance and troubleshoot issues remotely, reducing the need for physical access and specialized maintenance expertise.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0510540"/>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9440436-AD50-1CA2-116C-7302EFFA60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79D6CD4-6237-2D80-7653-5CBDA4B82DC9}"/>
              </a:ext>
            </a:extLst>
          </p:cNvPr>
          <p:cNvSpPr txBox="1">
            <a:spLocks/>
          </p:cNvSpPr>
          <p:nvPr/>
        </p:nvSpPr>
        <p:spPr>
          <a:xfrm>
            <a:off x="838200" y="269508"/>
            <a:ext cx="10515600" cy="1453414"/>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b="1" dirty="0">
                <a:solidFill>
                  <a:schemeClr val="tx1">
                    <a:lumMod val="95000"/>
                    <a:lumOff val="5000"/>
                  </a:schemeClr>
                </a:solidFill>
                <a:latin typeface="Times New Roman" panose="02020603050405020304" pitchFamily="18" charset="0"/>
                <a:cs typeface="Times New Roman" panose="02020603050405020304" pitchFamily="18" charset="0"/>
              </a:rPr>
              <a:t>CONCLUSION</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AC55C4BC-2522-BF8E-5585-A1A6136B3336}"/>
              </a:ext>
            </a:extLst>
          </p:cNvPr>
          <p:cNvSpPr txBox="1"/>
          <p:nvPr/>
        </p:nvSpPr>
        <p:spPr>
          <a:xfrm>
            <a:off x="336884" y="529389"/>
            <a:ext cx="11338560" cy="5547929"/>
          </a:xfrm>
          <a:prstGeom prst="rect">
            <a:avLst/>
          </a:prstGeom>
          <a:noFill/>
        </p:spPr>
        <p:txBody>
          <a:bodyPr wrap="square" rtlCol="0">
            <a:spAutoFit/>
          </a:bodyPr>
          <a:lstStyle/>
          <a:p>
            <a:pPr>
              <a:lnSpc>
                <a:spcPct val="200000"/>
              </a:lnSpc>
            </a:pPr>
            <a:r>
              <a:rPr lang="en-GB" i="0" dirty="0">
                <a:solidFill>
                  <a:srgbClr val="000000"/>
                </a:solidFill>
                <a:effectLst/>
                <a:latin typeface="Times New Roman" panose="02020603050405020304" pitchFamily="18" charset="0"/>
                <a:cs typeface="Times New Roman" panose="02020603050405020304" pitchFamily="18" charset="0"/>
              </a:rPr>
              <a:t> </a:t>
            </a:r>
          </a:p>
          <a:p>
            <a:pPr marL="457200" indent="-457200">
              <a:lnSpc>
                <a:spcPct val="200000"/>
              </a:lnSpc>
              <a:buAutoNum type="arabicPeriod"/>
            </a:pPr>
            <a:r>
              <a:rPr lang="en-GB" b="1" i="0" dirty="0">
                <a:solidFill>
                  <a:srgbClr val="000000"/>
                </a:solidFill>
                <a:effectLst/>
                <a:latin typeface="Times New Roman" panose="02020603050405020304" pitchFamily="18" charset="0"/>
                <a:cs typeface="Times New Roman" panose="02020603050405020304" pitchFamily="18" charset="0"/>
              </a:rPr>
              <a:t>Life-saving Potential</a:t>
            </a:r>
            <a:r>
              <a:rPr lang="en-GB" i="0" dirty="0">
                <a:solidFill>
                  <a:srgbClr val="000000"/>
                </a:solidFill>
                <a:effectLst/>
                <a:latin typeface="Times New Roman" panose="02020603050405020304" pitchFamily="18" charset="0"/>
                <a:cs typeface="Times New Roman" panose="02020603050405020304" pitchFamily="18" charset="0"/>
              </a:rPr>
              <a:t>: Landslides pose a significant threat to human life and infrastructure, especially in hilly or mountainous regions. By detecting potential landslides early and triggering the closure of gates, this project could prevent disasters and save countless lives.</a:t>
            </a:r>
          </a:p>
          <a:p>
            <a:pPr marL="457200" indent="-457200">
              <a:lnSpc>
                <a:spcPct val="200000"/>
              </a:lnSpc>
              <a:buAutoNum type="arabicPeriod"/>
            </a:pPr>
            <a:r>
              <a:rPr lang="en-GB" b="1" i="0" dirty="0">
                <a:solidFill>
                  <a:srgbClr val="000000"/>
                </a:solidFill>
                <a:effectLst/>
                <a:latin typeface="Times New Roman" panose="02020603050405020304" pitchFamily="18" charset="0"/>
                <a:cs typeface="Times New Roman" panose="02020603050405020304" pitchFamily="18" charset="0"/>
              </a:rPr>
              <a:t>Infrastructure Protection</a:t>
            </a:r>
            <a:r>
              <a:rPr lang="en-GB" i="0" dirty="0">
                <a:solidFill>
                  <a:srgbClr val="000000"/>
                </a:solidFill>
                <a:effectLst/>
                <a:latin typeface="Times New Roman" panose="02020603050405020304" pitchFamily="18" charset="0"/>
                <a:cs typeface="Times New Roman" panose="02020603050405020304" pitchFamily="18" charset="0"/>
              </a:rPr>
              <a:t>: Beyond human safety, landslides can cause extensive damage to roads, buildings, and other infrastructure. By closing gates in vulnerable areas, the project can help minimize the destruction caused by landslides, reducing repair costs and preventing disruptions to transportation and communication networks.</a:t>
            </a:r>
          </a:p>
          <a:p>
            <a:pPr marL="457200" indent="-457200">
              <a:lnSpc>
                <a:spcPct val="200000"/>
              </a:lnSpc>
              <a:buAutoNum type="arabicPeriod"/>
            </a:pPr>
            <a:r>
              <a:rPr lang="en-GB" b="1" i="0" dirty="0">
                <a:solidFill>
                  <a:srgbClr val="000000"/>
                </a:solidFill>
                <a:effectLst/>
                <a:latin typeface="Times New Roman" panose="02020603050405020304" pitchFamily="18" charset="0"/>
                <a:cs typeface="Times New Roman" panose="02020603050405020304" pitchFamily="18" charset="0"/>
              </a:rPr>
              <a:t>Community Resilience</a:t>
            </a:r>
            <a:r>
              <a:rPr lang="en-GB" i="0" dirty="0">
                <a:solidFill>
                  <a:srgbClr val="000000"/>
                </a:solidFill>
                <a:effectLst/>
                <a:latin typeface="Times New Roman" panose="02020603050405020304" pitchFamily="18" charset="0"/>
                <a:cs typeface="Times New Roman" panose="02020603050405020304" pitchFamily="18" charset="0"/>
              </a:rPr>
              <a:t>: Implementing a landslide detection system fosters community resilience by empowering local residents and authorities to respond proactively to natural hazards. When people feel safer in their environment, they're more likely to invest in the long-term sustainability and development of their communities.</a:t>
            </a:r>
          </a:p>
        </p:txBody>
      </p:sp>
    </p:spTree>
    <p:extLst>
      <p:ext uri="{BB962C8B-B14F-4D97-AF65-F5344CB8AC3E}">
        <p14:creationId xmlns:p14="http://schemas.microsoft.com/office/powerpoint/2010/main" val="2156939389"/>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9440436-AD50-1CA2-116C-7302EFFA60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79D6CD4-6237-2D80-7653-5CBDA4B82DC9}"/>
              </a:ext>
            </a:extLst>
          </p:cNvPr>
          <p:cNvSpPr txBox="1">
            <a:spLocks/>
          </p:cNvSpPr>
          <p:nvPr/>
        </p:nvSpPr>
        <p:spPr>
          <a:xfrm>
            <a:off x="838200" y="269508"/>
            <a:ext cx="10515600" cy="1453414"/>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b="1" dirty="0">
                <a:solidFill>
                  <a:schemeClr val="tx1">
                    <a:lumMod val="95000"/>
                    <a:lumOff val="5000"/>
                  </a:schemeClr>
                </a:solidFill>
                <a:latin typeface="Times New Roman" panose="02020603050405020304" pitchFamily="18" charset="0"/>
                <a:cs typeface="Times New Roman" panose="02020603050405020304" pitchFamily="18" charset="0"/>
              </a:rPr>
              <a:t>CONCLUSION</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AC55C4BC-2522-BF8E-5585-A1A6136B3336}"/>
              </a:ext>
            </a:extLst>
          </p:cNvPr>
          <p:cNvSpPr txBox="1"/>
          <p:nvPr/>
        </p:nvSpPr>
        <p:spPr>
          <a:xfrm>
            <a:off x="1" y="1655544"/>
            <a:ext cx="12262584" cy="3331938"/>
          </a:xfrm>
          <a:prstGeom prst="rect">
            <a:avLst/>
          </a:prstGeom>
          <a:noFill/>
        </p:spPr>
        <p:txBody>
          <a:bodyPr wrap="square" rtlCol="0">
            <a:spAutoFit/>
          </a:bodyPr>
          <a:lstStyle/>
          <a:p>
            <a:pPr>
              <a:lnSpc>
                <a:spcPct val="200000"/>
              </a:lnSpc>
            </a:pPr>
            <a:r>
              <a:rPr lang="en-GB" sz="1800" b="1" i="0" dirty="0">
                <a:solidFill>
                  <a:srgbClr val="000000"/>
                </a:solidFill>
                <a:effectLst/>
                <a:latin typeface="Times New Roman" panose="02020603050405020304" pitchFamily="18" charset="0"/>
                <a:cs typeface="Times New Roman" panose="02020603050405020304" pitchFamily="18" charset="0"/>
              </a:rPr>
              <a:t>4.  Accessible Technology</a:t>
            </a:r>
            <a:r>
              <a:rPr lang="en-GB" sz="1800" i="0" dirty="0">
                <a:solidFill>
                  <a:srgbClr val="000000"/>
                </a:solidFill>
                <a:effectLst/>
                <a:latin typeface="Times New Roman" panose="02020603050405020304" pitchFamily="18" charset="0"/>
                <a:cs typeface="Times New Roman" panose="02020603050405020304" pitchFamily="18" charset="0"/>
              </a:rPr>
              <a:t>: Using Arduino Uno and relatively inexpensive components makes this project accessible to a wide range of communities, including those with limited resources. By democratizing the technology behind landslide detection, this project can benefit even the most vulnerable regions prone to natural disasters.</a:t>
            </a:r>
          </a:p>
          <a:p>
            <a:pPr>
              <a:lnSpc>
                <a:spcPct val="200000"/>
              </a:lnSpc>
            </a:pPr>
            <a:r>
              <a:rPr lang="en-GB" b="1" dirty="0">
                <a:solidFill>
                  <a:srgbClr val="000000"/>
                </a:solidFill>
                <a:latin typeface="Times New Roman" panose="02020603050405020304" pitchFamily="18" charset="0"/>
                <a:cs typeface="Times New Roman" panose="02020603050405020304" pitchFamily="18" charset="0"/>
              </a:rPr>
              <a:t>5.  </a:t>
            </a:r>
            <a:r>
              <a:rPr lang="en-GB" sz="1800" b="1" i="0" dirty="0">
                <a:solidFill>
                  <a:srgbClr val="000000"/>
                </a:solidFill>
                <a:effectLst/>
                <a:latin typeface="Times New Roman" panose="02020603050405020304" pitchFamily="18" charset="0"/>
                <a:cs typeface="Times New Roman" panose="02020603050405020304" pitchFamily="18" charset="0"/>
              </a:rPr>
              <a:t>Real-time Monitoring</a:t>
            </a:r>
            <a:r>
              <a:rPr lang="en-GB" sz="1800" i="0" dirty="0">
                <a:solidFill>
                  <a:srgbClr val="000000"/>
                </a:solidFill>
                <a:effectLst/>
                <a:latin typeface="Times New Roman" panose="02020603050405020304" pitchFamily="18" charset="0"/>
                <a:cs typeface="Times New Roman" panose="02020603050405020304" pitchFamily="18" charset="0"/>
              </a:rPr>
              <a:t>: The inclusion of an LCD display to show warning messages and moisture levels at four different points adds another layer of sophistication to the system. Real-time monitoring allows for timely responses and adjustments based on changing environmental conditions, enhancing the effectiveness of the landslide detection system</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9678852"/>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9440436-AD50-1CA2-116C-7302EFFA60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79D6CD4-6237-2D80-7653-5CBDA4B82DC9}"/>
              </a:ext>
            </a:extLst>
          </p:cNvPr>
          <p:cNvSpPr txBox="1">
            <a:spLocks/>
          </p:cNvSpPr>
          <p:nvPr/>
        </p:nvSpPr>
        <p:spPr>
          <a:xfrm>
            <a:off x="838200" y="72003"/>
            <a:ext cx="10515600" cy="4269840"/>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IN" sz="6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endParaRPr lang="en-IN" sz="6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endParaRPr lang="en-IN" sz="8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E3F90EF1-E05E-C43F-1F49-34DBB64640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181" y="399262"/>
            <a:ext cx="9615638" cy="6266046"/>
          </a:xfrm>
          <a:prstGeom prst="rect">
            <a:avLst/>
          </a:prstGeom>
        </p:spPr>
      </p:pic>
    </p:spTree>
    <p:extLst>
      <p:ext uri="{BB962C8B-B14F-4D97-AF65-F5344CB8AC3E}">
        <p14:creationId xmlns:p14="http://schemas.microsoft.com/office/powerpoint/2010/main" val="3909855735"/>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B39B776-8185-98FA-287D-D4497D239F3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xmlns="" id="{CECD01D7-B0FE-78FB-C4FB-1EB498A3C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94" y="-21224"/>
            <a:ext cx="12268994" cy="6900447"/>
          </a:xfrm>
          <a:prstGeom prst="rect">
            <a:avLst/>
          </a:prstGeom>
        </p:spPr>
      </p:pic>
    </p:spTree>
    <p:extLst>
      <p:ext uri="{BB962C8B-B14F-4D97-AF65-F5344CB8AC3E}">
        <p14:creationId xmlns:p14="http://schemas.microsoft.com/office/powerpoint/2010/main" val="3643604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5346E0-D69F-EEF7-6578-3537A7491EBD}"/>
              </a:ext>
            </a:extLst>
          </p:cNvPr>
          <p:cNvSpPr txBox="1">
            <a:spLocks/>
          </p:cNvSpPr>
          <p:nvPr/>
        </p:nvSpPr>
        <p:spPr>
          <a:xfrm>
            <a:off x="838200" y="2092392"/>
            <a:ext cx="10515600" cy="4269840"/>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sz="6000" b="1" dirty="0">
                <a:solidFill>
                  <a:schemeClr val="tx1">
                    <a:lumMod val="95000"/>
                    <a:lumOff val="5000"/>
                  </a:schemeClr>
                </a:solidFill>
                <a:latin typeface="Times New Roman" panose="02020603050405020304" pitchFamily="18" charset="0"/>
                <a:cs typeface="Times New Roman" panose="02020603050405020304" pitchFamily="18" charset="0"/>
              </a:rPr>
              <a:t>IOT BASED LANDSLIDE DETECTOR</a:t>
            </a:r>
          </a:p>
          <a:p>
            <a:pPr algn="ctr"/>
            <a:endParaRPr lang="en-IN" sz="8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693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9440436-AD50-1CA2-116C-7302EFFA60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79D6CD4-6237-2D80-7653-5CBDA4B82DC9}"/>
              </a:ext>
            </a:extLst>
          </p:cNvPr>
          <p:cNvSpPr txBox="1">
            <a:spLocks/>
          </p:cNvSpPr>
          <p:nvPr/>
        </p:nvSpPr>
        <p:spPr>
          <a:xfrm>
            <a:off x="838200" y="72003"/>
            <a:ext cx="10515600" cy="4269840"/>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IN" sz="6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endParaRPr lang="en-IN" sz="8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AC55C4BC-2522-BF8E-5585-A1A6136B3336}"/>
              </a:ext>
            </a:extLst>
          </p:cNvPr>
          <p:cNvSpPr txBox="1"/>
          <p:nvPr/>
        </p:nvSpPr>
        <p:spPr>
          <a:xfrm>
            <a:off x="240632" y="1463040"/>
            <a:ext cx="11733196" cy="4128053"/>
          </a:xfrm>
          <a:prstGeom prst="rect">
            <a:avLst/>
          </a:prstGeom>
          <a:noFill/>
        </p:spPr>
        <p:txBody>
          <a:bodyPr wrap="square" rtlCol="0">
            <a:spAutoFit/>
          </a:bodyPr>
          <a:lstStyle/>
          <a:p>
            <a:pPr>
              <a:lnSpc>
                <a:spcPct val="200000"/>
              </a:lnSpc>
            </a:pPr>
            <a:r>
              <a:rPr lang="en-GB" sz="4000" b="1" i="0" dirty="0">
                <a:solidFill>
                  <a:srgbClr val="000000"/>
                </a:solidFill>
                <a:effectLst/>
                <a:latin typeface="Times New Roman" panose="02020603050405020304" pitchFamily="18" charset="0"/>
                <a:cs typeface="Times New Roman" panose="02020603050405020304" pitchFamily="18" charset="0"/>
              </a:rPr>
              <a:t>Problem Statement: </a:t>
            </a:r>
          </a:p>
          <a:p>
            <a:pPr>
              <a:lnSpc>
                <a:spcPct val="200000"/>
              </a:lnSpc>
            </a:pPr>
            <a:r>
              <a:rPr lang="en-GB" sz="3200" b="0" i="0" dirty="0">
                <a:solidFill>
                  <a:srgbClr val="000000"/>
                </a:solidFill>
                <a:effectLst/>
                <a:latin typeface="Times New Roman" panose="02020603050405020304" pitchFamily="18" charset="0"/>
                <a:cs typeface="Times New Roman" panose="02020603050405020304" pitchFamily="18" charset="0"/>
              </a:rPr>
              <a:t>Current Challenges in Landslide Detection Need for Automated and Efficient Detection Systems</a:t>
            </a:r>
            <a:r>
              <a:rPr lang="en-IN" sz="3200" dirty="0">
                <a:latin typeface="Times New Roman" panose="02020603050405020304" pitchFamily="18" charset="0"/>
                <a:cs typeface="Times New Roman" panose="02020603050405020304" pitchFamily="18" charset="0"/>
              </a:rPr>
              <a:t>.</a:t>
            </a:r>
          </a:p>
          <a:p>
            <a:pPr>
              <a:lnSpc>
                <a:spcPct val="200000"/>
              </a:lnSpc>
            </a:pPr>
            <a:endParaRPr lang="en-GB" sz="3200" b="1"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3012092"/>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9440436-AD50-1CA2-116C-7302EFFA60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79D6CD4-6237-2D80-7653-5CBDA4B82DC9}"/>
              </a:ext>
            </a:extLst>
          </p:cNvPr>
          <p:cNvSpPr txBox="1">
            <a:spLocks/>
          </p:cNvSpPr>
          <p:nvPr/>
        </p:nvSpPr>
        <p:spPr>
          <a:xfrm>
            <a:off x="838200" y="72003"/>
            <a:ext cx="10515600" cy="4269840"/>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sz="6000" b="1" dirty="0">
                <a:solidFill>
                  <a:schemeClr val="tx1">
                    <a:lumMod val="95000"/>
                    <a:lumOff val="5000"/>
                  </a:schemeClr>
                </a:solidFill>
                <a:latin typeface="Times New Roman" panose="02020603050405020304" pitchFamily="18" charset="0"/>
                <a:cs typeface="Times New Roman" panose="02020603050405020304" pitchFamily="18" charset="0"/>
              </a:rPr>
              <a:t>INTRODUCTION</a:t>
            </a:r>
          </a:p>
          <a:p>
            <a:pPr algn="ctr"/>
            <a:endParaRPr lang="en-IN" sz="6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endParaRPr lang="en-IN" sz="8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AC55C4BC-2522-BF8E-5585-A1A6136B3336}"/>
              </a:ext>
            </a:extLst>
          </p:cNvPr>
          <p:cNvSpPr txBox="1"/>
          <p:nvPr/>
        </p:nvSpPr>
        <p:spPr>
          <a:xfrm>
            <a:off x="279132" y="1790298"/>
            <a:ext cx="11771697" cy="3938066"/>
          </a:xfrm>
          <a:prstGeom prst="rect">
            <a:avLst/>
          </a:prstGeom>
          <a:noFill/>
        </p:spPr>
        <p:txBody>
          <a:bodyPr wrap="square" rtlCol="0">
            <a:spAutoFit/>
          </a:bodyPr>
          <a:lstStyle/>
          <a:p>
            <a:r>
              <a:rPr lang="en-GB" sz="3200" b="1" dirty="0">
                <a:latin typeface="Times New Roman" panose="02020603050405020304" pitchFamily="18" charset="0"/>
                <a:cs typeface="Times New Roman" panose="02020603050405020304" pitchFamily="18" charset="0"/>
              </a:rPr>
              <a:t>Objective:</a:t>
            </a:r>
            <a:endParaRPr lang="en-GB" dirty="0">
              <a:latin typeface="Times New Roman" panose="02020603050405020304" pitchFamily="18" charset="0"/>
              <a:cs typeface="Times New Roman" panose="02020603050405020304" pitchFamily="18" charset="0"/>
            </a:endParaRPr>
          </a:p>
          <a:p>
            <a:pPr>
              <a:lnSpc>
                <a:spcPct val="200000"/>
              </a:lnSpc>
            </a:pPr>
            <a:r>
              <a:rPr lang="en-GB" sz="2000" i="0" dirty="0">
                <a:solidFill>
                  <a:srgbClr val="000000"/>
                </a:solidFill>
                <a:effectLst/>
                <a:latin typeface="Times New Roman" panose="02020603050405020304" pitchFamily="18" charset="0"/>
                <a:cs typeface="Times New Roman" panose="02020603050405020304" pitchFamily="18" charset="0"/>
              </a:rPr>
              <a:t>The main goal of our project is to create a soil moisture monitoring system that uses two moisture sensors and an Arduino microcontroller to show readings in real time. Our goal is to identify the ideal moisture threshold for various soil types by examining the soil moisture levels.</a:t>
            </a:r>
          </a:p>
          <a:p>
            <a:pPr>
              <a:lnSpc>
                <a:spcPct val="200000"/>
              </a:lnSpc>
            </a:pPr>
            <a:r>
              <a:rPr lang="en-GB" sz="3200" b="1" dirty="0">
                <a:solidFill>
                  <a:srgbClr val="000000"/>
                </a:solidFill>
                <a:latin typeface="Times New Roman" panose="02020603050405020304" pitchFamily="18" charset="0"/>
                <a:cs typeface="Times New Roman" panose="02020603050405020304" pitchFamily="18" charset="0"/>
              </a:rPr>
              <a:t>Importance</a:t>
            </a:r>
            <a:r>
              <a:rPr lang="en-GB" sz="3200" b="1" i="0" dirty="0">
                <a:solidFill>
                  <a:srgbClr val="000000"/>
                </a:solidFill>
                <a:effectLst/>
                <a:latin typeface="Times New Roman" panose="02020603050405020304" pitchFamily="18" charset="0"/>
                <a:cs typeface="Times New Roman" panose="02020603050405020304" pitchFamily="18" charset="0"/>
              </a:rPr>
              <a:t>: </a:t>
            </a:r>
          </a:p>
          <a:p>
            <a:pPr>
              <a:lnSpc>
                <a:spcPct val="200000"/>
              </a:lnSpc>
            </a:pPr>
            <a:r>
              <a:rPr lang="en-GB" sz="2000" dirty="0">
                <a:latin typeface="Times New Roman" panose="02020603050405020304" pitchFamily="18" charset="0"/>
                <a:cs typeface="Times New Roman" panose="02020603050405020304" pitchFamily="18" charset="0"/>
              </a:rPr>
              <a:t>Early warning system of landslide will be more accurate by monitoring the changes of ground water condition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1075348"/>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9440436-AD50-1CA2-116C-7302EFFA60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79D6CD4-6237-2D80-7653-5CBDA4B82DC9}"/>
              </a:ext>
            </a:extLst>
          </p:cNvPr>
          <p:cNvSpPr txBox="1">
            <a:spLocks/>
          </p:cNvSpPr>
          <p:nvPr/>
        </p:nvSpPr>
        <p:spPr>
          <a:xfrm>
            <a:off x="838200" y="539015"/>
            <a:ext cx="10515600" cy="1270534"/>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b="1" dirty="0">
                <a:solidFill>
                  <a:schemeClr val="tx1">
                    <a:lumMod val="95000"/>
                    <a:lumOff val="5000"/>
                  </a:schemeClr>
                </a:solidFill>
                <a:latin typeface="Times New Roman" panose="02020603050405020304" pitchFamily="18" charset="0"/>
                <a:cs typeface="Times New Roman" panose="02020603050405020304" pitchFamily="18" charset="0"/>
              </a:rPr>
              <a:t>SYSTEM OVERVIEW</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AC55C4BC-2522-BF8E-5585-A1A6136B3336}"/>
              </a:ext>
            </a:extLst>
          </p:cNvPr>
          <p:cNvSpPr txBox="1"/>
          <p:nvPr/>
        </p:nvSpPr>
        <p:spPr>
          <a:xfrm>
            <a:off x="452387" y="1636294"/>
            <a:ext cx="10590081" cy="4932376"/>
          </a:xfrm>
          <a:prstGeom prst="rect">
            <a:avLst/>
          </a:prstGeom>
          <a:noFill/>
        </p:spPr>
        <p:txBody>
          <a:bodyPr wrap="square" rtlCol="0">
            <a:spAutoFit/>
          </a:bodyPr>
          <a:lstStyle/>
          <a:p>
            <a:pPr>
              <a:lnSpc>
                <a:spcPct val="200000"/>
              </a:lnSpc>
            </a:pPr>
            <a:r>
              <a:rPr lang="en-GB" sz="3200" b="1" i="0" dirty="0">
                <a:solidFill>
                  <a:srgbClr val="000000"/>
                </a:solidFill>
                <a:effectLst/>
                <a:latin typeface="Times New Roman" panose="02020603050405020304" pitchFamily="18" charset="0"/>
                <a:cs typeface="Times New Roman" panose="02020603050405020304" pitchFamily="18" charset="0"/>
              </a:rPr>
              <a:t>COMPONENTS: </a:t>
            </a:r>
          </a:p>
          <a:p>
            <a:pPr>
              <a:lnSpc>
                <a:spcPct val="200000"/>
              </a:lnSpc>
            </a:pPr>
            <a:r>
              <a:rPr lang="en-GB" sz="2200" dirty="0">
                <a:solidFill>
                  <a:srgbClr val="000000"/>
                </a:solidFill>
                <a:latin typeface="Times New Roman" panose="02020603050405020304" pitchFamily="18" charset="0"/>
                <a:cs typeface="Times New Roman" panose="02020603050405020304" pitchFamily="18" charset="0"/>
              </a:rPr>
              <a:t>Arduino UNO</a:t>
            </a:r>
            <a:endParaRPr lang="en-GB" sz="2200" b="0" i="0" dirty="0">
              <a:solidFill>
                <a:srgbClr val="000000"/>
              </a:solidFill>
              <a:effectLst/>
              <a:latin typeface="Times New Roman" panose="02020603050405020304" pitchFamily="18" charset="0"/>
              <a:cs typeface="Times New Roman" panose="02020603050405020304" pitchFamily="18" charset="0"/>
            </a:endParaRPr>
          </a:p>
          <a:p>
            <a:pPr>
              <a:lnSpc>
                <a:spcPct val="200000"/>
              </a:lnSpc>
            </a:pPr>
            <a:r>
              <a:rPr lang="en-GB" sz="2200" dirty="0">
                <a:solidFill>
                  <a:srgbClr val="000000"/>
                </a:solidFill>
                <a:latin typeface="Times New Roman" panose="02020603050405020304" pitchFamily="18" charset="0"/>
                <a:cs typeface="Times New Roman" panose="02020603050405020304" pitchFamily="18" charset="0"/>
              </a:rPr>
              <a:t>Servo Motor</a:t>
            </a:r>
            <a:endParaRPr lang="en-GB" sz="2200" b="0" i="0" dirty="0">
              <a:solidFill>
                <a:srgbClr val="000000"/>
              </a:solidFill>
              <a:effectLst/>
              <a:latin typeface="Times New Roman" panose="02020603050405020304" pitchFamily="18" charset="0"/>
              <a:cs typeface="Times New Roman" panose="02020603050405020304" pitchFamily="18" charset="0"/>
            </a:endParaRPr>
          </a:p>
          <a:p>
            <a:pPr>
              <a:lnSpc>
                <a:spcPct val="200000"/>
              </a:lnSpc>
            </a:pPr>
            <a:r>
              <a:rPr lang="en-GB" sz="2200" dirty="0">
                <a:solidFill>
                  <a:srgbClr val="000000"/>
                </a:solidFill>
                <a:latin typeface="Times New Roman" panose="02020603050405020304" pitchFamily="18" charset="0"/>
                <a:cs typeface="Times New Roman" panose="02020603050405020304" pitchFamily="18" charset="0"/>
              </a:rPr>
              <a:t>Bread Board</a:t>
            </a:r>
            <a:endParaRPr lang="en-GB" sz="2200" b="0" i="0" dirty="0">
              <a:solidFill>
                <a:srgbClr val="000000"/>
              </a:solidFill>
              <a:effectLst/>
              <a:latin typeface="Times New Roman" panose="02020603050405020304" pitchFamily="18" charset="0"/>
              <a:cs typeface="Times New Roman" panose="02020603050405020304" pitchFamily="18" charset="0"/>
            </a:endParaRPr>
          </a:p>
          <a:p>
            <a:pPr>
              <a:lnSpc>
                <a:spcPct val="200000"/>
              </a:lnSpc>
            </a:pPr>
            <a:r>
              <a:rPr lang="en-GB" sz="2200" dirty="0">
                <a:solidFill>
                  <a:srgbClr val="000000"/>
                </a:solidFill>
                <a:latin typeface="Times New Roman" panose="02020603050405020304" pitchFamily="18" charset="0"/>
                <a:cs typeface="Times New Roman" panose="02020603050405020304" pitchFamily="18" charset="0"/>
              </a:rPr>
              <a:t>Moisture Sensor</a:t>
            </a:r>
          </a:p>
          <a:p>
            <a:pPr>
              <a:lnSpc>
                <a:spcPct val="200000"/>
              </a:lnSpc>
            </a:pPr>
            <a:r>
              <a:rPr lang="en-GB" sz="2200" b="0" i="0" dirty="0">
                <a:solidFill>
                  <a:srgbClr val="000000"/>
                </a:solidFill>
                <a:effectLst/>
                <a:latin typeface="Times New Roman" panose="02020603050405020304" pitchFamily="18" charset="0"/>
                <a:cs typeface="Times New Roman" panose="02020603050405020304" pitchFamily="18" charset="0"/>
              </a:rPr>
              <a:t>DHT 11 </a:t>
            </a:r>
          </a:p>
          <a:p>
            <a:pPr>
              <a:lnSpc>
                <a:spcPct val="200000"/>
              </a:lnSpc>
            </a:pP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FD93AF44-E250-76C4-F640-408856EE2E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3214" y="1636294"/>
            <a:ext cx="3513222" cy="2218738"/>
          </a:xfrm>
          <a:prstGeom prst="rect">
            <a:avLst/>
          </a:prstGeom>
        </p:spPr>
      </p:pic>
      <p:pic>
        <p:nvPicPr>
          <p:cNvPr id="9" name="Picture 8">
            <a:extLst>
              <a:ext uri="{FF2B5EF4-FFF2-40B4-BE49-F238E27FC236}">
                <a16:creationId xmlns:a16="http://schemas.microsoft.com/office/drawing/2014/main" xmlns="" id="{A383E58D-3389-008A-986F-AABEF8F5C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1894" y="1636294"/>
            <a:ext cx="2606801" cy="2283558"/>
          </a:xfrm>
          <a:prstGeom prst="rect">
            <a:avLst/>
          </a:prstGeom>
        </p:spPr>
      </p:pic>
      <p:pic>
        <p:nvPicPr>
          <p:cNvPr id="11" name="Picture 10">
            <a:extLst>
              <a:ext uri="{FF2B5EF4-FFF2-40B4-BE49-F238E27FC236}">
                <a16:creationId xmlns:a16="http://schemas.microsoft.com/office/drawing/2014/main" xmlns="" id="{B7FBDCCF-8D70-F168-F34B-1B6E466013C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59825" y="3919852"/>
            <a:ext cx="3257265" cy="2837078"/>
          </a:xfrm>
          <a:prstGeom prst="rect">
            <a:avLst/>
          </a:prstGeom>
        </p:spPr>
      </p:pic>
    </p:spTree>
    <p:extLst>
      <p:ext uri="{BB962C8B-B14F-4D97-AF65-F5344CB8AC3E}">
        <p14:creationId xmlns:p14="http://schemas.microsoft.com/office/powerpoint/2010/main" val="3147697282"/>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9440436-AD50-1CA2-116C-7302EFFA60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79D6CD4-6237-2D80-7653-5CBDA4B82DC9}"/>
              </a:ext>
            </a:extLst>
          </p:cNvPr>
          <p:cNvSpPr txBox="1">
            <a:spLocks/>
          </p:cNvSpPr>
          <p:nvPr/>
        </p:nvSpPr>
        <p:spPr>
          <a:xfrm>
            <a:off x="365760" y="875899"/>
            <a:ext cx="10988040" cy="3465943"/>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b="1" dirty="0">
                <a:solidFill>
                  <a:schemeClr val="tx1">
                    <a:lumMod val="95000"/>
                    <a:lumOff val="5000"/>
                  </a:schemeClr>
                </a:solidFill>
                <a:latin typeface="Times New Roman" panose="02020603050405020304" pitchFamily="18" charset="0"/>
                <a:cs typeface="Times New Roman" panose="02020603050405020304" pitchFamily="18" charset="0"/>
              </a:rPr>
              <a:t>ARDUINO MICROCONTROLLER</a:t>
            </a:r>
          </a:p>
        </p:txBody>
      </p:sp>
      <p:sp>
        <p:nvSpPr>
          <p:cNvPr id="3" name="TextBox 2">
            <a:extLst>
              <a:ext uri="{FF2B5EF4-FFF2-40B4-BE49-F238E27FC236}">
                <a16:creationId xmlns:a16="http://schemas.microsoft.com/office/drawing/2014/main" xmlns="" id="{AC55C4BC-2522-BF8E-5585-A1A6136B3336}"/>
              </a:ext>
            </a:extLst>
          </p:cNvPr>
          <p:cNvSpPr txBox="1"/>
          <p:nvPr/>
        </p:nvSpPr>
        <p:spPr>
          <a:xfrm>
            <a:off x="618308" y="1465746"/>
            <a:ext cx="10424160" cy="4439933"/>
          </a:xfrm>
          <a:prstGeom prst="rect">
            <a:avLst/>
          </a:prstGeom>
          <a:noFill/>
        </p:spPr>
        <p:txBody>
          <a:bodyPr wrap="square" rtlCol="0">
            <a:spAutoFit/>
          </a:bodyPr>
          <a:lstStyle/>
          <a:p>
            <a:pPr>
              <a:lnSpc>
                <a:spcPct val="200000"/>
              </a:lnSpc>
            </a:pPr>
            <a:r>
              <a:rPr lang="en-GB" b="1" i="0" dirty="0">
                <a:solidFill>
                  <a:srgbClr val="000000"/>
                </a:solidFill>
                <a:effectLst/>
                <a:latin typeface="Times New Roman" panose="02020603050405020304" pitchFamily="18" charset="0"/>
                <a:cs typeface="Times New Roman" panose="02020603050405020304" pitchFamily="18" charset="0"/>
              </a:rPr>
              <a:t> </a:t>
            </a:r>
          </a:p>
          <a:p>
            <a:pPr marL="457200" indent="-457200">
              <a:lnSpc>
                <a:spcPct val="200000"/>
              </a:lnSpc>
              <a:buAutoNum type="arabicPeriod"/>
            </a:pPr>
            <a:r>
              <a:rPr lang="en-GB" b="0" i="0" dirty="0">
                <a:solidFill>
                  <a:srgbClr val="000000"/>
                </a:solidFill>
                <a:effectLst/>
                <a:latin typeface="Times New Roman" panose="02020603050405020304" pitchFamily="18" charset="0"/>
                <a:cs typeface="Times New Roman" panose="02020603050405020304" pitchFamily="18" charset="0"/>
              </a:rPr>
              <a:t>The Arduino microcontroller collects data from the soil moisture sensors via its analog input pins. The sensors measure soil moisture levels and output an analog voltage signal proportional to the moisture content. </a:t>
            </a:r>
          </a:p>
          <a:p>
            <a:pPr marL="457200" indent="-457200">
              <a:lnSpc>
                <a:spcPct val="200000"/>
              </a:lnSpc>
              <a:buAutoNum type="arabicPeriod"/>
            </a:pPr>
            <a:r>
              <a:rPr lang="en-GB" b="0" i="0" dirty="0">
                <a:solidFill>
                  <a:srgbClr val="000000"/>
                </a:solidFill>
                <a:effectLst/>
                <a:latin typeface="Times New Roman" panose="02020603050405020304" pitchFamily="18" charset="0"/>
                <a:cs typeface="Times New Roman" panose="02020603050405020304" pitchFamily="18" charset="0"/>
              </a:rPr>
              <a:t>The Arduino reads these analog signals, converts them to digital values using its built-in Analog-to-Digital Converter (ADC), and processes the data by comparing it to predefined moisture thresholds. Based on this comparison, the Arduino triggers alarms or controls gate mechanisms to mitigate landslide risks. This real-time data processing and decision-making ensure timely alerts and actions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5075485"/>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9440436-AD50-1CA2-116C-7302EFFA60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79D6CD4-6237-2D80-7653-5CBDA4B82DC9}"/>
              </a:ext>
            </a:extLst>
          </p:cNvPr>
          <p:cNvSpPr txBox="1">
            <a:spLocks/>
          </p:cNvSpPr>
          <p:nvPr/>
        </p:nvSpPr>
        <p:spPr>
          <a:xfrm>
            <a:off x="838200" y="875899"/>
            <a:ext cx="10515600" cy="3465943"/>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b="1" dirty="0">
                <a:solidFill>
                  <a:schemeClr val="tx1">
                    <a:lumMod val="95000"/>
                    <a:lumOff val="5000"/>
                  </a:schemeClr>
                </a:solidFill>
                <a:latin typeface="Times New Roman" panose="02020603050405020304" pitchFamily="18" charset="0"/>
                <a:cs typeface="Times New Roman" panose="02020603050405020304" pitchFamily="18" charset="0"/>
              </a:rPr>
              <a:t>SOIL MOISTURE SENSOR</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AC55C4BC-2522-BF8E-5585-A1A6136B3336}"/>
              </a:ext>
            </a:extLst>
          </p:cNvPr>
          <p:cNvSpPr txBox="1"/>
          <p:nvPr/>
        </p:nvSpPr>
        <p:spPr>
          <a:xfrm>
            <a:off x="618308" y="1465746"/>
            <a:ext cx="10424160" cy="4359655"/>
          </a:xfrm>
          <a:prstGeom prst="rect">
            <a:avLst/>
          </a:prstGeom>
          <a:noFill/>
        </p:spPr>
        <p:txBody>
          <a:bodyPr wrap="square" rtlCol="0">
            <a:spAutoFit/>
          </a:bodyPr>
          <a:lstStyle/>
          <a:p>
            <a:pPr>
              <a:lnSpc>
                <a:spcPct val="200000"/>
              </a:lnSpc>
            </a:pPr>
            <a:r>
              <a:rPr lang="en-GB" sz="3200" b="1" i="0" dirty="0">
                <a:solidFill>
                  <a:srgbClr val="000000"/>
                </a:solidFill>
                <a:effectLst/>
                <a:latin typeface="Times New Roman" panose="02020603050405020304" pitchFamily="18" charset="0"/>
                <a:cs typeface="Times New Roman" panose="02020603050405020304" pitchFamily="18" charset="0"/>
              </a:rPr>
              <a:t> </a:t>
            </a:r>
          </a:p>
          <a:p>
            <a:pPr marL="457200" indent="-457200">
              <a:lnSpc>
                <a:spcPct val="200000"/>
              </a:lnSpc>
              <a:buAutoNum type="arabicPeriod"/>
            </a:pPr>
            <a:r>
              <a:rPr lang="en-GB" sz="2200" b="0" i="0" dirty="0">
                <a:solidFill>
                  <a:srgbClr val="000000"/>
                </a:solidFill>
                <a:effectLst/>
                <a:latin typeface="Times New Roman" panose="02020603050405020304" pitchFamily="18" charset="0"/>
                <a:cs typeface="Times New Roman" panose="02020603050405020304" pitchFamily="18" charset="0"/>
              </a:rPr>
              <a:t>Soil moisture sensors measure or estimate the amount of water in the soil. These sensors can be stationary or portables such as handheld probes. </a:t>
            </a:r>
          </a:p>
          <a:p>
            <a:pPr marL="457200" indent="-457200">
              <a:lnSpc>
                <a:spcPct val="200000"/>
              </a:lnSpc>
              <a:buFontTx/>
              <a:buAutoNum type="arabicPeriod"/>
            </a:pPr>
            <a:r>
              <a:rPr lang="en-GB" sz="2200" b="0" i="0" dirty="0">
                <a:solidFill>
                  <a:srgbClr val="000000"/>
                </a:solidFill>
                <a:effectLst/>
                <a:latin typeface="Times New Roman" panose="02020603050405020304" pitchFamily="18" charset="0"/>
                <a:cs typeface="Times New Roman" panose="02020603050405020304" pitchFamily="18" charset="0"/>
              </a:rPr>
              <a:t>Stationary sensors are placed at the predetermined locations and depths in the field, whereas portable soil moisture probes can measure soil moisture at several locations</a:t>
            </a:r>
          </a:p>
          <a:p>
            <a:pPr marL="457200" indent="-457200">
              <a:lnSpc>
                <a:spcPct val="200000"/>
              </a:lnSpc>
              <a:buAutoNum type="arabicPeriod"/>
            </a:pPr>
            <a:endParaRPr lang="en-GB" sz="22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8859197"/>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9440436-AD50-1CA2-116C-7302EFFA60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79D6CD4-6237-2D80-7653-5CBDA4B82DC9}"/>
              </a:ext>
            </a:extLst>
          </p:cNvPr>
          <p:cNvSpPr txBox="1">
            <a:spLocks/>
          </p:cNvSpPr>
          <p:nvPr/>
        </p:nvSpPr>
        <p:spPr>
          <a:xfrm>
            <a:off x="838200" y="875899"/>
            <a:ext cx="10515600" cy="3465943"/>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b="1" dirty="0">
                <a:solidFill>
                  <a:schemeClr val="tx1">
                    <a:lumMod val="95000"/>
                    <a:lumOff val="5000"/>
                  </a:schemeClr>
                </a:solidFill>
                <a:latin typeface="Times New Roman" panose="02020603050405020304" pitchFamily="18" charset="0"/>
                <a:cs typeface="Times New Roman" panose="02020603050405020304" pitchFamily="18" charset="0"/>
              </a:rPr>
              <a:t>REAL TIME MONITORING</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AC55C4BC-2522-BF8E-5585-A1A6136B3336}"/>
              </a:ext>
            </a:extLst>
          </p:cNvPr>
          <p:cNvSpPr txBox="1"/>
          <p:nvPr/>
        </p:nvSpPr>
        <p:spPr>
          <a:xfrm>
            <a:off x="618308" y="1465746"/>
            <a:ext cx="10424160" cy="4922951"/>
          </a:xfrm>
          <a:prstGeom prst="rect">
            <a:avLst/>
          </a:prstGeom>
          <a:noFill/>
        </p:spPr>
        <p:txBody>
          <a:bodyPr wrap="square" rtlCol="0">
            <a:spAutoFit/>
          </a:bodyPr>
          <a:lstStyle/>
          <a:p>
            <a:pPr>
              <a:lnSpc>
                <a:spcPct val="200000"/>
              </a:lnSpc>
            </a:pPr>
            <a:r>
              <a:rPr lang="en-GB" sz="2000" b="1" i="0" dirty="0">
                <a:solidFill>
                  <a:srgbClr val="000000"/>
                </a:solidFill>
                <a:effectLst/>
                <a:latin typeface="Times New Roman" panose="02020603050405020304" pitchFamily="18" charset="0"/>
                <a:cs typeface="Times New Roman" panose="02020603050405020304" pitchFamily="18" charset="0"/>
              </a:rPr>
              <a:t> </a:t>
            </a:r>
          </a:p>
          <a:p>
            <a:pPr marL="457200" indent="-457200">
              <a:lnSpc>
                <a:spcPct val="200000"/>
              </a:lnSpc>
              <a:buAutoNum type="arabicPeriod"/>
            </a:pPr>
            <a:r>
              <a:rPr lang="en-GB" sz="2000" b="0" i="0" dirty="0">
                <a:solidFill>
                  <a:srgbClr val="000000"/>
                </a:solidFill>
                <a:effectLst/>
                <a:latin typeface="Times New Roman" panose="02020603050405020304" pitchFamily="18" charset="0"/>
                <a:cs typeface="Times New Roman" panose="02020603050405020304" pitchFamily="18" charset="0"/>
              </a:rPr>
              <a:t>The Arduino reads soil moisture sensor data and displays the real-time readings on an LCD using the Liquid Crystal library. The sensor values are converted to a percentage and updated on the LCD screen. </a:t>
            </a:r>
          </a:p>
          <a:p>
            <a:pPr marL="457200" indent="-457200">
              <a:lnSpc>
                <a:spcPct val="200000"/>
              </a:lnSpc>
              <a:buAutoNum type="arabicPeriod"/>
            </a:pPr>
            <a:r>
              <a:rPr lang="en-GB" sz="2000" b="0" i="0" dirty="0">
                <a:solidFill>
                  <a:srgbClr val="000000"/>
                </a:solidFill>
                <a:effectLst/>
                <a:latin typeface="Times New Roman" panose="02020603050405020304" pitchFamily="18" charset="0"/>
                <a:cs typeface="Times New Roman" panose="02020603050405020304" pitchFamily="18" charset="0"/>
              </a:rPr>
              <a:t>Simultaneously, the Arduino uses a Bluetooth module (e.g., HC-05) to send the sensor data to paired smartphones. An app or terminal on the phone receives the Bluetooth signals, displaying real-time moisture levels. This dual-display system ensures easy monitoring both on-site and remotely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702869"/>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9440436-AD50-1CA2-116C-7302EFFA60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79D6CD4-6237-2D80-7653-5CBDA4B82DC9}"/>
              </a:ext>
            </a:extLst>
          </p:cNvPr>
          <p:cNvSpPr txBox="1">
            <a:spLocks/>
          </p:cNvSpPr>
          <p:nvPr/>
        </p:nvSpPr>
        <p:spPr>
          <a:xfrm>
            <a:off x="838200" y="539015"/>
            <a:ext cx="10515600" cy="308008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b="1" dirty="0">
                <a:solidFill>
                  <a:schemeClr val="tx1">
                    <a:lumMod val="95000"/>
                    <a:lumOff val="5000"/>
                  </a:schemeClr>
                </a:solidFill>
                <a:latin typeface="Times New Roman" panose="02020603050405020304" pitchFamily="18" charset="0"/>
                <a:cs typeface="Times New Roman" panose="02020603050405020304" pitchFamily="18" charset="0"/>
              </a:rPr>
              <a:t> EARLY LANDSLIDE DETECTION</a:t>
            </a:r>
          </a:p>
          <a:p>
            <a:pPr algn="ctr"/>
            <a:r>
              <a:rPr lang="en-GB" b="1" dirty="0">
                <a:solidFill>
                  <a:schemeClr val="tx1">
                    <a:lumMod val="95000"/>
                    <a:lumOff val="5000"/>
                  </a:schemeClr>
                </a:solidFill>
                <a:latin typeface="Times New Roman" panose="02020603050405020304" pitchFamily="18" charset="0"/>
                <a:cs typeface="Times New Roman" panose="02020603050405020304" pitchFamily="18" charset="0"/>
              </a:rPr>
              <a:t>MECHANISM</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AC55C4BC-2522-BF8E-5585-A1A6136B3336}"/>
              </a:ext>
            </a:extLst>
          </p:cNvPr>
          <p:cNvSpPr txBox="1"/>
          <p:nvPr/>
        </p:nvSpPr>
        <p:spPr>
          <a:xfrm>
            <a:off x="618308" y="1465746"/>
            <a:ext cx="10424160" cy="4307398"/>
          </a:xfrm>
          <a:prstGeom prst="rect">
            <a:avLst/>
          </a:prstGeom>
          <a:noFill/>
        </p:spPr>
        <p:txBody>
          <a:bodyPr wrap="square" rtlCol="0">
            <a:spAutoFit/>
          </a:bodyPr>
          <a:lstStyle/>
          <a:p>
            <a:pPr>
              <a:lnSpc>
                <a:spcPct val="200000"/>
              </a:lnSpc>
            </a:pPr>
            <a:r>
              <a:rPr lang="en-GB" sz="2000" b="1" i="0" dirty="0">
                <a:solidFill>
                  <a:srgbClr val="000000"/>
                </a:solidFill>
                <a:effectLst/>
                <a:latin typeface="Times New Roman" panose="02020603050405020304" pitchFamily="18" charset="0"/>
                <a:cs typeface="Times New Roman" panose="02020603050405020304" pitchFamily="18" charset="0"/>
              </a:rPr>
              <a:t> </a:t>
            </a:r>
          </a:p>
          <a:p>
            <a:pPr marL="457200" indent="-457200">
              <a:lnSpc>
                <a:spcPct val="200000"/>
              </a:lnSpc>
              <a:buAutoNum type="arabicPeriod"/>
            </a:pPr>
            <a:r>
              <a:rPr lang="en-GB" sz="2000" b="0" i="0" dirty="0">
                <a:solidFill>
                  <a:srgbClr val="000000"/>
                </a:solidFill>
                <a:effectLst/>
                <a:latin typeface="Times New Roman" panose="02020603050405020304" pitchFamily="18" charset="0"/>
                <a:cs typeface="Times New Roman" panose="02020603050405020304" pitchFamily="18" charset="0"/>
              </a:rPr>
              <a:t>When moisture levels exceed the threshold, the moisture sensor sends a higher analog voltage to the Arduino Uno. The Arduino reads this signal, converts it to a digital value, and compares it to the predefined threshold. </a:t>
            </a:r>
          </a:p>
          <a:p>
            <a:pPr marL="457200" indent="-457200">
              <a:lnSpc>
                <a:spcPct val="200000"/>
              </a:lnSpc>
              <a:buAutoNum type="arabicPeriod"/>
            </a:pPr>
            <a:r>
              <a:rPr lang="en-GB" sz="2000" b="0" i="0" dirty="0">
                <a:solidFill>
                  <a:srgbClr val="000000"/>
                </a:solidFill>
                <a:effectLst/>
                <a:latin typeface="Times New Roman" panose="02020603050405020304" pitchFamily="18" charset="0"/>
                <a:cs typeface="Times New Roman" panose="02020603050405020304" pitchFamily="18" charset="0"/>
              </a:rPr>
              <a:t>If the threshold is breached, the Arduino triggers an alert, updates the LCD screen to show a warning message or the high moisture value, and will also activate alarms and gates. This ensures immediate visual and operational responses to potential landslide risks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5110041"/>
      </p:ext>
    </p:extLst>
  </p:cSld>
  <p:clrMapOvr>
    <a:masterClrMapping/>
  </p:clrMapOvr>
  <p:transition spd="slow">
    <p:fade/>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354</TotalTime>
  <Words>1122</Words>
  <Application>Microsoft Office PowerPoint</Application>
  <PresentationFormat>Custom</PresentationFormat>
  <Paragraphs>67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Aakash Sudan</dc:creator>
  <cp:lastModifiedBy>user</cp:lastModifiedBy>
  <cp:revision>16</cp:revision>
  <dcterms:created xsi:type="dcterms:W3CDTF">2024-02-16T15:52:46Z</dcterms:created>
  <dcterms:modified xsi:type="dcterms:W3CDTF">2025-02-23T07:56:32Z</dcterms:modified>
</cp:coreProperties>
</file>