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A659-CF8F-48B4-AB73-715784A00B5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1" y="1681798"/>
            <a:ext cx="1310640" cy="42132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Mapping: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26126"/>
            <a:ext cx="5159828" cy="1397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112" t="21875" r="24566" b="24018"/>
          <a:stretch/>
        </p:blipFill>
        <p:spPr>
          <a:xfrm>
            <a:off x="1463041" y="1636078"/>
            <a:ext cx="4135753" cy="2233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1360" t="19912" r="18743" b="17588"/>
          <a:stretch/>
        </p:blipFill>
        <p:spPr>
          <a:xfrm>
            <a:off x="5665752" y="1636078"/>
            <a:ext cx="3161990" cy="2182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6139" t="23303" r="37004" b="27768"/>
          <a:stretch/>
        </p:blipFill>
        <p:spPr>
          <a:xfrm>
            <a:off x="8957011" y="1575762"/>
            <a:ext cx="3004458" cy="22424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2149" y="4271554"/>
            <a:ext cx="11400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does one map the position of the eye, teeth </a:t>
            </a:r>
            <a:r>
              <a:rPr lang="en-US" dirty="0" err="1" smtClean="0"/>
              <a:t>etc</a:t>
            </a:r>
            <a:r>
              <a:rPr lang="en-US" dirty="0" smtClean="0"/>
              <a:t> in head with respect to the leg of this </a:t>
            </a:r>
            <a:r>
              <a:rPr lang="en-US" dirty="0" err="1" smtClean="0"/>
              <a:t>animomechatronic</a:t>
            </a:r>
            <a:r>
              <a:rPr lang="en-US" dirty="0" smtClean="0"/>
              <a:t> dinosaur?</a:t>
            </a:r>
          </a:p>
          <a:p>
            <a:endParaRPr lang="en-US" dirty="0"/>
          </a:p>
          <a:p>
            <a:r>
              <a:rPr lang="en-US" dirty="0" smtClean="0"/>
              <a:t>Mapping is changing the description of a point or vector from one frame to another.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1062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4C6F81-36EE-4250-B287-61D0873015F6}" type="slidenum">
              <a:rPr lang="en-US" smtClean="0"/>
              <a:t>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2149" y="5194884"/>
            <a:ext cx="7879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3D space, a coordinate frame is represented by right hand coordinate axes.</a:t>
            </a:r>
          </a:p>
          <a:p>
            <a:r>
              <a:rPr lang="en-US" dirty="0" smtClean="0"/>
              <a:t>Some of the correct ways of specifying the coordinate frames  are </a:t>
            </a:r>
          </a:p>
          <a:p>
            <a:r>
              <a:rPr lang="en-US" dirty="0" smtClean="0"/>
              <a:t>shown below.                                                          Please fix X and Y for the following?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957011" y="4825553"/>
            <a:ext cx="1009467" cy="1182689"/>
            <a:chOff x="8957011" y="4825553"/>
            <a:chExt cx="1009467" cy="1182689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970074" y="5812971"/>
              <a:ext cx="6703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970074" y="5388428"/>
              <a:ext cx="335157" cy="435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970768" y="4963886"/>
              <a:ext cx="0" cy="8490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9655174" y="563891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81697" y="519488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957011" y="4825553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Z</a:t>
              </a:r>
              <a:endParaRPr lang="en-US" b="1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/>
          <a:srcRect l="21400" t="46007" r="64349" b="33333"/>
          <a:stretch/>
        </p:blipFill>
        <p:spPr>
          <a:xfrm>
            <a:off x="9910036" y="5231206"/>
            <a:ext cx="869505" cy="66602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V="1">
            <a:off x="10084632" y="5626683"/>
            <a:ext cx="662788" cy="12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087823" y="5041745"/>
            <a:ext cx="17566" cy="554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833435" y="4963886"/>
            <a:ext cx="295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689437" y="5454244"/>
            <a:ext cx="311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7"/>
          <a:srcRect l="21400" t="46701" r="69815" b="31250"/>
          <a:stretch/>
        </p:blipFill>
        <p:spPr>
          <a:xfrm>
            <a:off x="11131744" y="4733219"/>
            <a:ext cx="790154" cy="1114995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 flipV="1">
            <a:off x="11674843" y="5091136"/>
            <a:ext cx="271566" cy="431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855048" y="4906470"/>
            <a:ext cx="3048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1666060" y="4917600"/>
            <a:ext cx="17566" cy="554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409243" y="4701600"/>
            <a:ext cx="295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227067" y="6530896"/>
            <a:ext cx="7112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595769" y="6513217"/>
            <a:ext cx="355638" cy="3186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937608" y="5854599"/>
            <a:ext cx="0" cy="6762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flipH="1">
            <a:off x="1881051" y="6392256"/>
            <a:ext cx="330328" cy="294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 flipH="1">
            <a:off x="2375596" y="6548041"/>
            <a:ext cx="323524" cy="294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42" name="TextBox 41"/>
          <p:cNvSpPr txBox="1"/>
          <p:nvPr/>
        </p:nvSpPr>
        <p:spPr>
          <a:xfrm flipH="1">
            <a:off x="2638888" y="5744417"/>
            <a:ext cx="313318" cy="294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161211" y="6708390"/>
            <a:ext cx="4370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598284" y="6283847"/>
            <a:ext cx="335157" cy="4351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598978" y="5859305"/>
            <a:ext cx="0" cy="849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70868" y="61282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074856" y="636434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85221" y="572097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388594" y="6632609"/>
            <a:ext cx="6703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388594" y="6208066"/>
            <a:ext cx="335157" cy="4351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389288" y="5783524"/>
            <a:ext cx="0" cy="849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71805" y="61187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104931" y="57376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82536" y="638801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732502" y="6574117"/>
            <a:ext cx="46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637801" y="62522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650541" y="6292423"/>
            <a:ext cx="258398" cy="288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42512" y="61069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779541" y="3824737"/>
            <a:ext cx="1330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Source: Internet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349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1515291"/>
            <a:ext cx="4858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How to represent a point P in space?</a:t>
            </a:r>
            <a:endParaRPr lang="en-US" sz="2400" b="1" u="sn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4063" y="1963000"/>
            <a:ext cx="8867503" cy="1711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 point P is located in a XYZ frame. It is defined by the following way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where 1p</a:t>
            </a:r>
            <a:r>
              <a:rPr lang="en-US" sz="2000" baseline="-25000" dirty="0" smtClean="0">
                <a:solidFill>
                  <a:schemeClr val="tx1"/>
                </a:solidFill>
              </a:rPr>
              <a:t>x,</a:t>
            </a:r>
            <a:r>
              <a:rPr lang="en-US" sz="2000" dirty="0" smtClean="0">
                <a:solidFill>
                  <a:schemeClr val="tx1"/>
                </a:solidFill>
              </a:rPr>
              <a:t> 1p</a:t>
            </a:r>
            <a:r>
              <a:rPr lang="en-US" sz="2000" baseline="-25000" dirty="0" smtClean="0">
                <a:solidFill>
                  <a:schemeClr val="tx1"/>
                </a:solidFill>
              </a:rPr>
              <a:t>y,</a:t>
            </a:r>
            <a:r>
              <a:rPr lang="en-US" sz="2000" dirty="0" smtClean="0">
                <a:solidFill>
                  <a:schemeClr val="tx1"/>
                </a:solidFill>
              </a:rPr>
              <a:t> 1p</a:t>
            </a:r>
            <a:r>
              <a:rPr lang="en-US" sz="2000" baseline="-25000" dirty="0" smtClean="0">
                <a:solidFill>
                  <a:schemeClr val="tx1"/>
                </a:solidFill>
              </a:rPr>
              <a:t>z  </a:t>
            </a:r>
            <a:r>
              <a:rPr lang="en-US" sz="2000" dirty="0" smtClean="0">
                <a:solidFill>
                  <a:schemeClr val="tx1"/>
                </a:solidFill>
              </a:rPr>
              <a:t>are the projection of vector P on X, Y and Z  axes respectively and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                 are the direction vectors.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23451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8" name="Picture 14" descr="https://latex.codecogs.com/png.image?\large%20\dpi%7b110%7d\bg%7bwhite%7d1_%7bP%7d=1_%7bp_%7bx%7d%7d\hat%7bx%7d+1_%7bp_%7by%7d%7d\hat%7by%7d+1_%7bp_%7bz%7d%7d\hat%7bz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1" y="2424665"/>
            <a:ext cx="2774704" cy="30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644905" y="3577814"/>
            <a:ext cx="785535" cy="79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796351" y="3903849"/>
            <a:ext cx="2205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796351" y="2356363"/>
            <a:ext cx="1478539" cy="15651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798634" y="1781293"/>
            <a:ext cx="0" cy="21137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269248" y="2188372"/>
            <a:ext cx="387248" cy="42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53377" y="1436914"/>
            <a:ext cx="971369" cy="919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10724746" y="2188372"/>
            <a:ext cx="59604" cy="525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700647" y="1931642"/>
            <a:ext cx="387248" cy="42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0754547" y="2205342"/>
            <a:ext cx="5705" cy="12991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0335237" y="3504483"/>
            <a:ext cx="419310" cy="3993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0166356" y="3504483"/>
            <a:ext cx="58819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9803048" y="1957978"/>
            <a:ext cx="947270" cy="2473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786582" y="2189316"/>
            <a:ext cx="977780" cy="1732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027690" y="2436680"/>
            <a:ext cx="497800" cy="424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r>
              <a:rPr lang="en-US" b="1" baseline="-25000" dirty="0" smtClean="0"/>
              <a:t>p</a:t>
            </a:r>
            <a:endParaRPr lang="en-US" b="1" baseline="-250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9775219" y="3755809"/>
            <a:ext cx="645467" cy="562190"/>
            <a:chOff x="9320615" y="3452525"/>
            <a:chExt cx="495103" cy="488872"/>
          </a:xfrm>
        </p:grpSpPr>
        <p:sp>
          <p:nvSpPr>
            <p:cNvPr id="43" name="TextBox 42"/>
            <p:cNvSpPr txBox="1"/>
            <p:nvPr/>
          </p:nvSpPr>
          <p:spPr>
            <a:xfrm>
              <a:off x="9320615" y="3452525"/>
              <a:ext cx="447347" cy="385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r>
                <a:rPr lang="en-US" b="1" baseline="-25000" dirty="0" smtClean="0"/>
                <a:t>p</a:t>
              </a:r>
              <a:endParaRPr lang="en-US" b="1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06187" y="3619977"/>
              <a:ext cx="309531" cy="321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x</a:t>
              </a:r>
              <a:endParaRPr lang="en-US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539660" y="3482427"/>
            <a:ext cx="593442" cy="546501"/>
            <a:chOff x="9320615" y="3452525"/>
            <a:chExt cx="455198" cy="475229"/>
          </a:xfrm>
        </p:grpSpPr>
        <p:sp>
          <p:nvSpPr>
            <p:cNvPr id="48" name="TextBox 47"/>
            <p:cNvSpPr txBox="1"/>
            <p:nvPr/>
          </p:nvSpPr>
          <p:spPr>
            <a:xfrm>
              <a:off x="9320615" y="3452525"/>
              <a:ext cx="447347" cy="385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r>
                <a:rPr lang="en-US" b="1" baseline="-25000" dirty="0" smtClean="0"/>
                <a:t>p</a:t>
              </a:r>
              <a:endParaRPr lang="en-US" b="1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506187" y="3619977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332216" y="2320758"/>
            <a:ext cx="583207" cy="546501"/>
            <a:chOff x="9320615" y="3452525"/>
            <a:chExt cx="447347" cy="475229"/>
          </a:xfrm>
        </p:grpSpPr>
        <p:sp>
          <p:nvSpPr>
            <p:cNvPr id="51" name="TextBox 50"/>
            <p:cNvSpPr txBox="1"/>
            <p:nvPr/>
          </p:nvSpPr>
          <p:spPr>
            <a:xfrm>
              <a:off x="9320615" y="3452525"/>
              <a:ext cx="447347" cy="385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r>
                <a:rPr lang="en-US" b="1" baseline="-25000" dirty="0" smtClean="0"/>
                <a:t>p</a:t>
              </a:r>
              <a:endParaRPr lang="en-US" b="1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06187" y="3619977"/>
              <a:ext cx="256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z</a:t>
              </a:r>
              <a:endParaRPr lang="en-US" b="1" dirty="0"/>
            </a:p>
          </p:txBody>
        </p:sp>
      </p:grpSp>
      <p:cxnSp>
        <p:nvCxnSpPr>
          <p:cNvPr id="54" name="Straight Connector 53"/>
          <p:cNvCxnSpPr/>
          <p:nvPr/>
        </p:nvCxnSpPr>
        <p:spPr>
          <a:xfrm flipH="1">
            <a:off x="10323074" y="3930522"/>
            <a:ext cx="1" cy="217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9805567" y="3915664"/>
            <a:ext cx="1" cy="217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0311202" y="4057981"/>
            <a:ext cx="396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9409284" y="4039043"/>
            <a:ext cx="3962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760252" y="3504483"/>
            <a:ext cx="197095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0618362" y="3504483"/>
            <a:ext cx="391160" cy="39936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623819" y="1957978"/>
            <a:ext cx="0" cy="1937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19" descr="https://latex.codecogs.com/png.image?\large%20\dpi%7b110%7d\bg%7bwhite%7d\hat%7bx%7d,%20\hat%7by%7d~and~\hat%7bz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239535"/>
            <a:ext cx="1141593" cy="24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561975" y="4377354"/>
            <a:ext cx="7641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 between two frames can be of three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frames 1 and 2 are rotated with respect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frames 1 and 2 </a:t>
            </a:r>
            <a:r>
              <a:rPr lang="en-US" dirty="0" smtClean="0"/>
              <a:t>are translated with respect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frames 1 and 2 </a:t>
            </a:r>
            <a:r>
              <a:rPr lang="en-US" dirty="0" smtClean="0"/>
              <a:t> are translated and rotated with respect to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https://latex.codecogs.com/png.image?\large%20\dpi%7b110%7d\bg%7bwhite%7d\textup%7bProjection%20of%20point%20P%20on%20X%20axis%20%7d(1_%7bp_x%7d)=2_p\cdot\hat%7bx%7d=\hat%7bx%7d\cdot%202_p=\newline%20\hat%7bx%7d\cdot%20(2_%7bp_u%7d\hat%7bu%7d+2_%7bp_v%7d\hat%7bv%7d+2_%7bp_w%7d\hat%7bw%7d)=\hat%7bx%7d\cdot\hat%7bu%7d~2_%7bp_u%7d+\hat%7bx%7d\cdot\hat%7bv%7d~2_%7bp_v%7d+\hat%7bx%7d\cdot\hat%7bw%7d~2_%7bp_w%7d=\begin%7bvmatrix%7d%20\hat%7bx%7d\cdot\hat%7bu%7d%20&amp;%20%20\hat%7bx%7d\cdot\hat%7bv%7d%20&amp;%20\hat%7bx%7d\cdot\hat%7bw%7d%20\\\end%7bvmatrix%7d\begin%7bvmatrix%7d%202_%7bp_u%7d\\2_%7bp_v%7d%20\\2_%7bp_w%7d\end%7bvmatrix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29" y="4804132"/>
            <a:ext cx="6689877" cy="150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00" y="1612900"/>
            <a:ext cx="9829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Mapping between frames when they are rotated with respect to each other:</a:t>
            </a:r>
            <a:endParaRPr lang="en-US" sz="2400" b="1" u="sng" dirty="0"/>
          </a:p>
        </p:txBody>
      </p:sp>
      <p:grpSp>
        <p:nvGrpSpPr>
          <p:cNvPr id="16" name="Group 15"/>
          <p:cNvGrpSpPr/>
          <p:nvPr/>
        </p:nvGrpSpPr>
        <p:grpSpPr>
          <a:xfrm>
            <a:off x="8766185" y="2407295"/>
            <a:ext cx="2252123" cy="2067795"/>
            <a:chOff x="3824833" y="2923669"/>
            <a:chExt cx="2536051" cy="2308215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24833" y="5203409"/>
              <a:ext cx="25360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3824833" y="3543884"/>
              <a:ext cx="1890167" cy="1688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827459" y="2923669"/>
              <a:ext cx="0" cy="22797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1018308" y="4284149"/>
            <a:ext cx="233892" cy="33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84131" y="2723321"/>
            <a:ext cx="304493" cy="33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2296" y="2074565"/>
            <a:ext cx="294899" cy="33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9039177" y="2828904"/>
            <a:ext cx="73511" cy="741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57087" y="2369545"/>
            <a:ext cx="410264" cy="33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{1}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19966889">
            <a:off x="8635563" y="3938005"/>
            <a:ext cx="2252123" cy="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9966889" flipV="1">
            <a:off x="8336071" y="2664555"/>
            <a:ext cx="1678550" cy="151218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9966889" flipV="1">
            <a:off x="8299338" y="2527283"/>
            <a:ext cx="0" cy="2042287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04672" y="3217563"/>
            <a:ext cx="233892" cy="33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14348" y="2116475"/>
            <a:ext cx="233892" cy="33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65687" y="2392458"/>
            <a:ext cx="233892" cy="33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785917" y="2697135"/>
            <a:ext cx="30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77501" y="270040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{2}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3453" y="2125200"/>
            <a:ext cx="2548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Given </a:t>
            </a:r>
            <a:r>
              <a:rPr lang="en-US" sz="2000" b="1" dirty="0" smtClean="0"/>
              <a:t>2</a:t>
            </a:r>
            <a:r>
              <a:rPr lang="en-US" sz="2000" b="1" baseline="-25000" dirty="0" smtClean="0"/>
              <a:t>p</a:t>
            </a:r>
            <a:r>
              <a:rPr lang="en-US" sz="2000" dirty="0" smtClean="0"/>
              <a:t> determine, </a:t>
            </a:r>
            <a:r>
              <a:rPr lang="en-US" sz="2000" b="1" dirty="0" smtClean="0"/>
              <a:t>1</a:t>
            </a:r>
            <a:r>
              <a:rPr lang="en-US" sz="2000" b="1" baseline="-25000" dirty="0" smtClean="0"/>
              <a:t>p</a:t>
            </a:r>
            <a:endParaRPr lang="en-US" sz="2000" b="1" dirty="0"/>
          </a:p>
        </p:txBody>
      </p:sp>
      <p:pic>
        <p:nvPicPr>
          <p:cNvPr id="2050" name="Picture 2" descr="https://latex.codecogs.com/png.image?\large%20\dpi%7b110%7d\bg%7bwhite%7dGiven~2_%7bp%7d=2_%7bp_%7bu%7d%7d\hat%7bu%7d+2_%7bp_%7bv%7d%7d\hat%7bv%7d+2_%7bp_%7bw%7d%7d\hat%7bw%7d,~determine~1_%7bp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" y="2656431"/>
            <a:ext cx="4798055" cy="24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atex.codecogs.com/png.image?\large%20\dpi%7b110%7d\bg%7bwhite%7d1_%7bp%7d=1_%7bp_%7bx%7d%7d\hat%7bx%7d+1_%7bp_%7by%7d%7d\hat%7by%7d+1_%7bp_%7bz%7d%7d\hat%7bz%7d\newline%20\textup%7bIn%20other%20words,%20we%20have%20to%20determine%20%7d%201_%7bp_%7bx%7d%7d,1_%7bp_%7by%7d%7d%20\textup%7b%20and%20%7d1_%7bp_%7bz%7d%7d\newline%20\textup%7bwhere%20%7d%201_%7bp_%7bx%7d%7d%20\textup%7b%20is%20the%20projection%20of%20point%20P%20on%20X%20axis%7d\newline%20\textup%7bwhere%20%7d%201_%7bp_%7by%7d%7d%20\textup%7b%20is%20the%20projection%20of%20point%20P%20on%20Y%20axis%20and%20%7d\newline%20\textup%7bwhere%20%7d%201_%7bp_%7bz%7d%7d%20\textup%7b%20is%20the%20projection%20of%20point%20P%20on%20Z%20axis.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88" y="3092181"/>
            <a:ext cx="5754209" cy="152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71738" y="5685953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………(2)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20292" y="2956386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………(1)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9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pic>
        <p:nvPicPr>
          <p:cNvPr id="3074" name="Picture 2" descr="https://latex.codecogs.com/png.image?\large%20\dpi%7b110%7d\bg%7bwhite%7d\textup%7bSimilarly%20projection%20of%20point%20P%20on%20Y%20axis%20%7d(1_%7bp_y%7d)=2_p\cdot\hat%7by%7d=\newline%20\hat%7by%7d\cdot%202_p=\hat%7by%7d\cdot%20(2_%7bp_u%7d\hat%7bu%7d+2_%7bp_v%7d\hat%7bv%7d+2_%7bp_w%7d\hat%7bw%7d)=\hat%7by%7d\cdot\hat%7bu%7d~2_%7bp_u%7d+\hat%7by%7d\cdot\hat%7bv%7d~2_%7bp_v%7d+\hat%7by%7d\cdot\hat%7bw%7d~2_%7bp_w%7d=\begin%7bvmatrix%7d%20\hat%7by%7d\cdot\hat%7bu%7d%20&amp;%20%20\hat%7by%7d\cdot\hat%7bv%7d%20&amp;%20\hat%7by%7d\cdot\hat%7bw%7d%20\\\end%7bvmatrix%7d\begin%7bvmatrix%7d%202_%7bp_u%7d\\2_%7bp_v%7d%20\\2_%7bp_w%7d\end%7bvmatrix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7" y="1566771"/>
            <a:ext cx="6643102" cy="148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48588" y="231174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………(3)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https://latex.codecogs.com/png.image?\large%20\dpi%7b110%7d\bg%7bwhite%7d\textup%7bSimilarly%20projection%20of%20point%20P%20on%20Z%20axis%20%7d(1_%7bp_z%7d)=2_p\cdot\hat%7bz%7d=\newline%20\hat%7bz%7d\cdot%202_p=\hat%7bz%7d\cdot%20(2_%7bp_u%7d\hat%7bu%7d+2_%7bp_v%7d\hat%7bv%7d+2_%7bp_w%7d\hat%7bw%7d)=\hat%7bz%7d\cdot\hat%7bu%7d~2_%7bp_u%7d+\hat%7bz%7d\cdot\hat%7bv%7d~2_%7bp_v%7d+\hat%7bz%7d\cdot\hat%7bw%7d~2_%7bp_w%7d=\begin%7bvmatrix%7d%20\hat%7bz%7d\cdot\hat%7bu%7d%20&amp;%20%20\hat%7bz%7d\cdot\hat%7bv%7d%20&amp;%20\hat%7bz%7d\cdot\hat%7bw%7d%20\\\end%7bvmatrix%7d\begin%7bvmatrix%7d%202_%7bp_u%7d\\2_%7bp_v%7d%20\\2_%7bp_w%7d\end%7bvmatrix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7" y="3186565"/>
            <a:ext cx="7172689" cy="160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55495" y="395880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………(4)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https://latex.codecogs.com/png.image?\large%20\dpi%7b110%7d\bg%7bwhite%7d\textup%7bSimilarly%20projection%20of%20point%20P%20on%20Z%20axis%20%7d(1_%7bp_z%7d)=2_p\cdot\hat%7bz%7d=\newline%20\hat%7bz%7d\cdot%202_p=\hat%7bz%7d\cdot%20(2_%7bp_u%7d\hat%7bu%7d+2_%7bp_v%7d\hat%7bv%7d+2_%7bp_w%7d\hat%7bw%7d)=\hat%7bz%7d\cdot\hat%7bu%7d~2_%7bp_u%7d+\hat%7bz%7d\cdot\hat%7bv%7d~2_%7bp_v%7d+\hat%7bz%7d\cdot\hat%7bw%7d~2_%7bp_w%7d=\begin%7bvmatrix%7d%20\hat%7bz%7d\cdot\hat%7bu%7d%20&amp;%20%20\hat%7bz%7d\cdot\hat%7bv%7d%20&amp;%20\hat%7bz%7d\cdot\hat%7bw%7d%20\\\end%7bvmatrix%7d\begin%7bvmatrix%7d%202_%7bp_u%7d\\2_%7bp_v%7d%20\\2_%7bp_w%7d\end%7bvmatrix%7d%20\newline%20\textup%7bCombining%20Eqn%202,3,and%204,%7d%20\begin%7bvmatrix%7d%201_%7bp_x%7d\\1_%7bp_y%7d%20\\1_%7bp_z%7d\end%7bvmatrix%7d=\begin%7bvmatrix%7d\hat%7bx%7d\cdot\hat%7bu%7d%20&amp;%20%20\hat%7bx%7d\cdot\hat%7bv%7d%20&amp;%20\hat%7bx%7d\cdot\hat%7bw%7d\\%20\hat%7by%7d\cdot\hat%7bu%7d%20&amp;%20%20\hat%7by%7d\cdot\hat%7bv%7d%20&amp;%20\hat%7by%7d\cdot\hat%7bw%7d%20%20\\\hat%7bz%7d\cdot\hat%7bu%7d%20&amp;%20%20\hat%7bz%7d\cdot\hat%7bv%7d%20&amp;%20\hat%7bz%7d\cdot\hat%7bw%7d%20%20\\\end%7bvmatrix%7d\begin%7bBmatrix%7d%202_%7bp_u%7d\\2_%7bp_v%7d%20\\2_%7bp_w%7d\end%7bBmatrix%7d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9"/>
          <a:stretch/>
        </p:blipFill>
        <p:spPr bwMode="auto">
          <a:xfrm>
            <a:off x="260077" y="4806359"/>
            <a:ext cx="6299917" cy="90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atex.codecogs.com/png.image?\large%20\dpi%7b110%7d\bg%7bwhite%7d\Rightarrow%201_p=1_%7bR_2%7d2_p~\textup%7bwhere%7d1_%7bR_2%7d=\begin%7bvmatrix%7d\hat%7bx%7d\cdot\hat%7bu%7d%20&amp;%20%20\hat%7bx%7d\cdot\hat%7bv%7d%20&amp;%20\hat%7bx%7d\cdot\hat%7bw%7d\\%20\hat%7by%7d\cdot\hat%7bu%7d%20&amp;%20%20\hat%7by%7d\cdot\hat%7bv%7d%20&amp;%20\hat%7by%7d\cdot\hat%7bw%7d%20%20\\\hat%7bz%7d\cdot\hat%7bu%7d%20&amp;%20%20\hat%7bz%7d\cdot\hat%7bv%7d%20&amp;%20\hat%7bz%7d\cdot\hat%7bw%7d%20%20\\\end%7bvmatrix%7d=\textup%7bRotation%20matrix%20of%20frame%202%20with%20respect%20to%20frame%201.%7d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25"/>
          <a:stretch/>
        </p:blipFill>
        <p:spPr bwMode="auto">
          <a:xfrm>
            <a:off x="6266018" y="4795281"/>
            <a:ext cx="5137088" cy="98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s://latex.codecogs.com/png.image?\large%20\dpi%7b110%7d\bg%7bwhite%7d\Rightarrow%201_p=1_%7bR_2%7d2_p~\textup%7bwhere%7d1_%7bR_2%7d=\begin%7bvmatrix%7d\hat%7bx%7d\cdot\hat%7bu%7d%20&amp;%20%20\hat%7bx%7d\cdot\hat%7bv%7d%20&amp;%20\hat%7bx%7d\cdot\hat%7bw%7d\\%20\hat%7by%7d\cdot\hat%7bu%7d%20&amp;%20%20\hat%7by%7d\cdot\hat%7bv%7d%20&amp;%20\hat%7by%7d\cdot\hat%7bw%7d%20%20\\\hat%7bz%7d\cdot\hat%7bu%7d%20&amp;%20%20\hat%7bz%7d\cdot\hat%7bv%7d%20&amp;%20\hat%7bz%7d\cdot\hat%7bw%7d%20%20\\\end%7bvmatrix%7d=\textup%7bRotation%20matrix%20of%20frame%202%20with%20respect%20to%20frame%201.%7d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8"/>
          <a:stretch/>
        </p:blipFill>
        <p:spPr bwMode="auto">
          <a:xfrm>
            <a:off x="6361611" y="5708470"/>
            <a:ext cx="5615491" cy="87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59994" y="5068389"/>
            <a:ext cx="1277720" cy="47026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56622" y="4650377"/>
            <a:ext cx="2872610" cy="1130636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364" y="218364"/>
            <a:ext cx="309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Let us take an example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1290064" y="2485993"/>
            <a:ext cx="35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441510" y="2812028"/>
            <a:ext cx="220514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447964" y="2829668"/>
            <a:ext cx="993546" cy="126435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443793" y="689472"/>
            <a:ext cx="0" cy="211379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54262" y="477111"/>
            <a:ext cx="387248" cy="42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98117" y="3957393"/>
            <a:ext cx="34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642857" y="449196"/>
            <a:ext cx="410264" cy="33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{1}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10135727" y="1448068"/>
            <a:ext cx="73511" cy="741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209238" y="1302933"/>
            <a:ext cx="30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441509" y="1091864"/>
            <a:ext cx="21074" cy="172016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595239" y="2808636"/>
            <a:ext cx="1845129" cy="309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694254" y="2815477"/>
            <a:ext cx="753396" cy="9995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22378" y="967552"/>
            <a:ext cx="23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u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42213" y="2637833"/>
            <a:ext cx="23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v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9321" y="3581921"/>
            <a:ext cx="23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w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87142" y="36016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{2}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0" name="Straight Connector 29"/>
          <p:cNvCxnSpPr>
            <a:stCxn id="14" idx="6"/>
          </p:cNvCxnSpPr>
          <p:nvPr/>
        </p:nvCxnSpPr>
        <p:spPr>
          <a:xfrm>
            <a:off x="10209238" y="1485147"/>
            <a:ext cx="0" cy="13250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2"/>
          </p:cNvCxnSpPr>
          <p:nvPr/>
        </p:nvCxnSpPr>
        <p:spPr>
          <a:xfrm flipH="1" flipV="1">
            <a:off x="9447650" y="1485146"/>
            <a:ext cx="688077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209238" y="1907423"/>
            <a:ext cx="9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10 Units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74946" y="1106055"/>
            <a:ext cx="9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4 Units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2385" y="689472"/>
            <a:ext cx="7313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P is defined in frame 2 (‘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frame) with coordinates (10,-4,0).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coordinates of the same point in frame 1 (‘XYZ’).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2385" y="134786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observation: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0770" y="1695715"/>
            <a:ext cx="6946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mere observation, the coordinates of point P in frame 1 (XYZ)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(4,10,0).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2385" y="2428792"/>
            <a:ext cx="3942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principle of mapping: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0770" y="2822323"/>
            <a:ext cx="8897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2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(10,-4,0), determine 1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frame 2 is ‘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frame and frame 1 is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‘XYZ’ frame.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know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https://latex.codecogs.com/png.image?\dpi%7b110%7d1_p=1_%7bR_2%7d2_p=\begin%7bvmatrix%7d\hat%7bx%7d\cdot\hat%7bu%7d%20&amp;%20\hat%7bx%7d\cdot\hat%7bv%7d%20&amp;%20\hat%7bx%7d\cdot\hat%7bw%7d%20\\\hat%7by%7d\cdot\hat%7bu%7d%20&amp;%20\hat%7by%7d\cdot\hat%7bv%7d%20&amp;%20\hat%7by%7d\cdot\hat%7bw%7d\\\hat%7bz%7d\cdot\hat%7bu%7d%20&amp;%20\hat%7bz%7d\cdot\hat%7bv%7d%20&amp;%20\hat%7bz%7d\cdot\hat%7bw%7d\\\end%7bvmatrix%7d\times%202_p%20\newline%20%201_%7bR_2%7d=\begin%7bvmatrix%7d\hat%7bx%7d\cdot\hat%7bu%7d%20&amp;%20\hat%7bx%7d\cdot\hat%7bv%7d%20&amp;%20\hat%7bx%7d\cdot\hat%7bw%7d%20\\\hat%7by%7d\cdot\hat%7bu%7d%20&amp;%20\hat%7by%7d\cdot\hat%7bv%7d%20&amp;%20\hat%7by%7d\cdot\hat%7bw%7d\\\hat%7bz%7d\cdot\hat%7bu%7d%20&amp;%20\hat%7bz%7d\cdot\hat%7bv%7d%20&amp;%20\hat%7bz%7d\cdot\hat%7bw%7d\\\end%7bvmatrix%7d=\begin%7bvmatrix%7d0%20&amp;%20-1%20&amp;%200%20\\1%20&amp;%200%20&amp;%200\\0%20&amp;%200%20&amp;%201\\\end%7bvmatrix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72" y="3534458"/>
            <a:ext cx="4760654" cy="20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910471" y="4567280"/>
            <a:ext cx="6320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(Note that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u are perpendicular to each other; so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dot product is zero; x and v are opposite to each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(180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); so their dot product is -1; similarly all others.)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2" name="Picture 6" descr="https://latex.codecogs.com/png.image?\dpi%7b110%7d\textup%7bSo,%20%7d1_p=1_%7bR_2%7d2_p=\begin%7bvmatrix%7d0%20&amp;%20-1%20&amp;%200%20\\1%20&amp;%200%20&amp;%200\\0%20&amp;%200%20&amp;%201\\\end%7bvmatrix%7d\begin%7bBmatrix%7d10%20\\-4%20\\0\end%7bBmatrix%7d=\begin%7bBmatrix%7d4%20\\10%20\\0\end%7bBmatrix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72" y="5782102"/>
            <a:ext cx="4814196" cy="91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8843976" y="2990091"/>
            <a:ext cx="2889246" cy="2064914"/>
            <a:chOff x="8704422" y="275026"/>
            <a:chExt cx="2889246" cy="20649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6139" t="23303" r="57336" b="55691"/>
            <a:stretch/>
          </p:blipFill>
          <p:spPr>
            <a:xfrm>
              <a:off x="8704422" y="275026"/>
              <a:ext cx="2889246" cy="2064914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9158561" y="536043"/>
              <a:ext cx="2405997" cy="1750785"/>
              <a:chOff x="8885511" y="542393"/>
              <a:chExt cx="2405997" cy="175078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8885511" y="1210915"/>
                <a:ext cx="356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endParaRPr lang="en-US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633798" y="1923846"/>
                <a:ext cx="275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Y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87620" y="542393"/>
                <a:ext cx="345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Z</a:t>
                </a:r>
                <a:endParaRPr lang="en-US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881244" y="561627"/>
                <a:ext cx="410264" cy="330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{1}</a:t>
                </a:r>
                <a:endParaRPr lang="en-US" b="1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>
                <a:off x="10179898" y="1611997"/>
                <a:ext cx="193624" cy="0"/>
              </a:xfrm>
              <a:prstGeom prst="line">
                <a:avLst/>
              </a:prstGeom>
              <a:ln w="222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9299233" y="1611997"/>
                <a:ext cx="401189" cy="0"/>
              </a:xfrm>
              <a:prstGeom prst="line">
                <a:avLst/>
              </a:prstGeom>
              <a:ln w="2222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9714165" y="1611997"/>
                <a:ext cx="451989" cy="74"/>
              </a:xfrm>
              <a:prstGeom prst="line">
                <a:avLst/>
              </a:prstGeom>
              <a:ln w="22225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10393046" y="664033"/>
                <a:ext cx="11560" cy="456914"/>
              </a:xfrm>
              <a:prstGeom prst="line">
                <a:avLst/>
              </a:prstGeom>
              <a:ln w="2222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10381485" y="1155083"/>
                <a:ext cx="11561" cy="456914"/>
              </a:xfrm>
              <a:prstGeom prst="line">
                <a:avLst/>
              </a:prstGeom>
              <a:ln w="22225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9838983" y="1603369"/>
                <a:ext cx="542502" cy="459404"/>
              </a:xfrm>
              <a:prstGeom prst="line">
                <a:avLst/>
              </a:prstGeom>
              <a:ln w="2222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319179" y="3601205"/>
            <a:ext cx="83375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figure shown, a frame is attached to the head of the dinosaur. In this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 the left eye has the coordinate of (10,6,4). If the dinosaur rotates his head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90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about Z axis (towards his left), what will be the new coordinates of the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eye?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96890" y="0"/>
            <a:ext cx="5159828" cy="13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473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40</cp:revision>
  <dcterms:created xsi:type="dcterms:W3CDTF">2022-03-16T09:03:34Z</dcterms:created>
  <dcterms:modified xsi:type="dcterms:W3CDTF">2022-08-23T09:01:52Z</dcterms:modified>
</cp:coreProperties>
</file>