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23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3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8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1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04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7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09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2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2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0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7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1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FA659-CF8F-48B4-AB73-715784A00B5C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7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7" Type="http://schemas.openxmlformats.org/officeDocument/2006/relationships/image" Target="../media/image11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600" y="1612900"/>
            <a:ext cx="10265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Mapping between frames when they are translated with respect to each other:</a:t>
            </a:r>
            <a:endParaRPr lang="en-US" sz="2400" b="1" u="sng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649786" y="4421760"/>
            <a:ext cx="3001655" cy="296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644329" y="3457815"/>
            <a:ext cx="1034425" cy="9926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645280" y="3524764"/>
            <a:ext cx="0" cy="9228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81820" y="4367090"/>
            <a:ext cx="95380" cy="149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614447" y="3182854"/>
            <a:ext cx="124171" cy="149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6431" y="3121942"/>
            <a:ext cx="120258" cy="15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Z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187221" y="3429398"/>
            <a:ext cx="167304" cy="149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{1}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rot="21494197">
            <a:off x="9860356" y="3457815"/>
            <a:ext cx="1582171" cy="0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21494197" flipV="1">
            <a:off x="9835383" y="2578360"/>
            <a:ext cx="1179222" cy="891912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21494197" flipV="1">
            <a:off x="9836927" y="2273199"/>
            <a:ext cx="0" cy="1204579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396652" y="3403778"/>
            <a:ext cx="164315" cy="195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0857301" y="2427772"/>
            <a:ext cx="164315" cy="195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614686" y="2016550"/>
            <a:ext cx="164315" cy="195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10563580" y="2406783"/>
            <a:ext cx="73511" cy="741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0630221" y="2179353"/>
            <a:ext cx="30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306298" y="203275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{2}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3453" y="2125200"/>
            <a:ext cx="2548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Given </a:t>
            </a:r>
            <a:r>
              <a:rPr lang="en-US" sz="2000" b="1" dirty="0" smtClean="0"/>
              <a:t>2</a:t>
            </a:r>
            <a:r>
              <a:rPr lang="en-US" sz="2000" b="1" baseline="-25000" dirty="0" smtClean="0"/>
              <a:t>p</a:t>
            </a:r>
            <a:r>
              <a:rPr lang="en-US" sz="2000" dirty="0" smtClean="0"/>
              <a:t> determine, </a:t>
            </a:r>
            <a:r>
              <a:rPr lang="en-US" sz="2000" b="1" dirty="0" smtClean="0"/>
              <a:t>1</a:t>
            </a:r>
            <a:r>
              <a:rPr lang="en-US" sz="2000" b="1" baseline="-25000" dirty="0" smtClean="0"/>
              <a:t>p</a:t>
            </a:r>
            <a:endParaRPr lang="en-US" sz="2000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0622926" y="2443861"/>
            <a:ext cx="21859" cy="12118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451937" y="3640756"/>
            <a:ext cx="2156019" cy="599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9905571" y="3646293"/>
            <a:ext cx="745870" cy="8102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686560" y="3646546"/>
            <a:ext cx="2964551" cy="810006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905571" y="3190545"/>
            <a:ext cx="745540" cy="27238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4" idx="7"/>
          </p:cNvCxnSpPr>
          <p:nvPr/>
        </p:nvCxnSpPr>
        <p:spPr>
          <a:xfrm flipH="1">
            <a:off x="9854297" y="2417643"/>
            <a:ext cx="772029" cy="1040172"/>
          </a:xfrm>
          <a:prstGeom prst="line">
            <a:avLst/>
          </a:prstGeom>
          <a:ln w="22225">
            <a:solidFill>
              <a:srgbClr val="FF0000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10362331" y="3229095"/>
            <a:ext cx="266265" cy="239376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10160000" y="3212636"/>
            <a:ext cx="454979" cy="34596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7" name="Group 2076"/>
          <p:cNvGrpSpPr/>
          <p:nvPr/>
        </p:nvGrpSpPr>
        <p:grpSpPr>
          <a:xfrm>
            <a:off x="9941021" y="3402939"/>
            <a:ext cx="340546" cy="271792"/>
            <a:chOff x="9941021" y="3326739"/>
            <a:chExt cx="340546" cy="271792"/>
          </a:xfrm>
        </p:grpSpPr>
        <p:sp>
          <p:nvSpPr>
            <p:cNvPr id="62" name="TextBox 61"/>
            <p:cNvSpPr txBox="1"/>
            <p:nvPr/>
          </p:nvSpPr>
          <p:spPr>
            <a:xfrm>
              <a:off x="9941021" y="3326739"/>
              <a:ext cx="2856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052017" y="3398476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76" name="Group 2075"/>
          <p:cNvGrpSpPr/>
          <p:nvPr/>
        </p:nvGrpSpPr>
        <p:grpSpPr>
          <a:xfrm>
            <a:off x="10409904" y="3220778"/>
            <a:ext cx="340546" cy="271792"/>
            <a:chOff x="10348003" y="3127070"/>
            <a:chExt cx="340546" cy="271792"/>
          </a:xfrm>
        </p:grpSpPr>
        <p:sp>
          <p:nvSpPr>
            <p:cNvPr id="70" name="TextBox 69"/>
            <p:cNvSpPr txBox="1"/>
            <p:nvPr/>
          </p:nvSpPr>
          <p:spPr>
            <a:xfrm>
              <a:off x="10348003" y="3127070"/>
              <a:ext cx="2856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458999" y="3198807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052" name="Straight Arrow Connector 2051"/>
          <p:cNvCxnSpPr/>
          <p:nvPr/>
        </p:nvCxnSpPr>
        <p:spPr>
          <a:xfrm flipV="1">
            <a:off x="7649667" y="3453399"/>
            <a:ext cx="2230912" cy="9810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14" idx="7"/>
          </p:cNvCxnSpPr>
          <p:nvPr/>
        </p:nvCxnSpPr>
        <p:spPr>
          <a:xfrm flipV="1">
            <a:off x="7645553" y="2417643"/>
            <a:ext cx="2980773" cy="2024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9843559" y="3457815"/>
            <a:ext cx="11902" cy="3957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9258586" y="3862750"/>
            <a:ext cx="596185" cy="58483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8161541" y="3863367"/>
            <a:ext cx="1679960" cy="5203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9" name="Straight Connector 2078"/>
          <p:cNvCxnSpPr/>
          <p:nvPr/>
        </p:nvCxnSpPr>
        <p:spPr>
          <a:xfrm>
            <a:off x="10387489" y="3462934"/>
            <a:ext cx="0" cy="111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9843559" y="3487158"/>
            <a:ext cx="0" cy="111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2" name="Straight Arrow Connector 2081"/>
          <p:cNvCxnSpPr/>
          <p:nvPr/>
        </p:nvCxnSpPr>
        <p:spPr>
          <a:xfrm flipV="1">
            <a:off x="9843559" y="3518355"/>
            <a:ext cx="566345" cy="246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10420642" y="3197115"/>
            <a:ext cx="308869" cy="2850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9355507" y="4380696"/>
            <a:ext cx="359782" cy="317958"/>
            <a:chOff x="9941021" y="3326739"/>
            <a:chExt cx="359782" cy="317958"/>
          </a:xfrm>
        </p:grpSpPr>
        <p:sp>
          <p:nvSpPr>
            <p:cNvPr id="111" name="TextBox 110"/>
            <p:cNvSpPr txBox="1"/>
            <p:nvPr/>
          </p:nvSpPr>
          <p:spPr>
            <a:xfrm>
              <a:off x="9941021" y="3326739"/>
              <a:ext cx="3080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1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0052017" y="3398476"/>
              <a:ext cx="2487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3" name="Straight Arrow Connector 112"/>
          <p:cNvCxnSpPr/>
          <p:nvPr/>
        </p:nvCxnSpPr>
        <p:spPr>
          <a:xfrm flipV="1">
            <a:off x="9270745" y="4499586"/>
            <a:ext cx="647526" cy="2121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9923510" y="4431449"/>
            <a:ext cx="0" cy="111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9276239" y="4421784"/>
            <a:ext cx="0" cy="193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8086590" y="3617581"/>
            <a:ext cx="340546" cy="271792"/>
            <a:chOff x="10348003" y="3127070"/>
            <a:chExt cx="340546" cy="271792"/>
          </a:xfrm>
        </p:grpSpPr>
        <p:sp>
          <p:nvSpPr>
            <p:cNvPr id="118" name="TextBox 117"/>
            <p:cNvSpPr txBox="1"/>
            <p:nvPr/>
          </p:nvSpPr>
          <p:spPr>
            <a:xfrm>
              <a:off x="10348003" y="3127070"/>
              <a:ext cx="2856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458999" y="3198807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0" name="Straight Arrow Connector 119"/>
          <p:cNvCxnSpPr/>
          <p:nvPr/>
        </p:nvCxnSpPr>
        <p:spPr>
          <a:xfrm flipH="1">
            <a:off x="8145847" y="3636002"/>
            <a:ext cx="240000" cy="25001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8356600" y="3618106"/>
            <a:ext cx="71256" cy="71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8131939" y="3822668"/>
            <a:ext cx="68755" cy="83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1" name="Group 2090"/>
          <p:cNvGrpSpPr/>
          <p:nvPr/>
        </p:nvGrpSpPr>
        <p:grpSpPr>
          <a:xfrm>
            <a:off x="9079026" y="3527904"/>
            <a:ext cx="450920" cy="426253"/>
            <a:chOff x="9926563" y="4223019"/>
            <a:chExt cx="396206" cy="397573"/>
          </a:xfrm>
        </p:grpSpPr>
        <p:sp>
          <p:nvSpPr>
            <p:cNvPr id="129" name="TextBox 128"/>
            <p:cNvSpPr txBox="1"/>
            <p:nvPr/>
          </p:nvSpPr>
          <p:spPr>
            <a:xfrm>
              <a:off x="9926563" y="4223019"/>
              <a:ext cx="317193" cy="2870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4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0092903" y="4362230"/>
              <a:ext cx="229866" cy="258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092" name="TextBox 2091"/>
          <p:cNvSpPr txBox="1"/>
          <p:nvPr/>
        </p:nvSpPr>
        <p:spPr>
          <a:xfrm>
            <a:off x="7342295" y="42421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9485740" y="31756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37" name="Straight Arrow Connector 136"/>
          <p:cNvCxnSpPr/>
          <p:nvPr/>
        </p:nvCxnSpPr>
        <p:spPr>
          <a:xfrm flipV="1">
            <a:off x="7629102" y="4555485"/>
            <a:ext cx="1651252" cy="1146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4" name="TextBox 2093"/>
          <p:cNvSpPr txBox="1"/>
          <p:nvPr/>
        </p:nvSpPr>
        <p:spPr>
          <a:xfrm>
            <a:off x="8272819" y="436709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</a:t>
            </a:r>
            <a:r>
              <a:rPr lang="en-US" sz="1200" baseline="-25000" dirty="0" smtClean="0"/>
              <a:t>x</a:t>
            </a:r>
            <a:endParaRPr lang="en-US" sz="1200" dirty="0"/>
          </a:p>
        </p:txBody>
      </p:sp>
      <p:sp>
        <p:nvSpPr>
          <p:cNvPr id="140" name="TextBox 139"/>
          <p:cNvSpPr txBox="1"/>
          <p:nvPr/>
        </p:nvSpPr>
        <p:spPr>
          <a:xfrm>
            <a:off x="7747082" y="3922751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</a:t>
            </a:r>
            <a:r>
              <a:rPr lang="en-US" sz="1200" baseline="-25000" dirty="0" err="1"/>
              <a:t>y</a:t>
            </a:r>
            <a:endParaRPr lang="en-US" sz="1200" dirty="0"/>
          </a:p>
        </p:txBody>
      </p:sp>
      <p:cxnSp>
        <p:nvCxnSpPr>
          <p:cNvPr id="141" name="Straight Arrow Connector 140"/>
          <p:cNvCxnSpPr/>
          <p:nvPr/>
        </p:nvCxnSpPr>
        <p:spPr>
          <a:xfrm flipH="1">
            <a:off x="7619434" y="3876358"/>
            <a:ext cx="543807" cy="53724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7644329" y="4421760"/>
            <a:ext cx="0" cy="193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 flipV="1">
            <a:off x="7578302" y="4367090"/>
            <a:ext cx="66027" cy="83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3" name="Picture 2" descr="https://latex.codecogs.com/png.image?\large%20\dpi%7b110%7d\bg%7bwhite%7d\textup%7bFrames%201%20and%202%20are%20separated%20by%20a%20displacement%20vector%20%7d\overline%7bO_1O_2%7d~%20\textup%7bwhich%20is%20same%20as%20%7d%201_%7bD_2%7d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17" y="2517870"/>
            <a:ext cx="8212720" cy="25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4" descr="https://latex.codecogs.com/png.image?\large%20\dpi%7b110%7d\bg%7bwhite%7d\overrightarrow%7bO_1P%7d=\overrightarrow%7bO_2P%7d+\overrightarrow%7bO_1O_2%7d\newline%20\Rightarrow%201_P=2_p+1_%7bD_2%7d\newline%20=\begin%7bvmatrix%7d2_%7bP_u%7d%20\\2_%7bP_v%7d%20\\2_%7bP_w%7d\end%7bvmatrix%7d+\begin%7bvmatrix%7dd_x%20\\d_y%20\\d_z\end%7bvmatrix%7d\newline%20=(2_%7bP_u%7d+d_x)\hat%7bx%7d+(2_%7bP_v%7d+d_y)\hat%7by%7d+(2_%7bP_w%7d+d_z)\hat%7bz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84" y="2835892"/>
            <a:ext cx="4276632" cy="186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5" name="Picture 6" descr="https://latex.codecogs.com/png.image?\large%20\dpi%7b110%7d\bg%7bwhite%7d1_P=1_%7bP_x%7d\hat%7bx%7d+1_%7bP_y%7d\hat%7by%7d+1_%7bP_z%7d\hat%7bz%7d~\textup%7bwhere%7d\newline%201_%7bP_x%7d=2_%7bP_u%7d+d_x;%201_%7bP_y%7d=2_%7bP_v%7d+d_y;%201_%7bP_z%7d=2_%7bP_w%7d+d_z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84" y="5003800"/>
            <a:ext cx="5425639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29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800" y="1765300"/>
            <a:ext cx="10742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powerful way of representing translation is in 4-D space of homogeneous coordinates. There a point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is represented as: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https://latex.codecogs.com/gif.image?\large%20\dpi%7b110%7d\bg%7bwhite%7d1_p=\begin%7bbmatrix%7d1_%7bp_x%7d%20\\1_%7bp_y%7d%20\\1_%7bp_z%7d%20\\%20\sigma\end%7bbmatrix%7d\textup%7b~where%20%7d\sigma%20\textup%7b%20is%20called%20scaling%20factor.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296746"/>
            <a:ext cx="4662808" cy="120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3200" y="3505200"/>
            <a:ext cx="11120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Scaling factor is chosen to be greater than 1 to reduce the objects in the scene and vice versa. For example,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we use a scaling factor, .5, the object in the scene will look 50% larger than its actual physical dimension.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in homogeneous coordinates,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 descr="https://latex.codecogs.com/gif.image?\large%20\dpi%7b110%7d\bg%7bwhite%7d1_p=\begin%7bbmatrix%7d1%20&amp;0%20%20&amp;0%20%20&amp;%20d_x%20\\%200&amp;%201%20&amp;%200%20&amp;%20d_y%20\\%200&amp;%200%20&amp;%201%20&amp;%20d_z%20\\0%20&amp;%200%20&amp;%200%20&amp;%201%20\\\end%7bbmatrix%7d\begin%7bbmatrix%7d2_%7bp_u%7d%20\\2_%7bp_v%7d%20\\2_%7bp_w%7d%20\\%201\end%7bbmatrix%7d\newline%20\Rightarrow%201_p=1_%7bT_2%7d~2_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710" y="4689474"/>
            <a:ext cx="3433372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04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1600" y="1612900"/>
            <a:ext cx="6601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Mapping between rotated and translated frames:</a:t>
            </a:r>
            <a:endParaRPr lang="en-US" sz="2400" b="1" u="sng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649786" y="4447580"/>
            <a:ext cx="833814" cy="38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644329" y="3771900"/>
            <a:ext cx="724971" cy="678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645280" y="3524764"/>
            <a:ext cx="0" cy="9228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83600" y="4298078"/>
            <a:ext cx="95380" cy="149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297582" y="3613739"/>
            <a:ext cx="29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13403" y="3261675"/>
            <a:ext cx="30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Z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604341" y="3453050"/>
            <a:ext cx="55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{1}</a:t>
            </a:r>
            <a:endParaRPr lang="en-US" b="1" dirty="0"/>
          </a:p>
        </p:txBody>
      </p:sp>
      <p:cxnSp>
        <p:nvCxnSpPr>
          <p:cNvPr id="21" name="Straight Arrow Connector 20"/>
          <p:cNvCxnSpPr/>
          <p:nvPr/>
        </p:nvCxnSpPr>
        <p:spPr>
          <a:xfrm rot="20221473">
            <a:off x="9508774" y="3205989"/>
            <a:ext cx="1147060" cy="0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20221473" flipV="1">
            <a:off x="9397564" y="2700504"/>
            <a:ext cx="854925" cy="592680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0327276">
            <a:off x="10592402" y="2831261"/>
            <a:ext cx="11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u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20327276">
            <a:off x="9993207" y="2368122"/>
            <a:ext cx="11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v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20327276">
            <a:off x="9054489" y="2299636"/>
            <a:ext cx="11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w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20327276">
            <a:off x="8671707" y="245848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{2}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20221473" flipV="1">
            <a:off x="9391787" y="2658683"/>
            <a:ext cx="0" cy="800449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664115" y="3421034"/>
            <a:ext cx="1898343" cy="1007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8603642" y="3858501"/>
            <a:ext cx="476562" cy="487805"/>
            <a:chOff x="9926554" y="4223021"/>
            <a:chExt cx="418736" cy="454983"/>
          </a:xfrm>
        </p:grpSpPr>
        <p:sp>
          <p:nvSpPr>
            <p:cNvPr id="35" name="TextBox 34"/>
            <p:cNvSpPr txBox="1"/>
            <p:nvPr/>
          </p:nvSpPr>
          <p:spPr>
            <a:xfrm>
              <a:off x="9926554" y="4223021"/>
              <a:ext cx="360857" cy="344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092888" y="4362229"/>
              <a:ext cx="252402" cy="315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672779" y="2088788"/>
            <a:ext cx="30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9559559" y="2348479"/>
            <a:ext cx="142090" cy="1049109"/>
          </a:xfrm>
          <a:prstGeom prst="line">
            <a:avLst/>
          </a:prstGeom>
          <a:ln w="22225">
            <a:solidFill>
              <a:srgbClr val="FF0000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664700" y="2347808"/>
            <a:ext cx="68486" cy="684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584631" y="43946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419882" y="33814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9550264" y="3449581"/>
            <a:ext cx="833814" cy="38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9544807" y="2773901"/>
            <a:ext cx="724971" cy="678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545760" y="2159035"/>
            <a:ext cx="19152" cy="12074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384078" y="3300079"/>
            <a:ext cx="39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X’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0192017" y="2571689"/>
            <a:ext cx="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Y’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457633" y="1858978"/>
            <a:ext cx="40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Z’</a:t>
            </a:r>
            <a:endParaRPr lang="en-US" b="1" dirty="0"/>
          </a:p>
        </p:txBody>
      </p:sp>
      <p:cxnSp>
        <p:nvCxnSpPr>
          <p:cNvPr id="41" name="Straight Arrow Connector 40"/>
          <p:cNvCxnSpPr>
            <a:endCxn id="32" idx="3"/>
          </p:cNvCxnSpPr>
          <p:nvPr/>
        </p:nvCxnSpPr>
        <p:spPr>
          <a:xfrm flipV="1">
            <a:off x="7651505" y="2406264"/>
            <a:ext cx="2023225" cy="20205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18223" y="2964856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r>
              <a:rPr lang="en-US" sz="2400" baseline="-25000" dirty="0" smtClean="0"/>
              <a:t>P</a:t>
            </a:r>
            <a:endParaRPr lang="en-US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9522812" y="2480823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baseline="-25000" dirty="0" smtClean="0"/>
              <a:t>P</a:t>
            </a:r>
            <a:endParaRPr lang="en-US" baseline="-25000" dirty="0"/>
          </a:p>
        </p:txBody>
      </p:sp>
      <p:pic>
        <p:nvPicPr>
          <p:cNvPr id="2050" name="Picture 2" descr="https://latex.codecogs.com/gif.image?\large%20\dpi%7b110%7d\bg%7bwhite%7d\overrightarrow%7bO_1P%7d=\overrightarrow%7bO_2P%7d+\overrightarrow%7bO_1O_2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2142959"/>
            <a:ext cx="1965325" cy="32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8238" y="2996291"/>
            <a:ext cx="75454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O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is 1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O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is 2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In a vector addition, all the vectors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be expressed with respect to one frame. So here 2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should be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expressed with respect to frame {1}. To do that a frame 1’ (X’Y’Z’)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 drawn at O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whose axes are parallel to the respective axes of frame 1.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59392" y="1817152"/>
            <a:ext cx="55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{</a:t>
            </a:r>
            <a:r>
              <a:rPr lang="en-US" b="1" dirty="0" smtClean="0"/>
              <a:t>1’}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16261" y="2065884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………..(1)</a:t>
            </a:r>
            <a:endParaRPr lang="en-US" dirty="0"/>
          </a:p>
        </p:txBody>
      </p:sp>
      <p:pic>
        <p:nvPicPr>
          <p:cNvPr id="2054" name="Picture 6" descr="https://latex.codecogs.com/gif.image?\large%20\dpi%7b110%7d\bg%7bwhite%7d\textup%7bSo~%7d1%27_p=1%27_%7bR_2%7d*2_P=1_%7bR_2%7d*2_P~(\textup%7b%20since%20frames%201%27%20and%201%20are%20parallel%20to%20each%20other%7d)\newline%20\textup%7bSo%20Eqn.(1)%20can%20be%20rewritten%20as~%7d1_p=1_%7bR_2%7d2_p+1_%7bD_2%7d%20\textup%7b%20where%20%7d\newline%201_%7bD_2%7d=\begin%7bbmatrix%7dd_x%20\\d_y%20\\d_z\end%7bbmatrix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85" y="4915908"/>
            <a:ext cx="8937479" cy="165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1567938" y="586840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</a:t>
            </a:r>
            <a:endParaRPr lang="en-US" dirty="0"/>
          </a:p>
        </p:txBody>
      </p:sp>
      <p:pic>
        <p:nvPicPr>
          <p:cNvPr id="2056" name="Picture 8" descr="https://latex.codecogs.com/gif.image?\large%20\dpi%7b110%7d\bg%7bwhite%7d1_%7bR_2%7d=\begin%7bbmatrix%7d\hat%7bx%7d\cdot\hat%7bu%7d%20&amp;%20\hat%7bx%7d\cdot\hat%7bv%7d%20&amp;%20\hat%7bx%7d\cdot\hat%7bw%7d%20\\\hat%7by%7d\cdot\hat%7bu%7d%20&amp;%20\hat%7by%7d\cdot\hat%7bv%7d%20&amp;%20\hat%7by%7d\cdot\hat%7bw%7d%20\\\hat%7bz%7d\cdot\hat%7bu%7d%20&amp;%20\hat%7bz%7d\cdot\hat%7bv%7d%20&amp;%20\hat%7bz%7d\cdot\hat%7bw%7d%20\\\end%7bbmatrix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301" y="5638800"/>
            <a:ext cx="2765699" cy="93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atex.codecogs.com/gif.image?\large%20\dpi%7b110%7d\bg%7bwhite%7d\textup%7bIn%20other%20words,%20%7d\begin%7bbmatrix%7d1_p%20\\1\end%7bbmatrix%7d=\begin%7bbmatrix%7d1_%7bR_2%7d%20&amp;%201_%7bD_2%7d%20\\0%20&amp;%201%20\\\end%7bbmatrix%7d\begin%7bbmatrix%7d2_p%20\\1\end%7bbmatrix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450" y="5723389"/>
            <a:ext cx="4476478" cy="66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atex.codecogs.com/gif.image?\large%20\dpi%7b110%7d\bg%7bwhite%7d\textup%20%7bSo%20%7d1_p=2_p+1_%7bD_2%7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2593444"/>
            <a:ext cx="2124224" cy="30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92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512821" y="343989"/>
            <a:ext cx="5159828" cy="1397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1741715"/>
            <a:ext cx="5594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Expressing all the terms in homogenous coordinates,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s://latex.codecogs.com/gif.image?\large%20\dpi%7b110%7d\bg%7bwhite%7d1_p=1_%7bT_2%7d2_p~\textup%7b%20where%20%7d1_p=\begin%7bbmatrix%7d1_%7bp_x%7d%20\\%201_%7bp_y%7d\\%201_%7bp_z%7d\\1\end%7bbmatrix%7d;1_%7bT_2%7d=\begin%7bbmatrix%7d\hat%7bx%7d\cdot\hat%7bu%7d%20&amp;%20\hat%7bx%7d\cdot\hat%7bv%7d%20&amp;%20\hat%7bx%7d\cdot\hat%7bw%7d%20&amp;%20d_x\\\hat%7by%7d\cdot\hat%7bu%7d%20&amp;%20\hat%7by%7d\cdot\hat%7bv%7d%20&amp;%20\hat%7by%7d\cdot\hat%7bw%7d%20&amp;%20d_y\\\hat%7bz%7d\cdot\hat%7bu%7d%20&amp;%20\hat%7bz%7d\cdot\hat%7bv%7d%20&amp;%20\hat%7bz%7d\cdot\hat%7bw%7d%20&amp;%20d_z\\0%20&amp;%200%20&amp;%200%20&amp;%201\\\end%7bbmatrix%7d;\newline%202_p=\begin%7bbmatrix%7d2_%7bp_x%7d%20\\%202_%7bp_y%7d\\%202_%7bp_z%7d\\1\end%7bbmatrix%7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10"/>
          <a:stretch/>
        </p:blipFill>
        <p:spPr bwMode="auto">
          <a:xfrm>
            <a:off x="828675" y="2235200"/>
            <a:ext cx="7103807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atex.codecogs.com/gif.image?\large%20\dpi%7b110%7d\bg%7bwhite%7d1_p=1_%7bT_2%7d2_p~\textup%7b%20where%20%7d1_p=\begin%7bbmatrix%7d1_%7bp_x%7d%20\\%201_%7bp_y%7d\\%201_%7bp_z%7d\\1\end%7bbmatrix%7d;1_%7bT_2%7d=\begin%7bbmatrix%7d\hat%7bx%7d\cdot\hat%7bu%7d%20&amp;%20\hat%7bx%7d\cdot\hat%7bv%7d%20&amp;%20\hat%7bx%7d\cdot\hat%7bw%7d%20&amp;%20d_x\\\hat%7by%7d\cdot\hat%7bu%7d%20&amp;%20\hat%7by%7d\cdot\hat%7bv%7d%20&amp;%20\hat%7by%7d\cdot\hat%7bw%7d%20&amp;%20d_y\\\hat%7bz%7d\cdot\hat%7bu%7d%20&amp;%20\hat%7bz%7d\cdot\hat%7bv%7d%20&amp;%20\hat%7bz%7d\cdot\hat%7bw%7d%20&amp;%20d_z\\0%20&amp;%200%20&amp;%200%20&amp;%201\\\end%7bbmatrix%7d;\newline%202_p=\begin%7bbmatrix%7d2_%7bp_x%7d%20\\%202_%7bp_y%7d\\%202_%7bp_z%7d\\1\end%7bbmatrix%7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86" r="74062" b="-385"/>
          <a:stretch/>
        </p:blipFill>
        <p:spPr bwMode="auto">
          <a:xfrm>
            <a:off x="8169275" y="2235200"/>
            <a:ext cx="1717981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5384800" y="1772494"/>
            <a:ext cx="4381500" cy="1364406"/>
            <a:chOff x="5384800" y="1772494"/>
            <a:chExt cx="4381500" cy="1364406"/>
          </a:xfrm>
        </p:grpSpPr>
        <p:sp>
          <p:nvSpPr>
            <p:cNvPr id="6" name="Rectangle 5"/>
            <p:cNvSpPr/>
            <p:nvPr/>
          </p:nvSpPr>
          <p:spPr>
            <a:xfrm>
              <a:off x="5384800" y="2235200"/>
              <a:ext cx="1905000" cy="901700"/>
            </a:xfrm>
            <a:prstGeom prst="rect">
              <a:avLst/>
            </a:prstGeom>
            <a:solidFill>
              <a:schemeClr val="accent1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rved Down Arrow 6"/>
            <p:cNvSpPr/>
            <p:nvPr/>
          </p:nvSpPr>
          <p:spPr>
            <a:xfrm rot="19589654">
              <a:off x="6401146" y="1922420"/>
              <a:ext cx="988148" cy="279232"/>
            </a:xfrm>
            <a:prstGeom prst="curvedDownArrow">
              <a:avLst>
                <a:gd name="adj1" fmla="val 25000"/>
                <a:gd name="adj2" fmla="val 50000"/>
                <a:gd name="adj3" fmla="val 345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03556" y="1772494"/>
              <a:ext cx="24627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 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Rotation matrix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48828" y="196539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691748" y="4470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7384265" y="1947313"/>
            <a:ext cx="3558816" cy="1189587"/>
            <a:chOff x="7384265" y="1947313"/>
            <a:chExt cx="3558816" cy="1189587"/>
          </a:xfrm>
        </p:grpSpPr>
        <p:sp>
          <p:nvSpPr>
            <p:cNvPr id="11" name="Rectangle 10"/>
            <p:cNvSpPr/>
            <p:nvPr/>
          </p:nvSpPr>
          <p:spPr>
            <a:xfrm>
              <a:off x="7384265" y="2235200"/>
              <a:ext cx="308192" cy="901700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 Arrow 13"/>
            <p:cNvSpPr/>
            <p:nvPr/>
          </p:nvSpPr>
          <p:spPr>
            <a:xfrm rot="3550919">
              <a:off x="7822975" y="2048777"/>
              <a:ext cx="233434" cy="69710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97045" y="1947313"/>
              <a:ext cx="28460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0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:    Translation vector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30556" y="214182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113374" y="3238500"/>
            <a:ext cx="4000076" cy="895526"/>
            <a:chOff x="3113374" y="3238500"/>
            <a:chExt cx="4000076" cy="895526"/>
          </a:xfrm>
        </p:grpSpPr>
        <p:sp>
          <p:nvSpPr>
            <p:cNvPr id="18" name="Rectangle 17"/>
            <p:cNvSpPr/>
            <p:nvPr/>
          </p:nvSpPr>
          <p:spPr>
            <a:xfrm>
              <a:off x="5384800" y="3238500"/>
              <a:ext cx="1728650" cy="228600"/>
            </a:xfrm>
            <a:prstGeom prst="rect">
              <a:avLst/>
            </a:prstGeom>
            <a:solidFill>
              <a:schemeClr val="accent1">
                <a:alpha val="4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13374" y="3426140"/>
              <a:ext cx="32916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Perspective Transformation </a:t>
              </a:r>
            </a:p>
            <a:p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matrix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urved Down Arrow 19"/>
            <p:cNvSpPr/>
            <p:nvPr/>
          </p:nvSpPr>
          <p:spPr>
            <a:xfrm rot="9229493">
              <a:off x="5494203" y="3567822"/>
              <a:ext cx="1197065" cy="42452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384265" y="3238500"/>
            <a:ext cx="2254931" cy="790080"/>
            <a:chOff x="7384265" y="3238500"/>
            <a:chExt cx="2254931" cy="790080"/>
          </a:xfrm>
        </p:grpSpPr>
        <p:sp>
          <p:nvSpPr>
            <p:cNvPr id="21" name="Rectangle 20"/>
            <p:cNvSpPr/>
            <p:nvPr/>
          </p:nvSpPr>
          <p:spPr>
            <a:xfrm>
              <a:off x="7384265" y="3238500"/>
              <a:ext cx="307483" cy="228600"/>
            </a:xfrm>
            <a:prstGeom prst="rect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691291" y="3327762"/>
              <a:ext cx="1947905" cy="700818"/>
              <a:chOff x="7691291" y="3327762"/>
              <a:chExt cx="1947905" cy="700818"/>
            </a:xfrm>
          </p:grpSpPr>
          <p:sp>
            <p:nvSpPr>
              <p:cNvPr id="24" name="Down Arrow 23"/>
              <p:cNvSpPr/>
              <p:nvPr/>
            </p:nvSpPr>
            <p:spPr>
              <a:xfrm rot="19133629">
                <a:off x="7691291" y="3327762"/>
                <a:ext cx="289589" cy="60141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939692" y="3628470"/>
                <a:ext cx="16995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Scaling factor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3082" name="Picture 10" descr="https://latex.codecogs.com/gif.image?\large%20\dpi%7b110%7d\bg%7bwhite%7d\textup%7bSo,%20a%20homogeneous%20transformation%20matrix%20of%20frame%202%20with%20respect%20to%20frame%201%20is%20given%20by%7d\newline%201_%7bT_2%7d=\begin%7bbmatrix%7d1_%7bR_2%7d%20&amp;%201_%7bD_2%7d%20\\0~0~0&amp;%201%20\\\end%7bbmatrix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87" y="4395969"/>
            <a:ext cx="10811227" cy="94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42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2747</TotalTime>
  <Words>250</Words>
  <Application>Microsoft Office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63</cp:revision>
  <dcterms:created xsi:type="dcterms:W3CDTF">2022-03-16T09:03:34Z</dcterms:created>
  <dcterms:modified xsi:type="dcterms:W3CDTF">2022-03-22T08:06:23Z</dcterms:modified>
</cp:coreProperties>
</file>