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58" r:id="rId10"/>
    <p:sldId id="28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90" r:id="rId20"/>
    <p:sldId id="267" r:id="rId21"/>
    <p:sldId id="291" r:id="rId22"/>
    <p:sldId id="268" r:id="rId23"/>
    <p:sldId id="292" r:id="rId24"/>
    <p:sldId id="293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0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C501-868C-41AD-9482-388E3C3792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67EE-FD38-49B2-95BD-B49A1B20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9" y="60148"/>
            <a:ext cx="8572501" cy="5715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48666" y="5866953"/>
            <a:ext cx="5711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Principles of</a:t>
            </a: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Electronics</a:t>
            </a:r>
          </a:p>
        </p:txBody>
      </p:sp>
    </p:spTree>
    <p:extLst>
      <p:ext uri="{BB962C8B-B14F-4D97-AF65-F5344CB8AC3E}">
        <p14:creationId xmlns:p14="http://schemas.microsoft.com/office/powerpoint/2010/main" val="396994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365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OP-Amp with Negative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0177"/>
            <a:ext cx="7886700" cy="53467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open-loop voltage gain of 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-amp is very high (usually greater than 100,000). Therefore, an extremely small input voltage drives the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-amp into its saturated output stage.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assume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1mV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100,000. Then,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(100,000) × (1 mV) = 100 V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515855"/>
            <a:ext cx="7648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21" y="2759489"/>
            <a:ext cx="6410075" cy="25178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663"/>
            <a:ext cx="7886700" cy="650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gain.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OP-amp has an infinite input impedance.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zero current through the input impedance, then there must be no voltage drop between the inverting and noninverting inputs.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inverting input is zero. Therefore, current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flowing through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entirely flows through feedback resistor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sign indicates that output signal is inverted as compared to the input signal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8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424"/>
            <a:ext cx="7886700" cy="5823285"/>
          </a:xfrm>
        </p:spPr>
        <p:txBody>
          <a:bodyPr>
            <a:noAutofit/>
          </a:bodyPr>
          <a:lstStyle/>
          <a:p>
            <a:pPr marL="514350" indent="-514350">
              <a:buAutoNum type="roman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closed-loop voltage gain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an inverting amplifier is the ratio of the feedback resistance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input resistance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closed-loop voltage gain is independent of the OP-amp’s internal open-loop voltage gain. </a:t>
            </a:r>
          </a:p>
          <a:p>
            <a:pPr marL="514350" indent="-514350">
              <a:buAutoNum type="roman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inverting amplifier can be designed for unity gain. Thus if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voltage gain,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–1. Therefore, the circuit provides a unity voltage gain with 180° phase inversion.</a:t>
            </a:r>
          </a:p>
          <a:p>
            <a:pPr marL="514350" indent="-514350">
              <a:buAutoNum type="roman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–10 and the circuit provides a voltage gain of exactly 10 along with a 180° phase inversion from the input signal.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inverting amplifier provides constant voltage gain.</a:t>
            </a:r>
          </a:p>
          <a:p>
            <a:pPr marL="514350" indent="-514350">
              <a:buAutoNum type="romanL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impedance.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overall input impedance of an inverting 	amplifier will also be much lower than the OL Op-Amp input 	impedance.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  Output impedance.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presence of the negative feedback circuit reduces the output 	impedance of the amplifier to a value that is less than the output 	impedance of OL Op-Amp.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7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2775"/>
            <a:ext cx="7886700" cy="48911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Noninverting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2051"/>
            <a:ext cx="7886700" cy="54550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input signal is applied to the noninverting input (+), the output signal will be non-inverted i.e., the output signal will be in phase with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name non-inverting amplifier.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gain.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assume that we are not at saturation, the potential at point A is the same 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the input impedance of OP-amp is very high, all of the current that flows through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flows through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092490"/>
            <a:ext cx="2792079" cy="23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8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38867"/>
            <a:ext cx="7886700" cy="235092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gain of a noninverting amplifier can be made equal to or greater than 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gain of a noninverting amplifier will always be greater than the gain of an equivalent inverting amplifier by a value of 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gain is positive. This is not surprising because output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is in phase with the input signal.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8" y="397044"/>
            <a:ext cx="7055766" cy="36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9486"/>
            <a:ext cx="7886700" cy="660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Follower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follower arrangement is a special case of noninverting amplifier where all of the output voltage is fed back to the inverting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Multi-stage OP-Amp Circuits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voltage gain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circuit is given by;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60" y="1260811"/>
            <a:ext cx="234315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" y="1383626"/>
            <a:ext cx="5016166" cy="707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" y="3881682"/>
            <a:ext cx="6943725" cy="1885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949" y="5683764"/>
            <a:ext cx="4840209" cy="11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7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42122"/>
            <a:ext cx="6586538" cy="1705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73" y="2082965"/>
            <a:ext cx="5763132" cy="231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99" y="4508086"/>
            <a:ext cx="5406691" cy="22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2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319337"/>
            <a:ext cx="6143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0632"/>
            <a:ext cx="7886700" cy="593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Summing Amplifiers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of a summing amplifier is proportional to the negative of the algebraic sum of its input voltages.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329482"/>
            <a:ext cx="404812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05" y="3314948"/>
            <a:ext cx="5567985" cy="29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2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77E3-4F10-4281-B4A3-8109BB3D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53AD-E3CB-4AD5-BDB2-4B14AD82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5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504825"/>
            <a:ext cx="7886700" cy="3127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III 				                11 Periods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Back Concepts: Concept (Block diagram), positive and negative feedback, loop gain, open loop gain, feedback factors.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Amplifiers: Introduction to integrated circuits, operational amplifier and its ideal characteristics - Application of operational amplifier - inverting and non-inverting mode of operation, Adders,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Constant-gain multiplier, Voltage follower, Comparator, Integrator, Differentiator.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05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0946"/>
            <a:ext cx="7886700" cy="6112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Summing Amp. as averaging amplifier.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proper input and feedback resistor values, a summing amplifier can be designed to provide an output voltage that is equal to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input voltages.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All input resistors (R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on) are equal in value.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The ratio of any input resistor to the feedback resistor is equal to the number of input circuits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the average of the three inputs. The negative sign shows the phase reversal.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5" y="2835820"/>
            <a:ext cx="4489507" cy="2494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79" y="2971800"/>
            <a:ext cx="3600473" cy="22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8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99B0-A7D3-457C-8A9D-E464E87E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7DF1-39DF-435F-B204-56A57BA4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6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5011"/>
            <a:ext cx="7886700" cy="5791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Summing Amp as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summing amplifier can be used to provide an output voltage that is equal to the difference of two voltages. Such a circuit is called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617119"/>
            <a:ext cx="5743575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18" y="5861637"/>
            <a:ext cx="4838390" cy="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4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CB0B-7753-4B6F-8623-B87E5008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F786-4EEC-44FB-9DE5-6BE9560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6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7317-139D-4FD9-A303-505024A7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10B1-32C7-4812-969A-43936A13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2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8398"/>
            <a:ext cx="7886700" cy="58536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OP-Amp Integrator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73767"/>
            <a:ext cx="7886700" cy="550319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Analysis.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virtual ground and infinite impedance of the OP-amp, all of the input current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flows through the capacitor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80" y="673769"/>
            <a:ext cx="4227373" cy="2335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50" y="4314321"/>
            <a:ext cx="5104095" cy="16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9137"/>
            <a:ext cx="7886700" cy="34578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output is the integral of the input with an inversion and scale multiplier of 1/RC.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fixed voltage is applied to the input of an integrator, the output voltage grows over a period of time, providing a ramp voltage.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input voltage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1V to the integrator circuit. The scale factor of 1/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13" y="397040"/>
            <a:ext cx="6271609" cy="217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10" y="5221705"/>
            <a:ext cx="3546312" cy="6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7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Frequency of Integrators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66957"/>
            <a:ext cx="73914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21" y="2466472"/>
            <a:ext cx="5969291" cy="1150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052" y="4257929"/>
            <a:ext cx="3419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663"/>
            <a:ext cx="7886700" cy="5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Frequency of Integrators</a:t>
            </a: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integrator without feedback has serious disadvantage in low-frequency applications.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connecting a feedback resistor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 with the capacitor,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closed-loop voltage gain is possible.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integrators have a critical frequency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which they do not perform proper integration.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frequency is less than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circuit behaves like a simple inverting amplifier and no integration occurs.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53" y="6100016"/>
            <a:ext cx="1543847" cy="630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671264"/>
            <a:ext cx="3419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2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51"/>
            <a:ext cx="7886700" cy="6094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OP-Amp Differentiator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04859"/>
            <a:ext cx="7886700" cy="58328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virtual ground and infinite impedance of OP-amp, all the input current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 through the feedback resistor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differentiation of the input with an inversion and scale multiplier of 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that if the input voltage is constant,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zero and the output voltage is zero.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faster the input voltage changes, the larger the magnitude of the output voltage.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08" y="1634785"/>
            <a:ext cx="4576925" cy="2516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07" y="2187231"/>
            <a:ext cx="3524258" cy="19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17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3325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operational amplifier (OP-Amp) is a circuit that can perform such mathematical operations as addition, subtraction, integration and differentiation.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OP-Amp is a multistage amplifier. The three stages are : differential amplifier input stage followed by a high-gain CE amplifier and finally the output stage.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38512"/>
            <a:ext cx="7798123" cy="2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365"/>
            <a:ext cx="7886700" cy="5613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8306"/>
            <a:ext cx="7886700" cy="55392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comparator is an OP-amp circuit without negative feedback and takes advantage of very high open-loop voltage gain of OP-amp.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OP-amps have output voltages of less than ± 15V because of their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 voltages.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positive and negative output values are 13 V.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no feedback so that the voltage gain is equal to the open-loop voltage gain (A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OP-amp.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operated in a non-linear mode.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74" y="3760876"/>
            <a:ext cx="3517483" cy="26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5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2979"/>
            <a:ext cx="7886700" cy="58039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as a square wave generator.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gain of a comparator is equal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virtually any difference voltage at the inputs will cause the output to go to one of the voltage extremes (+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stay there until the voltage difference is removed.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polarity of the input difference voltage will determine to which extreme (+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output of the comparator goes.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zero-crossing detector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/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55" y="2490523"/>
            <a:ext cx="7016165" cy="1830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94" y="4718632"/>
            <a:ext cx="6692185" cy="19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5011"/>
            <a:ext cx="7886700" cy="57919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OP-amp configuration in Figure, determine the value of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produce a closed-loop voltage gain of –100.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output voltage for the circuit shown in Fig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93" y="963527"/>
            <a:ext cx="3038475" cy="1840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60" y="1224711"/>
            <a:ext cx="3019899" cy="989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51" y="3452785"/>
            <a:ext cx="4638675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1" y="5109749"/>
            <a:ext cx="4524375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647" y="3525249"/>
            <a:ext cx="1805352" cy="1151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526" y="4865990"/>
            <a:ext cx="1178195" cy="18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1263"/>
            <a:ext cx="7886700" cy="569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circuit shown in Fig,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closed-loop voltage gain (ii) input impedance of the circuit (iii) the maximum operating frequency. The slew rate is 0.5V/µs.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peak-to-peak output voltage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97" y="1238999"/>
            <a:ext cx="3629025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2" y="1925050"/>
            <a:ext cx="5259905" cy="1151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380" y="3891340"/>
            <a:ext cx="4307909" cy="29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33" y="156409"/>
            <a:ext cx="8317333" cy="5996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output voltage from the noninverting amplifier circuit shown in Figure for an input of 120 µV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three-stage OP-amp circuit is required to provide voltage gains of +10, – 18 and –27. Design the OP-amp circuit. Use a 270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resistor for all three circuits. What output voltage will result for an input of 150 µV?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17" y="592429"/>
            <a:ext cx="3333750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" y="1505951"/>
            <a:ext cx="523875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18" y="4432568"/>
            <a:ext cx="6515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2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2" y="360189"/>
            <a:ext cx="7612982" cy="35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9074"/>
            <a:ext cx="7886700" cy="576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output voltage for the summing amplifier in Figure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output voltage for the circuit of Figure. The inputs are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sin (1000 t) mV and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sin (3000t) mV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69" y="904624"/>
            <a:ext cx="411480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9" y="1443789"/>
            <a:ext cx="4321051" cy="360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92906"/>
            <a:ext cx="3611683" cy="2138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5" y="5531269"/>
            <a:ext cx="5887085" cy="12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327024"/>
            <a:ext cx="7886700" cy="639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important properties common to all operational amplifiers (OP-amps):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operational amplifier is a multistage amplifier. The input stage of an OP-amp is a differential amplifier stage.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inverting input and a noninverting input.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input impedance (usually assumed infinite) at both inputs.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output impedance (&lt; 200 Ω).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open-loop voltage gain, typically 105.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gain remains constant over a wide frequency range.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 CMRR (&gt; 90 dB).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4397375"/>
            <a:ext cx="6810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0"/>
            <a:ext cx="8108950" cy="58721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From OP-Amp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from 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-amp for a given pair of input voltages depends mainly on the following factors: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gain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-amp.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polarity relationship between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supply voltages, 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 of OP-Amp.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possible voltage gain from a given OP-amp is called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open-loop voltage gain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denoted by the symbol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OP-Amp is generally greater than 10,000. </a:t>
            </a:r>
          </a:p>
          <a:p>
            <a:pPr marL="4572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open-loop indicates a circuit condition where there is no feedback path from the output to the input of OP-Amp.</a:t>
            </a:r>
          </a:p>
          <a:p>
            <a:pPr marL="4572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OP-Amps are almost always operated with negative feedback</a:t>
            </a:r>
          </a:p>
          <a:p>
            <a:pPr marL="4572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feedback path is present such as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resulting circuit gain is referred to 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closed-loop voltage gain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0" algn="just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0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7125"/>
            <a:ext cx="7886700" cy="3779838"/>
          </a:xfrm>
        </p:spPr>
        <p:txBody>
          <a:bodyPr>
            <a:normAutofit/>
          </a:bodyPr>
          <a:lstStyle/>
          <a:p>
            <a:pPr marL="342900" indent="-34290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OP-Amp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Polarity Relationship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polarity relationship between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determine whether the OP-amp output voltage polarity is positive or negative. </a:t>
            </a:r>
          </a:p>
          <a:p>
            <a:pPr marL="342900" indent="-3429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buNone/>
            </a:pP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Supply Voltages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supply voltages for an OP-amp are normally equal in magnitude and opposite in sign e.g., ± 15V, ± 12V, ± 18V. These supply voltages determine the limits of output voltage of OP-Amp. These limits, known 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voltages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generally given 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8275"/>
            <a:ext cx="2867025" cy="22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59" y="5600700"/>
            <a:ext cx="216455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7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45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of an OP-Amp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2800"/>
            <a:ext cx="7886700" cy="3810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electronic devices work only over a limited range of frequencies. This range of frequencies is called bandwidth.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bandwidth of an OP-amp depends upon the closed-loop gain of the OP-amp circuit.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important parameter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gain-bandwidth product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(GBW).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GBW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closed-loop gain at frequency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frequency at which the closed-loop gain is unity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7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664508"/>
            <a:ext cx="78867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Slew Rate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slew rate of an OP-amp is a measure of how fast the output voltage can change and is measured in volts per microsecond (V/µs).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frequency is a function of time, the slew rate can be used to determine the maximum operating frequency of the OP-amp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operating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peak output voltage limits the maximum operating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operating frequency of an OP-amp beyond a certain point will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maximum output voltage swing.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open-loop voltage gain.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input impedance.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output impedance.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89"/>
          <a:stretch/>
        </p:blipFill>
        <p:spPr>
          <a:xfrm>
            <a:off x="4321174" y="2717800"/>
            <a:ext cx="2117725" cy="7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4491"/>
            <a:ext cx="7886700" cy="46505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Inverting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97832"/>
            <a:ext cx="7886700" cy="54791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signal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applied through input resistor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minus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(inverting input).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fed back to the same minus input through feedback resistor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plus input (noninverting input) is grounded.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resistor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04" y="2782805"/>
            <a:ext cx="2879809" cy="1776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8" y="4558826"/>
            <a:ext cx="3795945" cy="2178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35" y="4558826"/>
            <a:ext cx="3747533" cy="22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2058</Words>
  <Application>Microsoft Office PowerPoint</Application>
  <PresentationFormat>On-screen Show (4:3)</PresentationFormat>
  <Paragraphs>198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Operational Amplifier</vt:lpstr>
      <vt:lpstr>PowerPoint Presentation</vt:lpstr>
      <vt:lpstr>PowerPoint Presentation</vt:lpstr>
      <vt:lpstr>PowerPoint Presentation</vt:lpstr>
      <vt:lpstr>Bandwidth of an OP-Amp</vt:lpstr>
      <vt:lpstr>PowerPoint Presentation</vt:lpstr>
      <vt:lpstr>Inverting Amplifier</vt:lpstr>
      <vt:lpstr>OP-Amp with Negative Feedback</vt:lpstr>
      <vt:lpstr>PowerPoint Presentation</vt:lpstr>
      <vt:lpstr>PowerPoint Presentation</vt:lpstr>
      <vt:lpstr>Noninverting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OP-Amp Integrator</vt:lpstr>
      <vt:lpstr>PowerPoint Presentation</vt:lpstr>
      <vt:lpstr>PowerPoint Presentation</vt:lpstr>
      <vt:lpstr>PowerPoint Presentation</vt:lpstr>
      <vt:lpstr>OP-Amp Differentiator</vt:lpstr>
      <vt:lpstr>Comparators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</dc:creator>
  <cp:lastModifiedBy>Venkatesh Sivanandam</cp:lastModifiedBy>
  <cp:revision>53</cp:revision>
  <dcterms:created xsi:type="dcterms:W3CDTF">2019-10-03T13:47:32Z</dcterms:created>
  <dcterms:modified xsi:type="dcterms:W3CDTF">2022-05-04T07:09:06Z</dcterms:modified>
</cp:coreProperties>
</file>