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Keynesian model of Income determination</a:t>
            </a:r>
            <a:endParaRPr lang="en-US" dirty="0"/>
          </a:p>
        </p:txBody>
      </p:sp>
      <p:sp>
        <p:nvSpPr>
          <p:cNvPr id="3" name="Subtitle 2"/>
          <p:cNvSpPr>
            <a:spLocks noGrp="1"/>
          </p:cNvSpPr>
          <p:nvPr>
            <p:ph type="subTitle" idx="1"/>
          </p:nvPr>
        </p:nvSpPr>
        <p:spPr/>
        <p:txBody>
          <a:bodyPr/>
          <a:lstStyle/>
          <a:p>
            <a:r>
              <a:rPr lang="en-US" dirty="0" err="1" smtClean="0"/>
              <a:t>Dr.C.Therasa</a:t>
            </a:r>
            <a:endParaRPr lang="en-US" dirty="0"/>
          </a:p>
        </p:txBody>
      </p:sp>
    </p:spTree>
    <p:extLst>
      <p:ext uri="{BB962C8B-B14F-4D97-AF65-F5344CB8AC3E}">
        <p14:creationId xmlns:p14="http://schemas.microsoft.com/office/powerpoint/2010/main" val="1985676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3806"/>
          </a:xfrm>
        </p:spPr>
        <p:txBody>
          <a:bodyPr>
            <a:normAutofit fontScale="90000"/>
          </a:bodyPr>
          <a:lstStyle/>
          <a:p>
            <a:r>
              <a:rPr lang="en-US" dirty="0"/>
              <a:t>Principle of Effective demand</a:t>
            </a:r>
          </a:p>
        </p:txBody>
      </p:sp>
      <p:sp>
        <p:nvSpPr>
          <p:cNvPr id="3" name="Content Placeholder 2"/>
          <p:cNvSpPr>
            <a:spLocks noGrp="1"/>
          </p:cNvSpPr>
          <p:nvPr>
            <p:ph idx="1"/>
          </p:nvPr>
        </p:nvSpPr>
        <p:spPr>
          <a:xfrm>
            <a:off x="677334" y="1123407"/>
            <a:ext cx="8596668" cy="4917956"/>
          </a:xfrm>
        </p:spPr>
        <p:txBody>
          <a:bodyPr/>
          <a:lstStyle/>
          <a:p>
            <a:r>
              <a:rPr lang="en-US" dirty="0" smtClean="0"/>
              <a:t>It is important to note that all demand is not effective. According to Keynes, effective demand if that point where ADF and ASF are equal. ASF represents cost and ADF represents receipts. Cost must not exceed receipt. When the entrepreneurs find that their receipts are less than their costs, they will stop offering employment to new workers. So long as their receipts are higher than the costs, they will increase employment as they can increase their profits by offering more and more employment.</a:t>
            </a:r>
          </a:p>
          <a:p>
            <a:r>
              <a:rPr lang="en-US" dirty="0" smtClean="0"/>
              <a:t>The point of intersection between the two curves shows the maximum possible employment. According to Keynes, the level of employment depends on total demand and unemployment results as a consequence of a fall in total demand. If unemployment is to be averted, the remedy lies in increasing the effective demand. </a:t>
            </a:r>
            <a:endParaRPr lang="en-US" dirty="0"/>
          </a:p>
        </p:txBody>
      </p:sp>
    </p:spTree>
    <p:extLst>
      <p:ext uri="{BB962C8B-B14F-4D97-AF65-F5344CB8AC3E}">
        <p14:creationId xmlns:p14="http://schemas.microsoft.com/office/powerpoint/2010/main" val="763151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891"/>
          </a:xfrm>
        </p:spPr>
        <p:txBody>
          <a:bodyPr>
            <a:normAutofit fontScale="90000"/>
          </a:bodyPr>
          <a:lstStyle/>
          <a:p>
            <a:r>
              <a:rPr lang="en-US" dirty="0" smtClean="0"/>
              <a:t>Aggregate demand</a:t>
            </a:r>
            <a:endParaRPr lang="en-US" dirty="0"/>
          </a:p>
        </p:txBody>
      </p:sp>
      <p:sp>
        <p:nvSpPr>
          <p:cNvPr id="3" name="Content Placeholder 2"/>
          <p:cNvSpPr>
            <a:spLocks noGrp="1"/>
          </p:cNvSpPr>
          <p:nvPr>
            <p:ph idx="1"/>
          </p:nvPr>
        </p:nvSpPr>
        <p:spPr>
          <a:xfrm>
            <a:off x="677334" y="1306287"/>
            <a:ext cx="8596668" cy="4735076"/>
          </a:xfrm>
        </p:spPr>
        <p:txBody>
          <a:bodyPr>
            <a:normAutofit fontScale="92500" lnSpcReduction="10000"/>
          </a:bodyPr>
          <a:lstStyle/>
          <a:p>
            <a:r>
              <a:rPr lang="en-US" dirty="0" smtClean="0"/>
              <a:t>The total expenditure of an economy can be divided into four categories of spending. They are consumption expenditure (C), investment expenditure (I), government expenditure (G) and net expenditure on trade or net exports that is exports – imports (X – M). The aggregate demand is the sum total of all such spending. Hence it is represented as</a:t>
            </a:r>
          </a:p>
          <a:p>
            <a:r>
              <a:rPr lang="en-US" dirty="0" smtClean="0"/>
              <a:t>AD = C + I + G + (X- M) ------------ </a:t>
            </a:r>
            <a:r>
              <a:rPr lang="en-US" dirty="0" err="1" smtClean="0"/>
              <a:t>eq</a:t>
            </a:r>
            <a:r>
              <a:rPr lang="en-US" dirty="0" smtClean="0"/>
              <a:t> (1)</a:t>
            </a:r>
          </a:p>
          <a:p>
            <a:r>
              <a:rPr lang="en-US" dirty="0" smtClean="0"/>
              <a:t>It is the amount of commodities people want to </a:t>
            </a:r>
            <a:r>
              <a:rPr lang="en-US" dirty="0" smtClean="0"/>
              <a:t>buy. </a:t>
            </a:r>
            <a:r>
              <a:rPr lang="en-US" dirty="0" smtClean="0"/>
              <a:t>In the economy, as one man’s expenditure is another man’s income. The total expenditure must be equivalent to the total income. That is income (Y) = Total expenditure (AD). Since Y = AD, </a:t>
            </a:r>
            <a:r>
              <a:rPr lang="en-US" dirty="0" err="1" smtClean="0"/>
              <a:t>eq</a:t>
            </a:r>
            <a:r>
              <a:rPr lang="en-US" dirty="0" smtClean="0"/>
              <a:t> (1) can be written as,</a:t>
            </a:r>
          </a:p>
          <a:p>
            <a:r>
              <a:rPr lang="en-US" dirty="0" smtClean="0"/>
              <a:t>Y = AD = C + I  + G + (X-M) ---------------</a:t>
            </a:r>
            <a:r>
              <a:rPr lang="en-US" dirty="0" err="1" smtClean="0"/>
              <a:t>eq</a:t>
            </a:r>
            <a:r>
              <a:rPr lang="en-US" dirty="0" smtClean="0"/>
              <a:t> (2)</a:t>
            </a:r>
          </a:p>
          <a:p>
            <a:r>
              <a:rPr lang="en-US" dirty="0" smtClean="0"/>
              <a:t>Assuming that ASF is constant, the main basis of Keynesian theory is that employment depends on aggregate demand which itself depends on two factors.</a:t>
            </a:r>
          </a:p>
          <a:p>
            <a:r>
              <a:rPr lang="en-US" dirty="0" smtClean="0"/>
              <a:t>Propensity to Consume ( Consumption function)</a:t>
            </a:r>
          </a:p>
          <a:p>
            <a:r>
              <a:rPr lang="en-US" dirty="0" smtClean="0"/>
              <a:t>Inducement to invest (Investment function)</a:t>
            </a:r>
            <a:endParaRPr lang="en-US" dirty="0"/>
          </a:p>
        </p:txBody>
      </p:sp>
    </p:spTree>
    <p:extLst>
      <p:ext uri="{BB962C8B-B14F-4D97-AF65-F5344CB8AC3E}">
        <p14:creationId xmlns:p14="http://schemas.microsoft.com/office/powerpoint/2010/main" val="1035316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78971"/>
          </a:xfrm>
        </p:spPr>
        <p:txBody>
          <a:bodyPr>
            <a:normAutofit fontScale="90000"/>
          </a:bodyPr>
          <a:lstStyle/>
          <a:p>
            <a:r>
              <a:rPr lang="en-US" dirty="0" smtClean="0"/>
              <a:t>Consumption function</a:t>
            </a:r>
            <a:endParaRPr lang="en-US" dirty="0"/>
          </a:p>
        </p:txBody>
      </p:sp>
      <p:sp>
        <p:nvSpPr>
          <p:cNvPr id="3" name="Content Placeholder 2"/>
          <p:cNvSpPr>
            <a:spLocks noGrp="1"/>
          </p:cNvSpPr>
          <p:nvPr>
            <p:ph idx="1"/>
          </p:nvPr>
        </p:nvSpPr>
        <p:spPr>
          <a:xfrm>
            <a:off x="677334" y="1166949"/>
            <a:ext cx="8596668" cy="4874413"/>
          </a:xfrm>
        </p:spPr>
        <p:txBody>
          <a:bodyPr/>
          <a:lstStyle/>
          <a:p>
            <a:r>
              <a:rPr lang="en-US" dirty="0" smtClean="0"/>
              <a:t>People spend most of their income on commodities. Some spend their income fully and some others spend a portion and keep the rest for saving. </a:t>
            </a:r>
          </a:p>
          <a:p>
            <a:r>
              <a:rPr lang="en-US" dirty="0" smtClean="0"/>
              <a:t>How much the community as a whole spends and saves? It is about the relationship between income and consumption</a:t>
            </a:r>
          </a:p>
          <a:p>
            <a:r>
              <a:rPr lang="en-US" dirty="0" smtClean="0"/>
              <a:t>The term ‘</a:t>
            </a:r>
            <a:r>
              <a:rPr lang="en-US" b="1" dirty="0" smtClean="0"/>
              <a:t>consumption function’ explains the relationship between income and consumption. </a:t>
            </a:r>
            <a:r>
              <a:rPr lang="en-US" dirty="0" smtClean="0"/>
              <a:t>A function is the link between two or more variables. The proportion of income spent on actual consumption at different levels of income is called propensity of income.</a:t>
            </a:r>
          </a:p>
          <a:p>
            <a:r>
              <a:rPr lang="en-US" dirty="0" smtClean="0"/>
              <a:t>There is a direct relation between income and consumption. Consumption function or propensity to consume is the ratio that measures the functional relationship between income and consumption. In mathematical form the relation can be expressed as,</a:t>
            </a:r>
          </a:p>
          <a:p>
            <a:r>
              <a:rPr lang="en-US" dirty="0" smtClean="0"/>
              <a:t>C = a + </a:t>
            </a:r>
            <a:r>
              <a:rPr lang="en-US" dirty="0" err="1" smtClean="0"/>
              <a:t>bY</a:t>
            </a:r>
            <a:r>
              <a:rPr lang="en-US" dirty="0" smtClean="0"/>
              <a:t> (Consumption depends on income)</a:t>
            </a:r>
            <a:endParaRPr lang="en-US" dirty="0"/>
          </a:p>
        </p:txBody>
      </p:sp>
    </p:spTree>
    <p:extLst>
      <p:ext uri="{BB962C8B-B14F-4D97-AF65-F5344CB8AC3E}">
        <p14:creationId xmlns:p14="http://schemas.microsoft.com/office/powerpoint/2010/main" val="2437936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05097"/>
          </a:xfrm>
        </p:spPr>
        <p:txBody>
          <a:bodyPr>
            <a:normAutofit fontScale="90000"/>
          </a:bodyPr>
          <a:lstStyle/>
          <a:p>
            <a:r>
              <a:rPr lang="en-US" dirty="0" smtClean="0"/>
              <a:t>Consumption function</a:t>
            </a:r>
            <a:endParaRPr lang="en-US" dirty="0"/>
          </a:p>
        </p:txBody>
      </p:sp>
      <p:sp>
        <p:nvSpPr>
          <p:cNvPr id="3" name="Content Placeholder 2"/>
          <p:cNvSpPr>
            <a:spLocks noGrp="1"/>
          </p:cNvSpPr>
          <p:nvPr>
            <p:ph idx="1"/>
          </p:nvPr>
        </p:nvSpPr>
        <p:spPr>
          <a:xfrm>
            <a:off x="677334" y="1193075"/>
            <a:ext cx="8596668" cy="4848288"/>
          </a:xfrm>
        </p:spPr>
        <p:txBody>
          <a:bodyPr/>
          <a:lstStyle/>
          <a:p>
            <a:r>
              <a:rPr lang="en-US" dirty="0" smtClean="0"/>
              <a:t>Thus consumption function is a linear equation Y = a + by where the constant ‘a’ is the amount of autonomous consumption and Slope b is MPC. The rate of change in consumption due to change in income depends on the MPC.</a:t>
            </a:r>
          </a:p>
          <a:p>
            <a:endParaRPr lang="en-US" dirty="0"/>
          </a:p>
        </p:txBody>
      </p:sp>
      <p:pic>
        <p:nvPicPr>
          <p:cNvPr id="1026" name="Picture 2" descr="Consumption Function: Concept, Keynes's Theory and Important Fe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588305"/>
            <a:ext cx="2466975" cy="23241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023360" y="2368731"/>
            <a:ext cx="8287846" cy="4801314"/>
          </a:xfrm>
          <a:prstGeom prst="rect">
            <a:avLst/>
          </a:prstGeom>
          <a:noFill/>
        </p:spPr>
        <p:txBody>
          <a:bodyPr wrap="none" rtlCol="0">
            <a:spAutoFit/>
          </a:bodyPr>
          <a:lstStyle/>
          <a:p>
            <a:r>
              <a:rPr lang="en-US" dirty="0" smtClean="0"/>
              <a:t>The equation simply states that Consumption (c) depends on income Y. </a:t>
            </a:r>
          </a:p>
          <a:p>
            <a:r>
              <a:rPr lang="en-US" dirty="0" smtClean="0"/>
              <a:t>The + sign indicates that as income increases, obviously consumption will also</a:t>
            </a:r>
          </a:p>
          <a:p>
            <a:r>
              <a:rPr lang="en-US" dirty="0" smtClean="0"/>
              <a:t>Increase. But the rate of increase in consumption will be little less than that </a:t>
            </a:r>
          </a:p>
          <a:p>
            <a:r>
              <a:rPr lang="en-US" dirty="0" smtClean="0"/>
              <a:t>of the rate of increase in income. It is because some unspent portion of the</a:t>
            </a:r>
          </a:p>
          <a:p>
            <a:r>
              <a:rPr lang="en-US" dirty="0" smtClean="0"/>
              <a:t>income will be saved. Hence Keynes aspect in law of consumption states that</a:t>
            </a:r>
          </a:p>
          <a:p>
            <a:r>
              <a:rPr lang="en-US" dirty="0" smtClean="0"/>
              <a:t>“the psychology of the community is such that when real income is increased,</a:t>
            </a:r>
          </a:p>
          <a:p>
            <a:r>
              <a:rPr lang="en-US" dirty="0" smtClean="0"/>
              <a:t>aggregate consumption is increased, but not so much as income”.</a:t>
            </a:r>
          </a:p>
          <a:p>
            <a:r>
              <a:rPr lang="en-US" dirty="0" smtClean="0"/>
              <a:t>Keynes also made it clear that in the short run, the consumption function is </a:t>
            </a:r>
          </a:p>
          <a:p>
            <a:r>
              <a:rPr lang="en-US" dirty="0" smtClean="0"/>
              <a:t>stable.</a:t>
            </a:r>
          </a:p>
          <a:p>
            <a:r>
              <a:rPr lang="en-US" dirty="0" smtClean="0"/>
              <a:t>For </a:t>
            </a:r>
            <a:r>
              <a:rPr lang="en-US" dirty="0" err="1" smtClean="0"/>
              <a:t>eg</a:t>
            </a:r>
            <a:r>
              <a:rPr lang="en-US" dirty="0" smtClean="0"/>
              <a:t>, C= 4 + 0.8 Y</a:t>
            </a:r>
          </a:p>
          <a:p>
            <a:r>
              <a:rPr lang="en-US" dirty="0" smtClean="0"/>
              <a:t>The consumption curve CC’ is a short run curve. In this case, consumption</a:t>
            </a:r>
          </a:p>
          <a:p>
            <a:r>
              <a:rPr lang="en-US" dirty="0" smtClean="0"/>
              <a:t>takes place even when income is zero. In </a:t>
            </a:r>
            <a:r>
              <a:rPr lang="en-US" dirty="0" err="1" smtClean="0"/>
              <a:t>Eg</a:t>
            </a:r>
            <a:r>
              <a:rPr lang="en-US" dirty="0" smtClean="0"/>
              <a:t>, 4 is the level of initial </a:t>
            </a:r>
          </a:p>
          <a:p>
            <a:r>
              <a:rPr lang="en-US" dirty="0" smtClean="0"/>
              <a:t>consumption when income is 0 and it is not affected by income.</a:t>
            </a:r>
          </a:p>
          <a:p>
            <a:r>
              <a:rPr lang="en-US" dirty="0" smtClean="0"/>
              <a:t>Even when income is zero, people spend some minimum level either </a:t>
            </a:r>
          </a:p>
          <a:p>
            <a:r>
              <a:rPr lang="en-US" dirty="0" smtClean="0"/>
              <a:t>by gift or borrowing. This consumption which is not related to income is called</a:t>
            </a:r>
          </a:p>
          <a:p>
            <a:r>
              <a:rPr lang="en-US" dirty="0" smtClean="0"/>
              <a:t>as autonomous consumption.</a:t>
            </a:r>
          </a:p>
          <a:p>
            <a:endParaRPr lang="en-US" dirty="0" smtClean="0"/>
          </a:p>
        </p:txBody>
      </p:sp>
    </p:spTree>
    <p:extLst>
      <p:ext uri="{BB962C8B-B14F-4D97-AF65-F5344CB8AC3E}">
        <p14:creationId xmlns:p14="http://schemas.microsoft.com/office/powerpoint/2010/main" val="4145254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05097"/>
          </a:xfrm>
        </p:spPr>
        <p:txBody>
          <a:bodyPr>
            <a:normAutofit fontScale="90000"/>
          </a:bodyPr>
          <a:lstStyle/>
          <a:p>
            <a:endParaRPr lang="en-US" dirty="0"/>
          </a:p>
        </p:txBody>
      </p:sp>
      <p:sp>
        <p:nvSpPr>
          <p:cNvPr id="3" name="Content Placeholder 2"/>
          <p:cNvSpPr>
            <a:spLocks noGrp="1"/>
          </p:cNvSpPr>
          <p:nvPr>
            <p:ph idx="1"/>
          </p:nvPr>
        </p:nvSpPr>
        <p:spPr>
          <a:xfrm>
            <a:off x="677334" y="1219201"/>
            <a:ext cx="8596668" cy="4822162"/>
          </a:xfrm>
        </p:spPr>
        <p:txBody>
          <a:bodyPr>
            <a:normAutofit lnSpcReduction="10000"/>
          </a:bodyPr>
          <a:lstStyle/>
          <a:p>
            <a:r>
              <a:rPr lang="en-US" dirty="0" smtClean="0"/>
              <a:t>In </a:t>
            </a:r>
            <a:r>
              <a:rPr lang="en-US" dirty="0" err="1" smtClean="0"/>
              <a:t>eg</a:t>
            </a:r>
            <a:r>
              <a:rPr lang="en-US" dirty="0" smtClean="0"/>
              <a:t>, 0.8 indicates that 80 percent of additional income is spent on consumption and it is called as marginal propensity to consume (MPC). Thus MPC is the ratio of change in consumption to change in income. In other words, MPC is the rate of change in propensity to consume.</a:t>
            </a:r>
          </a:p>
          <a:p>
            <a:r>
              <a:rPr lang="en-US" dirty="0" smtClean="0"/>
              <a:t>MPC = Change in consumption</a:t>
            </a:r>
          </a:p>
          <a:p>
            <a:r>
              <a:rPr lang="en-US" dirty="0" smtClean="0"/>
              <a:t>             Change in income</a:t>
            </a:r>
          </a:p>
          <a:p>
            <a:endParaRPr lang="en-US" dirty="0"/>
          </a:p>
          <a:p>
            <a:r>
              <a:rPr lang="en-US" dirty="0" smtClean="0"/>
              <a:t>The propensity to consume is assumed to be stable in the short run. Therefore out of the given income how much will be spent depends on the slope of the curve. In our example, 0.8 indicates that out of every additional income earned, 80% will be spent for consumption keeping the rest for saving. In short, consumption function relates the amount of consumption to the level of income. Thus consumption of an economy depends upon the level of income. When the income of an economy rises, consumption also rises and vice-versa. Suppose people spend more in an economy in relation to their income, their MPC will be more.</a:t>
            </a:r>
          </a:p>
          <a:p>
            <a:endParaRPr lang="en-US" dirty="0"/>
          </a:p>
          <a:p>
            <a:endParaRPr lang="en-US" dirty="0"/>
          </a:p>
        </p:txBody>
      </p:sp>
      <p:cxnSp>
        <p:nvCxnSpPr>
          <p:cNvPr id="5" name="Straight Connector 4"/>
          <p:cNvCxnSpPr/>
          <p:nvPr/>
        </p:nvCxnSpPr>
        <p:spPr>
          <a:xfrm>
            <a:off x="1897621" y="2697875"/>
            <a:ext cx="2534195" cy="17416"/>
          </a:xfrm>
          <a:prstGeom prst="line">
            <a:avLst/>
          </a:prstGeom>
        </p:spPr>
        <p:style>
          <a:lnRef idx="1">
            <a:schemeClr val="accent1"/>
          </a:lnRef>
          <a:fillRef idx="0">
            <a:schemeClr val="accent1"/>
          </a:fillRef>
          <a:effectRef idx="0">
            <a:schemeClr val="accent1"/>
          </a:effectRef>
          <a:fontRef idx="minor">
            <a:schemeClr val="tx1"/>
          </a:fontRef>
        </p:style>
      </p:cxnSp>
      <p:sp>
        <p:nvSpPr>
          <p:cNvPr id="9" name="Isosceles Triangle 8"/>
          <p:cNvSpPr/>
          <p:nvPr/>
        </p:nvSpPr>
        <p:spPr>
          <a:xfrm flipH="1">
            <a:off x="4772297" y="2690950"/>
            <a:ext cx="148046" cy="1480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975668" y="2580307"/>
            <a:ext cx="322524" cy="369332"/>
          </a:xfrm>
          <a:prstGeom prst="rect">
            <a:avLst/>
          </a:prstGeom>
          <a:noFill/>
        </p:spPr>
        <p:txBody>
          <a:bodyPr wrap="none" rtlCol="0">
            <a:spAutoFit/>
          </a:bodyPr>
          <a:lstStyle/>
          <a:p>
            <a:r>
              <a:rPr lang="en-US" dirty="0" smtClean="0"/>
              <a:t>C</a:t>
            </a:r>
            <a:endParaRPr lang="en-US" dirty="0"/>
          </a:p>
        </p:txBody>
      </p:sp>
      <p:cxnSp>
        <p:nvCxnSpPr>
          <p:cNvPr id="13" name="Straight Connector 12"/>
          <p:cNvCxnSpPr/>
          <p:nvPr/>
        </p:nvCxnSpPr>
        <p:spPr>
          <a:xfrm>
            <a:off x="4772297" y="2949639"/>
            <a:ext cx="627017"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flipH="1">
            <a:off x="4772297" y="3054144"/>
            <a:ext cx="148046" cy="1480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975668" y="2955783"/>
            <a:ext cx="326571" cy="369332"/>
          </a:xfrm>
          <a:prstGeom prst="rect">
            <a:avLst/>
          </a:prstGeom>
          <a:noFill/>
        </p:spPr>
        <p:txBody>
          <a:bodyPr wrap="square" rtlCol="0">
            <a:spAutoFit/>
          </a:bodyPr>
          <a:lstStyle/>
          <a:p>
            <a:r>
              <a:rPr lang="en-US" dirty="0"/>
              <a:t>Y</a:t>
            </a:r>
          </a:p>
        </p:txBody>
      </p:sp>
      <p:sp>
        <p:nvSpPr>
          <p:cNvPr id="16" name="TextBox 15"/>
          <p:cNvSpPr txBox="1"/>
          <p:nvPr/>
        </p:nvSpPr>
        <p:spPr>
          <a:xfrm>
            <a:off x="4431816" y="2715291"/>
            <a:ext cx="306494"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544768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9931"/>
          </a:xfrm>
        </p:spPr>
        <p:txBody>
          <a:bodyPr>
            <a:normAutofit fontScale="90000"/>
          </a:bodyPr>
          <a:lstStyle/>
          <a:p>
            <a:endParaRPr lang="en-US" dirty="0"/>
          </a:p>
        </p:txBody>
      </p:sp>
      <p:sp>
        <p:nvSpPr>
          <p:cNvPr id="3" name="Content Placeholder 2"/>
          <p:cNvSpPr>
            <a:spLocks noGrp="1"/>
          </p:cNvSpPr>
          <p:nvPr>
            <p:ph idx="1"/>
          </p:nvPr>
        </p:nvSpPr>
        <p:spPr>
          <a:xfrm>
            <a:off x="677334" y="1227909"/>
            <a:ext cx="8596668" cy="4813453"/>
          </a:xfrm>
        </p:spPr>
        <p:txBody>
          <a:bodyPr/>
          <a:lstStyle/>
          <a:p>
            <a:r>
              <a:rPr lang="en-US" dirty="0" smtClean="0"/>
              <a:t>Keynesian law of consumption implies the following three aspects:</a:t>
            </a:r>
          </a:p>
          <a:p>
            <a:r>
              <a:rPr lang="en-US" dirty="0" smtClean="0"/>
              <a:t>1. Increase in income and increase in consumption are not at the same proportion. Consumption function is positive but less than one.</a:t>
            </a:r>
          </a:p>
          <a:p>
            <a:r>
              <a:rPr lang="en-US" dirty="0" smtClean="0"/>
              <a:t>2. An increase in income is share between consumption and saving</a:t>
            </a:r>
          </a:p>
          <a:p>
            <a:r>
              <a:rPr lang="en-US" dirty="0" smtClean="0"/>
              <a:t>3. Increase in income will not cause rise in consumption and saving at the same time. If the rate </a:t>
            </a:r>
            <a:r>
              <a:rPr lang="en-US" dirty="0" smtClean="0"/>
              <a:t>of </a:t>
            </a:r>
            <a:r>
              <a:rPr lang="en-US" dirty="0" smtClean="0"/>
              <a:t>increase in saving rises, the rate of increase in consumption will fall.</a:t>
            </a:r>
            <a:endParaRPr lang="en-US" dirty="0"/>
          </a:p>
          <a:p>
            <a:endParaRPr lang="en-US" dirty="0"/>
          </a:p>
        </p:txBody>
      </p:sp>
    </p:spTree>
    <p:extLst>
      <p:ext uri="{BB962C8B-B14F-4D97-AF65-F5344CB8AC3E}">
        <p14:creationId xmlns:p14="http://schemas.microsoft.com/office/powerpoint/2010/main" val="2252745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96389"/>
          </a:xfrm>
        </p:spPr>
        <p:txBody>
          <a:bodyPr>
            <a:normAutofit fontScale="90000"/>
          </a:bodyPr>
          <a:lstStyle/>
          <a:p>
            <a:r>
              <a:rPr lang="en-US" dirty="0" smtClean="0"/>
              <a:t>Saving function</a:t>
            </a:r>
            <a:endParaRPr lang="en-US" dirty="0"/>
          </a:p>
        </p:txBody>
      </p:sp>
      <p:sp>
        <p:nvSpPr>
          <p:cNvPr id="3" name="Content Placeholder 2"/>
          <p:cNvSpPr>
            <a:spLocks noGrp="1"/>
          </p:cNvSpPr>
          <p:nvPr>
            <p:ph idx="1"/>
          </p:nvPr>
        </p:nvSpPr>
        <p:spPr>
          <a:xfrm>
            <a:off x="677334" y="1193075"/>
            <a:ext cx="8596668" cy="4848288"/>
          </a:xfrm>
        </p:spPr>
        <p:txBody>
          <a:bodyPr>
            <a:normAutofit fontScale="92500" lnSpcReduction="10000"/>
          </a:bodyPr>
          <a:lstStyle/>
          <a:p>
            <a:r>
              <a:rPr lang="en-US" dirty="0" smtClean="0"/>
              <a:t>The portion of the income not spent on consumption is saving. Saving is consumption forgone. If saving rises, consumption will fall. According to Keynes, the level of saving in the </a:t>
            </a:r>
            <a:r>
              <a:rPr lang="en-US" dirty="0" smtClean="0"/>
              <a:t>economy, like consumption, </a:t>
            </a:r>
            <a:r>
              <a:rPr lang="en-US" dirty="0" smtClean="0"/>
              <a:t>depends basically on income. The relationship between saving and income can mathematically be expressed as in </a:t>
            </a:r>
            <a:r>
              <a:rPr lang="en-US" dirty="0" err="1" smtClean="0"/>
              <a:t>eq</a:t>
            </a:r>
            <a:r>
              <a:rPr lang="en-US" dirty="0" smtClean="0"/>
              <a:t> . 3 and that is called as saving function.</a:t>
            </a:r>
          </a:p>
          <a:p>
            <a:r>
              <a:rPr lang="en-US" dirty="0" smtClean="0"/>
              <a:t>S = -a + by</a:t>
            </a:r>
          </a:p>
          <a:p>
            <a:endParaRPr lang="en-US" dirty="0"/>
          </a:p>
          <a:p>
            <a:r>
              <a:rPr lang="en-US" dirty="0" smtClean="0"/>
              <a:t>S = -4 +.2 Y </a:t>
            </a:r>
            <a:r>
              <a:rPr lang="en-US" dirty="0" smtClean="0"/>
              <a:t>….. Eq:3   Where </a:t>
            </a:r>
            <a:r>
              <a:rPr lang="en-US" dirty="0" smtClean="0"/>
              <a:t>S-Saving, Y – Income, -a = dis-saving</a:t>
            </a:r>
          </a:p>
          <a:p>
            <a:r>
              <a:rPr lang="en-US" dirty="0" smtClean="0"/>
              <a:t>Marginal Propensity to Save (MPS) is the ratio of change in saving to a change in income. Thus it is the rate of change in the propensity too change.</a:t>
            </a:r>
          </a:p>
          <a:p>
            <a:r>
              <a:rPr lang="en-US" dirty="0" smtClean="0"/>
              <a:t>MPS = </a:t>
            </a:r>
          </a:p>
          <a:p>
            <a:endParaRPr lang="en-US" dirty="0"/>
          </a:p>
          <a:p>
            <a:r>
              <a:rPr lang="en-US" dirty="0" smtClean="0"/>
              <a:t>With an increase in income, if MPC tends to fall, MPS will tend to rise. If, MPC remains constant, MPS also will remain constant. Thus income consists of consumption and saving.</a:t>
            </a:r>
          </a:p>
          <a:p>
            <a:r>
              <a:rPr lang="en-US" dirty="0" smtClean="0"/>
              <a:t>Hence Y = C + S or  MPC + MPS =1; MPS = 1-MPC; MPC = 1-MPS</a:t>
            </a:r>
            <a:endParaRPr lang="en-US" dirty="0"/>
          </a:p>
        </p:txBody>
      </p:sp>
      <p:sp>
        <p:nvSpPr>
          <p:cNvPr id="4" name="Isosceles Triangle 3"/>
          <p:cNvSpPr/>
          <p:nvPr/>
        </p:nvSpPr>
        <p:spPr>
          <a:xfrm flipH="1">
            <a:off x="1807028" y="4162699"/>
            <a:ext cx="148046" cy="1480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55483" y="4052838"/>
            <a:ext cx="295274" cy="369332"/>
          </a:xfrm>
          <a:prstGeom prst="rect">
            <a:avLst/>
          </a:prstGeom>
          <a:noFill/>
        </p:spPr>
        <p:txBody>
          <a:bodyPr wrap="none" rtlCol="0">
            <a:spAutoFit/>
          </a:bodyPr>
          <a:lstStyle/>
          <a:p>
            <a:r>
              <a:rPr lang="en-US" dirty="0"/>
              <a:t>S</a:t>
            </a:r>
          </a:p>
        </p:txBody>
      </p:sp>
      <p:cxnSp>
        <p:nvCxnSpPr>
          <p:cNvPr id="8" name="Straight Connector 7"/>
          <p:cNvCxnSpPr>
            <a:endCxn id="11" idx="0"/>
          </p:cNvCxnSpPr>
          <p:nvPr/>
        </p:nvCxnSpPr>
        <p:spPr>
          <a:xfrm>
            <a:off x="1807028" y="4437800"/>
            <a:ext cx="31045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flipH="1">
            <a:off x="1807028" y="4514502"/>
            <a:ext cx="148046" cy="1480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59428" y="4437800"/>
            <a:ext cx="316112" cy="369332"/>
          </a:xfrm>
          <a:prstGeom prst="rect">
            <a:avLst/>
          </a:prstGeom>
          <a:noFill/>
        </p:spPr>
        <p:txBody>
          <a:bodyPr wrap="none" rtlCol="0">
            <a:spAutoFit/>
          </a:bodyPr>
          <a:lstStyle/>
          <a:p>
            <a:r>
              <a:rPr lang="en-US" dirty="0" smtClean="0"/>
              <a:t>Y</a:t>
            </a:r>
            <a:endParaRPr lang="en-US" dirty="0"/>
          </a:p>
        </p:txBody>
      </p:sp>
    </p:spTree>
    <p:extLst>
      <p:ext uri="{BB962C8B-B14F-4D97-AF65-F5344CB8AC3E}">
        <p14:creationId xmlns:p14="http://schemas.microsoft.com/office/powerpoint/2010/main" val="1135535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52846"/>
          </a:xfrm>
        </p:spPr>
        <p:txBody>
          <a:bodyPr>
            <a:normAutofit fontScale="90000"/>
          </a:bodyPr>
          <a:lstStyle/>
          <a:p>
            <a:endParaRPr lang="en-US" dirty="0"/>
          </a:p>
        </p:txBody>
      </p:sp>
      <p:sp>
        <p:nvSpPr>
          <p:cNvPr id="3" name="Content Placeholder 2"/>
          <p:cNvSpPr>
            <a:spLocks noGrp="1"/>
          </p:cNvSpPr>
          <p:nvPr>
            <p:ph idx="1"/>
          </p:nvPr>
        </p:nvSpPr>
        <p:spPr>
          <a:xfrm>
            <a:off x="677334" y="1175657"/>
            <a:ext cx="8596668" cy="4865705"/>
          </a:xfrm>
        </p:spPr>
        <p:txBody>
          <a:bodyPr>
            <a:normAutofit fontScale="85000" lnSpcReduction="20000"/>
          </a:bodyPr>
          <a:lstStyle/>
          <a:p>
            <a:r>
              <a:rPr lang="en-US" dirty="0" smtClean="0"/>
              <a:t>In an economy, where people spend less of their additional income, MPC will be less and the CC curve will be less steep. Note that the constant (-a) is dis-saving because it is autonomous consumption which is unrelated to income. The autonomous consumption will became zero in the long run. That is, households cannot consume without income in the long run. Hence in the long run, the consumption purely depends upon income and the curve C starts from origin.</a:t>
            </a:r>
          </a:p>
          <a:p>
            <a:r>
              <a:rPr lang="en-US" b="1" dirty="0" smtClean="0"/>
              <a:t>Other determinants of consumption</a:t>
            </a:r>
          </a:p>
          <a:p>
            <a:pPr>
              <a:buFont typeface="+mj-lt"/>
              <a:buAutoNum type="arabicPeriod"/>
            </a:pPr>
            <a:r>
              <a:rPr lang="en-US" dirty="0" smtClean="0"/>
              <a:t>Income distribution</a:t>
            </a:r>
          </a:p>
          <a:p>
            <a:pPr>
              <a:buFont typeface="+mj-lt"/>
              <a:buAutoNum type="arabicPeriod"/>
            </a:pPr>
            <a:r>
              <a:rPr lang="en-US" dirty="0" smtClean="0"/>
              <a:t>Size and nature of wealth distribution</a:t>
            </a:r>
          </a:p>
          <a:p>
            <a:pPr>
              <a:buFont typeface="+mj-lt"/>
              <a:buAutoNum type="arabicPeriod"/>
            </a:pPr>
            <a:r>
              <a:rPr lang="en-US" dirty="0" smtClean="0"/>
              <a:t>Age distribution of population</a:t>
            </a:r>
          </a:p>
          <a:p>
            <a:pPr>
              <a:buFont typeface="+mj-lt"/>
              <a:buAutoNum type="arabicPeriod"/>
            </a:pPr>
            <a:r>
              <a:rPr lang="en-US" dirty="0" smtClean="0"/>
              <a:t>Inflation or price level</a:t>
            </a:r>
          </a:p>
          <a:p>
            <a:pPr>
              <a:buFont typeface="+mj-lt"/>
              <a:buAutoNum type="arabicPeriod"/>
            </a:pPr>
            <a:r>
              <a:rPr lang="en-US" dirty="0" smtClean="0"/>
              <a:t>Government policies</a:t>
            </a:r>
          </a:p>
          <a:p>
            <a:pPr>
              <a:buFont typeface="+mj-lt"/>
              <a:buAutoNum type="arabicPeriod"/>
            </a:pPr>
            <a:r>
              <a:rPr lang="en-US" dirty="0" smtClean="0"/>
              <a:t>Rate of interest</a:t>
            </a:r>
          </a:p>
          <a:p>
            <a:pPr>
              <a:buFont typeface="+mj-lt"/>
              <a:buAutoNum type="arabicPeriod"/>
            </a:pPr>
            <a:r>
              <a:rPr lang="en-US" dirty="0" smtClean="0"/>
              <a:t>Expectations about price, income etc.</a:t>
            </a:r>
          </a:p>
          <a:p>
            <a:pPr>
              <a:buFont typeface="+mj-lt"/>
              <a:buAutoNum type="arabicPeriod"/>
            </a:pPr>
            <a:r>
              <a:rPr lang="en-US" dirty="0" smtClean="0"/>
              <a:t>Advertisements</a:t>
            </a:r>
          </a:p>
          <a:p>
            <a:pPr>
              <a:buFont typeface="+mj-lt"/>
              <a:buAutoNum type="arabicPeriod"/>
            </a:pPr>
            <a:r>
              <a:rPr lang="en-US" dirty="0" smtClean="0"/>
              <a:t>Improvement in the living standard</a:t>
            </a:r>
          </a:p>
          <a:p>
            <a:pPr>
              <a:buFont typeface="+mj-lt"/>
              <a:buAutoNum type="arabicPeriod"/>
            </a:pPr>
            <a:r>
              <a:rPr lang="en-US" dirty="0" smtClean="0"/>
              <a:t>Changes in cultural values</a:t>
            </a:r>
            <a:endParaRPr lang="en-US" dirty="0"/>
          </a:p>
        </p:txBody>
      </p:sp>
    </p:spTree>
    <p:extLst>
      <p:ext uri="{BB962C8B-B14F-4D97-AF65-F5344CB8AC3E}">
        <p14:creationId xmlns:p14="http://schemas.microsoft.com/office/powerpoint/2010/main" val="3888455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3806"/>
          </a:xfrm>
        </p:spPr>
        <p:txBody>
          <a:bodyPr>
            <a:normAutofit fontScale="90000"/>
          </a:bodyPr>
          <a:lstStyle/>
          <a:p>
            <a:r>
              <a:rPr lang="en-US" dirty="0" smtClean="0"/>
              <a:t>Investment function</a:t>
            </a:r>
            <a:endParaRPr lang="en-US" dirty="0"/>
          </a:p>
        </p:txBody>
      </p:sp>
      <p:sp>
        <p:nvSpPr>
          <p:cNvPr id="3" name="Content Placeholder 2"/>
          <p:cNvSpPr>
            <a:spLocks noGrp="1"/>
          </p:cNvSpPr>
          <p:nvPr>
            <p:ph idx="1"/>
          </p:nvPr>
        </p:nvSpPr>
        <p:spPr>
          <a:xfrm>
            <a:off x="677334" y="1219201"/>
            <a:ext cx="8596668" cy="4822162"/>
          </a:xfrm>
        </p:spPr>
        <p:txBody>
          <a:bodyPr/>
          <a:lstStyle/>
          <a:p>
            <a:r>
              <a:rPr lang="en-US" dirty="0" smtClean="0"/>
              <a:t>In economics, investment function means additions to the existing productive capacities ( stock of fixed capital and inventories). They include fixed </a:t>
            </a:r>
            <a:r>
              <a:rPr lang="en-US" dirty="0" err="1" smtClean="0"/>
              <a:t>equipments</a:t>
            </a:r>
            <a:r>
              <a:rPr lang="en-US" dirty="0" smtClean="0"/>
              <a:t>, machinery, building, raw materials, replacement due to depreciation etc. It lays down the basis for future production. Investment is the key structural component of total spending or aggregate spending.</a:t>
            </a:r>
          </a:p>
          <a:p>
            <a:r>
              <a:rPr lang="en-US" dirty="0" smtClean="0"/>
              <a:t>By investment, Keynes means real investment and not financial investment. Investment is the addition to real capital assets. It does not mean the purchase of bonds or shares which are financial investment. The distinction between consumption and investment is fundamental in Keynesian theory. </a:t>
            </a:r>
          </a:p>
          <a:p>
            <a:r>
              <a:rPr lang="en-US" dirty="0" smtClean="0"/>
              <a:t>Consumption </a:t>
            </a:r>
            <a:r>
              <a:rPr lang="en-US" dirty="0"/>
              <a:t>i</a:t>
            </a:r>
            <a:r>
              <a:rPr lang="en-US" dirty="0" smtClean="0"/>
              <a:t>s a stable function of income. So it is not possible </a:t>
            </a:r>
            <a:r>
              <a:rPr lang="en-US" dirty="0" smtClean="0"/>
              <a:t>to </a:t>
            </a:r>
            <a:r>
              <a:rPr lang="en-US" dirty="0" smtClean="0"/>
              <a:t>change aggregate demand by changing consumption expenditure as it depends on income. Keynes found that investment is an autonomous expenditure determined independently of the level of income. He found it to be the major cause for the variation and instability in income and employment.  The worldwide depression of 1930’s was also caused by fall in investment.</a:t>
            </a:r>
            <a:endParaRPr lang="en-US" dirty="0"/>
          </a:p>
        </p:txBody>
      </p:sp>
    </p:spTree>
    <p:extLst>
      <p:ext uri="{BB962C8B-B14F-4D97-AF65-F5344CB8AC3E}">
        <p14:creationId xmlns:p14="http://schemas.microsoft.com/office/powerpoint/2010/main" val="462837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143"/>
          </a:xfrm>
        </p:spPr>
        <p:txBody>
          <a:bodyPr>
            <a:normAutofit fontScale="90000"/>
          </a:bodyPr>
          <a:lstStyle/>
          <a:p>
            <a:r>
              <a:rPr lang="en-US" dirty="0" smtClean="0"/>
              <a:t>Determinants of Investment</a:t>
            </a:r>
            <a:br>
              <a:rPr lang="en-US" dirty="0" smtClean="0"/>
            </a:br>
            <a:endParaRPr lang="en-US" dirty="0"/>
          </a:p>
        </p:txBody>
      </p:sp>
      <p:sp>
        <p:nvSpPr>
          <p:cNvPr id="3" name="Content Placeholder 2"/>
          <p:cNvSpPr>
            <a:spLocks noGrp="1"/>
          </p:cNvSpPr>
          <p:nvPr>
            <p:ph idx="1"/>
          </p:nvPr>
        </p:nvSpPr>
        <p:spPr>
          <a:xfrm>
            <a:off x="677334" y="1278443"/>
            <a:ext cx="8596668" cy="4717659"/>
          </a:xfrm>
        </p:spPr>
        <p:txBody>
          <a:bodyPr/>
          <a:lstStyle/>
          <a:p>
            <a:r>
              <a:rPr lang="en-US" dirty="0" smtClean="0"/>
              <a:t>According to Keynes, employment depends on investment. Employment fluctuates on account of fluctuations in investment. Therefore, we must discuss what determines the amount of investment. Investment spending is determined by</a:t>
            </a:r>
          </a:p>
          <a:p>
            <a:r>
              <a:rPr lang="en-US" dirty="0" smtClean="0"/>
              <a:t>Expectations of future profitability or business confidence</a:t>
            </a:r>
          </a:p>
          <a:p>
            <a:r>
              <a:rPr lang="en-US" dirty="0" smtClean="0"/>
              <a:t>Rate of interest</a:t>
            </a:r>
          </a:p>
          <a:p>
            <a:r>
              <a:rPr lang="en-US" dirty="0" smtClean="0"/>
              <a:t>Firms invest either from their own profits or by borrowing. Household having saving, have to decide whether to invest the money for profit or lend/ deposit for interest. If the expected profits is higher than the rate of interest, then the households will invest. Otherwise they will lend or deposit their </a:t>
            </a:r>
            <a:r>
              <a:rPr lang="en-US" dirty="0" err="1" smtClean="0"/>
              <a:t>oney</a:t>
            </a:r>
            <a:r>
              <a:rPr lang="en-US" dirty="0" smtClean="0"/>
              <a:t> for interest. Firms who invest their own profit will also decide in the same manner. Suppose the firms borrow for investment, then they have to pay interest for that. Hence, firms will invest borrowed money only when the expected profit is high enough to pay the interest and the cost of initial capital.</a:t>
            </a:r>
            <a:endParaRPr lang="en-US" dirty="0"/>
          </a:p>
        </p:txBody>
      </p:sp>
    </p:spTree>
    <p:extLst>
      <p:ext uri="{BB962C8B-B14F-4D97-AF65-F5344CB8AC3E}">
        <p14:creationId xmlns:p14="http://schemas.microsoft.com/office/powerpoint/2010/main" val="3580078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2183"/>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677334" y="1288869"/>
            <a:ext cx="8596668" cy="4752493"/>
          </a:xfrm>
        </p:spPr>
        <p:txBody>
          <a:bodyPr/>
          <a:lstStyle/>
          <a:p>
            <a:r>
              <a:rPr lang="en-US" dirty="0" smtClean="0"/>
              <a:t>Adam Smith (1723 – 90), Thomas Malthus (1766-1834), David Ricardo (1772 – 1823), and Jean-Baptist Say (1767 – 1832) were the most prominent classical economists. Their thinking on the macro economic issues ( such as income and unemployment) has mostly been shaped by their time and circumstances of 18</a:t>
            </a:r>
            <a:r>
              <a:rPr lang="en-US" baseline="30000" dirty="0" smtClean="0"/>
              <a:t>th</a:t>
            </a:r>
            <a:r>
              <a:rPr lang="en-US" dirty="0" smtClean="0"/>
              <a:t> and 19</a:t>
            </a:r>
            <a:r>
              <a:rPr lang="en-US" baseline="30000" dirty="0" smtClean="0"/>
              <a:t>th</a:t>
            </a:r>
            <a:r>
              <a:rPr lang="en-US" dirty="0" smtClean="0"/>
              <a:t> centuries. But their ideas have also influenced the thinking of subsequent generations.</a:t>
            </a:r>
          </a:p>
          <a:p>
            <a:r>
              <a:rPr lang="en-US" dirty="0" smtClean="0"/>
              <a:t>Their idea of how free market would solve unemployment was widely accepted until the Great Depression of 1930’s. The great depression crippled the free enterprise economies of US and UK with high level of unemployment and glut in the market.</a:t>
            </a:r>
          </a:p>
          <a:p>
            <a:r>
              <a:rPr lang="en-US" dirty="0" err="1" smtClean="0"/>
              <a:t>J.M.Keynes</a:t>
            </a:r>
            <a:r>
              <a:rPr lang="en-US" dirty="0" smtClean="0"/>
              <a:t> (1883 – 1964), after having examined the depression, had revolutionized the macro economic thinking through his writings. His ideas have made greater impact on governments and their role in solving unemployment until recent times. His ideas underlie all modern macro economic theories.</a:t>
            </a:r>
          </a:p>
          <a:p>
            <a:endParaRPr lang="en-US" dirty="0"/>
          </a:p>
        </p:txBody>
      </p:sp>
    </p:spTree>
    <p:extLst>
      <p:ext uri="{BB962C8B-B14F-4D97-AF65-F5344CB8AC3E}">
        <p14:creationId xmlns:p14="http://schemas.microsoft.com/office/powerpoint/2010/main" val="16867961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2514"/>
          </a:xfrm>
        </p:spPr>
        <p:txBody>
          <a:bodyPr>
            <a:normAutofit fontScale="90000"/>
          </a:bodyPr>
          <a:lstStyle/>
          <a:p>
            <a:endParaRPr lang="en-US" dirty="0"/>
          </a:p>
        </p:txBody>
      </p:sp>
      <p:sp>
        <p:nvSpPr>
          <p:cNvPr id="3" name="Content Placeholder 2"/>
          <p:cNvSpPr>
            <a:spLocks noGrp="1"/>
          </p:cNvSpPr>
          <p:nvPr>
            <p:ph idx="1"/>
          </p:nvPr>
        </p:nvSpPr>
        <p:spPr>
          <a:xfrm>
            <a:off x="677334" y="1219201"/>
            <a:ext cx="8596668" cy="4822162"/>
          </a:xfrm>
        </p:spPr>
        <p:txBody>
          <a:bodyPr>
            <a:normAutofit fontScale="92500" lnSpcReduction="20000"/>
          </a:bodyPr>
          <a:lstStyle/>
          <a:p>
            <a:r>
              <a:rPr lang="en-US" dirty="0" smtClean="0"/>
              <a:t>Thus in all the cases, the decision to invest will be based </a:t>
            </a:r>
            <a:r>
              <a:rPr lang="en-US" dirty="0"/>
              <a:t>o</a:t>
            </a:r>
            <a:r>
              <a:rPr lang="en-US" dirty="0" smtClean="0"/>
              <a:t>n the rate of interest and business confidence. Of these two, business confidence or expectations about future profitability has got higher significance than the rate of interest. This is because rate of interest is stable in the short run. The expectations about profitability involves several considerations of the future about which there cannot be any certainty. Bleak prospects will lead to a reduction of investment and it will not affect employment and vice versa.</a:t>
            </a:r>
          </a:p>
          <a:p>
            <a:r>
              <a:rPr lang="en-US" dirty="0" smtClean="0"/>
              <a:t>Savings and investment are the basic economic activities of an economy. But aggregate savings and investment will not always in equilibrium. Classical economists believed that savings were automatically invested. They thought decisions to save and invest were made by same persons. But Keynes argued that the decisions were made by different persons and were influenced by different factors. Thus sometimes, savings might exceed investment. At this situation, there would be deficiency of aggregate demand and general employment.</a:t>
            </a:r>
          </a:p>
          <a:p>
            <a:r>
              <a:rPr lang="en-US" dirty="0" smtClean="0"/>
              <a:t>Keynes thought the gap between S and I could be filled by government intervention either directly by increasing government expenditure or indirectly by actions influencing the supply of money. </a:t>
            </a:r>
          </a:p>
          <a:p>
            <a:r>
              <a:rPr lang="en-US" dirty="0" smtClean="0"/>
              <a:t>Thus, s= I</a:t>
            </a:r>
          </a:p>
          <a:p>
            <a:r>
              <a:rPr lang="en-US" dirty="0" smtClean="0"/>
              <a:t>Therefore, Y = C + I; or Y = C + S</a:t>
            </a:r>
            <a:endParaRPr lang="en-US" dirty="0"/>
          </a:p>
        </p:txBody>
      </p:sp>
    </p:spTree>
    <p:extLst>
      <p:ext uri="{BB962C8B-B14F-4D97-AF65-F5344CB8AC3E}">
        <p14:creationId xmlns:p14="http://schemas.microsoft.com/office/powerpoint/2010/main" val="1208534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1223"/>
          </a:xfrm>
        </p:spPr>
        <p:txBody>
          <a:bodyPr>
            <a:normAutofit fontScale="90000"/>
          </a:bodyPr>
          <a:lstStyle/>
          <a:p>
            <a:r>
              <a:rPr lang="en-US" dirty="0" smtClean="0"/>
              <a:t>Simple Income determination</a:t>
            </a:r>
            <a:endParaRPr lang="en-US" dirty="0"/>
          </a:p>
        </p:txBody>
      </p:sp>
      <p:sp>
        <p:nvSpPr>
          <p:cNvPr id="3" name="Content Placeholder 2"/>
          <p:cNvSpPr>
            <a:spLocks noGrp="1"/>
          </p:cNvSpPr>
          <p:nvPr>
            <p:ph idx="1"/>
          </p:nvPr>
        </p:nvSpPr>
        <p:spPr>
          <a:xfrm>
            <a:off x="677334" y="1245327"/>
            <a:ext cx="8596668" cy="4796036"/>
          </a:xfrm>
        </p:spPr>
        <p:txBody>
          <a:bodyPr>
            <a:normAutofit fontScale="85000" lnSpcReduction="10000"/>
          </a:bodyPr>
          <a:lstStyle/>
          <a:p>
            <a:r>
              <a:rPr lang="en-US" dirty="0" smtClean="0"/>
              <a:t>According to Keynes, the level of income of a country in the short run will change as a result of change in employment. The level of employment depends </a:t>
            </a:r>
            <a:r>
              <a:rPr lang="en-US" dirty="0"/>
              <a:t>o</a:t>
            </a:r>
            <a:r>
              <a:rPr lang="en-US" dirty="0" smtClean="0"/>
              <a:t>n aggregate demand and aggregate supply. The equilibrium level of income depends on the balance between aggregate demand and aggregate supply. Full employment prevails when there is equality between these two. Thus the model can be used to show the determination of income, output and employment.</a:t>
            </a:r>
          </a:p>
          <a:p>
            <a:r>
              <a:rPr lang="en-US" dirty="0" smtClean="0"/>
              <a:t>Assumptions</a:t>
            </a:r>
          </a:p>
          <a:p>
            <a:r>
              <a:rPr lang="en-US" dirty="0" smtClean="0"/>
              <a:t>1. there are only two sectors. Consumers (c) and firms (I)</a:t>
            </a:r>
          </a:p>
          <a:p>
            <a:r>
              <a:rPr lang="en-US" dirty="0" smtClean="0"/>
              <a:t>2. Government influence on the economy is nil. In other words, government expenditure (g) is zero. As there is no taxation, all personal income will become disposable income.</a:t>
            </a:r>
          </a:p>
          <a:p>
            <a:r>
              <a:rPr lang="en-US" dirty="0" smtClean="0"/>
              <a:t>3. The economy is a closed one without any influence of foreign trade (X-M)that is X-M = 0.</a:t>
            </a:r>
          </a:p>
          <a:p>
            <a:r>
              <a:rPr lang="en-US" dirty="0" smtClean="0"/>
              <a:t>4. Wages and prices remain constant</a:t>
            </a:r>
          </a:p>
          <a:p>
            <a:r>
              <a:rPr lang="en-US" dirty="0" smtClean="0"/>
              <a:t>5. there are unemployed resources and hence less than full employment equilibrium</a:t>
            </a:r>
          </a:p>
          <a:p>
            <a:r>
              <a:rPr lang="en-US" dirty="0" smtClean="0"/>
              <a:t>There is no variation in the rate of interest</a:t>
            </a:r>
          </a:p>
          <a:p>
            <a:r>
              <a:rPr lang="en-US" dirty="0" smtClean="0"/>
              <a:t>Investment </a:t>
            </a:r>
            <a:r>
              <a:rPr lang="en-US" dirty="0"/>
              <a:t>i</a:t>
            </a:r>
            <a:r>
              <a:rPr lang="en-US" dirty="0" smtClean="0"/>
              <a:t>s autonomous and it occurs due to change in social welfare </a:t>
            </a:r>
            <a:r>
              <a:rPr lang="en-US" dirty="0" err="1" smtClean="0"/>
              <a:t>programmes</a:t>
            </a:r>
            <a:r>
              <a:rPr lang="en-US" dirty="0" smtClean="0"/>
              <a:t> and it has no effect on price level or rate of interest</a:t>
            </a:r>
          </a:p>
          <a:p>
            <a:r>
              <a:rPr lang="en-US" dirty="0" smtClean="0"/>
              <a:t>The consumption expenditure is stable.</a:t>
            </a:r>
            <a:endParaRPr lang="en-US" dirty="0"/>
          </a:p>
        </p:txBody>
      </p:sp>
    </p:spTree>
    <p:extLst>
      <p:ext uri="{BB962C8B-B14F-4D97-AF65-F5344CB8AC3E}">
        <p14:creationId xmlns:p14="http://schemas.microsoft.com/office/powerpoint/2010/main" val="2449557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9931"/>
          </a:xfrm>
        </p:spPr>
        <p:txBody>
          <a:bodyPr>
            <a:normAutofit fontScale="90000"/>
          </a:bodyPr>
          <a:lstStyle/>
          <a:p>
            <a:endParaRPr lang="en-US" dirty="0"/>
          </a:p>
        </p:txBody>
      </p:sp>
      <p:sp>
        <p:nvSpPr>
          <p:cNvPr id="3" name="Content Placeholder 2"/>
          <p:cNvSpPr>
            <a:spLocks noGrp="1"/>
          </p:cNvSpPr>
          <p:nvPr>
            <p:ph idx="1"/>
          </p:nvPr>
        </p:nvSpPr>
        <p:spPr>
          <a:xfrm>
            <a:off x="677334" y="1288869"/>
            <a:ext cx="8596668" cy="4752493"/>
          </a:xfrm>
        </p:spPr>
        <p:txBody>
          <a:bodyPr>
            <a:normAutofit lnSpcReduction="10000"/>
          </a:bodyPr>
          <a:lstStyle/>
          <a:p>
            <a:r>
              <a:rPr lang="en-US" dirty="0" smtClean="0"/>
              <a:t>Due to the first three assumptions the basic equation</a:t>
            </a:r>
          </a:p>
          <a:p>
            <a:r>
              <a:rPr lang="en-US" dirty="0" smtClean="0"/>
              <a:t>Y = C + I + G + X – M</a:t>
            </a:r>
          </a:p>
          <a:p>
            <a:r>
              <a:rPr lang="en-US" dirty="0" smtClean="0"/>
              <a:t>has been reduced to Y = C + I</a:t>
            </a:r>
          </a:p>
          <a:p>
            <a:r>
              <a:rPr lang="en-US" dirty="0" smtClean="0"/>
              <a:t>Vertical axis measures total or aggregate demand or aggregate expenditure. Horizontal axis measures income and output. </a:t>
            </a:r>
          </a:p>
          <a:p>
            <a:r>
              <a:rPr lang="en-US" dirty="0" smtClean="0"/>
              <a:t>Aggregate supply is the total value of all commodities that the firms intend to supply(produce). This purely depends on available technology, resources (material and human), efficiency of labor etc. Most of these factors change only in the long run and remain constant in the short run. AS the aggregate supply curve represents equality of total income and output , the 45 degree line is drawn from the origin representing AS curve. It divides the quadrant into two equal halves with equal distance from the two axes. Every point on the line indicates equal amount of income, output, and expenditure ( Y=E). The importance of this is that if any other line intersects the 45-degree line, the point of intersection will show an equal amount of income, output and expenditure.</a:t>
            </a:r>
            <a:endParaRPr lang="en-US" dirty="0"/>
          </a:p>
        </p:txBody>
      </p:sp>
    </p:spTree>
    <p:extLst>
      <p:ext uri="{BB962C8B-B14F-4D97-AF65-F5344CB8AC3E}">
        <p14:creationId xmlns:p14="http://schemas.microsoft.com/office/powerpoint/2010/main" val="1214606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78971"/>
          </a:xfrm>
        </p:spPr>
        <p:txBody>
          <a:bodyPr>
            <a:normAutofit fontScale="90000"/>
          </a:bodyPr>
          <a:lstStyle/>
          <a:p>
            <a:endParaRPr lang="en-US" dirty="0"/>
          </a:p>
        </p:txBody>
      </p:sp>
      <p:sp>
        <p:nvSpPr>
          <p:cNvPr id="3" name="Content Placeholder 2"/>
          <p:cNvSpPr>
            <a:spLocks noGrp="1"/>
          </p:cNvSpPr>
          <p:nvPr>
            <p:ph idx="1"/>
          </p:nvPr>
        </p:nvSpPr>
        <p:spPr>
          <a:xfrm>
            <a:off x="677334" y="1175657"/>
            <a:ext cx="8596668" cy="4865705"/>
          </a:xfrm>
        </p:spPr>
        <p:txBody>
          <a:bodyPr>
            <a:normAutofit fontScale="92500" lnSpcReduction="10000"/>
          </a:bodyPr>
          <a:lstStyle/>
          <a:p>
            <a:r>
              <a:rPr lang="en-US" dirty="0" smtClean="0"/>
              <a:t>Aggregate demand represents the total expenditure on consumption and investment (or total expenditure). The aggregate demand (expenditure) curve is the combination of consumption and investment function. C represents consumption function. When investment is added, it becomes C+I. the value of investment is shown by the vertical distance between C and C+I curves.</a:t>
            </a:r>
          </a:p>
          <a:p>
            <a:r>
              <a:rPr lang="en-US" dirty="0" smtClean="0"/>
              <a:t>Thus Aggregate Expenditure (AD) = C+I</a:t>
            </a:r>
          </a:p>
          <a:p>
            <a:r>
              <a:rPr lang="en-US" dirty="0" smtClean="0"/>
              <a:t>Equilibrium occurs at the point of intersection of aggregate demand and aggregate supply. At point E, the planned total spending (or aggregate demand) by consumers © and investors (I) is equal to the total amount of national income (Y = C + I). The equilibrium level of output also determines the equilibrium level of employment. Hence, at point E, we get equilibrium level of income, output and employment.</a:t>
            </a:r>
          </a:p>
          <a:p>
            <a:r>
              <a:rPr lang="en-US" dirty="0" smtClean="0"/>
              <a:t>The equilibrium level of employment need not correspond to full employment. If any of the components of aggregate demand rises at each level of income, for example because government increases its expenditure, that shifts the entire AD line upward. This raises equilibrium income and output. Similarly, if any one component of AD falls, that shifts the line downward and lowers equilibrium output.</a:t>
            </a:r>
            <a:endParaRPr lang="en-US" dirty="0"/>
          </a:p>
        </p:txBody>
      </p:sp>
    </p:spTree>
    <p:extLst>
      <p:ext uri="{BB962C8B-B14F-4D97-AF65-F5344CB8AC3E}">
        <p14:creationId xmlns:p14="http://schemas.microsoft.com/office/powerpoint/2010/main" val="2389471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9438" y="1611948"/>
            <a:ext cx="4640066" cy="3881437"/>
          </a:xfrm>
        </p:spPr>
      </p:pic>
    </p:spTree>
    <p:extLst>
      <p:ext uri="{BB962C8B-B14F-4D97-AF65-F5344CB8AC3E}">
        <p14:creationId xmlns:p14="http://schemas.microsoft.com/office/powerpoint/2010/main" val="10378561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0194"/>
          </a:xfrm>
        </p:spPr>
        <p:txBody>
          <a:bodyPr>
            <a:normAutofit fontScale="90000"/>
          </a:bodyPr>
          <a:lstStyle/>
          <a:p>
            <a:r>
              <a:rPr lang="en-US" dirty="0" smtClean="0"/>
              <a:t>Multiplier: Ultimate determinant of Income and Employment</a:t>
            </a:r>
            <a:endParaRPr lang="en-US" dirty="0"/>
          </a:p>
        </p:txBody>
      </p:sp>
      <p:sp>
        <p:nvSpPr>
          <p:cNvPr id="3" name="Content Placeholder 2"/>
          <p:cNvSpPr>
            <a:spLocks noGrp="1"/>
          </p:cNvSpPr>
          <p:nvPr>
            <p:ph idx="1"/>
          </p:nvPr>
        </p:nvSpPr>
        <p:spPr>
          <a:xfrm>
            <a:off x="677334" y="1706880"/>
            <a:ext cx="8596668" cy="4334482"/>
          </a:xfrm>
        </p:spPr>
        <p:txBody>
          <a:bodyPr>
            <a:normAutofit fontScale="77500" lnSpcReduction="20000"/>
          </a:bodyPr>
          <a:lstStyle/>
          <a:p>
            <a:r>
              <a:rPr lang="en-US" dirty="0" smtClean="0"/>
              <a:t>The ultimate determinant of income and employment is the multiplier. Any increase in investment increases income manifold due to multiplier effect. Thus the concept of multiplier expresses the relationship between an initial investment and the final increment in the GNP. That is, the magnified or amplified effect of initial investment on income </a:t>
            </a:r>
            <a:r>
              <a:rPr lang="en-US" dirty="0"/>
              <a:t>i</a:t>
            </a:r>
            <a:r>
              <a:rPr lang="en-US" dirty="0" smtClean="0"/>
              <a:t>s called as the multiplier effect. It is measured by the ratio of change in equilibrium income to change in expenditure.</a:t>
            </a:r>
          </a:p>
          <a:p>
            <a:r>
              <a:rPr lang="en-US" dirty="0" smtClean="0"/>
              <a:t>Multiplier (k) = change in equilibrium income/change in expenditure</a:t>
            </a:r>
          </a:p>
          <a:p>
            <a:r>
              <a:rPr lang="en-US" dirty="0" smtClean="0"/>
              <a:t>K = delta Y (increase in national income) /delta I (increase in investment)</a:t>
            </a:r>
          </a:p>
          <a:p>
            <a:r>
              <a:rPr lang="en-US" dirty="0" smtClean="0"/>
              <a:t>K is the co-efficient that shows the number of times at which income increased due to increase in investment. K is also calculated by another way,</a:t>
            </a:r>
          </a:p>
          <a:p>
            <a:r>
              <a:rPr lang="en-US" dirty="0" smtClean="0"/>
              <a:t>K = 1/MPS or K = 1/1-MPC</a:t>
            </a:r>
          </a:p>
          <a:p>
            <a:r>
              <a:rPr lang="en-US" dirty="0" smtClean="0"/>
              <a:t>For </a:t>
            </a:r>
            <a:r>
              <a:rPr lang="en-US" dirty="0" err="1" smtClean="0"/>
              <a:t>eg</a:t>
            </a:r>
            <a:r>
              <a:rPr lang="en-US" dirty="0" smtClean="0"/>
              <a:t>, if investment increases by 500 crores in an economy and if MPS is 25%, the increase in national income is calculated by, </a:t>
            </a:r>
          </a:p>
          <a:p>
            <a:r>
              <a:rPr lang="en-US" dirty="0" smtClean="0"/>
              <a:t>K = change in income/ change in investment = 1/MPS</a:t>
            </a:r>
          </a:p>
          <a:p>
            <a:r>
              <a:rPr lang="en-US" dirty="0"/>
              <a:t> </a:t>
            </a:r>
            <a:r>
              <a:rPr lang="en-US" dirty="0" smtClean="0"/>
              <a:t>  = change in income/500 = 1/0.25</a:t>
            </a:r>
          </a:p>
          <a:p>
            <a:r>
              <a:rPr lang="en-US" dirty="0"/>
              <a:t> </a:t>
            </a:r>
            <a:r>
              <a:rPr lang="en-US" dirty="0" smtClean="0"/>
              <a:t>  = change in income/500 = 4</a:t>
            </a:r>
          </a:p>
          <a:p>
            <a:r>
              <a:rPr lang="en-US" dirty="0"/>
              <a:t> </a:t>
            </a:r>
            <a:r>
              <a:rPr lang="en-US" dirty="0" smtClean="0"/>
              <a:t>  = change in income = 4(500) = 2000, Hence, National income increases by 2000 crores</a:t>
            </a:r>
            <a:endParaRPr lang="en-US" dirty="0"/>
          </a:p>
        </p:txBody>
      </p:sp>
    </p:spTree>
    <p:extLst>
      <p:ext uri="{BB962C8B-B14F-4D97-AF65-F5344CB8AC3E}">
        <p14:creationId xmlns:p14="http://schemas.microsoft.com/office/powerpoint/2010/main" val="2618747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8309"/>
          </a:xfrm>
        </p:spPr>
        <p:txBody>
          <a:bodyPr>
            <a:normAutofit fontScale="90000"/>
          </a:bodyPr>
          <a:lstStyle/>
          <a:p>
            <a:r>
              <a:rPr lang="en-US" dirty="0" smtClean="0"/>
              <a:t>Government spending</a:t>
            </a:r>
            <a:endParaRPr lang="en-US" dirty="0"/>
          </a:p>
        </p:txBody>
      </p:sp>
      <p:sp>
        <p:nvSpPr>
          <p:cNvPr id="3" name="Content Placeholder 2"/>
          <p:cNvSpPr>
            <a:spLocks noGrp="1"/>
          </p:cNvSpPr>
          <p:nvPr>
            <p:ph idx="1"/>
          </p:nvPr>
        </p:nvSpPr>
        <p:spPr>
          <a:xfrm>
            <a:off x="677334" y="1306287"/>
            <a:ext cx="8596668" cy="4735076"/>
          </a:xfrm>
        </p:spPr>
        <p:txBody>
          <a:bodyPr>
            <a:normAutofit fontScale="92500" lnSpcReduction="20000"/>
          </a:bodyPr>
          <a:lstStyle/>
          <a:p>
            <a:r>
              <a:rPr lang="en-US" dirty="0" smtClean="0"/>
              <a:t>Simple income determination has used only two kinds of expenditure. One is consumption expenditure (c) to produce consumer goods. Second is investment expenditure (I) to produce capital goods. The third component is the public expenditure (G) made by Government. It is made to produce public goods like literacy, public health, child nutrition, social welfare and many more for the collective well-being of the society.</a:t>
            </a:r>
          </a:p>
          <a:p>
            <a:r>
              <a:rPr lang="en-US" dirty="0" smtClean="0"/>
              <a:t>Classical economists held the view that government was unproductive and Keynes rejected their idea and argued that government activities (taxing and spending) strongly influence the level of economy. Taxation and public spending can be used to achieve macro goals like growth and economic stability. This usage is called fiscal policy.</a:t>
            </a:r>
          </a:p>
          <a:p>
            <a:r>
              <a:rPr lang="en-US" dirty="0" smtClean="0"/>
              <a:t>Keynes proved that fiscal policy is more effective in recovering economies from depression. Public expenditure can be used to increase effective demand during depression. The injection of money in the economy will generate demand and this will increase investment and employment. Thus public expenditure will put back  economy on its growth path.</a:t>
            </a:r>
          </a:p>
          <a:p>
            <a:r>
              <a:rPr lang="en-US" dirty="0" smtClean="0"/>
              <a:t>Many countries adopted his policy suggestions and recovered from Great Depression of 1930’s. since then role of government and fiscal policy became important in macroeconomic management.</a:t>
            </a:r>
            <a:endParaRPr lang="en-US" dirty="0"/>
          </a:p>
        </p:txBody>
      </p:sp>
    </p:spTree>
    <p:extLst>
      <p:ext uri="{BB962C8B-B14F-4D97-AF65-F5344CB8AC3E}">
        <p14:creationId xmlns:p14="http://schemas.microsoft.com/office/powerpoint/2010/main" val="3264247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4434"/>
          </a:xfrm>
        </p:spPr>
        <p:txBody>
          <a:bodyPr>
            <a:normAutofit fontScale="90000"/>
          </a:bodyPr>
          <a:lstStyle/>
          <a:p>
            <a:r>
              <a:rPr lang="en-US" dirty="0" smtClean="0"/>
              <a:t>Principle of Acceleration</a:t>
            </a:r>
            <a:br>
              <a:rPr lang="en-US" dirty="0" smtClean="0"/>
            </a:br>
            <a:endParaRPr lang="en-US" dirty="0"/>
          </a:p>
        </p:txBody>
      </p:sp>
      <p:sp>
        <p:nvSpPr>
          <p:cNvPr id="3" name="Content Placeholder 2"/>
          <p:cNvSpPr>
            <a:spLocks noGrp="1"/>
          </p:cNvSpPr>
          <p:nvPr>
            <p:ph idx="1"/>
          </p:nvPr>
        </p:nvSpPr>
        <p:spPr>
          <a:xfrm>
            <a:off x="677334" y="1349829"/>
            <a:ext cx="8596668" cy="4691533"/>
          </a:xfrm>
        </p:spPr>
        <p:txBody>
          <a:bodyPr/>
          <a:lstStyle/>
          <a:p>
            <a:r>
              <a:rPr lang="en-US" dirty="0" smtClean="0"/>
              <a:t>According to the theory of multiplier, the increase in investment generate manifold increase in income. Such increases in income increases consumption. The initial increase in demand automatically gathers momentum. The available productive capacities will be exhausted fully. This in turn encourages more investment to meet the expanding demand. </a:t>
            </a:r>
          </a:p>
          <a:p>
            <a:r>
              <a:rPr lang="en-US" dirty="0" smtClean="0"/>
              <a:t>As the existing productive capacity would not be enough to meet the expanding demand, productive capacities will be expanded by new investments.</a:t>
            </a:r>
          </a:p>
          <a:p>
            <a:r>
              <a:rPr lang="en-US" dirty="0" smtClean="0"/>
              <a:t>Thus the level of investment depends upon the rate of change in income and the resultant change in consumption. This is what called as  the principle of accelerator. According to this principle, net investment is positively related to changes in income.</a:t>
            </a:r>
          </a:p>
          <a:p>
            <a:r>
              <a:rPr lang="en-US" dirty="0" smtClean="0"/>
              <a:t>The theory of multiplier states the effect of investment upon the level of income. The principle of accelerator states that the effect of an increase in income upon the level of investment.</a:t>
            </a:r>
            <a:endParaRPr lang="en-US" dirty="0"/>
          </a:p>
        </p:txBody>
      </p:sp>
    </p:spTree>
    <p:extLst>
      <p:ext uri="{BB962C8B-B14F-4D97-AF65-F5344CB8AC3E}">
        <p14:creationId xmlns:p14="http://schemas.microsoft.com/office/powerpoint/2010/main" val="17923209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4434"/>
          </a:xfrm>
        </p:spPr>
        <p:txBody>
          <a:bodyPr/>
          <a:lstStyle/>
          <a:p>
            <a:r>
              <a:rPr lang="en-US" dirty="0" smtClean="0"/>
              <a:t>Money and Interest</a:t>
            </a:r>
            <a:endParaRPr lang="en-US" dirty="0"/>
          </a:p>
        </p:txBody>
      </p:sp>
      <p:sp>
        <p:nvSpPr>
          <p:cNvPr id="3" name="Content Placeholder 2"/>
          <p:cNvSpPr>
            <a:spLocks noGrp="1"/>
          </p:cNvSpPr>
          <p:nvPr>
            <p:ph idx="1"/>
          </p:nvPr>
        </p:nvSpPr>
        <p:spPr>
          <a:xfrm>
            <a:off x="677334" y="1323703"/>
            <a:ext cx="8596668" cy="4717659"/>
          </a:xfrm>
        </p:spPr>
        <p:txBody>
          <a:bodyPr/>
          <a:lstStyle/>
          <a:p>
            <a:r>
              <a:rPr lang="en-US" dirty="0" smtClean="0"/>
              <a:t>Keynes represented a monetary theory of interest. It is known as the liquidity preference theory of interest. Interest, according to Keynes, is payment for the use of money. The demand for money (liquidity preference( and the supply of money, determine the rate of interest. The essence of the Keynesian theory of liquidity preference is that the quantity of money, along with the state of liquidity preference determines the rate of interest.</a:t>
            </a:r>
          </a:p>
          <a:p>
            <a:r>
              <a:rPr lang="en-US" dirty="0" smtClean="0"/>
              <a:t>Keynes made it clear that interest is not the reward for savings as assumed by the classical writers. The rate of interest is the “reward for parting with liquidity for a period”. In other words, the rate of interest is largely determined by the attitude of the people to part with liquidity if their liquidity preference is strong.</a:t>
            </a:r>
            <a:endParaRPr lang="en-US" dirty="0"/>
          </a:p>
        </p:txBody>
      </p:sp>
    </p:spTree>
    <p:extLst>
      <p:ext uri="{BB962C8B-B14F-4D97-AF65-F5344CB8AC3E}">
        <p14:creationId xmlns:p14="http://schemas.microsoft.com/office/powerpoint/2010/main" val="3002512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9931"/>
          </a:xfrm>
        </p:spPr>
        <p:txBody>
          <a:bodyPr>
            <a:normAutofit fontScale="90000"/>
          </a:bodyPr>
          <a:lstStyle/>
          <a:p>
            <a:r>
              <a:rPr lang="en-US" dirty="0" smtClean="0"/>
              <a:t>Classical theory of Full Employment</a:t>
            </a:r>
            <a:endParaRPr lang="en-US" dirty="0"/>
          </a:p>
        </p:txBody>
      </p:sp>
      <p:sp>
        <p:nvSpPr>
          <p:cNvPr id="3" name="Content Placeholder 2"/>
          <p:cNvSpPr>
            <a:spLocks noGrp="1"/>
          </p:cNvSpPr>
          <p:nvPr>
            <p:ph idx="1"/>
          </p:nvPr>
        </p:nvSpPr>
        <p:spPr>
          <a:xfrm>
            <a:off x="677334" y="1254035"/>
            <a:ext cx="8596668" cy="4787328"/>
          </a:xfrm>
        </p:spPr>
        <p:txBody>
          <a:bodyPr/>
          <a:lstStyle/>
          <a:p>
            <a:r>
              <a:rPr lang="en-US" dirty="0" smtClean="0"/>
              <a:t>The classical economists believed that the productive capacity of a country decides how much to be produced. An economy produces as much as it can. It assumes the existence of full employment. It has not thought of unemployment of any factor of production, particularly </a:t>
            </a:r>
            <a:r>
              <a:rPr lang="en-US" dirty="0" err="1" smtClean="0"/>
              <a:t>labour</a:t>
            </a:r>
            <a:r>
              <a:rPr lang="en-US" dirty="0" smtClean="0"/>
              <a:t>. The confidence that market makes it possible to sell everything that is produced is based upon Say’s law.</a:t>
            </a:r>
          </a:p>
          <a:p>
            <a:r>
              <a:rPr lang="en-US" dirty="0" smtClean="0"/>
              <a:t>Say’s Law of market is a denial of the possibility of general over-production or mass unemployment deficiency of aggregate demand in a free economy. </a:t>
            </a:r>
          </a:p>
          <a:p>
            <a:r>
              <a:rPr lang="en-US" dirty="0" err="1" smtClean="0"/>
              <a:t>J.B.Say</a:t>
            </a:r>
            <a:r>
              <a:rPr lang="en-US" dirty="0" smtClean="0"/>
              <a:t>, a French economist, propounded his law of markets in his book, “Treatise on Political Economy” (1803). His law can be summarized as “supply creates its own demand”. This means that production of every good generates sufficient income to ensure that there is enough demand for the goods produced.</a:t>
            </a:r>
            <a:endParaRPr lang="en-US" dirty="0"/>
          </a:p>
        </p:txBody>
      </p:sp>
    </p:spTree>
    <p:extLst>
      <p:ext uri="{BB962C8B-B14F-4D97-AF65-F5344CB8AC3E}">
        <p14:creationId xmlns:p14="http://schemas.microsoft.com/office/powerpoint/2010/main" val="698785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891"/>
          </a:xfrm>
        </p:spPr>
        <p:txBody>
          <a:bodyPr>
            <a:normAutofit fontScale="90000"/>
          </a:bodyPr>
          <a:lstStyle/>
          <a:p>
            <a:r>
              <a:rPr lang="en-US" dirty="0"/>
              <a:t>Classical theory of Full Employment</a:t>
            </a:r>
          </a:p>
        </p:txBody>
      </p:sp>
      <p:sp>
        <p:nvSpPr>
          <p:cNvPr id="3" name="Content Placeholder 2"/>
          <p:cNvSpPr>
            <a:spLocks noGrp="1"/>
          </p:cNvSpPr>
          <p:nvPr>
            <p:ph idx="1"/>
          </p:nvPr>
        </p:nvSpPr>
        <p:spPr>
          <a:xfrm>
            <a:off x="677334" y="1280161"/>
            <a:ext cx="8596668" cy="4761202"/>
          </a:xfrm>
        </p:spPr>
        <p:txBody>
          <a:bodyPr/>
          <a:lstStyle/>
          <a:p>
            <a:r>
              <a:rPr lang="en-US" dirty="0" smtClean="0"/>
              <a:t>Every production which brings goods to market does so only in order to exchange them for other goods. It precisely states that whatever be the level of output and the income created by that will necessarily lead to an equal amount of spending and hence deficiency of aggregate demand cannot occur.</a:t>
            </a:r>
          </a:p>
          <a:p>
            <a:r>
              <a:rPr lang="en-US" dirty="0" smtClean="0"/>
              <a:t>Hence, Say rejected the view that there could be general over-production, and mass unemployment. Only full employment  prevails in the economy. He made the following assumptions</a:t>
            </a:r>
          </a:p>
          <a:p>
            <a:r>
              <a:rPr lang="en-US" dirty="0" smtClean="0"/>
              <a:t>1. All incomes of the households are spent on consumption of goods and services.</a:t>
            </a:r>
          </a:p>
          <a:p>
            <a:r>
              <a:rPr lang="en-US" dirty="0" smtClean="0"/>
              <a:t>2. There is no government activity (no taxation, public spending, price control </a:t>
            </a:r>
            <a:r>
              <a:rPr lang="en-US" dirty="0" err="1" smtClean="0"/>
              <a:t>ect</a:t>
            </a:r>
            <a:r>
              <a:rPr lang="en-US" dirty="0" smtClean="0"/>
              <a:t>.</a:t>
            </a:r>
          </a:p>
          <a:p>
            <a:r>
              <a:rPr lang="en-US" dirty="0" smtClean="0"/>
              <a:t>3. It is a closed economy </a:t>
            </a:r>
            <a:r>
              <a:rPr lang="en-US" dirty="0" err="1" smtClean="0"/>
              <a:t>i.e</a:t>
            </a:r>
            <a:r>
              <a:rPr lang="en-US" dirty="0" smtClean="0"/>
              <a:t> no relationship with other economies.</a:t>
            </a:r>
          </a:p>
          <a:p>
            <a:endParaRPr lang="en-US" dirty="0"/>
          </a:p>
        </p:txBody>
      </p:sp>
    </p:spTree>
    <p:extLst>
      <p:ext uri="{BB962C8B-B14F-4D97-AF65-F5344CB8AC3E}">
        <p14:creationId xmlns:p14="http://schemas.microsoft.com/office/powerpoint/2010/main" val="1727007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8640"/>
          </a:xfrm>
        </p:spPr>
        <p:txBody>
          <a:bodyPr>
            <a:normAutofit fontScale="90000"/>
          </a:bodyPr>
          <a:lstStyle/>
          <a:p>
            <a:r>
              <a:rPr lang="en-US" dirty="0"/>
              <a:t>Classical theory of Full Employment</a:t>
            </a:r>
          </a:p>
        </p:txBody>
      </p:sp>
      <p:sp>
        <p:nvSpPr>
          <p:cNvPr id="3" name="Content Placeholder 2"/>
          <p:cNvSpPr>
            <a:spLocks noGrp="1"/>
          </p:cNvSpPr>
          <p:nvPr>
            <p:ph idx="1"/>
          </p:nvPr>
        </p:nvSpPr>
        <p:spPr>
          <a:xfrm>
            <a:off x="677334" y="1254035"/>
            <a:ext cx="8596668" cy="4787328"/>
          </a:xfrm>
        </p:spPr>
        <p:txBody>
          <a:bodyPr>
            <a:normAutofit fontScale="92500" lnSpcReduction="20000"/>
          </a:bodyPr>
          <a:lstStyle/>
          <a:p>
            <a:r>
              <a:rPr lang="en-US" dirty="0" smtClean="0"/>
              <a:t>Whatever is produced represents the demand for another product. Additional supply is additional demand. Thus Say’s analysis is carried on in terms of barter. However, introduction of money no way affects the process. In fact, money-based economy is more efficient than barter economy. It is true that sometimes, misdirected production may result in temporary over-supply of a particular product in a particular industry. Say himself admits this fact. But this disequilibrium disappears by the operation of the self-adjusting market forces. But general over-production or unemployment is impossible according to Say.</a:t>
            </a:r>
          </a:p>
          <a:p>
            <a:r>
              <a:rPr lang="en-US" dirty="0" smtClean="0"/>
              <a:t>The essential aspects of Say’s law can be summarized as:</a:t>
            </a:r>
          </a:p>
          <a:p>
            <a:r>
              <a:rPr lang="en-US" dirty="0" smtClean="0"/>
              <a:t>Economy is self adjusting</a:t>
            </a:r>
          </a:p>
          <a:p>
            <a:r>
              <a:rPr lang="en-US" dirty="0" smtClean="0"/>
              <a:t>No general over-production or unemployment is possible</a:t>
            </a:r>
          </a:p>
          <a:p>
            <a:r>
              <a:rPr lang="en-US" dirty="0" smtClean="0"/>
              <a:t>All idle resources are fully employed</a:t>
            </a:r>
          </a:p>
          <a:p>
            <a:r>
              <a:rPr lang="en-US" dirty="0" smtClean="0"/>
              <a:t>There is economic interdependence between nations</a:t>
            </a:r>
          </a:p>
          <a:p>
            <a:r>
              <a:rPr lang="en-US" dirty="0" smtClean="0"/>
              <a:t>Flexible wage rates prevail in the economy</a:t>
            </a:r>
          </a:p>
          <a:p>
            <a:r>
              <a:rPr lang="en-US" dirty="0" smtClean="0"/>
              <a:t>Money is simply a veil</a:t>
            </a:r>
          </a:p>
          <a:p>
            <a:r>
              <a:rPr lang="en-US" dirty="0" smtClean="0"/>
              <a:t>It helps international trade and</a:t>
            </a:r>
          </a:p>
          <a:p>
            <a:r>
              <a:rPr lang="en-US" dirty="0" smtClean="0"/>
              <a:t>No government interference is essential</a:t>
            </a:r>
            <a:endParaRPr lang="en-US" dirty="0"/>
          </a:p>
          <a:p>
            <a:endParaRPr lang="en-US" dirty="0"/>
          </a:p>
        </p:txBody>
      </p:sp>
    </p:spTree>
    <p:extLst>
      <p:ext uri="{BB962C8B-B14F-4D97-AF65-F5344CB8AC3E}">
        <p14:creationId xmlns:p14="http://schemas.microsoft.com/office/powerpoint/2010/main" val="3761699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6057"/>
          </a:xfrm>
        </p:spPr>
        <p:txBody>
          <a:bodyPr>
            <a:normAutofit fontScale="90000"/>
          </a:bodyPr>
          <a:lstStyle/>
          <a:p>
            <a:r>
              <a:rPr lang="en-US" dirty="0" smtClean="0"/>
              <a:t>Criticism of Say’s Law</a:t>
            </a:r>
            <a:endParaRPr lang="en-US" dirty="0"/>
          </a:p>
        </p:txBody>
      </p:sp>
      <p:sp>
        <p:nvSpPr>
          <p:cNvPr id="3" name="Content Placeholder 2"/>
          <p:cNvSpPr>
            <a:spLocks noGrp="1"/>
          </p:cNvSpPr>
          <p:nvPr>
            <p:ph idx="1"/>
          </p:nvPr>
        </p:nvSpPr>
        <p:spPr>
          <a:xfrm>
            <a:off x="677334" y="1254035"/>
            <a:ext cx="8596668" cy="4787328"/>
          </a:xfrm>
        </p:spPr>
        <p:txBody>
          <a:bodyPr>
            <a:normAutofit fontScale="85000" lnSpcReduction="20000"/>
          </a:bodyPr>
          <a:lstStyle/>
          <a:p>
            <a:r>
              <a:rPr lang="en-US" dirty="0" smtClean="0"/>
              <a:t>Keynes has clearly exposed the weakness of Say’s law. In 1936, Keynes brought about a revolution in economic theory attacking Say’s law. In 1930’s, Great Depression and its effects showed that the classical theory of employment was wrong and its foundation was unacceptable. The criticisms are as follows:</a:t>
            </a:r>
          </a:p>
          <a:p>
            <a:r>
              <a:rPr lang="en-US" dirty="0" smtClean="0"/>
              <a:t>Great Depression made Say’s law unpopular</a:t>
            </a:r>
          </a:p>
          <a:p>
            <a:r>
              <a:rPr lang="en-US" dirty="0" smtClean="0"/>
              <a:t>All incomes earned are not always spent on consumption</a:t>
            </a:r>
          </a:p>
          <a:p>
            <a:r>
              <a:rPr lang="en-US" dirty="0" smtClean="0"/>
              <a:t>Similarly, whatever is saved is not automatically invested</a:t>
            </a:r>
          </a:p>
          <a:p>
            <a:r>
              <a:rPr lang="en-US" dirty="0" smtClean="0"/>
              <a:t>The law was based on wrong analysis of market</a:t>
            </a:r>
          </a:p>
          <a:p>
            <a:r>
              <a:rPr lang="en-US" dirty="0" smtClean="0"/>
              <a:t>It suffers from the fallacy of aggregation</a:t>
            </a:r>
          </a:p>
          <a:p>
            <a:r>
              <a:rPr lang="en-US" dirty="0" smtClean="0"/>
              <a:t>Aggregate supply and aggregate demand are not always equal</a:t>
            </a:r>
          </a:p>
          <a:p>
            <a:r>
              <a:rPr lang="en-US" dirty="0" smtClean="0"/>
              <a:t>Rate of interest is not the equilibrating factor</a:t>
            </a:r>
          </a:p>
          <a:p>
            <a:r>
              <a:rPr lang="en-US" dirty="0" smtClean="0"/>
              <a:t>Capitalist system is not self-adjusting always</a:t>
            </a:r>
          </a:p>
          <a:p>
            <a:r>
              <a:rPr lang="en-US" dirty="0" smtClean="0"/>
              <a:t>Perfect competition is </a:t>
            </a:r>
            <a:r>
              <a:rPr lang="en-US" dirty="0"/>
              <a:t>a</a:t>
            </a:r>
            <a:r>
              <a:rPr lang="en-US" dirty="0" smtClean="0"/>
              <a:t>n unrealistic assumption</a:t>
            </a:r>
          </a:p>
          <a:p>
            <a:r>
              <a:rPr lang="en-US" dirty="0" smtClean="0"/>
              <a:t>Money is a dominant force in the economy</a:t>
            </a:r>
          </a:p>
          <a:p>
            <a:r>
              <a:rPr lang="en-US" dirty="0" smtClean="0"/>
              <a:t>The law is applicable only for long period</a:t>
            </a:r>
          </a:p>
          <a:p>
            <a:r>
              <a:rPr lang="en-US" dirty="0" smtClean="0"/>
              <a:t>Say’s law holds good only in a barter economy</a:t>
            </a:r>
            <a:endParaRPr lang="en-US" dirty="0"/>
          </a:p>
        </p:txBody>
      </p:sp>
    </p:spTree>
    <p:extLst>
      <p:ext uri="{BB962C8B-B14F-4D97-AF65-F5344CB8AC3E}">
        <p14:creationId xmlns:p14="http://schemas.microsoft.com/office/powerpoint/2010/main" val="980153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891"/>
          </a:xfrm>
        </p:spPr>
        <p:txBody>
          <a:bodyPr>
            <a:normAutofit fontScale="90000"/>
          </a:bodyPr>
          <a:lstStyle/>
          <a:p>
            <a:r>
              <a:rPr lang="en-US" dirty="0" smtClean="0"/>
              <a:t>Criticism</a:t>
            </a:r>
            <a:endParaRPr lang="en-US" dirty="0"/>
          </a:p>
        </p:txBody>
      </p:sp>
      <p:sp>
        <p:nvSpPr>
          <p:cNvPr id="3" name="Content Placeholder 2"/>
          <p:cNvSpPr>
            <a:spLocks noGrp="1"/>
          </p:cNvSpPr>
          <p:nvPr>
            <p:ph idx="1"/>
          </p:nvPr>
        </p:nvSpPr>
        <p:spPr>
          <a:xfrm>
            <a:off x="677334" y="1349829"/>
            <a:ext cx="8596668" cy="4691533"/>
          </a:xfrm>
        </p:spPr>
        <p:txBody>
          <a:bodyPr/>
          <a:lstStyle/>
          <a:p>
            <a:r>
              <a:rPr lang="en-US" dirty="0" smtClean="0"/>
              <a:t>Say’ law has no validity and use now.</a:t>
            </a:r>
          </a:p>
          <a:p>
            <a:r>
              <a:rPr lang="en-US" dirty="0" smtClean="0"/>
              <a:t>However, the classical theory relied on Say’s law to assure that there would always be full-employment as a result of equality between aggregate demand and aggregate supply. In short, there cannot be deficiency of aggregate demand. Even if there is any unemployment, the market mechanism would restore full employment.</a:t>
            </a:r>
          </a:p>
          <a:p>
            <a:endParaRPr lang="en-US" dirty="0" smtClean="0"/>
          </a:p>
          <a:p>
            <a:endParaRPr lang="en-US" dirty="0"/>
          </a:p>
        </p:txBody>
      </p:sp>
    </p:spTree>
    <p:extLst>
      <p:ext uri="{BB962C8B-B14F-4D97-AF65-F5344CB8AC3E}">
        <p14:creationId xmlns:p14="http://schemas.microsoft.com/office/powerpoint/2010/main" val="3925489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3474"/>
          </a:xfrm>
        </p:spPr>
        <p:txBody>
          <a:bodyPr>
            <a:normAutofit fontScale="90000"/>
          </a:bodyPr>
          <a:lstStyle/>
          <a:p>
            <a:r>
              <a:rPr lang="en-US" dirty="0" smtClean="0"/>
              <a:t>Keynesian theory of Income determination</a:t>
            </a:r>
            <a:endParaRPr lang="en-US" dirty="0"/>
          </a:p>
        </p:txBody>
      </p:sp>
      <p:sp>
        <p:nvSpPr>
          <p:cNvPr id="3" name="Content Placeholder 2"/>
          <p:cNvSpPr>
            <a:spLocks noGrp="1"/>
          </p:cNvSpPr>
          <p:nvPr>
            <p:ph idx="1"/>
          </p:nvPr>
        </p:nvSpPr>
        <p:spPr>
          <a:xfrm>
            <a:off x="677334" y="1254035"/>
            <a:ext cx="8596668" cy="4787328"/>
          </a:xfrm>
        </p:spPr>
        <p:txBody>
          <a:bodyPr>
            <a:normAutofit fontScale="92500" lnSpcReduction="10000"/>
          </a:bodyPr>
          <a:lstStyle/>
          <a:p>
            <a:r>
              <a:rPr lang="en-US" dirty="0" smtClean="0"/>
              <a:t>Keynes is considered to be the greatest economist of the 20</a:t>
            </a:r>
            <a:r>
              <a:rPr lang="en-US" baseline="30000" dirty="0" smtClean="0"/>
              <a:t>th</a:t>
            </a:r>
            <a:r>
              <a:rPr lang="en-US" dirty="0" smtClean="0"/>
              <a:t> century. He wrote several books. However, his ‘The General Theory of  Employment, Interest and Money’ (1936) won him everlasting fame in economics. The book revolutionized macro economic thought. Keynesian economics is called the Keynesian revolution.</a:t>
            </a:r>
          </a:p>
          <a:p>
            <a:r>
              <a:rPr lang="en-US" b="1" dirty="0" smtClean="0"/>
              <a:t>The central problem in macroeconomics is the determination of income and employment of a nation as a whole. </a:t>
            </a:r>
            <a:r>
              <a:rPr lang="en-US" dirty="0" smtClean="0"/>
              <a:t>That is why modern economists also call macro economics as the theory of income determination. Keynes brings out all the important aspects of income and employment determination and Keynesian economics itself is called as macro economics. He attacked the classical economics and effectively rejected the Say’s law. </a:t>
            </a:r>
            <a:r>
              <a:rPr lang="en-US" b="1" dirty="0" smtClean="0"/>
              <a:t>He believed that in the short run, the level of income of an economy depends on the level of employment</a:t>
            </a:r>
            <a:r>
              <a:rPr lang="en-US" dirty="0" smtClean="0"/>
              <a:t>. The higher the level of employment, higher will </a:t>
            </a:r>
            <a:r>
              <a:rPr lang="en-US" dirty="0"/>
              <a:t>b</a:t>
            </a:r>
            <a:r>
              <a:rPr lang="en-US" dirty="0" smtClean="0"/>
              <a:t>e the level of income.</a:t>
            </a:r>
          </a:p>
          <a:p>
            <a:r>
              <a:rPr lang="en-US" b="1" dirty="0" smtClean="0"/>
              <a:t>Total income depends on total employment which depends on effective demand which in turn depends on consumption expenditure and investment expenditure. </a:t>
            </a:r>
            <a:endParaRPr lang="en-US" b="1" dirty="0" smtClean="0"/>
          </a:p>
          <a:p>
            <a:r>
              <a:rPr lang="en-US" b="1" dirty="0" smtClean="0"/>
              <a:t>Consumption </a:t>
            </a:r>
            <a:r>
              <a:rPr lang="en-US" b="1" dirty="0" smtClean="0"/>
              <a:t>depends on income and propensity to consume. Investment depends upon the marginal efficiency of capital and the rate of interest.</a:t>
            </a:r>
            <a:endParaRPr lang="en-US" b="1" dirty="0"/>
          </a:p>
        </p:txBody>
      </p:sp>
    </p:spTree>
    <p:extLst>
      <p:ext uri="{BB962C8B-B14F-4D97-AF65-F5344CB8AC3E}">
        <p14:creationId xmlns:p14="http://schemas.microsoft.com/office/powerpoint/2010/main" val="3803976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8309"/>
          </a:xfrm>
        </p:spPr>
        <p:txBody>
          <a:bodyPr>
            <a:normAutofit fontScale="90000"/>
          </a:bodyPr>
          <a:lstStyle/>
          <a:p>
            <a:r>
              <a:rPr lang="en-US" dirty="0" smtClean="0"/>
              <a:t>Principle of Effective demand</a:t>
            </a:r>
            <a:endParaRPr lang="en-US" dirty="0"/>
          </a:p>
        </p:txBody>
      </p:sp>
      <p:sp>
        <p:nvSpPr>
          <p:cNvPr id="3" name="Content Placeholder 2"/>
          <p:cNvSpPr>
            <a:spLocks noGrp="1"/>
          </p:cNvSpPr>
          <p:nvPr>
            <p:ph idx="1"/>
          </p:nvPr>
        </p:nvSpPr>
        <p:spPr>
          <a:xfrm>
            <a:off x="677334" y="1297577"/>
            <a:ext cx="8596668" cy="4743785"/>
          </a:xfrm>
        </p:spPr>
        <p:txBody>
          <a:bodyPr>
            <a:normAutofit lnSpcReduction="10000"/>
          </a:bodyPr>
          <a:lstStyle/>
          <a:p>
            <a:r>
              <a:rPr lang="en-US" dirty="0" smtClean="0"/>
              <a:t>It occupies a key position in the Keynesian theory of unemployment. </a:t>
            </a:r>
            <a:endParaRPr lang="en-US" dirty="0" smtClean="0"/>
          </a:p>
          <a:p>
            <a:r>
              <a:rPr lang="en-US" b="1" dirty="0" smtClean="0"/>
              <a:t>Effective </a:t>
            </a:r>
            <a:r>
              <a:rPr lang="en-US" b="1" dirty="0" smtClean="0"/>
              <a:t>demand is the ability and willingness to spend by individuals, firms and government</a:t>
            </a:r>
            <a:r>
              <a:rPr lang="en-US" dirty="0" smtClean="0"/>
              <a:t>. The level of output produced and the level of employment depends on the level of total spending in the economy.</a:t>
            </a:r>
          </a:p>
          <a:p>
            <a:r>
              <a:rPr lang="en-US" dirty="0" smtClean="0"/>
              <a:t>Keynes used ‘aggregate demand and aggregate supply approach’ to explain his simple theory of income determination. The term ‘aggregate’ is grand total of all goods and aggregate demand (ADF) is the total demand for all commodities (goods and services). Aggregate supply (ASF) is the total of commodities supplied in the economy. </a:t>
            </a:r>
          </a:p>
          <a:p>
            <a:r>
              <a:rPr lang="en-US" dirty="0" smtClean="0"/>
              <a:t>Keynes made it clear that the </a:t>
            </a:r>
            <a:r>
              <a:rPr lang="en-US" b="1" dirty="0" smtClean="0"/>
              <a:t>level of employment </a:t>
            </a:r>
            <a:r>
              <a:rPr lang="en-US" dirty="0" smtClean="0"/>
              <a:t>depends on aggregate demand and aggregate supply. The equilibrium level of income or output depends on the relationship between the aggregate demand curve and aggregate supply curve.</a:t>
            </a:r>
          </a:p>
          <a:p>
            <a:r>
              <a:rPr lang="en-US" dirty="0" smtClean="0"/>
              <a:t>As Keynes was interested in the immediate problems of the short run, he ignored the aggregate supply function and focused on aggregate demand. And he attributed unemployment to deficiency in aggregate demand. </a:t>
            </a:r>
            <a:endParaRPr lang="en-US" dirty="0"/>
          </a:p>
        </p:txBody>
      </p:sp>
    </p:spTree>
    <p:extLst>
      <p:ext uri="{BB962C8B-B14F-4D97-AF65-F5344CB8AC3E}">
        <p14:creationId xmlns:p14="http://schemas.microsoft.com/office/powerpoint/2010/main" val="2118503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7141</TotalTime>
  <Words>4549</Words>
  <Application>Microsoft Office PowerPoint</Application>
  <PresentationFormat>Widescreen</PresentationFormat>
  <Paragraphs>184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Trebuchet MS</vt:lpstr>
      <vt:lpstr>Wingdings 3</vt:lpstr>
      <vt:lpstr>Facet</vt:lpstr>
      <vt:lpstr>Keynesian model of Income determination</vt:lpstr>
      <vt:lpstr>Introduction</vt:lpstr>
      <vt:lpstr>Classical theory of Full Employment</vt:lpstr>
      <vt:lpstr>Classical theory of Full Employment</vt:lpstr>
      <vt:lpstr>Classical theory of Full Employment</vt:lpstr>
      <vt:lpstr>Criticism of Say’s Law</vt:lpstr>
      <vt:lpstr>Criticism</vt:lpstr>
      <vt:lpstr>Keynesian theory of Income determination</vt:lpstr>
      <vt:lpstr>Principle of Effective demand</vt:lpstr>
      <vt:lpstr>Principle of Effective demand</vt:lpstr>
      <vt:lpstr>Aggregate demand</vt:lpstr>
      <vt:lpstr>Consumption function</vt:lpstr>
      <vt:lpstr>Consumption function</vt:lpstr>
      <vt:lpstr>PowerPoint Presentation</vt:lpstr>
      <vt:lpstr>PowerPoint Presentation</vt:lpstr>
      <vt:lpstr>Saving function</vt:lpstr>
      <vt:lpstr>PowerPoint Presentation</vt:lpstr>
      <vt:lpstr>Investment function</vt:lpstr>
      <vt:lpstr>Determinants of Investment </vt:lpstr>
      <vt:lpstr>PowerPoint Presentation</vt:lpstr>
      <vt:lpstr>Simple Income determination</vt:lpstr>
      <vt:lpstr>PowerPoint Presentation</vt:lpstr>
      <vt:lpstr>PowerPoint Presentation</vt:lpstr>
      <vt:lpstr>PowerPoint Presentation</vt:lpstr>
      <vt:lpstr>Multiplier: Ultimate determinant of Income and Employment</vt:lpstr>
      <vt:lpstr>Government spending</vt:lpstr>
      <vt:lpstr>Principle of Acceleration </vt:lpstr>
      <vt:lpstr>Money and Interest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Keynesian model of Income determination</dc:title>
  <dc:creator>Windows User</dc:creator>
  <cp:lastModifiedBy>Windows User</cp:lastModifiedBy>
  <cp:revision>71</cp:revision>
  <dcterms:created xsi:type="dcterms:W3CDTF">2020-03-20T12:24:17Z</dcterms:created>
  <dcterms:modified xsi:type="dcterms:W3CDTF">2021-06-19T21:13:09Z</dcterms:modified>
</cp:coreProperties>
</file>