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16" r:id="rId17"/>
    <p:sldId id="315" r:id="rId18"/>
    <p:sldId id="297" r:id="rId19"/>
    <p:sldId id="298" r:id="rId20"/>
    <p:sldId id="299" r:id="rId21"/>
    <p:sldId id="300" r:id="rId22"/>
    <p:sldId id="303" r:id="rId23"/>
    <p:sldId id="271" r:id="rId24"/>
    <p:sldId id="273" r:id="rId25"/>
    <p:sldId id="274" r:id="rId26"/>
    <p:sldId id="272" r:id="rId27"/>
    <p:sldId id="302" r:id="rId28"/>
    <p:sldId id="275" r:id="rId29"/>
    <p:sldId id="276" r:id="rId30"/>
    <p:sldId id="277" r:id="rId31"/>
    <p:sldId id="278" r:id="rId32"/>
    <p:sldId id="279" r:id="rId33"/>
    <p:sldId id="280" r:id="rId34"/>
    <p:sldId id="281" r:id="rId35"/>
    <p:sldId id="282" r:id="rId36"/>
    <p:sldId id="283" r:id="rId37"/>
    <p:sldId id="285" r:id="rId38"/>
    <p:sldId id="286" r:id="rId39"/>
    <p:sldId id="284" r:id="rId40"/>
    <p:sldId id="287" r:id="rId41"/>
    <p:sldId id="288" r:id="rId42"/>
    <p:sldId id="289" r:id="rId43"/>
    <p:sldId id="290" r:id="rId44"/>
    <p:sldId id="291" r:id="rId45"/>
    <p:sldId id="292" r:id="rId46"/>
    <p:sldId id="293" r:id="rId47"/>
    <p:sldId id="294" r:id="rId48"/>
    <p:sldId id="295" r:id="rId49"/>
    <p:sldId id="317" r:id="rId50"/>
    <p:sldId id="301" r:id="rId51"/>
    <p:sldId id="296" r:id="rId52"/>
    <p:sldId id="318" r:id="rId53"/>
    <p:sldId id="304" r:id="rId54"/>
    <p:sldId id="305" r:id="rId55"/>
    <p:sldId id="306" r:id="rId56"/>
    <p:sldId id="307" r:id="rId57"/>
    <p:sldId id="308" r:id="rId58"/>
    <p:sldId id="309" r:id="rId59"/>
    <p:sldId id="310" r:id="rId60"/>
    <p:sldId id="311" r:id="rId61"/>
    <p:sldId id="313"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2" d="100"/>
          <a:sy n="82" d="100"/>
        </p:scale>
        <p:origin x="96" y="4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3/19/2022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 I</a:t>
            </a:r>
            <a:endParaRPr lang="en-US" dirty="0"/>
          </a:p>
        </p:txBody>
      </p:sp>
      <p:sp>
        <p:nvSpPr>
          <p:cNvPr id="3" name="Subtitle 2"/>
          <p:cNvSpPr>
            <a:spLocks noGrp="1"/>
          </p:cNvSpPr>
          <p:nvPr>
            <p:ph type="subTitle" idx="1"/>
          </p:nvPr>
        </p:nvSpPr>
        <p:spPr/>
        <p:txBody>
          <a:bodyPr/>
          <a:lstStyle/>
          <a:p>
            <a:r>
              <a:rPr lang="en-US" dirty="0" err="1" smtClean="0"/>
              <a:t>Dr.C.Therasa</a:t>
            </a:r>
            <a:endParaRPr lang="en-US" dirty="0"/>
          </a:p>
        </p:txBody>
      </p:sp>
    </p:spTree>
    <p:extLst>
      <p:ext uri="{BB962C8B-B14F-4D97-AF65-F5344CB8AC3E}">
        <p14:creationId xmlns:p14="http://schemas.microsoft.com/office/powerpoint/2010/main" val="3684044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Elasticity of demand</a:t>
            </a:r>
            <a:endParaRPr lang="en-US" dirty="0"/>
          </a:p>
        </p:txBody>
      </p:sp>
      <p:sp>
        <p:nvSpPr>
          <p:cNvPr id="3" name="Content Placeholder 2"/>
          <p:cNvSpPr>
            <a:spLocks noGrp="1"/>
          </p:cNvSpPr>
          <p:nvPr>
            <p:ph idx="1"/>
          </p:nvPr>
        </p:nvSpPr>
        <p:spPr/>
        <p:txBody>
          <a:bodyPr/>
          <a:lstStyle/>
          <a:p>
            <a:r>
              <a:rPr lang="en-US" dirty="0" smtClean="0"/>
              <a:t>It is a measure of responsiveness or sensitiveness of one variable to change in some other variable. It is expressed in terms of a percentage and is </a:t>
            </a:r>
            <a:r>
              <a:rPr lang="en-US" dirty="0" err="1" smtClean="0"/>
              <a:t>deviod</a:t>
            </a:r>
            <a:r>
              <a:rPr lang="en-US" dirty="0" smtClean="0"/>
              <a:t> of any unit of measurement.</a:t>
            </a:r>
          </a:p>
          <a:p>
            <a:r>
              <a:rPr lang="en-US" dirty="0" smtClean="0"/>
              <a:t>Ed =  percentage change in demand / percentage change in price</a:t>
            </a:r>
          </a:p>
          <a:p>
            <a:r>
              <a:rPr lang="en-US" dirty="0"/>
              <a:t>e</a:t>
            </a:r>
            <a:r>
              <a:rPr lang="en-US" baseline="-25000" dirty="0"/>
              <a:t>p</a:t>
            </a:r>
            <a:r>
              <a:rPr lang="en-US" dirty="0"/>
              <a:t> = ∆Q/∆P * </a:t>
            </a:r>
            <a:r>
              <a:rPr lang="en-US" dirty="0" smtClean="0"/>
              <a:t>P/Q     1855-1550 = 305          305/1550 = 20%</a:t>
            </a:r>
          </a:p>
          <a:p>
            <a:r>
              <a:rPr lang="en-US" dirty="0" smtClean="0"/>
              <a:t>300 – 295 = 5          = 2%   2/20  = 0.1</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elasticity of demand</a:t>
            </a:r>
            <a:endParaRPr lang="en-US" dirty="0"/>
          </a:p>
        </p:txBody>
      </p:sp>
      <p:sp>
        <p:nvSpPr>
          <p:cNvPr id="3" name="Content Placeholder 2"/>
          <p:cNvSpPr>
            <a:spLocks noGrp="1"/>
          </p:cNvSpPr>
          <p:nvPr>
            <p:ph idx="1"/>
          </p:nvPr>
        </p:nvSpPr>
        <p:spPr/>
        <p:txBody>
          <a:bodyPr/>
          <a:lstStyle/>
          <a:p>
            <a:r>
              <a:rPr lang="en-US" dirty="0" smtClean="0"/>
              <a:t>When the percentage change in quantity demanded is </a:t>
            </a:r>
            <a:r>
              <a:rPr lang="en-US" b="1" dirty="0" smtClean="0"/>
              <a:t>infinite</a:t>
            </a:r>
            <a:r>
              <a:rPr lang="en-US" dirty="0" smtClean="0"/>
              <a:t> even if the percentage change in price is zero, the demand is said to be </a:t>
            </a:r>
            <a:r>
              <a:rPr lang="en-US" b="1" dirty="0" smtClean="0"/>
              <a:t>perfectly elastic</a:t>
            </a:r>
            <a:r>
              <a:rPr lang="en-US" dirty="0" smtClean="0"/>
              <a:t>. Endless demand at given price.</a:t>
            </a:r>
            <a:endParaRPr lang="en-US" dirty="0"/>
          </a:p>
        </p:txBody>
      </p:sp>
      <p:pic>
        <p:nvPicPr>
          <p:cNvPr id="1026" name="Picture 2" descr="https://sites.google.com/site/economicsbasics/_/rsrc/1290398396779/perfectly-elastic-demand/PED1.PNG?height=255&amp;width=320"/>
          <p:cNvPicPr>
            <a:picLocks noChangeAspect="1" noChangeArrowheads="1"/>
          </p:cNvPicPr>
          <p:nvPr/>
        </p:nvPicPr>
        <p:blipFill>
          <a:blip r:embed="rId2"/>
          <a:srcRect/>
          <a:stretch>
            <a:fillRect/>
          </a:stretch>
        </p:blipFill>
        <p:spPr bwMode="auto">
          <a:xfrm>
            <a:off x="1251130" y="3734579"/>
            <a:ext cx="3038475" cy="2428875"/>
          </a:xfrm>
          <a:prstGeom prst="rect">
            <a:avLst/>
          </a:prstGeom>
          <a:noFill/>
        </p:spPr>
      </p:pic>
      <p:sp>
        <p:nvSpPr>
          <p:cNvPr id="6" name="TextBox 5"/>
          <p:cNvSpPr txBox="1"/>
          <p:nvPr/>
        </p:nvSpPr>
        <p:spPr>
          <a:xfrm>
            <a:off x="4314548" y="3886241"/>
            <a:ext cx="6968971" cy="2308324"/>
          </a:xfrm>
          <a:prstGeom prst="rect">
            <a:avLst/>
          </a:prstGeom>
          <a:noFill/>
        </p:spPr>
        <p:txBody>
          <a:bodyPr wrap="square" rtlCol="0">
            <a:spAutoFit/>
          </a:bodyPr>
          <a:lstStyle/>
          <a:p>
            <a:pPr fontAlgn="t"/>
            <a:r>
              <a:rPr lang="en-US" dirty="0" err="1" smtClean="0"/>
              <a:t>Eg</a:t>
            </a:r>
            <a:r>
              <a:rPr lang="en-US" dirty="0" smtClean="0"/>
              <a:t>:-  we can take example as bikes market.  In today’s Indian bike market </a:t>
            </a:r>
          </a:p>
          <a:p>
            <a:pPr fontAlgn="t"/>
            <a:r>
              <a:rPr lang="en-US" dirty="0" smtClean="0"/>
              <a:t>The demand for bikes is increasing day by day without any effect of price change.</a:t>
            </a:r>
          </a:p>
          <a:p>
            <a:pPr fontAlgn="t"/>
            <a:r>
              <a:rPr lang="en-US" dirty="0" smtClean="0"/>
              <a:t/>
            </a:r>
            <a:br>
              <a:rPr lang="en-US" dirty="0" smtClean="0"/>
            </a:br>
            <a:endParaRPr lang="en-US" dirty="0" smtClean="0"/>
          </a:p>
          <a:p>
            <a:pPr fontAlgn="t"/>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544743"/>
          </a:xfrm>
        </p:spPr>
        <p:txBody>
          <a:bodyPr>
            <a:normAutofit fontScale="90000"/>
          </a:bodyPr>
          <a:lstStyle/>
          <a:p>
            <a:r>
              <a:rPr lang="en-US" dirty="0" smtClean="0"/>
              <a:t>Perfectly inelastic</a:t>
            </a:r>
            <a:endParaRPr lang="en-US" dirty="0"/>
          </a:p>
        </p:txBody>
      </p:sp>
      <p:sp>
        <p:nvSpPr>
          <p:cNvPr id="3" name="Content Placeholder 2"/>
          <p:cNvSpPr>
            <a:spLocks noGrp="1"/>
          </p:cNvSpPr>
          <p:nvPr>
            <p:ph idx="1"/>
          </p:nvPr>
        </p:nvSpPr>
        <p:spPr>
          <a:xfrm>
            <a:off x="1295401" y="1570008"/>
            <a:ext cx="9601196" cy="4305860"/>
          </a:xfrm>
        </p:spPr>
        <p:txBody>
          <a:bodyPr/>
          <a:lstStyle/>
          <a:p>
            <a:r>
              <a:rPr lang="en-US" dirty="0" smtClean="0"/>
              <a:t>When the percentage change in quantity demanded is </a:t>
            </a:r>
            <a:r>
              <a:rPr lang="en-US" b="1" dirty="0" smtClean="0"/>
              <a:t>zero</a:t>
            </a:r>
            <a:r>
              <a:rPr lang="en-US" dirty="0" smtClean="0"/>
              <a:t> no matter how price is changed, the demand is said to be </a:t>
            </a:r>
            <a:r>
              <a:rPr lang="en-US" b="1" dirty="0" smtClean="0"/>
              <a:t>perfectly inelastic</a:t>
            </a:r>
            <a:endParaRPr lang="en-US" dirty="0" smtClean="0"/>
          </a:p>
          <a:p>
            <a:r>
              <a:rPr lang="en-US" dirty="0" smtClean="0"/>
              <a:t>Observe the graph, price of the goods changing or raises from P1 to P2 and P3 but there is no change in demand at Q.</a:t>
            </a:r>
          </a:p>
          <a:p>
            <a:endParaRPr lang="en-US" dirty="0"/>
          </a:p>
        </p:txBody>
      </p:sp>
      <p:pic>
        <p:nvPicPr>
          <p:cNvPr id="30722" name="Picture 2" descr="https://sites.google.com/site/economicsbasics/_/rsrc/1290399286488/perfectly-inelastic-demand/ped%20b.png?height=264&amp;width=320"/>
          <p:cNvPicPr>
            <a:picLocks noChangeAspect="1" noChangeArrowheads="1"/>
          </p:cNvPicPr>
          <p:nvPr/>
        </p:nvPicPr>
        <p:blipFill>
          <a:blip r:embed="rId2"/>
          <a:srcRect/>
          <a:stretch>
            <a:fillRect/>
          </a:stretch>
        </p:blipFill>
        <p:spPr bwMode="auto">
          <a:xfrm>
            <a:off x="1063778" y="3462812"/>
            <a:ext cx="3038475" cy="2514600"/>
          </a:xfrm>
          <a:prstGeom prst="rect">
            <a:avLst/>
          </a:prstGeom>
          <a:noFill/>
        </p:spPr>
      </p:pic>
      <p:sp>
        <p:nvSpPr>
          <p:cNvPr id="5" name="TextBox 4"/>
          <p:cNvSpPr txBox="1"/>
          <p:nvPr/>
        </p:nvSpPr>
        <p:spPr>
          <a:xfrm>
            <a:off x="3976777" y="3311371"/>
            <a:ext cx="7519174" cy="2585323"/>
          </a:xfrm>
          <a:prstGeom prst="rect">
            <a:avLst/>
          </a:prstGeom>
          <a:noFill/>
        </p:spPr>
        <p:txBody>
          <a:bodyPr wrap="square" rtlCol="0">
            <a:spAutoFit/>
          </a:bodyPr>
          <a:lstStyle/>
          <a:p>
            <a:r>
              <a:rPr lang="en-IN" b="1" dirty="0" smtClean="0"/>
              <a:t>Examples: </a:t>
            </a:r>
            <a:r>
              <a:rPr lang="en-IN" dirty="0" smtClean="0"/>
              <a:t>Emergency</a:t>
            </a:r>
            <a:r>
              <a:rPr lang="en-IN" b="1" dirty="0" smtClean="0"/>
              <a:t> </a:t>
            </a:r>
            <a:r>
              <a:rPr lang="en-IN" dirty="0" smtClean="0"/>
              <a:t>services, drugs and essential food item </a:t>
            </a:r>
          </a:p>
          <a:p>
            <a:r>
              <a:rPr lang="en-IN" dirty="0" smtClean="0"/>
              <a:t>have perfectly inelastic demand. The price of food item may increase or decrease; </a:t>
            </a:r>
          </a:p>
          <a:p>
            <a:r>
              <a:rPr lang="en-IN" dirty="0" smtClean="0"/>
              <a:t>there will be no change in the demand for goods. </a:t>
            </a:r>
          </a:p>
          <a:p>
            <a:r>
              <a:rPr lang="en-US" b="1" dirty="0" smtClean="0"/>
              <a:t>Example : 2 </a:t>
            </a:r>
            <a:r>
              <a:rPr lang="en-US" dirty="0" smtClean="0"/>
              <a:t>If the demand for natural gas is perfectly inelastic, the demand curve is vertical. Consumers will demand the same quantity regardless of price. </a:t>
            </a:r>
          </a:p>
          <a:p>
            <a:r>
              <a:rPr lang="en-US" dirty="0" smtClean="0"/>
              <a:t>In this case, price controls will have no effect on the quantity demanded, </a:t>
            </a:r>
          </a:p>
          <a:p>
            <a:r>
              <a:rPr lang="en-US" dirty="0" smtClean="0"/>
              <a:t>but they will still cause a shortage if the supply curve is upward sloping </a:t>
            </a:r>
          </a:p>
          <a:p>
            <a:r>
              <a:rPr lang="en-US" dirty="0" smtClean="0"/>
              <a:t>and the regulated price is set below the market-clearing price, </a:t>
            </a:r>
          </a:p>
          <a:p>
            <a:r>
              <a:rPr lang="en-US" dirty="0" smtClean="0"/>
              <a:t>because suppliers will produce less natural gas than consumers wish to purchase.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510238"/>
          </a:xfrm>
        </p:spPr>
        <p:txBody>
          <a:bodyPr>
            <a:normAutofit fontScale="90000"/>
          </a:bodyPr>
          <a:lstStyle/>
          <a:p>
            <a:r>
              <a:rPr lang="en-US" dirty="0" smtClean="0"/>
              <a:t>Unitary elastic</a:t>
            </a:r>
            <a:endParaRPr lang="en-US" dirty="0"/>
          </a:p>
        </p:txBody>
      </p:sp>
      <p:sp>
        <p:nvSpPr>
          <p:cNvPr id="3" name="Content Placeholder 2"/>
          <p:cNvSpPr>
            <a:spLocks noGrp="1"/>
          </p:cNvSpPr>
          <p:nvPr>
            <p:ph idx="1"/>
          </p:nvPr>
        </p:nvSpPr>
        <p:spPr>
          <a:xfrm>
            <a:off x="1295401" y="1639019"/>
            <a:ext cx="9601196" cy="4236849"/>
          </a:xfrm>
        </p:spPr>
        <p:txBody>
          <a:bodyPr/>
          <a:lstStyle/>
          <a:p>
            <a:r>
              <a:rPr lang="en-US" dirty="0" smtClean="0"/>
              <a:t>The proportion of change in demand is equal to proportion of change in price</a:t>
            </a:r>
          </a:p>
          <a:p>
            <a:r>
              <a:rPr lang="en-US" dirty="0" smtClean="0"/>
              <a:t>Observe the graph, price of the goods increased from P1 to P2 and eventually the demand for the goods decreases from Q1 to Q2. The proportionate change in price is </a:t>
            </a:r>
            <a:r>
              <a:rPr lang="en-US" b="1" dirty="0" smtClean="0"/>
              <a:t>equal</a:t>
            </a:r>
            <a:r>
              <a:rPr lang="en-US" dirty="0" smtClean="0"/>
              <a:t> the proportionate change in demand</a:t>
            </a:r>
            <a:endParaRPr lang="en-US" dirty="0"/>
          </a:p>
        </p:txBody>
      </p:sp>
      <p:pic>
        <p:nvPicPr>
          <p:cNvPr id="31746" name="Picture 2" descr="https://sites.google.com/site/economicsbasics/_/rsrc/1290406659579/unitary-elastic-demand/wew.png?height=243&amp;width=320"/>
          <p:cNvPicPr>
            <a:picLocks noChangeAspect="1" noChangeArrowheads="1"/>
          </p:cNvPicPr>
          <p:nvPr/>
        </p:nvPicPr>
        <p:blipFill>
          <a:blip r:embed="rId2"/>
          <a:srcRect/>
          <a:stretch>
            <a:fillRect/>
          </a:stretch>
        </p:blipFill>
        <p:spPr bwMode="auto">
          <a:xfrm>
            <a:off x="1509922" y="3846662"/>
            <a:ext cx="3038475" cy="2314575"/>
          </a:xfrm>
          <a:prstGeom prst="rect">
            <a:avLst/>
          </a:prstGeom>
          <a:noFill/>
        </p:spPr>
      </p:pic>
      <p:sp>
        <p:nvSpPr>
          <p:cNvPr id="5" name="TextBox 4"/>
          <p:cNvSpPr txBox="1"/>
          <p:nvPr/>
        </p:nvSpPr>
        <p:spPr>
          <a:xfrm>
            <a:off x="5244860" y="4097546"/>
            <a:ext cx="5626797" cy="923330"/>
          </a:xfrm>
          <a:prstGeom prst="rect">
            <a:avLst/>
          </a:prstGeom>
          <a:noFill/>
        </p:spPr>
        <p:txBody>
          <a:bodyPr wrap="none" rtlCol="0">
            <a:spAutoFit/>
          </a:bodyPr>
          <a:lstStyle/>
          <a:p>
            <a:r>
              <a:rPr lang="en-IN" b="1" dirty="0" smtClean="0"/>
              <a:t>Example:</a:t>
            </a:r>
            <a:r>
              <a:rPr lang="en-IN" dirty="0" smtClean="0"/>
              <a:t> The price of digital cameras increases by 10%, </a:t>
            </a:r>
          </a:p>
          <a:p>
            <a:r>
              <a:rPr lang="en-IN" dirty="0" smtClean="0"/>
              <a:t>the quantity of digital cameras demanded decreases by 10%. </a:t>
            </a:r>
          </a:p>
          <a:p>
            <a:r>
              <a:rPr lang="en-IN" dirty="0" smtClean="0"/>
              <a:t> The price elasticity of demand is (unitary elastic demand).</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631008"/>
          </a:xfrm>
        </p:spPr>
        <p:txBody>
          <a:bodyPr>
            <a:normAutofit fontScale="90000"/>
          </a:bodyPr>
          <a:lstStyle/>
          <a:p>
            <a:r>
              <a:rPr lang="en-US" dirty="0" smtClean="0"/>
              <a:t>Relatively elastic</a:t>
            </a:r>
            <a:endParaRPr lang="en-US" dirty="0"/>
          </a:p>
        </p:txBody>
      </p:sp>
      <p:sp>
        <p:nvSpPr>
          <p:cNvPr id="3" name="Content Placeholder 2"/>
          <p:cNvSpPr>
            <a:spLocks noGrp="1"/>
          </p:cNvSpPr>
          <p:nvPr>
            <p:ph idx="1"/>
          </p:nvPr>
        </p:nvSpPr>
        <p:spPr>
          <a:xfrm>
            <a:off x="1295401" y="1699404"/>
            <a:ext cx="9601196" cy="4176464"/>
          </a:xfrm>
        </p:spPr>
        <p:txBody>
          <a:bodyPr/>
          <a:lstStyle/>
          <a:p>
            <a:r>
              <a:rPr lang="en-US" dirty="0" smtClean="0"/>
              <a:t>When the percentage change in quantity demanded is greater than the percentage change in price, the demand is said to be elastic.</a:t>
            </a:r>
          </a:p>
          <a:p>
            <a:r>
              <a:rPr lang="en-US" dirty="0" smtClean="0"/>
              <a:t>Observe the graph, price of the goods increased from P1 to P2 and eventually the demand for the goods decreases from Q1 to Q2. But the proportionate change in price is less than the proportionate change in demand</a:t>
            </a:r>
            <a:endParaRPr lang="en-US" dirty="0"/>
          </a:p>
        </p:txBody>
      </p:sp>
      <p:pic>
        <p:nvPicPr>
          <p:cNvPr id="32770" name="Picture 2" descr="https://sites.google.com/site/economicsbasics/_/rsrc/1290406448139/relatively-elastic-demand/ped%20c.png?height=245&amp;width=320"/>
          <p:cNvPicPr>
            <a:picLocks noChangeAspect="1" noChangeArrowheads="1"/>
          </p:cNvPicPr>
          <p:nvPr/>
        </p:nvPicPr>
        <p:blipFill>
          <a:blip r:embed="rId2"/>
          <a:srcRect/>
          <a:stretch>
            <a:fillRect/>
          </a:stretch>
        </p:blipFill>
        <p:spPr bwMode="auto">
          <a:xfrm>
            <a:off x="1665197" y="4324080"/>
            <a:ext cx="2320206" cy="1776408"/>
          </a:xfrm>
          <a:prstGeom prst="rect">
            <a:avLst/>
          </a:prstGeom>
          <a:noFill/>
        </p:spPr>
      </p:pic>
      <p:sp>
        <p:nvSpPr>
          <p:cNvPr id="5" name="TextBox 4"/>
          <p:cNvSpPr txBox="1"/>
          <p:nvPr/>
        </p:nvSpPr>
        <p:spPr>
          <a:xfrm>
            <a:off x="4459856" y="3743865"/>
            <a:ext cx="6409427" cy="2308324"/>
          </a:xfrm>
          <a:prstGeom prst="rect">
            <a:avLst/>
          </a:prstGeom>
          <a:noFill/>
        </p:spPr>
        <p:txBody>
          <a:bodyPr wrap="square" rtlCol="0">
            <a:spAutoFit/>
          </a:bodyPr>
          <a:lstStyle/>
          <a:p>
            <a:r>
              <a:rPr lang="en-IN" b="1" dirty="0" smtClean="0"/>
              <a:t>Example</a:t>
            </a:r>
            <a:r>
              <a:rPr lang="en-IN" dirty="0" smtClean="0"/>
              <a:t>: - there are commodities for which a small change in price will drastically reduce the amount of the commodity demanded. For example, air-travel for vacationers is very sensitive to price. An increase in the air fare will lead the vacationer to choose another mode of transportation like car or lead him to postpone the vacation plan for the time being. Thus for a rise in air fare for the vacationers we will see a relatively more drastic reduction in quantity demanded </a:t>
            </a:r>
          </a:p>
          <a:p>
            <a:r>
              <a:rPr lang="en-IN" dirty="0" smtClean="0"/>
              <a:t>and hence high price elasticity of demand.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518864"/>
          </a:xfrm>
        </p:spPr>
        <p:txBody>
          <a:bodyPr>
            <a:normAutofit fontScale="90000"/>
          </a:bodyPr>
          <a:lstStyle/>
          <a:p>
            <a:r>
              <a:rPr lang="en-US" dirty="0" smtClean="0"/>
              <a:t>Relatively inelastic</a:t>
            </a:r>
            <a:endParaRPr lang="en-US" dirty="0"/>
          </a:p>
        </p:txBody>
      </p:sp>
      <p:sp>
        <p:nvSpPr>
          <p:cNvPr id="3" name="Content Placeholder 2"/>
          <p:cNvSpPr>
            <a:spLocks noGrp="1"/>
          </p:cNvSpPr>
          <p:nvPr>
            <p:ph idx="1"/>
          </p:nvPr>
        </p:nvSpPr>
        <p:spPr>
          <a:xfrm>
            <a:off x="1295401" y="1578635"/>
            <a:ext cx="9601196" cy="4297234"/>
          </a:xfrm>
        </p:spPr>
        <p:txBody>
          <a:bodyPr/>
          <a:lstStyle/>
          <a:p>
            <a:r>
              <a:rPr lang="en-US" dirty="0" smtClean="0"/>
              <a:t>More change in the price of the goods but less change in demand for the goods.</a:t>
            </a:r>
          </a:p>
          <a:p>
            <a:r>
              <a:rPr lang="en-US" dirty="0" smtClean="0"/>
              <a:t>Observe the graph, price of the goods increased from P1 to P2 and eventually the demand for the goods decreases from Q1 to Q2. The proportionate change in price is </a:t>
            </a:r>
            <a:r>
              <a:rPr lang="en-US" b="1" dirty="0" smtClean="0"/>
              <a:t>more than</a:t>
            </a:r>
            <a:r>
              <a:rPr lang="en-US" dirty="0" smtClean="0"/>
              <a:t> the proportionate change in demand.</a:t>
            </a:r>
          </a:p>
          <a:p>
            <a:endParaRPr lang="en-US" dirty="0"/>
          </a:p>
        </p:txBody>
      </p:sp>
      <p:pic>
        <p:nvPicPr>
          <p:cNvPr id="33794" name="Picture 2" descr="https://sites.google.com/site/economicsbasics/_/rsrc/1290406538909/relatively-inelastic-demand/ped%20d.png?height=263&amp;width=320"/>
          <p:cNvPicPr>
            <a:picLocks noChangeAspect="1" noChangeArrowheads="1"/>
          </p:cNvPicPr>
          <p:nvPr/>
        </p:nvPicPr>
        <p:blipFill>
          <a:blip r:embed="rId2"/>
          <a:srcRect/>
          <a:stretch>
            <a:fillRect/>
          </a:stretch>
        </p:blipFill>
        <p:spPr bwMode="auto">
          <a:xfrm>
            <a:off x="1553055" y="3986690"/>
            <a:ext cx="2717021" cy="2240053"/>
          </a:xfrm>
          <a:prstGeom prst="rect">
            <a:avLst/>
          </a:prstGeom>
          <a:noFill/>
        </p:spPr>
      </p:pic>
      <p:sp>
        <p:nvSpPr>
          <p:cNvPr id="5" name="TextBox 4"/>
          <p:cNvSpPr txBox="1"/>
          <p:nvPr/>
        </p:nvSpPr>
        <p:spPr>
          <a:xfrm>
            <a:off x="3812876" y="4209690"/>
            <a:ext cx="7332452" cy="923330"/>
          </a:xfrm>
          <a:prstGeom prst="rect">
            <a:avLst/>
          </a:prstGeom>
          <a:noFill/>
        </p:spPr>
        <p:txBody>
          <a:bodyPr wrap="square" rtlCol="0">
            <a:spAutoFit/>
          </a:bodyPr>
          <a:lstStyle/>
          <a:p>
            <a:r>
              <a:rPr lang="en-IN" b="1" dirty="0" smtClean="0"/>
              <a:t>Example:</a:t>
            </a:r>
            <a:r>
              <a:rPr lang="en-IN" dirty="0" smtClean="0"/>
              <a:t> if we observe the prices of petrol and comparing  its demand change with the change in price levels of petrol (even though the price changes to great extent, there will not be much change in demand)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Price effect on demand – in case of substitutes and complements, unrelated goods</a:t>
            </a:r>
            <a:endParaRPr lang="en-US" dirty="0"/>
          </a:p>
        </p:txBody>
      </p:sp>
      <p:sp>
        <p:nvSpPr>
          <p:cNvPr id="3" name="Content Placeholder 2"/>
          <p:cNvSpPr>
            <a:spLocks noGrp="1"/>
          </p:cNvSpPr>
          <p:nvPr>
            <p:ph idx="1"/>
          </p:nvPr>
        </p:nvSpPr>
        <p:spPr/>
        <p:txBody>
          <a:bodyPr/>
          <a:lstStyle/>
          <a:p>
            <a:r>
              <a:rPr lang="en-US" dirty="0" smtClean="0"/>
              <a:t>If the price of a commodity increases, the consumer will demand fewer of that commodity. If noodles and ketchup are complements, the demand for ketchup will drop (the demand curve will shift to the left), and the consumer will demand less ketchup</a:t>
            </a:r>
          </a:p>
          <a:p>
            <a:r>
              <a:rPr lang="en-US" dirty="0" smtClean="0"/>
              <a:t>If the price of noodles increases, the consumer will demand fewer noodles. Since noodles and pasta are substitutes, the demand for pasta will increase (the demand curve will shift to the right), and the consumer will demand more pasta.</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027823"/>
          </a:xfrm>
        </p:spPr>
        <p:txBody>
          <a:bodyPr>
            <a:normAutofit fontScale="90000"/>
          </a:bodyPr>
          <a:lstStyle/>
          <a:p>
            <a:r>
              <a:rPr lang="en-US" dirty="0" smtClean="0"/>
              <a:t>Price effect on demand – in case of substitutes and complements, unrelated goods</a:t>
            </a:r>
            <a:endParaRPr lang="en-US" dirty="0"/>
          </a:p>
        </p:txBody>
      </p:sp>
      <p:sp>
        <p:nvSpPr>
          <p:cNvPr id="3" name="Content Placeholder 2"/>
          <p:cNvSpPr>
            <a:spLocks noGrp="1"/>
          </p:cNvSpPr>
          <p:nvPr>
            <p:ph idx="1"/>
          </p:nvPr>
        </p:nvSpPr>
        <p:spPr>
          <a:xfrm>
            <a:off x="1295401" y="2139351"/>
            <a:ext cx="9601196" cy="3736517"/>
          </a:xfrm>
        </p:spPr>
        <p:txBody>
          <a:bodyPr>
            <a:normAutofit fontScale="70000" lnSpcReduction="20000"/>
          </a:bodyPr>
          <a:lstStyle/>
          <a:p>
            <a:r>
              <a:rPr lang="en-US" dirty="0" smtClean="0"/>
              <a:t>If the goods are unrelated. For </a:t>
            </a:r>
            <a:r>
              <a:rPr lang="en-US" dirty="0" err="1" smtClean="0"/>
              <a:t>eg</a:t>
            </a:r>
            <a:r>
              <a:rPr lang="en-US" dirty="0" smtClean="0"/>
              <a:t>, Food and clothing. You might think the demands for food and clothing would be independent of each other. However, because the consumer spends a fixed amount on the two, the demand for clothing will depend on whether the consumer spends more or less of her fixed budget on food after the price increase. </a:t>
            </a:r>
          </a:p>
          <a:p>
            <a:r>
              <a:rPr lang="en-US" dirty="0" smtClean="0"/>
              <a:t>If the consumer’s </a:t>
            </a:r>
            <a:r>
              <a:rPr lang="en-US" b="1" dirty="0" smtClean="0"/>
              <a:t>demand elasticity for food is elastic,</a:t>
            </a:r>
            <a:r>
              <a:rPr lang="en-US" dirty="0" smtClean="0"/>
              <a:t> she will spend less on food, and therefore more of her fixed income will be available to spend on clothing. In this case, her demand for clothing increases, and she buys more clothing. </a:t>
            </a:r>
            <a:r>
              <a:rPr lang="en-US" b="1" dirty="0" smtClean="0"/>
              <a:t>The goods are substitutes </a:t>
            </a:r>
            <a:r>
              <a:rPr lang="en-US" dirty="0" smtClean="0"/>
              <a:t>in this situation. </a:t>
            </a:r>
          </a:p>
          <a:p>
            <a:r>
              <a:rPr lang="en-US" dirty="0" smtClean="0"/>
              <a:t>If her </a:t>
            </a:r>
            <a:r>
              <a:rPr lang="en-US" b="1" dirty="0" smtClean="0"/>
              <a:t>demand for food is inelastic</a:t>
            </a:r>
            <a:r>
              <a:rPr lang="en-US" dirty="0" smtClean="0"/>
              <a:t>, however, she will spend more on food after the price increase, and therefore less on clothing. In this case, she will buy less of both goods in response to the price increase for food, </a:t>
            </a:r>
            <a:r>
              <a:rPr lang="en-US" b="1" dirty="0" smtClean="0"/>
              <a:t>so the goods are complements</a:t>
            </a:r>
            <a:r>
              <a:rPr lang="en-US" dirty="0" smtClean="0"/>
              <a:t>. </a:t>
            </a:r>
          </a:p>
          <a:p>
            <a:r>
              <a:rPr lang="en-US" dirty="0" smtClean="0"/>
              <a:t>Finally, if her </a:t>
            </a:r>
            <a:r>
              <a:rPr lang="en-US" b="1" dirty="0" smtClean="0"/>
              <a:t>demand for food is unit elastic</a:t>
            </a:r>
            <a:r>
              <a:rPr lang="en-US" dirty="0" smtClean="0"/>
              <a:t>, she will spend the same amount on food and therefore will not change her spending on clothing. In this case, </a:t>
            </a:r>
            <a:r>
              <a:rPr lang="en-US" b="1" dirty="0" smtClean="0"/>
              <a:t>the goods are unrelated</a:t>
            </a:r>
            <a:r>
              <a:rPr lang="en-US" dirty="0" smtClean="0"/>
              <a:t>, and the demand curve for clothing is unchanged.</a:t>
            </a:r>
          </a:p>
          <a:p>
            <a:r>
              <a:rPr lang="en-US" i="1" dirty="0" smtClean="0"/>
              <a:t>Important note: If two goods are substitutes the demand for one will increase and demand for other product will decrease and hence demand curve will shift towards right for the product whose demand is increased.</a:t>
            </a:r>
            <a:endParaRPr lang="en-US" i="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65513"/>
          </a:xfrm>
        </p:spPr>
        <p:txBody>
          <a:bodyPr>
            <a:normAutofit fontScale="90000"/>
          </a:bodyPr>
          <a:lstStyle/>
          <a:p>
            <a:r>
              <a:rPr lang="en-US" dirty="0" smtClean="0"/>
              <a:t>Problems</a:t>
            </a:r>
            <a:endParaRPr lang="en-US" dirty="0"/>
          </a:p>
        </p:txBody>
      </p:sp>
      <p:graphicFrame>
        <p:nvGraphicFramePr>
          <p:cNvPr id="4" name="Content Placeholder 3"/>
          <p:cNvGraphicFramePr>
            <a:graphicFrameLocks noGrp="1"/>
          </p:cNvGraphicFramePr>
          <p:nvPr>
            <p:ph idx="1"/>
          </p:nvPr>
        </p:nvGraphicFramePr>
        <p:xfrm>
          <a:off x="1838865" y="2182542"/>
          <a:ext cx="4596442" cy="2865120"/>
        </p:xfrm>
        <a:graphic>
          <a:graphicData uri="http://schemas.openxmlformats.org/drawingml/2006/table">
            <a:tbl>
              <a:tblPr firstRow="1" bandRow="1">
                <a:tableStyleId>{5C22544A-7EE6-4342-B048-85BDC9FD1C3A}</a:tableStyleId>
              </a:tblPr>
              <a:tblGrid>
                <a:gridCol w="1344283">
                  <a:extLst>
                    <a:ext uri="{9D8B030D-6E8A-4147-A177-3AD203B41FA5}">
                      <a16:colId xmlns:a16="http://schemas.microsoft.com/office/drawing/2014/main" val="20000"/>
                    </a:ext>
                  </a:extLst>
                </a:gridCol>
                <a:gridCol w="1535502">
                  <a:extLst>
                    <a:ext uri="{9D8B030D-6E8A-4147-A177-3AD203B41FA5}">
                      <a16:colId xmlns:a16="http://schemas.microsoft.com/office/drawing/2014/main" val="20001"/>
                    </a:ext>
                  </a:extLst>
                </a:gridCol>
                <a:gridCol w="1716657">
                  <a:extLst>
                    <a:ext uri="{9D8B030D-6E8A-4147-A177-3AD203B41FA5}">
                      <a16:colId xmlns:a16="http://schemas.microsoft.com/office/drawing/2014/main" val="20002"/>
                    </a:ext>
                  </a:extLst>
                </a:gridCol>
              </a:tblGrid>
              <a:tr h="370840">
                <a:tc>
                  <a:txBody>
                    <a:bodyPr/>
                    <a:lstStyle/>
                    <a:p>
                      <a:r>
                        <a:rPr lang="en-US" dirty="0" smtClean="0"/>
                        <a:t>Price</a:t>
                      </a:r>
                      <a:endParaRPr lang="en-US" dirty="0"/>
                    </a:p>
                  </a:txBody>
                  <a:tcPr/>
                </a:tc>
                <a:tc>
                  <a:txBody>
                    <a:bodyPr/>
                    <a:lstStyle/>
                    <a:p>
                      <a:r>
                        <a:rPr lang="en-US" dirty="0" smtClean="0"/>
                        <a:t>Qty Supplied (Million)</a:t>
                      </a:r>
                      <a:endParaRPr lang="en-US" dirty="0"/>
                    </a:p>
                  </a:txBody>
                  <a:tcPr/>
                </a:tc>
                <a:tc>
                  <a:txBody>
                    <a:bodyPr/>
                    <a:lstStyle/>
                    <a:p>
                      <a:r>
                        <a:rPr lang="en-US" dirty="0" smtClean="0"/>
                        <a:t>Qty Demanded</a:t>
                      </a:r>
                    </a:p>
                    <a:p>
                      <a:r>
                        <a:rPr lang="en-US" dirty="0" smtClean="0"/>
                        <a:t>(Million)</a:t>
                      </a:r>
                      <a:endParaRPr lang="en-US" dirty="0"/>
                    </a:p>
                  </a:txBody>
                  <a:tcPr/>
                </a:tc>
                <a:extLst>
                  <a:ext uri="{0D108BD9-81ED-4DB2-BD59-A6C34878D82A}">
                    <a16:rowId xmlns:a16="http://schemas.microsoft.com/office/drawing/2014/main" val="10000"/>
                  </a:ext>
                </a:extLst>
              </a:tr>
              <a:tr h="370840">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34</a:t>
                      </a:r>
                      <a:endParaRPr lang="en-US" dirty="0"/>
                    </a:p>
                  </a:txBody>
                  <a:tcPr/>
                </a:tc>
                <a:extLst>
                  <a:ext uri="{0D108BD9-81ED-4DB2-BD59-A6C34878D82A}">
                    <a16:rowId xmlns:a16="http://schemas.microsoft.com/office/drawing/2014/main" val="10001"/>
                  </a:ext>
                </a:extLst>
              </a:tr>
              <a:tr h="370840">
                <a:tc>
                  <a:txBody>
                    <a:bodyPr/>
                    <a:lstStyle/>
                    <a:p>
                      <a:r>
                        <a:rPr lang="en-US" dirty="0" smtClean="0"/>
                        <a:t>6</a:t>
                      </a:r>
                      <a:endParaRPr lang="en-US" dirty="0"/>
                    </a:p>
                  </a:txBody>
                  <a:tcPr/>
                </a:tc>
                <a:tc>
                  <a:txBody>
                    <a:bodyPr/>
                    <a:lstStyle/>
                    <a:p>
                      <a:r>
                        <a:rPr lang="en-US" dirty="0" smtClean="0"/>
                        <a:t>4</a:t>
                      </a:r>
                      <a:endParaRPr lang="en-US" dirty="0"/>
                    </a:p>
                  </a:txBody>
                  <a:tcPr/>
                </a:tc>
                <a:tc>
                  <a:txBody>
                    <a:bodyPr/>
                    <a:lstStyle/>
                    <a:p>
                      <a:r>
                        <a:rPr lang="en-US" dirty="0" smtClean="0"/>
                        <a:t>28</a:t>
                      </a:r>
                      <a:endParaRPr lang="en-US" dirty="0"/>
                    </a:p>
                  </a:txBody>
                  <a:tcPr/>
                </a:tc>
                <a:extLst>
                  <a:ext uri="{0D108BD9-81ED-4DB2-BD59-A6C34878D82A}">
                    <a16:rowId xmlns:a16="http://schemas.microsoft.com/office/drawing/2014/main" val="10002"/>
                  </a:ext>
                </a:extLst>
              </a:tr>
              <a:tr h="370840">
                <a:tc>
                  <a:txBody>
                    <a:bodyPr/>
                    <a:lstStyle/>
                    <a:p>
                      <a:r>
                        <a:rPr lang="en-US" dirty="0" smtClean="0"/>
                        <a:t>9</a:t>
                      </a:r>
                      <a:endParaRPr lang="en-US" dirty="0"/>
                    </a:p>
                  </a:txBody>
                  <a:tcPr/>
                </a:tc>
                <a:tc>
                  <a:txBody>
                    <a:bodyPr/>
                    <a:lstStyle/>
                    <a:p>
                      <a:r>
                        <a:rPr lang="en-US" dirty="0" smtClean="0"/>
                        <a:t>6</a:t>
                      </a:r>
                      <a:endParaRPr lang="en-US" dirty="0"/>
                    </a:p>
                  </a:txBody>
                  <a:tcPr/>
                </a:tc>
                <a:tc>
                  <a:txBody>
                    <a:bodyPr/>
                    <a:lstStyle/>
                    <a:p>
                      <a:r>
                        <a:rPr lang="en-US" dirty="0" smtClean="0"/>
                        <a:t>22</a:t>
                      </a:r>
                      <a:endParaRPr lang="en-US" dirty="0"/>
                    </a:p>
                  </a:txBody>
                  <a:tcPr/>
                </a:tc>
                <a:extLst>
                  <a:ext uri="{0D108BD9-81ED-4DB2-BD59-A6C34878D82A}">
                    <a16:rowId xmlns:a16="http://schemas.microsoft.com/office/drawing/2014/main" val="10003"/>
                  </a:ext>
                </a:extLst>
              </a:tr>
              <a:tr h="370840">
                <a:tc>
                  <a:txBody>
                    <a:bodyPr/>
                    <a:lstStyle/>
                    <a:p>
                      <a:r>
                        <a:rPr lang="en-US" dirty="0" smtClean="0"/>
                        <a:t>12</a:t>
                      </a:r>
                      <a:endParaRPr lang="en-US" dirty="0"/>
                    </a:p>
                  </a:txBody>
                  <a:tcPr/>
                </a:tc>
                <a:tc>
                  <a:txBody>
                    <a:bodyPr/>
                    <a:lstStyle/>
                    <a:p>
                      <a:r>
                        <a:rPr lang="en-US" dirty="0" smtClean="0"/>
                        <a:t>8</a:t>
                      </a:r>
                      <a:endParaRPr lang="en-US" dirty="0"/>
                    </a:p>
                  </a:txBody>
                  <a:tcPr/>
                </a:tc>
                <a:tc>
                  <a:txBody>
                    <a:bodyPr/>
                    <a:lstStyle/>
                    <a:p>
                      <a:r>
                        <a:rPr lang="en-US" dirty="0" smtClean="0"/>
                        <a:t>16</a:t>
                      </a:r>
                      <a:endParaRPr lang="en-US" dirty="0"/>
                    </a:p>
                  </a:txBody>
                  <a:tcPr/>
                </a:tc>
                <a:extLst>
                  <a:ext uri="{0D108BD9-81ED-4DB2-BD59-A6C34878D82A}">
                    <a16:rowId xmlns:a16="http://schemas.microsoft.com/office/drawing/2014/main" val="10004"/>
                  </a:ext>
                </a:extLst>
              </a:tr>
              <a:tr h="370840">
                <a:tc>
                  <a:txBody>
                    <a:bodyPr/>
                    <a:lstStyle/>
                    <a:p>
                      <a:r>
                        <a:rPr lang="en-US" dirty="0" smtClean="0"/>
                        <a:t>15</a:t>
                      </a:r>
                    </a:p>
                  </a:txBody>
                  <a:tcPr/>
                </a:tc>
                <a:tc>
                  <a:txBody>
                    <a:bodyPr/>
                    <a:lstStyle/>
                    <a:p>
                      <a:r>
                        <a:rPr lang="en-US" dirty="0" smtClean="0"/>
                        <a:t>10</a:t>
                      </a:r>
                      <a:endParaRPr lang="en-US" dirty="0"/>
                    </a:p>
                  </a:txBody>
                  <a:tcPr/>
                </a:tc>
                <a:tc>
                  <a:txBody>
                    <a:bodyPr/>
                    <a:lstStyle/>
                    <a:p>
                      <a:r>
                        <a:rPr lang="en-US" dirty="0" smtClean="0"/>
                        <a:t>10</a:t>
                      </a:r>
                      <a:endParaRPr lang="en-US" dirty="0"/>
                    </a:p>
                  </a:txBody>
                  <a:tcPr/>
                </a:tc>
                <a:extLst>
                  <a:ext uri="{0D108BD9-81ED-4DB2-BD59-A6C34878D82A}">
                    <a16:rowId xmlns:a16="http://schemas.microsoft.com/office/drawing/2014/main" val="10005"/>
                  </a:ext>
                </a:extLst>
              </a:tr>
              <a:tr h="370840">
                <a:tc>
                  <a:txBody>
                    <a:bodyPr/>
                    <a:lstStyle/>
                    <a:p>
                      <a:r>
                        <a:rPr lang="en-US" dirty="0" smtClean="0"/>
                        <a:t>18</a:t>
                      </a:r>
                    </a:p>
                  </a:txBody>
                  <a:tcPr/>
                </a:tc>
                <a:tc>
                  <a:txBody>
                    <a:bodyPr/>
                    <a:lstStyle/>
                    <a:p>
                      <a:r>
                        <a:rPr lang="en-US" dirty="0" smtClean="0"/>
                        <a:t>12</a:t>
                      </a:r>
                      <a:endParaRPr lang="en-US" dirty="0"/>
                    </a:p>
                  </a:txBody>
                  <a:tcPr/>
                </a:tc>
                <a:tc>
                  <a:txBody>
                    <a:bodyPr/>
                    <a:lstStyle/>
                    <a:p>
                      <a:r>
                        <a:rPr lang="en-US" dirty="0" smtClean="0"/>
                        <a:t>4</a:t>
                      </a:r>
                      <a:endParaRPr lang="en-US" dirty="0"/>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6814868" y="2639683"/>
            <a:ext cx="4382033" cy="1200329"/>
          </a:xfrm>
          <a:prstGeom prst="rect">
            <a:avLst/>
          </a:prstGeom>
          <a:noFill/>
        </p:spPr>
        <p:txBody>
          <a:bodyPr wrap="none" rtlCol="0">
            <a:spAutoFit/>
          </a:bodyPr>
          <a:lstStyle/>
          <a:p>
            <a:r>
              <a:rPr lang="en-US" dirty="0" smtClean="0"/>
              <a:t>A Vegetable fiber is traded in the local market. </a:t>
            </a:r>
          </a:p>
          <a:p>
            <a:r>
              <a:rPr lang="en-US" dirty="0" smtClean="0"/>
              <a:t>Calculate the price elasticity of </a:t>
            </a:r>
          </a:p>
          <a:p>
            <a:r>
              <a:rPr lang="en-US" dirty="0" smtClean="0"/>
              <a:t>demand when the price is 9. </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6905487" y="3545659"/>
            <a:ext cx="2695575" cy="1400175"/>
          </a:xfrm>
          <a:prstGeom prst="rect">
            <a:avLst/>
          </a:prstGeom>
          <a:noFill/>
          <a:ln w="9525">
            <a:noFill/>
            <a:miter lim="800000"/>
            <a:headEnd/>
            <a:tailEnd/>
          </a:ln>
          <a:effectLst/>
        </p:spPr>
      </p:pic>
      <p:sp>
        <p:nvSpPr>
          <p:cNvPr id="7" name="TextBox 6"/>
          <p:cNvSpPr txBox="1"/>
          <p:nvPr/>
        </p:nvSpPr>
        <p:spPr>
          <a:xfrm>
            <a:off x="6622742" y="4935984"/>
            <a:ext cx="5284588" cy="646331"/>
          </a:xfrm>
          <a:prstGeom prst="rect">
            <a:avLst/>
          </a:prstGeom>
          <a:noFill/>
        </p:spPr>
        <p:txBody>
          <a:bodyPr wrap="none" rtlCol="0">
            <a:spAutoFit/>
          </a:bodyPr>
          <a:lstStyle/>
          <a:p>
            <a:r>
              <a:rPr lang="en-US" dirty="0" smtClean="0"/>
              <a:t>With  each price increase of Rs.3, the quantity demanded</a:t>
            </a:r>
          </a:p>
          <a:p>
            <a:r>
              <a:rPr lang="en-US" dirty="0" smtClean="0"/>
              <a:t>Decreases by 6 million. Therefore </a:t>
            </a:r>
            <a:endParaRPr lang="en-US" dirty="0"/>
          </a:p>
        </p:txBody>
      </p:sp>
      <p:pic>
        <p:nvPicPr>
          <p:cNvPr id="1028" name="Picture 4"/>
          <p:cNvPicPr>
            <a:picLocks noChangeAspect="1" noChangeArrowheads="1"/>
          </p:cNvPicPr>
          <p:nvPr/>
        </p:nvPicPr>
        <p:blipFill>
          <a:blip r:embed="rId3"/>
          <a:srcRect/>
          <a:stretch>
            <a:fillRect/>
          </a:stretch>
        </p:blipFill>
        <p:spPr bwMode="auto">
          <a:xfrm>
            <a:off x="6847459" y="5498469"/>
            <a:ext cx="876300" cy="885825"/>
          </a:xfrm>
          <a:prstGeom prst="rect">
            <a:avLst/>
          </a:prstGeom>
          <a:noFill/>
          <a:ln w="9525">
            <a:noFill/>
            <a:miter lim="800000"/>
            <a:headEnd/>
            <a:tailEnd/>
          </a:ln>
          <a:effectLst/>
        </p:spPr>
      </p:pic>
      <p:sp>
        <p:nvSpPr>
          <p:cNvPr id="10" name="TextBox 9"/>
          <p:cNvSpPr txBox="1"/>
          <p:nvPr/>
        </p:nvSpPr>
        <p:spPr>
          <a:xfrm>
            <a:off x="7824157" y="5697203"/>
            <a:ext cx="1509623" cy="369332"/>
          </a:xfrm>
          <a:prstGeom prst="rect">
            <a:avLst/>
          </a:prstGeom>
          <a:noFill/>
        </p:spPr>
        <p:txBody>
          <a:bodyPr wrap="square" rtlCol="0">
            <a:spAutoFit/>
          </a:bodyPr>
          <a:lstStyle/>
          <a:p>
            <a:r>
              <a:rPr lang="en-US" dirty="0" smtClean="0"/>
              <a:t>= -6/3 = -2</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At </a:t>
            </a:r>
            <a:r>
              <a:rPr lang="en-US" i="1" dirty="0" smtClean="0"/>
              <a:t>P = 9, quantity demanded is 22 million and thus</a:t>
            </a:r>
            <a:endParaRPr lang="en-US" dirty="0"/>
          </a:p>
        </p:txBody>
      </p:sp>
      <p:pic>
        <p:nvPicPr>
          <p:cNvPr id="2050" name="Picture 2"/>
          <p:cNvPicPr>
            <a:picLocks noChangeAspect="1" noChangeArrowheads="1"/>
          </p:cNvPicPr>
          <p:nvPr/>
        </p:nvPicPr>
        <p:blipFill>
          <a:blip r:embed="rId2"/>
          <a:srcRect/>
          <a:stretch>
            <a:fillRect/>
          </a:stretch>
        </p:blipFill>
        <p:spPr bwMode="auto">
          <a:xfrm>
            <a:off x="1693653" y="3007025"/>
            <a:ext cx="609600" cy="533400"/>
          </a:xfrm>
          <a:prstGeom prst="rect">
            <a:avLst/>
          </a:prstGeom>
          <a:noFill/>
          <a:ln w="9525">
            <a:noFill/>
            <a:miter lim="800000"/>
            <a:headEnd/>
            <a:tailEnd/>
          </a:ln>
          <a:effectLst/>
        </p:spPr>
      </p:pic>
      <p:sp>
        <p:nvSpPr>
          <p:cNvPr id="6" name="TextBox 5"/>
          <p:cNvSpPr txBox="1"/>
          <p:nvPr/>
        </p:nvSpPr>
        <p:spPr>
          <a:xfrm>
            <a:off x="2579299" y="3096883"/>
            <a:ext cx="1893467" cy="369332"/>
          </a:xfrm>
          <a:prstGeom prst="rect">
            <a:avLst/>
          </a:prstGeom>
          <a:noFill/>
        </p:spPr>
        <p:txBody>
          <a:bodyPr wrap="none" rtlCol="0">
            <a:spAutoFit/>
          </a:bodyPr>
          <a:lstStyle/>
          <a:p>
            <a:r>
              <a:rPr lang="en-US" dirty="0"/>
              <a:t>9</a:t>
            </a:r>
            <a:r>
              <a:rPr lang="en-US" dirty="0" smtClean="0"/>
              <a:t> / 22 (-2) = -0.82 </a:t>
            </a:r>
            <a:endParaRPr lang="en-US" dirty="0"/>
          </a:p>
        </p:txBody>
      </p:sp>
      <p:sp>
        <p:nvSpPr>
          <p:cNvPr id="7" name="TextBox 6"/>
          <p:cNvSpPr txBox="1"/>
          <p:nvPr/>
        </p:nvSpPr>
        <p:spPr>
          <a:xfrm>
            <a:off x="1690778" y="3640347"/>
            <a:ext cx="5184753" cy="369332"/>
          </a:xfrm>
          <a:prstGeom prst="rect">
            <a:avLst/>
          </a:prstGeom>
          <a:noFill/>
        </p:spPr>
        <p:txBody>
          <a:bodyPr wrap="none" rtlCol="0">
            <a:spAutoFit/>
          </a:bodyPr>
          <a:lstStyle/>
          <a:p>
            <a:r>
              <a:rPr lang="en-US" dirty="0" smtClean="0"/>
              <a:t>Similarly, at </a:t>
            </a:r>
            <a:r>
              <a:rPr lang="en-US" i="1" dirty="0" smtClean="0"/>
              <a:t>P = 12, quantity demanded equals 16 million and</a:t>
            </a:r>
            <a:endParaRPr lang="en-US" dirty="0"/>
          </a:p>
        </p:txBody>
      </p:sp>
      <p:pic>
        <p:nvPicPr>
          <p:cNvPr id="8" name="Picture 2"/>
          <p:cNvPicPr>
            <a:picLocks noChangeAspect="1" noChangeArrowheads="1"/>
          </p:cNvPicPr>
          <p:nvPr/>
        </p:nvPicPr>
        <p:blipFill>
          <a:blip r:embed="rId2"/>
          <a:srcRect/>
          <a:stretch>
            <a:fillRect/>
          </a:stretch>
        </p:blipFill>
        <p:spPr bwMode="auto">
          <a:xfrm>
            <a:off x="1716657" y="4056572"/>
            <a:ext cx="609600" cy="533400"/>
          </a:xfrm>
          <a:prstGeom prst="rect">
            <a:avLst/>
          </a:prstGeom>
          <a:noFill/>
          <a:ln w="9525">
            <a:noFill/>
            <a:miter lim="800000"/>
            <a:headEnd/>
            <a:tailEnd/>
          </a:ln>
          <a:effectLst/>
        </p:spPr>
      </p:pic>
      <p:sp>
        <p:nvSpPr>
          <p:cNvPr id="9" name="TextBox 8"/>
          <p:cNvSpPr txBox="1"/>
          <p:nvPr/>
        </p:nvSpPr>
        <p:spPr>
          <a:xfrm>
            <a:off x="2645434" y="4129177"/>
            <a:ext cx="1893467" cy="369332"/>
          </a:xfrm>
          <a:prstGeom prst="rect">
            <a:avLst/>
          </a:prstGeom>
          <a:noFill/>
        </p:spPr>
        <p:txBody>
          <a:bodyPr wrap="none" rtlCol="0">
            <a:spAutoFit/>
          </a:bodyPr>
          <a:lstStyle/>
          <a:p>
            <a:r>
              <a:rPr lang="en-US" dirty="0" smtClean="0"/>
              <a:t>12 / 16 (-2) = -1.5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489617"/>
          </a:xfrm>
        </p:spPr>
        <p:txBody>
          <a:bodyPr>
            <a:normAutofit fontScale="90000"/>
          </a:bodyPr>
          <a:lstStyle/>
          <a:p>
            <a:r>
              <a:rPr lang="en-US" dirty="0" smtClean="0"/>
              <a:t>LAW OF DEMAND</a:t>
            </a:r>
            <a:endParaRPr lang="en-US" dirty="0"/>
          </a:p>
        </p:txBody>
      </p:sp>
      <p:sp>
        <p:nvSpPr>
          <p:cNvPr id="3" name="Content Placeholder 2"/>
          <p:cNvSpPr>
            <a:spLocks noGrp="1"/>
          </p:cNvSpPr>
          <p:nvPr>
            <p:ph idx="1"/>
          </p:nvPr>
        </p:nvSpPr>
        <p:spPr>
          <a:xfrm>
            <a:off x="1295401" y="1628503"/>
            <a:ext cx="9601196" cy="4247365"/>
          </a:xfrm>
        </p:spPr>
        <p:txBody>
          <a:bodyPr/>
          <a:lstStyle/>
          <a:p>
            <a:r>
              <a:rPr lang="en-US" b="1" i="1" dirty="0"/>
              <a:t>Definition:</a:t>
            </a:r>
            <a:r>
              <a:rPr lang="en-US" dirty="0"/>
              <a:t> The law of demand states that other factors being constant (</a:t>
            </a:r>
            <a:r>
              <a:rPr lang="en-US" dirty="0" err="1"/>
              <a:t>cetris</a:t>
            </a:r>
            <a:r>
              <a:rPr lang="en-US" dirty="0"/>
              <a:t> </a:t>
            </a:r>
            <a:r>
              <a:rPr lang="en-US" dirty="0" err="1"/>
              <a:t>peribus</a:t>
            </a:r>
            <a:r>
              <a:rPr lang="en-US" dirty="0"/>
              <a:t>), price and quantity demand of any good and service are inversely related to each other. When the price of a product increases, the demand for the same product will fall.</a:t>
            </a:r>
          </a:p>
        </p:txBody>
      </p:sp>
      <p:pic>
        <p:nvPicPr>
          <p:cNvPr id="1026" name="Picture 2" descr="http://cdn.economicsdiscussion.net/wp-content/uploads/2016/08/clip_image018_thumb2_thum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677" y="3208655"/>
            <a:ext cx="222885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cdn.economicsdiscussion.net/wp-content/uploads/2016/08/clip_image016_thumb2_thum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4187" y="3208655"/>
            <a:ext cx="219075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756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0" y="2556931"/>
            <a:ext cx="9601197" cy="3620853"/>
          </a:xfrm>
        </p:spPr>
        <p:txBody>
          <a:bodyPr/>
          <a:lstStyle/>
          <a:p>
            <a:r>
              <a:rPr lang="en-US" dirty="0" smtClean="0"/>
              <a:t>Elasticity of supply</a:t>
            </a:r>
          </a:p>
          <a:p>
            <a:endParaRPr lang="en-US" dirty="0"/>
          </a:p>
        </p:txBody>
      </p:sp>
      <p:pic>
        <p:nvPicPr>
          <p:cNvPr id="3075" name="Picture 3"/>
          <p:cNvPicPr>
            <a:picLocks noChangeAspect="1" noChangeArrowheads="1"/>
          </p:cNvPicPr>
          <p:nvPr/>
        </p:nvPicPr>
        <p:blipFill>
          <a:blip r:embed="rId2"/>
          <a:srcRect/>
          <a:stretch>
            <a:fillRect/>
          </a:stretch>
        </p:blipFill>
        <p:spPr bwMode="auto">
          <a:xfrm>
            <a:off x="2093434" y="3052852"/>
            <a:ext cx="2466975" cy="1390650"/>
          </a:xfrm>
          <a:prstGeom prst="rect">
            <a:avLst/>
          </a:prstGeom>
          <a:noFill/>
          <a:ln w="9525">
            <a:noFill/>
            <a:miter lim="800000"/>
            <a:headEnd/>
            <a:tailEnd/>
          </a:ln>
          <a:effectLst/>
        </p:spPr>
      </p:pic>
      <p:sp>
        <p:nvSpPr>
          <p:cNvPr id="6" name="TextBox 5"/>
          <p:cNvSpPr txBox="1"/>
          <p:nvPr/>
        </p:nvSpPr>
        <p:spPr>
          <a:xfrm>
            <a:off x="4562604" y="3312543"/>
            <a:ext cx="6675354" cy="646331"/>
          </a:xfrm>
          <a:prstGeom prst="rect">
            <a:avLst/>
          </a:prstGeom>
          <a:noFill/>
        </p:spPr>
        <p:txBody>
          <a:bodyPr wrap="none" rtlCol="0">
            <a:spAutoFit/>
          </a:bodyPr>
          <a:lstStyle/>
          <a:p>
            <a:r>
              <a:rPr lang="en-US" dirty="0" smtClean="0"/>
              <a:t>With each price increase of $3, quantity supplied increases by 2 million.</a:t>
            </a:r>
          </a:p>
          <a:p>
            <a:r>
              <a:rPr lang="en-US" dirty="0" smtClean="0"/>
              <a:t> Therefore</a:t>
            </a:r>
            <a:endParaRPr lang="en-US" dirty="0"/>
          </a:p>
        </p:txBody>
      </p:sp>
      <p:pic>
        <p:nvPicPr>
          <p:cNvPr id="3076" name="Picture 4"/>
          <p:cNvPicPr>
            <a:picLocks noChangeAspect="1" noChangeArrowheads="1"/>
          </p:cNvPicPr>
          <p:nvPr/>
        </p:nvPicPr>
        <p:blipFill>
          <a:blip r:embed="rId3"/>
          <a:srcRect/>
          <a:stretch>
            <a:fillRect/>
          </a:stretch>
        </p:blipFill>
        <p:spPr bwMode="auto">
          <a:xfrm>
            <a:off x="4721974" y="4112913"/>
            <a:ext cx="1057275" cy="771525"/>
          </a:xfrm>
          <a:prstGeom prst="rect">
            <a:avLst/>
          </a:prstGeom>
          <a:noFill/>
          <a:ln w="9525">
            <a:noFill/>
            <a:miter lim="800000"/>
            <a:headEnd/>
            <a:tailEnd/>
          </a:ln>
          <a:effectLst/>
        </p:spPr>
      </p:pic>
      <p:sp>
        <p:nvSpPr>
          <p:cNvPr id="8" name="TextBox 7"/>
          <p:cNvSpPr txBox="1"/>
          <p:nvPr/>
        </p:nvSpPr>
        <p:spPr>
          <a:xfrm>
            <a:off x="6003985" y="4166559"/>
            <a:ext cx="1165704" cy="369332"/>
          </a:xfrm>
          <a:prstGeom prst="rect">
            <a:avLst/>
          </a:prstGeom>
          <a:noFill/>
        </p:spPr>
        <p:txBody>
          <a:bodyPr wrap="none" rtlCol="0">
            <a:spAutoFit/>
          </a:bodyPr>
          <a:lstStyle/>
          <a:p>
            <a:r>
              <a:rPr lang="en-US" dirty="0" smtClean="0"/>
              <a:t>2/3 = 0.67</a:t>
            </a:r>
            <a:endParaRPr lang="en-US" dirty="0"/>
          </a:p>
        </p:txBody>
      </p:sp>
      <p:sp>
        <p:nvSpPr>
          <p:cNvPr id="9" name="TextBox 8"/>
          <p:cNvSpPr txBox="1"/>
          <p:nvPr/>
        </p:nvSpPr>
        <p:spPr>
          <a:xfrm>
            <a:off x="4663246" y="4931434"/>
            <a:ext cx="4267515" cy="369332"/>
          </a:xfrm>
          <a:prstGeom prst="rect">
            <a:avLst/>
          </a:prstGeom>
          <a:noFill/>
        </p:spPr>
        <p:txBody>
          <a:bodyPr wrap="none" rtlCol="0">
            <a:spAutoFit/>
          </a:bodyPr>
          <a:lstStyle/>
          <a:p>
            <a:r>
              <a:rPr lang="en-US" dirty="0" smtClean="0"/>
              <a:t>At P = 9, quantity supplied is 6 million and  </a:t>
            </a:r>
            <a:endParaRPr lang="en-US" dirty="0"/>
          </a:p>
        </p:txBody>
      </p:sp>
      <p:pic>
        <p:nvPicPr>
          <p:cNvPr id="3077" name="Picture 5"/>
          <p:cNvPicPr>
            <a:picLocks noChangeAspect="1" noChangeArrowheads="1"/>
          </p:cNvPicPr>
          <p:nvPr/>
        </p:nvPicPr>
        <p:blipFill>
          <a:blip r:embed="rId4"/>
          <a:srcRect/>
          <a:stretch>
            <a:fillRect/>
          </a:stretch>
        </p:blipFill>
        <p:spPr bwMode="auto">
          <a:xfrm>
            <a:off x="4722423" y="5420354"/>
            <a:ext cx="590550" cy="485775"/>
          </a:xfrm>
          <a:prstGeom prst="rect">
            <a:avLst/>
          </a:prstGeom>
          <a:noFill/>
          <a:ln w="9525">
            <a:noFill/>
            <a:miter lim="800000"/>
            <a:headEnd/>
            <a:tailEnd/>
          </a:ln>
          <a:effectLst/>
        </p:spPr>
      </p:pic>
      <p:sp>
        <p:nvSpPr>
          <p:cNvPr id="11" name="TextBox 10"/>
          <p:cNvSpPr txBox="1"/>
          <p:nvPr/>
        </p:nvSpPr>
        <p:spPr>
          <a:xfrm>
            <a:off x="5434641" y="5417389"/>
            <a:ext cx="1903085" cy="369332"/>
          </a:xfrm>
          <a:prstGeom prst="rect">
            <a:avLst/>
          </a:prstGeom>
          <a:noFill/>
        </p:spPr>
        <p:txBody>
          <a:bodyPr wrap="none" rtlCol="0">
            <a:spAutoFit/>
          </a:bodyPr>
          <a:lstStyle/>
          <a:p>
            <a:r>
              <a:rPr lang="en-US" dirty="0"/>
              <a:t>9</a:t>
            </a:r>
            <a:r>
              <a:rPr lang="en-US" dirty="0" smtClean="0"/>
              <a:t> / 6 (0.67) =1.005</a:t>
            </a:r>
            <a:endParaRPr lang="en-US" dirty="0"/>
          </a:p>
        </p:txBody>
      </p:sp>
      <p:sp>
        <p:nvSpPr>
          <p:cNvPr id="12" name="TextBox 11"/>
          <p:cNvSpPr txBox="1"/>
          <p:nvPr/>
        </p:nvSpPr>
        <p:spPr>
          <a:xfrm>
            <a:off x="2296733" y="5808453"/>
            <a:ext cx="5125442" cy="369332"/>
          </a:xfrm>
          <a:prstGeom prst="rect">
            <a:avLst/>
          </a:prstGeom>
          <a:noFill/>
        </p:spPr>
        <p:txBody>
          <a:bodyPr wrap="none" rtlCol="0">
            <a:spAutoFit/>
          </a:bodyPr>
          <a:lstStyle/>
          <a:p>
            <a:r>
              <a:rPr lang="en-US" dirty="0" smtClean="0"/>
              <a:t>Similarly, at P = 12, quantity supplied is 8 million and  </a:t>
            </a:r>
            <a:endParaRPr lang="en-US" dirty="0"/>
          </a:p>
        </p:txBody>
      </p:sp>
      <p:pic>
        <p:nvPicPr>
          <p:cNvPr id="13" name="Picture 5"/>
          <p:cNvPicPr>
            <a:picLocks noChangeAspect="1" noChangeArrowheads="1"/>
          </p:cNvPicPr>
          <p:nvPr/>
        </p:nvPicPr>
        <p:blipFill>
          <a:blip r:embed="rId4"/>
          <a:srcRect/>
          <a:stretch>
            <a:fillRect/>
          </a:stretch>
        </p:blipFill>
        <p:spPr bwMode="auto">
          <a:xfrm>
            <a:off x="7419615" y="5641765"/>
            <a:ext cx="590550" cy="485775"/>
          </a:xfrm>
          <a:prstGeom prst="rect">
            <a:avLst/>
          </a:prstGeom>
          <a:noFill/>
          <a:ln w="9525">
            <a:noFill/>
            <a:miter lim="800000"/>
            <a:headEnd/>
            <a:tailEnd/>
          </a:ln>
          <a:effectLst/>
        </p:spPr>
      </p:pic>
      <p:sp>
        <p:nvSpPr>
          <p:cNvPr id="15" name="TextBox 14"/>
          <p:cNvSpPr txBox="1"/>
          <p:nvPr/>
        </p:nvSpPr>
        <p:spPr>
          <a:xfrm>
            <a:off x="8131833" y="5690559"/>
            <a:ext cx="2012089" cy="369332"/>
          </a:xfrm>
          <a:prstGeom prst="rect">
            <a:avLst/>
          </a:prstGeom>
          <a:noFill/>
        </p:spPr>
        <p:txBody>
          <a:bodyPr wrap="none" rtlCol="0">
            <a:spAutoFit/>
          </a:bodyPr>
          <a:lstStyle/>
          <a:p>
            <a:r>
              <a:rPr lang="en-US" dirty="0" smtClean="0"/>
              <a:t>12 / 8 (0.67) =1.005</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1062328"/>
          </a:xfrm>
        </p:spPr>
        <p:txBody>
          <a:bodyPr/>
          <a:lstStyle/>
          <a:p>
            <a:r>
              <a:rPr lang="en-US" dirty="0" smtClean="0"/>
              <a:t>Some questions related to price elasticity:</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What are the equilibrium price and quantity?</a:t>
            </a:r>
          </a:p>
          <a:p>
            <a:r>
              <a:rPr lang="en-US" dirty="0" smtClean="0"/>
              <a:t>The equilibrium price is the price at which the quantity supplied equals the quantity demanded.</a:t>
            </a:r>
          </a:p>
          <a:p>
            <a:r>
              <a:rPr lang="en-US" dirty="0" smtClean="0"/>
              <a:t>Using the table, the equilibrium price is </a:t>
            </a:r>
            <a:r>
              <a:rPr lang="en-US" i="1" dirty="0" smtClean="0"/>
              <a:t>P* = 15and the equilibrium quantity is Q* = 10 million.</a:t>
            </a:r>
          </a:p>
          <a:p>
            <a:r>
              <a:rPr lang="en-US" b="1" dirty="0" smtClean="0"/>
              <a:t>Suppose the government sets a price ceiling of Rs.12. Will there be a shortage, and if so, how large will it be?</a:t>
            </a:r>
          </a:p>
          <a:p>
            <a:r>
              <a:rPr lang="en-US" dirty="0" smtClean="0"/>
              <a:t>With a price ceiling of </a:t>
            </a:r>
            <a:r>
              <a:rPr lang="en-US" b="1" dirty="0" smtClean="0"/>
              <a:t>Rs.</a:t>
            </a:r>
            <a:r>
              <a:rPr lang="en-US" dirty="0" smtClean="0"/>
              <a:t>12, price cannot be above </a:t>
            </a:r>
            <a:r>
              <a:rPr lang="en-US" b="1" dirty="0" smtClean="0"/>
              <a:t>Rs.</a:t>
            </a:r>
            <a:r>
              <a:rPr lang="en-US" dirty="0" smtClean="0"/>
              <a:t>12, so the market cannot reach its equilibrium price of </a:t>
            </a:r>
            <a:r>
              <a:rPr lang="en-US" b="1" dirty="0" smtClean="0"/>
              <a:t>Rs.</a:t>
            </a:r>
            <a:r>
              <a:rPr lang="en-US" dirty="0" smtClean="0"/>
              <a:t>15. At </a:t>
            </a:r>
            <a:r>
              <a:rPr lang="en-US" b="1" dirty="0" smtClean="0"/>
              <a:t>Rs.</a:t>
            </a:r>
            <a:r>
              <a:rPr lang="en-US" dirty="0" smtClean="0"/>
              <a:t>12, consumers would like to buy 16 million, but producers will supply only 8 million. This will result in a shortage of 8 million units.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Elasticity of demand</a:t>
            </a:r>
            <a:endParaRPr lang="en-US" dirty="0"/>
          </a:p>
        </p:txBody>
      </p:sp>
      <p:sp>
        <p:nvSpPr>
          <p:cNvPr id="3" name="Content Placeholder 2"/>
          <p:cNvSpPr>
            <a:spLocks noGrp="1"/>
          </p:cNvSpPr>
          <p:nvPr>
            <p:ph idx="1"/>
          </p:nvPr>
        </p:nvSpPr>
        <p:spPr/>
        <p:txBody>
          <a:bodyPr/>
          <a:lstStyle/>
          <a:p>
            <a:r>
              <a:rPr lang="en-US" dirty="0" smtClean="0"/>
              <a:t>If a 6% increase in the price of </a:t>
            </a:r>
            <a:r>
              <a:rPr lang="en-US" dirty="0" err="1" smtClean="0"/>
              <a:t>Complan</a:t>
            </a:r>
            <a:r>
              <a:rPr lang="en-US" dirty="0" smtClean="0"/>
              <a:t> causes a 12% decline in the quantity demanded, what is the elasticity of demand? </a:t>
            </a:r>
          </a:p>
          <a:p>
            <a:r>
              <a:rPr lang="en-US" dirty="0" err="1" smtClean="0"/>
              <a:t>Ans</a:t>
            </a:r>
            <a:r>
              <a:rPr lang="en-US" dirty="0" smtClean="0"/>
              <a:t>: The elasticity of demand is the percentage change in the quantity demanded divided by the percentage change in the price. The elasticity of demand for </a:t>
            </a:r>
            <a:r>
              <a:rPr lang="en-US" dirty="0" err="1" smtClean="0"/>
              <a:t>Complan</a:t>
            </a:r>
            <a:r>
              <a:rPr lang="en-US" dirty="0" smtClean="0"/>
              <a:t> is therefore </a:t>
            </a:r>
            <a:endParaRPr lang="en-US" dirty="0"/>
          </a:p>
        </p:txBody>
      </p:sp>
      <p:pic>
        <p:nvPicPr>
          <p:cNvPr id="1027" name="Picture 3"/>
          <p:cNvPicPr>
            <a:picLocks noChangeAspect="1" noChangeArrowheads="1"/>
          </p:cNvPicPr>
          <p:nvPr/>
        </p:nvPicPr>
        <p:blipFill>
          <a:blip r:embed="rId2"/>
          <a:srcRect/>
          <a:stretch>
            <a:fillRect/>
          </a:stretch>
        </p:blipFill>
        <p:spPr bwMode="auto">
          <a:xfrm>
            <a:off x="6048375" y="4486275"/>
            <a:ext cx="1009650" cy="628650"/>
          </a:xfrm>
          <a:prstGeom prst="rect">
            <a:avLst/>
          </a:prstGeom>
          <a:noFill/>
          <a:ln w="9525">
            <a:noFill/>
            <a:miter lim="800000"/>
            <a:headEnd/>
            <a:tailEnd/>
          </a:ln>
          <a:effectLst/>
        </p:spPr>
      </p:pic>
      <p:sp>
        <p:nvSpPr>
          <p:cNvPr id="6" name="TextBox 5"/>
          <p:cNvSpPr txBox="1"/>
          <p:nvPr/>
        </p:nvSpPr>
        <p:spPr>
          <a:xfrm>
            <a:off x="7435969" y="4615132"/>
            <a:ext cx="1418978" cy="369332"/>
          </a:xfrm>
          <a:prstGeom prst="rect">
            <a:avLst/>
          </a:prstGeom>
          <a:noFill/>
        </p:spPr>
        <p:txBody>
          <a:bodyPr wrap="none" rtlCol="0">
            <a:spAutoFit/>
          </a:bodyPr>
          <a:lstStyle/>
          <a:p>
            <a:r>
              <a:rPr lang="en-US" dirty="0" smtClean="0"/>
              <a:t>-12/ +6 = - 2</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553370"/>
          </a:xfrm>
        </p:spPr>
        <p:txBody>
          <a:bodyPr>
            <a:normAutofit fontScale="90000"/>
          </a:bodyPr>
          <a:lstStyle/>
          <a:p>
            <a:r>
              <a:rPr lang="en-US" dirty="0" smtClean="0"/>
              <a:t>Shift in demand curve</a:t>
            </a:r>
            <a:endParaRPr lang="en-US" dirty="0"/>
          </a:p>
        </p:txBody>
      </p:sp>
      <p:sp>
        <p:nvSpPr>
          <p:cNvPr id="3" name="Content Placeholder 2"/>
          <p:cNvSpPr>
            <a:spLocks noGrp="1"/>
          </p:cNvSpPr>
          <p:nvPr>
            <p:ph idx="1"/>
          </p:nvPr>
        </p:nvSpPr>
        <p:spPr>
          <a:xfrm>
            <a:off x="1295401" y="1561381"/>
            <a:ext cx="9601196" cy="4314487"/>
          </a:xfrm>
        </p:spPr>
        <p:txBody>
          <a:bodyPr/>
          <a:lstStyle/>
          <a:p>
            <a:endParaRPr lang="en-US" dirty="0"/>
          </a:p>
        </p:txBody>
      </p:sp>
      <p:sp>
        <p:nvSpPr>
          <p:cNvPr id="34818" name="AutoShape 2" descr="Demand Curve Shif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Demand Curve Shif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2" name="AutoShape 6" descr="Demand Curve Shif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4" name="AutoShape 8" descr="Demand Curve Shif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4826" name="Picture 10" descr="Image result for Shift in demand curve with example&quot;"/>
          <p:cNvPicPr>
            <a:picLocks noChangeAspect="1" noChangeArrowheads="1"/>
          </p:cNvPicPr>
          <p:nvPr/>
        </p:nvPicPr>
        <p:blipFill>
          <a:blip r:embed="rId2"/>
          <a:srcRect/>
          <a:stretch>
            <a:fillRect/>
          </a:stretch>
        </p:blipFill>
        <p:spPr bwMode="auto">
          <a:xfrm>
            <a:off x="1440910" y="1664898"/>
            <a:ext cx="6124575" cy="4158082"/>
          </a:xfrm>
          <a:prstGeom prst="rect">
            <a:avLst/>
          </a:prstGeom>
          <a:noFill/>
        </p:spPr>
      </p:pic>
      <p:sp>
        <p:nvSpPr>
          <p:cNvPr id="9" name="TextBox 8"/>
          <p:cNvSpPr txBox="1"/>
          <p:nvPr/>
        </p:nvSpPr>
        <p:spPr>
          <a:xfrm>
            <a:off x="8022566" y="1820174"/>
            <a:ext cx="2061714" cy="3693319"/>
          </a:xfrm>
          <a:prstGeom prst="rect">
            <a:avLst/>
          </a:prstGeom>
          <a:noFill/>
        </p:spPr>
        <p:txBody>
          <a:bodyPr wrap="square" rtlCol="0">
            <a:spAutoFit/>
          </a:bodyPr>
          <a:lstStyle/>
          <a:p>
            <a:r>
              <a:rPr lang="en-US" b="1" dirty="0" smtClean="0"/>
              <a:t>Factors That Cause a Demand Curve to Shift:</a:t>
            </a:r>
          </a:p>
          <a:p>
            <a:pPr>
              <a:buFont typeface="Arial" pitchFamily="34" charset="0"/>
              <a:buChar char="•"/>
            </a:pPr>
            <a:r>
              <a:rPr lang="en-US" dirty="0" smtClean="0"/>
              <a:t>Income of the buyers</a:t>
            </a:r>
          </a:p>
          <a:p>
            <a:pPr>
              <a:buFont typeface="Arial" pitchFamily="34" charset="0"/>
              <a:buChar char="•"/>
            </a:pPr>
            <a:r>
              <a:rPr lang="en-US" dirty="0" smtClean="0"/>
              <a:t>Consumer trends</a:t>
            </a:r>
          </a:p>
          <a:p>
            <a:pPr>
              <a:buFont typeface="Arial" pitchFamily="34" charset="0"/>
              <a:buChar char="•"/>
            </a:pPr>
            <a:r>
              <a:rPr lang="en-US" dirty="0" smtClean="0"/>
              <a:t>Expectations of future price</a:t>
            </a:r>
          </a:p>
          <a:p>
            <a:pPr>
              <a:buFont typeface="Arial" pitchFamily="34" charset="0"/>
              <a:buChar char="•"/>
            </a:pPr>
            <a:r>
              <a:rPr lang="en-US" dirty="0" smtClean="0"/>
              <a:t>The price of related goods</a:t>
            </a:r>
          </a:p>
          <a:p>
            <a:pPr>
              <a:buFont typeface="Arial" pitchFamily="34" charset="0"/>
              <a:buChar char="•"/>
            </a:pPr>
            <a:r>
              <a:rPr lang="en-US" dirty="0" smtClean="0"/>
              <a:t>The number of potential buyers</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35842" name="AutoShape 2" descr="Image shows five icons: a paycheck, a graph, a price tag, bags of fruit, and a sneaker store with people in line outside. Text reads: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4" name="AutoShape 4" descr="Image shows five icons: a paycheck, a graph, a price tag, bags of fruit, and a sneaker store with people in line outside. Text reads: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5846" name="Picture 6" descr="Image result for Shift in demand curve with example&quot;"/>
          <p:cNvPicPr>
            <a:picLocks noChangeAspect="1" noChangeArrowheads="1"/>
          </p:cNvPicPr>
          <p:nvPr/>
        </p:nvPicPr>
        <p:blipFill>
          <a:blip r:embed="rId2"/>
          <a:srcRect/>
          <a:stretch>
            <a:fillRect/>
          </a:stretch>
        </p:blipFill>
        <p:spPr bwMode="auto">
          <a:xfrm>
            <a:off x="1432284" y="1155940"/>
            <a:ext cx="9316229" cy="4238296"/>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Demand is the quantity of a commodity, which a person is ready to buy at different prices over a period.</a:t>
            </a:r>
          </a:p>
          <a:p>
            <a:r>
              <a:rPr lang="en-US" b="1" dirty="0" smtClean="0"/>
              <a:t>Movement in demand curve: </a:t>
            </a:r>
            <a:r>
              <a:rPr lang="en-US" dirty="0" smtClean="0"/>
              <a:t>When the quantity demanded of a commodity changes, due to the rise or fall in the prices of that commodity.</a:t>
            </a:r>
          </a:p>
          <a:p>
            <a:r>
              <a:rPr lang="en-US" dirty="0" smtClean="0"/>
              <a:t>For example, if there is an increase in the price of petrol, there would be a movement along the demand curve, and a smaller quantity would be bought. However, there is likely to be only a small fall in demand because the demand for petrol tends to be quite price inelastic.</a:t>
            </a:r>
          </a:p>
          <a:p>
            <a:r>
              <a:rPr lang="en-US" b="1" dirty="0" smtClean="0"/>
              <a:t>Shift in demand curve:</a:t>
            </a:r>
            <a:r>
              <a:rPr lang="en-US" dirty="0" smtClean="0"/>
              <a:t> change in the demand curve, due to non-price determinants </a:t>
            </a:r>
            <a:r>
              <a:rPr lang="en-US" dirty="0" err="1" smtClean="0"/>
              <a:t>i.e</a:t>
            </a:r>
            <a:r>
              <a:rPr lang="en-US" dirty="0" smtClean="0"/>
              <a:t> price of related goods, income of the consumer, changes in taste and preferences of the consumer etc. e.g. fashion changes or successful advertising campaign)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When there is movement only along the demand curve, this means price is the only factor that is changing.</a:t>
            </a:r>
          </a:p>
          <a:p>
            <a:r>
              <a:rPr lang="en-US" dirty="0" smtClean="0"/>
              <a:t>When the entire demand curve shifts, it signals that other determinants of demand, excluding price, have changed.</a:t>
            </a:r>
          </a:p>
          <a:p>
            <a:r>
              <a:rPr lang="en-US" dirty="0" smtClean="0"/>
              <a:t>Aside from price, other determinants of demand that affect the demand schedule or chart are: income, consumer tastes, expectations, price of related goods, and number of buyers.</a:t>
            </a:r>
          </a:p>
          <a:p>
            <a:r>
              <a:rPr lang="en-US" dirty="0" smtClean="0"/>
              <a:t>Shift of the demand curve to the right indicates an increase in demand at whatever price because a factor, such as consumer trend or taste, has risen for it. Conversely, a shift to the left displays a decrease in demand at whatever price because another factor, such as number of buyers, has slumped</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Shift and movement of demand – Consumer and seller reaction and its impact on price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Due to shift in demand from D1 to D2, a short-run excess demand will be created at the current price. Consumers will bid against each other putting some upward pressure on the price, and hence sellers will react by raising price. Then price of the commodity will rise until the quantity demanded and the quantity supplied are equal.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Welfare analysis</a:t>
            </a:r>
            <a:endParaRPr lang="en-US" dirty="0"/>
          </a:p>
        </p:txBody>
      </p:sp>
      <p:sp>
        <p:nvSpPr>
          <p:cNvPr id="3" name="Content Placeholder 2"/>
          <p:cNvSpPr>
            <a:spLocks noGrp="1"/>
          </p:cNvSpPr>
          <p:nvPr>
            <p:ph idx="1"/>
          </p:nvPr>
        </p:nvSpPr>
        <p:spPr/>
        <p:txBody>
          <a:bodyPr/>
          <a:lstStyle/>
          <a:p>
            <a:r>
              <a:rPr lang="en-US" dirty="0" smtClean="0"/>
              <a:t>To determine the impact on trade policies, we must determine how the participants in the economy are affected.</a:t>
            </a:r>
          </a:p>
          <a:p>
            <a:r>
              <a:rPr lang="en-US" dirty="0" smtClean="0"/>
              <a:t>Participants include</a:t>
            </a:r>
          </a:p>
          <a:p>
            <a:pPr lvl="1"/>
            <a:r>
              <a:rPr lang="en-US" dirty="0" smtClean="0"/>
              <a:t>Consumer (Households)</a:t>
            </a:r>
          </a:p>
          <a:p>
            <a:pPr lvl="1"/>
            <a:r>
              <a:rPr lang="en-US" dirty="0" smtClean="0"/>
              <a:t>Producers (Firm)</a:t>
            </a:r>
          </a:p>
          <a:p>
            <a:pPr lvl="1"/>
            <a:r>
              <a:rPr lang="en-US" dirty="0" smtClean="0"/>
              <a:t>Government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surplus</a:t>
            </a:r>
            <a:endParaRPr lang="en-US" dirty="0"/>
          </a:p>
        </p:txBody>
      </p:sp>
      <p:sp>
        <p:nvSpPr>
          <p:cNvPr id="3" name="Content Placeholder 2"/>
          <p:cNvSpPr>
            <a:spLocks noGrp="1"/>
          </p:cNvSpPr>
          <p:nvPr>
            <p:ph idx="1"/>
          </p:nvPr>
        </p:nvSpPr>
        <p:spPr/>
        <p:txBody>
          <a:bodyPr>
            <a:normAutofit lnSpcReduction="10000"/>
          </a:bodyPr>
          <a:lstStyle/>
          <a:p>
            <a:r>
              <a:rPr lang="en-US" dirty="0" smtClean="0"/>
              <a:t>Consumer Surplus (CS) is a method to determine the net benefit of consumption.</a:t>
            </a:r>
          </a:p>
          <a:p>
            <a:r>
              <a:rPr lang="en-US" dirty="0" smtClean="0"/>
              <a:t>Definition: “ extra amount consumers are willing to pay for an item compared to what they have to pay”. Difference between the price consumers are willing to pay and what they actually pay</a:t>
            </a:r>
          </a:p>
          <a:p>
            <a:r>
              <a:rPr lang="en-US" dirty="0" smtClean="0"/>
              <a:t>Graphically this is an area under the demand curve</a:t>
            </a:r>
          </a:p>
          <a:p>
            <a:r>
              <a:rPr lang="en-US" dirty="0" err="1" smtClean="0"/>
              <a:t>Eg</a:t>
            </a:r>
            <a:r>
              <a:rPr lang="en-US" dirty="0" smtClean="0"/>
              <a:t>. If a consumer is willing to pay is Rs. 50 for a pen, but if the pen costs, only Rs. 30 the net gain is Rs. 20 which is called as consumer surplus.</a:t>
            </a: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to Law of Demand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War : </a:t>
            </a:r>
            <a:r>
              <a:rPr lang="en-US" dirty="0"/>
              <a:t>If shortage is feared in anticipation of war, people may start buying </a:t>
            </a:r>
            <a:r>
              <a:rPr lang="en-US" dirty="0" smtClean="0"/>
              <a:t>for </a:t>
            </a:r>
            <a:r>
              <a:rPr lang="en-US" dirty="0"/>
              <a:t>building stocks or for hoarding even when the price rises</a:t>
            </a:r>
            <a:r>
              <a:rPr lang="en-US" dirty="0" smtClean="0"/>
              <a:t>.</a:t>
            </a:r>
          </a:p>
          <a:p>
            <a:r>
              <a:rPr lang="en-US" dirty="0" smtClean="0"/>
              <a:t>Depression: </a:t>
            </a:r>
            <a:r>
              <a:rPr lang="en-US" dirty="0"/>
              <a:t>During a depression, the prices of commodities are very low and the demand for them is also less. This is because of the lack of purchasing power with consumers</a:t>
            </a:r>
            <a:r>
              <a:rPr lang="en-US" dirty="0" smtClean="0"/>
              <a:t>.</a:t>
            </a:r>
          </a:p>
          <a:p>
            <a:r>
              <a:rPr lang="en-US" dirty="0" err="1" smtClean="0"/>
              <a:t>Giffen</a:t>
            </a:r>
            <a:r>
              <a:rPr lang="en-US" dirty="0" smtClean="0"/>
              <a:t> Paradox: </a:t>
            </a:r>
            <a:r>
              <a:rPr lang="en-US" dirty="0"/>
              <a:t>If a commodity happens to be a necessity of life like wheat and its price goes up, consumers are forced to curtail the consumption of more expensive foods like meat and fish, and wheat being still the cheapest food they will consume more of it.</a:t>
            </a:r>
            <a:endParaRPr lang="en-US" dirty="0" smtClean="0"/>
          </a:p>
          <a:p>
            <a:endParaRPr lang="en-US" dirty="0"/>
          </a:p>
        </p:txBody>
      </p:sp>
    </p:spTree>
    <p:extLst>
      <p:ext uri="{BB962C8B-B14F-4D97-AF65-F5344CB8AC3E}">
        <p14:creationId xmlns:p14="http://schemas.microsoft.com/office/powerpoint/2010/main" val="8172069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9/9/2016Deepak Srivastava&#10;45&#10; "/>
          <p:cNvPicPr>
            <a:picLocks noChangeAspect="1" noChangeArrowheads="1"/>
          </p:cNvPicPr>
          <p:nvPr/>
        </p:nvPicPr>
        <p:blipFill>
          <a:blip r:embed="rId2"/>
          <a:srcRect/>
          <a:stretch>
            <a:fillRect/>
          </a:stretch>
        </p:blipFill>
        <p:spPr bwMode="auto">
          <a:xfrm>
            <a:off x="1104480" y="966158"/>
            <a:ext cx="9920078" cy="5042051"/>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1986" name="Picture 2" descr="9/9/2016Deepak Srivastava&#10;46&#10; "/>
          <p:cNvPicPr>
            <a:picLocks noChangeAspect="1" noChangeArrowheads="1"/>
          </p:cNvPicPr>
          <p:nvPr/>
        </p:nvPicPr>
        <p:blipFill>
          <a:blip r:embed="rId2"/>
          <a:srcRect/>
          <a:stretch>
            <a:fillRect/>
          </a:stretch>
        </p:blipFill>
        <p:spPr bwMode="auto">
          <a:xfrm>
            <a:off x="733544" y="974785"/>
            <a:ext cx="10291013" cy="4912654"/>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3010" name="Picture 2" descr="9/9/2016Deepak Srivastava&#10;47&#10; "/>
          <p:cNvPicPr>
            <a:picLocks noChangeAspect="1" noChangeArrowheads="1"/>
          </p:cNvPicPr>
          <p:nvPr/>
        </p:nvPicPr>
        <p:blipFill>
          <a:blip r:embed="rId2"/>
          <a:srcRect/>
          <a:stretch>
            <a:fillRect/>
          </a:stretch>
        </p:blipFill>
        <p:spPr bwMode="auto">
          <a:xfrm>
            <a:off x="768051" y="819509"/>
            <a:ext cx="10178870" cy="4990292"/>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floor</a:t>
            </a:r>
            <a:endParaRPr lang="en-US" dirty="0"/>
          </a:p>
        </p:txBody>
      </p:sp>
      <p:sp>
        <p:nvSpPr>
          <p:cNvPr id="3" name="Content Placeholder 2"/>
          <p:cNvSpPr>
            <a:spLocks noGrp="1"/>
          </p:cNvSpPr>
          <p:nvPr>
            <p:ph idx="1"/>
          </p:nvPr>
        </p:nvSpPr>
        <p:spPr/>
        <p:txBody>
          <a:bodyPr>
            <a:normAutofit fontScale="92500"/>
          </a:bodyPr>
          <a:lstStyle/>
          <a:p>
            <a:r>
              <a:rPr lang="en-US" dirty="0" smtClean="0"/>
              <a:t>A price floor or a minimum price is a regulatory tool used by the government. More specifically, it is defined as an intervention to raise market prices if the government feels the price is too low. In this case, since the new price is higher, the producers benefit. For a price floor to be effective, the minimum price has to be higher than the equilibrium price.</a:t>
            </a:r>
          </a:p>
          <a:p>
            <a:r>
              <a:rPr lang="en-US" dirty="0" smtClean="0"/>
              <a:t>For example, many governments intervene by establishing price floors to ensure that farmers make enough money by guaranteeing a minimum price that their goods can be sold for. The most common example of a price floor is the minimum wage. This is the minimum price that employers can pay workers for their labor.</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Consumer </a:t>
            </a:r>
            <a:r>
              <a:rPr lang="en-US" dirty="0" err="1" smtClean="0"/>
              <a:t>Behaviour</a:t>
            </a:r>
            <a:endParaRPr lang="en-US" dirty="0"/>
          </a:p>
        </p:txBody>
      </p:sp>
      <p:sp>
        <p:nvSpPr>
          <p:cNvPr id="3" name="Content Placeholder 2"/>
          <p:cNvSpPr>
            <a:spLocks noGrp="1"/>
          </p:cNvSpPr>
          <p:nvPr>
            <p:ph idx="1"/>
          </p:nvPr>
        </p:nvSpPr>
        <p:spPr/>
        <p:txBody>
          <a:bodyPr/>
          <a:lstStyle/>
          <a:p>
            <a:r>
              <a:rPr lang="en-US" dirty="0" smtClean="0"/>
              <a:t>The principle assumption upon which the theory of consumer behavior and demand is built is: a consumer attempts to allocate his/her </a:t>
            </a:r>
            <a:r>
              <a:rPr lang="en-US" b="1" dirty="0" smtClean="0"/>
              <a:t>limited money income</a:t>
            </a:r>
            <a:r>
              <a:rPr lang="en-US" dirty="0" smtClean="0"/>
              <a:t> among available goods and services so as to </a:t>
            </a:r>
            <a:r>
              <a:rPr lang="en-US" b="1" dirty="0" smtClean="0"/>
              <a:t>maximize his/her utility </a:t>
            </a:r>
            <a:r>
              <a:rPr lang="en-US" dirty="0" smtClean="0"/>
              <a:t>( satisfaction).</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choice</a:t>
            </a:r>
            <a:endParaRPr lang="en-US" dirty="0"/>
          </a:p>
        </p:txBody>
      </p:sp>
      <p:sp>
        <p:nvSpPr>
          <p:cNvPr id="3" name="Content Placeholder 2"/>
          <p:cNvSpPr>
            <a:spLocks noGrp="1"/>
          </p:cNvSpPr>
          <p:nvPr>
            <p:ph idx="1"/>
          </p:nvPr>
        </p:nvSpPr>
        <p:spPr/>
        <p:txBody>
          <a:bodyPr>
            <a:normAutofit fontScale="92500"/>
          </a:bodyPr>
          <a:lstStyle/>
          <a:p>
            <a:r>
              <a:rPr lang="en-US" dirty="0" smtClean="0"/>
              <a:t>What guides these individual consumer decisions? </a:t>
            </a:r>
          </a:p>
          <a:p>
            <a:r>
              <a:rPr lang="en-US" dirty="0" smtClean="0"/>
              <a:t>Why do consumers purchase some commodities and not others?</a:t>
            </a:r>
          </a:p>
          <a:p>
            <a:r>
              <a:rPr lang="en-US" dirty="0" smtClean="0"/>
              <a:t>How do they decide how much to purchase of each commodity? </a:t>
            </a:r>
          </a:p>
          <a:p>
            <a:r>
              <a:rPr lang="en-US" dirty="0" smtClean="0"/>
              <a:t>What is the aim of a rational consumer in spending income?</a:t>
            </a:r>
          </a:p>
          <a:p>
            <a:r>
              <a:rPr lang="en-US" dirty="0" smtClean="0"/>
              <a:t>The theory of consumer behavior and choice is the first step in the derivation of the market demand curve </a:t>
            </a:r>
          </a:p>
          <a:p>
            <a:r>
              <a:rPr lang="en-US" dirty="0" smtClean="0"/>
              <a:t>We begin the study of the economic behavior of the consumer by examining tastes.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analysis</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The analysis of consumer tastes is a crucial step in determining how a consumer maximizes satisfaction in spending income.</a:t>
            </a:r>
          </a:p>
          <a:p>
            <a:r>
              <a:rPr lang="en-US" dirty="0" smtClean="0"/>
              <a:t>Utility- The ability of a good to satisfy a want</a:t>
            </a:r>
          </a:p>
          <a:p>
            <a:r>
              <a:rPr lang="en-US" dirty="0" smtClean="0"/>
              <a:t>Total utility (TU) - The total satisfaction received from consuming a good or service. </a:t>
            </a:r>
          </a:p>
          <a:p>
            <a:r>
              <a:rPr lang="en-US" dirty="0" smtClean="0"/>
              <a:t>Marginal utility (MU) - The extra utility received from consuming one additional unit of a good. </a:t>
            </a:r>
          </a:p>
          <a:p>
            <a:r>
              <a:rPr lang="en-US" dirty="0" err="1" smtClean="0"/>
              <a:t>Util</a:t>
            </a:r>
            <a:r>
              <a:rPr lang="en-US" dirty="0" smtClean="0"/>
              <a:t> - The arbitrary unit of measure of utility</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Cardinal and Ordinal Utility</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Cardinal utility</a:t>
            </a:r>
            <a:r>
              <a:rPr lang="en-US" dirty="0" smtClean="0"/>
              <a:t> is the </a:t>
            </a:r>
            <a:r>
              <a:rPr lang="en-US" b="1" dirty="0" smtClean="0"/>
              <a:t>utility</a:t>
            </a:r>
            <a:r>
              <a:rPr lang="en-US" dirty="0" smtClean="0"/>
              <a:t> wherein the satisfaction derived by the consumers from the consumption of good or service can be measured numerically. </a:t>
            </a:r>
          </a:p>
          <a:p>
            <a:r>
              <a:rPr lang="en-US" dirty="0" smtClean="0"/>
              <a:t>If we are willing to pay £5,000 for a second-hand Nissan Car, we can infer we must get 5,000 </a:t>
            </a:r>
            <a:r>
              <a:rPr lang="en-US" dirty="0" err="1" smtClean="0"/>
              <a:t>utils</a:t>
            </a:r>
            <a:r>
              <a:rPr lang="en-US" dirty="0" smtClean="0"/>
              <a:t>. In other words, the value of cardinal utility is related to the price we are willing to pay.</a:t>
            </a:r>
          </a:p>
          <a:p>
            <a:r>
              <a:rPr lang="en-US" dirty="0" smtClean="0"/>
              <a:t>For example, if a Nissan car gives 5,000 units of utility, a BMW car would give 8,000 units. This is important for welfare economics which tries to put values on consumption. </a:t>
            </a:r>
          </a:p>
          <a:p>
            <a:r>
              <a:rPr lang="en-US" dirty="0" smtClean="0"/>
              <a:t>The idea of cardinal utility is important to rational choice theory. The idea consumers make optimal choices to </a:t>
            </a:r>
            <a:r>
              <a:rPr lang="en-US" dirty="0" err="1" smtClean="0"/>
              <a:t>maximise</a:t>
            </a:r>
            <a:r>
              <a:rPr lang="en-US" dirty="0" smtClean="0"/>
              <a:t> their utility.</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smtClean="0"/>
              <a:t>Ordinal utility</a:t>
            </a:r>
            <a:r>
              <a:rPr lang="en-US" dirty="0" smtClean="0"/>
              <a:t> states that the satisfaction which a consumer derives from the consumption of product or service cannot be measured numerically.</a:t>
            </a:r>
          </a:p>
          <a:p>
            <a:r>
              <a:rPr lang="en-US" dirty="0" smtClean="0"/>
              <a:t>For example, we prefer a BMW car to a Nissan car, but we don’t say by how much.</a:t>
            </a:r>
          </a:p>
          <a:p>
            <a:r>
              <a:rPr lang="en-US" dirty="0" smtClean="0"/>
              <a:t>When deciding where to go for lunch, we may just decide I prefer an Italian restaurant to Chinese. We don’t calculate the exact levels of utility.</a:t>
            </a:r>
          </a:p>
          <a:p>
            <a:r>
              <a:rPr lang="en-US" dirty="0" smtClean="0"/>
              <a:t>Also, the idea of heuristics is that consumers don’t have the ability to make perfectly rational choices but make rough rules of thumbs and quick </a:t>
            </a:r>
            <a:r>
              <a:rPr lang="en-US" dirty="0" err="1" smtClean="0"/>
              <a:t>judgements</a:t>
            </a:r>
            <a:r>
              <a:rPr lang="en-US" dirty="0" smtClean="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Axioms of consumer preference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Preferences are complete - there always will be a choice but consumers establish a preference</a:t>
            </a:r>
          </a:p>
          <a:p>
            <a:r>
              <a:rPr lang="en-US" dirty="0" smtClean="0"/>
              <a:t>Preferences are Reflective – Doesn’t matter the order</a:t>
            </a:r>
          </a:p>
          <a:p>
            <a:r>
              <a:rPr lang="en-US" dirty="0" smtClean="0"/>
              <a:t>Preferences are Transitive - Apple &gt; Orange, Orange&gt;Banana, Apple &gt; Banana</a:t>
            </a:r>
          </a:p>
          <a:p>
            <a:r>
              <a:rPr lang="en-US" dirty="0" smtClean="0"/>
              <a:t>Preferences are continuous – No gaps in quantities and preference. We need continuity in demand curves</a:t>
            </a:r>
          </a:p>
          <a:p>
            <a:r>
              <a:rPr lang="en-US" dirty="0" smtClean="0"/>
              <a:t>Non-satiation – never get enough</a:t>
            </a:r>
          </a:p>
          <a:p>
            <a:r>
              <a:rPr lang="en-US" dirty="0" smtClean="0"/>
              <a:t>Diminishing Marginal Rate of Substitution – </a:t>
            </a:r>
            <a:r>
              <a:rPr lang="en-US" dirty="0" err="1" smtClean="0"/>
              <a:t>willingess</a:t>
            </a:r>
            <a:r>
              <a:rPr lang="en-US" dirty="0" smtClean="0"/>
              <a:t> to trade out for another</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to Law of Demand</a:t>
            </a:r>
          </a:p>
        </p:txBody>
      </p:sp>
      <p:sp>
        <p:nvSpPr>
          <p:cNvPr id="3" name="Content Placeholder 2"/>
          <p:cNvSpPr>
            <a:spLocks noGrp="1"/>
          </p:cNvSpPr>
          <p:nvPr>
            <p:ph idx="1"/>
          </p:nvPr>
        </p:nvSpPr>
        <p:spPr/>
        <p:txBody>
          <a:bodyPr>
            <a:normAutofit fontScale="92500" lnSpcReduction="10000"/>
          </a:bodyPr>
          <a:lstStyle/>
          <a:p>
            <a:r>
              <a:rPr lang="en-US" dirty="0" smtClean="0"/>
              <a:t>Demonstration effect (Veblen’s effect): </a:t>
            </a:r>
            <a:r>
              <a:rPr lang="en-US" dirty="0"/>
              <a:t>If consumers are affected by the principle of conspicuous consump­tion or demonstration effect, they will like to buy more of those commodities which confer distinction on the possessor, when their prices rise. On the other hand, with the fall in the prices of such articles, their demand falls, as is the case with </a:t>
            </a:r>
            <a:r>
              <a:rPr lang="en-US" dirty="0" smtClean="0"/>
              <a:t>diamonds</a:t>
            </a:r>
          </a:p>
          <a:p>
            <a:r>
              <a:rPr lang="en-US" dirty="0" smtClean="0"/>
              <a:t>Ignorance effect: Consumers usually judges the quality of a commodity from its price. A low priced commodity is considered as inferior and less quantity is purchased. A high priced commodity is treated as superior and more quantity is purchased. Thus low-quality product may be purchased at a higher price, and it is just due to ignorance.</a:t>
            </a:r>
            <a:endParaRPr lang="en-US" dirty="0"/>
          </a:p>
        </p:txBody>
      </p:sp>
    </p:spTree>
    <p:extLst>
      <p:ext uri="{BB962C8B-B14F-4D97-AF65-F5344CB8AC3E}">
        <p14:creationId xmlns:p14="http://schemas.microsoft.com/office/powerpoint/2010/main" val="8434788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Indifference curves</a:t>
            </a:r>
            <a:endParaRPr lang="en-US" dirty="0"/>
          </a:p>
        </p:txBody>
      </p:sp>
      <p:sp>
        <p:nvSpPr>
          <p:cNvPr id="3" name="Content Placeholder 2"/>
          <p:cNvSpPr>
            <a:spLocks noGrp="1"/>
          </p:cNvSpPr>
          <p:nvPr>
            <p:ph idx="1"/>
          </p:nvPr>
        </p:nvSpPr>
        <p:spPr/>
        <p:txBody>
          <a:bodyPr/>
          <a:lstStyle/>
          <a:p>
            <a:pPr fontAlgn="base"/>
            <a:r>
              <a:rPr lang="en-US" b="1" dirty="0" smtClean="0"/>
              <a:t>Meaning of Indifference Curve:</a:t>
            </a:r>
          </a:p>
          <a:p>
            <a:pPr fontAlgn="base"/>
            <a:r>
              <a:rPr lang="en-US" dirty="0" smtClean="0"/>
              <a:t>The indifference curve analysis measures utility </a:t>
            </a:r>
            <a:r>
              <a:rPr lang="en-US" dirty="0" err="1" smtClean="0"/>
              <a:t>ordinally</a:t>
            </a:r>
            <a:r>
              <a:rPr lang="en-US" dirty="0" smtClean="0"/>
              <a:t>. It explains consumer </a:t>
            </a:r>
            <a:r>
              <a:rPr lang="en-US" dirty="0" err="1" smtClean="0"/>
              <a:t>behaviour</a:t>
            </a:r>
            <a:r>
              <a:rPr lang="en-US" dirty="0" smtClean="0"/>
              <a:t> in terms of his preferences or rankings for different combinations of two goods, say X and Y. </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Consumer </a:t>
            </a:r>
            <a:r>
              <a:rPr lang="en-US" dirty="0" err="1" smtClean="0"/>
              <a:t>Behaviour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Wants  may arise due to elementary and psychological causes (wants for food, clothing and housing)</a:t>
            </a:r>
          </a:p>
          <a:p>
            <a:r>
              <a:rPr lang="en-US" dirty="0" smtClean="0"/>
              <a:t>Wants may arise due to social causes</a:t>
            </a:r>
          </a:p>
          <a:p>
            <a:r>
              <a:rPr lang="en-US" dirty="0" smtClean="0"/>
              <a:t>Due to customs and habits like drinking tea and chewing</a:t>
            </a:r>
          </a:p>
          <a:p>
            <a:r>
              <a:rPr lang="en-US" dirty="0" smtClean="0"/>
              <a:t>May arise due to advertisements</a:t>
            </a:r>
          </a:p>
          <a:p>
            <a:r>
              <a:rPr lang="en-US" dirty="0" smtClean="0"/>
              <a:t>Consumption means using up of goods and services in the satisfaction of human wants.</a:t>
            </a:r>
          </a:p>
          <a:p>
            <a:r>
              <a:rPr lang="en-US" dirty="0" smtClean="0"/>
              <a:t>The economics of consumption is related to the nature of wants and </a:t>
            </a:r>
            <a:r>
              <a:rPr lang="en-US" dirty="0" err="1" smtClean="0"/>
              <a:t>behaviour</a:t>
            </a:r>
            <a:r>
              <a:rPr lang="en-US" dirty="0" smtClean="0"/>
              <a:t> of demand</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wants</a:t>
            </a:r>
            <a:endParaRPr lang="en-US" dirty="0"/>
          </a:p>
        </p:txBody>
      </p:sp>
      <p:sp>
        <p:nvSpPr>
          <p:cNvPr id="3" name="Content Placeholder 2"/>
          <p:cNvSpPr>
            <a:spLocks noGrp="1"/>
          </p:cNvSpPr>
          <p:nvPr>
            <p:ph idx="1"/>
          </p:nvPr>
        </p:nvSpPr>
        <p:spPr/>
        <p:txBody>
          <a:bodyPr>
            <a:normAutofit lnSpcReduction="10000"/>
          </a:bodyPr>
          <a:lstStyle/>
          <a:p>
            <a:r>
              <a:rPr lang="en-US" dirty="0" smtClean="0"/>
              <a:t>Wants are unlimited.- bundle of desires.</a:t>
            </a:r>
          </a:p>
          <a:p>
            <a:r>
              <a:rPr lang="en-US" dirty="0" smtClean="0"/>
              <a:t>Every want is satiable – single or particular want is satiable- completely a want is satisfied.</a:t>
            </a:r>
          </a:p>
          <a:p>
            <a:r>
              <a:rPr lang="en-US" dirty="0" smtClean="0"/>
              <a:t>Wants are competitive – If a person has Rs.20 choosing to go movie, buying a book, fruits of course most urgent wants first</a:t>
            </a:r>
          </a:p>
          <a:p>
            <a:r>
              <a:rPr lang="en-US" dirty="0" smtClean="0"/>
              <a:t>Wants are complementary – It has to be satisfied together. Want for writing includes paper, pen and ink. Some cases wants are both competitive and complementary (</a:t>
            </a:r>
            <a:r>
              <a:rPr lang="en-US" dirty="0" err="1" smtClean="0"/>
              <a:t>eg</a:t>
            </a:r>
            <a:r>
              <a:rPr lang="en-US" dirty="0" smtClean="0"/>
              <a:t>. Labor and machinery)</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Wants are alternative: a want can be satisfied by two or more goods or by two or more methods. Want for hot drink – coffee or tea (substitutes)</a:t>
            </a:r>
          </a:p>
          <a:p>
            <a:r>
              <a:rPr lang="en-US" dirty="0" smtClean="0"/>
              <a:t>Wants vary with time, place and person: require hot drinks in winter and cool drinks in summer. People of England requires warm </a:t>
            </a:r>
            <a:r>
              <a:rPr lang="en-US" dirty="0" err="1" smtClean="0"/>
              <a:t>woollen</a:t>
            </a:r>
            <a:r>
              <a:rPr lang="en-US" dirty="0" smtClean="0"/>
              <a:t> suits. Wants vary with generation, culture, society, geographic location </a:t>
            </a:r>
          </a:p>
          <a:p>
            <a:r>
              <a:rPr lang="en-US" dirty="0" smtClean="0"/>
              <a:t>Some wants recur again: wants for food </a:t>
            </a:r>
          </a:p>
          <a:p>
            <a:r>
              <a:rPr lang="en-US" dirty="0" smtClean="0"/>
              <a:t>Wants are influenced by advertisements: new wants are created</a:t>
            </a:r>
          </a:p>
          <a:p>
            <a:r>
              <a:rPr lang="en-US" dirty="0" smtClean="0"/>
              <a:t>Wants become habits and customs: if want is satisfied repeatedly by a commodity </a:t>
            </a:r>
            <a:r>
              <a:rPr lang="en-US" dirty="0" err="1" smtClean="0"/>
              <a:t>eg</a:t>
            </a:r>
            <a:r>
              <a:rPr lang="en-US" dirty="0" smtClean="0"/>
              <a:t>. Drinking coffee and tea</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wants</a:t>
            </a:r>
            <a:endParaRPr lang="en-US" dirty="0"/>
          </a:p>
        </p:txBody>
      </p:sp>
      <p:sp>
        <p:nvSpPr>
          <p:cNvPr id="3" name="Content Placeholder 2"/>
          <p:cNvSpPr>
            <a:spLocks noGrp="1"/>
          </p:cNvSpPr>
          <p:nvPr>
            <p:ph idx="1"/>
          </p:nvPr>
        </p:nvSpPr>
        <p:spPr/>
        <p:txBody>
          <a:bodyPr>
            <a:normAutofit fontScale="92500"/>
          </a:bodyPr>
          <a:lstStyle/>
          <a:p>
            <a:r>
              <a:rPr lang="en-US" dirty="0" smtClean="0"/>
              <a:t>Necessaries: essential for living. Food clothing shelter</a:t>
            </a:r>
          </a:p>
          <a:p>
            <a:r>
              <a:rPr lang="en-US" dirty="0" smtClean="0"/>
              <a:t>Comforts: goods which are not essential for living but which are required for a happy living. TV, SOFA, Cushioned revolving chair, eating fruits, etc.</a:t>
            </a:r>
          </a:p>
          <a:p>
            <a:r>
              <a:rPr lang="en-US" dirty="0" smtClean="0"/>
              <a:t>Luxuries: goods that show-off one’s higher status in life (</a:t>
            </a:r>
            <a:r>
              <a:rPr lang="en-US" dirty="0" err="1" smtClean="0"/>
              <a:t>eg</a:t>
            </a:r>
            <a:r>
              <a:rPr lang="en-US" dirty="0" smtClean="0"/>
              <a:t>. Diamond-jewels)</a:t>
            </a:r>
          </a:p>
          <a:p>
            <a:r>
              <a:rPr lang="en-US" dirty="0" smtClean="0"/>
              <a:t>These are only relative but not absolute concepts.</a:t>
            </a:r>
          </a:p>
          <a:p>
            <a:r>
              <a:rPr lang="en-US" dirty="0" smtClean="0"/>
              <a:t>These classification depends on the income of the person, his social status and his taste and preferences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utility: </a:t>
            </a:r>
            <a:r>
              <a:rPr lang="en-US" dirty="0" err="1" smtClean="0"/>
              <a:t>Marshallian</a:t>
            </a:r>
            <a:r>
              <a:rPr lang="en-US" dirty="0" smtClean="0"/>
              <a:t> Approach</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Two basic approaches to the study of consumer demand theory</a:t>
            </a:r>
          </a:p>
          <a:p>
            <a:r>
              <a:rPr lang="en-US" dirty="0" smtClean="0"/>
              <a:t>Utility approach : cardinal utility analysis or marginal utility analysis or </a:t>
            </a:r>
            <a:r>
              <a:rPr lang="en-US" dirty="0" err="1" smtClean="0"/>
              <a:t>Marshallian</a:t>
            </a:r>
            <a:r>
              <a:rPr lang="en-US" dirty="0" smtClean="0"/>
              <a:t> utility analysis</a:t>
            </a:r>
          </a:p>
          <a:p>
            <a:r>
              <a:rPr lang="en-US" dirty="0" smtClean="0"/>
              <a:t>Indifference curve approach : Ordinal utility (</a:t>
            </a:r>
            <a:r>
              <a:rPr lang="en-US" dirty="0" err="1" smtClean="0"/>
              <a:t>J.R.Hicks</a:t>
            </a:r>
            <a:r>
              <a:rPr lang="en-US" dirty="0" smtClean="0"/>
              <a:t> &amp; </a:t>
            </a:r>
            <a:r>
              <a:rPr lang="en-US" dirty="0" err="1" smtClean="0"/>
              <a:t>R.G.D.Allen</a:t>
            </a:r>
            <a:r>
              <a:rPr lang="en-US" dirty="0" smtClean="0"/>
              <a:t>)</a:t>
            </a:r>
          </a:p>
          <a:p>
            <a:r>
              <a:rPr lang="en-US" dirty="0" smtClean="0"/>
              <a:t>Utility: subjective or psychological concept – depends on the consumer and his need for the commodity</a:t>
            </a:r>
          </a:p>
          <a:p>
            <a:r>
              <a:rPr lang="en-US" dirty="0" smtClean="0"/>
              <a:t>Total utility: sum of utilities of all units of a commodity</a:t>
            </a:r>
          </a:p>
          <a:p>
            <a:r>
              <a:rPr lang="en-US" dirty="0" err="1" smtClean="0"/>
              <a:t>Eg</a:t>
            </a:r>
            <a:r>
              <a:rPr lang="en-US" dirty="0" smtClean="0"/>
              <a:t> : if a consumer consumes 10 biscuits, then TU is all 10 biscuits</a:t>
            </a:r>
          </a:p>
          <a:p>
            <a:r>
              <a:rPr lang="en-US" dirty="0" smtClean="0"/>
              <a:t>Marginal utility: addition made to the TU by consuming one more unit of a </a:t>
            </a:r>
            <a:r>
              <a:rPr lang="en-US" dirty="0" err="1" smtClean="0"/>
              <a:t>commodity.if</a:t>
            </a:r>
            <a:r>
              <a:rPr lang="en-US" dirty="0" smtClean="0"/>
              <a:t> a consumer consumes 10 biscuits, the MU is the utility derived from the 10</a:t>
            </a:r>
            <a:r>
              <a:rPr lang="en-US" baseline="30000" dirty="0" smtClean="0"/>
              <a:t>th</a:t>
            </a:r>
            <a:r>
              <a:rPr lang="en-US" dirty="0" smtClean="0"/>
              <a:t> unit.</a:t>
            </a:r>
          </a:p>
          <a:p>
            <a:r>
              <a:rPr lang="en-US" dirty="0" smtClean="0"/>
              <a:t>MU(n) = TU(n) – TU(n-1)</a:t>
            </a:r>
          </a:p>
          <a:p>
            <a:r>
              <a:rPr lang="en-US" dirty="0" smtClean="0"/>
              <a:t>MU(n) = Marginal utility of ‘nth’ commodity</a:t>
            </a:r>
          </a:p>
          <a:p>
            <a:r>
              <a:rPr lang="en-US" dirty="0" smtClean="0"/>
              <a:t>TU(n) = Total utility of n units</a:t>
            </a:r>
          </a:p>
          <a:p>
            <a:r>
              <a:rPr lang="en-US" dirty="0" smtClean="0"/>
              <a:t>TU(n-1) = Total utility of n-1 units</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MU – Decline, Reaches zero, becomes negative</a:t>
            </a:r>
          </a:p>
          <a:p>
            <a:r>
              <a:rPr lang="en-US" dirty="0" smtClean="0"/>
              <a:t>TU – Increases, Reaches maximum, Declines</a:t>
            </a:r>
          </a:p>
          <a:p>
            <a:r>
              <a:rPr lang="en-US" dirty="0" smtClean="0"/>
              <a:t>Law of DMU – If a consumer takes more and more units of a commodity, the additional utility he derives from an extra unit of the commodity goes on falling. MU decreases with the increase in the consumption of a commodity</a:t>
            </a:r>
          </a:p>
          <a:p>
            <a:r>
              <a:rPr lang="en-US" dirty="0" smtClean="0"/>
              <a:t>When MU decreases, TU increases at a diminishing rate.</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DMU</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Units of consumption must be in standard units. Cup of coffee, bottle of cool drink etc.</a:t>
            </a:r>
          </a:p>
          <a:p>
            <a:r>
              <a:rPr lang="en-US" dirty="0" smtClean="0"/>
              <a:t>All the units of the commodity must be identical – taste, quality, color and size</a:t>
            </a:r>
          </a:p>
          <a:p>
            <a:r>
              <a:rPr lang="en-US" dirty="0" smtClean="0"/>
              <a:t>Process of consumption continues without any time gap.</a:t>
            </a:r>
          </a:p>
          <a:p>
            <a:r>
              <a:rPr lang="en-US" dirty="0" smtClean="0"/>
              <a:t>Consumer’s taste, habit or preference must remain same during process of consumption</a:t>
            </a:r>
          </a:p>
          <a:p>
            <a:r>
              <a:rPr lang="en-US" dirty="0" smtClean="0"/>
              <a:t>Income of the consumer remains constant</a:t>
            </a:r>
          </a:p>
          <a:p>
            <a:r>
              <a:rPr lang="en-US" dirty="0" smtClean="0"/>
              <a:t>Prices of the commodity consumed and its substitutes are constant</a:t>
            </a:r>
          </a:p>
          <a:p>
            <a:r>
              <a:rPr lang="en-US" dirty="0" smtClean="0"/>
              <a:t>Rational economic man as he wants to </a:t>
            </a:r>
            <a:r>
              <a:rPr lang="en-US" dirty="0" err="1" smtClean="0"/>
              <a:t>maximise</a:t>
            </a:r>
            <a:r>
              <a:rPr lang="en-US" dirty="0" smtClean="0"/>
              <a:t> the total utility</a:t>
            </a:r>
          </a:p>
          <a:p>
            <a:r>
              <a:rPr lang="en-US" dirty="0" smtClean="0"/>
              <a:t>Utility is measurable.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397478" y="3562709"/>
            <a:ext cx="7039155" cy="1043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1647645" y="2631057"/>
            <a:ext cx="5512280" cy="81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1121433" y="4701396"/>
            <a:ext cx="5089585" cy="785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normAutofit fontScale="90000"/>
          </a:bodyPr>
          <a:lstStyle/>
          <a:p>
            <a:r>
              <a:rPr lang="en-US" dirty="0" smtClean="0"/>
              <a:t>Price effect, Income effect and substitution effect</a:t>
            </a:r>
            <a:endParaRPr lang="en-US" dirty="0"/>
          </a:p>
        </p:txBody>
      </p:sp>
      <p:sp>
        <p:nvSpPr>
          <p:cNvPr id="3" name="Content Placeholder 2"/>
          <p:cNvSpPr>
            <a:spLocks noGrp="1"/>
          </p:cNvSpPr>
          <p:nvPr>
            <p:ph idx="1"/>
          </p:nvPr>
        </p:nvSpPr>
        <p:spPr/>
        <p:txBody>
          <a:bodyPr/>
          <a:lstStyle/>
          <a:p>
            <a:r>
              <a:rPr lang="en-US" dirty="0" smtClean="0"/>
              <a:t>Price effect =</a:t>
            </a:r>
            <a:endParaRPr lang="en-US" dirty="0"/>
          </a:p>
        </p:txBody>
      </p:sp>
      <p:cxnSp>
        <p:nvCxnSpPr>
          <p:cNvPr id="5" name="Straight Connector 4"/>
          <p:cNvCxnSpPr/>
          <p:nvPr/>
        </p:nvCxnSpPr>
        <p:spPr>
          <a:xfrm flipV="1">
            <a:off x="3476445" y="2958861"/>
            <a:ext cx="3648973" cy="43132"/>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657598" y="3053751"/>
            <a:ext cx="3148641" cy="369332"/>
          </a:xfrm>
          <a:prstGeom prst="rect">
            <a:avLst/>
          </a:prstGeom>
          <a:noFill/>
        </p:spPr>
        <p:txBody>
          <a:bodyPr wrap="square" rtlCol="0">
            <a:spAutoFit/>
          </a:bodyPr>
          <a:lstStyle/>
          <a:p>
            <a:r>
              <a:rPr lang="en-US" dirty="0" smtClean="0"/>
              <a:t>Change in price of x commodity </a:t>
            </a:r>
            <a:endParaRPr lang="en-US" dirty="0"/>
          </a:p>
        </p:txBody>
      </p:sp>
      <p:sp>
        <p:nvSpPr>
          <p:cNvPr id="7" name="TextBox 6"/>
          <p:cNvSpPr txBox="1"/>
          <p:nvPr/>
        </p:nvSpPr>
        <p:spPr>
          <a:xfrm>
            <a:off x="1233577" y="5098211"/>
            <a:ext cx="4944239" cy="646331"/>
          </a:xfrm>
          <a:prstGeom prst="rect">
            <a:avLst/>
          </a:prstGeom>
          <a:noFill/>
        </p:spPr>
        <p:txBody>
          <a:bodyPr wrap="none" rtlCol="0">
            <a:spAutoFit/>
          </a:bodyPr>
          <a:lstStyle/>
          <a:p>
            <a:r>
              <a:rPr lang="en-US" dirty="0" smtClean="0"/>
              <a:t>Income effect = Change in demand for x commodity</a:t>
            </a:r>
          </a:p>
          <a:p>
            <a:endParaRPr lang="en-US" dirty="0"/>
          </a:p>
        </p:txBody>
      </p:sp>
      <p:cxnSp>
        <p:nvCxnSpPr>
          <p:cNvPr id="9" name="Straight Connector 8"/>
          <p:cNvCxnSpPr/>
          <p:nvPr/>
        </p:nvCxnSpPr>
        <p:spPr>
          <a:xfrm flipV="1">
            <a:off x="2424022" y="5063706"/>
            <a:ext cx="3105510" cy="25879"/>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2398143" y="4684144"/>
            <a:ext cx="3358612" cy="369332"/>
          </a:xfrm>
          <a:prstGeom prst="rect">
            <a:avLst/>
          </a:prstGeom>
          <a:noFill/>
        </p:spPr>
        <p:txBody>
          <a:bodyPr wrap="none" rtlCol="0">
            <a:spAutoFit/>
          </a:bodyPr>
          <a:lstStyle/>
          <a:p>
            <a:r>
              <a:rPr lang="en-US" dirty="0" smtClean="0"/>
              <a:t>Change in income of the consumer</a:t>
            </a:r>
            <a:endParaRPr lang="en-US" dirty="0"/>
          </a:p>
        </p:txBody>
      </p:sp>
      <p:sp>
        <p:nvSpPr>
          <p:cNvPr id="11" name="TextBox 10"/>
          <p:cNvSpPr txBox="1"/>
          <p:nvPr/>
        </p:nvSpPr>
        <p:spPr>
          <a:xfrm>
            <a:off x="1578634" y="3968151"/>
            <a:ext cx="6612259" cy="646331"/>
          </a:xfrm>
          <a:prstGeom prst="rect">
            <a:avLst/>
          </a:prstGeom>
          <a:noFill/>
        </p:spPr>
        <p:txBody>
          <a:bodyPr wrap="none" rtlCol="0">
            <a:spAutoFit/>
          </a:bodyPr>
          <a:lstStyle/>
          <a:p>
            <a:r>
              <a:rPr lang="en-US" dirty="0" smtClean="0"/>
              <a:t>Substitution effect = change in price of y commodity (substitute goods)</a:t>
            </a:r>
          </a:p>
          <a:p>
            <a:endParaRPr lang="en-US" dirty="0"/>
          </a:p>
        </p:txBody>
      </p:sp>
      <p:sp>
        <p:nvSpPr>
          <p:cNvPr id="15" name="TextBox 14"/>
          <p:cNvSpPr txBox="1"/>
          <p:nvPr/>
        </p:nvSpPr>
        <p:spPr>
          <a:xfrm>
            <a:off x="3657600" y="3588588"/>
            <a:ext cx="3427798" cy="369332"/>
          </a:xfrm>
          <a:prstGeom prst="rect">
            <a:avLst/>
          </a:prstGeom>
          <a:noFill/>
        </p:spPr>
        <p:txBody>
          <a:bodyPr wrap="none" rtlCol="0">
            <a:spAutoFit/>
          </a:bodyPr>
          <a:lstStyle/>
          <a:p>
            <a:r>
              <a:rPr lang="en-US" dirty="0" smtClean="0"/>
              <a:t>Change in demand for x commodity</a:t>
            </a:r>
            <a:endParaRPr lang="en-US" dirty="0"/>
          </a:p>
        </p:txBody>
      </p:sp>
      <p:sp>
        <p:nvSpPr>
          <p:cNvPr id="17" name="Rectangle 16"/>
          <p:cNvSpPr/>
          <p:nvPr/>
        </p:nvSpPr>
        <p:spPr>
          <a:xfrm>
            <a:off x="3560091" y="2614606"/>
            <a:ext cx="3485506" cy="369332"/>
          </a:xfrm>
          <a:prstGeom prst="rect">
            <a:avLst/>
          </a:prstGeom>
        </p:spPr>
        <p:txBody>
          <a:bodyPr wrap="none">
            <a:spAutoFit/>
          </a:bodyPr>
          <a:lstStyle/>
          <a:p>
            <a:r>
              <a:rPr lang="en-US" dirty="0" smtClean="0"/>
              <a:t>Change in demand for x commodity </a:t>
            </a:r>
            <a:endParaRPr lang="en-US" dirty="0"/>
          </a:p>
        </p:txBody>
      </p:sp>
      <p:cxnSp>
        <p:nvCxnSpPr>
          <p:cNvPr id="22" name="Straight Connector 21"/>
          <p:cNvCxnSpPr/>
          <p:nvPr/>
        </p:nvCxnSpPr>
        <p:spPr>
          <a:xfrm>
            <a:off x="3657600" y="2993366"/>
            <a:ext cx="3390181"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3717985" y="3976778"/>
            <a:ext cx="4080294" cy="8626"/>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17272"/>
          </a:xfrm>
        </p:spPr>
        <p:txBody>
          <a:bodyPr>
            <a:normAutofit fontScale="90000"/>
          </a:bodyPr>
          <a:lstStyle/>
          <a:p>
            <a:r>
              <a:rPr lang="en-US" dirty="0" smtClean="0"/>
              <a:t>Examples for income and substitution effect</a:t>
            </a:r>
            <a:endParaRPr lang="en-US" dirty="0"/>
          </a:p>
        </p:txBody>
      </p:sp>
      <p:sp>
        <p:nvSpPr>
          <p:cNvPr id="3" name="Content Placeholder 2"/>
          <p:cNvSpPr>
            <a:spLocks noGrp="1"/>
          </p:cNvSpPr>
          <p:nvPr>
            <p:ph idx="1"/>
          </p:nvPr>
        </p:nvSpPr>
        <p:spPr>
          <a:xfrm>
            <a:off x="1295401" y="1802921"/>
            <a:ext cx="9601196" cy="4072947"/>
          </a:xfrm>
        </p:spPr>
        <p:txBody>
          <a:bodyPr>
            <a:normAutofit fontScale="77500" lnSpcReduction="20000"/>
          </a:bodyPr>
          <a:lstStyle/>
          <a:p>
            <a:r>
              <a:rPr lang="en-US" b="1" dirty="0" smtClean="0"/>
              <a:t>Small income effect, small substitution effect: </a:t>
            </a:r>
            <a:r>
              <a:rPr lang="en-US" dirty="0" smtClean="0"/>
              <a:t>The amount of income that is spent on salt is very small, so the income effect is small. </a:t>
            </a:r>
            <a:r>
              <a:rPr lang="en-US" b="1" dirty="0" smtClean="0"/>
              <a:t>Because there are few substitutes for salt</a:t>
            </a:r>
            <a:r>
              <a:rPr lang="en-US" dirty="0" smtClean="0"/>
              <a:t>, consumers will not readily substitute away from it, and the substitution effect is therefore small.</a:t>
            </a:r>
          </a:p>
          <a:p>
            <a:r>
              <a:rPr lang="en-US" b="1" dirty="0" smtClean="0"/>
              <a:t>Large income effect, small substitution effect: </a:t>
            </a:r>
            <a:r>
              <a:rPr lang="en-US" dirty="0" smtClean="0"/>
              <a:t>The amount of income spent on housing is relatively large for most consumers</a:t>
            </a:r>
            <a:r>
              <a:rPr lang="en-US" b="1" dirty="0" smtClean="0"/>
              <a:t>. If the price of housing rises, real income is reduced substantially, leading to a large income effect. </a:t>
            </a:r>
            <a:r>
              <a:rPr lang="en-US" dirty="0" smtClean="0"/>
              <a:t>However, there are no really close substitutes for housing, so the substitution effect is small.</a:t>
            </a:r>
          </a:p>
          <a:p>
            <a:r>
              <a:rPr lang="en-US" b="1" dirty="0" smtClean="0"/>
              <a:t>Small income effect, large substitution effect</a:t>
            </a:r>
            <a:r>
              <a:rPr lang="en-US" dirty="0" smtClean="0"/>
              <a:t>: The amount of income spent on theater tickets is usually relatively small, so the income effect is small. </a:t>
            </a:r>
            <a:r>
              <a:rPr lang="en-US" b="1" dirty="0" smtClean="0"/>
              <a:t>The substitution effect is large because there are many good substitutes such as movies, TV shows, bowling, dancing and other forms of entertainment.</a:t>
            </a:r>
          </a:p>
          <a:p>
            <a:r>
              <a:rPr lang="en-US" b="1" dirty="0" smtClean="0"/>
              <a:t>Large income effect, virtually no substitution effect: As with housing, the amount of income spent on food is relatively large for most consumers, so the income effect is large. </a:t>
            </a:r>
            <a:r>
              <a:rPr lang="en-US" dirty="0" smtClean="0"/>
              <a:t>Although consumers can substitute out of particular foods, they cannot substitute out of food in general, so the substitution effect is essentially zero.</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Speculation effect: </a:t>
            </a:r>
            <a:r>
              <a:rPr lang="en-US" dirty="0" smtClean="0"/>
              <a:t>A rise in the price of a commodity creates the impression among the buyers that its price will rise further. So people start buying more of the commodity when its </a:t>
            </a:r>
            <a:r>
              <a:rPr lang="en-US" smtClean="0"/>
              <a:t>price rises.</a:t>
            </a:r>
            <a:endParaRPr lang="en-US" dirty="0" smtClean="0"/>
          </a:p>
          <a:p>
            <a:r>
              <a:rPr lang="en-US" dirty="0" smtClean="0"/>
              <a:t>Necessities of life: These are the items purchased by consumers whatever may be the price. A consumer buys these commodities (staples, food material, clothing) irrespective of their higher price.</a:t>
            </a:r>
            <a:endParaRPr lang="en-US" dirty="0"/>
          </a:p>
        </p:txBody>
      </p:sp>
    </p:spTree>
    <p:extLst>
      <p:ext uri="{BB962C8B-B14F-4D97-AF65-F5344CB8AC3E}">
        <p14:creationId xmlns:p14="http://schemas.microsoft.com/office/powerpoint/2010/main" val="32365217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Substitution effect is one of the most important reasons for the demand curve to slope downwards. Hicks tries to establish this with the help of indifference curve analysis</a:t>
            </a:r>
            <a:r>
              <a:rPr lang="en-US" smtClean="0"/>
              <a:t>. </a:t>
            </a:r>
            <a:endParaRPr lang="en-US"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 effect</a:t>
            </a:r>
            <a:endParaRPr lang="en-US" dirty="0"/>
          </a:p>
        </p:txBody>
      </p:sp>
      <p:sp>
        <p:nvSpPr>
          <p:cNvPr id="3" name="Content Placeholder 2"/>
          <p:cNvSpPr>
            <a:spLocks noGrp="1"/>
          </p:cNvSpPr>
          <p:nvPr>
            <p:ph idx="1"/>
          </p:nvPr>
        </p:nvSpPr>
        <p:spPr/>
        <p:txBody>
          <a:bodyPr/>
          <a:lstStyle/>
          <a:p>
            <a:endParaRPr lang="en-US" dirty="0"/>
          </a:p>
        </p:txBody>
      </p:sp>
      <p:sp>
        <p:nvSpPr>
          <p:cNvPr id="10" name="TextBox 9"/>
          <p:cNvSpPr txBox="1"/>
          <p:nvPr/>
        </p:nvSpPr>
        <p:spPr>
          <a:xfrm>
            <a:off x="5099467" y="2566735"/>
            <a:ext cx="6833346" cy="3693319"/>
          </a:xfrm>
          <a:prstGeom prst="rect">
            <a:avLst/>
          </a:prstGeom>
          <a:noFill/>
        </p:spPr>
        <p:txBody>
          <a:bodyPr wrap="none" rtlCol="0">
            <a:spAutoFit/>
          </a:bodyPr>
          <a:lstStyle/>
          <a:p>
            <a:pPr marL="342900" indent="-342900">
              <a:buAutoNum type="arabicPeriod"/>
            </a:pPr>
            <a:r>
              <a:rPr lang="en-US" dirty="0" smtClean="0"/>
              <a:t>The consumer is in equilibrium at point E1.</a:t>
            </a:r>
          </a:p>
          <a:p>
            <a:pPr marL="342900" indent="-342900"/>
            <a:r>
              <a:rPr lang="en-US" dirty="0" smtClean="0"/>
              <a:t>Where IC1 is tangent to the  price line PL .</a:t>
            </a:r>
          </a:p>
          <a:p>
            <a:pPr marL="342900" indent="-342900"/>
            <a:r>
              <a:rPr lang="en-US" dirty="0" smtClean="0"/>
              <a:t>He consumes M1 units of good x and N2 units of good y.</a:t>
            </a:r>
          </a:p>
          <a:p>
            <a:pPr marL="342900" indent="-342900"/>
            <a:r>
              <a:rPr lang="en-US" dirty="0" smtClean="0"/>
              <a:t>The income of the consumer and price of the good y is constant</a:t>
            </a:r>
          </a:p>
          <a:p>
            <a:pPr marL="342900" indent="-342900"/>
            <a:r>
              <a:rPr lang="en-US" dirty="0" smtClean="0"/>
              <a:t>There is a fall in price of good x. the price line rotates in the anti-</a:t>
            </a:r>
          </a:p>
          <a:p>
            <a:pPr marL="342900" indent="-342900"/>
            <a:r>
              <a:rPr lang="en-US" dirty="0" smtClean="0"/>
              <a:t>Clockwise direction and becomes PL2. The new price line is relatively</a:t>
            </a:r>
          </a:p>
          <a:p>
            <a:pPr marL="342900" indent="-342900"/>
            <a:r>
              <a:rPr lang="en-US" dirty="0" smtClean="0"/>
              <a:t>Flat. It reflects the relative cheapness of good x. A change in price </a:t>
            </a:r>
          </a:p>
          <a:p>
            <a:pPr marL="342900" indent="-342900"/>
            <a:r>
              <a:rPr lang="en-US" dirty="0" smtClean="0"/>
              <a:t>Brings a change in slope of the price-line. After the fall of price of good x</a:t>
            </a:r>
          </a:p>
          <a:p>
            <a:pPr marL="342900" indent="-342900"/>
            <a:r>
              <a:rPr lang="en-US" dirty="0" smtClean="0"/>
              <a:t>The consumer will buy more of good x because of two reasons.</a:t>
            </a:r>
          </a:p>
          <a:p>
            <a:pPr marL="342900" indent="-342900">
              <a:buAutoNum type="arabicPeriod"/>
            </a:pPr>
            <a:r>
              <a:rPr lang="en-US" dirty="0" smtClean="0"/>
              <a:t>Good x becomes relatively cheap</a:t>
            </a:r>
          </a:p>
          <a:p>
            <a:pPr marL="342900" indent="-342900">
              <a:buAutoNum type="arabicPeriod"/>
            </a:pPr>
            <a:r>
              <a:rPr lang="en-US" dirty="0" smtClean="0"/>
              <a:t>Income of the consumer goes up.</a:t>
            </a:r>
          </a:p>
          <a:p>
            <a:pPr marL="342900" indent="-342900"/>
            <a:endParaRPr lang="en-US" dirty="0" smtClean="0"/>
          </a:p>
          <a:p>
            <a:pPr marL="342900" indent="-342900"/>
            <a:r>
              <a:rPr lang="en-US" dirty="0" smtClean="0"/>
              <a:t>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5401" y="951443"/>
            <a:ext cx="9572625" cy="4924425"/>
          </a:xfrm>
          <a:prstGeom prst="rect">
            <a:avLst/>
          </a:prstGeom>
        </p:spPr>
      </p:pic>
      <p:sp>
        <p:nvSpPr>
          <p:cNvPr id="5" name="TextBox 4"/>
          <p:cNvSpPr txBox="1"/>
          <p:nvPr/>
        </p:nvSpPr>
        <p:spPr>
          <a:xfrm>
            <a:off x="5643154" y="1728968"/>
            <a:ext cx="2642839" cy="461665"/>
          </a:xfrm>
          <a:prstGeom prst="rect">
            <a:avLst/>
          </a:prstGeom>
          <a:noFill/>
        </p:spPr>
        <p:txBody>
          <a:bodyPr wrap="none" rtlCol="0">
            <a:spAutoFit/>
          </a:bodyPr>
          <a:lstStyle/>
          <a:p>
            <a:r>
              <a:rPr lang="en-US" sz="2400" b="1" dirty="0" smtClean="0">
                <a:solidFill>
                  <a:srgbClr val="FFFF00"/>
                </a:solidFill>
              </a:rPr>
              <a:t>Substitution Effect</a:t>
            </a:r>
            <a:endParaRPr lang="en-US" sz="2400" b="1" dirty="0">
              <a:solidFill>
                <a:srgbClr val="FFFF00"/>
              </a:solidFill>
            </a:endParaRPr>
          </a:p>
        </p:txBody>
      </p:sp>
    </p:spTree>
    <p:extLst>
      <p:ext uri="{BB962C8B-B14F-4D97-AF65-F5344CB8AC3E}">
        <p14:creationId xmlns:p14="http://schemas.microsoft.com/office/powerpoint/2010/main" val="90351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Indifference curve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Based on </a:t>
            </a:r>
            <a:r>
              <a:rPr lang="en-US" b="1" dirty="0" smtClean="0"/>
              <a:t>Ordinal approach</a:t>
            </a:r>
            <a:r>
              <a:rPr lang="en-US" dirty="0" smtClean="0"/>
              <a:t>, since it explains the </a:t>
            </a:r>
            <a:r>
              <a:rPr lang="en-US" dirty="0" err="1" smtClean="0"/>
              <a:t>behaviour</a:t>
            </a:r>
            <a:r>
              <a:rPr lang="en-US" dirty="0" smtClean="0"/>
              <a:t> of the consumer.</a:t>
            </a:r>
          </a:p>
          <a:p>
            <a:r>
              <a:rPr lang="en-US" dirty="0" smtClean="0"/>
              <a:t>It is based on the ‘</a:t>
            </a:r>
            <a:r>
              <a:rPr lang="en-US" b="1" dirty="0" smtClean="0"/>
              <a:t>Scale of Preference</a:t>
            </a:r>
            <a:r>
              <a:rPr lang="en-US" dirty="0" smtClean="0"/>
              <a:t>’. Suppose a consumer has with him Rs.5 to spend on two commodities say a book and a pen. If he spends that amount in the purchase of a pen, it is evident that he ‘prefers’ the pen to a book as the utility derived by him in the pen is larger than in the book.</a:t>
            </a:r>
          </a:p>
          <a:p>
            <a:r>
              <a:rPr lang="en-US" dirty="0" smtClean="0"/>
              <a:t>Another example, if a man who plans his consumption has Rs.10 which he can spend in units of two rupees each. In </a:t>
            </a:r>
            <a:r>
              <a:rPr lang="en-US" dirty="0" err="1" smtClean="0"/>
              <a:t>decising</a:t>
            </a:r>
            <a:r>
              <a:rPr lang="en-US" dirty="0" smtClean="0"/>
              <a:t> how to spend, the man will have to decide what he should do first and what he would do afterwards. Suppose he spends the first Rs.2 in seeing  a movie, second Rs.2 in taking meal, third in buying a book, and fourth in pen and fifth in chocolate then that is called as the ‘ scale of preference’.</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Indifference Curve</a:t>
            </a:r>
            <a:endParaRPr lang="en-US" dirty="0"/>
          </a:p>
        </p:txBody>
      </p:sp>
      <p:sp>
        <p:nvSpPr>
          <p:cNvPr id="3" name="Content Placeholder 2"/>
          <p:cNvSpPr>
            <a:spLocks noGrp="1"/>
          </p:cNvSpPr>
          <p:nvPr>
            <p:ph idx="1"/>
          </p:nvPr>
        </p:nvSpPr>
        <p:spPr/>
        <p:txBody>
          <a:bodyPr/>
          <a:lstStyle/>
          <a:p>
            <a:r>
              <a:rPr lang="en-US" dirty="0" smtClean="0"/>
              <a:t>Scale of Preference:</a:t>
            </a:r>
          </a:p>
          <a:p>
            <a:endParaRPr lang="en-US" dirty="0"/>
          </a:p>
        </p:txBody>
      </p:sp>
      <p:graphicFrame>
        <p:nvGraphicFramePr>
          <p:cNvPr id="5" name="Table 4"/>
          <p:cNvGraphicFramePr>
            <a:graphicFrameLocks noGrp="1"/>
          </p:cNvGraphicFramePr>
          <p:nvPr/>
        </p:nvGraphicFramePr>
        <p:xfrm>
          <a:off x="1367767" y="3022918"/>
          <a:ext cx="2152140" cy="1854200"/>
        </p:xfrm>
        <a:graphic>
          <a:graphicData uri="http://schemas.openxmlformats.org/drawingml/2006/table">
            <a:tbl>
              <a:tblPr firstRow="1" bandRow="1">
                <a:tableStyleId>{5C22544A-7EE6-4342-B048-85BDC9FD1C3A}</a:tableStyleId>
              </a:tblPr>
              <a:tblGrid>
                <a:gridCol w="409274">
                  <a:extLst>
                    <a:ext uri="{9D8B030D-6E8A-4147-A177-3AD203B41FA5}">
                      <a16:colId xmlns:a16="http://schemas.microsoft.com/office/drawing/2014/main" val="20000"/>
                    </a:ext>
                  </a:extLst>
                </a:gridCol>
                <a:gridCol w="1086929">
                  <a:extLst>
                    <a:ext uri="{9D8B030D-6E8A-4147-A177-3AD203B41FA5}">
                      <a16:colId xmlns:a16="http://schemas.microsoft.com/office/drawing/2014/main" val="20001"/>
                    </a:ext>
                  </a:extLst>
                </a:gridCol>
                <a:gridCol w="655937">
                  <a:extLst>
                    <a:ext uri="{9D8B030D-6E8A-4147-A177-3AD203B41FA5}">
                      <a16:colId xmlns:a16="http://schemas.microsoft.com/office/drawing/2014/main" val="20002"/>
                    </a:ext>
                  </a:extLst>
                </a:gridCol>
              </a:tblGrid>
              <a:tr h="370840">
                <a:tc>
                  <a:txBody>
                    <a:bodyPr/>
                    <a:lstStyle/>
                    <a:p>
                      <a:r>
                        <a:rPr lang="en-US" dirty="0" smtClean="0"/>
                        <a:t>1</a:t>
                      </a:r>
                      <a:endParaRPr lang="en-US" dirty="0"/>
                    </a:p>
                  </a:txBody>
                  <a:tcPr/>
                </a:tc>
                <a:tc>
                  <a:txBody>
                    <a:bodyPr/>
                    <a:lstStyle/>
                    <a:p>
                      <a:r>
                        <a:rPr lang="en-US" dirty="0" smtClean="0"/>
                        <a:t>Movie</a:t>
                      </a:r>
                      <a:endParaRPr lang="en-US" dirty="0"/>
                    </a:p>
                  </a:txBody>
                  <a:tcPr/>
                </a:tc>
                <a:tc>
                  <a:txBody>
                    <a:bodyPr/>
                    <a:lstStyle/>
                    <a:p>
                      <a:r>
                        <a:rPr lang="en-US" dirty="0" smtClean="0"/>
                        <a:t>A</a:t>
                      </a:r>
                      <a:endParaRPr lang="en-US" dirty="0"/>
                    </a:p>
                  </a:txBody>
                  <a:tcPr/>
                </a:tc>
                <a:extLst>
                  <a:ext uri="{0D108BD9-81ED-4DB2-BD59-A6C34878D82A}">
                    <a16:rowId xmlns:a16="http://schemas.microsoft.com/office/drawing/2014/main" val="10000"/>
                  </a:ext>
                </a:extLst>
              </a:tr>
              <a:tr h="370840">
                <a:tc>
                  <a:txBody>
                    <a:bodyPr/>
                    <a:lstStyle/>
                    <a:p>
                      <a:r>
                        <a:rPr lang="en-US" dirty="0" smtClean="0"/>
                        <a:t>2</a:t>
                      </a:r>
                      <a:endParaRPr lang="en-US" dirty="0"/>
                    </a:p>
                  </a:txBody>
                  <a:tcPr/>
                </a:tc>
                <a:tc>
                  <a:txBody>
                    <a:bodyPr/>
                    <a:lstStyle/>
                    <a:p>
                      <a:r>
                        <a:rPr lang="en-US" dirty="0" smtClean="0"/>
                        <a:t>Meal</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10001"/>
                  </a:ext>
                </a:extLst>
              </a:tr>
              <a:tr h="370840">
                <a:tc>
                  <a:txBody>
                    <a:bodyPr/>
                    <a:lstStyle/>
                    <a:p>
                      <a:r>
                        <a:rPr lang="en-US" dirty="0" smtClean="0"/>
                        <a:t>3</a:t>
                      </a:r>
                      <a:endParaRPr lang="en-US" dirty="0"/>
                    </a:p>
                  </a:txBody>
                  <a:tcPr/>
                </a:tc>
                <a:tc>
                  <a:txBody>
                    <a:bodyPr/>
                    <a:lstStyle/>
                    <a:p>
                      <a:r>
                        <a:rPr lang="en-US" dirty="0" smtClean="0"/>
                        <a:t>Book</a:t>
                      </a:r>
                      <a:endParaRPr lang="en-US" dirty="0"/>
                    </a:p>
                  </a:txBody>
                  <a:tcPr/>
                </a:tc>
                <a:tc>
                  <a:txBody>
                    <a:bodyPr/>
                    <a:lstStyle/>
                    <a:p>
                      <a:r>
                        <a:rPr lang="en-US" dirty="0" smtClean="0"/>
                        <a:t>C</a:t>
                      </a:r>
                      <a:endParaRPr lang="en-US" dirty="0"/>
                    </a:p>
                  </a:txBody>
                  <a:tcPr/>
                </a:tc>
                <a:extLst>
                  <a:ext uri="{0D108BD9-81ED-4DB2-BD59-A6C34878D82A}">
                    <a16:rowId xmlns:a16="http://schemas.microsoft.com/office/drawing/2014/main" val="10002"/>
                  </a:ext>
                </a:extLst>
              </a:tr>
              <a:tr h="370840">
                <a:tc>
                  <a:txBody>
                    <a:bodyPr/>
                    <a:lstStyle/>
                    <a:p>
                      <a:r>
                        <a:rPr lang="en-US" dirty="0" smtClean="0"/>
                        <a:t>4</a:t>
                      </a:r>
                      <a:endParaRPr lang="en-US" dirty="0"/>
                    </a:p>
                  </a:txBody>
                  <a:tcPr/>
                </a:tc>
                <a:tc>
                  <a:txBody>
                    <a:bodyPr/>
                    <a:lstStyle/>
                    <a:p>
                      <a:r>
                        <a:rPr lang="en-US" dirty="0" smtClean="0"/>
                        <a:t>Pen</a:t>
                      </a:r>
                      <a:endParaRPr lang="en-US" dirty="0"/>
                    </a:p>
                  </a:txBody>
                  <a:tcPr/>
                </a:tc>
                <a:tc>
                  <a:txBody>
                    <a:bodyPr/>
                    <a:lstStyle/>
                    <a:p>
                      <a:r>
                        <a:rPr lang="en-US" dirty="0" smtClean="0"/>
                        <a:t>D</a:t>
                      </a:r>
                      <a:endParaRPr lang="en-US" dirty="0"/>
                    </a:p>
                  </a:txBody>
                  <a:tcPr/>
                </a:tc>
                <a:extLst>
                  <a:ext uri="{0D108BD9-81ED-4DB2-BD59-A6C34878D82A}">
                    <a16:rowId xmlns:a16="http://schemas.microsoft.com/office/drawing/2014/main" val="10003"/>
                  </a:ext>
                </a:extLst>
              </a:tr>
              <a:tr h="370840">
                <a:tc>
                  <a:txBody>
                    <a:bodyPr/>
                    <a:lstStyle/>
                    <a:p>
                      <a:r>
                        <a:rPr lang="en-US" dirty="0" smtClean="0"/>
                        <a:t>5</a:t>
                      </a:r>
                      <a:endParaRPr lang="en-US" dirty="0"/>
                    </a:p>
                  </a:txBody>
                  <a:tcPr/>
                </a:tc>
                <a:tc>
                  <a:txBody>
                    <a:bodyPr/>
                    <a:lstStyle/>
                    <a:p>
                      <a:r>
                        <a:rPr lang="en-US" dirty="0" smtClean="0"/>
                        <a:t>Chocolate</a:t>
                      </a:r>
                      <a:endParaRPr lang="en-US" dirty="0"/>
                    </a:p>
                  </a:txBody>
                  <a:tcPr/>
                </a:tc>
                <a:tc>
                  <a:txBody>
                    <a:bodyPr/>
                    <a:lstStyle/>
                    <a:p>
                      <a:r>
                        <a:rPr lang="en-US" dirty="0" smtClean="0"/>
                        <a:t>E</a:t>
                      </a:r>
                      <a:endParaRPr lang="en-US" dirty="0"/>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4071668" y="3062378"/>
            <a:ext cx="7127144" cy="1477328"/>
          </a:xfrm>
          <a:prstGeom prst="rect">
            <a:avLst/>
          </a:prstGeom>
          <a:noFill/>
        </p:spPr>
        <p:txBody>
          <a:bodyPr wrap="none" rtlCol="0">
            <a:spAutoFit/>
          </a:bodyPr>
          <a:lstStyle/>
          <a:p>
            <a:r>
              <a:rPr lang="en-US" dirty="0" smtClean="0"/>
              <a:t>It may be quite interesting to study the behavior of people if the products are</a:t>
            </a:r>
          </a:p>
          <a:p>
            <a:r>
              <a:rPr lang="en-US" dirty="0" smtClean="0"/>
              <a:t>Substitutes and complements. </a:t>
            </a:r>
          </a:p>
          <a:p>
            <a:r>
              <a:rPr lang="en-US" dirty="0" smtClean="0"/>
              <a:t>Complementary goods: Printer and inkjet. (because they are used together)</a:t>
            </a:r>
          </a:p>
          <a:p>
            <a:r>
              <a:rPr lang="en-US" dirty="0" smtClean="0"/>
              <a:t>Substitute goods: </a:t>
            </a:r>
            <a:r>
              <a:rPr lang="en-US" dirty="0" err="1" smtClean="0"/>
              <a:t>Redmi</a:t>
            </a:r>
            <a:r>
              <a:rPr lang="en-US" dirty="0" smtClean="0"/>
              <a:t> </a:t>
            </a:r>
            <a:r>
              <a:rPr lang="en-US" dirty="0" err="1" smtClean="0"/>
              <a:t>vs</a:t>
            </a:r>
            <a:r>
              <a:rPr lang="en-US" dirty="0" smtClean="0"/>
              <a:t> Samsung mobile</a:t>
            </a:r>
          </a:p>
          <a:p>
            <a:r>
              <a:rPr lang="en-US" dirty="0" smtClean="0"/>
              <a:t>(any goods used instead of other good)</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to indifference curves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1. consumer possess complete information about all aspects of economic environment</a:t>
            </a:r>
          </a:p>
          <a:p>
            <a:r>
              <a:rPr lang="en-US" dirty="0" smtClean="0"/>
              <a:t>2. He behaves rationally, </a:t>
            </a:r>
            <a:r>
              <a:rPr lang="en-US" dirty="0" err="1" smtClean="0"/>
              <a:t>ie</a:t>
            </a:r>
            <a:r>
              <a:rPr lang="en-US" dirty="0" smtClean="0"/>
              <a:t>., with given income and prices of good, consumer will choose the combination of goods so as to get maximum satisfaction.</a:t>
            </a:r>
          </a:p>
          <a:p>
            <a:r>
              <a:rPr lang="en-US" dirty="0" smtClean="0"/>
              <a:t>This analysis assumes ‘continuity’. </a:t>
            </a:r>
            <a:r>
              <a:rPr lang="en-US" dirty="0" err="1" smtClean="0"/>
              <a:t>ie</a:t>
            </a:r>
            <a:r>
              <a:rPr lang="en-US" dirty="0" smtClean="0"/>
              <a:t>., consumers are capable of ordering or ranking all combination of goods according to their satisfaction</a:t>
            </a:r>
          </a:p>
          <a:p>
            <a:r>
              <a:rPr lang="en-US" dirty="0" smtClean="0"/>
              <a:t>Consumer is not interested in any one commodity, </a:t>
            </a:r>
            <a:r>
              <a:rPr lang="en-US" dirty="0" err="1" smtClean="0"/>
              <a:t>ratger</a:t>
            </a:r>
            <a:r>
              <a:rPr lang="en-US" dirty="0" smtClean="0"/>
              <a:t> in a combination of goods.</a:t>
            </a:r>
          </a:p>
          <a:p>
            <a:r>
              <a:rPr lang="en-US" dirty="0" smtClean="0"/>
              <a:t>Consumer has an indifference map for a pair of commodities. And also his scale of preferences will remain constant.</a:t>
            </a:r>
          </a:p>
          <a:p>
            <a:r>
              <a:rPr lang="en-US" dirty="0" smtClean="0"/>
              <a:t>Consumer had a fixed amount of money to spend on two goods and entire money should be spent on two goods and should not be saved.</a:t>
            </a:r>
          </a:p>
          <a:p>
            <a:r>
              <a:rPr lang="en-US" dirty="0" smtClean="0"/>
              <a:t>Prices of these goods are given in the market and are assumed to be constant.</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graphicFrame>
        <p:nvGraphicFramePr>
          <p:cNvPr id="4" name="Content Placeholder 3"/>
          <p:cNvGraphicFramePr>
            <a:graphicFrameLocks noGrp="1"/>
          </p:cNvGraphicFramePr>
          <p:nvPr>
            <p:ph idx="1"/>
          </p:nvPr>
        </p:nvGraphicFramePr>
        <p:xfrm>
          <a:off x="1295398" y="2557463"/>
          <a:ext cx="5338314" cy="2494280"/>
        </p:xfrm>
        <a:graphic>
          <a:graphicData uri="http://schemas.openxmlformats.org/drawingml/2006/table">
            <a:tbl>
              <a:tblPr firstRow="1" bandRow="1">
                <a:tableStyleId>{5C22544A-7EE6-4342-B048-85BDC9FD1C3A}</a:tableStyleId>
              </a:tblPr>
              <a:tblGrid>
                <a:gridCol w="1499560">
                  <a:extLst>
                    <a:ext uri="{9D8B030D-6E8A-4147-A177-3AD203B41FA5}">
                      <a16:colId xmlns:a16="http://schemas.microsoft.com/office/drawing/2014/main" val="20000"/>
                    </a:ext>
                  </a:extLst>
                </a:gridCol>
                <a:gridCol w="1164567">
                  <a:extLst>
                    <a:ext uri="{9D8B030D-6E8A-4147-A177-3AD203B41FA5}">
                      <a16:colId xmlns:a16="http://schemas.microsoft.com/office/drawing/2014/main" val="20001"/>
                    </a:ext>
                  </a:extLst>
                </a:gridCol>
                <a:gridCol w="1155939">
                  <a:extLst>
                    <a:ext uri="{9D8B030D-6E8A-4147-A177-3AD203B41FA5}">
                      <a16:colId xmlns:a16="http://schemas.microsoft.com/office/drawing/2014/main" val="20002"/>
                    </a:ext>
                  </a:extLst>
                </a:gridCol>
                <a:gridCol w="1518248">
                  <a:extLst>
                    <a:ext uri="{9D8B030D-6E8A-4147-A177-3AD203B41FA5}">
                      <a16:colId xmlns:a16="http://schemas.microsoft.com/office/drawing/2014/main" val="20003"/>
                    </a:ext>
                  </a:extLst>
                </a:gridCol>
              </a:tblGrid>
              <a:tr h="370840">
                <a:tc>
                  <a:txBody>
                    <a:bodyPr/>
                    <a:lstStyle/>
                    <a:p>
                      <a:r>
                        <a:rPr lang="en-US" dirty="0" smtClean="0"/>
                        <a:t>combination</a:t>
                      </a:r>
                      <a:endParaRPr lang="en-US" dirty="0"/>
                    </a:p>
                  </a:txBody>
                  <a:tcPr/>
                </a:tc>
                <a:tc>
                  <a:txBody>
                    <a:bodyPr/>
                    <a:lstStyle/>
                    <a:p>
                      <a:r>
                        <a:rPr lang="en-US" dirty="0" smtClean="0"/>
                        <a:t>Mangoes</a:t>
                      </a:r>
                      <a:endParaRPr lang="en-US" dirty="0"/>
                    </a:p>
                  </a:txBody>
                  <a:tcPr/>
                </a:tc>
                <a:tc>
                  <a:txBody>
                    <a:bodyPr/>
                    <a:lstStyle/>
                    <a:p>
                      <a:r>
                        <a:rPr lang="en-US" dirty="0" smtClean="0"/>
                        <a:t>Oranges</a:t>
                      </a:r>
                      <a:endParaRPr lang="en-US" dirty="0"/>
                    </a:p>
                  </a:txBody>
                  <a:tcPr/>
                </a:tc>
                <a:tc>
                  <a:txBody>
                    <a:bodyPr/>
                    <a:lstStyle/>
                    <a:p>
                      <a:r>
                        <a:rPr lang="en-US" dirty="0" smtClean="0"/>
                        <a:t>Rate of substitution</a:t>
                      </a:r>
                      <a:endParaRPr lang="en-US" dirty="0"/>
                    </a:p>
                  </a:txBody>
                  <a:tcPr/>
                </a:tc>
                <a:extLst>
                  <a:ext uri="{0D108BD9-81ED-4DB2-BD59-A6C34878D82A}">
                    <a16:rowId xmlns:a16="http://schemas.microsoft.com/office/drawing/2014/main" val="10000"/>
                  </a:ext>
                </a:extLst>
              </a:tr>
              <a:tr h="370840">
                <a:tc>
                  <a:txBody>
                    <a:bodyPr/>
                    <a:lstStyle/>
                    <a:p>
                      <a:r>
                        <a:rPr lang="en-US" dirty="0" smtClean="0"/>
                        <a:t>A</a:t>
                      </a:r>
                      <a:endParaRPr lang="en-US" dirty="0"/>
                    </a:p>
                  </a:txBody>
                  <a:tcPr/>
                </a:tc>
                <a:tc>
                  <a:txBody>
                    <a:bodyPr/>
                    <a:lstStyle/>
                    <a:p>
                      <a:r>
                        <a:rPr lang="en-US" dirty="0" smtClean="0"/>
                        <a:t>1</a:t>
                      </a:r>
                      <a:endParaRPr lang="en-US" dirty="0"/>
                    </a:p>
                  </a:txBody>
                  <a:tcPr/>
                </a:tc>
                <a:tc>
                  <a:txBody>
                    <a:bodyPr/>
                    <a:lstStyle/>
                    <a:p>
                      <a:r>
                        <a:rPr lang="en-US" dirty="0" smtClean="0"/>
                        <a:t>14</a:t>
                      </a:r>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smtClean="0"/>
                        <a:t>B</a:t>
                      </a:r>
                      <a:endParaRPr lang="en-US" dirty="0"/>
                    </a:p>
                  </a:txBody>
                  <a:tcPr/>
                </a:tc>
                <a:tc>
                  <a:txBody>
                    <a:bodyPr/>
                    <a:lstStyle/>
                    <a:p>
                      <a:r>
                        <a:rPr lang="en-US" dirty="0" smtClean="0"/>
                        <a:t>2</a:t>
                      </a:r>
                      <a:endParaRPr lang="en-US" dirty="0"/>
                    </a:p>
                  </a:txBody>
                  <a:tcPr/>
                </a:tc>
                <a:tc>
                  <a:txBody>
                    <a:bodyPr/>
                    <a:lstStyle/>
                    <a:p>
                      <a:r>
                        <a:rPr lang="en-US" dirty="0" smtClean="0"/>
                        <a:t>9</a:t>
                      </a:r>
                      <a:endParaRPr lang="en-US" dirty="0"/>
                    </a:p>
                  </a:txBody>
                  <a:tcPr/>
                </a:tc>
                <a:tc>
                  <a:txBody>
                    <a:bodyPr/>
                    <a:lstStyle/>
                    <a:p>
                      <a:r>
                        <a:rPr lang="en-US" dirty="0" smtClean="0"/>
                        <a:t>1:5</a:t>
                      </a:r>
                      <a:endParaRPr lang="en-US" dirty="0"/>
                    </a:p>
                  </a:txBody>
                  <a:tcPr/>
                </a:tc>
                <a:extLst>
                  <a:ext uri="{0D108BD9-81ED-4DB2-BD59-A6C34878D82A}">
                    <a16:rowId xmlns:a16="http://schemas.microsoft.com/office/drawing/2014/main" val="10002"/>
                  </a:ext>
                </a:extLst>
              </a:tr>
              <a:tr h="370840">
                <a:tc>
                  <a:txBody>
                    <a:bodyPr/>
                    <a:lstStyle/>
                    <a:p>
                      <a:r>
                        <a:rPr lang="en-US" dirty="0" smtClean="0"/>
                        <a:t>C</a:t>
                      </a:r>
                      <a:endParaRPr lang="en-US" dirty="0"/>
                    </a:p>
                  </a:txBody>
                  <a:tcPr/>
                </a:tc>
                <a:tc>
                  <a:txBody>
                    <a:bodyPr/>
                    <a:lstStyle/>
                    <a:p>
                      <a:r>
                        <a:rPr lang="en-US" dirty="0" smtClean="0"/>
                        <a:t>3</a:t>
                      </a:r>
                      <a:endParaRPr lang="en-US" dirty="0"/>
                    </a:p>
                  </a:txBody>
                  <a:tcPr/>
                </a:tc>
                <a:tc>
                  <a:txBody>
                    <a:bodyPr/>
                    <a:lstStyle/>
                    <a:p>
                      <a:r>
                        <a:rPr lang="en-US" dirty="0" smtClean="0"/>
                        <a:t>6</a:t>
                      </a:r>
                      <a:endParaRPr lang="en-US" dirty="0"/>
                    </a:p>
                  </a:txBody>
                  <a:tcPr/>
                </a:tc>
                <a:tc>
                  <a:txBody>
                    <a:bodyPr/>
                    <a:lstStyle/>
                    <a:p>
                      <a:r>
                        <a:rPr lang="en-US" dirty="0" smtClean="0"/>
                        <a:t>1:3</a:t>
                      </a:r>
                      <a:endParaRPr lang="en-US" dirty="0"/>
                    </a:p>
                  </a:txBody>
                  <a:tcPr/>
                </a:tc>
                <a:extLst>
                  <a:ext uri="{0D108BD9-81ED-4DB2-BD59-A6C34878D82A}">
                    <a16:rowId xmlns:a16="http://schemas.microsoft.com/office/drawing/2014/main" val="10003"/>
                  </a:ext>
                </a:extLst>
              </a:tr>
              <a:tr h="370840">
                <a:tc>
                  <a:txBody>
                    <a:bodyPr/>
                    <a:lstStyle/>
                    <a:p>
                      <a:r>
                        <a:rPr lang="en-US" dirty="0" smtClean="0"/>
                        <a:t>D</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r>
                        <a:rPr lang="en-US" dirty="0" smtClean="0"/>
                        <a:t>1:2</a:t>
                      </a:r>
                      <a:endParaRPr lang="en-US" dirty="0"/>
                    </a:p>
                  </a:txBody>
                  <a:tcPr/>
                </a:tc>
                <a:extLst>
                  <a:ext uri="{0D108BD9-81ED-4DB2-BD59-A6C34878D82A}">
                    <a16:rowId xmlns:a16="http://schemas.microsoft.com/office/drawing/2014/main" val="10004"/>
                  </a:ext>
                </a:extLst>
              </a:tr>
              <a:tr h="370840">
                <a:tc>
                  <a:txBody>
                    <a:bodyPr/>
                    <a:lstStyle/>
                    <a:p>
                      <a:r>
                        <a:rPr lang="en-US" dirty="0" smtClean="0"/>
                        <a:t>E</a:t>
                      </a:r>
                      <a:endParaRPr lang="en-US" dirty="0"/>
                    </a:p>
                  </a:txBody>
                  <a:tcPr/>
                </a:tc>
                <a:tc>
                  <a:txBody>
                    <a:bodyPr/>
                    <a:lstStyle/>
                    <a:p>
                      <a:r>
                        <a:rPr lang="en-US" dirty="0" smtClean="0"/>
                        <a:t>5</a:t>
                      </a:r>
                      <a:endParaRPr lang="en-US" dirty="0"/>
                    </a:p>
                  </a:txBody>
                  <a:tcPr/>
                </a:tc>
                <a:tc>
                  <a:txBody>
                    <a:bodyPr/>
                    <a:lstStyle/>
                    <a:p>
                      <a:r>
                        <a:rPr lang="en-US" dirty="0" smtClean="0"/>
                        <a:t>2.5</a:t>
                      </a:r>
                      <a:endParaRPr lang="en-US" dirty="0"/>
                    </a:p>
                  </a:txBody>
                  <a:tcPr/>
                </a:tc>
                <a:tc>
                  <a:txBody>
                    <a:bodyPr/>
                    <a:lstStyle/>
                    <a:p>
                      <a:r>
                        <a:rPr lang="en-US" dirty="0" smtClean="0"/>
                        <a:t>1:1.5</a:t>
                      </a:r>
                      <a:endParaRPr lang="en-US" dirty="0"/>
                    </a:p>
                  </a:txBody>
                  <a:tcPr/>
                </a:tc>
                <a:extLst>
                  <a:ext uri="{0D108BD9-81ED-4DB2-BD59-A6C34878D82A}">
                    <a16:rowId xmlns:a16="http://schemas.microsoft.com/office/drawing/2014/main" val="10005"/>
                  </a:ext>
                </a:extLst>
              </a:tr>
            </a:tbl>
          </a:graphicData>
        </a:graphic>
      </p:graphicFrame>
      <p:pic>
        <p:nvPicPr>
          <p:cNvPr id="2050" name="Picture 2"/>
          <p:cNvPicPr>
            <a:picLocks noChangeAspect="1" noChangeArrowheads="1"/>
          </p:cNvPicPr>
          <p:nvPr/>
        </p:nvPicPr>
        <p:blipFill>
          <a:blip r:embed="rId2"/>
          <a:srcRect/>
          <a:stretch>
            <a:fillRect/>
          </a:stretch>
        </p:blipFill>
        <p:spPr bwMode="auto">
          <a:xfrm>
            <a:off x="6902210" y="2539940"/>
            <a:ext cx="4305300" cy="3486150"/>
          </a:xfrm>
          <a:prstGeom prst="rect">
            <a:avLst/>
          </a:prstGeom>
          <a:noFill/>
          <a:ln w="9525">
            <a:noFill/>
            <a:miter lim="800000"/>
            <a:headEnd/>
            <a:tailEnd/>
          </a:ln>
          <a:effectLst/>
        </p:spPr>
      </p:pic>
      <p:cxnSp>
        <p:nvCxnSpPr>
          <p:cNvPr id="7" name="Straight Arrow Connector 6"/>
          <p:cNvCxnSpPr/>
          <p:nvPr/>
        </p:nvCxnSpPr>
        <p:spPr>
          <a:xfrm rot="5400000">
            <a:off x="4891178" y="4270075"/>
            <a:ext cx="2846717" cy="172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77110" y="5727940"/>
            <a:ext cx="2821350" cy="369332"/>
          </a:xfrm>
          <a:prstGeom prst="rect">
            <a:avLst/>
          </a:prstGeom>
          <a:noFill/>
        </p:spPr>
        <p:txBody>
          <a:bodyPr wrap="none" rtlCol="0">
            <a:spAutoFit/>
          </a:bodyPr>
          <a:lstStyle/>
          <a:p>
            <a:r>
              <a:rPr lang="en-US" dirty="0" smtClean="0"/>
              <a:t>Marginal Rate of substitution</a:t>
            </a:r>
            <a:endParaRPr lang="en-US" dirty="0"/>
          </a:p>
        </p:txBody>
      </p:sp>
      <p:sp>
        <p:nvSpPr>
          <p:cNvPr id="12" name="Right Bracket 11"/>
          <p:cNvSpPr/>
          <p:nvPr/>
        </p:nvSpPr>
        <p:spPr>
          <a:xfrm>
            <a:off x="3036498" y="3381555"/>
            <a:ext cx="45719" cy="36230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3114136" y="3355676"/>
            <a:ext cx="795411" cy="369332"/>
          </a:xfrm>
          <a:prstGeom prst="rect">
            <a:avLst/>
          </a:prstGeom>
          <a:noFill/>
        </p:spPr>
        <p:txBody>
          <a:bodyPr wrap="none" rtlCol="0">
            <a:spAutoFit/>
          </a:bodyPr>
          <a:lstStyle/>
          <a:p>
            <a:r>
              <a:rPr lang="en-US" dirty="0" smtClean="0"/>
              <a:t>2-1 =1</a:t>
            </a:r>
            <a:endParaRPr lang="en-US" dirty="0"/>
          </a:p>
        </p:txBody>
      </p:sp>
      <p:sp>
        <p:nvSpPr>
          <p:cNvPr id="14" name="Right Bracket 13"/>
          <p:cNvSpPr/>
          <p:nvPr/>
        </p:nvSpPr>
        <p:spPr>
          <a:xfrm>
            <a:off x="4295955" y="3364302"/>
            <a:ext cx="45719" cy="41406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4373592" y="3338423"/>
            <a:ext cx="962123" cy="369332"/>
          </a:xfrm>
          <a:prstGeom prst="rect">
            <a:avLst/>
          </a:prstGeom>
          <a:noFill/>
        </p:spPr>
        <p:txBody>
          <a:bodyPr wrap="none" rtlCol="0">
            <a:spAutoFit/>
          </a:bodyPr>
          <a:lstStyle/>
          <a:p>
            <a:r>
              <a:rPr lang="en-US" dirty="0" smtClean="0"/>
              <a:t>14-9 = 5</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510238"/>
          </a:xfrm>
        </p:spPr>
        <p:txBody>
          <a:bodyPr>
            <a:normAutofit fontScale="90000"/>
          </a:bodyPr>
          <a:lstStyle/>
          <a:p>
            <a:endParaRPr lang="en-US" dirty="0"/>
          </a:p>
        </p:txBody>
      </p:sp>
      <p:sp>
        <p:nvSpPr>
          <p:cNvPr id="3" name="Content Placeholder 2"/>
          <p:cNvSpPr>
            <a:spLocks noGrp="1"/>
          </p:cNvSpPr>
          <p:nvPr>
            <p:ph idx="1"/>
          </p:nvPr>
        </p:nvSpPr>
        <p:spPr>
          <a:xfrm>
            <a:off x="1295401" y="1570008"/>
            <a:ext cx="9601196" cy="4305860"/>
          </a:xfrm>
        </p:spPr>
        <p:txBody>
          <a:bodyPr>
            <a:normAutofit fontScale="92500" lnSpcReduction="20000"/>
          </a:bodyPr>
          <a:lstStyle/>
          <a:p>
            <a:r>
              <a:rPr lang="en-US" dirty="0" smtClean="0"/>
              <a:t>Every indifference curve represents one satisfaction. All the points in the same indifference curve represent equal satisfaction. It is because that one commodity is substitutes for another commodity while the consumer moves down on an indifference curve. </a:t>
            </a:r>
          </a:p>
          <a:p>
            <a:r>
              <a:rPr lang="en-US" dirty="0" smtClean="0"/>
              <a:t>Suppose the consumer moves down on an indifference curve, this means he gives up y-axis commodity  so that loss in y-commodity is counter-balanced by the gain in x-commodity which results in equal satisfaction. This sort of substitution of y commodity with x commodity or vice-versa to make the level of satisfaction constant is called as ‘Marginal Rate of Substitution’.</a:t>
            </a:r>
          </a:p>
          <a:p>
            <a:r>
              <a:rPr lang="en-US" dirty="0" smtClean="0"/>
              <a:t>It is the rate at which an individual exchange successive units of one commodity for another.</a:t>
            </a:r>
          </a:p>
          <a:p>
            <a:r>
              <a:rPr lang="en-US" dirty="0" smtClean="0"/>
              <a:t>the concept of indifference curve is based on the </a:t>
            </a:r>
            <a:r>
              <a:rPr lang="en-US" b="1" dirty="0" smtClean="0"/>
              <a:t>properties of diminishing marginal rate of substitution</a:t>
            </a:r>
            <a:r>
              <a:rPr lang="en-US" dirty="0" smtClean="0"/>
              <a:t>.</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60404"/>
          </a:xfrm>
        </p:spPr>
        <p:txBody>
          <a:bodyPr>
            <a:normAutofit fontScale="90000"/>
          </a:bodyPr>
          <a:lstStyle/>
          <a:p>
            <a:r>
              <a:rPr lang="en-US" dirty="0" smtClean="0"/>
              <a:t>Indifference curves in case of substitutes and complements</a:t>
            </a:r>
            <a:endParaRPr lang="en-US" dirty="0"/>
          </a:p>
        </p:txBody>
      </p:sp>
      <p:sp>
        <p:nvSpPr>
          <p:cNvPr id="3" name="Content Placeholder 2"/>
          <p:cNvSpPr>
            <a:spLocks noGrp="1"/>
          </p:cNvSpPr>
          <p:nvPr>
            <p:ph idx="1"/>
          </p:nvPr>
        </p:nvSpPr>
        <p:spPr>
          <a:xfrm>
            <a:off x="1295401" y="2009955"/>
            <a:ext cx="9601196" cy="3865913"/>
          </a:xfrm>
        </p:spPr>
        <p:txBody>
          <a:bodyPr/>
          <a:lstStyle/>
          <a:p>
            <a:endParaRPr lang="en-US" dirty="0"/>
          </a:p>
        </p:txBody>
      </p:sp>
      <p:pic>
        <p:nvPicPr>
          <p:cNvPr id="3074" name="Picture 2" descr="Good X and Y"/>
          <p:cNvPicPr>
            <a:picLocks noChangeAspect="1" noChangeArrowheads="1"/>
          </p:cNvPicPr>
          <p:nvPr/>
        </p:nvPicPr>
        <p:blipFill>
          <a:blip r:embed="rId2"/>
          <a:srcRect/>
          <a:stretch>
            <a:fillRect/>
          </a:stretch>
        </p:blipFill>
        <p:spPr bwMode="auto">
          <a:xfrm>
            <a:off x="1699703" y="2127219"/>
            <a:ext cx="1866900" cy="1704976"/>
          </a:xfrm>
          <a:prstGeom prst="rect">
            <a:avLst/>
          </a:prstGeom>
          <a:noFill/>
        </p:spPr>
      </p:pic>
      <p:sp>
        <p:nvSpPr>
          <p:cNvPr id="5" name="TextBox 4"/>
          <p:cNvSpPr txBox="1"/>
          <p:nvPr/>
        </p:nvSpPr>
        <p:spPr>
          <a:xfrm>
            <a:off x="3821503" y="2320506"/>
            <a:ext cx="6804235" cy="1754326"/>
          </a:xfrm>
          <a:prstGeom prst="rect">
            <a:avLst/>
          </a:prstGeom>
          <a:noFill/>
        </p:spPr>
        <p:txBody>
          <a:bodyPr wrap="none" rtlCol="0">
            <a:spAutoFit/>
          </a:bodyPr>
          <a:lstStyle/>
          <a:p>
            <a:r>
              <a:rPr lang="en-US" dirty="0" smtClean="0"/>
              <a:t>If the two goods are </a:t>
            </a:r>
            <a:r>
              <a:rPr lang="en-US" b="1" dirty="0" smtClean="0"/>
              <a:t>close substitutes</a:t>
            </a:r>
            <a:r>
              <a:rPr lang="en-US" dirty="0" smtClean="0"/>
              <a:t>, such as coarse rice and wheat, </a:t>
            </a:r>
          </a:p>
          <a:p>
            <a:r>
              <a:rPr lang="en-US" dirty="0" smtClean="0"/>
              <a:t>there is the high degree of substitutability of the two goods.</a:t>
            </a:r>
          </a:p>
          <a:p>
            <a:r>
              <a:rPr lang="en-US" dirty="0" smtClean="0"/>
              <a:t>The MRS of one for the other is a constant number. In this case, </a:t>
            </a:r>
          </a:p>
          <a:p>
            <a:r>
              <a:rPr lang="en-US" dirty="0" smtClean="0"/>
              <a:t>the slopes of the indifference curves are constant, </a:t>
            </a:r>
          </a:p>
          <a:p>
            <a:r>
              <a:rPr lang="en-US" dirty="0" smtClean="0"/>
              <a:t>and the indifference curves are therefore linear. If the consumer is always </a:t>
            </a:r>
          </a:p>
          <a:p>
            <a:r>
              <a:rPr lang="en-US" dirty="0" smtClean="0"/>
              <a:t>willing to trade  one for one, his MRS is equal to 1.</a:t>
            </a:r>
            <a:endParaRPr lang="en-US" dirty="0"/>
          </a:p>
        </p:txBody>
      </p:sp>
      <p:sp>
        <p:nvSpPr>
          <p:cNvPr id="6" name="TextBox 5"/>
          <p:cNvSpPr txBox="1"/>
          <p:nvPr/>
        </p:nvSpPr>
        <p:spPr>
          <a:xfrm>
            <a:off x="4106174" y="4511615"/>
            <a:ext cx="6986015" cy="1754326"/>
          </a:xfrm>
          <a:prstGeom prst="rect">
            <a:avLst/>
          </a:prstGeom>
          <a:noFill/>
        </p:spPr>
        <p:txBody>
          <a:bodyPr wrap="none" rtlCol="0">
            <a:spAutoFit/>
          </a:bodyPr>
          <a:lstStyle/>
          <a:p>
            <a:r>
              <a:rPr lang="en-US" dirty="0" smtClean="0"/>
              <a:t>If the two goods are </a:t>
            </a:r>
            <a:r>
              <a:rPr lang="en-US" b="1" dirty="0" smtClean="0"/>
              <a:t>perfect complements </a:t>
            </a:r>
          </a:p>
          <a:p>
            <a:r>
              <a:rPr lang="en-US" dirty="0" smtClean="0"/>
              <a:t>the indifference curve is right-angled or L shaped. In this case the consumer </a:t>
            </a:r>
          </a:p>
          <a:p>
            <a:r>
              <a:rPr lang="en-US" dirty="0" smtClean="0"/>
              <a:t>wants to consume the two goods in a fixed proportion, say one unit of </a:t>
            </a:r>
          </a:p>
          <a:p>
            <a:r>
              <a:rPr lang="en-US" dirty="0" smtClean="0"/>
              <a:t>good 1 for every one unit of good 2. If she has more of one good than the</a:t>
            </a:r>
          </a:p>
          <a:p>
            <a:r>
              <a:rPr lang="en-US" dirty="0" smtClean="0"/>
              <a:t> other, she does not get any extra satisfaction from the additional </a:t>
            </a:r>
          </a:p>
          <a:p>
            <a:r>
              <a:rPr lang="en-US" dirty="0" smtClean="0"/>
              <a:t>units of the first good.</a:t>
            </a:r>
            <a:endParaRPr lang="en-US" dirty="0"/>
          </a:p>
        </p:txBody>
      </p:sp>
      <p:pic>
        <p:nvPicPr>
          <p:cNvPr id="3076" name="Picture 4" descr="Good X and Y"/>
          <p:cNvPicPr>
            <a:picLocks noChangeAspect="1" noChangeArrowheads="1"/>
          </p:cNvPicPr>
          <p:nvPr/>
        </p:nvPicPr>
        <p:blipFill>
          <a:blip r:embed="rId3"/>
          <a:srcRect/>
          <a:stretch>
            <a:fillRect/>
          </a:stretch>
        </p:blipFill>
        <p:spPr bwMode="auto">
          <a:xfrm>
            <a:off x="1768715" y="4019910"/>
            <a:ext cx="1819275" cy="1905000"/>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line or Price line</a:t>
            </a:r>
            <a:endParaRPr lang="en-US" dirty="0"/>
          </a:p>
        </p:txBody>
      </p:sp>
      <p:sp>
        <p:nvSpPr>
          <p:cNvPr id="3" name="Content Placeholder 2"/>
          <p:cNvSpPr>
            <a:spLocks noGrp="1"/>
          </p:cNvSpPr>
          <p:nvPr>
            <p:ph idx="1"/>
          </p:nvPr>
        </p:nvSpPr>
        <p:spPr>
          <a:xfrm>
            <a:off x="1295401" y="1932317"/>
            <a:ext cx="9601196" cy="3943551"/>
          </a:xfrm>
        </p:spPr>
        <p:txBody>
          <a:bodyPr>
            <a:normAutofit fontScale="92500" lnSpcReduction="10000"/>
          </a:bodyPr>
          <a:lstStyle/>
          <a:p>
            <a:r>
              <a:rPr lang="en-US" dirty="0" smtClean="0"/>
              <a:t>According to Prof. Salvatore, </a:t>
            </a:r>
            <a:r>
              <a:rPr lang="en-US" b="1" dirty="0" smtClean="0"/>
              <a:t>“The budget line shows all the different combinations of the two commodities that a consumer can purchase, give his or her income and the price of the two commodities.”</a:t>
            </a:r>
            <a:endParaRPr lang="en-US" dirty="0" smtClean="0"/>
          </a:p>
          <a:p>
            <a:r>
              <a:rPr lang="en-US" dirty="0" smtClean="0"/>
              <a:t>Suppose the consumer has income of Rs.6 and a unit of food costs Rs.1.50 and a unit of clothing Re.1.</a:t>
            </a:r>
          </a:p>
          <a:p>
            <a:r>
              <a:rPr lang="en-US" dirty="0" smtClean="0"/>
              <a:t>He can spend all the </a:t>
            </a:r>
            <a:r>
              <a:rPr lang="en-US" dirty="0" err="1" smtClean="0"/>
              <a:t>mibey</a:t>
            </a:r>
            <a:r>
              <a:rPr lang="en-US" dirty="0" smtClean="0"/>
              <a:t> on food alone or clothing alone or between the two. Assuming he spends on food, he can get 4 units of food; similarly if he spends on clothing alone, he can buy 6 units of clothing. Thus two possibilities are open to the consumer. The line which is the consumption possibility line representing various possibilities of combinations open to the consumer with his income Rs.6. is called price line or Budget line.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Supply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a:t>
            </a:r>
            <a:r>
              <a:rPr lang="en-US" dirty="0"/>
              <a:t> </a:t>
            </a:r>
            <a:r>
              <a:rPr lang="en-US" b="1" dirty="0"/>
              <a:t>law of supply</a:t>
            </a:r>
            <a:r>
              <a:rPr lang="en-US" dirty="0"/>
              <a:t> is an economic principle that helps explain how to appropriately price products based on how much supply is available of a product. The law of supply explains that if people are willing to pay more money for a product, a company will produce or manufacture more of that product to capitalize on the increased revenue</a:t>
            </a:r>
            <a:r>
              <a:rPr lang="en-US" dirty="0" smtClean="0"/>
              <a:t>.</a:t>
            </a:r>
          </a:p>
          <a:p>
            <a:r>
              <a:rPr lang="en-US" dirty="0"/>
              <a:t>When the iPhone 5 was released, there was not enough supply to meet the demand. Consumers were waiting outside Apple stores for days just in hopes they could be one of the lucky customers who left with a new phone on the release day. Because the demand was so high and the supply was restricted, Apple was able to charge a premium price, and consumers gladly paid the full amount.</a:t>
            </a:r>
          </a:p>
        </p:txBody>
      </p:sp>
    </p:spTree>
    <p:extLst>
      <p:ext uri="{BB962C8B-B14F-4D97-AF65-F5344CB8AC3E}">
        <p14:creationId xmlns:p14="http://schemas.microsoft.com/office/powerpoint/2010/main" val="35951529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Budget line – if good is inferior and normal good</a:t>
            </a:r>
            <a:endParaRPr lang="en-US" dirty="0"/>
          </a:p>
        </p:txBody>
      </p:sp>
      <p:sp>
        <p:nvSpPr>
          <p:cNvPr id="3" name="Content Placeholder 2"/>
          <p:cNvSpPr>
            <a:spLocks noGrp="1"/>
          </p:cNvSpPr>
          <p:nvPr>
            <p:ph idx="1"/>
          </p:nvPr>
        </p:nvSpPr>
        <p:spPr/>
        <p:txBody>
          <a:bodyPr/>
          <a:lstStyle/>
          <a:p>
            <a:r>
              <a:rPr lang="en-US" dirty="0" smtClean="0"/>
              <a:t>For </a:t>
            </a:r>
            <a:r>
              <a:rPr lang="en-US" dirty="0" err="1" smtClean="0"/>
              <a:t>eg</a:t>
            </a:r>
            <a:r>
              <a:rPr lang="en-US" dirty="0" smtClean="0"/>
              <a:t>, Food and clothing. No, the goods cannot both be inferior; at least one must be a normal good. Here’s why. If an individual consumes only food and clothing, then any increase in income must be spent on either food or clothing or both.</a:t>
            </a:r>
          </a:p>
          <a:p>
            <a:r>
              <a:rPr lang="en-US" dirty="0" smtClean="0"/>
              <a:t> If food is an inferior good, then as income increases, consumption of food falls. With constant prices, the extra income not spent on food must be spent on clothing. Therefore as income increases, more is spent on clothing, i.e., clothing is a normal good.</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in budget line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Ram </a:t>
            </a:r>
            <a:r>
              <a:rPr lang="en-US" dirty="0"/>
              <a:t>buys five </a:t>
            </a:r>
            <a:r>
              <a:rPr lang="en-US" dirty="0" smtClean="0"/>
              <a:t>new HP laptops for his company on 2019 </a:t>
            </a:r>
            <a:r>
              <a:rPr lang="en-US" dirty="0"/>
              <a:t>at a cost of </a:t>
            </a:r>
            <a:r>
              <a:rPr lang="en-US" dirty="0" smtClean="0"/>
              <a:t>$40 </a:t>
            </a:r>
            <a:r>
              <a:rPr lang="en-US" dirty="0"/>
              <a:t>each. </a:t>
            </a:r>
            <a:r>
              <a:rPr lang="en-US" dirty="0" smtClean="0"/>
              <a:t>But the refurbished laptops cost </a:t>
            </a:r>
            <a:r>
              <a:rPr lang="en-US" dirty="0"/>
              <a:t>only </a:t>
            </a:r>
            <a:r>
              <a:rPr lang="en-US" dirty="0" smtClean="0"/>
              <a:t>$30 each</a:t>
            </a:r>
            <a:r>
              <a:rPr lang="en-US" dirty="0"/>
              <a:t>. When the </a:t>
            </a:r>
            <a:r>
              <a:rPr lang="en-US" dirty="0" smtClean="0"/>
              <a:t>HP company announces </a:t>
            </a:r>
            <a:r>
              <a:rPr lang="en-US" dirty="0"/>
              <a:t>that there will be a </a:t>
            </a:r>
            <a:r>
              <a:rPr lang="en-US" dirty="0" smtClean="0"/>
              <a:t>10% </a:t>
            </a:r>
            <a:r>
              <a:rPr lang="en-US" dirty="0"/>
              <a:t>increase in the price of new </a:t>
            </a:r>
            <a:r>
              <a:rPr lang="en-US" dirty="0" smtClean="0"/>
              <a:t>HP Laptops </a:t>
            </a:r>
            <a:r>
              <a:rPr lang="en-US" dirty="0"/>
              <a:t>and a 5</a:t>
            </a:r>
            <a:r>
              <a:rPr lang="en-US" dirty="0" smtClean="0"/>
              <a:t>% </a:t>
            </a:r>
            <a:r>
              <a:rPr lang="en-US" dirty="0"/>
              <a:t>increase in the price of refurbished laptops </a:t>
            </a:r>
            <a:r>
              <a:rPr lang="en-US" dirty="0" smtClean="0"/>
              <a:t>, Ram’s friend is giving $20 as extra money to use in his business.</a:t>
            </a:r>
          </a:p>
          <a:p>
            <a:r>
              <a:rPr lang="en-US" dirty="0" smtClean="0"/>
              <a:t>Ram’s budget line: </a:t>
            </a:r>
            <a:r>
              <a:rPr lang="en-US" dirty="0"/>
              <a:t>$ </a:t>
            </a:r>
            <a:r>
              <a:rPr lang="en-US" dirty="0" smtClean="0"/>
              <a:t>1200 (income / $ 40 (price)  = 30 (Quantity), </a:t>
            </a:r>
          </a:p>
          <a:p>
            <a:r>
              <a:rPr lang="en-US" dirty="0" smtClean="0"/>
              <a:t>$ </a:t>
            </a:r>
            <a:r>
              <a:rPr lang="en-US" dirty="0"/>
              <a:t>1200 / $ </a:t>
            </a:r>
            <a:r>
              <a:rPr lang="en-US" dirty="0" smtClean="0"/>
              <a:t>30 </a:t>
            </a:r>
            <a:r>
              <a:rPr lang="en-US" dirty="0"/>
              <a:t>= </a:t>
            </a:r>
            <a:r>
              <a:rPr lang="en-US" dirty="0" smtClean="0"/>
              <a:t>40</a:t>
            </a:r>
          </a:p>
          <a:p>
            <a:r>
              <a:rPr lang="en-US" dirty="0" smtClean="0"/>
              <a:t>Income = (Price x* Quantity x) + </a:t>
            </a:r>
            <a:r>
              <a:rPr lang="en-US" dirty="0"/>
              <a:t>(Price </a:t>
            </a:r>
            <a:r>
              <a:rPr lang="en-US" dirty="0" smtClean="0"/>
              <a:t>y* </a:t>
            </a:r>
            <a:r>
              <a:rPr lang="en-US" dirty="0"/>
              <a:t>Quantity </a:t>
            </a:r>
            <a:r>
              <a:rPr lang="en-US" dirty="0" smtClean="0"/>
              <a:t>y)</a:t>
            </a:r>
          </a:p>
          <a:p>
            <a:r>
              <a:rPr lang="en-US" dirty="0" smtClean="0"/>
              <a:t>M= </a:t>
            </a:r>
            <a:r>
              <a:rPr lang="en-US" dirty="0" err="1" smtClean="0"/>
              <a:t>Px</a:t>
            </a:r>
            <a:r>
              <a:rPr lang="en-US" dirty="0" smtClean="0"/>
              <a:t> * </a:t>
            </a:r>
            <a:r>
              <a:rPr lang="en-US" dirty="0" err="1" smtClean="0"/>
              <a:t>Qx</a:t>
            </a:r>
            <a:r>
              <a:rPr lang="en-US" dirty="0" smtClean="0"/>
              <a:t> + </a:t>
            </a:r>
            <a:r>
              <a:rPr lang="en-US" dirty="0" err="1" smtClean="0"/>
              <a:t>Py</a:t>
            </a:r>
            <a:r>
              <a:rPr lang="en-US" dirty="0" smtClean="0"/>
              <a:t> * </a:t>
            </a:r>
            <a:r>
              <a:rPr lang="en-US" dirty="0" err="1" smtClean="0"/>
              <a:t>Qy</a:t>
            </a:r>
            <a:endParaRPr lang="en-US" dirty="0" smtClean="0"/>
          </a:p>
          <a:p>
            <a:r>
              <a:rPr lang="en-US" dirty="0" smtClean="0"/>
              <a:t>1200 = 40 New + 30 Refurbished</a:t>
            </a:r>
          </a:p>
          <a:p>
            <a:r>
              <a:rPr lang="en-US" dirty="0" smtClean="0"/>
              <a:t>1220 = 44 New +31.5 Refurbished – New Budget line after price rise</a:t>
            </a:r>
          </a:p>
          <a:p>
            <a:endParaRPr lang="en-US" dirty="0" smtClean="0"/>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Supply</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Individual Supply Sched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781" y="2672124"/>
            <a:ext cx="5943600" cy="11334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ndividual Supply Cur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478" y="3920792"/>
            <a:ext cx="2552700" cy="1733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775178" y="4632961"/>
            <a:ext cx="4227760" cy="646331"/>
          </a:xfrm>
          <a:prstGeom prst="rect">
            <a:avLst/>
          </a:prstGeom>
          <a:noFill/>
        </p:spPr>
        <p:txBody>
          <a:bodyPr wrap="none" rtlCol="0">
            <a:spAutoFit/>
          </a:bodyPr>
          <a:lstStyle/>
          <a:p>
            <a:pPr fontAlgn="base"/>
            <a:r>
              <a:rPr lang="en-US" b="1"/>
              <a:t>The supply function can be expressed as:</a:t>
            </a:r>
            <a:endParaRPr lang="en-US"/>
          </a:p>
          <a:p>
            <a:pPr fontAlgn="base"/>
            <a:r>
              <a:rPr lang="en-US"/>
              <a:t>Sx = f (Px)</a:t>
            </a:r>
          </a:p>
        </p:txBody>
      </p:sp>
    </p:spTree>
    <p:extLst>
      <p:ext uri="{BB962C8B-B14F-4D97-AF65-F5344CB8AC3E}">
        <p14:creationId xmlns:p14="http://schemas.microsoft.com/office/powerpoint/2010/main" val="1296859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 Law of supply</a:t>
            </a:r>
            <a:endParaRPr lang="en-US" dirty="0"/>
          </a:p>
        </p:txBody>
      </p:sp>
      <p:sp>
        <p:nvSpPr>
          <p:cNvPr id="3" name="Content Placeholder 2"/>
          <p:cNvSpPr>
            <a:spLocks noGrp="1"/>
          </p:cNvSpPr>
          <p:nvPr>
            <p:ph idx="1"/>
          </p:nvPr>
        </p:nvSpPr>
        <p:spPr/>
        <p:txBody>
          <a:bodyPr>
            <a:normAutofit fontScale="55000" lnSpcReduction="20000"/>
          </a:bodyPr>
          <a:lstStyle/>
          <a:p>
            <a:pPr fontAlgn="base"/>
            <a:r>
              <a:rPr lang="en-US" b="1" dirty="0"/>
              <a:t>Where:</a:t>
            </a:r>
            <a:endParaRPr lang="en-US" dirty="0"/>
          </a:p>
          <a:p>
            <a:pPr fontAlgn="base"/>
            <a:r>
              <a:rPr lang="en-US" dirty="0" err="1"/>
              <a:t>Sx</a:t>
            </a:r>
            <a:r>
              <a:rPr lang="en-US" dirty="0"/>
              <a:t> = Quantity supplied for product X</a:t>
            </a:r>
          </a:p>
          <a:p>
            <a:pPr fontAlgn="base"/>
            <a:r>
              <a:rPr lang="en-US" dirty="0" err="1"/>
              <a:t>Px</a:t>
            </a:r>
            <a:r>
              <a:rPr lang="en-US" dirty="0"/>
              <a:t> = Price of product X</a:t>
            </a:r>
          </a:p>
          <a:p>
            <a:pPr fontAlgn="base"/>
            <a:r>
              <a:rPr lang="en-US" dirty="0"/>
              <a:t>f = Constant representing change produced in </a:t>
            </a:r>
            <a:r>
              <a:rPr lang="en-US" dirty="0" err="1"/>
              <a:t>Sx</a:t>
            </a:r>
            <a:r>
              <a:rPr lang="en-US" dirty="0"/>
              <a:t> with one unit change in </a:t>
            </a:r>
            <a:r>
              <a:rPr lang="en-US" dirty="0" err="1"/>
              <a:t>Px</a:t>
            </a:r>
            <a:endParaRPr lang="en-US" dirty="0"/>
          </a:p>
          <a:p>
            <a:r>
              <a:rPr lang="en-US" b="1" dirty="0" smtClean="0"/>
              <a:t>Assumptions: </a:t>
            </a:r>
          </a:p>
          <a:p>
            <a:r>
              <a:rPr lang="en-US" dirty="0"/>
              <a:t>Assumes that the price of a product changes, but the change in the cost of production is constant</a:t>
            </a:r>
            <a:r>
              <a:rPr lang="en-US" dirty="0" smtClean="0"/>
              <a:t>.</a:t>
            </a:r>
          </a:p>
          <a:p>
            <a:r>
              <a:rPr lang="en-US" dirty="0"/>
              <a:t>Assumes that the price of a product changes, but the change in the cost of production is constant</a:t>
            </a:r>
            <a:r>
              <a:rPr lang="en-US" dirty="0" smtClean="0"/>
              <a:t>.</a:t>
            </a:r>
          </a:p>
          <a:p>
            <a:r>
              <a:rPr lang="en-US" dirty="0"/>
              <a:t>Assumes that there is no change in the scale of production. </a:t>
            </a:r>
            <a:endParaRPr lang="en-US" dirty="0" smtClean="0"/>
          </a:p>
          <a:p>
            <a:r>
              <a:rPr lang="en-US" dirty="0"/>
              <a:t>Assumes that the policies of the government remain constant</a:t>
            </a:r>
            <a:r>
              <a:rPr lang="en-US" dirty="0" smtClean="0"/>
              <a:t>.</a:t>
            </a:r>
          </a:p>
          <a:p>
            <a:r>
              <a:rPr lang="en-US" dirty="0"/>
              <a:t>Assumes that the transportation cost remain the same</a:t>
            </a:r>
            <a:r>
              <a:rPr lang="en-US" dirty="0" smtClean="0"/>
              <a:t>.</a:t>
            </a:r>
          </a:p>
          <a:p>
            <a:r>
              <a:rPr lang="en-US" dirty="0"/>
              <a:t>Assumes that there is no speculation about prices in future</a:t>
            </a:r>
          </a:p>
          <a:p>
            <a:endParaRPr lang="en-US" dirty="0"/>
          </a:p>
        </p:txBody>
      </p:sp>
    </p:spTree>
    <p:extLst>
      <p:ext uri="{BB962C8B-B14F-4D97-AF65-F5344CB8AC3E}">
        <p14:creationId xmlns:p14="http://schemas.microsoft.com/office/powerpoint/2010/main" val="1901753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 Law of Supply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Exceptions:</a:t>
            </a:r>
          </a:p>
          <a:p>
            <a:r>
              <a:rPr lang="en-US" dirty="0" smtClean="0"/>
              <a:t>Speculation: </a:t>
            </a:r>
            <a:r>
              <a:rPr lang="en-US" dirty="0"/>
              <a:t>Refers to the fact that the supply of a product decreases instead of increasing in present when there is an expected increase in the price of the product</a:t>
            </a:r>
            <a:r>
              <a:rPr lang="en-US" dirty="0" smtClean="0"/>
              <a:t>.</a:t>
            </a:r>
          </a:p>
          <a:p>
            <a:pPr fontAlgn="base"/>
            <a:r>
              <a:rPr lang="en-US" b="1" dirty="0"/>
              <a:t>Agricultural Products:</a:t>
            </a:r>
            <a:endParaRPr lang="en-US" dirty="0"/>
          </a:p>
          <a:p>
            <a:pPr fontAlgn="base"/>
            <a:r>
              <a:rPr lang="en-US" dirty="0"/>
              <a:t>Imply that law of supply is not valid in case of agricultural products as the supply of these products depends on particular seasons or climatic conditions. </a:t>
            </a:r>
          </a:p>
          <a:p>
            <a:pPr fontAlgn="base"/>
            <a:r>
              <a:rPr lang="en-US" b="1" dirty="0"/>
              <a:t>Changes in Other Situations:</a:t>
            </a:r>
            <a:endParaRPr lang="en-US" dirty="0"/>
          </a:p>
          <a:p>
            <a:pPr fontAlgn="base"/>
            <a:r>
              <a:rPr lang="en-US" dirty="0"/>
              <a:t>Refers to the fact that law of supply ignores other factors (except price) that can influence the supply of a product. These factors can be natural factors, transportation conditions, and government policies.</a:t>
            </a:r>
          </a:p>
          <a:p>
            <a:endParaRPr lang="en-US" dirty="0"/>
          </a:p>
        </p:txBody>
      </p:sp>
    </p:spTree>
    <p:extLst>
      <p:ext uri="{BB962C8B-B14F-4D97-AF65-F5344CB8AC3E}">
        <p14:creationId xmlns:p14="http://schemas.microsoft.com/office/powerpoint/2010/main" val="19870242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17545</TotalTime>
  <Words>4597</Words>
  <Application>Microsoft Office PowerPoint</Application>
  <PresentationFormat>Widescreen</PresentationFormat>
  <Paragraphs>370</Paragraphs>
  <Slides>61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61</vt:i4>
      </vt:variant>
    </vt:vector>
  </HeadingPairs>
  <TitlesOfParts>
    <vt:vector size="64" baseType="lpstr">
      <vt:lpstr>Arial</vt:lpstr>
      <vt:lpstr>Garamond</vt:lpstr>
      <vt:lpstr>Organic</vt:lpstr>
      <vt:lpstr>Unit - I</vt:lpstr>
      <vt:lpstr>LAW OF DEMAND</vt:lpstr>
      <vt:lpstr>Exceptions to Law of Demand</vt:lpstr>
      <vt:lpstr>Exceptions to Law of Demand</vt:lpstr>
      <vt:lpstr>PowerPoint Presentation</vt:lpstr>
      <vt:lpstr>Law of Supply</vt:lpstr>
      <vt:lpstr>Law of Supply</vt:lpstr>
      <vt:lpstr>Assumptions – Law of supply</vt:lpstr>
      <vt:lpstr>Exceptions – Law of Supply</vt:lpstr>
      <vt:lpstr>Elasticity of demand</vt:lpstr>
      <vt:lpstr>Price elasticity of demand</vt:lpstr>
      <vt:lpstr>Perfectly inelastic</vt:lpstr>
      <vt:lpstr>Unitary elastic</vt:lpstr>
      <vt:lpstr>Relatively elastic</vt:lpstr>
      <vt:lpstr>Relatively inelastic</vt:lpstr>
      <vt:lpstr>Price effect on demand – in case of substitutes and complements, unrelated goods</vt:lpstr>
      <vt:lpstr>Price effect on demand – in case of substitutes and complements, unrelated goods</vt:lpstr>
      <vt:lpstr>Problems</vt:lpstr>
      <vt:lpstr>PowerPoint Presentation</vt:lpstr>
      <vt:lpstr>PowerPoint Presentation</vt:lpstr>
      <vt:lpstr>Some questions related to price elasticity:</vt:lpstr>
      <vt:lpstr>Elasticity of demand</vt:lpstr>
      <vt:lpstr>Shift in demand curve</vt:lpstr>
      <vt:lpstr>PowerPoint Presentation</vt:lpstr>
      <vt:lpstr>PowerPoint Presentation</vt:lpstr>
      <vt:lpstr>PowerPoint Presentation</vt:lpstr>
      <vt:lpstr>Shift and movement of demand – Consumer and seller reaction and its impact on price</vt:lpstr>
      <vt:lpstr>Welfare analysis</vt:lpstr>
      <vt:lpstr>Consumer surplus</vt:lpstr>
      <vt:lpstr>PowerPoint Presentation</vt:lpstr>
      <vt:lpstr>PowerPoint Presentation</vt:lpstr>
      <vt:lpstr>PowerPoint Presentation</vt:lpstr>
      <vt:lpstr>Price floor</vt:lpstr>
      <vt:lpstr>Theory of Consumer Behaviour</vt:lpstr>
      <vt:lpstr>Individual choice</vt:lpstr>
      <vt:lpstr>Utility analysis</vt:lpstr>
      <vt:lpstr>Cardinal and Ordinal Utility</vt:lpstr>
      <vt:lpstr>PowerPoint Presentation</vt:lpstr>
      <vt:lpstr>Axioms of consumer preference</vt:lpstr>
      <vt:lpstr>Indifference curves</vt:lpstr>
      <vt:lpstr>Theory of Consumer Behaviour</vt:lpstr>
      <vt:lpstr>Characteristics of wants</vt:lpstr>
      <vt:lpstr>PowerPoint Presentation</vt:lpstr>
      <vt:lpstr>Classification of wants</vt:lpstr>
      <vt:lpstr>Concept of utility: Marshallian Approach</vt:lpstr>
      <vt:lpstr>PowerPoint Presentation</vt:lpstr>
      <vt:lpstr>DMU</vt:lpstr>
      <vt:lpstr>Price effect, Income effect and substitution effect</vt:lpstr>
      <vt:lpstr>Examples for income and substitution effect</vt:lpstr>
      <vt:lpstr>PowerPoint Presentation</vt:lpstr>
      <vt:lpstr>Substitution effect</vt:lpstr>
      <vt:lpstr>PowerPoint Presentation</vt:lpstr>
      <vt:lpstr>Indifference curve</vt:lpstr>
      <vt:lpstr>Indifference Curve</vt:lpstr>
      <vt:lpstr>Assumptions to indifference curves</vt:lpstr>
      <vt:lpstr>Illustration</vt:lpstr>
      <vt:lpstr>PowerPoint Presentation</vt:lpstr>
      <vt:lpstr>Indifference curves in case of substitutes and complements</vt:lpstr>
      <vt:lpstr>Budget line or Price line</vt:lpstr>
      <vt:lpstr>Budget line – if good is inferior and normal good</vt:lpstr>
      <vt:lpstr>Shift in budget 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 of Demand and Supply</dc:title>
  <dc:creator>Windows User</dc:creator>
  <cp:lastModifiedBy>Windows User</cp:lastModifiedBy>
  <cp:revision>69</cp:revision>
  <dcterms:created xsi:type="dcterms:W3CDTF">2019-12-23T05:34:18Z</dcterms:created>
  <dcterms:modified xsi:type="dcterms:W3CDTF">2022-03-20T17:23:18Z</dcterms:modified>
</cp:coreProperties>
</file>