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7" r:id="rId18"/>
    <p:sldId id="272" r:id="rId19"/>
    <p:sldId id="273" r:id="rId20"/>
    <p:sldId id="274" r:id="rId21"/>
    <p:sldId id="275" r:id="rId22"/>
    <p:sldId id="297" r:id="rId23"/>
    <p:sldId id="276" r:id="rId24"/>
    <p:sldId id="278" r:id="rId25"/>
    <p:sldId id="279" r:id="rId26"/>
    <p:sldId id="280" r:id="rId27"/>
    <p:sldId id="298" r:id="rId28"/>
    <p:sldId id="281" r:id="rId29"/>
    <p:sldId id="282" r:id="rId30"/>
    <p:sldId id="283" r:id="rId31"/>
    <p:sldId id="284" r:id="rId32"/>
    <p:sldId id="285" r:id="rId33"/>
    <p:sldId id="295" r:id="rId34"/>
    <p:sldId id="286" r:id="rId35"/>
    <p:sldId id="287" r:id="rId36"/>
    <p:sldId id="288" r:id="rId37"/>
    <p:sldId id="289" r:id="rId38"/>
    <p:sldId id="290" r:id="rId39"/>
    <p:sldId id="291" r:id="rId40"/>
    <p:sldId id="292" r:id="rId41"/>
    <p:sldId id="293" r:id="rId42"/>
    <p:sldId id="294" r:id="rId43"/>
    <p:sldId id="296"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113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1521FE-990F-444F-A454-9024155F4756}" type="datetimeFigureOut">
              <a:rPr lang="en-US" smtClean="0"/>
              <a:t>6/12/2021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479F8B-ABFE-4DA0-BA38-3954B2F17FF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479F8B-ABFE-4DA0-BA38-3954B2F17FF1}" type="slidenum">
              <a:rPr lang="en-US" smtClean="0"/>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B5F423B-39A1-4BAD-89D7-C599254CD6DB}" type="datetimeFigureOut">
              <a:rPr lang="en-US" smtClean="0"/>
              <a:pPr/>
              <a:t>6/12/2021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D610FA6-E6E8-4F78-93E3-F38CCD818A28}"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5F423B-39A1-4BAD-89D7-C599254CD6DB}"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10FA6-E6E8-4F78-93E3-F38CCD818A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5F423B-39A1-4BAD-89D7-C599254CD6DB}"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10FA6-E6E8-4F78-93E3-F38CCD818A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B5F423B-39A1-4BAD-89D7-C599254CD6DB}"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10FA6-E6E8-4F78-93E3-F38CCD818A28}"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B5F423B-39A1-4BAD-89D7-C599254CD6DB}" type="datetimeFigureOut">
              <a:rPr lang="en-US" smtClean="0"/>
              <a:pPr/>
              <a:t>6/12/2021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D610FA6-E6E8-4F78-93E3-F38CCD818A2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B5F423B-39A1-4BAD-89D7-C599254CD6DB}" type="datetimeFigureOut">
              <a:rPr lang="en-US" smtClean="0"/>
              <a:pPr/>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10FA6-E6E8-4F78-93E3-F38CCD818A28}"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B5F423B-39A1-4BAD-89D7-C599254CD6DB}" type="datetimeFigureOut">
              <a:rPr lang="en-US" smtClean="0"/>
              <a:pPr/>
              <a:t>6/12/2021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610FA6-E6E8-4F78-93E3-F38CCD818A28}"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B5F423B-39A1-4BAD-89D7-C599254CD6DB}" type="datetimeFigureOut">
              <a:rPr lang="en-US" smtClean="0"/>
              <a:pPr/>
              <a:t>6/12/2021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610FA6-E6E8-4F78-93E3-F38CCD818A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5F423B-39A1-4BAD-89D7-C599254CD6DB}" type="datetimeFigureOut">
              <a:rPr lang="en-US" smtClean="0"/>
              <a:pPr/>
              <a:t>6/12/2021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610FA6-E6E8-4F78-93E3-F38CCD818A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B5F423B-39A1-4BAD-89D7-C599254CD6DB}" type="datetimeFigureOut">
              <a:rPr lang="en-US" smtClean="0"/>
              <a:pPr/>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10FA6-E6E8-4F78-93E3-F38CCD818A28}"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B5F423B-39A1-4BAD-89D7-C599254CD6DB}" type="datetimeFigureOut">
              <a:rPr lang="en-US" smtClean="0"/>
              <a:pPr/>
              <a:t>6/12/2021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D610FA6-E6E8-4F78-93E3-F38CCD818A28}"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B5F423B-39A1-4BAD-89D7-C599254CD6DB}" type="datetimeFigureOut">
              <a:rPr lang="en-US" smtClean="0"/>
              <a:pPr/>
              <a:t>6/12/2021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D610FA6-E6E8-4F78-93E3-F38CCD818A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oppr.com/guides/maths/ratios-and-proportions/introduction-to-ratios-and-proportions/" TargetMode="External"/><Relationship Id="rId2" Type="http://schemas.openxmlformats.org/officeDocument/2006/relationships/hyperlink" Target="https://www.toppr.com/guides/business-economics/theory-of-production-and-cost/factors-of-production-labou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Production and cost curves</a:t>
            </a:r>
            <a:endParaRPr lang="en-US" dirty="0"/>
          </a:p>
        </p:txBody>
      </p:sp>
      <p:sp>
        <p:nvSpPr>
          <p:cNvPr id="2" name="Title 1"/>
          <p:cNvSpPr>
            <a:spLocks noGrp="1"/>
          </p:cNvSpPr>
          <p:nvPr>
            <p:ph type="ctrTitle"/>
          </p:nvPr>
        </p:nvSpPr>
        <p:spPr/>
        <p:txBody>
          <a:bodyPr/>
          <a:lstStyle/>
          <a:p>
            <a:r>
              <a:rPr lang="en-US" dirty="0" smtClean="0"/>
              <a:t>Unit - II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latin typeface="Arial Black" pitchFamily="34" charset="0"/>
              </a:rPr>
              <a:t>How to calculate MRTS when marginal product of labor and marginal product of capital is given</a:t>
            </a:r>
            <a:endParaRPr lang="en-US" sz="2400" b="1" dirty="0">
              <a:latin typeface="Arial Black" pitchFamily="34" charset="0"/>
            </a:endParaRPr>
          </a:p>
        </p:txBody>
      </p:sp>
      <p:sp>
        <p:nvSpPr>
          <p:cNvPr id="3" name="Content Placeholder 2"/>
          <p:cNvSpPr>
            <a:spLocks noGrp="1"/>
          </p:cNvSpPr>
          <p:nvPr>
            <p:ph sz="quarter" idx="1"/>
          </p:nvPr>
        </p:nvSpPr>
        <p:spPr/>
        <p:txBody>
          <a:bodyPr>
            <a:normAutofit lnSpcReduction="10000"/>
          </a:bodyPr>
          <a:lstStyle/>
          <a:p>
            <a:r>
              <a:rPr lang="en-US" dirty="0" smtClean="0"/>
              <a:t>The marginal rate of technical substitution is defined at the ratio of the two marginal products.</a:t>
            </a:r>
          </a:p>
          <a:p>
            <a:r>
              <a:rPr lang="en-US" dirty="0" smtClean="0"/>
              <a:t>The marginal rate of technical substitution, </a:t>
            </a:r>
            <a:r>
              <a:rPr lang="en-US" i="1" dirty="0" smtClean="0"/>
              <a:t>MRTS, is the absolute </a:t>
            </a:r>
            <a:r>
              <a:rPr lang="en-US" dirty="0" smtClean="0"/>
              <a:t>value of the slope of an </a:t>
            </a:r>
            <a:r>
              <a:rPr lang="en-US" dirty="0" err="1" smtClean="0"/>
              <a:t>isoquant</a:t>
            </a:r>
            <a:r>
              <a:rPr lang="en-US" dirty="0" smtClean="0"/>
              <a:t>. If the inputs are perfect substitutes, the </a:t>
            </a:r>
            <a:r>
              <a:rPr lang="en-US" dirty="0" err="1" smtClean="0"/>
              <a:t>isoquants</a:t>
            </a:r>
            <a:r>
              <a:rPr lang="en-US" dirty="0" smtClean="0"/>
              <a:t> will be linear. To calculate the slope of the </a:t>
            </a:r>
            <a:r>
              <a:rPr lang="en-US" dirty="0" err="1" smtClean="0"/>
              <a:t>isoquant</a:t>
            </a:r>
            <a:r>
              <a:rPr lang="en-US" dirty="0" smtClean="0"/>
              <a:t>, and hence the </a:t>
            </a:r>
            <a:r>
              <a:rPr lang="en-US" i="1" dirty="0" smtClean="0"/>
              <a:t>MRTS, we need to know the rate at which one input </a:t>
            </a:r>
            <a:r>
              <a:rPr lang="en-US" dirty="0" smtClean="0"/>
              <a:t>may be substituted for the other. </a:t>
            </a:r>
            <a:r>
              <a:rPr lang="en-US" i="1" dirty="0" smtClean="0"/>
              <a:t>All </a:t>
            </a:r>
            <a:r>
              <a:rPr lang="en-US" dirty="0" smtClean="0"/>
              <a:t>we know is that it is a constant number. We need to know the marginal product of each input to determine the </a:t>
            </a:r>
            <a:r>
              <a:rPr lang="en-US" i="1" dirty="0" smtClean="0"/>
              <a:t>MRTS.</a:t>
            </a:r>
            <a:endParaRPr lang="en-US" dirty="0" smtClean="0"/>
          </a:p>
          <a:p>
            <a:r>
              <a:rPr lang="en-US" dirty="0" smtClean="0"/>
              <a:t>the marginal rate of technical substitution in the following formula:</a:t>
            </a:r>
            <a:endParaRPr lang="en-US" dirty="0"/>
          </a:p>
        </p:txBody>
      </p:sp>
      <p:pic>
        <p:nvPicPr>
          <p:cNvPr id="21506" name="Picture 2"/>
          <p:cNvPicPr>
            <a:picLocks noChangeAspect="1" noChangeArrowheads="1"/>
          </p:cNvPicPr>
          <p:nvPr/>
        </p:nvPicPr>
        <p:blipFill>
          <a:blip r:embed="rId2"/>
          <a:srcRect/>
          <a:stretch>
            <a:fillRect/>
          </a:stretch>
        </p:blipFill>
        <p:spPr bwMode="auto">
          <a:xfrm>
            <a:off x="1524000" y="5486400"/>
            <a:ext cx="1647825" cy="1038225"/>
          </a:xfrm>
          <a:prstGeom prst="rect">
            <a:avLst/>
          </a:prstGeom>
          <a:noFill/>
          <a:ln w="9525">
            <a:noFill/>
            <a:miter lim="800000"/>
            <a:headEnd/>
            <a:tailEnd/>
          </a:ln>
          <a:effectLst/>
        </p:spPr>
      </p:pic>
      <p:sp>
        <p:nvSpPr>
          <p:cNvPr id="5" name="TextBox 4"/>
          <p:cNvSpPr txBox="1"/>
          <p:nvPr/>
        </p:nvSpPr>
        <p:spPr>
          <a:xfrm>
            <a:off x="4267200" y="5791200"/>
            <a:ext cx="2726196" cy="923330"/>
          </a:xfrm>
          <a:prstGeom prst="rect">
            <a:avLst/>
          </a:prstGeom>
          <a:noFill/>
        </p:spPr>
        <p:txBody>
          <a:bodyPr wrap="none" rtlCol="0">
            <a:spAutoFit/>
          </a:bodyPr>
          <a:lstStyle/>
          <a:p>
            <a:r>
              <a:rPr lang="en-US" dirty="0"/>
              <a:t>i</a:t>
            </a:r>
            <a:r>
              <a:rPr lang="en-US" dirty="0" smtClean="0"/>
              <a:t>s Marginal product of Labor</a:t>
            </a:r>
          </a:p>
          <a:p>
            <a:endParaRPr lang="en-US" dirty="0"/>
          </a:p>
          <a:p>
            <a:r>
              <a:rPr lang="en-US" dirty="0"/>
              <a:t>i</a:t>
            </a:r>
            <a:r>
              <a:rPr lang="en-US" dirty="0" smtClean="0"/>
              <a:t>s Marginal product of Capital</a:t>
            </a:r>
            <a:endParaRPr lang="en-US" dirty="0"/>
          </a:p>
        </p:txBody>
      </p:sp>
      <p:pic>
        <p:nvPicPr>
          <p:cNvPr id="21508" name="Picture 4"/>
          <p:cNvPicPr>
            <a:picLocks noChangeAspect="1" noChangeArrowheads="1"/>
          </p:cNvPicPr>
          <p:nvPr/>
        </p:nvPicPr>
        <p:blipFill>
          <a:blip r:embed="rId3"/>
          <a:srcRect/>
          <a:stretch>
            <a:fillRect/>
          </a:stretch>
        </p:blipFill>
        <p:spPr bwMode="auto">
          <a:xfrm>
            <a:off x="3505200" y="5791200"/>
            <a:ext cx="542925" cy="409575"/>
          </a:xfrm>
          <a:prstGeom prst="rect">
            <a:avLst/>
          </a:prstGeom>
          <a:noFill/>
          <a:ln w="9525">
            <a:noFill/>
            <a:miter lim="800000"/>
            <a:headEnd/>
            <a:tailEnd/>
          </a:ln>
          <a:effectLst/>
        </p:spPr>
      </p:pic>
      <p:pic>
        <p:nvPicPr>
          <p:cNvPr id="21509" name="Picture 5"/>
          <p:cNvPicPr>
            <a:picLocks noChangeAspect="1" noChangeArrowheads="1"/>
          </p:cNvPicPr>
          <p:nvPr/>
        </p:nvPicPr>
        <p:blipFill>
          <a:blip r:embed="rId4"/>
          <a:srcRect/>
          <a:stretch>
            <a:fillRect/>
          </a:stretch>
        </p:blipFill>
        <p:spPr bwMode="auto">
          <a:xfrm>
            <a:off x="3581400" y="6324600"/>
            <a:ext cx="581025" cy="4095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variable proportion</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This law exhibits the short-run production functions in which one factor varies while the others are fixed.</a:t>
            </a:r>
          </a:p>
          <a:p>
            <a:r>
              <a:rPr lang="en-US" dirty="0" smtClean="0"/>
              <a:t>Also, when you obtain extra output on applying an extra unit of the input, then this output is either equal to or less than the output that you obtain from the previous unit.</a:t>
            </a:r>
          </a:p>
          <a:p>
            <a:r>
              <a:rPr lang="en-US" dirty="0" smtClean="0"/>
              <a:t>The Law of Variable Proportions concerns itself with the way the output changes when you increase the number of units of a variable factor.</a:t>
            </a:r>
          </a:p>
          <a:p>
            <a:r>
              <a:rPr lang="en-US" dirty="0" smtClean="0"/>
              <a:t>In other words, the law exhibits the relationship between the units of a variable factor and the amount of output in the short-term.</a:t>
            </a:r>
          </a:p>
          <a:p>
            <a:r>
              <a:rPr lang="en-US" dirty="0" smtClean="0"/>
              <a:t>The law states that keeping other factors constant, when you increase the variable factor, then the total product initially increases at an increasing rate, then increases at a diminishing rate, and eventually starts declining.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Let’s say that you have 10 acres of land and 1 unit of </a:t>
            </a:r>
            <a:r>
              <a:rPr lang="en-US" dirty="0" err="1" smtClean="0">
                <a:hlinkClick r:id="rId2"/>
              </a:rPr>
              <a:t>labour</a:t>
            </a:r>
            <a:r>
              <a:rPr lang="en-US" dirty="0" smtClean="0">
                <a:hlinkClick r:id="rId2"/>
              </a:rPr>
              <a:t> for production</a:t>
            </a:r>
            <a:r>
              <a:rPr lang="en-US" dirty="0" smtClean="0"/>
              <a:t>. Therefore, the land-</a:t>
            </a:r>
            <a:r>
              <a:rPr lang="en-US" dirty="0" err="1" smtClean="0"/>
              <a:t>labour</a:t>
            </a:r>
            <a:r>
              <a:rPr lang="en-US" dirty="0" smtClean="0"/>
              <a:t> ratio is 10:1. Now, if you keep the land constant but increase the units of </a:t>
            </a:r>
            <a:r>
              <a:rPr lang="en-US" dirty="0" err="1" smtClean="0"/>
              <a:t>labour</a:t>
            </a:r>
            <a:r>
              <a:rPr lang="en-US" dirty="0" smtClean="0"/>
              <a:t> to 2, the land-</a:t>
            </a:r>
            <a:r>
              <a:rPr lang="en-US" dirty="0" err="1" smtClean="0"/>
              <a:t>labour</a:t>
            </a:r>
            <a:r>
              <a:rPr lang="en-US" dirty="0" smtClean="0"/>
              <a:t> </a:t>
            </a:r>
            <a:r>
              <a:rPr lang="en-US" dirty="0" smtClean="0">
                <a:hlinkClick r:id="rId3"/>
              </a:rPr>
              <a:t>ratio</a:t>
            </a:r>
            <a:r>
              <a:rPr lang="en-US" dirty="0" smtClean="0"/>
              <a:t> becomes 5:1.</a:t>
            </a:r>
          </a:p>
          <a:p>
            <a:r>
              <a:rPr lang="en-US" dirty="0" smtClean="0"/>
              <a:t>Therefore, as you can see, the law analyses the effects of a change in the factor ratio on the amount of out and hence called the Law of Variable Proportions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sp>
        <p:nvSpPr>
          <p:cNvPr id="6" name="TextBox 5"/>
          <p:cNvSpPr txBox="1"/>
          <p:nvPr/>
        </p:nvSpPr>
        <p:spPr>
          <a:xfrm>
            <a:off x="1752600" y="4953001"/>
            <a:ext cx="2667000" cy="1477328"/>
          </a:xfrm>
          <a:prstGeom prst="rect">
            <a:avLst/>
          </a:prstGeom>
          <a:noFill/>
        </p:spPr>
        <p:txBody>
          <a:bodyPr wrap="square" rtlCol="0">
            <a:spAutoFit/>
          </a:bodyPr>
          <a:lstStyle/>
          <a:p>
            <a:r>
              <a:rPr lang="en-US" dirty="0" smtClean="0"/>
              <a:t>TP – Total Product</a:t>
            </a:r>
          </a:p>
          <a:p>
            <a:r>
              <a:rPr lang="en-US" dirty="0" smtClean="0"/>
              <a:t>MP – Marginal Product</a:t>
            </a:r>
          </a:p>
          <a:p>
            <a:r>
              <a:rPr lang="en-US" dirty="0" smtClean="0"/>
              <a:t>AP – Average product</a:t>
            </a:r>
          </a:p>
          <a:p>
            <a:r>
              <a:rPr lang="en-US" dirty="0" smtClean="0"/>
              <a:t>Y axis – Quantity of product</a:t>
            </a:r>
          </a:p>
          <a:p>
            <a:r>
              <a:rPr lang="en-US" dirty="0" smtClean="0"/>
              <a:t>X axis – No. of laborers</a:t>
            </a:r>
          </a:p>
        </p:txBody>
      </p:sp>
      <p:pic>
        <p:nvPicPr>
          <p:cNvPr id="22534" name="Picture 6" descr="Variable Factor of Production"/>
          <p:cNvPicPr>
            <a:picLocks noChangeAspect="1" noChangeArrowheads="1"/>
          </p:cNvPicPr>
          <p:nvPr/>
        </p:nvPicPr>
        <p:blipFill>
          <a:blip r:embed="rId2"/>
          <a:srcRect/>
          <a:stretch>
            <a:fillRect/>
          </a:stretch>
        </p:blipFill>
        <p:spPr bwMode="auto">
          <a:xfrm>
            <a:off x="990601" y="1219200"/>
            <a:ext cx="4635060" cy="3429000"/>
          </a:xfrm>
          <a:prstGeom prst="rect">
            <a:avLst/>
          </a:prstGeom>
          <a:noFill/>
        </p:spPr>
      </p:pic>
      <p:pic>
        <p:nvPicPr>
          <p:cNvPr id="22536" name="Picture 8" descr="Graphical Presentation of Variable Factor of Production"/>
          <p:cNvPicPr>
            <a:picLocks noChangeAspect="1" noChangeArrowheads="1"/>
          </p:cNvPicPr>
          <p:nvPr/>
        </p:nvPicPr>
        <p:blipFill>
          <a:blip r:embed="rId3"/>
          <a:srcRect/>
          <a:stretch>
            <a:fillRect/>
          </a:stretch>
        </p:blipFill>
        <p:spPr bwMode="auto">
          <a:xfrm>
            <a:off x="5715000" y="1524000"/>
            <a:ext cx="2743200" cy="462915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10000"/>
          </a:bodyPr>
          <a:lstStyle/>
          <a:p>
            <a:r>
              <a:rPr lang="en-US" dirty="0" smtClean="0"/>
              <a:t>Up to point ‘E’, total product is increasing at increasing rate. Between points E and G it is increasing at the decreasing rate. Here marginal product has started falling.</a:t>
            </a:r>
          </a:p>
          <a:p>
            <a:r>
              <a:rPr lang="en-US" dirty="0" smtClean="0"/>
              <a:t> At point ‘G’ i.e., when 7 units of </a:t>
            </a:r>
            <a:r>
              <a:rPr lang="en-US" dirty="0" err="1" smtClean="0"/>
              <a:t>labourers</a:t>
            </a:r>
            <a:r>
              <a:rPr lang="en-US" dirty="0" smtClean="0"/>
              <a:t> are employed, total product is maximum while, marginal product is zero. Thereafter, it begins to diminish corresponding to negative marginal product. In the lower part of the figure MP is marginal product curve.</a:t>
            </a:r>
          </a:p>
          <a:p>
            <a:r>
              <a:rPr lang="en-US" dirty="0" smtClean="0"/>
              <a:t>Up to point ‘H’ marginal product increases. At point ‘H’, i.e., when 3 units of </a:t>
            </a:r>
            <a:r>
              <a:rPr lang="en-US" dirty="0" err="1" smtClean="0"/>
              <a:t>labourers</a:t>
            </a:r>
            <a:r>
              <a:rPr lang="en-US" dirty="0" smtClean="0"/>
              <a:t> are employed, it is maximum. After that, marginal product begins to decrease. Before point ‘I’ marginal product becomes zero at point C and it turns negative. AP curve represents average product. Before point ‘I’, average product is less than marginal product. At point ‘I’ average product is maximum. Up to point T, average product increases but after that it starts to diminish.</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62500" lnSpcReduction="20000"/>
          </a:bodyPr>
          <a:lstStyle/>
          <a:p>
            <a:pPr fontAlgn="base"/>
            <a:r>
              <a:rPr lang="en-US" b="1" dirty="0" smtClean="0"/>
              <a:t>1. First Stage:</a:t>
            </a:r>
          </a:p>
          <a:p>
            <a:pPr fontAlgn="base"/>
            <a:r>
              <a:rPr lang="en-US" dirty="0" smtClean="0"/>
              <a:t>First stage starts from point ‘O’ and ends up to point F. At point F average product is maximum and is equal to marginal product. In this stage, total product increases initially at increasing rate up to point E. between ‘E’ and ‘F’ it increases at diminishing rate. Similarly marginal product also increases initially and reaches its maximum at point ‘H’. Later on, it begins to diminish and becomes equal to average product at point T. In this stage, marginal product exceeds average product (</a:t>
            </a:r>
            <a:r>
              <a:rPr lang="en-US" b="1" dirty="0" smtClean="0"/>
              <a:t>MP &gt; AP</a:t>
            </a:r>
            <a:r>
              <a:rPr lang="en-US" dirty="0" smtClean="0"/>
              <a:t>).</a:t>
            </a:r>
          </a:p>
          <a:p>
            <a:pPr fontAlgn="base"/>
            <a:r>
              <a:rPr lang="en-US" b="1" dirty="0" smtClean="0"/>
              <a:t>2. Second Stage:</a:t>
            </a:r>
          </a:p>
          <a:p>
            <a:pPr fontAlgn="base"/>
            <a:r>
              <a:rPr lang="en-US" dirty="0" smtClean="0"/>
              <a:t>It begins from the point F. In this stage, total product increases at diminishing rate and is at its maximum at point ‘G’ correspondingly marginal product diminishes rapidly and becomes ‘zero’ at point ‘C’. Average product is maximum at point ‘I’ and thereafter it begins to decrease. In this stage, marginal product is less than average product (</a:t>
            </a:r>
            <a:r>
              <a:rPr lang="en-US" b="1" dirty="0" smtClean="0"/>
              <a:t>MP &lt; AP</a:t>
            </a:r>
            <a:r>
              <a:rPr lang="en-US" dirty="0" smtClean="0"/>
              <a:t>).</a:t>
            </a:r>
          </a:p>
          <a:p>
            <a:pPr fontAlgn="base"/>
            <a:r>
              <a:rPr lang="en-US" b="1" dirty="0" smtClean="0"/>
              <a:t>3. Third Stage:</a:t>
            </a:r>
          </a:p>
          <a:p>
            <a:pPr fontAlgn="base"/>
            <a:r>
              <a:rPr lang="en-US" dirty="0" smtClean="0"/>
              <a:t>This stage begins beyond point ‘G’. Here total product starts diminishing. Average product also declines. Marginal product turns negative. Law of diminishing returns firmly manifests itself. In this stage, no firm will produce anything. This happens because marginal product of the </a:t>
            </a:r>
            <a:r>
              <a:rPr lang="en-US" dirty="0" err="1" smtClean="0"/>
              <a:t>labour</a:t>
            </a:r>
            <a:r>
              <a:rPr lang="en-US" dirty="0" smtClean="0"/>
              <a:t> becomes negative. The employer will suffer losses by employing more units of </a:t>
            </a:r>
            <a:r>
              <a:rPr lang="en-US" dirty="0" err="1" smtClean="0"/>
              <a:t>labourers</a:t>
            </a:r>
            <a:r>
              <a:rPr lang="en-US" dirty="0" smtClean="0"/>
              <a:t>. However, of the three stages, a firm will like to produce up to any given point in the second stage only.</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26626" name="Picture 2" descr="Three Stages of Law of Production Function"/>
          <p:cNvPicPr>
            <a:picLocks noChangeAspect="1" noChangeArrowheads="1"/>
          </p:cNvPicPr>
          <p:nvPr/>
        </p:nvPicPr>
        <p:blipFill>
          <a:blip r:embed="rId2"/>
          <a:srcRect/>
          <a:stretch>
            <a:fillRect/>
          </a:stretch>
        </p:blipFill>
        <p:spPr bwMode="auto">
          <a:xfrm>
            <a:off x="990600" y="1447800"/>
            <a:ext cx="5410200" cy="2571751"/>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 between Marginal cost and Average variable cost</a:t>
            </a:r>
            <a:endParaRPr lang="en-US" dirty="0"/>
          </a:p>
        </p:txBody>
      </p:sp>
      <p:sp>
        <p:nvSpPr>
          <p:cNvPr id="3" name="Content Placeholder 2"/>
          <p:cNvSpPr>
            <a:spLocks noGrp="1"/>
          </p:cNvSpPr>
          <p:nvPr>
            <p:ph sz="quarter" idx="1"/>
          </p:nvPr>
        </p:nvSpPr>
        <p:spPr>
          <a:xfrm>
            <a:off x="914400" y="1447800"/>
            <a:ext cx="5105400" cy="4648200"/>
          </a:xfrm>
        </p:spPr>
        <p:txBody>
          <a:bodyPr>
            <a:normAutofit fontScale="92500" lnSpcReduction="20000"/>
          </a:bodyPr>
          <a:lstStyle/>
          <a:p>
            <a:r>
              <a:rPr lang="en-US" dirty="0" smtClean="0"/>
              <a:t>When marginal cost is increasing, average variable cost can be either increasing or decreasing as shown in the diagram below. Marginal cost begins increasing at output level </a:t>
            </a:r>
            <a:r>
              <a:rPr lang="en-US" i="1" dirty="0" smtClean="0"/>
              <a:t>q1, but AVC is decreasing.</a:t>
            </a:r>
          </a:p>
          <a:p>
            <a:r>
              <a:rPr lang="en-US" dirty="0" smtClean="0"/>
              <a:t>This happens because </a:t>
            </a:r>
            <a:r>
              <a:rPr lang="en-US" i="1" dirty="0" smtClean="0"/>
              <a:t>MC is below AVC and is therefore pulling AVC down. AVC is decreasing for</a:t>
            </a:r>
          </a:p>
          <a:p>
            <a:r>
              <a:rPr lang="en-US" dirty="0" smtClean="0"/>
              <a:t>all output levels between </a:t>
            </a:r>
            <a:r>
              <a:rPr lang="en-US" i="1" dirty="0" smtClean="0"/>
              <a:t>q1 and q2. At q2, MC cuts through the minimum point of AVC, and AVC</a:t>
            </a:r>
          </a:p>
          <a:p>
            <a:r>
              <a:rPr lang="en-US" dirty="0" smtClean="0"/>
              <a:t>begins to rise because </a:t>
            </a:r>
            <a:r>
              <a:rPr lang="en-US" i="1" dirty="0" smtClean="0"/>
              <a:t>MC is above it. Thus for output levels greater than q2, AVC is increasing.</a:t>
            </a:r>
            <a:endParaRPr lang="en-US" dirty="0"/>
          </a:p>
        </p:txBody>
      </p:sp>
      <p:pic>
        <p:nvPicPr>
          <p:cNvPr id="1026" name="Picture 2" descr="Image result for if marginal cost is rising what will happens to average variable cost"/>
          <p:cNvPicPr>
            <a:picLocks noChangeAspect="1" noChangeArrowheads="1"/>
          </p:cNvPicPr>
          <p:nvPr/>
        </p:nvPicPr>
        <p:blipFill>
          <a:blip r:embed="rId2"/>
          <a:srcRect/>
          <a:stretch>
            <a:fillRect/>
          </a:stretch>
        </p:blipFill>
        <p:spPr bwMode="auto">
          <a:xfrm>
            <a:off x="5867400" y="1828800"/>
            <a:ext cx="3114675" cy="3114676"/>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Returns to Scale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law of returns to scale explains the proportional change in output with respect to proportional change in inputs</a:t>
            </a:r>
          </a:p>
          <a:p>
            <a:r>
              <a:rPr lang="en-US" dirty="0" smtClean="0"/>
              <a:t>The degree of change in output varies with change in the amount of inputs. For example, an output may change by a large proportion, same proportion, or small proportion with respect to change in input.</a:t>
            </a:r>
          </a:p>
          <a:p>
            <a:pPr fontAlgn="base"/>
            <a:r>
              <a:rPr lang="en-US" b="1" dirty="0" smtClean="0"/>
              <a:t>On the basis of these possibilities, law of returns can be classified into three categories:</a:t>
            </a:r>
            <a:endParaRPr lang="en-US" dirty="0" smtClean="0"/>
          </a:p>
          <a:p>
            <a:pPr fontAlgn="base"/>
            <a:r>
              <a:rPr lang="en-US" dirty="0" err="1" smtClean="0"/>
              <a:t>i</a:t>
            </a:r>
            <a:r>
              <a:rPr lang="en-US" dirty="0" smtClean="0"/>
              <a:t>. Increasing returns to scale</a:t>
            </a:r>
          </a:p>
          <a:p>
            <a:pPr fontAlgn="base"/>
            <a:r>
              <a:rPr lang="en-US" dirty="0" smtClean="0"/>
              <a:t>ii. Constant returns to scale</a:t>
            </a:r>
          </a:p>
          <a:p>
            <a:pPr fontAlgn="base"/>
            <a:r>
              <a:rPr lang="en-US" dirty="0" smtClean="0"/>
              <a:t>iii. Diminishing returns to scale</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Increasing returns to scale</a:t>
            </a:r>
            <a:endParaRPr lang="en-US" dirty="0"/>
          </a:p>
        </p:txBody>
      </p:sp>
      <p:sp>
        <p:nvSpPr>
          <p:cNvPr id="3" name="Content Placeholder 2"/>
          <p:cNvSpPr>
            <a:spLocks noGrp="1"/>
          </p:cNvSpPr>
          <p:nvPr>
            <p:ph sz="quarter" idx="1"/>
          </p:nvPr>
        </p:nvSpPr>
        <p:spPr/>
        <p:txBody>
          <a:bodyPr>
            <a:normAutofit fontScale="92500"/>
          </a:bodyPr>
          <a:lstStyle/>
          <a:p>
            <a:r>
              <a:rPr lang="en-US" dirty="0" smtClean="0"/>
              <a:t>When there is an increase in the scale of production, the average cost per unit produced is lower. This is because at this stage an organization enjoys high economies of scale.</a:t>
            </a:r>
          </a:p>
          <a:p>
            <a:r>
              <a:rPr lang="en-US" b="1" dirty="0" err="1" smtClean="0"/>
              <a:t>i</a:t>
            </a:r>
            <a:r>
              <a:rPr lang="en-US" b="1" dirty="0" smtClean="0"/>
              <a:t>. Technical and managerial indivisibility:</a:t>
            </a:r>
          </a:p>
          <a:p>
            <a:pPr fontAlgn="base"/>
            <a:r>
              <a:rPr lang="en-US" b="1" dirty="0" err="1" smtClean="0"/>
              <a:t>Ii.Specialization</a:t>
            </a:r>
            <a:r>
              <a:rPr lang="en-US" b="1" dirty="0" smtClean="0"/>
              <a:t>: </a:t>
            </a:r>
            <a:r>
              <a:rPr lang="en-US" dirty="0" smtClean="0"/>
              <a:t>Implies that high degree of specialization of man and machinery helps in increasing the scale of production. </a:t>
            </a:r>
          </a:p>
          <a:p>
            <a:pPr fontAlgn="base"/>
            <a:r>
              <a:rPr lang="en-US" b="1" dirty="0" smtClean="0"/>
              <a:t>Concept of Dimensions:</a:t>
            </a:r>
          </a:p>
          <a:p>
            <a:pPr fontAlgn="base"/>
            <a:r>
              <a:rPr lang="en-US" dirty="0" smtClean="0"/>
              <a:t>Refers to the relation of increasing returns to scale to the concept of dimensions. According to the concept of dimensions, if the length and breadth of a room increases, then its area gets more than doubled.</a:t>
            </a:r>
          </a:p>
          <a:p>
            <a:pPr fontAlgn="base"/>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endParaRPr lang="en-US" dirty="0"/>
          </a:p>
        </p:txBody>
      </p:sp>
      <p:sp>
        <p:nvSpPr>
          <p:cNvPr id="3" name="Content Placeholder 2"/>
          <p:cNvSpPr>
            <a:spLocks noGrp="1"/>
          </p:cNvSpPr>
          <p:nvPr>
            <p:ph sz="quarter" idx="1"/>
          </p:nvPr>
        </p:nvSpPr>
        <p:spPr>
          <a:xfrm>
            <a:off x="914400" y="990600"/>
            <a:ext cx="7772400" cy="5029200"/>
          </a:xfrm>
        </p:spPr>
        <p:txBody>
          <a:bodyPr>
            <a:normAutofit/>
          </a:bodyPr>
          <a:lstStyle/>
          <a:p>
            <a:r>
              <a:rPr lang="en-US" dirty="0" smtClean="0"/>
              <a:t>A production function represents how inputs are transformed into outputs by a firm. </a:t>
            </a:r>
          </a:p>
          <a:p>
            <a:r>
              <a:rPr lang="en-US" dirty="0" smtClean="0"/>
              <a:t>In particular, a production function describes the </a:t>
            </a:r>
            <a:r>
              <a:rPr lang="en-US" i="1" dirty="0" smtClean="0"/>
              <a:t>maximum output that a firm can produce for each specified </a:t>
            </a:r>
            <a:r>
              <a:rPr lang="en-US" dirty="0" smtClean="0"/>
              <a:t>combination of inputs. </a:t>
            </a:r>
          </a:p>
          <a:p>
            <a:r>
              <a:rPr lang="en-US" dirty="0" smtClean="0"/>
              <a:t>In the short run, one or more factors of production cannot be changed, so a short-run production function tells us the maximum output that can be produced with different amounts of the variable inputs, holding fixed inputs constant. </a:t>
            </a:r>
          </a:p>
          <a:p>
            <a:r>
              <a:rPr lang="en-US" dirty="0" smtClean="0"/>
              <a:t>In the long-run production function, all inputs are variable.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fontAlgn="base"/>
            <a:r>
              <a:rPr lang="en-US" b="1" dirty="0" smtClean="0"/>
              <a:t>Constant Returns to Scale:</a:t>
            </a:r>
          </a:p>
          <a:p>
            <a:pPr fontAlgn="base"/>
            <a:r>
              <a:rPr lang="en-US" dirty="0" smtClean="0"/>
              <a:t>The production is said to generate constant returns to scale when the proportionate change in input is equal to the proportionate change in output. For example, when inputs are doubled, so output should also be doubled, then it is a case of constant returns to scale.</a:t>
            </a:r>
          </a:p>
          <a:p>
            <a:pPr fontAlgn="base"/>
            <a:r>
              <a:rPr lang="en-US" b="1" dirty="0" smtClean="0"/>
              <a:t>Diminishing Returns to Scale:</a:t>
            </a:r>
          </a:p>
          <a:p>
            <a:pPr fontAlgn="base"/>
            <a:r>
              <a:rPr lang="en-US" dirty="0" smtClean="0"/>
              <a:t>Diminishing returns to scale refers to a situation when the proportionate change in output is less than the proportionate change in input. For example, when capital and labor is doubled but the output generated is less than doubled, the returns to scale would be termed as diminishing returns to scale.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87362"/>
          </a:xfrm>
        </p:spPr>
        <p:txBody>
          <a:bodyPr>
            <a:normAutofit fontScale="90000"/>
          </a:bodyPr>
          <a:lstStyle/>
          <a:p>
            <a:endParaRPr lang="en-US" dirty="0"/>
          </a:p>
        </p:txBody>
      </p:sp>
      <p:sp>
        <p:nvSpPr>
          <p:cNvPr id="3" name="Content Placeholder 2"/>
          <p:cNvSpPr>
            <a:spLocks noGrp="1"/>
          </p:cNvSpPr>
          <p:nvPr>
            <p:ph sz="quarter" idx="1"/>
          </p:nvPr>
        </p:nvSpPr>
        <p:spPr>
          <a:xfrm>
            <a:off x="914400" y="838200"/>
            <a:ext cx="7772400" cy="5181600"/>
          </a:xfrm>
        </p:spPr>
        <p:txBody>
          <a:bodyPr>
            <a:normAutofit/>
          </a:bodyPr>
          <a:lstStyle/>
          <a:p>
            <a:endParaRPr lang="en-US" dirty="0"/>
          </a:p>
        </p:txBody>
      </p:sp>
      <p:pic>
        <p:nvPicPr>
          <p:cNvPr id="29698" name="Picture 2"/>
          <p:cNvPicPr>
            <a:picLocks noChangeAspect="1" noChangeArrowheads="1"/>
          </p:cNvPicPr>
          <p:nvPr/>
        </p:nvPicPr>
        <p:blipFill>
          <a:blip r:embed="rId2"/>
          <a:srcRect/>
          <a:stretch>
            <a:fillRect/>
          </a:stretch>
        </p:blipFill>
        <p:spPr bwMode="auto">
          <a:xfrm>
            <a:off x="1073696" y="838200"/>
            <a:ext cx="6889204" cy="3994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Money cost vs real cost:</a:t>
            </a:r>
          </a:p>
          <a:p>
            <a:r>
              <a:rPr lang="en-US" b="1" dirty="0" smtClean="0"/>
              <a:t>Money cost </a:t>
            </a:r>
            <a:r>
              <a:rPr lang="en-US" dirty="0" smtClean="0"/>
              <a:t>- Total money expenses incurred by a firm</a:t>
            </a:r>
          </a:p>
          <a:p>
            <a:r>
              <a:rPr lang="en-US" dirty="0" smtClean="0"/>
              <a:t>Cost of raw materials</a:t>
            </a:r>
          </a:p>
          <a:p>
            <a:r>
              <a:rPr lang="en-US" dirty="0" smtClean="0"/>
              <a:t>Wages and salaries</a:t>
            </a:r>
          </a:p>
          <a:p>
            <a:r>
              <a:rPr lang="en-US" dirty="0" smtClean="0"/>
              <a:t>Expenditure on machinery and equipment</a:t>
            </a:r>
          </a:p>
          <a:p>
            <a:r>
              <a:rPr lang="en-US" dirty="0" smtClean="0"/>
              <a:t>Depreciation on machines, buildings and capital goods</a:t>
            </a:r>
          </a:p>
          <a:p>
            <a:r>
              <a:rPr lang="en-US" dirty="0" smtClean="0"/>
              <a:t>Interest on capital</a:t>
            </a:r>
          </a:p>
          <a:p>
            <a:r>
              <a:rPr lang="en-US" dirty="0" smtClean="0"/>
              <a:t>Other expenses like advertisement, insurance premium and taxes</a:t>
            </a:r>
          </a:p>
          <a:p>
            <a:r>
              <a:rPr lang="en-US" dirty="0" smtClean="0"/>
              <a:t>Normal profit of the entrepreneur</a:t>
            </a:r>
            <a:endParaRPr lang="en-US" dirty="0"/>
          </a:p>
        </p:txBody>
      </p:sp>
    </p:spTree>
    <p:extLst>
      <p:ext uri="{BB962C8B-B14F-4D97-AF65-F5344CB8AC3E}">
        <p14:creationId xmlns:p14="http://schemas.microsoft.com/office/powerpoint/2010/main" val="2558583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production</a:t>
            </a:r>
            <a:endParaRPr lang="en-US" dirty="0"/>
          </a:p>
        </p:txBody>
      </p:sp>
      <p:sp>
        <p:nvSpPr>
          <p:cNvPr id="3" name="Content Placeholder 2"/>
          <p:cNvSpPr>
            <a:spLocks noGrp="1"/>
          </p:cNvSpPr>
          <p:nvPr>
            <p:ph sz="quarter" idx="1"/>
          </p:nvPr>
        </p:nvSpPr>
        <p:spPr/>
        <p:txBody>
          <a:bodyPr/>
          <a:lstStyle/>
          <a:p>
            <a:endParaRPr lang="en-US" dirty="0"/>
          </a:p>
        </p:txBody>
      </p:sp>
      <p:pic>
        <p:nvPicPr>
          <p:cNvPr id="4098" name="Picture 2" descr="Image result for accounting cost in economics with example"/>
          <p:cNvPicPr>
            <a:picLocks noChangeAspect="1" noChangeArrowheads="1"/>
          </p:cNvPicPr>
          <p:nvPr/>
        </p:nvPicPr>
        <p:blipFill>
          <a:blip r:embed="rId2"/>
          <a:srcRect/>
          <a:stretch>
            <a:fillRect/>
          </a:stretch>
        </p:blipFill>
        <p:spPr bwMode="auto">
          <a:xfrm>
            <a:off x="914400" y="1371600"/>
            <a:ext cx="7772400" cy="47244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7890" name="Picture 2" descr="Image result for what is opportunity cost in economics with example"/>
          <p:cNvPicPr>
            <a:picLocks noChangeAspect="1" noChangeArrowheads="1"/>
          </p:cNvPicPr>
          <p:nvPr/>
        </p:nvPicPr>
        <p:blipFill>
          <a:blip r:embed="rId2"/>
          <a:srcRect/>
          <a:stretch>
            <a:fillRect/>
          </a:stretch>
        </p:blipFill>
        <p:spPr bwMode="auto">
          <a:xfrm>
            <a:off x="990600" y="228600"/>
            <a:ext cx="7696200" cy="57912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a:p>
        </p:txBody>
      </p:sp>
      <p:pic>
        <p:nvPicPr>
          <p:cNvPr id="38914" name="Picture 2" descr="Image result for what is sunk cost in economics with example"/>
          <p:cNvPicPr>
            <a:picLocks noChangeAspect="1" noChangeArrowheads="1"/>
          </p:cNvPicPr>
          <p:nvPr/>
        </p:nvPicPr>
        <p:blipFill>
          <a:blip r:embed="rId2"/>
          <a:srcRect/>
          <a:stretch>
            <a:fillRect/>
          </a:stretch>
        </p:blipFill>
        <p:spPr bwMode="auto">
          <a:xfrm>
            <a:off x="67736" y="228600"/>
            <a:ext cx="9076264" cy="61722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39938" name="AutoShape 2" descr="Image result for what is total cost variable cost and fixed cost in economics with examp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0" name="AutoShape 4" descr="Image result for what is total cost variable cost and fixed cost in economics with examp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2" name="AutoShape 6" descr="Image result for what is total cost variable cost and fixed cost in economics with examp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4" name="AutoShape 8" descr="Image result for what is total cost variable cost and fixed cost in economics with examp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945" name="Picture 9"/>
          <p:cNvPicPr>
            <a:picLocks noChangeAspect="1" noChangeArrowheads="1"/>
          </p:cNvPicPr>
          <p:nvPr/>
        </p:nvPicPr>
        <p:blipFill>
          <a:blip r:embed="rId2"/>
          <a:srcRect/>
          <a:stretch>
            <a:fillRect/>
          </a:stretch>
        </p:blipFill>
        <p:spPr bwMode="auto">
          <a:xfrm>
            <a:off x="1066800" y="1447800"/>
            <a:ext cx="7589352"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Short run – certain factors cannot be changed</a:t>
            </a:r>
          </a:p>
          <a:p>
            <a:endParaRPr lang="en-US" dirty="0"/>
          </a:p>
        </p:txBody>
      </p:sp>
    </p:spTree>
    <p:extLst>
      <p:ext uri="{BB962C8B-B14F-4D97-AF65-F5344CB8AC3E}">
        <p14:creationId xmlns:p14="http://schemas.microsoft.com/office/powerpoint/2010/main" val="3469000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Short run and long run – impact of VC and FC</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Losses occur when revenues do not cover total costs. If revenues are greater than </a:t>
            </a:r>
            <a:r>
              <a:rPr lang="en-US" b="1" dirty="0" smtClean="0"/>
              <a:t>variable costs</a:t>
            </a:r>
            <a:r>
              <a:rPr lang="en-US" dirty="0" smtClean="0"/>
              <a:t>, but not </a:t>
            </a:r>
            <a:r>
              <a:rPr lang="en-US" b="1" dirty="0" smtClean="0"/>
              <a:t>total costs</a:t>
            </a:r>
            <a:r>
              <a:rPr lang="en-US" dirty="0" smtClean="0"/>
              <a:t>, the firm is better off producing in the </a:t>
            </a:r>
            <a:r>
              <a:rPr lang="en-US" b="1" dirty="0" smtClean="0"/>
              <a:t>short run </a:t>
            </a:r>
            <a:r>
              <a:rPr lang="en-US" dirty="0" smtClean="0"/>
              <a:t>rather than shutting down, even though it is incurring a loss. The reason is that the firm will be stuck will all its fixed cost and have no revenue if it shuts down, so its loss will equal its fixed cost. </a:t>
            </a:r>
          </a:p>
          <a:p>
            <a:r>
              <a:rPr lang="en-US" dirty="0" smtClean="0"/>
              <a:t>If it continues to produce, however, and revenue is greater than variable costs, the firm can pay for some of its fixed cost, so its loss is less than it would be if it shut down. </a:t>
            </a:r>
          </a:p>
          <a:p>
            <a:r>
              <a:rPr lang="en-US" dirty="0" smtClean="0"/>
              <a:t>In the long run, all costs are variable, and thus all costs must be covered if the firm is to remain in business.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sp>
        <p:nvSpPr>
          <p:cNvPr id="40962" name="AutoShape 2" descr="Image result for short run cost cur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4" name="AutoShape 4" descr="Image result for short run cost cur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66" name="Picture 6" descr="Image result for short run cost curve"/>
          <p:cNvPicPr>
            <a:picLocks noChangeAspect="1" noChangeArrowheads="1"/>
          </p:cNvPicPr>
          <p:nvPr/>
        </p:nvPicPr>
        <p:blipFill>
          <a:blip r:embed="rId2"/>
          <a:srcRect/>
          <a:stretch>
            <a:fillRect/>
          </a:stretch>
        </p:blipFill>
        <p:spPr bwMode="auto">
          <a:xfrm>
            <a:off x="914400" y="1371600"/>
            <a:ext cx="3705225" cy="279082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smtClean="0"/>
              <a:t>TP, AP and MP</a:t>
            </a:r>
            <a:endParaRPr lang="en-US" dirty="0"/>
          </a:p>
        </p:txBody>
      </p:sp>
      <p:sp>
        <p:nvSpPr>
          <p:cNvPr id="3" name="Content Placeholder 2"/>
          <p:cNvSpPr>
            <a:spLocks noGrp="1"/>
          </p:cNvSpPr>
          <p:nvPr>
            <p:ph sz="quarter" idx="1"/>
          </p:nvPr>
        </p:nvSpPr>
        <p:spPr>
          <a:xfrm>
            <a:off x="914400" y="914400"/>
            <a:ext cx="7772400" cy="5105400"/>
          </a:xfrm>
        </p:spPr>
        <p:txBody>
          <a:bodyPr>
            <a:normAutofit lnSpcReduction="10000"/>
          </a:bodyPr>
          <a:lstStyle/>
          <a:p>
            <a:r>
              <a:rPr lang="en-US" dirty="0" smtClean="0"/>
              <a:t>Total product: It is the total output resulting from the efforts of all factors of production combined together at any time. If the inputs of all but one factor are held constant, the total product will vary with the quantity used of the variable factor.</a:t>
            </a:r>
          </a:p>
          <a:p>
            <a:r>
              <a:rPr lang="en-US" dirty="0" smtClean="0"/>
              <a:t>Average Product: It is the total product per unit of the variable factor. When one unit of labor is employed, AP is 100, when two units of labor are employed, average product rises to 105. this goes on.</a:t>
            </a:r>
          </a:p>
          <a:p>
            <a:r>
              <a:rPr lang="en-US" dirty="0" smtClean="0"/>
              <a:t>Marginal Product: It is the change in total product per unit change in the quantity of variable factor. In other words, it is the addition made to the total production by an additional unit of input.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run costs</a:t>
            </a:r>
            <a:endParaRPr lang="en-US" dirty="0"/>
          </a:p>
        </p:txBody>
      </p:sp>
      <p:sp>
        <p:nvSpPr>
          <p:cNvPr id="3" name="Content Placeholder 2"/>
          <p:cNvSpPr>
            <a:spLocks noGrp="1"/>
          </p:cNvSpPr>
          <p:nvPr>
            <p:ph sz="quarter" idx="1"/>
          </p:nvPr>
        </p:nvSpPr>
        <p:spPr/>
        <p:txBody>
          <a:bodyPr>
            <a:normAutofit fontScale="77500" lnSpcReduction="20000"/>
          </a:bodyPr>
          <a:lstStyle/>
          <a:p>
            <a:pPr fontAlgn="base"/>
            <a:r>
              <a:rPr lang="en-US" dirty="0" smtClean="0"/>
              <a:t>By short-run is meant that period of time within which a firm can vary its output by varying only the amount of variable factors, such as </a:t>
            </a:r>
            <a:r>
              <a:rPr lang="en-US" dirty="0" err="1" smtClean="0"/>
              <a:t>labour</a:t>
            </a:r>
            <a:r>
              <a:rPr lang="en-US" dirty="0" smtClean="0"/>
              <a:t> and raw material.</a:t>
            </a:r>
          </a:p>
          <a:p>
            <a:pPr fontAlgn="base"/>
            <a:r>
              <a:rPr lang="en-US" dirty="0" smtClean="0"/>
              <a:t>In the short-run period, the fixed factors such as capital equipment, management personnel, the factory buildings, etc., cannot be altered.</a:t>
            </a:r>
          </a:p>
          <a:p>
            <a:pPr fontAlgn="base"/>
            <a:r>
              <a:rPr lang="en-US" dirty="0" smtClean="0"/>
              <a:t>If, therefore, a firm wants to increase production in the short-run, it can do so only by hiring more workers or buying and using more raw materials. It cannot, in the short-run, enlarge the size of the existing plant or build a new plant of a bigger capacity. Thus, in the short-run, only variable factors can be varied, while the fixed factors remain the same.</a:t>
            </a:r>
          </a:p>
          <a:p>
            <a:pPr fontAlgn="base"/>
            <a:r>
              <a:rPr lang="en-US" dirty="0" smtClean="0"/>
              <a:t>On the other hand, long-run is a period of time during which the quantities of all factors, variable as well as fixed, can be adjusted. Thus, in the long-run, output can be increased by increasing capital equipment or by increasing the size of the existing plant or by installing a new plant of bigger capacity.</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run cost curve</a:t>
            </a:r>
            <a:endParaRPr lang="en-US" dirty="0"/>
          </a:p>
        </p:txBody>
      </p:sp>
      <p:sp>
        <p:nvSpPr>
          <p:cNvPr id="3" name="Content Placeholder 2"/>
          <p:cNvSpPr>
            <a:spLocks noGrp="1"/>
          </p:cNvSpPr>
          <p:nvPr>
            <p:ph sz="quarter" idx="1"/>
          </p:nvPr>
        </p:nvSpPr>
        <p:spPr>
          <a:xfrm>
            <a:off x="914400" y="1447800"/>
            <a:ext cx="5257800" cy="4572000"/>
          </a:xfrm>
        </p:spPr>
        <p:txBody>
          <a:bodyPr>
            <a:normAutofit fontScale="92500" lnSpcReduction="20000"/>
          </a:bodyPr>
          <a:lstStyle/>
          <a:p>
            <a:r>
              <a:rPr lang="en-US" dirty="0" smtClean="0"/>
              <a:t>To begin with, let us suppose that the firm has the short-run cost curve SAC “. ,In this case, the optimum output will be OM’. Now, if it is desired to increase the output to OM” in the short-run, it can be obtained at the average cost M”L” along the short-run cost curve SAC”, because in the short-run, the scale of operations is fixed. But, in the long run, a new and bigger plant can be built on which OM ” is the optimum output. That is, the firm has now a short-run average cost curve SAC “‘, and by increasing the scale of its operations, the firm can produce the OM” output at a cost of M “L” ‘ instead of M “L”</a:t>
            </a:r>
            <a:endParaRPr lang="en-US" dirty="0"/>
          </a:p>
        </p:txBody>
      </p:sp>
      <p:pic>
        <p:nvPicPr>
          <p:cNvPr id="43010" name="Picture 2" descr="Short-run Cost Curves"/>
          <p:cNvPicPr>
            <a:picLocks noChangeAspect="1" noChangeArrowheads="1"/>
          </p:cNvPicPr>
          <p:nvPr/>
        </p:nvPicPr>
        <p:blipFill>
          <a:blip r:embed="rId3"/>
          <a:srcRect/>
          <a:stretch>
            <a:fillRect/>
          </a:stretch>
        </p:blipFill>
        <p:spPr bwMode="auto">
          <a:xfrm>
            <a:off x="6248400" y="2057400"/>
            <a:ext cx="2466975" cy="2200275"/>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Thus, it will be seen that, at any scale of operations in the short-run, a firm will have regions of rising and falling costs. But, in the long-run, the firm can produce on a completely different cost curves to the left (i.e., SAC’) or right (i.e., SAC”’) of the original cost curve (i.e., SAC”). For each different scale represented by a different short-run cost curve, there will be an output where the average cost is the minimum. This is the optimum output.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problems…</a:t>
            </a:r>
            <a:endParaRPr lang="en-US" dirty="0"/>
          </a:p>
        </p:txBody>
      </p:sp>
      <p:sp>
        <p:nvSpPr>
          <p:cNvPr id="3" name="Content Placeholder 2"/>
          <p:cNvSpPr>
            <a:spLocks noGrp="1"/>
          </p:cNvSpPr>
          <p:nvPr>
            <p:ph sz="quarter" idx="1"/>
          </p:nvPr>
        </p:nvSpPr>
        <p:spPr/>
        <p:txBody>
          <a:bodyPr>
            <a:normAutofit/>
          </a:bodyPr>
          <a:lstStyle/>
          <a:p>
            <a:r>
              <a:rPr lang="en-US" dirty="0" smtClean="0"/>
              <a:t>If  TC= 200+55q, which is the short-run cost of the company,</a:t>
            </a:r>
            <a:endParaRPr lang="en-US" dirty="0"/>
          </a:p>
        </p:txBody>
      </p:sp>
      <p:pic>
        <p:nvPicPr>
          <p:cNvPr id="56322" name="Picture 2"/>
          <p:cNvPicPr>
            <a:picLocks noChangeAspect="1" noChangeArrowheads="1"/>
          </p:cNvPicPr>
          <p:nvPr/>
        </p:nvPicPr>
        <p:blipFill>
          <a:blip r:embed="rId2"/>
          <a:srcRect/>
          <a:stretch>
            <a:fillRect/>
          </a:stretch>
        </p:blipFill>
        <p:spPr bwMode="auto">
          <a:xfrm>
            <a:off x="1066800" y="2362200"/>
            <a:ext cx="6946900" cy="320675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run cost curve</a:t>
            </a:r>
            <a:endParaRPr lang="en-US" dirty="0"/>
          </a:p>
        </p:txBody>
      </p:sp>
      <p:sp>
        <p:nvSpPr>
          <p:cNvPr id="3" name="Content Placeholder 2"/>
          <p:cNvSpPr>
            <a:spLocks noGrp="1"/>
          </p:cNvSpPr>
          <p:nvPr>
            <p:ph sz="quarter" idx="1"/>
          </p:nvPr>
        </p:nvSpPr>
        <p:spPr>
          <a:xfrm>
            <a:off x="914400" y="1447800"/>
            <a:ext cx="5334000" cy="4648200"/>
          </a:xfrm>
        </p:spPr>
        <p:txBody>
          <a:bodyPr/>
          <a:lstStyle/>
          <a:p>
            <a:r>
              <a:rPr lang="en-US" dirty="0" smtClean="0"/>
              <a:t>In the diagram (Fig. 23.6), SAC,, SAC,, and SAC, are the short-run cost curves corresponding to the different scales of operations. In each case, the firm in question will be producing the desired output at the lowest cost. For example, OM”’ output is produced at PM”’ in the scale of operations represented by the curve SAC OM will be produced on SAC, and so on.</a:t>
            </a:r>
            <a:endParaRPr lang="en-US" dirty="0"/>
          </a:p>
        </p:txBody>
      </p:sp>
      <p:pic>
        <p:nvPicPr>
          <p:cNvPr id="45058" name="Picture 2" descr="LAC Curve: An Envelope"/>
          <p:cNvPicPr>
            <a:picLocks noChangeAspect="1" noChangeArrowheads="1"/>
          </p:cNvPicPr>
          <p:nvPr/>
        </p:nvPicPr>
        <p:blipFill>
          <a:blip r:embed="rId2"/>
          <a:srcRect/>
          <a:stretch>
            <a:fillRect/>
          </a:stretch>
        </p:blipFill>
        <p:spPr bwMode="auto">
          <a:xfrm>
            <a:off x="6096000" y="2514600"/>
            <a:ext cx="2800350" cy="2219326"/>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It should be clearly understood that only in the long-run can the scale of operations be altered; in the short-run, it will be fixed, and the average cost of output above or below the optimum level will necessarily rise along the short-run cost curve in question, whether it be SAC,, SAC </a:t>
            </a:r>
            <a:r>
              <a:rPr lang="en-US" baseline="-25000" dirty="0" smtClean="0"/>
              <a:t>2</a:t>
            </a:r>
            <a:r>
              <a:rPr lang="en-US" dirty="0" smtClean="0"/>
              <a:t> and SAC</a:t>
            </a:r>
            <a:r>
              <a:rPr lang="en-US" baseline="-25000" dirty="0" smtClean="0"/>
              <a:t>3</a:t>
            </a:r>
            <a:r>
              <a:rPr lang="en-US" dirty="0" smtClean="0"/>
              <a:t>. A long-run average cost will show what the long-run cost of producing each output will be. It will be seen, in the Fig. 23.6 that the short-run average cost curve SAC, has a lower minimum point than either the curves SAC, and SAC</a:t>
            </a:r>
            <a:r>
              <a:rPr lang="en-US" baseline="-25000" dirty="0" smtClean="0"/>
              <a:t>3</a:t>
            </a:r>
            <a:r>
              <a:rPr lang="en-US" dirty="0" smtClean="0"/>
              <a:t>. The optimum output of the firm is obtained at OM.</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smtClean="0"/>
              <a:t>The long-run average cost curve LAC is a tangent to all the short-run cost curves SAC, SAC</a:t>
            </a:r>
            <a:r>
              <a:rPr lang="en-US" baseline="-25000" dirty="0" smtClean="0"/>
              <a:t>2</a:t>
            </a:r>
            <a:r>
              <a:rPr lang="en-US" dirty="0" smtClean="0"/>
              <a:t> and SAC. The LAC curve will, therefore, be U-shaped like the short-run cost curves, but its U-shape will be less pronounced than that of the short-run cost curves. It will be flatter. That is why the long-run cost curve is called an ‘Envelope’, because it envelops all the short-run cost curves.</a:t>
            </a:r>
          </a:p>
          <a:p>
            <a:r>
              <a:rPr lang="en-US" dirty="0" smtClean="0"/>
              <a:t>The cost curves, whether short-run or long-run, are U-shaped because the cost of production first starts falling as output is increased owing to the various economies of scale. But after touching the lowest point at the optimum output level, it starts rising, and goes on rising if production is continued beyond the optimum level.</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This obviously makes a U-shape. But, as we have said already, the U-shape of the long-run cost curves is less pronounced. In other words, the long-run average costs are flatter than the short-run curves. The longer the period to which the curve relates, the less pronounced will be the U-shape of the cost curves. By the long period, we mean the period during which the size and </a:t>
            </a:r>
            <a:r>
              <a:rPr lang="en-US" dirty="0" err="1" smtClean="0"/>
              <a:t>organisation</a:t>
            </a:r>
            <a:r>
              <a:rPr lang="en-US" dirty="0" smtClean="0"/>
              <a:t> of the firm can be altered to meet the changed conditions.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is the Long-run Cost Curves Flatter?</a:t>
            </a:r>
            <a:endParaRPr lang="en-US" dirty="0"/>
          </a:p>
        </p:txBody>
      </p:sp>
      <p:sp>
        <p:nvSpPr>
          <p:cNvPr id="3" name="Content Placeholder 2"/>
          <p:cNvSpPr>
            <a:spLocks noGrp="1"/>
          </p:cNvSpPr>
          <p:nvPr>
            <p:ph sz="quarter" idx="1"/>
          </p:nvPr>
        </p:nvSpPr>
        <p:spPr/>
        <p:txBody>
          <a:bodyPr>
            <a:normAutofit fontScale="85000" lnSpcReduction="20000"/>
          </a:bodyPr>
          <a:lstStyle/>
          <a:p>
            <a:pPr fontAlgn="base"/>
            <a:r>
              <a:rPr lang="en-US" dirty="0" smtClean="0"/>
              <a:t>The answer can be given in terms of fixed and variable costs. We have said before that no costs are fixed in the long-run, i.e., in the long run all costs are variable. In other words, the longer the period, the fewer costs will be fixed and the more costs will be variable. That is, in the long period, the total fixed costs can be varied, whereas in the short period, this amount is fixed absolutely.</a:t>
            </a:r>
          </a:p>
          <a:p>
            <a:pPr fontAlgn="base"/>
            <a:r>
              <a:rPr lang="en-US" dirty="0" smtClean="0"/>
              <a:t>In the short-run, if output is reduced, average cost will rise because the fixed costs will work out at a higher figure. But, in the long-run, fixed costs can be reduced if the output is continued at the low level. Hence, average fixed cost will be lower in the long than in the short run.</a:t>
            </a:r>
          </a:p>
          <a:p>
            <a:pPr fontAlgn="base"/>
            <a:r>
              <a:rPr lang="en-US" dirty="0" smtClean="0"/>
              <a:t>The variable costs will not rise as sharply in the long-run as in the short-run, because in the long-run, the size of the firm can be increased to deal more economically with an increased output. Thus, LAC curves are flatter than the short-run cost curves, because, in the long-run, the average fixed cost will be lower, and variable costs will not rise to sharply as in the short period.</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sz="3600" b="1" dirty="0" smtClean="0"/>
              <a:t>Why Are Long-Run Cost Curves U-Shaped?</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pPr fontAlgn="base"/>
            <a:r>
              <a:rPr lang="en-US" dirty="0" smtClean="0"/>
              <a:t>We have explained above that the long-run cost-curves are U-Shaped. That is, as output is increased, the cost per unit falls, then it reaches a minimum after which it starts ascending so that it takes the shape of U. How do we account for this U-shape? The reason is that the cost curve falls on account of the various economies of scale. But when the firm has expanded too much, economies are changed into diseconomies and the cost curve starts rising.</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smtClean="0"/>
              <a:t>Relationship between AP &amp; MP</a:t>
            </a:r>
            <a:endParaRPr lang="en-US" dirty="0"/>
          </a:p>
        </p:txBody>
      </p:sp>
      <p:sp>
        <p:nvSpPr>
          <p:cNvPr id="3" name="Content Placeholder 2"/>
          <p:cNvSpPr>
            <a:spLocks noGrp="1"/>
          </p:cNvSpPr>
          <p:nvPr>
            <p:ph sz="quarter" idx="1"/>
          </p:nvPr>
        </p:nvSpPr>
        <p:spPr>
          <a:xfrm>
            <a:off x="914400" y="990600"/>
            <a:ext cx="7772400" cy="5029200"/>
          </a:xfrm>
        </p:spPr>
        <p:txBody>
          <a:bodyPr>
            <a:normAutofit fontScale="77500" lnSpcReduction="20000"/>
          </a:bodyPr>
          <a:lstStyle/>
          <a:p>
            <a:r>
              <a:rPr lang="en-US" dirty="0" smtClean="0"/>
              <a:t>Both AP and MP are derived from TP</a:t>
            </a:r>
          </a:p>
          <a:p>
            <a:r>
              <a:rPr lang="en-US" dirty="0" smtClean="0"/>
              <a:t>When AP rises as a result of an increase in the quantity of variable input, MP &gt; AP</a:t>
            </a:r>
          </a:p>
          <a:p>
            <a:r>
              <a:rPr lang="en-US" dirty="0" smtClean="0"/>
              <a:t>When AP is maximum, MP is equal to AP. In other words, MP curve cuts the AP curve at its maximum.</a:t>
            </a:r>
          </a:p>
          <a:p>
            <a:r>
              <a:rPr lang="en-US" dirty="0" smtClean="0"/>
              <a:t>When AP falls, MP&lt; AP.</a:t>
            </a:r>
          </a:p>
          <a:p>
            <a:endParaRPr lang="en-US" dirty="0" smtClean="0"/>
          </a:p>
          <a:p>
            <a:r>
              <a:rPr lang="en-US" dirty="0" smtClean="0"/>
              <a:t>The marginal product of labor is likely to increase initially because when there are more workers, each is able to specialize in an aspect of the production process in which he or she is particularly skilled. </a:t>
            </a:r>
          </a:p>
          <a:p>
            <a:r>
              <a:rPr lang="en-US" dirty="0" smtClean="0"/>
              <a:t>For example, think of the typical fast food restaurant. If there is only one worker, he will need to prepare the burgers, fries, and sodas, as well as take the orders. Only so many customers can be served in an hour. With two or three workers, each is able to specialize, and the marginal product (number of customers served per hour) is likely to increase as we move from one to two to three workers. </a:t>
            </a:r>
          </a:p>
          <a:p>
            <a:r>
              <a:rPr lang="en-US" dirty="0" smtClean="0"/>
              <a:t>Eventually, there will be enough workers and there will be no more gains from specialization. At this point, the marginal product will begin to diminish.</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Dish-Shaped Cost Curves:</a:t>
            </a:r>
            <a:br>
              <a:rPr lang="en-US" b="1" dirty="0" smtClean="0"/>
            </a:br>
            <a:endParaRPr lang="en-US" dirty="0"/>
          </a:p>
        </p:txBody>
      </p:sp>
      <p:sp>
        <p:nvSpPr>
          <p:cNvPr id="3" name="Content Placeholder 2"/>
          <p:cNvSpPr>
            <a:spLocks noGrp="1"/>
          </p:cNvSpPr>
          <p:nvPr>
            <p:ph sz="quarter" idx="1"/>
          </p:nvPr>
        </p:nvSpPr>
        <p:spPr>
          <a:xfrm>
            <a:off x="914400" y="1447800"/>
            <a:ext cx="5638800" cy="4800600"/>
          </a:xfrm>
        </p:spPr>
        <p:txBody>
          <a:bodyPr>
            <a:normAutofit fontScale="92500" lnSpcReduction="20000"/>
          </a:bodyPr>
          <a:lstStyle/>
          <a:p>
            <a:pPr fontAlgn="base"/>
            <a:r>
              <a:rPr lang="en-US" dirty="0" smtClean="0"/>
              <a:t>Empirical studies have further revealed that there is relatively very large flat portion or a large horizontal region in the centre of the long-run average cost curve. This means that for a considerable range of production, the long-run average cost remains the same and then it moves up at the right and making a sort of dish or saucer.</a:t>
            </a:r>
          </a:p>
          <a:p>
            <a:r>
              <a:rPr lang="en-US" dirty="0" smtClean="0"/>
              <a:t>This means that the economies of scale are exhausted at some scale of operation, but diseconomies do not occur yet. But after the scale is enlarged beyond a point, </a:t>
            </a:r>
            <a:r>
              <a:rPr lang="en-US" dirty="0" err="1" smtClean="0"/>
              <a:t>dis</a:t>
            </a:r>
            <a:r>
              <a:rPr lang="en-US" dirty="0" smtClean="0"/>
              <a:t>-economies emerge and bring about a rise in the long-run average cost and thus give the curve a saucer or dish shape.</a:t>
            </a:r>
            <a:endParaRPr lang="en-US" dirty="0"/>
          </a:p>
        </p:txBody>
      </p:sp>
      <p:pic>
        <p:nvPicPr>
          <p:cNvPr id="49154" name="Picture 2" descr="Dish-Shaped LAC Curve"/>
          <p:cNvPicPr>
            <a:picLocks noChangeAspect="1" noChangeArrowheads="1"/>
          </p:cNvPicPr>
          <p:nvPr/>
        </p:nvPicPr>
        <p:blipFill>
          <a:blip r:embed="rId2"/>
          <a:srcRect/>
          <a:stretch>
            <a:fillRect/>
          </a:stretch>
        </p:blipFill>
        <p:spPr bwMode="auto">
          <a:xfrm>
            <a:off x="6781800" y="1600200"/>
            <a:ext cx="1733550" cy="16383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L-shaped Cost Curves:</a:t>
            </a:r>
            <a:br>
              <a:rPr lang="en-US" b="1" dirty="0" smtClean="0"/>
            </a:br>
            <a:endParaRPr lang="en-US" dirty="0"/>
          </a:p>
        </p:txBody>
      </p:sp>
      <p:sp>
        <p:nvSpPr>
          <p:cNvPr id="3" name="Content Placeholder 2"/>
          <p:cNvSpPr>
            <a:spLocks noGrp="1"/>
          </p:cNvSpPr>
          <p:nvPr>
            <p:ph sz="quarter" idx="1"/>
          </p:nvPr>
        </p:nvSpPr>
        <p:spPr>
          <a:xfrm>
            <a:off x="914400" y="1447800"/>
            <a:ext cx="5334000" cy="4572000"/>
          </a:xfrm>
        </p:spPr>
        <p:txBody>
          <a:bodyPr>
            <a:normAutofit fontScale="92500" lnSpcReduction="10000"/>
          </a:bodyPr>
          <a:lstStyle/>
          <a:p>
            <a:pPr fontAlgn="base"/>
            <a:r>
              <a:rPr lang="en-US" dirty="0" smtClean="0"/>
              <a:t>Recently some economists have put forward the view based on recent empirical studies that the cost curves take the shape of ‘L’ and not ‘U’. According to them, the shape of the long-run cost curve will be something as is given in Fig. 23.8.</a:t>
            </a:r>
          </a:p>
          <a:p>
            <a:pPr fontAlgn="base"/>
            <a:r>
              <a:rPr lang="en-US" dirty="0" smtClean="0"/>
              <a:t>In this diagram (Fig. 23.8), first OM is output produced and PM is the average cost of production including both the fixed and variable costs. When the output is expanded to OM”, the cost is P’M’, and when output is further increased to OM”, the cost is P”M” which is almost equal to P’M’.</a:t>
            </a:r>
          </a:p>
          <a:p>
            <a:endParaRPr lang="en-US" dirty="0"/>
          </a:p>
        </p:txBody>
      </p:sp>
      <p:pic>
        <p:nvPicPr>
          <p:cNvPr id="55298" name="Picture 2" descr="L-Shaped Cost Curve"/>
          <p:cNvPicPr>
            <a:picLocks noChangeAspect="1" noChangeArrowheads="1"/>
          </p:cNvPicPr>
          <p:nvPr/>
        </p:nvPicPr>
        <p:blipFill>
          <a:blip r:embed="rId2"/>
          <a:srcRect/>
          <a:stretch>
            <a:fillRect/>
          </a:stretch>
        </p:blipFill>
        <p:spPr bwMode="auto">
          <a:xfrm>
            <a:off x="6248400" y="1219200"/>
            <a:ext cx="2495550" cy="25527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fontAlgn="base"/>
            <a:r>
              <a:rPr lang="en-US" dirty="0" smtClean="0"/>
              <a:t>From this point onwards, the cost per unit is stabilized so that, whatever the output, the cost per unit remains practically the same and the LAC comes to have L-shape. This means that the cost first falls over a range of output, and then it neither rises nor falls but remains flat.</a:t>
            </a:r>
          </a:p>
          <a:p>
            <a:pPr fontAlgn="base"/>
            <a:r>
              <a:rPr lang="en-US" b="1" dirty="0" smtClean="0"/>
              <a:t>The following two reasons are given in support of the L-shape:</a:t>
            </a:r>
            <a:endParaRPr lang="en-US" dirty="0" smtClean="0"/>
          </a:p>
          <a:p>
            <a:pPr fontAlgn="base"/>
            <a:r>
              <a:rPr lang="en-US" dirty="0" smtClean="0"/>
              <a:t>(</a:t>
            </a:r>
            <a:r>
              <a:rPr lang="en-US" dirty="0" err="1" smtClean="0"/>
              <a:t>i</a:t>
            </a:r>
            <a:r>
              <a:rPr lang="en-US" dirty="0" smtClean="0"/>
              <a:t>) Rapid technical progress brings about a sharp decline in unit cost up to a certain point and then stabilizes it.</a:t>
            </a:r>
          </a:p>
          <a:p>
            <a:pPr fontAlgn="base"/>
            <a:r>
              <a:rPr lang="en-US" dirty="0" smtClean="0"/>
              <a:t>(ii) With lapse of time the producer learns to produce at lower cost.</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477962"/>
          </a:xfrm>
        </p:spPr>
        <p:txBody>
          <a:bodyPr>
            <a:normAutofit fontScale="90000"/>
          </a:bodyPr>
          <a:lstStyle/>
          <a:p>
            <a:r>
              <a:rPr lang="en-US" dirty="0" smtClean="0"/>
              <a:t/>
            </a:r>
            <a:br>
              <a:rPr lang="en-US" dirty="0" smtClean="0"/>
            </a:br>
            <a:r>
              <a:rPr lang="en-US" dirty="0" smtClean="0"/>
              <a:t>What happens to a firm’s average costs when it increases its level of output in the long run? </a:t>
            </a:r>
            <a:endParaRPr lang="en-US" dirty="0"/>
          </a:p>
        </p:txBody>
      </p:sp>
      <p:sp>
        <p:nvSpPr>
          <p:cNvPr id="3" name="Content Placeholder 2"/>
          <p:cNvSpPr>
            <a:spLocks noGrp="1"/>
          </p:cNvSpPr>
          <p:nvPr>
            <p:ph sz="quarter" idx="1"/>
          </p:nvPr>
        </p:nvSpPr>
        <p:spPr>
          <a:xfrm>
            <a:off x="914400" y="1447800"/>
            <a:ext cx="5410200" cy="4648200"/>
          </a:xfrm>
        </p:spPr>
        <p:txBody>
          <a:bodyPr>
            <a:normAutofit fontScale="55000" lnSpcReduction="20000"/>
          </a:bodyPr>
          <a:lstStyle/>
          <a:p>
            <a:pPr fontAlgn="base"/>
            <a:endParaRPr lang="en-US" dirty="0" smtClean="0"/>
          </a:p>
          <a:p>
            <a:pPr algn="just" fontAlgn="base"/>
            <a:r>
              <a:rPr lang="en-US" sz="3200" dirty="0" smtClean="0"/>
              <a:t>Many industries experience economies of scale.</a:t>
            </a:r>
          </a:p>
          <a:p>
            <a:pPr algn="just" fontAlgn="base"/>
            <a:r>
              <a:rPr lang="en-US" sz="3200" dirty="0" smtClean="0"/>
              <a:t> </a:t>
            </a:r>
            <a:r>
              <a:rPr lang="en-US" sz="3200" b="1" dirty="0" smtClean="0"/>
              <a:t>Economies of scale</a:t>
            </a:r>
            <a:r>
              <a:rPr lang="en-US" sz="3200" dirty="0" smtClean="0"/>
              <a:t> refers to the situation where, as the quantity of output goes up, the cost per unit goes down. This is the idea behind “warehouse stores” like Costco or </a:t>
            </a:r>
            <a:r>
              <a:rPr lang="en-US" sz="3200" dirty="0" err="1" smtClean="0"/>
              <a:t>Walmart</a:t>
            </a:r>
            <a:r>
              <a:rPr lang="en-US" sz="3200" dirty="0" smtClean="0"/>
              <a:t>. </a:t>
            </a:r>
          </a:p>
          <a:p>
            <a:pPr algn="just" fontAlgn="base"/>
            <a:r>
              <a:rPr lang="en-US" sz="3200" dirty="0" smtClean="0"/>
              <a:t>In everyday language: a larger factory can produce at a lower average cost than a smaller factory. Figure 1 illustrates the idea of economies of scale, showing the average cost of producing an alarm clock falling as the quantity of output rises. For a small-sized factory like S, with an output level of 1,000, the average cost of production is $12 per alarm clock. For a medium-sized factory like M, with an output level of 2,000, the average cost of production falls to $8 per alarm clock. For a large factory like L, with an output of 5,000, the average cost of production declines still further to $4 per alarm clock.</a:t>
            </a:r>
          </a:p>
          <a:p>
            <a:r>
              <a:rPr lang="en-US" dirty="0" smtClean="0"/>
              <a:t/>
            </a:r>
            <a:br>
              <a:rPr lang="en-US" dirty="0" smtClean="0"/>
            </a:br>
            <a:endParaRPr lang="en-US" dirty="0"/>
          </a:p>
        </p:txBody>
      </p:sp>
      <p:pic>
        <p:nvPicPr>
          <p:cNvPr id="57346" name="Picture 2" descr="The graph shows a downward sloping line that represents how large-scale production leads to a decrease in average costs."/>
          <p:cNvPicPr>
            <a:picLocks noChangeAspect="1" noChangeArrowheads="1"/>
          </p:cNvPicPr>
          <p:nvPr/>
        </p:nvPicPr>
        <p:blipFill>
          <a:blip r:embed="rId2"/>
          <a:srcRect/>
          <a:stretch>
            <a:fillRect/>
          </a:stretch>
        </p:blipFill>
        <p:spPr bwMode="auto">
          <a:xfrm>
            <a:off x="6400800" y="1600200"/>
            <a:ext cx="2743200" cy="2057400"/>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smtClean="0"/>
              <a:t>Single seller: control either price or supply of his product</a:t>
            </a:r>
          </a:p>
          <a:p>
            <a:r>
              <a:rPr lang="en-US" dirty="0" smtClean="0"/>
              <a:t>No close substitutes</a:t>
            </a:r>
          </a:p>
          <a:p>
            <a:r>
              <a:rPr lang="en-US" dirty="0" smtClean="0"/>
              <a:t>Price</a:t>
            </a:r>
          </a:p>
          <a:p>
            <a:r>
              <a:rPr lang="en-US" dirty="0" smtClean="0"/>
              <a:t>No entry</a:t>
            </a:r>
          </a:p>
          <a:p>
            <a:r>
              <a:rPr lang="en-US" dirty="0" smtClean="0"/>
              <a:t>Firm and industry</a:t>
            </a:r>
          </a:p>
          <a:p>
            <a:endParaRPr lang="en-US" dirty="0"/>
          </a:p>
          <a:p>
            <a:r>
              <a:rPr lang="en-US" dirty="0" smtClean="0"/>
              <a:t>Causes for monopoly</a:t>
            </a:r>
          </a:p>
          <a:p>
            <a:r>
              <a:rPr lang="en-US" dirty="0" smtClean="0"/>
              <a:t>Natural </a:t>
            </a:r>
          </a:p>
          <a:p>
            <a:r>
              <a:rPr lang="en-US" dirty="0" smtClean="0"/>
              <a:t>Technical </a:t>
            </a:r>
          </a:p>
          <a:p>
            <a:r>
              <a:rPr lang="en-US" dirty="0" smtClean="0"/>
              <a:t>Legal</a:t>
            </a:r>
          </a:p>
          <a:p>
            <a:r>
              <a:rPr lang="en-US" dirty="0" smtClean="0"/>
              <a:t>Large amount of capital</a:t>
            </a:r>
          </a:p>
          <a:p>
            <a:r>
              <a:rPr lang="en-US" dirty="0" smtClean="0"/>
              <a:t>state</a:t>
            </a:r>
            <a:endParaRPr lang="en-US" dirty="0"/>
          </a:p>
        </p:txBody>
      </p:sp>
    </p:spTree>
    <p:extLst>
      <p:ext uri="{BB962C8B-B14F-4D97-AF65-F5344CB8AC3E}">
        <p14:creationId xmlns:p14="http://schemas.microsoft.com/office/powerpoint/2010/main" val="4153755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Production </a:t>
            </a:r>
            <a:endParaRPr lang="en-US" dirty="0"/>
          </a:p>
        </p:txBody>
      </p:sp>
      <p:sp>
        <p:nvSpPr>
          <p:cNvPr id="3" name="Content Placeholder 2"/>
          <p:cNvSpPr>
            <a:spLocks noGrp="1"/>
          </p:cNvSpPr>
          <p:nvPr>
            <p:ph sz="quarter" idx="1"/>
          </p:nvPr>
        </p:nvSpPr>
        <p:spPr>
          <a:xfrm>
            <a:off x="914400" y="1066800"/>
            <a:ext cx="7772400" cy="4953000"/>
          </a:xfrm>
        </p:spPr>
        <p:txBody>
          <a:bodyPr>
            <a:normAutofit fontScale="77500" lnSpcReduction="20000"/>
          </a:bodyPr>
          <a:lstStyle/>
          <a:p>
            <a:r>
              <a:rPr lang="en-US" dirty="0" smtClean="0"/>
              <a:t>The marginal product of labor will eventually diminish because there will be at least one fixed factor of production, such as capital. As more and more labor is used along with a fixed amount of capital, there is less and less capital for each worker to use, and the productivity of additional workers necessarily declines. Think for example of an office where there are only three computers. As more and more employees try to share the computers, the marginal product of each additional employee will diminish.</a:t>
            </a:r>
          </a:p>
          <a:p>
            <a:r>
              <a:rPr lang="en-US" dirty="0" smtClean="0"/>
              <a:t>If any new labor is recruited, you should be concerned with the </a:t>
            </a:r>
            <a:r>
              <a:rPr lang="en-US" b="1" dirty="0" smtClean="0"/>
              <a:t>marginal product </a:t>
            </a:r>
            <a:r>
              <a:rPr lang="en-US" dirty="0" smtClean="0"/>
              <a:t>of the last worker hired, because the marginal product measures the effect on output, or total product, of hiring another worker. This in turn determines the additional revenue generated by hiring another worker, which should then be compared to the cost of hiring the additional worker.</a:t>
            </a:r>
          </a:p>
          <a:p>
            <a:r>
              <a:rPr lang="en-US" dirty="0" smtClean="0"/>
              <a:t>The point at which the average product begins to decline is the point where </a:t>
            </a:r>
            <a:r>
              <a:rPr lang="en-US" b="1" dirty="0" smtClean="0"/>
              <a:t>average product is equal to marginal product</a:t>
            </a:r>
            <a:r>
              <a:rPr lang="en-US" dirty="0" smtClean="0"/>
              <a:t>. As more workers are used beyond this point, both average product and marginal product decline. However, marginal product is still positive, so total product continues to increase. Thus, it may still be profitable to hire another worker.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A production function describes the maximum output that can be achieved with any given combination of inputs.</a:t>
            </a:r>
          </a:p>
          <a:p>
            <a:r>
              <a:rPr lang="en-US" dirty="0" smtClean="0"/>
              <a:t>An </a:t>
            </a:r>
            <a:r>
              <a:rPr lang="en-US" dirty="0" err="1" smtClean="0"/>
              <a:t>isoquant</a:t>
            </a:r>
            <a:r>
              <a:rPr lang="en-US" dirty="0" smtClean="0"/>
              <a:t> identifies all of the different combinations of inputs that can be used to produce one particular level of output.</a:t>
            </a:r>
          </a:p>
          <a:p>
            <a:endParaRPr lang="en-US" dirty="0"/>
          </a:p>
        </p:txBody>
      </p:sp>
      <p:pic>
        <p:nvPicPr>
          <p:cNvPr id="1026" name="Picture 2" descr="Production Optimisation"/>
          <p:cNvPicPr>
            <a:picLocks noChangeAspect="1" noChangeArrowheads="1"/>
          </p:cNvPicPr>
          <p:nvPr/>
        </p:nvPicPr>
        <p:blipFill>
          <a:blip r:embed="rId2"/>
          <a:srcRect/>
          <a:stretch>
            <a:fillRect/>
          </a:stretch>
        </p:blipFill>
        <p:spPr bwMode="auto">
          <a:xfrm>
            <a:off x="6324600" y="3581400"/>
            <a:ext cx="2514600" cy="2552700"/>
          </a:xfrm>
          <a:prstGeom prst="rect">
            <a:avLst/>
          </a:prstGeom>
          <a:noFill/>
        </p:spPr>
      </p:pic>
      <p:sp>
        <p:nvSpPr>
          <p:cNvPr id="6" name="TextBox 5"/>
          <p:cNvSpPr txBox="1"/>
          <p:nvPr/>
        </p:nvSpPr>
        <p:spPr>
          <a:xfrm>
            <a:off x="1066800" y="3534013"/>
            <a:ext cx="5029200" cy="2954655"/>
          </a:xfrm>
          <a:prstGeom prst="rect">
            <a:avLst/>
          </a:prstGeom>
          <a:noFill/>
        </p:spPr>
        <p:txBody>
          <a:bodyPr wrap="square" rtlCol="0">
            <a:spAutoFit/>
          </a:bodyPr>
          <a:lstStyle/>
          <a:p>
            <a:pPr>
              <a:buFont typeface="Arial" pitchFamily="34" charset="0"/>
              <a:buChar char="•"/>
            </a:pPr>
            <a:r>
              <a:rPr lang="en-US" sz="2400" dirty="0" err="1" smtClean="0"/>
              <a:t>Isoquants</a:t>
            </a:r>
            <a:r>
              <a:rPr lang="en-US" sz="2400" dirty="0" smtClean="0"/>
              <a:t> are called equal-product or </a:t>
            </a:r>
            <a:r>
              <a:rPr lang="en-US" sz="2400" dirty="0" err="1" smtClean="0"/>
              <a:t>iso</a:t>
            </a:r>
            <a:r>
              <a:rPr lang="en-US" sz="2400" dirty="0" smtClean="0"/>
              <a:t>-product curves. </a:t>
            </a:r>
          </a:p>
          <a:p>
            <a:pPr>
              <a:buFont typeface="Arial" pitchFamily="34" charset="0"/>
              <a:buChar char="•"/>
            </a:pPr>
            <a:r>
              <a:rPr lang="en-US" sz="2400" dirty="0" smtClean="0"/>
              <a:t>Again, as all the combinations yield the same level of output the producer tends to be indifferent among them. </a:t>
            </a:r>
          </a:p>
          <a:p>
            <a:pPr>
              <a:buFont typeface="Arial" pitchFamily="34" charset="0"/>
              <a:buChar char="•"/>
            </a:pPr>
            <a:r>
              <a:rPr lang="en-US" sz="2400" dirty="0" smtClean="0"/>
              <a:t>Hence, </a:t>
            </a:r>
            <a:r>
              <a:rPr lang="en-US" sz="2400" dirty="0" err="1" smtClean="0"/>
              <a:t>isoquants</a:t>
            </a:r>
            <a:r>
              <a:rPr lang="en-US" sz="2400" dirty="0" smtClean="0"/>
              <a:t> are also known as producer indifference curves.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err="1" smtClean="0"/>
              <a:t>Iso</a:t>
            </a:r>
            <a:r>
              <a:rPr lang="en-US" b="1" dirty="0" smtClean="0"/>
              <a:t>-Cost lines</a:t>
            </a:r>
          </a:p>
          <a:p>
            <a:r>
              <a:rPr lang="en-US" dirty="0" err="1" smtClean="0"/>
              <a:t>Iso</a:t>
            </a:r>
            <a:r>
              <a:rPr lang="en-US" dirty="0" smtClean="0"/>
              <a:t>-cost lines represent the prices of factors. An </a:t>
            </a:r>
            <a:r>
              <a:rPr lang="en-US" dirty="0" err="1" smtClean="0"/>
              <a:t>iso</a:t>
            </a:r>
            <a:r>
              <a:rPr lang="en-US" dirty="0" smtClean="0"/>
              <a:t>-cost line graphically represents all the combinations of the inputs which the firm can achieve with a given budget for production or given outlay.</a:t>
            </a:r>
          </a:p>
        </p:txBody>
      </p:sp>
      <p:sp>
        <p:nvSpPr>
          <p:cNvPr id="4" name="TextBox 3"/>
          <p:cNvSpPr txBox="1"/>
          <p:nvPr/>
        </p:nvSpPr>
        <p:spPr>
          <a:xfrm>
            <a:off x="990600" y="3657600"/>
            <a:ext cx="5486399" cy="2585323"/>
          </a:xfrm>
          <a:prstGeom prst="rect">
            <a:avLst/>
          </a:prstGeom>
          <a:noFill/>
        </p:spPr>
        <p:txBody>
          <a:bodyPr wrap="square" rtlCol="0">
            <a:spAutoFit/>
          </a:bodyPr>
          <a:lstStyle/>
          <a:p>
            <a:pPr>
              <a:buFont typeface="Arial" pitchFamily="34" charset="0"/>
              <a:buChar char="•"/>
            </a:pPr>
            <a:r>
              <a:rPr lang="en-US" dirty="0" smtClean="0"/>
              <a:t>Suppose the firm has 100 Rs. which it can spend on combinations of factor X and factor Y, the former priced at Rs. 10 per unit and the latter priced at Rs. 20. The firm can spend the entire amount on factor X or factor Y.</a:t>
            </a:r>
          </a:p>
          <a:p>
            <a:pPr>
              <a:buFont typeface="Arial" pitchFamily="34" charset="0"/>
              <a:buChar char="•"/>
            </a:pPr>
            <a:r>
              <a:rPr lang="en-US" dirty="0" smtClean="0"/>
              <a:t>Further, there will be various combinations of both factors which amount to the outlay. The </a:t>
            </a:r>
            <a:r>
              <a:rPr lang="en-US" dirty="0" err="1" smtClean="0"/>
              <a:t>iso</a:t>
            </a:r>
            <a:r>
              <a:rPr lang="en-US" dirty="0" smtClean="0"/>
              <a:t>-cost line represents all these combinations. Q1, Q2 and Q3 are three different </a:t>
            </a:r>
            <a:r>
              <a:rPr lang="en-US" dirty="0" err="1" smtClean="0"/>
              <a:t>isocosts</a:t>
            </a:r>
            <a:r>
              <a:rPr lang="en-US" dirty="0" smtClean="0"/>
              <a:t>. </a:t>
            </a:r>
          </a:p>
          <a:p>
            <a:r>
              <a:rPr lang="en-US" dirty="0" smtClean="0"/>
              <a:t>The </a:t>
            </a:r>
            <a:r>
              <a:rPr lang="en-US" dirty="0" err="1" smtClean="0"/>
              <a:t>isocost</a:t>
            </a:r>
            <a:r>
              <a:rPr lang="en-US" dirty="0" smtClean="0"/>
              <a:t> on the right represents a higher outlay.</a:t>
            </a:r>
          </a:p>
          <a:p>
            <a:endParaRPr lang="en-US" dirty="0"/>
          </a:p>
        </p:txBody>
      </p:sp>
      <p:pic>
        <p:nvPicPr>
          <p:cNvPr id="19458" name="Picture 2" descr="Production Production"/>
          <p:cNvPicPr>
            <a:picLocks noChangeAspect="1" noChangeArrowheads="1"/>
          </p:cNvPicPr>
          <p:nvPr/>
        </p:nvPicPr>
        <p:blipFill>
          <a:blip r:embed="rId2"/>
          <a:srcRect/>
          <a:stretch>
            <a:fillRect/>
          </a:stretch>
        </p:blipFill>
        <p:spPr bwMode="auto">
          <a:xfrm>
            <a:off x="6286500" y="3505200"/>
            <a:ext cx="2857500" cy="228600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smtClean="0"/>
              <a:t>Production </a:t>
            </a:r>
            <a:r>
              <a:rPr lang="en-US" dirty="0" err="1" smtClean="0"/>
              <a:t>optimisation</a:t>
            </a:r>
            <a:endParaRPr lang="en-US" dirty="0"/>
          </a:p>
        </p:txBody>
      </p:sp>
      <p:sp>
        <p:nvSpPr>
          <p:cNvPr id="4" name="TextBox 3"/>
          <p:cNvSpPr txBox="1"/>
          <p:nvPr/>
        </p:nvSpPr>
        <p:spPr>
          <a:xfrm>
            <a:off x="1215226" y="1676400"/>
            <a:ext cx="4575974" cy="5078313"/>
          </a:xfrm>
          <a:prstGeom prst="rect">
            <a:avLst/>
          </a:prstGeom>
          <a:noFill/>
        </p:spPr>
        <p:txBody>
          <a:bodyPr wrap="square" rtlCol="0">
            <a:spAutoFit/>
          </a:bodyPr>
          <a:lstStyle/>
          <a:p>
            <a:pPr>
              <a:buFont typeface="Arial" pitchFamily="34" charset="0"/>
              <a:buChar char="•"/>
            </a:pPr>
            <a:r>
              <a:rPr lang="en-US" dirty="0" err="1"/>
              <a:t>Isocosts</a:t>
            </a:r>
            <a:r>
              <a:rPr lang="en-US" dirty="0"/>
              <a:t> and </a:t>
            </a:r>
            <a:r>
              <a:rPr lang="en-US" dirty="0" err="1"/>
              <a:t>Isoquants</a:t>
            </a:r>
            <a:r>
              <a:rPr lang="en-US" dirty="0"/>
              <a:t> can together help us to determine the optimum production for a firm. </a:t>
            </a:r>
            <a:endParaRPr lang="en-US" dirty="0" smtClean="0"/>
          </a:p>
          <a:p>
            <a:r>
              <a:rPr lang="en-US" dirty="0" smtClean="0"/>
              <a:t>We </a:t>
            </a:r>
            <a:r>
              <a:rPr lang="en-US" dirty="0"/>
              <a:t>can achieve production </a:t>
            </a:r>
            <a:r>
              <a:rPr lang="en-US" dirty="0" err="1"/>
              <a:t>optimisation</a:t>
            </a:r>
            <a:r>
              <a:rPr lang="en-US" dirty="0"/>
              <a:t> in two ways. </a:t>
            </a:r>
            <a:endParaRPr lang="en-US" dirty="0" smtClean="0"/>
          </a:p>
          <a:p>
            <a:pPr>
              <a:buFont typeface="Arial" pitchFamily="34" charset="0"/>
              <a:buChar char="•"/>
            </a:pPr>
            <a:r>
              <a:rPr lang="en-US" dirty="0" smtClean="0"/>
              <a:t>Either </a:t>
            </a:r>
            <a:r>
              <a:rPr lang="en-US" dirty="0"/>
              <a:t>we can maximize the production for a given outlay or we can minimize </a:t>
            </a:r>
            <a:r>
              <a:rPr lang="en-US" dirty="0" smtClean="0"/>
              <a:t>the </a:t>
            </a:r>
            <a:r>
              <a:rPr lang="en-US" dirty="0"/>
              <a:t>cost of producing a given level of output.</a:t>
            </a:r>
          </a:p>
          <a:p>
            <a:pPr>
              <a:buFont typeface="Arial" pitchFamily="34" charset="0"/>
              <a:buChar char="•"/>
            </a:pPr>
            <a:r>
              <a:rPr lang="en-US" dirty="0"/>
              <a:t>In case a firm has decided to achieve a given level of production, </a:t>
            </a:r>
            <a:r>
              <a:rPr lang="en-US" dirty="0" smtClean="0"/>
              <a:t>the </a:t>
            </a:r>
            <a:r>
              <a:rPr lang="en-US" dirty="0"/>
              <a:t>next step would be to choose the combination of factors to achieve this target. </a:t>
            </a:r>
            <a:endParaRPr lang="en-US" dirty="0" smtClean="0"/>
          </a:p>
          <a:p>
            <a:pPr>
              <a:buFont typeface="Arial" pitchFamily="34" charset="0"/>
              <a:buChar char="•"/>
            </a:pPr>
            <a:r>
              <a:rPr lang="en-US" dirty="0" smtClean="0"/>
              <a:t>Definitely</a:t>
            </a:r>
            <a:r>
              <a:rPr lang="en-US" dirty="0"/>
              <a:t>, a rational firm would choose the least cost combination. </a:t>
            </a:r>
            <a:endParaRPr lang="en-US" dirty="0" smtClean="0"/>
          </a:p>
          <a:p>
            <a:pPr>
              <a:buFont typeface="Arial" pitchFamily="34" charset="0"/>
              <a:buChar char="•"/>
            </a:pPr>
            <a:r>
              <a:rPr lang="en-US" dirty="0" smtClean="0"/>
              <a:t>This </a:t>
            </a:r>
            <a:r>
              <a:rPr lang="en-US" dirty="0"/>
              <a:t>least cost combination is found out by superimposing the </a:t>
            </a:r>
            <a:r>
              <a:rPr lang="en-US" dirty="0" err="1"/>
              <a:t>iso</a:t>
            </a:r>
            <a:r>
              <a:rPr lang="en-US" dirty="0"/>
              <a:t>-quant on the </a:t>
            </a:r>
            <a:r>
              <a:rPr lang="en-US" dirty="0" err="1"/>
              <a:t>iso</a:t>
            </a:r>
            <a:r>
              <a:rPr lang="en-US" dirty="0"/>
              <a:t>-cost line</a:t>
            </a:r>
            <a:r>
              <a:rPr lang="en-US" dirty="0" smtClean="0"/>
              <a:t>.</a:t>
            </a:r>
          </a:p>
          <a:p>
            <a:pPr>
              <a:buFont typeface="Arial" pitchFamily="34" charset="0"/>
              <a:buChar char="•"/>
            </a:pPr>
            <a:r>
              <a:rPr lang="en-US" dirty="0"/>
              <a:t>For example, the cost would be Rs. 48 at C, Rs. 36 at B and Rs. 24 at A. The cheapest method is at A, where the </a:t>
            </a:r>
            <a:r>
              <a:rPr lang="en-US" dirty="0" err="1"/>
              <a:t>iso­quant</a:t>
            </a:r>
            <a:r>
              <a:rPr lang="en-US" dirty="0"/>
              <a:t> for output of six (Q = 6) is tangent to an </a:t>
            </a:r>
            <a:r>
              <a:rPr lang="en-US" dirty="0" err="1"/>
              <a:t>isocost</a:t>
            </a:r>
            <a:r>
              <a:rPr lang="en-US" dirty="0"/>
              <a:t> line (C = Rs. 24).</a:t>
            </a:r>
          </a:p>
          <a:p>
            <a:endParaRPr lang="en-US" dirty="0"/>
          </a:p>
        </p:txBody>
      </p:sp>
      <p:pic>
        <p:nvPicPr>
          <p:cNvPr id="20482" name="Picture 2" descr="Cost minimisation"/>
          <p:cNvPicPr>
            <a:picLocks noChangeAspect="1" noChangeArrowheads="1"/>
          </p:cNvPicPr>
          <p:nvPr/>
        </p:nvPicPr>
        <p:blipFill>
          <a:blip r:embed="rId2"/>
          <a:srcRect/>
          <a:stretch>
            <a:fillRect/>
          </a:stretch>
        </p:blipFill>
        <p:spPr bwMode="auto">
          <a:xfrm>
            <a:off x="5791200" y="1828800"/>
            <a:ext cx="2743200" cy="2457451"/>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Autofit/>
          </a:bodyPr>
          <a:lstStyle/>
          <a:p>
            <a:r>
              <a:rPr lang="en-US" sz="2800" dirty="0" smtClean="0"/>
              <a:t>Why </a:t>
            </a:r>
            <a:r>
              <a:rPr lang="en-US" sz="2800" dirty="0" err="1" smtClean="0"/>
              <a:t>isoquants</a:t>
            </a:r>
            <a:r>
              <a:rPr lang="en-US" sz="2800" dirty="0" smtClean="0"/>
              <a:t> shapes differ and what it signifies</a:t>
            </a:r>
            <a:endParaRPr lang="en-US" sz="2800" dirty="0"/>
          </a:p>
        </p:txBody>
      </p:sp>
      <p:sp>
        <p:nvSpPr>
          <p:cNvPr id="4" name="TextBox 3"/>
          <p:cNvSpPr txBox="1"/>
          <p:nvPr/>
        </p:nvSpPr>
        <p:spPr>
          <a:xfrm>
            <a:off x="990600" y="990600"/>
            <a:ext cx="7010400" cy="5355312"/>
          </a:xfrm>
          <a:prstGeom prst="rect">
            <a:avLst/>
          </a:prstGeom>
          <a:noFill/>
        </p:spPr>
        <p:txBody>
          <a:bodyPr wrap="square" rtlCol="0">
            <a:spAutoFit/>
          </a:bodyPr>
          <a:lstStyle/>
          <a:p>
            <a:pPr>
              <a:buFont typeface="Arial" pitchFamily="34" charset="0"/>
              <a:buChar char="•"/>
            </a:pPr>
            <a:r>
              <a:rPr lang="en-US" b="1" dirty="0"/>
              <a:t>Convex </a:t>
            </a:r>
            <a:r>
              <a:rPr lang="en-US" b="1" dirty="0" err="1"/>
              <a:t>isoquants</a:t>
            </a:r>
            <a:r>
              <a:rPr lang="en-US" b="1" dirty="0"/>
              <a:t> </a:t>
            </a:r>
            <a:r>
              <a:rPr lang="en-US" dirty="0"/>
              <a:t>indicate that some units of one input can be substituted for a unit of the other </a:t>
            </a:r>
            <a:r>
              <a:rPr lang="en-US" dirty="0" smtClean="0"/>
              <a:t>input while </a:t>
            </a:r>
            <a:r>
              <a:rPr lang="en-US" dirty="0"/>
              <a:t>maintaining output at the same level. In this case, the </a:t>
            </a:r>
            <a:r>
              <a:rPr lang="en-US" i="1" dirty="0"/>
              <a:t>MRTS is diminishing as we move </a:t>
            </a:r>
            <a:r>
              <a:rPr lang="en-US" i="1" dirty="0" smtClean="0"/>
              <a:t>down </a:t>
            </a:r>
            <a:r>
              <a:rPr lang="en-US" dirty="0" smtClean="0"/>
              <a:t>along </a:t>
            </a:r>
            <a:r>
              <a:rPr lang="en-US" dirty="0"/>
              <a:t>the </a:t>
            </a:r>
            <a:r>
              <a:rPr lang="en-US" dirty="0" err="1"/>
              <a:t>isoquant</a:t>
            </a:r>
            <a:r>
              <a:rPr lang="en-US" dirty="0"/>
              <a:t>. This tells us that it becomes more and more difficult to substitute one input for </a:t>
            </a:r>
            <a:r>
              <a:rPr lang="en-US" dirty="0" smtClean="0"/>
              <a:t>the other </a:t>
            </a:r>
            <a:r>
              <a:rPr lang="en-US" dirty="0"/>
              <a:t>while keeping output unchanged. </a:t>
            </a:r>
            <a:endParaRPr lang="en-US" dirty="0" smtClean="0"/>
          </a:p>
          <a:p>
            <a:pPr>
              <a:buFont typeface="Arial" pitchFamily="34" charset="0"/>
              <a:buChar char="•"/>
            </a:pPr>
            <a:r>
              <a:rPr lang="en-US" b="1" dirty="0" smtClean="0"/>
              <a:t>Linear </a:t>
            </a:r>
            <a:r>
              <a:rPr lang="en-US" b="1" dirty="0" err="1"/>
              <a:t>isoquants</a:t>
            </a:r>
            <a:r>
              <a:rPr lang="en-US" dirty="0"/>
              <a:t> imply that the slope, or the </a:t>
            </a:r>
            <a:r>
              <a:rPr lang="en-US" i="1" dirty="0"/>
              <a:t>MRTS, is </a:t>
            </a:r>
            <a:r>
              <a:rPr lang="en-US" i="1" dirty="0" err="1" smtClean="0"/>
              <a:t>constant.</a:t>
            </a:r>
            <a:r>
              <a:rPr lang="en-US" dirty="0" err="1" smtClean="0"/>
              <a:t>This</a:t>
            </a:r>
            <a:r>
              <a:rPr lang="en-US" dirty="0" smtClean="0"/>
              <a:t> </a:t>
            </a:r>
            <a:r>
              <a:rPr lang="en-US" dirty="0"/>
              <a:t>means that the same number of units of one input can always be exchanged for a unit of the other</a:t>
            </a:r>
          </a:p>
          <a:p>
            <a:r>
              <a:rPr lang="en-US" dirty="0"/>
              <a:t>input holding output constant. The inputs are perfect substitutes in this case. </a:t>
            </a:r>
            <a:endParaRPr lang="en-US" dirty="0" smtClean="0"/>
          </a:p>
          <a:p>
            <a:pPr>
              <a:buFont typeface="Arial" pitchFamily="34" charset="0"/>
              <a:buChar char="•"/>
            </a:pPr>
            <a:r>
              <a:rPr lang="en-US" b="1" dirty="0" smtClean="0"/>
              <a:t>L-shaped </a:t>
            </a:r>
            <a:r>
              <a:rPr lang="en-US" b="1" dirty="0" err="1"/>
              <a:t>isoquants</a:t>
            </a:r>
            <a:r>
              <a:rPr lang="en-US" b="1" dirty="0"/>
              <a:t> </a:t>
            </a:r>
            <a:r>
              <a:rPr lang="en-US" dirty="0" smtClean="0"/>
              <a:t>imply that </a:t>
            </a:r>
            <a:r>
              <a:rPr lang="en-US" dirty="0"/>
              <a:t>the inputs are perfect complements, and the firm is producing under a fixed proportions type </a:t>
            </a:r>
            <a:r>
              <a:rPr lang="en-US" dirty="0" smtClean="0"/>
              <a:t>of technology</a:t>
            </a:r>
            <a:r>
              <a:rPr lang="en-US" dirty="0"/>
              <a:t>. In this case the firm cannot give up one input in exchange for the other and still maintain</a:t>
            </a:r>
          </a:p>
          <a:p>
            <a:r>
              <a:rPr lang="en-US" dirty="0"/>
              <a:t>the same level of output. For example, the firm may require exactly 4 units of capital for each unit </a:t>
            </a:r>
            <a:r>
              <a:rPr lang="en-US" dirty="0" smtClean="0"/>
              <a:t>of labor</a:t>
            </a:r>
            <a:r>
              <a:rPr lang="en-US" dirty="0"/>
              <a:t>, in which case one input cannot be substituted for the other</a:t>
            </a:r>
            <a:r>
              <a:rPr lang="en-US" dirty="0" smtClean="0"/>
              <a:t>.</a:t>
            </a:r>
          </a:p>
          <a:p>
            <a:pPr>
              <a:buFont typeface="Arial" pitchFamily="34" charset="0"/>
              <a:buChar char="•"/>
            </a:pPr>
            <a:r>
              <a:rPr lang="en-US" i="1" dirty="0"/>
              <a:t>MRTS is the amount by which the quantity of one input can be reduced when the other input </a:t>
            </a:r>
            <a:r>
              <a:rPr lang="en-US" i="1" dirty="0" smtClean="0"/>
              <a:t>is </a:t>
            </a:r>
            <a:r>
              <a:rPr lang="en-US" dirty="0" smtClean="0"/>
              <a:t>increased </a:t>
            </a:r>
            <a:r>
              <a:rPr lang="en-US" dirty="0"/>
              <a:t>by one unit, while maintaining the same level of output. If the </a:t>
            </a:r>
            <a:r>
              <a:rPr lang="en-US" i="1" dirty="0"/>
              <a:t>MRTS is 4 then one </a:t>
            </a:r>
            <a:r>
              <a:rPr lang="en-US" i="1" dirty="0" smtClean="0"/>
              <a:t>input </a:t>
            </a:r>
            <a:r>
              <a:rPr lang="en-US" dirty="0" smtClean="0"/>
              <a:t>can </a:t>
            </a:r>
            <a:r>
              <a:rPr lang="en-US" dirty="0"/>
              <a:t>be reduced by 4 units as the other is increased by one unit, and output will remain the same.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7813</TotalTime>
  <Words>4054</Words>
  <Application>Microsoft Office PowerPoint</Application>
  <PresentationFormat>On-screen Show (4:3)</PresentationFormat>
  <Paragraphs>166</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Arial Black</vt:lpstr>
      <vt:lpstr>Calibri</vt:lpstr>
      <vt:lpstr>Franklin Gothic Book</vt:lpstr>
      <vt:lpstr>Perpetua</vt:lpstr>
      <vt:lpstr>Wingdings 2</vt:lpstr>
      <vt:lpstr>Equity</vt:lpstr>
      <vt:lpstr>Unit - II</vt:lpstr>
      <vt:lpstr>PowerPoint Presentation</vt:lpstr>
      <vt:lpstr>TP, AP and MP</vt:lpstr>
      <vt:lpstr>Relationship between AP &amp; MP</vt:lpstr>
      <vt:lpstr>Production </vt:lpstr>
      <vt:lpstr>PowerPoint Presentation</vt:lpstr>
      <vt:lpstr>PowerPoint Presentation</vt:lpstr>
      <vt:lpstr>Production optimisation</vt:lpstr>
      <vt:lpstr>Why isoquants shapes differ and what it signifies</vt:lpstr>
      <vt:lpstr>How to calculate MRTS when marginal product of labor and marginal product of capital is given</vt:lpstr>
      <vt:lpstr>Law of variable proportion</vt:lpstr>
      <vt:lpstr>PowerPoint Presentation</vt:lpstr>
      <vt:lpstr>PowerPoint Presentation</vt:lpstr>
      <vt:lpstr>PowerPoint Presentation</vt:lpstr>
      <vt:lpstr>PowerPoint Presentation</vt:lpstr>
      <vt:lpstr>PowerPoint Presentation</vt:lpstr>
      <vt:lpstr>Relationship between Marginal cost and Average variable cost</vt:lpstr>
      <vt:lpstr>Law of Returns to Scale</vt:lpstr>
      <vt:lpstr>Increasing returns to scale</vt:lpstr>
      <vt:lpstr>PowerPoint Presentation</vt:lpstr>
      <vt:lpstr>PowerPoint Presentation</vt:lpstr>
      <vt:lpstr>PowerPoint Presentation</vt:lpstr>
      <vt:lpstr>Cost of production</vt:lpstr>
      <vt:lpstr>PowerPoint Presentation</vt:lpstr>
      <vt:lpstr>PowerPoint Presentation</vt:lpstr>
      <vt:lpstr>PowerPoint Presentation</vt:lpstr>
      <vt:lpstr>PowerPoint Presentation</vt:lpstr>
      <vt:lpstr>Short run and long run – impact of VC and FC</vt:lpstr>
      <vt:lpstr>PowerPoint Presentation</vt:lpstr>
      <vt:lpstr>Short run costs</vt:lpstr>
      <vt:lpstr>Short run cost curve</vt:lpstr>
      <vt:lpstr>PowerPoint Presentation</vt:lpstr>
      <vt:lpstr>Some problems…</vt:lpstr>
      <vt:lpstr>Long run cost curve</vt:lpstr>
      <vt:lpstr>PowerPoint Presentation</vt:lpstr>
      <vt:lpstr>PowerPoint Presentation</vt:lpstr>
      <vt:lpstr>PowerPoint Presentation</vt:lpstr>
      <vt:lpstr>Why is the Long-run Cost Curves Flatter?</vt:lpstr>
      <vt:lpstr>       Why Are Long-Run Cost Curves U-Shaped? </vt:lpstr>
      <vt:lpstr>Dish-Shaped Cost Curves: </vt:lpstr>
      <vt:lpstr>L-shaped Cost Curves: </vt:lpstr>
      <vt:lpstr>PowerPoint Presentation</vt:lpstr>
      <vt:lpstr> What happens to a firm’s average costs when it increases its level of output in the long run?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II</dc:title>
  <dc:creator>Windows User</dc:creator>
  <cp:lastModifiedBy>Windows User</cp:lastModifiedBy>
  <cp:revision>19</cp:revision>
  <dcterms:created xsi:type="dcterms:W3CDTF">2020-02-21T14:41:16Z</dcterms:created>
  <dcterms:modified xsi:type="dcterms:W3CDTF">2021-06-13T18:02:32Z</dcterms:modified>
</cp:coreProperties>
</file>