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9" r:id="rId19"/>
    <p:sldId id="271" r:id="rId20"/>
    <p:sldId id="272" r:id="rId21"/>
    <p:sldId id="287" r:id="rId22"/>
    <p:sldId id="288" r:id="rId23"/>
    <p:sldId id="289" r:id="rId24"/>
    <p:sldId id="274" r:id="rId25"/>
    <p:sldId id="275" r:id="rId26"/>
    <p:sldId id="276"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A6CCC-33D3-479B-A23E-2E4B1BCE3A48}" type="datetimeFigureOut">
              <a:rPr lang="en-US" smtClean="0"/>
              <a:t>10/19/2023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1C801-31BC-4318-ABEC-C174CD849580}" type="slidenum">
              <a:rPr lang="en-US" smtClean="0"/>
              <a:t>‹#›</a:t>
            </a:fld>
            <a:endParaRPr lang="en-US"/>
          </a:p>
        </p:txBody>
      </p:sp>
    </p:spTree>
    <p:extLst>
      <p:ext uri="{BB962C8B-B14F-4D97-AF65-F5344CB8AC3E}">
        <p14:creationId xmlns:p14="http://schemas.microsoft.com/office/powerpoint/2010/main" val="318163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01C801-31BC-4318-ABEC-C174CD849580}" type="slidenum">
              <a:rPr lang="en-US" smtClean="0"/>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 name="Rounded Rectangle 3"/>
          <p:cNvSpPr/>
          <p:nvPr/>
        </p:nvSpPr>
        <p:spPr>
          <a:xfrm>
            <a:off x="838200" y="2590800"/>
            <a:ext cx="74676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p:cNvSpPr txBox="1"/>
          <p:nvPr/>
        </p:nvSpPr>
        <p:spPr>
          <a:xfrm>
            <a:off x="3124200" y="2743200"/>
            <a:ext cx="2819400" cy="477054"/>
          </a:xfrm>
          <a:prstGeom prst="rect">
            <a:avLst/>
          </a:prstGeom>
          <a:noFill/>
        </p:spPr>
        <p:txBody>
          <a:bodyPr wrap="square" rtlCol="0">
            <a:spAutoFit/>
          </a:bodyPr>
          <a:lstStyle/>
          <a:p>
            <a:pPr algn="ctr"/>
            <a:r>
              <a:rPr lang="en-US" sz="2500" b="1" dirty="0">
                <a:latin typeface="Times New Roman" pitchFamily="18" charset="0"/>
                <a:cs typeface="Times New Roman" pitchFamily="18" charset="0"/>
              </a:rPr>
              <a:t>Pipelining</a:t>
            </a:r>
            <a:endParaRPr lang="en-US" sz="25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457200"/>
            <a:ext cx="8305800" cy="6555641"/>
          </a:xfrm>
          <a:prstGeom prst="rect">
            <a:avLst/>
          </a:prstGeom>
        </p:spPr>
        <p:txBody>
          <a:bodyPr wrap="square">
            <a:spAutoFit/>
          </a:bodyPr>
          <a:lstStyle/>
          <a:p>
            <a:pPr algn="just"/>
            <a:r>
              <a:rPr lang="en-US" sz="2200" b="1" dirty="0">
                <a:latin typeface="Times New Roman" pitchFamily="18" charset="0"/>
                <a:cs typeface="Times New Roman" pitchFamily="18" charset="0"/>
              </a:rPr>
              <a:t>Handling Data Dependencies in Software</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An alternative approach is to leave the task of detecting data dependencies and dealing with them to the compiler. </a:t>
            </a:r>
          </a:p>
          <a:p>
            <a:pPr algn="just">
              <a:buFont typeface="Wingdings" pitchFamily="2" charset="2"/>
              <a:buChar char="Ø"/>
            </a:pPr>
            <a:r>
              <a:rPr lang="en-US" sz="2000" dirty="0">
                <a:latin typeface="Times New Roman" pitchFamily="18" charset="0"/>
                <a:cs typeface="Times New Roman" pitchFamily="18" charset="0"/>
              </a:rPr>
              <a:t>When the compiler identifies a data dependency between two successive instructions </a:t>
            </a:r>
            <a:r>
              <a:rPr lang="en-US" sz="2000" dirty="0" err="1">
                <a:latin typeface="Times New Roman" pitchFamily="18" charset="0"/>
                <a:cs typeface="Times New Roman" pitchFamily="18" charset="0"/>
              </a:rPr>
              <a:t>Ij</a:t>
            </a:r>
            <a:r>
              <a:rPr lang="en-US" sz="2000" dirty="0">
                <a:latin typeface="Times New Roman" pitchFamily="18" charset="0"/>
                <a:cs typeface="Times New Roman" pitchFamily="18" charset="0"/>
              </a:rPr>
              <a:t> and Ij+1, it can insert three explicit NOP instructions between them. </a:t>
            </a:r>
          </a:p>
          <a:p>
            <a:pPr algn="just">
              <a:buFont typeface="Wingdings" pitchFamily="2" charset="2"/>
              <a:buChar char="Ø"/>
            </a:pPr>
            <a:r>
              <a:rPr lang="en-US" sz="2000" dirty="0">
                <a:latin typeface="Times New Roman" pitchFamily="18" charset="0"/>
                <a:cs typeface="Times New Roman" pitchFamily="18" charset="0"/>
              </a:rPr>
              <a:t>The NOPs introduce the necessary delay to enable instruction Ij+1 to read the new value from the register file after it is written.</a:t>
            </a:r>
          </a:p>
          <a:p>
            <a:pPr algn="just"/>
            <a:endParaRPr lang="en-US" sz="2000" dirty="0">
              <a:latin typeface="Times New Roman" pitchFamily="18" charset="0"/>
              <a:cs typeface="Times New Roman" pitchFamily="18" charset="0"/>
            </a:endParaRPr>
          </a:p>
          <a:p>
            <a:pPr lvl="8" algn="just"/>
            <a:r>
              <a:rPr lang="en-US" sz="2200" dirty="0">
                <a:latin typeface="Times New Roman" pitchFamily="18" charset="0"/>
                <a:cs typeface="Times New Roman" pitchFamily="18" charset="0"/>
              </a:rPr>
              <a:t>Add</a:t>
            </a:r>
          </a:p>
          <a:p>
            <a:pPr lvl="8" algn="just"/>
            <a:r>
              <a:rPr lang="en-US" sz="2200" dirty="0">
                <a:latin typeface="Times New Roman" pitchFamily="18" charset="0"/>
                <a:cs typeface="Times New Roman" pitchFamily="18" charset="0"/>
              </a:rPr>
              <a:t>NOP</a:t>
            </a:r>
          </a:p>
          <a:p>
            <a:pPr lvl="8" algn="just"/>
            <a:r>
              <a:rPr lang="en-US" sz="2200" dirty="0">
                <a:latin typeface="Times New Roman" pitchFamily="18" charset="0"/>
                <a:cs typeface="Times New Roman" pitchFamily="18" charset="0"/>
              </a:rPr>
              <a:t>NOP</a:t>
            </a:r>
          </a:p>
          <a:p>
            <a:pPr lvl="8" algn="just"/>
            <a:r>
              <a:rPr lang="en-US" sz="2200" dirty="0">
                <a:latin typeface="Times New Roman" pitchFamily="18" charset="0"/>
                <a:cs typeface="Times New Roman" pitchFamily="18" charset="0"/>
              </a:rPr>
              <a:t>Subtract</a:t>
            </a:r>
          </a:p>
          <a:p>
            <a:pPr lvl="8" algn="just"/>
            <a:r>
              <a:rPr lang="en-US" sz="2200" dirty="0">
                <a:latin typeface="Times New Roman" pitchFamily="18" charset="0"/>
                <a:cs typeface="Times New Roman" pitchFamily="18" charset="0"/>
              </a:rPr>
              <a:t>NOP</a:t>
            </a:r>
          </a:p>
          <a:p>
            <a:pPr lvl="8" algn="just"/>
            <a:r>
              <a:rPr lang="en-US" sz="2200" dirty="0">
                <a:latin typeface="Times New Roman" pitchFamily="18" charset="0"/>
                <a:cs typeface="Times New Roman" pitchFamily="18" charset="0"/>
              </a:rPr>
              <a:t>R2, R3, #100</a:t>
            </a:r>
          </a:p>
          <a:p>
            <a:pPr lvl="8" algn="just"/>
            <a:r>
              <a:rPr lang="en-US" sz="2200" dirty="0">
                <a:latin typeface="Times New Roman" pitchFamily="18" charset="0"/>
                <a:cs typeface="Times New Roman" pitchFamily="18" charset="0"/>
              </a:rPr>
              <a:t>R9, R2, #30</a:t>
            </a:r>
          </a:p>
          <a:p>
            <a:pPr algn="just"/>
            <a:r>
              <a:rPr lang="en-US" sz="2200" dirty="0">
                <a:latin typeface="Times New Roman" pitchFamily="18" charset="0"/>
                <a:cs typeface="Times New Roman" pitchFamily="18" charset="0"/>
              </a:rPr>
              <a:t>Insertion of NOP instructions for a data dependency</a:t>
            </a:r>
            <a:endParaRPr lang="en-US" sz="2200" b="1" dirty="0">
              <a:latin typeface="Times New Roman" pitchFamily="18" charset="0"/>
              <a:cs typeface="Times New Roman" pitchFamily="18" charset="0"/>
            </a:endParaRPr>
          </a:p>
          <a:p>
            <a:pPr algn="just"/>
            <a:endParaRPr lang="en-US" sz="2200" b="1" dirty="0">
              <a:latin typeface="Times New Roman" pitchFamily="18" charset="0"/>
              <a:cs typeface="Times New Roman" pitchFamily="18" charset="0"/>
            </a:endParaRP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1676400" y="685800"/>
            <a:ext cx="6096000" cy="4876800"/>
          </a:xfrm>
          <a:prstGeom prst="rect">
            <a:avLst/>
          </a:prstGeom>
          <a:noFill/>
          <a:ln w="9525">
            <a:noFill/>
            <a:miter lim="800000"/>
            <a:headEnd/>
            <a:tailEnd/>
          </a:ln>
          <a:effectLst/>
        </p:spPr>
      </p:pic>
      <p:sp>
        <p:nvSpPr>
          <p:cNvPr id="4" name="Rectangle 3"/>
          <p:cNvSpPr/>
          <p:nvPr/>
        </p:nvSpPr>
        <p:spPr>
          <a:xfrm>
            <a:off x="2895600" y="5943600"/>
            <a:ext cx="3946914" cy="400110"/>
          </a:xfrm>
          <a:prstGeom prst="rect">
            <a:avLst/>
          </a:prstGeom>
        </p:spPr>
        <p:txBody>
          <a:bodyPr wrap="none">
            <a:spAutoFit/>
          </a:bodyPr>
          <a:lstStyle/>
          <a:p>
            <a:r>
              <a:rPr lang="en-US" sz="2000" b="1" dirty="0">
                <a:latin typeface="Times New Roman" pitchFamily="18" charset="0"/>
                <a:cs typeface="Times New Roman" pitchFamily="18" charset="0"/>
              </a:rPr>
              <a:t>Pipelined execution of instructions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609600"/>
            <a:ext cx="8153400" cy="5509200"/>
          </a:xfrm>
          <a:prstGeom prst="rect">
            <a:avLst/>
          </a:prstGeom>
        </p:spPr>
        <p:txBody>
          <a:bodyPr wrap="square">
            <a:spAutoFit/>
          </a:bodyPr>
          <a:lstStyle/>
          <a:p>
            <a:pPr algn="just"/>
            <a:r>
              <a:rPr lang="en-US" sz="2200" b="1" dirty="0">
                <a:latin typeface="Times New Roman" pitchFamily="18" charset="0"/>
                <a:cs typeface="Times New Roman" pitchFamily="18" charset="0"/>
              </a:rPr>
              <a:t>Memory Delays</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Delays arising from memory accesses are another cause of pipeline stalls. For example, a Load instruction may require more than one clock cycle to obtain its operand from memory.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This may occur because the requested instruction or data are not found in the cache, resulting in a </a:t>
            </a:r>
            <a:r>
              <a:rPr lang="en-US" sz="2200" i="1" dirty="0">
                <a:latin typeface="Times New Roman" pitchFamily="18" charset="0"/>
                <a:cs typeface="Times New Roman" pitchFamily="18" charset="0"/>
              </a:rPr>
              <a:t>cache miss.</a:t>
            </a:r>
          </a:p>
          <a:p>
            <a:pPr algn="just">
              <a:buFont typeface="Wingdings" pitchFamily="2" charset="2"/>
              <a:buChar char="Ø"/>
            </a:pPr>
            <a:endParaRPr lang="en-US" sz="2200" i="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memory access may take ten or more cycles.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A cache miss causes all subsequent instructions to be delayed. A similar delay can be caused by a cache miss when fetching an instruction.</a:t>
            </a:r>
          </a:p>
          <a:p>
            <a:pPr lvl="6" algn="just"/>
            <a:r>
              <a:rPr lang="en-US" sz="2200" dirty="0">
                <a:latin typeface="Times New Roman" pitchFamily="18" charset="0"/>
                <a:cs typeface="Times New Roman" pitchFamily="18" charset="0"/>
              </a:rPr>
              <a:t>Load R2, (R3)</a:t>
            </a:r>
          </a:p>
          <a:p>
            <a:pPr lvl="6" algn="just"/>
            <a:r>
              <a:rPr lang="en-US" sz="2200" dirty="0">
                <a:latin typeface="Times New Roman" pitchFamily="18" charset="0"/>
                <a:cs typeface="Times New Roman" pitchFamily="18" charset="0"/>
              </a:rPr>
              <a:t>Subtract R9, R2, #30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1676400" y="304800"/>
            <a:ext cx="5562600" cy="2514600"/>
          </a:xfrm>
          <a:prstGeom prst="rect">
            <a:avLst/>
          </a:prstGeom>
          <a:noFill/>
          <a:ln w="9525">
            <a:noFill/>
            <a:miter lim="800000"/>
            <a:headEnd/>
            <a:tailEnd/>
          </a:ln>
          <a:effectLst/>
        </p:spPr>
      </p:pic>
      <p:sp>
        <p:nvSpPr>
          <p:cNvPr id="4" name="Rectangle 3"/>
          <p:cNvSpPr/>
          <p:nvPr/>
        </p:nvSpPr>
        <p:spPr>
          <a:xfrm>
            <a:off x="1600200" y="3124200"/>
            <a:ext cx="6477000" cy="369332"/>
          </a:xfrm>
          <a:prstGeom prst="rect">
            <a:avLst/>
          </a:prstGeom>
        </p:spPr>
        <p:txBody>
          <a:bodyPr wrap="square">
            <a:spAutoFit/>
          </a:bodyPr>
          <a:lstStyle/>
          <a:p>
            <a:r>
              <a:rPr lang="en-US" b="1" dirty="0">
                <a:latin typeface="Times New Roman" pitchFamily="18" charset="0"/>
                <a:cs typeface="Times New Roman" pitchFamily="18" charset="0"/>
              </a:rPr>
              <a:t>Stall caused by a memory access delay for a Load instruction.</a:t>
            </a:r>
          </a:p>
        </p:txBody>
      </p:sp>
      <p:pic>
        <p:nvPicPr>
          <p:cNvPr id="2051" name="Picture 3"/>
          <p:cNvPicPr>
            <a:picLocks noChangeAspect="1" noChangeArrowheads="1"/>
          </p:cNvPicPr>
          <p:nvPr/>
        </p:nvPicPr>
        <p:blipFill>
          <a:blip r:embed="rId3"/>
          <a:srcRect/>
          <a:stretch>
            <a:fillRect/>
          </a:stretch>
        </p:blipFill>
        <p:spPr bwMode="auto">
          <a:xfrm>
            <a:off x="1676400" y="3505200"/>
            <a:ext cx="5638800" cy="2286000"/>
          </a:xfrm>
          <a:prstGeom prst="rect">
            <a:avLst/>
          </a:prstGeom>
          <a:noFill/>
          <a:ln w="9525">
            <a:noFill/>
            <a:miter lim="800000"/>
            <a:headEnd/>
            <a:tailEnd/>
          </a:ln>
          <a:effectLst/>
        </p:spPr>
      </p:pic>
      <p:sp>
        <p:nvSpPr>
          <p:cNvPr id="6" name="Rectangle 5"/>
          <p:cNvSpPr/>
          <p:nvPr/>
        </p:nvSpPr>
        <p:spPr>
          <a:xfrm>
            <a:off x="381000" y="5791200"/>
            <a:ext cx="8458200" cy="369332"/>
          </a:xfrm>
          <a:prstGeom prst="rect">
            <a:avLst/>
          </a:prstGeom>
        </p:spPr>
        <p:txBody>
          <a:bodyPr wrap="square">
            <a:spAutoFit/>
          </a:bodyPr>
          <a:lstStyle/>
          <a:p>
            <a:r>
              <a:rPr lang="en-US" b="1" dirty="0">
                <a:latin typeface="Times New Roman" pitchFamily="18" charset="0"/>
                <a:cs typeface="Times New Roman" pitchFamily="18" charset="0"/>
              </a:rPr>
              <a:t>Stall needed to enable forwarding for an instruction that follows a Load instruction.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1447800"/>
            <a:ext cx="8001000" cy="3754874"/>
          </a:xfrm>
          <a:prstGeom prst="rect">
            <a:avLst/>
          </a:prstGeom>
        </p:spPr>
        <p:txBody>
          <a:bodyPr wrap="square">
            <a:spAutoFit/>
          </a:bodyPr>
          <a:lstStyle/>
          <a:p>
            <a:pPr algn="just"/>
            <a:r>
              <a:rPr lang="en-US" sz="2200" b="1" dirty="0"/>
              <a:t>Branch Delays</a:t>
            </a:r>
          </a:p>
          <a:p>
            <a:pPr algn="just"/>
            <a:endParaRPr lang="en-US" sz="2200" b="1" dirty="0"/>
          </a:p>
          <a:p>
            <a:pPr algn="just">
              <a:buFont typeface="Wingdings" pitchFamily="2" charset="2"/>
              <a:buChar char="Ø"/>
            </a:pPr>
            <a:r>
              <a:rPr lang="en-US" sz="2200" dirty="0">
                <a:latin typeface="Times New Roman" pitchFamily="18" charset="0"/>
                <a:cs typeface="Times New Roman" pitchFamily="18" charset="0"/>
              </a:rPr>
              <a:t>Branch instructions can alter the sequence of execution, but they must first be executed to determine whether and where to branch.</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Branch instructions occur frequently. In fact, they represent about 20 percent of the dynamic instruction count of most programs.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Reducing the branch penalty requires the branch target address to be computed earlier in the pipeline. </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200" dirty="0"/>
          </a:p>
        </p:txBody>
      </p:sp>
      <p:sp>
        <p:nvSpPr>
          <p:cNvPr id="3" name="TextBox 2"/>
          <p:cNvSpPr txBox="1"/>
          <p:nvPr/>
        </p:nvSpPr>
        <p:spPr>
          <a:xfrm>
            <a:off x="457200" y="685800"/>
            <a:ext cx="8305800" cy="1723549"/>
          </a:xfrm>
          <a:prstGeom prst="rect">
            <a:avLst/>
          </a:prstGeom>
          <a:noFill/>
        </p:spPr>
        <p:txBody>
          <a:bodyPr wrap="square" rtlCol="0">
            <a:spAutoFit/>
          </a:bodyPr>
          <a:lstStyle/>
          <a:p>
            <a:r>
              <a:rPr lang="en-US" sz="2200" b="1" dirty="0">
                <a:latin typeface="Times New Roman" pitchFamily="18" charset="0"/>
                <a:cs typeface="Times New Roman" pitchFamily="18" charset="0"/>
              </a:rPr>
              <a:t>Unconditional branches</a:t>
            </a:r>
          </a:p>
          <a:p>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	Reducing the branch penalty requires the branch target address to be computed earlier in the pipeline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2290763"/>
            <a:ext cx="6705600" cy="3271837"/>
          </a:xfrm>
          <a:prstGeom prst="rect">
            <a:avLst/>
          </a:prstGeom>
          <a:noFill/>
          <a:ln w="9525">
            <a:noFill/>
            <a:miter lim="800000"/>
            <a:headEnd/>
            <a:tailEnd/>
          </a:ln>
          <a:effectLst/>
        </p:spPr>
      </p:pic>
      <p:sp>
        <p:nvSpPr>
          <p:cNvPr id="5" name="Rectangle 4"/>
          <p:cNvSpPr/>
          <p:nvPr/>
        </p:nvSpPr>
        <p:spPr>
          <a:xfrm>
            <a:off x="533400" y="5562600"/>
            <a:ext cx="8229600" cy="707886"/>
          </a:xfrm>
          <a:prstGeom prst="rect">
            <a:avLst/>
          </a:prstGeom>
        </p:spPr>
        <p:txBody>
          <a:bodyPr wrap="square">
            <a:spAutoFit/>
          </a:bodyPr>
          <a:lstStyle/>
          <a:p>
            <a:pPr algn="ctr"/>
            <a:r>
              <a:rPr lang="en-US" sz="2000" b="1" dirty="0">
                <a:latin typeface="Times New Roman" pitchFamily="18" charset="0"/>
                <a:cs typeface="Times New Roman" pitchFamily="18" charset="0"/>
              </a:rPr>
              <a:t>Branch penalty when the target address is determined in the Compute</a:t>
            </a:r>
          </a:p>
          <a:p>
            <a:pPr algn="ctr"/>
            <a:r>
              <a:rPr lang="en-US" sz="2000" b="1" dirty="0">
                <a:latin typeface="Times New Roman" pitchFamily="18" charset="0"/>
                <a:cs typeface="Times New Roman" pitchFamily="18" charset="0"/>
              </a:rPr>
              <a:t>stage of the pipeline.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 name="TextBox 2"/>
          <p:cNvSpPr txBox="1"/>
          <p:nvPr/>
        </p:nvSpPr>
        <p:spPr>
          <a:xfrm>
            <a:off x="609600" y="609600"/>
            <a:ext cx="8153400" cy="1015663"/>
          </a:xfrm>
          <a:prstGeom prst="rect">
            <a:avLst/>
          </a:prstGeom>
          <a:noFill/>
        </p:spPr>
        <p:txBody>
          <a:bodyPr wrap="square" rtlCol="0">
            <a:spAutoFit/>
          </a:bodyPr>
          <a:lstStyle/>
          <a:p>
            <a:r>
              <a:rPr lang="en-US" sz="2400" dirty="0">
                <a:latin typeface="Times New Roman" pitchFamily="18" charset="0"/>
                <a:cs typeface="Times New Roman" pitchFamily="18" charset="0"/>
              </a:rPr>
              <a:t>Target address is determined in the decode stage of the pipeline</a:t>
            </a:r>
          </a:p>
          <a:p>
            <a:endParaRPr lang="en-US" dirty="0"/>
          </a:p>
          <a:p>
            <a:r>
              <a:rPr lang="en-US" dirty="0"/>
              <a:t> </a:t>
            </a:r>
          </a:p>
        </p:txBody>
      </p:sp>
      <p:pic>
        <p:nvPicPr>
          <p:cNvPr id="2050" name="Picture 2"/>
          <p:cNvPicPr>
            <a:picLocks noChangeAspect="1" noChangeArrowheads="1"/>
          </p:cNvPicPr>
          <p:nvPr/>
        </p:nvPicPr>
        <p:blipFill>
          <a:blip r:embed="rId2"/>
          <a:srcRect/>
          <a:stretch>
            <a:fillRect/>
          </a:stretch>
        </p:blipFill>
        <p:spPr bwMode="auto">
          <a:xfrm>
            <a:off x="1447800" y="1295400"/>
            <a:ext cx="6324600" cy="4038600"/>
          </a:xfrm>
          <a:prstGeom prst="rect">
            <a:avLst/>
          </a:prstGeom>
          <a:noFill/>
          <a:ln w="9525">
            <a:noFill/>
            <a:miter lim="800000"/>
            <a:headEnd/>
            <a:tailEnd/>
          </a:ln>
          <a:effectLst/>
        </p:spPr>
      </p:pic>
      <p:sp>
        <p:nvSpPr>
          <p:cNvPr id="5" name="Rectangle 4"/>
          <p:cNvSpPr/>
          <p:nvPr/>
        </p:nvSpPr>
        <p:spPr>
          <a:xfrm>
            <a:off x="1066800" y="5257800"/>
            <a:ext cx="7315200" cy="646331"/>
          </a:xfrm>
          <a:prstGeom prst="rect">
            <a:avLst/>
          </a:prstGeom>
        </p:spPr>
        <p:txBody>
          <a:bodyPr wrap="square">
            <a:spAutoFit/>
          </a:bodyPr>
          <a:lstStyle/>
          <a:p>
            <a:pPr algn="ctr"/>
            <a:r>
              <a:rPr lang="en-US" b="1" dirty="0">
                <a:latin typeface="Times New Roman" pitchFamily="18" charset="0"/>
                <a:cs typeface="Times New Roman" pitchFamily="18" charset="0"/>
              </a:rPr>
              <a:t>Branch penalty when the target address is determined in the</a:t>
            </a:r>
          </a:p>
          <a:p>
            <a:pPr algn="ctr"/>
            <a:r>
              <a:rPr lang="en-US" b="1" dirty="0">
                <a:latin typeface="Times New Roman" pitchFamily="18" charset="0"/>
                <a:cs typeface="Times New Roman" pitchFamily="18" charset="0"/>
              </a:rPr>
              <a:t>Decode stage of the pipeline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381000" y="762000"/>
            <a:ext cx="8763000" cy="1446550"/>
          </a:xfrm>
          <a:prstGeom prst="rect">
            <a:avLst/>
          </a:prstGeom>
          <a:noFill/>
        </p:spPr>
        <p:txBody>
          <a:bodyPr wrap="square" rtlCol="0">
            <a:spAutoFit/>
          </a:bodyPr>
          <a:lstStyle/>
          <a:p>
            <a:r>
              <a:rPr lang="en-US" sz="2200" b="1" dirty="0">
                <a:latin typeface="Times New Roman" pitchFamily="18" charset="0"/>
                <a:cs typeface="Times New Roman" pitchFamily="18" charset="0"/>
              </a:rPr>
              <a:t>Conditional branches </a:t>
            </a:r>
          </a:p>
          <a:p>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For pipelining, the branch condition must be tested as early as possible to limit the branch penalty</a:t>
            </a:r>
          </a:p>
        </p:txBody>
      </p:sp>
      <p:pic>
        <p:nvPicPr>
          <p:cNvPr id="3074" name="Picture 2"/>
          <p:cNvPicPr>
            <a:picLocks noChangeAspect="1" noChangeArrowheads="1"/>
          </p:cNvPicPr>
          <p:nvPr/>
        </p:nvPicPr>
        <p:blipFill>
          <a:blip r:embed="rId2"/>
          <a:srcRect/>
          <a:stretch>
            <a:fillRect/>
          </a:stretch>
        </p:blipFill>
        <p:spPr bwMode="auto">
          <a:xfrm>
            <a:off x="685800" y="2286001"/>
            <a:ext cx="783907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533400" y="1600200"/>
            <a:ext cx="8153400" cy="3046988"/>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The Branch Delay Slot</a:t>
            </a:r>
          </a:p>
          <a:p>
            <a:pPr algn="just"/>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location that follows a branch instruction is called the branch delay slot</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Rather than conditionally discard the instruction in the delay slot, we can arrange to have the pipeline always execute this </a:t>
            </a:r>
            <a:r>
              <a:rPr lang="en-US" sz="2400" dirty="0" smtClean="0">
                <a:latin typeface="Times New Roman" pitchFamily="18" charset="0"/>
                <a:cs typeface="Times New Roman" pitchFamily="18" charset="0"/>
              </a:rPr>
              <a:t>instruction</a:t>
            </a:r>
            <a:r>
              <a:rPr lang="en-US" sz="2400" dirty="0">
                <a:latin typeface="Times New Roman" pitchFamily="18" charset="0"/>
                <a:cs typeface="Times New Roman" pitchFamily="18" charset="0"/>
              </a:rPr>
              <a:t>, whether or not the branch is taken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2133600" y="838200"/>
            <a:ext cx="5029200" cy="4800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438400" y="5791200"/>
            <a:ext cx="4343400" cy="387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800" b="1" dirty="0"/>
              <a:t>Pipelining: </a:t>
            </a:r>
            <a:r>
              <a:rPr lang="en-US" sz="2800" dirty="0"/>
              <a:t>Basic Concept - Pipeline Organization - Pipelining Issues – Data Dependencies - Memory Delays- Branch Delays - Superscalar Operation - Pipelining in CISC Processors.</a:t>
            </a:r>
          </a:p>
        </p:txBody>
      </p:sp>
    </p:spTree>
    <p:extLst>
      <p:ext uri="{BB962C8B-B14F-4D97-AF65-F5344CB8AC3E}">
        <p14:creationId xmlns:p14="http://schemas.microsoft.com/office/powerpoint/2010/main" val="31635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533400" y="685801"/>
            <a:ext cx="8305800" cy="6524863"/>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Branch prediction </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To reduce the branch penalty further, the processor needs to anticipate that an instruction being fetched is a branch instruction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Predict its outcome to determine which instruction should be fetched.</a:t>
            </a:r>
          </a:p>
          <a:p>
            <a:pPr algn="just">
              <a:buFont typeface="Wingdings" pitchFamily="2" charset="2"/>
              <a:buChar char="Ø"/>
            </a:pPr>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Static branch prediction</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simplest form of branch prediction is to assume that the branch will not be taken and to fetch the next instruction in sequential address order.</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If the prediction is correct, the fetched instruction is allowed to complete and there is no penalty.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err="1">
                <a:latin typeface="Times New Roman" pitchFamily="18" charset="0"/>
                <a:cs typeface="Times New Roman" pitchFamily="18" charset="0"/>
              </a:rPr>
              <a:t>Misprediction</a:t>
            </a:r>
            <a:r>
              <a:rPr lang="en-US" sz="2200" dirty="0">
                <a:latin typeface="Times New Roman" pitchFamily="18" charset="0"/>
                <a:cs typeface="Times New Roman" pitchFamily="18" charset="0"/>
              </a:rPr>
              <a:t> incurs the full branch penalty</a:t>
            </a:r>
          </a:p>
          <a:p>
            <a:pPr algn="just"/>
            <a:endParaRPr lang="en-US" sz="2200" dirty="0">
              <a:latin typeface="Times New Roman" pitchFamily="18" charset="0"/>
              <a:cs typeface="Times New Roman" pitchFamily="18" charset="0"/>
            </a:endParaRPr>
          </a:p>
          <a:p>
            <a:pPr algn="just">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200000"/>
              </a:lnSpc>
            </a:pPr>
            <a:r>
              <a:rPr lang="en-US" sz="2000" dirty="0">
                <a:solidFill>
                  <a:srgbClr val="4D5156"/>
                </a:solidFill>
                <a:latin typeface="Times New Roman" panose="02020603050405020304" pitchFamily="18" charset="0"/>
                <a:cs typeface="Times New Roman" panose="02020603050405020304" pitchFamily="18" charset="0"/>
              </a:rPr>
              <a:t>In static prediction, all decisions are made at compile time, before the execution of the program. Dynamic branch prediction. Dynamic branch prediction uses information about taken or not taken branches gathered at run-time to predict the outcome of a branch</a:t>
            </a:r>
            <a:r>
              <a:rPr lang="en-US" sz="2000" dirty="0" smtClean="0">
                <a:solidFill>
                  <a:srgbClr val="4D5156"/>
                </a:solidFill>
                <a:latin typeface="Times New Roman" panose="02020603050405020304" pitchFamily="18" charset="0"/>
                <a:cs typeface="Times New Roman" panose="02020603050405020304" pitchFamily="18" charset="0"/>
              </a:rPr>
              <a:t>.</a:t>
            </a:r>
            <a:endParaRPr lang="en-US" sz="2000" dirty="0">
              <a:solidFill>
                <a:srgbClr val="4D5156"/>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3931263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200000"/>
              </a:lnSpc>
            </a:pPr>
            <a:endParaRPr lang="en-US" sz="2000" dirty="0">
              <a:solidFill>
                <a:srgbClr val="4D5156"/>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400"/>
            <a:ext cx="7986452" cy="5105400"/>
          </a:xfrm>
          <a:prstGeom prst="rect">
            <a:avLst/>
          </a:prstGeom>
        </p:spPr>
      </p:pic>
    </p:spTree>
    <p:extLst>
      <p:ext uri="{BB962C8B-B14F-4D97-AF65-F5344CB8AC3E}">
        <p14:creationId xmlns:p14="http://schemas.microsoft.com/office/powerpoint/2010/main" val="492986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200000"/>
              </a:lnSpc>
            </a:pPr>
            <a:endParaRPr lang="en-US" sz="2000" dirty="0">
              <a:solidFill>
                <a:srgbClr val="4D5156"/>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0"/>
            <a:ext cx="6934200" cy="5638800"/>
          </a:xfrm>
          <a:prstGeom prst="rect">
            <a:avLst/>
          </a:prstGeom>
        </p:spPr>
      </p:pic>
    </p:spTree>
    <p:extLst>
      <p:ext uri="{BB962C8B-B14F-4D97-AF65-F5344CB8AC3E}">
        <p14:creationId xmlns:p14="http://schemas.microsoft.com/office/powerpoint/2010/main" val="2599044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457200" y="762000"/>
            <a:ext cx="8305800" cy="4832092"/>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Dynamic branch prediction</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processor hardware assesses the likelihood of a given branch being taken by keeping track of branch decisions every time that a branch instruction is executed.</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Dynamic prediction algorithm can use the result of the most recent execution of a branch instruction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processor assumes that the next time the instruction is executed, the branch decision is likely to be the same as the last time.</a:t>
            </a:r>
          </a:p>
          <a:p>
            <a:pPr algn="just"/>
            <a:endParaRPr lang="en-US" sz="2200" dirty="0">
              <a:latin typeface="Times New Roman" pitchFamily="18" charset="0"/>
              <a:cs typeface="Times New Roman" pitchFamily="18" charset="0"/>
            </a:endParaRPr>
          </a:p>
          <a:p>
            <a:pPr lvl="5"/>
            <a:r>
              <a:rPr lang="en-US" sz="2200" dirty="0">
                <a:latin typeface="Times New Roman" pitchFamily="18" charset="0"/>
                <a:cs typeface="Times New Roman" pitchFamily="18" charset="0"/>
              </a:rPr>
              <a:t>LT - Branch is likely to be taken</a:t>
            </a:r>
          </a:p>
          <a:p>
            <a:pPr lvl="5"/>
            <a:r>
              <a:rPr lang="en-US" sz="2200" dirty="0">
                <a:latin typeface="Times New Roman" pitchFamily="18" charset="0"/>
                <a:cs typeface="Times New Roman" pitchFamily="18" charset="0"/>
              </a:rPr>
              <a:t>LNT - Branch is likely not to be taken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457200" y="914400"/>
            <a:ext cx="8229600" cy="2800767"/>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A 2-state algorithm </a:t>
            </a:r>
          </a:p>
          <a:p>
            <a:pPr algn="just"/>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When the branch instruction is executed and the branch is taken, the machine moves to state LT. otherwise, it remains in state LNT</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The next time the same instruction is encountered, the branch is predicted as taken if the state machine is in state LT. Otherwise it is predicted as not taken</a:t>
            </a:r>
            <a:r>
              <a:rPr lang="en-US" dirty="0"/>
              <a:t>.</a:t>
            </a:r>
          </a:p>
        </p:txBody>
      </p:sp>
      <p:pic>
        <p:nvPicPr>
          <p:cNvPr id="5122" name="Picture 2"/>
          <p:cNvPicPr>
            <a:picLocks noChangeAspect="1" noChangeArrowheads="1"/>
          </p:cNvPicPr>
          <p:nvPr/>
        </p:nvPicPr>
        <p:blipFill>
          <a:blip r:embed="rId2"/>
          <a:srcRect/>
          <a:stretch>
            <a:fillRect/>
          </a:stretch>
        </p:blipFill>
        <p:spPr bwMode="auto">
          <a:xfrm>
            <a:off x="2743200" y="3657600"/>
            <a:ext cx="352425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a:srcRect/>
          <a:stretch>
            <a:fillRect/>
          </a:stretch>
        </p:blipFill>
        <p:spPr bwMode="auto">
          <a:xfrm>
            <a:off x="2743200" y="3581400"/>
            <a:ext cx="3733800" cy="2790825"/>
          </a:xfrm>
          <a:prstGeom prst="rect">
            <a:avLst/>
          </a:prstGeom>
          <a:noFill/>
          <a:ln w="9525">
            <a:noFill/>
            <a:miter lim="800000"/>
            <a:headEnd/>
            <a:tailEnd/>
          </a:ln>
          <a:effectLst/>
        </p:spPr>
      </p:pic>
      <p:sp>
        <p:nvSpPr>
          <p:cNvPr id="4" name="TextBox 3"/>
          <p:cNvSpPr txBox="1"/>
          <p:nvPr/>
        </p:nvSpPr>
        <p:spPr>
          <a:xfrm>
            <a:off x="457200" y="685800"/>
            <a:ext cx="8153400" cy="2462213"/>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A 4-state algorithm</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After the branch instruction is executed, and if the branch is actually taken, the state is changed to ST; otherwise, it is changed to SNT.</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branch is predicted as taken if the state is either ST or LT.  Otherwise, the branch is predicted as not taken.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 name="TextBox 2"/>
          <p:cNvSpPr txBox="1"/>
          <p:nvPr/>
        </p:nvSpPr>
        <p:spPr>
          <a:xfrm>
            <a:off x="304800" y="990600"/>
            <a:ext cx="83058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Performance evaluation</a:t>
            </a:r>
          </a:p>
          <a:p>
            <a:pPr algn="just"/>
            <a:r>
              <a:rPr lang="en-US" sz="2200" b="1" dirty="0">
                <a:latin typeface="Times New Roman" pitchFamily="18" charset="0"/>
                <a:cs typeface="Times New Roman" pitchFamily="18" charset="0"/>
              </a:rPr>
              <a:t>Basic performance equation</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For a non-pipelined processor, the execution time, T, of a program that has a dynamic instruction count of N is given by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 is a average number of clock cycles it takes to fetch and execute one instruction</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R is the clock rate in cycles per second</a:t>
            </a:r>
          </a:p>
        </p:txBody>
      </p:sp>
      <p:pic>
        <p:nvPicPr>
          <p:cNvPr id="7170" name="Picture 2"/>
          <p:cNvPicPr>
            <a:picLocks noChangeAspect="1" noChangeArrowheads="1"/>
          </p:cNvPicPr>
          <p:nvPr/>
        </p:nvPicPr>
        <p:blipFill>
          <a:blip r:embed="rId2"/>
          <a:srcRect/>
          <a:stretch>
            <a:fillRect/>
          </a:stretch>
        </p:blipFill>
        <p:spPr bwMode="auto">
          <a:xfrm>
            <a:off x="3962400" y="3262313"/>
            <a:ext cx="1371600" cy="700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2"/>
          <a:srcRect/>
          <a:stretch>
            <a:fillRect/>
          </a:stretch>
        </p:blipFill>
        <p:spPr bwMode="auto">
          <a:xfrm>
            <a:off x="3657600" y="2286000"/>
            <a:ext cx="1371599" cy="819150"/>
          </a:xfrm>
          <a:prstGeom prst="rect">
            <a:avLst/>
          </a:prstGeom>
          <a:noFill/>
          <a:ln w="9525">
            <a:noFill/>
            <a:miter lim="800000"/>
            <a:headEnd/>
            <a:tailEnd/>
          </a:ln>
          <a:effectLst/>
        </p:spPr>
      </p:pic>
      <p:sp>
        <p:nvSpPr>
          <p:cNvPr id="4" name="TextBox 3"/>
          <p:cNvSpPr txBox="1"/>
          <p:nvPr/>
        </p:nvSpPr>
        <p:spPr>
          <a:xfrm>
            <a:off x="457200" y="762000"/>
            <a:ext cx="8229600" cy="3785652"/>
          </a:xfrm>
          <a:prstGeom prst="rect">
            <a:avLst/>
          </a:prstGeom>
          <a:noFill/>
        </p:spPr>
        <p:txBody>
          <a:bodyPr wrap="square" rtlCol="0">
            <a:spAutoFit/>
          </a:bodyPr>
          <a:lstStyle/>
          <a:p>
            <a:r>
              <a:rPr lang="en-US" sz="2400" b="1" dirty="0">
                <a:latin typeface="Times New Roman" pitchFamily="18" charset="0"/>
                <a:cs typeface="Times New Roman" pitchFamily="18" charset="0"/>
              </a:rPr>
              <a:t>Instruction throughput </a:t>
            </a:r>
          </a:p>
          <a:p>
            <a:endParaRPr lang="en-US" sz="2400" b="1"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Number of instructions executed per second. For non-pipelined execution, the throughput, </a:t>
            </a:r>
            <a:r>
              <a:rPr lang="en-US" sz="2400" dirty="0" err="1">
                <a:latin typeface="Times New Roman" pitchFamily="18" charset="0"/>
                <a:cs typeface="Times New Roman" pitchFamily="18" charset="0"/>
              </a:rPr>
              <a:t>Pnp</a:t>
            </a:r>
            <a:r>
              <a:rPr lang="en-US" sz="2400" dirty="0">
                <a:latin typeface="Times New Roman" pitchFamily="18" charset="0"/>
                <a:cs typeface="Times New Roman" pitchFamily="18" charset="0"/>
              </a:rPr>
              <a:t>, is given by</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The processor with five cycles to execute all instructions.</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If there are no cache misses, S is equal to 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914400"/>
            <a:ext cx="8458200" cy="5262979"/>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For the five-stage pipeline, each instruction is executed in five cycles, but a new instruction can ideally enter the pipeline every cycle.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Thus, in the absence of stalls, S is equal to 1, and the ideal throughput with pipelining is</a:t>
            </a:r>
          </a:p>
          <a:p>
            <a:pPr algn="just">
              <a:buFont typeface="Wingdings" pitchFamily="2" charset="2"/>
              <a:buChar char="Ø"/>
            </a:pPr>
            <a:endParaRPr lang="en-US" sz="2400" dirty="0">
              <a:latin typeface="Times New Roman" pitchFamily="18" charset="0"/>
              <a:cs typeface="Times New Roman" pitchFamily="18" charset="0"/>
            </a:endParaRPr>
          </a:p>
          <a:p>
            <a:pPr algn="ctr"/>
            <a:r>
              <a:rPr lang="en-US" sz="2400" i="1" dirty="0">
                <a:latin typeface="Times New Roman" pitchFamily="18" charset="0"/>
                <a:cs typeface="Times New Roman" pitchFamily="18" charset="0"/>
              </a:rPr>
              <a:t>Pp = R</a:t>
            </a:r>
          </a:p>
          <a:p>
            <a:pPr algn="ctr"/>
            <a:endParaRPr lang="en-US" sz="2400" i="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five-stage pipeline can potentially increase the throughput by a factor of five.</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In general, an n-stage pipeline has the potential to increase throughput n times.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609600"/>
            <a:ext cx="8305800" cy="2246769"/>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The speed of execution of programs is influenced by many factors. One way to improve performance is to use faster circuit technology to implement the processor and the main memory.</a:t>
            </a:r>
          </a:p>
          <a:p>
            <a:pPr algn="just">
              <a:buFont typeface="Wingdings" pitchFamily="2" charset="2"/>
              <a:buChar char="Ø"/>
            </a:pPr>
            <a:r>
              <a:rPr lang="en-US" sz="2000" dirty="0">
                <a:latin typeface="Times New Roman" pitchFamily="18" charset="0"/>
                <a:cs typeface="Times New Roman" pitchFamily="18" charset="0"/>
              </a:rPr>
              <a:t> Another possibility is to arrange the hardware so that more than one operation can be performed at the same time.</a:t>
            </a:r>
          </a:p>
          <a:p>
            <a:pPr algn="just">
              <a:buFont typeface="Wingdings" pitchFamily="2" charset="2"/>
              <a:buChar char="Ø"/>
            </a:pPr>
            <a:r>
              <a:rPr lang="en-US" sz="2000" dirty="0">
                <a:latin typeface="Times New Roman" pitchFamily="18" charset="0"/>
                <a:cs typeface="Times New Roman" pitchFamily="18" charset="0"/>
              </a:rPr>
              <a:t>Pipelining is a particularly effective way of organizing concurrent activity in a computer system</a:t>
            </a:r>
          </a:p>
        </p:txBody>
      </p:sp>
      <p:pic>
        <p:nvPicPr>
          <p:cNvPr id="1026" name="Picture 2"/>
          <p:cNvPicPr>
            <a:picLocks noChangeAspect="1" noChangeArrowheads="1"/>
          </p:cNvPicPr>
          <p:nvPr/>
        </p:nvPicPr>
        <p:blipFill>
          <a:blip r:embed="rId2"/>
          <a:srcRect/>
          <a:stretch>
            <a:fillRect/>
          </a:stretch>
        </p:blipFill>
        <p:spPr bwMode="auto">
          <a:xfrm>
            <a:off x="1676400" y="3048000"/>
            <a:ext cx="5715000" cy="2476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0" y="5638800"/>
            <a:ext cx="1600200" cy="37623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685800"/>
            <a:ext cx="2930354" cy="430887"/>
          </a:xfrm>
          <a:prstGeom prst="rect">
            <a:avLst/>
          </a:prstGeom>
        </p:spPr>
        <p:txBody>
          <a:bodyPr wrap="none">
            <a:spAutoFit/>
          </a:bodyPr>
          <a:lstStyle/>
          <a:p>
            <a:r>
              <a:rPr lang="en-US" sz="2200" b="1" dirty="0">
                <a:latin typeface="Times New Roman" pitchFamily="18" charset="0"/>
                <a:cs typeface="Times New Roman" pitchFamily="18" charset="0"/>
              </a:rPr>
              <a:t>Superscalar Operation</a:t>
            </a:r>
            <a:endParaRPr lang="en-US" sz="22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914400" y="1143000"/>
            <a:ext cx="7543799" cy="49529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42" name="Picture 2"/>
          <p:cNvPicPr>
            <a:picLocks noChangeAspect="1" noChangeArrowheads="1"/>
          </p:cNvPicPr>
          <p:nvPr/>
        </p:nvPicPr>
        <p:blipFill>
          <a:blip r:embed="rId2"/>
          <a:srcRect/>
          <a:stretch>
            <a:fillRect/>
          </a:stretch>
        </p:blipFill>
        <p:spPr bwMode="auto">
          <a:xfrm>
            <a:off x="2819400" y="457200"/>
            <a:ext cx="3048000" cy="1371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371600" y="2209800"/>
            <a:ext cx="6629400" cy="3810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533400"/>
            <a:ext cx="8534400" cy="5847755"/>
          </a:xfrm>
          <a:prstGeom prst="rect">
            <a:avLst/>
          </a:prstGeom>
        </p:spPr>
        <p:txBody>
          <a:bodyPr wrap="square">
            <a:spAutoFit/>
          </a:bodyPr>
          <a:lstStyle/>
          <a:p>
            <a:pPr algn="just"/>
            <a:r>
              <a:rPr lang="en-US" sz="2200" b="1" dirty="0">
                <a:latin typeface="Times New Roman" pitchFamily="18" charset="0"/>
                <a:cs typeface="Times New Roman" pitchFamily="18" charset="0"/>
              </a:rPr>
              <a:t>Pipelining in CISC Processors</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instruction set of a RISC processor makes pipelining relatively easy to implement. </a:t>
            </a:r>
          </a:p>
          <a:p>
            <a:pPr algn="just">
              <a:buFont typeface="Wingdings" pitchFamily="2" charset="2"/>
              <a:buChar char="Ø"/>
            </a:pPr>
            <a:r>
              <a:rPr lang="en-US" sz="2200" dirty="0">
                <a:latin typeface="Times New Roman" pitchFamily="18" charset="0"/>
                <a:cs typeface="Times New Roman" pitchFamily="18" charset="0"/>
              </a:rPr>
              <a:t>All instructions are one word in size, and operand information is typically located in the same position within a word for different instructions. </a:t>
            </a:r>
          </a:p>
          <a:p>
            <a:pPr algn="just">
              <a:buFont typeface="Wingdings" pitchFamily="2" charset="2"/>
              <a:buChar char="Ø"/>
            </a:pPr>
            <a:r>
              <a:rPr lang="en-US" sz="2200" dirty="0">
                <a:latin typeface="Times New Roman" pitchFamily="18" charset="0"/>
                <a:cs typeface="Times New Roman" pitchFamily="18" charset="0"/>
              </a:rPr>
              <a:t>No instruction requires more than one memory operand. Only Load and Store instructions access memory operands, typically using only indexed addressing</a:t>
            </a:r>
          </a:p>
          <a:p>
            <a:pPr algn="just">
              <a:buFont typeface="Wingdings" pitchFamily="2" charset="2"/>
              <a:buChar char="Ø"/>
            </a:pPr>
            <a:r>
              <a:rPr lang="en-US" sz="2200" dirty="0">
                <a:latin typeface="Times New Roman" pitchFamily="18" charset="0"/>
                <a:cs typeface="Times New Roman" pitchFamily="18" charset="0"/>
              </a:rPr>
              <a:t>The availability of more complex addressing modes such as </a:t>
            </a:r>
            <a:r>
              <a:rPr lang="en-US" sz="2200" dirty="0" err="1">
                <a:latin typeface="Times New Roman" pitchFamily="18" charset="0"/>
                <a:cs typeface="Times New Roman" pitchFamily="18" charset="0"/>
              </a:rPr>
              <a:t>Autoincrement</a:t>
            </a:r>
            <a:r>
              <a:rPr lang="en-US" sz="2200" dirty="0">
                <a:latin typeface="Times New Roman" pitchFamily="18" charset="0"/>
                <a:cs typeface="Times New Roman" pitchFamily="18" charset="0"/>
              </a:rPr>
              <a:t> or </a:t>
            </a:r>
            <a:r>
              <a:rPr lang="en-US" sz="2200" dirty="0" err="1">
                <a:latin typeface="Times New Roman" pitchFamily="18" charset="0"/>
                <a:cs typeface="Times New Roman" pitchFamily="18" charset="0"/>
              </a:rPr>
              <a:t>Autodecrement</a:t>
            </a:r>
            <a:r>
              <a:rPr lang="en-US" sz="2200" dirty="0">
                <a:latin typeface="Times New Roman" pitchFamily="18" charset="0"/>
                <a:cs typeface="Times New Roman" pitchFamily="18" charset="0"/>
              </a:rPr>
              <a:t> introduces </a:t>
            </a:r>
            <a:r>
              <a:rPr lang="en-US" sz="2200" i="1" dirty="0">
                <a:latin typeface="Times New Roman" pitchFamily="18" charset="0"/>
                <a:cs typeface="Times New Roman" pitchFamily="18" charset="0"/>
              </a:rPr>
              <a:t>side effects when executing instructions. Aside effect occurs when </a:t>
            </a:r>
            <a:r>
              <a:rPr lang="en-US" sz="2200" dirty="0">
                <a:latin typeface="Times New Roman" pitchFamily="18" charset="0"/>
                <a:cs typeface="Times New Roman" pitchFamily="18" charset="0"/>
              </a:rPr>
              <a:t>a location other than that of the destination operand is also affected.</a:t>
            </a:r>
          </a:p>
          <a:p>
            <a:pPr algn="just"/>
            <a:r>
              <a:rPr lang="en-US" sz="2200" dirty="0">
                <a:latin typeface="Times New Roman" pitchFamily="18" charset="0"/>
                <a:cs typeface="Times New Roman" pitchFamily="18" charset="0"/>
              </a:rPr>
              <a:t> For example, the instruction</a:t>
            </a:r>
          </a:p>
          <a:p>
            <a:pPr lvl="8" algn="just"/>
            <a:r>
              <a:rPr lang="en-US" sz="2200" dirty="0">
                <a:latin typeface="Times New Roman" pitchFamily="18" charset="0"/>
                <a:cs typeface="Times New Roman" pitchFamily="18" charset="0"/>
              </a:rPr>
              <a:t>Move R5, (R8)+</a:t>
            </a:r>
          </a:p>
          <a:p>
            <a:pPr algn="just">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685800"/>
            <a:ext cx="8153400" cy="5170646"/>
          </a:xfrm>
          <a:prstGeom prst="rect">
            <a:avLst/>
          </a:prstGeom>
        </p:spPr>
        <p:txBody>
          <a:bodyPr wrap="square">
            <a:spAutoFit/>
          </a:bodyPr>
          <a:lstStyle/>
          <a:p>
            <a:pPr algn="just"/>
            <a:r>
              <a:rPr lang="en-US" sz="2200" b="1" dirty="0">
                <a:latin typeface="Times New Roman" pitchFamily="18" charset="0"/>
                <a:cs typeface="Times New Roman" pitchFamily="18" charset="0"/>
              </a:rPr>
              <a:t>Pipeline Organization</a:t>
            </a:r>
          </a:p>
          <a:p>
            <a:pPr algn="just"/>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 the first stage of the pipeline, the program counter (PC) is used to fetch a new instruction.</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As other instructions are fetched, execution proceeds through successive stages.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At any given time, each stage of the pipeline is processing a different instruction.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Information such as register addresses, immediate data, and the operations to be performed must be carried through the pipeline as each instruction proceeds from one stage to the next. This information is held in </a:t>
            </a:r>
            <a:r>
              <a:rPr lang="en-US" sz="2200" i="1" dirty="0" err="1">
                <a:latin typeface="Times New Roman" pitchFamily="18" charset="0"/>
                <a:cs typeface="Times New Roman" pitchFamily="18" charset="0"/>
              </a:rPr>
              <a:t>interstage</a:t>
            </a:r>
            <a:r>
              <a:rPr lang="en-US" sz="2200" i="1" dirty="0">
                <a:latin typeface="Times New Roman" pitchFamily="18" charset="0"/>
                <a:cs typeface="Times New Roman" pitchFamily="18" charset="0"/>
              </a:rPr>
              <a:t> buffers.</a:t>
            </a:r>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1981200" y="304800"/>
            <a:ext cx="5029200" cy="5791199"/>
          </a:xfrm>
          <a:prstGeom prst="rect">
            <a:avLst/>
          </a:prstGeom>
          <a:noFill/>
          <a:ln w="9525">
            <a:noFill/>
            <a:miter lim="800000"/>
            <a:headEnd/>
            <a:tailEnd/>
          </a:ln>
          <a:effectLst/>
        </p:spPr>
      </p:pic>
      <p:sp>
        <p:nvSpPr>
          <p:cNvPr id="4" name="Rectangle 3"/>
          <p:cNvSpPr/>
          <p:nvPr/>
        </p:nvSpPr>
        <p:spPr>
          <a:xfrm>
            <a:off x="3657600" y="6096000"/>
            <a:ext cx="2172454" cy="369332"/>
          </a:xfrm>
          <a:prstGeom prst="rect">
            <a:avLst/>
          </a:prstGeom>
        </p:spPr>
        <p:txBody>
          <a:bodyPr wrap="none">
            <a:spAutoFit/>
          </a:bodyPr>
          <a:lstStyle/>
          <a:p>
            <a:r>
              <a:rPr lang="en-US" b="1" dirty="0">
                <a:latin typeface="Times New Roman" pitchFamily="18" charset="0"/>
                <a:cs typeface="Times New Roman" pitchFamily="18" charset="0"/>
              </a:rPr>
              <a:t>A five-stage pipeline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ectangle 3"/>
          <p:cNvSpPr/>
          <p:nvPr/>
        </p:nvSpPr>
        <p:spPr>
          <a:xfrm>
            <a:off x="533400" y="474345"/>
            <a:ext cx="8305800" cy="6186309"/>
          </a:xfrm>
          <a:prstGeom prst="rect">
            <a:avLst/>
          </a:prstGeom>
        </p:spPr>
        <p:txBody>
          <a:bodyPr wrap="square">
            <a:spAutoFit/>
          </a:bodyPr>
          <a:lstStyle/>
          <a:p>
            <a:pPr algn="just"/>
            <a:r>
              <a:rPr lang="en-US" sz="2200" b="1" dirty="0">
                <a:latin typeface="Times New Roman" pitchFamily="18" charset="0"/>
                <a:cs typeface="Times New Roman" pitchFamily="18" charset="0"/>
              </a:rPr>
              <a:t>Pipeline Hazards</a:t>
            </a:r>
          </a:p>
          <a:p>
            <a:pPr algn="just"/>
            <a:endParaRPr lang="en-US" sz="2200" b="1" dirty="0">
              <a:latin typeface="Times New Roman" pitchFamily="18" charset="0"/>
              <a:cs typeface="Times New Roman" pitchFamily="18" charset="0"/>
            </a:endParaRPr>
          </a:p>
          <a:p>
            <a:pPr lvl="1" algn="just"/>
            <a:r>
              <a:rPr lang="en-US" sz="2200" b="1" dirty="0">
                <a:latin typeface="Times New Roman" pitchFamily="18" charset="0"/>
                <a:cs typeface="Times New Roman" pitchFamily="18" charset="0"/>
              </a:rPr>
              <a:t>Structural hazards</a:t>
            </a:r>
            <a:r>
              <a:rPr lang="en-US" sz="2200" dirty="0">
                <a:latin typeface="Times New Roman" pitchFamily="18" charset="0"/>
                <a:cs typeface="Times New Roman" pitchFamily="18" charset="0"/>
              </a:rPr>
              <a:t>: attempt to use the same resource two different ways at the same time</a:t>
            </a:r>
          </a:p>
          <a:p>
            <a:pPr lvl="2" algn="just"/>
            <a:r>
              <a:rPr lang="en-US" sz="2200" dirty="0">
                <a:latin typeface="Times New Roman" pitchFamily="18" charset="0"/>
                <a:cs typeface="Times New Roman" pitchFamily="18" charset="0"/>
              </a:rPr>
              <a:t>E.g., combined washer/dryer would be a structural hazard or folder busy doing something else (watching TV)</a:t>
            </a:r>
          </a:p>
          <a:p>
            <a:pPr lvl="2" algn="just"/>
            <a:endParaRPr lang="en-US" sz="2200" dirty="0">
              <a:latin typeface="Times New Roman" pitchFamily="18" charset="0"/>
              <a:cs typeface="Times New Roman" pitchFamily="18" charset="0"/>
            </a:endParaRPr>
          </a:p>
          <a:p>
            <a:pPr lvl="1" algn="just"/>
            <a:r>
              <a:rPr lang="en-US" sz="2200" b="1" dirty="0">
                <a:latin typeface="Times New Roman" pitchFamily="18" charset="0"/>
                <a:cs typeface="Times New Roman" pitchFamily="18" charset="0"/>
              </a:rPr>
              <a:t>Data hazards</a:t>
            </a:r>
            <a:r>
              <a:rPr lang="en-US" sz="2200" dirty="0">
                <a:latin typeface="Times New Roman" pitchFamily="18" charset="0"/>
                <a:cs typeface="Times New Roman" pitchFamily="18" charset="0"/>
              </a:rPr>
              <a:t>: attempt to use item before it is ready</a:t>
            </a:r>
          </a:p>
          <a:p>
            <a:pPr lvl="2" algn="just"/>
            <a:r>
              <a:rPr lang="en-US" sz="2200" dirty="0">
                <a:latin typeface="Times New Roman" pitchFamily="18" charset="0"/>
                <a:cs typeface="Times New Roman" pitchFamily="18" charset="0"/>
              </a:rPr>
              <a:t>E.g., one sock of pair in dryer and one in washer; can’t fold until get sock from washer through dryer</a:t>
            </a:r>
          </a:p>
          <a:p>
            <a:pPr lvl="2" algn="just"/>
            <a:r>
              <a:rPr lang="en-US" sz="2200" dirty="0">
                <a:latin typeface="Times New Roman" pitchFamily="18" charset="0"/>
                <a:cs typeface="Times New Roman" pitchFamily="18" charset="0"/>
              </a:rPr>
              <a:t>instruction depends on result of prior instruction still in the pipeline</a:t>
            </a:r>
          </a:p>
          <a:p>
            <a:pPr lvl="2" algn="just"/>
            <a:endParaRPr lang="en-US" sz="2200" dirty="0">
              <a:latin typeface="Times New Roman" pitchFamily="18" charset="0"/>
              <a:cs typeface="Times New Roman" pitchFamily="18" charset="0"/>
            </a:endParaRPr>
          </a:p>
          <a:p>
            <a:pPr lvl="1" algn="just"/>
            <a:r>
              <a:rPr lang="en-US" sz="2200" b="1" dirty="0">
                <a:latin typeface="Times New Roman" pitchFamily="18" charset="0"/>
                <a:cs typeface="Times New Roman" pitchFamily="18" charset="0"/>
              </a:rPr>
              <a:t>Control hazards</a:t>
            </a:r>
            <a:r>
              <a:rPr lang="en-US" sz="2200" dirty="0">
                <a:latin typeface="Times New Roman" pitchFamily="18" charset="0"/>
                <a:cs typeface="Times New Roman" pitchFamily="18" charset="0"/>
              </a:rPr>
              <a:t>: attempt to make a decision before condition is </a:t>
            </a:r>
            <a:r>
              <a:rPr lang="en-US" sz="2200" dirty="0" err="1">
                <a:latin typeface="Times New Roman" pitchFamily="18" charset="0"/>
                <a:cs typeface="Times New Roman" pitchFamily="18" charset="0"/>
              </a:rPr>
              <a:t>evaulated</a:t>
            </a:r>
            <a:endParaRPr lang="en-US" sz="2200" dirty="0">
              <a:latin typeface="Times New Roman" pitchFamily="18" charset="0"/>
              <a:cs typeface="Times New Roman" pitchFamily="18" charset="0"/>
            </a:endParaRPr>
          </a:p>
          <a:p>
            <a:pPr lvl="2" algn="just"/>
            <a:r>
              <a:rPr lang="en-US" sz="2200" dirty="0">
                <a:latin typeface="Times New Roman" pitchFamily="18" charset="0"/>
                <a:cs typeface="Times New Roman" pitchFamily="18" charset="0"/>
              </a:rPr>
              <a:t>E.g., washing football uniforms and need to get proper detergent level; need to see after dryer before next load in</a:t>
            </a:r>
          </a:p>
          <a:p>
            <a:pPr lvl="2" algn="just"/>
            <a:r>
              <a:rPr lang="en-US" sz="2200" dirty="0">
                <a:latin typeface="Times New Roman" pitchFamily="18" charset="0"/>
                <a:cs typeface="Times New Roman" pitchFamily="18" charset="0"/>
              </a:rPr>
              <a:t>branch instructions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685800"/>
            <a:ext cx="2480166" cy="430887"/>
          </a:xfrm>
          <a:prstGeom prst="rect">
            <a:avLst/>
          </a:prstGeom>
        </p:spPr>
        <p:txBody>
          <a:bodyPr wrap="none">
            <a:spAutoFit/>
          </a:bodyPr>
          <a:lstStyle/>
          <a:p>
            <a:r>
              <a:rPr lang="en-US" sz="2200" b="1" dirty="0">
                <a:latin typeface="Times New Roman" pitchFamily="18" charset="0"/>
                <a:cs typeface="Times New Roman" pitchFamily="18" charset="0"/>
              </a:rPr>
              <a:t>Data Dependencies</a:t>
            </a:r>
            <a:endParaRPr lang="en-US" sz="2200" dirty="0">
              <a:latin typeface="Times New Roman" pitchFamily="18" charset="0"/>
              <a:cs typeface="Times New Roman" pitchFamily="18" charset="0"/>
            </a:endParaRPr>
          </a:p>
        </p:txBody>
      </p:sp>
      <p:sp>
        <p:nvSpPr>
          <p:cNvPr id="4" name="Rectangle 3"/>
          <p:cNvSpPr/>
          <p:nvPr/>
        </p:nvSpPr>
        <p:spPr>
          <a:xfrm>
            <a:off x="2133600" y="1143000"/>
            <a:ext cx="4572000" cy="646331"/>
          </a:xfrm>
          <a:prstGeom prst="rect">
            <a:avLst/>
          </a:prstGeom>
        </p:spPr>
        <p:txBody>
          <a:bodyPr>
            <a:spAutoFit/>
          </a:bodyPr>
          <a:lstStyle/>
          <a:p>
            <a:pPr algn="ctr"/>
            <a:r>
              <a:rPr lang="en-US" dirty="0">
                <a:latin typeface="Times New Roman" pitchFamily="18" charset="0"/>
                <a:cs typeface="Times New Roman" pitchFamily="18" charset="0"/>
              </a:rPr>
              <a:t>Add R2, R3, #100</a:t>
            </a:r>
          </a:p>
          <a:p>
            <a:pPr algn="ctr"/>
            <a:r>
              <a:rPr lang="en-US" dirty="0">
                <a:latin typeface="Times New Roman" pitchFamily="18" charset="0"/>
                <a:cs typeface="Times New Roman" pitchFamily="18" charset="0"/>
              </a:rPr>
              <a:t>Subtract R9, R2, #30</a:t>
            </a:r>
          </a:p>
        </p:txBody>
      </p:sp>
      <p:pic>
        <p:nvPicPr>
          <p:cNvPr id="3074" name="Picture 2"/>
          <p:cNvPicPr>
            <a:picLocks noChangeAspect="1" noChangeArrowheads="1"/>
          </p:cNvPicPr>
          <p:nvPr/>
        </p:nvPicPr>
        <p:blipFill>
          <a:blip r:embed="rId2"/>
          <a:srcRect/>
          <a:stretch>
            <a:fillRect/>
          </a:stretch>
        </p:blipFill>
        <p:spPr bwMode="auto">
          <a:xfrm>
            <a:off x="1066800" y="1905000"/>
            <a:ext cx="7162799" cy="2290762"/>
          </a:xfrm>
          <a:prstGeom prst="rect">
            <a:avLst/>
          </a:prstGeom>
          <a:noFill/>
          <a:ln w="9525">
            <a:noFill/>
            <a:miter lim="800000"/>
            <a:headEnd/>
            <a:tailEnd/>
          </a:ln>
          <a:effectLst/>
        </p:spPr>
      </p:pic>
      <p:sp>
        <p:nvSpPr>
          <p:cNvPr id="6" name="Rectangle 5"/>
          <p:cNvSpPr/>
          <p:nvPr/>
        </p:nvSpPr>
        <p:spPr>
          <a:xfrm>
            <a:off x="2590800" y="4495800"/>
            <a:ext cx="3749231" cy="369332"/>
          </a:xfrm>
          <a:prstGeom prst="rect">
            <a:avLst/>
          </a:prstGeom>
        </p:spPr>
        <p:txBody>
          <a:bodyPr wrap="none">
            <a:spAutoFit/>
          </a:bodyPr>
          <a:lstStyle/>
          <a:p>
            <a:r>
              <a:rPr lang="en-US" dirty="0">
                <a:latin typeface="Times New Roman" pitchFamily="18" charset="0"/>
                <a:cs typeface="Times New Roman" pitchFamily="18" charset="0"/>
              </a:rPr>
              <a:t>Pipeline stall due to data dependency.</a:t>
            </a:r>
          </a:p>
        </p:txBody>
      </p:sp>
      <p:sp>
        <p:nvSpPr>
          <p:cNvPr id="7" name="Rectangle 6"/>
          <p:cNvSpPr/>
          <p:nvPr/>
        </p:nvSpPr>
        <p:spPr>
          <a:xfrm>
            <a:off x="838200" y="5029200"/>
            <a:ext cx="7620000" cy="1015663"/>
          </a:xfrm>
          <a:prstGeom prst="rect">
            <a:avLst/>
          </a:prstGeom>
        </p:spPr>
        <p:txBody>
          <a:bodyPr wrap="square">
            <a:spAutoFit/>
          </a:bodyPr>
          <a:lstStyle/>
          <a:p>
            <a:pPr algn="just"/>
            <a:r>
              <a:rPr lang="en-US" sz="2000" dirty="0">
                <a:latin typeface="Times New Roman" pitchFamily="18" charset="0"/>
                <a:cs typeface="Times New Roman" pitchFamily="18" charset="0"/>
              </a:rPr>
              <a:t>Each NOP creates one clock cycle of idle time, called a bubble, as it passes through the Compute, Memory, and Write stages to the end of the pipeline.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533400"/>
            <a:ext cx="2779928" cy="430887"/>
          </a:xfrm>
          <a:prstGeom prst="rect">
            <a:avLst/>
          </a:prstGeom>
        </p:spPr>
        <p:txBody>
          <a:bodyPr wrap="none">
            <a:spAutoFit/>
          </a:bodyPr>
          <a:lstStyle/>
          <a:p>
            <a:r>
              <a:rPr lang="en-US" sz="2200" b="1" dirty="0">
                <a:latin typeface="Times New Roman" pitchFamily="18" charset="0"/>
                <a:cs typeface="Times New Roman" pitchFamily="18" charset="0"/>
              </a:rPr>
              <a:t>Operand Forwarding</a:t>
            </a:r>
            <a:endParaRPr lang="en-US" sz="2200" dirty="0">
              <a:latin typeface="Times New Roman" pitchFamily="18" charset="0"/>
              <a:cs typeface="Times New Roman" pitchFamily="18" charset="0"/>
            </a:endParaRPr>
          </a:p>
        </p:txBody>
      </p:sp>
      <p:sp>
        <p:nvSpPr>
          <p:cNvPr id="4" name="Rectangle 3"/>
          <p:cNvSpPr/>
          <p:nvPr/>
        </p:nvSpPr>
        <p:spPr>
          <a:xfrm>
            <a:off x="609600" y="990600"/>
            <a:ext cx="8077200" cy="769441"/>
          </a:xfrm>
          <a:prstGeom prst="rect">
            <a:avLst/>
          </a:prstGeom>
        </p:spPr>
        <p:txBody>
          <a:bodyPr wrap="square">
            <a:spAutoFit/>
          </a:bodyPr>
          <a:lstStyle/>
          <a:p>
            <a:r>
              <a:rPr lang="en-US" sz="2200" dirty="0">
                <a:latin typeface="Times New Roman" pitchFamily="18" charset="0"/>
                <a:cs typeface="Times New Roman" pitchFamily="18" charset="0"/>
              </a:rPr>
              <a:t>Pipeline stalls due to data dependencies can be alleviated through the use of </a:t>
            </a:r>
            <a:r>
              <a:rPr lang="en-US" sz="2200" i="1" dirty="0">
                <a:latin typeface="Times New Roman" pitchFamily="18" charset="0"/>
                <a:cs typeface="Times New Roman" pitchFamily="18" charset="0"/>
              </a:rPr>
              <a:t>operand forwarding.</a:t>
            </a:r>
            <a:endParaRPr lang="en-US" sz="2200" dirty="0">
              <a:latin typeface="Times New Roman" pitchFamily="18" charset="0"/>
              <a:cs typeface="Times New Roman" pitchFamily="18" charset="0"/>
            </a:endParaRPr>
          </a:p>
        </p:txBody>
      </p:sp>
      <p:sp>
        <p:nvSpPr>
          <p:cNvPr id="5" name="Rectangle 4"/>
          <p:cNvSpPr/>
          <p:nvPr/>
        </p:nvSpPr>
        <p:spPr>
          <a:xfrm>
            <a:off x="2286000" y="2133600"/>
            <a:ext cx="4572000" cy="1107996"/>
          </a:xfrm>
          <a:prstGeom prst="rect">
            <a:avLst/>
          </a:prstGeom>
        </p:spPr>
        <p:txBody>
          <a:bodyPr>
            <a:spAutoFit/>
          </a:bodyPr>
          <a:lstStyle/>
          <a:p>
            <a:pPr lvl="2"/>
            <a:r>
              <a:rPr lang="en-US" sz="2200" dirty="0">
                <a:latin typeface="Times New Roman" pitchFamily="18" charset="0"/>
                <a:cs typeface="Times New Roman" pitchFamily="18" charset="0"/>
              </a:rPr>
              <a:t>Add R2, R3, #100</a:t>
            </a:r>
          </a:p>
          <a:p>
            <a:pPr lvl="2"/>
            <a:r>
              <a:rPr lang="en-US" sz="2200" dirty="0">
                <a:latin typeface="Times New Roman" pitchFamily="18" charset="0"/>
                <a:cs typeface="Times New Roman" pitchFamily="18" charset="0"/>
              </a:rPr>
              <a:t>Or R4, R5, R6</a:t>
            </a:r>
          </a:p>
          <a:p>
            <a:pPr lvl="2"/>
            <a:r>
              <a:rPr lang="en-US" sz="2200" dirty="0">
                <a:latin typeface="Times New Roman" pitchFamily="18" charset="0"/>
                <a:cs typeface="Times New Roman" pitchFamily="18" charset="0"/>
              </a:rPr>
              <a:t>Subtract R9, R2, #30</a:t>
            </a:r>
          </a:p>
        </p:txBody>
      </p:sp>
      <p:pic>
        <p:nvPicPr>
          <p:cNvPr id="4098" name="Picture 2"/>
          <p:cNvPicPr>
            <a:picLocks noChangeAspect="1" noChangeArrowheads="1"/>
          </p:cNvPicPr>
          <p:nvPr/>
        </p:nvPicPr>
        <p:blipFill>
          <a:blip r:embed="rId2"/>
          <a:srcRect/>
          <a:stretch>
            <a:fillRect/>
          </a:stretch>
        </p:blipFill>
        <p:spPr bwMode="auto">
          <a:xfrm>
            <a:off x="1828800" y="3200400"/>
            <a:ext cx="5638800" cy="1866900"/>
          </a:xfrm>
          <a:prstGeom prst="rect">
            <a:avLst/>
          </a:prstGeom>
          <a:noFill/>
          <a:ln w="9525">
            <a:noFill/>
            <a:miter lim="800000"/>
            <a:headEnd/>
            <a:tailEnd/>
          </a:ln>
          <a:effectLst/>
        </p:spPr>
      </p:pic>
      <p:sp>
        <p:nvSpPr>
          <p:cNvPr id="7" name="Rectangle 6"/>
          <p:cNvSpPr/>
          <p:nvPr/>
        </p:nvSpPr>
        <p:spPr>
          <a:xfrm>
            <a:off x="2438400" y="5638800"/>
            <a:ext cx="4700839" cy="369332"/>
          </a:xfrm>
          <a:prstGeom prst="rect">
            <a:avLst/>
          </a:prstGeom>
        </p:spPr>
        <p:txBody>
          <a:bodyPr wrap="none">
            <a:spAutoFit/>
          </a:bodyPr>
          <a:lstStyle/>
          <a:p>
            <a:r>
              <a:rPr lang="en-US" b="1" dirty="0">
                <a:latin typeface="Times New Roman" pitchFamily="18" charset="0"/>
                <a:cs typeface="Times New Roman" pitchFamily="18" charset="0"/>
              </a:rPr>
              <a:t>Avoiding a stall by using operand forwarding</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5122" name="Picture 2"/>
          <p:cNvPicPr>
            <a:picLocks noChangeAspect="1" noChangeArrowheads="1"/>
          </p:cNvPicPr>
          <p:nvPr/>
        </p:nvPicPr>
        <p:blipFill>
          <a:blip r:embed="rId2"/>
          <a:srcRect/>
          <a:stretch>
            <a:fillRect/>
          </a:stretch>
        </p:blipFill>
        <p:spPr bwMode="auto">
          <a:xfrm>
            <a:off x="2133600" y="609600"/>
            <a:ext cx="4800600" cy="5715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13899647</TotalTime>
  <Words>1413</Words>
  <Application>Microsoft Office PowerPoint</Application>
  <PresentationFormat>On-screen Show (4:3)</PresentationFormat>
  <Paragraphs>169</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Praveen</cp:lastModifiedBy>
  <cp:revision>51</cp:revision>
  <dcterms:created xsi:type="dcterms:W3CDTF">2006-08-16T00:00:00Z</dcterms:created>
  <dcterms:modified xsi:type="dcterms:W3CDTF">2023-10-19T11:50:42Z</dcterms:modified>
</cp:coreProperties>
</file>