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4" r:id="rId4"/>
    <p:sldId id="291" r:id="rId5"/>
    <p:sldId id="292" r:id="rId6"/>
    <p:sldId id="293" r:id="rId7"/>
    <p:sldId id="290" r:id="rId8"/>
    <p:sldId id="289" r:id="rId9"/>
    <p:sldId id="288" r:id="rId10"/>
    <p:sldId id="259" r:id="rId11"/>
    <p:sldId id="260" r:id="rId12"/>
    <p:sldId id="261" r:id="rId13"/>
    <p:sldId id="262" r:id="rId14"/>
    <p:sldId id="263" r:id="rId15"/>
    <p:sldId id="264" r:id="rId16"/>
    <p:sldId id="265" r:id="rId17"/>
    <p:sldId id="266" r:id="rId18"/>
    <p:sldId id="267" r:id="rId19"/>
    <p:sldId id="295" r:id="rId20"/>
    <p:sldId id="268" r:id="rId21"/>
    <p:sldId id="296" r:id="rId22"/>
    <p:sldId id="297" r:id="rId23"/>
    <p:sldId id="269" r:id="rId24"/>
    <p:sldId id="270" r:id="rId25"/>
    <p:sldId id="271" r:id="rId26"/>
    <p:sldId id="272" r:id="rId27"/>
    <p:sldId id="273" r:id="rId28"/>
    <p:sldId id="274" r:id="rId29"/>
    <p:sldId id="275" r:id="rId30"/>
    <p:sldId id="276" r:id="rId31"/>
    <p:sldId id="277" r:id="rId32"/>
    <p:sldId id="284" r:id="rId33"/>
    <p:sldId id="287" r:id="rId34"/>
    <p:sldId id="298" r:id="rId35"/>
    <p:sldId id="278" r:id="rId36"/>
    <p:sldId id="285"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430" y="-54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ounded Rectangle 3"/>
          <p:cNvSpPr/>
          <p:nvPr/>
        </p:nvSpPr>
        <p:spPr>
          <a:xfrm>
            <a:off x="838200" y="2667000"/>
            <a:ext cx="74676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p:cNvSpPr txBox="1"/>
          <p:nvPr/>
        </p:nvSpPr>
        <p:spPr>
          <a:xfrm>
            <a:off x="1752600" y="2743200"/>
            <a:ext cx="6019800" cy="477054"/>
          </a:xfrm>
          <a:prstGeom prst="rect">
            <a:avLst/>
          </a:prstGeom>
          <a:noFill/>
        </p:spPr>
        <p:txBody>
          <a:bodyPr wrap="square" rtlCol="0">
            <a:spAutoFit/>
          </a:bodyPr>
          <a:lstStyle/>
          <a:p>
            <a:pPr algn="ctr"/>
            <a:r>
              <a:rPr lang="en-US" sz="2500" b="1" dirty="0">
                <a:latin typeface="Times New Roman" pitchFamily="18" charset="0"/>
                <a:cs typeface="Times New Roman" pitchFamily="18" charset="0"/>
              </a:rPr>
              <a:t>Hardware Multithreading</a:t>
            </a:r>
            <a:endParaRPr lang="en-US" sz="25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609600" y="1295400"/>
            <a:ext cx="8001000" cy="3785652"/>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Hardware Multithreading</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Hardware multithreading allows multiple threads to share the functional units of a single processor in an overlapping fashion to try to utilize the hardware resources efficiently.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1. Fine Grained Multithreading</a:t>
            </a:r>
          </a:p>
          <a:p>
            <a:pPr algn="just"/>
            <a:r>
              <a:rPr lang="en-US" sz="2400" dirty="0">
                <a:latin typeface="Times New Roman" pitchFamily="18" charset="0"/>
                <a:cs typeface="Times New Roman" pitchFamily="18" charset="0"/>
              </a:rPr>
              <a:t>	2. Coarse Grained Multithreading</a:t>
            </a:r>
          </a:p>
          <a:p>
            <a:pPr algn="just"/>
            <a:r>
              <a:rPr lang="en-US" sz="2400" dirty="0">
                <a:latin typeface="Times New Roman" pitchFamily="18" charset="0"/>
                <a:cs typeface="Times New Roman" pitchFamily="18" charset="0"/>
              </a:rPr>
              <a:t>	3. Simultaneous Multithreading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990600" y="1524001"/>
            <a:ext cx="7086600" cy="4191000"/>
          </a:xfrm>
          <a:prstGeom prst="rect">
            <a:avLst/>
          </a:prstGeom>
          <a:noFill/>
          <a:ln w="9525">
            <a:noFill/>
            <a:miter lim="800000"/>
            <a:headEnd/>
            <a:tailEnd/>
          </a:ln>
          <a:effectLst/>
        </p:spPr>
      </p:pic>
      <p:sp>
        <p:nvSpPr>
          <p:cNvPr id="4" name="TextBox 3"/>
          <p:cNvSpPr txBox="1"/>
          <p:nvPr/>
        </p:nvSpPr>
        <p:spPr>
          <a:xfrm>
            <a:off x="609600" y="609600"/>
            <a:ext cx="46482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Hardware Multithreading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a:srcRect/>
          <a:stretch>
            <a:fillRect/>
          </a:stretch>
        </p:blipFill>
        <p:spPr bwMode="auto">
          <a:xfrm>
            <a:off x="838200" y="1981200"/>
            <a:ext cx="7467600" cy="2819400"/>
          </a:xfrm>
          <a:prstGeom prst="rect">
            <a:avLst/>
          </a:prstGeom>
          <a:noFill/>
          <a:ln w="9525">
            <a:noFill/>
            <a:miter lim="800000"/>
            <a:headEnd/>
            <a:tailEnd/>
          </a:ln>
          <a:effectLst/>
        </p:spPr>
      </p:pic>
      <p:sp>
        <p:nvSpPr>
          <p:cNvPr id="4" name="TextBox 3"/>
          <p:cNvSpPr txBox="1"/>
          <p:nvPr/>
        </p:nvSpPr>
        <p:spPr>
          <a:xfrm>
            <a:off x="609600" y="1066800"/>
            <a:ext cx="79248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Resource sharing in multithreaded processor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609600" y="685800"/>
            <a:ext cx="8001000" cy="5170646"/>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Coarse Grained Multithreading (CGMT)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always executes instructions from a single thread continuously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Thread scheduling: Thread switching on long latency events (L2 cache misses)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Pipeline partitioning: Pipeline will not be partitioned, flushing.</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Simple, Improved throughput, low cost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Not suitable for out-of-order processing.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457200" y="1447800"/>
            <a:ext cx="8305800" cy="3785652"/>
          </a:xfrm>
          <a:prstGeom prst="rect">
            <a:avLst/>
          </a:prstGeom>
          <a:noFill/>
        </p:spPr>
        <p:txBody>
          <a:bodyPr wrap="square" rtlCol="0">
            <a:spAutoFit/>
          </a:bodyPr>
          <a:lstStyle/>
          <a:p>
            <a:r>
              <a:rPr lang="en-US" sz="2400" b="1" dirty="0">
                <a:latin typeface="Times New Roman" pitchFamily="18" charset="0"/>
                <a:cs typeface="Times New Roman" pitchFamily="18" charset="0"/>
              </a:rPr>
              <a:t>Fine Grained Multithreading (FGMT)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Thread scheduling: Thread Switching on every clock cycle (Round Robin)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Pipeline Partitioning: Dynamic, No flush</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Conceptually simple, High throughput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Very poor single thread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457200" y="762000"/>
            <a:ext cx="8229600" cy="5262979"/>
          </a:xfrm>
          <a:prstGeom prst="rect">
            <a:avLst/>
          </a:prstGeom>
          <a:noFill/>
        </p:spPr>
        <p:txBody>
          <a:bodyPr wrap="square" rtlCol="0">
            <a:spAutoFit/>
          </a:bodyPr>
          <a:lstStyle/>
          <a:p>
            <a:r>
              <a:rPr lang="en-US" sz="2400" b="1" dirty="0">
                <a:latin typeface="Times New Roman" pitchFamily="18" charset="0"/>
                <a:cs typeface="Times New Roman" pitchFamily="18" charset="0"/>
              </a:rPr>
              <a:t>Simultaneous Multithreading (SMT)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FGMT + Superscalar processing</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Thread scheduling: Thread switching on every clock cycle (round robin)</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Pipeline Partitioning: Dynamic, No flush</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Improved throughput, hide memory latency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Resource </a:t>
            </a:r>
            <a:r>
              <a:rPr lang="en-US" sz="2400" dirty="0" err="1">
                <a:latin typeface="Times New Roman" pitchFamily="18" charset="0"/>
                <a:cs typeface="Times New Roman" pitchFamily="18" charset="0"/>
              </a:rPr>
              <a:t>Partioning</a:t>
            </a:r>
            <a:r>
              <a:rPr lang="en-US" sz="2400" dirty="0">
                <a:latin typeface="Times New Roman" pitchFamily="18" charset="0"/>
                <a:cs typeface="Times New Roman" pitchFamily="18" charset="0"/>
              </a:rPr>
              <a:t>: Static and dynamic</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Increased conflict in shared resources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0"/>
            <a:ext cx="9144000" cy="68590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ounded Rectangle 2"/>
          <p:cNvSpPr/>
          <p:nvPr/>
        </p:nvSpPr>
        <p:spPr>
          <a:xfrm>
            <a:off x="838200" y="2667000"/>
            <a:ext cx="74676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latin typeface="Times New Roman" pitchFamily="18" charset="0"/>
                <a:cs typeface="Times New Roman" pitchFamily="18" charset="0"/>
              </a:rPr>
              <a:t>Vector  (SIMD) Processing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7239000" cy="4343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381000"/>
            <a:ext cx="8458200" cy="6186309"/>
          </a:xfrm>
          <a:prstGeom prst="rect">
            <a:avLst/>
          </a:prstGeom>
        </p:spPr>
        <p:txBody>
          <a:bodyPr wrap="square">
            <a:spAutoFit/>
          </a:bodyPr>
          <a:lstStyle/>
          <a:p>
            <a:r>
              <a:rPr lang="en-US" sz="2200" b="1" dirty="0">
                <a:latin typeface="Times New Roman" pitchFamily="18" charset="0"/>
                <a:cs typeface="Times New Roman" pitchFamily="18" charset="0"/>
              </a:rPr>
              <a:t>Data Parallelism </a:t>
            </a:r>
          </a:p>
          <a:p>
            <a:endParaRPr lang="en-US" sz="2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Concurrency arises from performing the same operations on different pieces of data </a:t>
            </a:r>
          </a:p>
          <a:p>
            <a:pPr algn="just"/>
            <a:r>
              <a:rPr lang="en-US" sz="2200" dirty="0">
                <a:latin typeface="Times New Roman" pitchFamily="18" charset="0"/>
                <a:cs typeface="Times New Roman" pitchFamily="18" charset="0"/>
              </a:rPr>
              <a:t>	 Single instruction multiple data (SIMD) </a:t>
            </a:r>
          </a:p>
          <a:p>
            <a:pPr algn="just"/>
            <a:r>
              <a:rPr lang="en-US" sz="2200" dirty="0">
                <a:latin typeface="Times New Roman" pitchFamily="18" charset="0"/>
                <a:cs typeface="Times New Roman" pitchFamily="18" charset="0"/>
              </a:rPr>
              <a:t>	 E.g., dot product of two vectors </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Contrast with data flow </a:t>
            </a:r>
          </a:p>
          <a:p>
            <a:pPr algn="just"/>
            <a:r>
              <a:rPr lang="en-US" sz="2200" dirty="0">
                <a:latin typeface="Times New Roman" pitchFamily="18" charset="0"/>
                <a:cs typeface="Times New Roman" pitchFamily="18" charset="0"/>
              </a:rPr>
              <a:t>	 Concurrency arises from executing different operations in parallel (in a data driven manner) </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Contrast with thread (“control”) parallelism </a:t>
            </a:r>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Concurrency </a:t>
            </a:r>
            <a:r>
              <a:rPr lang="en-US" sz="2200" dirty="0">
                <a:latin typeface="Times New Roman" pitchFamily="18" charset="0"/>
                <a:cs typeface="Times New Roman" pitchFamily="18" charset="0"/>
              </a:rPr>
              <a:t>arises from executing different threads of control in parallel </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SIMD exploits instruction-level parallelism </a:t>
            </a:r>
          </a:p>
          <a:p>
            <a:pPr algn="just"/>
            <a:r>
              <a:rPr lang="en-US" sz="2200" dirty="0" smtClean="0">
                <a:latin typeface="Times New Roman" pitchFamily="18" charset="0"/>
                <a:cs typeface="Times New Roman" pitchFamily="18" charset="0"/>
              </a:rPr>
              <a:t>Multiple </a:t>
            </a:r>
            <a:r>
              <a:rPr lang="en-US" sz="2200" dirty="0">
                <a:latin typeface="Times New Roman" pitchFamily="18" charset="0"/>
                <a:cs typeface="Times New Roman" pitchFamily="18" charset="0"/>
              </a:rPr>
              <a:t>instructions concurrent: instructions happen to be the same</a:t>
            </a:r>
          </a:p>
        </p:txBody>
      </p:sp>
    </p:spTree>
    <p:extLst>
      <p:ext uri="{BB962C8B-B14F-4D97-AF65-F5344CB8AC3E}">
        <p14:creationId xmlns:p14="http://schemas.microsoft.com/office/powerpoint/2010/main" val="62481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524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p:cNvSpPr/>
          <p:nvPr/>
        </p:nvSpPr>
        <p:spPr>
          <a:xfrm>
            <a:off x="609600" y="381000"/>
            <a:ext cx="8153400" cy="5632311"/>
          </a:xfrm>
          <a:prstGeom prst="rect">
            <a:avLst/>
          </a:prstGeom>
        </p:spPr>
        <p:txBody>
          <a:bodyPr wrap="square">
            <a:spAutoFit/>
          </a:bodyPr>
          <a:lstStyle/>
          <a:p>
            <a:pPr algn="just">
              <a:lnSpc>
                <a:spcPct val="250000"/>
              </a:lnSpc>
            </a:pPr>
            <a:r>
              <a:rPr lang="en-US" sz="2400" b="1" dirty="0">
                <a:latin typeface="Cambria" panose="02040503050406030204" pitchFamily="18" charset="0"/>
                <a:ea typeface="Cambria" panose="02040503050406030204" pitchFamily="18" charset="0"/>
              </a:rPr>
              <a:t>What is parallelism in computer </a:t>
            </a:r>
            <a:r>
              <a:rPr lang="en-US" sz="2400" b="1" dirty="0" smtClean="0">
                <a:latin typeface="Cambria" panose="02040503050406030204" pitchFamily="18" charset="0"/>
                <a:ea typeface="Cambria" panose="02040503050406030204" pitchFamily="18" charset="0"/>
              </a:rPr>
              <a:t>architecture?</a:t>
            </a:r>
          </a:p>
          <a:p>
            <a:pPr algn="just">
              <a:lnSpc>
                <a:spcPct val="250000"/>
              </a:lnSpc>
            </a:pPr>
            <a:r>
              <a:rPr lang="en-US" sz="2400" dirty="0" smtClean="0">
                <a:latin typeface="Cambria" panose="02040503050406030204" pitchFamily="18" charset="0"/>
                <a:ea typeface="Cambria" panose="02040503050406030204" pitchFamily="18" charset="0"/>
              </a:rPr>
              <a:t>In </a:t>
            </a:r>
            <a:r>
              <a:rPr lang="en-US" sz="2400" dirty="0">
                <a:latin typeface="Cambria" panose="02040503050406030204" pitchFamily="18" charset="0"/>
                <a:ea typeface="Cambria" panose="02040503050406030204" pitchFamily="18" charset="0"/>
              </a:rPr>
              <a:t>computer architecture, parallelism is the use of multiple processors to execute a set of instructions at the same time. Parallelism can be used to increase the performance of a computer by reducing the amount of time needed to execute a set of instructions.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143000"/>
            <a:ext cx="8153400" cy="4524315"/>
          </a:xfrm>
          <a:prstGeom prst="rect">
            <a:avLst/>
          </a:prstGeom>
        </p:spPr>
        <p:txBody>
          <a:bodyPr wrap="square">
            <a:spAutoFit/>
          </a:bodyPr>
          <a:lstStyle/>
          <a:p>
            <a:pPr algn="just"/>
            <a:r>
              <a:rPr lang="en-US" sz="2400" b="1" dirty="0">
                <a:latin typeface="Times New Roman" pitchFamily="18" charset="0"/>
                <a:cs typeface="Times New Roman" pitchFamily="18" charset="0"/>
              </a:rPr>
              <a:t>SIMD Processing </a:t>
            </a:r>
          </a:p>
          <a:p>
            <a:pPr algn="just"/>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Single instruction operates on multiple data elements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time or in space </a:t>
            </a:r>
          </a:p>
          <a:p>
            <a:pPr algn="just"/>
            <a:r>
              <a:rPr lang="en-US" sz="2400" dirty="0">
                <a:latin typeface="Times New Roman" pitchFamily="18" charset="0"/>
                <a:cs typeface="Times New Roman" pitchFamily="18" charset="0"/>
              </a:rPr>
              <a:t>Multiple processing elements </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Time-space </a:t>
            </a:r>
            <a:r>
              <a:rPr lang="en-US" sz="2400" dirty="0">
                <a:latin typeface="Times New Roman" pitchFamily="18" charset="0"/>
                <a:cs typeface="Times New Roman" pitchFamily="18" charset="0"/>
              </a:rPr>
              <a:t>duality </a:t>
            </a:r>
          </a:p>
          <a:p>
            <a:pPr algn="just"/>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Array processor: Instruction operates on multiple data elements at the same time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Vector processor: Instruction operates on multiple data elements in consecutive time steps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143000"/>
            <a:ext cx="8153400" cy="3785652"/>
          </a:xfrm>
          <a:prstGeom prst="rect">
            <a:avLst/>
          </a:prstGeom>
        </p:spPr>
        <p:txBody>
          <a:bodyPr wrap="square">
            <a:spAutoFit/>
          </a:bodyPr>
          <a:lstStyle/>
          <a:p>
            <a:pPr algn="just">
              <a:lnSpc>
                <a:spcPct val="150000"/>
              </a:lnSpc>
            </a:pPr>
            <a:r>
              <a:rPr lang="en-US" sz="2400" b="1" dirty="0"/>
              <a:t>What is the difference between array and vector processing?</a:t>
            </a:r>
          </a:p>
          <a:p>
            <a:pPr algn="just" fontAlgn="t">
              <a:lnSpc>
                <a:spcPct val="150000"/>
              </a:lnSpc>
            </a:pPr>
            <a:r>
              <a:rPr lang="en-US" sz="2400" dirty="0"/>
              <a:t>Arrays are groups of data elements that are kept in close proximity to one another in memory. They’re frequently used to symbolize parallel-</a:t>
            </a:r>
            <a:r>
              <a:rPr lang="en-US" sz="2400" dirty="0" err="1"/>
              <a:t>processable</a:t>
            </a:r>
            <a:r>
              <a:rPr lang="en-US" sz="2400" dirty="0"/>
              <a:t> datasets, while the term “vector processing” describes the simultaneous processing of many data units using specialized technology.</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616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143000"/>
            <a:ext cx="8153400" cy="3785652"/>
          </a:xfrm>
          <a:prstGeom prst="rect">
            <a:avLst/>
          </a:prstGeom>
        </p:spPr>
        <p:txBody>
          <a:bodyPr wrap="square">
            <a:spAutoFit/>
          </a:bodyPr>
          <a:lstStyle/>
          <a:p>
            <a:pPr algn="just">
              <a:lnSpc>
                <a:spcPct val="150000"/>
              </a:lnSpc>
            </a:pPr>
            <a:r>
              <a:rPr lang="en-US" sz="2400" b="1" dirty="0"/>
              <a:t>Why are vector processors better than traditional processors?</a:t>
            </a:r>
          </a:p>
          <a:p>
            <a:pPr algn="just" fontAlgn="t">
              <a:lnSpc>
                <a:spcPct val="150000"/>
              </a:lnSpc>
            </a:pPr>
            <a:r>
              <a:rPr lang="en-US" sz="2400" dirty="0"/>
              <a:t>This means that vector processors can perform computations faster than traditional processors, particularly for tasks that involve repeated operations on large datasets. Scalability: Vector processors can scale up to handle larger datasets without sacrificing performance.</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1750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1219200" y="1600201"/>
            <a:ext cx="6477000" cy="4495800"/>
          </a:xfrm>
          <a:prstGeom prst="rect">
            <a:avLst/>
          </a:prstGeom>
          <a:noFill/>
          <a:ln w="9525">
            <a:noFill/>
            <a:miter lim="800000"/>
            <a:headEnd/>
            <a:tailEnd/>
          </a:ln>
          <a:effectLst/>
        </p:spPr>
      </p:pic>
      <p:sp>
        <p:nvSpPr>
          <p:cNvPr id="4" name="Rectangle 3"/>
          <p:cNvSpPr/>
          <p:nvPr/>
        </p:nvSpPr>
        <p:spPr>
          <a:xfrm>
            <a:off x="533400" y="762000"/>
            <a:ext cx="3890680" cy="461665"/>
          </a:xfrm>
          <a:prstGeom prst="rect">
            <a:avLst/>
          </a:prstGeom>
        </p:spPr>
        <p:txBody>
          <a:bodyPr wrap="none">
            <a:spAutoFit/>
          </a:bodyPr>
          <a:lstStyle/>
          <a:p>
            <a:r>
              <a:rPr lang="en-US" sz="2400" b="1" dirty="0">
                <a:latin typeface="Times New Roman" pitchFamily="18" charset="0"/>
                <a:cs typeface="Times New Roman" pitchFamily="18" charset="0"/>
              </a:rPr>
              <a:t>Array vs. Vector Processors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382000" cy="5878532"/>
          </a:xfrm>
          <a:prstGeom prst="rect">
            <a:avLst/>
          </a:prstGeom>
        </p:spPr>
        <p:txBody>
          <a:bodyPr wrap="square">
            <a:spAutoFit/>
          </a:bodyPr>
          <a:lstStyle/>
          <a:p>
            <a:r>
              <a:rPr lang="en-US" sz="2400" b="1" dirty="0">
                <a:latin typeface="Times New Roman" pitchFamily="18" charset="0"/>
                <a:cs typeface="Times New Roman" pitchFamily="18" charset="0"/>
              </a:rPr>
              <a:t>Vector Processors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A vector is a one-dimensional array of numbers </a:t>
            </a:r>
          </a:p>
          <a:p>
            <a:pPr algn="just">
              <a:buFont typeface="Wingdings" pitchFamily="2" charset="2"/>
              <a:buChar char="Ø"/>
            </a:pPr>
            <a:r>
              <a:rPr lang="en-US" sz="2200" dirty="0">
                <a:latin typeface="Times New Roman" pitchFamily="18" charset="0"/>
                <a:cs typeface="Times New Roman" pitchFamily="18" charset="0"/>
              </a:rPr>
              <a:t> Many scientific/commercial programs use vectors </a:t>
            </a:r>
          </a:p>
          <a:p>
            <a:pPr lvl="2" algn="just"/>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 0;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&lt;=49;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a:t>
            </a:r>
          </a:p>
          <a:p>
            <a:pPr lvl="2" algn="just"/>
            <a:r>
              <a:rPr lang="en-US" sz="2200" dirty="0">
                <a:latin typeface="Times New Roman" pitchFamily="18" charset="0"/>
                <a:cs typeface="Times New Roman" pitchFamily="18" charset="0"/>
              </a:rPr>
              <a:t>C[</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 (A[</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 B[</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 2 </a:t>
            </a:r>
          </a:p>
          <a:p>
            <a:pPr lvl="2"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A vector processor is one whose instructions operate on vectors rather than scalar (single data) values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Basic requirements </a:t>
            </a:r>
          </a:p>
          <a:p>
            <a:pPr lvl="1" algn="just">
              <a:buFont typeface="Arial" pitchFamily="34" charset="0"/>
              <a:buChar char="•"/>
            </a:pPr>
            <a:r>
              <a:rPr lang="en-US" sz="2200" dirty="0">
                <a:latin typeface="Times New Roman" pitchFamily="18" charset="0"/>
                <a:cs typeface="Times New Roman" pitchFamily="18" charset="0"/>
              </a:rPr>
              <a:t> Need to load/store vectors          vector registers (contain vectors) </a:t>
            </a:r>
          </a:p>
          <a:p>
            <a:pPr lvl="1" algn="just">
              <a:buFont typeface="Arial" pitchFamily="34" charset="0"/>
              <a:buChar char="•"/>
            </a:pPr>
            <a:r>
              <a:rPr lang="en-US" sz="2200" dirty="0">
                <a:latin typeface="Times New Roman" pitchFamily="18" charset="0"/>
                <a:cs typeface="Times New Roman" pitchFamily="18" charset="0"/>
              </a:rPr>
              <a:t> Need to operate on vectors of different lengths    vector length register (VLEN) </a:t>
            </a:r>
          </a:p>
          <a:p>
            <a:pPr lvl="1" algn="just">
              <a:buFont typeface="Arial" pitchFamily="34" charset="0"/>
              <a:buChar char="•"/>
            </a:pPr>
            <a:r>
              <a:rPr lang="en-US" sz="2200" dirty="0">
                <a:latin typeface="Times New Roman" pitchFamily="18" charset="0"/>
                <a:cs typeface="Times New Roman" pitchFamily="18" charset="0"/>
              </a:rPr>
              <a:t> Elements of a vector might be stored apart from each other in      memory      vector stride register (VSTR) </a:t>
            </a:r>
          </a:p>
          <a:p>
            <a:pPr algn="just"/>
            <a:r>
              <a:rPr lang="en-US" sz="2200" dirty="0">
                <a:latin typeface="Times New Roman" pitchFamily="18" charset="0"/>
                <a:cs typeface="Times New Roman" pitchFamily="18" charset="0"/>
              </a:rPr>
              <a:t>	 Stride: distance between two elements of a vector</a:t>
            </a:r>
          </a:p>
        </p:txBody>
      </p:sp>
      <p:cxnSp>
        <p:nvCxnSpPr>
          <p:cNvPr id="7" name="Straight Arrow Connector 6"/>
          <p:cNvCxnSpPr/>
          <p:nvPr/>
        </p:nvCxnSpPr>
        <p:spPr>
          <a:xfrm>
            <a:off x="4114800" y="4572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6781800" y="49530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1981200" y="59436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1295400"/>
            <a:ext cx="8229600" cy="4154984"/>
          </a:xfrm>
          <a:prstGeom prst="rect">
            <a:avLst/>
          </a:prstGeom>
        </p:spPr>
        <p:txBody>
          <a:bodyPr wrap="square">
            <a:spAutoFit/>
          </a:bodyPr>
          <a:lstStyle/>
          <a:p>
            <a:pPr algn="just"/>
            <a:r>
              <a:rPr lang="en-US" sz="2200" dirty="0">
                <a:latin typeface="Times New Roman" pitchFamily="18" charset="0"/>
                <a:cs typeface="Times New Roman" pitchFamily="18" charset="0"/>
              </a:rPr>
              <a:t> A vector instruction performs an operation on each element in consecutive cycles </a:t>
            </a:r>
          </a:p>
          <a:p>
            <a:pPr lvl="2" algn="just">
              <a:buFont typeface="Arial" pitchFamily="34" charset="0"/>
              <a:buChar char="•"/>
            </a:pPr>
            <a:r>
              <a:rPr lang="en-US" sz="2200" dirty="0">
                <a:latin typeface="Times New Roman" pitchFamily="18" charset="0"/>
                <a:cs typeface="Times New Roman" pitchFamily="18" charset="0"/>
              </a:rPr>
              <a:t> Vector functional units are pipelined </a:t>
            </a:r>
          </a:p>
          <a:p>
            <a:pPr lvl="2" algn="just">
              <a:buFont typeface="Arial" pitchFamily="34" charset="0"/>
              <a:buChar char="•"/>
            </a:pPr>
            <a:r>
              <a:rPr lang="en-US" sz="2200" dirty="0">
                <a:latin typeface="Times New Roman" pitchFamily="18" charset="0"/>
                <a:cs typeface="Times New Roman" pitchFamily="18" charset="0"/>
              </a:rPr>
              <a:t> Each pipeline stage operates on a different data element </a:t>
            </a: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Vector instructions allow deeper pipelines </a:t>
            </a:r>
          </a:p>
          <a:p>
            <a:pPr lvl="2" algn="just">
              <a:buFont typeface="Arial" pitchFamily="34" charset="0"/>
              <a:buChar char="•"/>
            </a:pPr>
            <a:r>
              <a:rPr lang="en-US" sz="2200" dirty="0">
                <a:latin typeface="Times New Roman" pitchFamily="18" charset="0"/>
                <a:cs typeface="Times New Roman" pitchFamily="18" charset="0"/>
              </a:rPr>
              <a:t> No intra-vector dependencies  no hardware interlocking within a vector </a:t>
            </a:r>
          </a:p>
          <a:p>
            <a:pPr lvl="2" algn="just">
              <a:buFont typeface="Arial" pitchFamily="34" charset="0"/>
              <a:buChar char="•"/>
            </a:pPr>
            <a:r>
              <a:rPr lang="en-US" sz="2200" dirty="0">
                <a:latin typeface="Times New Roman" pitchFamily="18" charset="0"/>
                <a:cs typeface="Times New Roman" pitchFamily="18" charset="0"/>
              </a:rPr>
              <a:t>No control flow within a vector </a:t>
            </a:r>
          </a:p>
          <a:p>
            <a:pPr lvl="2" algn="just">
              <a:buFont typeface="Arial" pitchFamily="34" charset="0"/>
              <a:buChar char="•"/>
            </a:pPr>
            <a:r>
              <a:rPr lang="en-US" sz="2200" dirty="0">
                <a:latin typeface="Times New Roman" pitchFamily="18" charset="0"/>
                <a:cs typeface="Times New Roman" pitchFamily="18" charset="0"/>
              </a:rPr>
              <a:t>Known stride allows </a:t>
            </a:r>
            <a:r>
              <a:rPr lang="en-US" sz="2200" dirty="0" err="1">
                <a:latin typeface="Times New Roman" pitchFamily="18" charset="0"/>
                <a:cs typeface="Times New Roman" pitchFamily="18" charset="0"/>
              </a:rPr>
              <a:t>prefetching</a:t>
            </a:r>
            <a:r>
              <a:rPr lang="en-US" sz="2200" dirty="0">
                <a:latin typeface="Times New Roman" pitchFamily="18" charset="0"/>
                <a:cs typeface="Times New Roman" pitchFamily="18" charset="0"/>
              </a:rPr>
              <a:t> of vectors into cache/memory</a:t>
            </a:r>
          </a:p>
        </p:txBody>
      </p:sp>
      <p:cxnSp>
        <p:nvCxnSpPr>
          <p:cNvPr id="4" name="Straight Arrow Connector 3"/>
          <p:cNvCxnSpPr/>
          <p:nvPr/>
        </p:nvCxnSpPr>
        <p:spPr>
          <a:xfrm>
            <a:off x="5257800" y="38862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458200" cy="5693866"/>
          </a:xfrm>
          <a:prstGeom prst="rect">
            <a:avLst/>
          </a:prstGeom>
        </p:spPr>
        <p:txBody>
          <a:bodyPr wrap="square">
            <a:spAutoFit/>
          </a:bodyPr>
          <a:lstStyle/>
          <a:p>
            <a:r>
              <a:rPr lang="en-US" sz="2800" b="1" dirty="0">
                <a:latin typeface="Times New Roman" pitchFamily="18" charset="0"/>
                <a:cs typeface="Times New Roman" pitchFamily="18" charset="0"/>
              </a:rPr>
              <a:t>Vector Processor Advantages</a:t>
            </a:r>
          </a:p>
          <a:p>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 No dependencies within a vector </a:t>
            </a:r>
          </a:p>
          <a:p>
            <a:pPr lvl="2">
              <a:buFont typeface="Arial" pitchFamily="34" charset="0"/>
              <a:buChar char="•"/>
            </a:pPr>
            <a:r>
              <a:rPr lang="en-US" sz="2400" dirty="0">
                <a:latin typeface="Times New Roman" pitchFamily="18" charset="0"/>
                <a:cs typeface="Times New Roman" pitchFamily="18" charset="0"/>
              </a:rPr>
              <a:t> Pipelining, parallelization work well </a:t>
            </a:r>
          </a:p>
          <a:p>
            <a:pPr lvl="2">
              <a:buFont typeface="Arial" pitchFamily="34" charset="0"/>
              <a:buChar char="•"/>
            </a:pPr>
            <a:r>
              <a:rPr lang="en-US" sz="2400" dirty="0">
                <a:latin typeface="Times New Roman" pitchFamily="18" charset="0"/>
                <a:cs typeface="Times New Roman" pitchFamily="18" charset="0"/>
              </a:rPr>
              <a:t> Can have very deep pipelines, no dependencies!</a:t>
            </a:r>
          </a:p>
          <a:p>
            <a:pPr lvl="2">
              <a:buFont typeface="Arial" pitchFamily="34" charset="0"/>
              <a:buChar char="•"/>
            </a:pP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 Each instruction generates a lot of work </a:t>
            </a:r>
          </a:p>
          <a:p>
            <a:pPr lvl="2">
              <a:buFont typeface="Arial" pitchFamily="34" charset="0"/>
              <a:buChar char="•"/>
            </a:pPr>
            <a:r>
              <a:rPr lang="en-US" sz="2400" dirty="0">
                <a:latin typeface="Times New Roman" pitchFamily="18" charset="0"/>
                <a:cs typeface="Times New Roman" pitchFamily="18" charset="0"/>
              </a:rPr>
              <a:t> Reduces instruction fetch bandwidth</a:t>
            </a:r>
          </a:p>
          <a:p>
            <a:pPr lvl="2">
              <a:buFont typeface="Arial" pitchFamily="34" charset="0"/>
              <a:buChar char="•"/>
            </a:pP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 Highly regular memory access pattern </a:t>
            </a:r>
          </a:p>
          <a:p>
            <a:pPr lvl="2">
              <a:buFont typeface="Arial" pitchFamily="34" charset="0"/>
              <a:buChar char="•"/>
            </a:pPr>
            <a:r>
              <a:rPr lang="en-US" sz="2400" dirty="0">
                <a:latin typeface="Times New Roman" pitchFamily="18" charset="0"/>
                <a:cs typeface="Times New Roman" pitchFamily="18" charset="0"/>
              </a:rPr>
              <a:t> Interleaving multiple banks for higher memory bandwidth </a:t>
            </a:r>
          </a:p>
          <a:p>
            <a:pPr lvl="2">
              <a:buFont typeface="Arial" pitchFamily="34" charset="0"/>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Prefetching</a:t>
            </a:r>
            <a:endParaRPr lang="en-US" sz="2400" dirty="0">
              <a:latin typeface="Times New Roman" pitchFamily="18" charset="0"/>
              <a:cs typeface="Times New Roman" pitchFamily="18" charset="0"/>
            </a:endParaRPr>
          </a:p>
          <a:p>
            <a:pPr lvl="2">
              <a:buFont typeface="Arial" pitchFamily="34" charset="0"/>
              <a:buChar char="•"/>
            </a:pP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 No need to explicitly code loops </a:t>
            </a:r>
          </a:p>
          <a:p>
            <a:pPr lvl="2">
              <a:buFont typeface="Arial" pitchFamily="34" charset="0"/>
              <a:buChar char="•"/>
            </a:pPr>
            <a:r>
              <a:rPr lang="en-US" sz="2400" dirty="0">
                <a:latin typeface="Times New Roman" pitchFamily="18" charset="0"/>
                <a:cs typeface="Times New Roman" pitchFamily="18" charset="0"/>
              </a:rPr>
              <a:t> Fewer branches in the instruction sequence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609600"/>
            <a:ext cx="8305800" cy="5324535"/>
          </a:xfrm>
          <a:prstGeom prst="rect">
            <a:avLst/>
          </a:prstGeom>
        </p:spPr>
        <p:txBody>
          <a:bodyPr wrap="square">
            <a:spAutoFit/>
          </a:bodyPr>
          <a:lstStyle/>
          <a:p>
            <a:pPr algn="just"/>
            <a:r>
              <a:rPr lang="en-US" sz="2000" dirty="0">
                <a:latin typeface="Times New Roman" pitchFamily="18" charset="0"/>
                <a:cs typeface="Times New Roman" pitchFamily="18" charset="0"/>
              </a:rPr>
              <a:t>The vector instruction</a:t>
            </a:r>
          </a:p>
          <a:p>
            <a:pPr algn="just"/>
            <a:endParaRPr lang="en-US" sz="2000" dirty="0">
              <a:latin typeface="Times New Roman" pitchFamily="18" charset="0"/>
              <a:cs typeface="Times New Roman" pitchFamily="18" charset="0"/>
            </a:endParaRPr>
          </a:p>
          <a:p>
            <a:pPr algn="ctr"/>
            <a:r>
              <a:rPr lang="en-US" sz="2000" dirty="0" err="1">
                <a:latin typeface="Times New Roman" pitchFamily="18" charset="0"/>
                <a:cs typeface="Times New Roman" pitchFamily="18" charset="0"/>
              </a:rPr>
              <a:t>VectorAdd.S</a:t>
            </a:r>
            <a:r>
              <a:rPr lang="en-US" sz="2000" dirty="0">
                <a:latin typeface="Times New Roman" pitchFamily="18" charset="0"/>
                <a:cs typeface="Times New Roman" pitchFamily="18" charset="0"/>
              </a:rPr>
              <a:t> Vi, </a:t>
            </a:r>
            <a:r>
              <a:rPr lang="en-US" sz="2000" dirty="0" err="1">
                <a:latin typeface="Times New Roman" pitchFamily="18" charset="0"/>
                <a:cs typeface="Times New Roman" pitchFamily="18" charset="0"/>
              </a:rPr>
              <a:t>Vj</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Vk</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computes L sums using the elements in vector registers </a:t>
            </a:r>
            <a:r>
              <a:rPr lang="en-US" sz="2000" dirty="0" err="1">
                <a:latin typeface="Times New Roman" pitchFamily="18" charset="0"/>
                <a:cs typeface="Times New Roman" pitchFamily="18" charset="0"/>
              </a:rPr>
              <a:t>Vj</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Vk</a:t>
            </a:r>
            <a:r>
              <a:rPr lang="en-US" sz="2000" dirty="0">
                <a:latin typeface="Times New Roman" pitchFamily="18" charset="0"/>
                <a:cs typeface="Times New Roman" pitchFamily="18" charset="0"/>
              </a:rPr>
              <a:t>, and places the resulting sums in vector register Vi. Similar instructions are used to perform other arithmetic operations.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Special instructions are needed to transfer multiple data elements between a vector register and the memory. The instruction</a:t>
            </a:r>
          </a:p>
          <a:p>
            <a:pPr algn="just"/>
            <a:endParaRPr lang="en-US" sz="2000" dirty="0">
              <a:latin typeface="Times New Roman" pitchFamily="18" charset="0"/>
              <a:cs typeface="Times New Roman" pitchFamily="18" charset="0"/>
            </a:endParaRPr>
          </a:p>
          <a:p>
            <a:pPr algn="ctr"/>
            <a:r>
              <a:rPr lang="en-US" sz="2000" dirty="0" err="1">
                <a:latin typeface="Times New Roman" pitchFamily="18" charset="0"/>
                <a:cs typeface="Times New Roman" pitchFamily="18" charset="0"/>
              </a:rPr>
              <a:t>VectorLoad.S</a:t>
            </a:r>
            <a:r>
              <a:rPr lang="en-US" sz="2000" dirty="0">
                <a:latin typeface="Times New Roman" pitchFamily="18" charset="0"/>
                <a:cs typeface="Times New Roman" pitchFamily="18" charset="0"/>
              </a:rPr>
              <a:t> Vi, X(</a:t>
            </a:r>
            <a:r>
              <a:rPr lang="en-US" sz="2000" dirty="0" err="1">
                <a:latin typeface="Times New Roman" pitchFamily="18" charset="0"/>
                <a:cs typeface="Times New Roman" pitchFamily="18" charset="0"/>
              </a:rPr>
              <a:t>Rj</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causes L consecutive elements beginning at memory location X + [</a:t>
            </a:r>
            <a:r>
              <a:rPr lang="en-US" sz="2000" dirty="0" err="1">
                <a:latin typeface="Times New Roman" pitchFamily="18" charset="0"/>
                <a:cs typeface="Times New Roman" pitchFamily="18" charset="0"/>
              </a:rPr>
              <a:t>Rj</a:t>
            </a:r>
            <a:r>
              <a:rPr lang="en-US" sz="2000" dirty="0">
                <a:latin typeface="Times New Roman" pitchFamily="18" charset="0"/>
                <a:cs typeface="Times New Roman" pitchFamily="18" charset="0"/>
              </a:rPr>
              <a:t>] to be loaded into vector register Vi. Similarly, the instruction</a:t>
            </a:r>
          </a:p>
          <a:p>
            <a:pPr algn="just"/>
            <a:endParaRPr lang="en-US" sz="2000" dirty="0">
              <a:latin typeface="Times New Roman" pitchFamily="18" charset="0"/>
              <a:cs typeface="Times New Roman" pitchFamily="18" charset="0"/>
            </a:endParaRPr>
          </a:p>
          <a:p>
            <a:pPr algn="ctr"/>
            <a:r>
              <a:rPr lang="en-US" sz="2000" dirty="0" err="1">
                <a:latin typeface="Times New Roman" pitchFamily="18" charset="0"/>
                <a:cs typeface="Times New Roman" pitchFamily="18" charset="0"/>
              </a:rPr>
              <a:t>VectorStore.S</a:t>
            </a:r>
            <a:r>
              <a:rPr lang="en-US" sz="2000" dirty="0">
                <a:latin typeface="Times New Roman" pitchFamily="18" charset="0"/>
                <a:cs typeface="Times New Roman" pitchFamily="18" charset="0"/>
              </a:rPr>
              <a:t> Vi, X(</a:t>
            </a:r>
            <a:r>
              <a:rPr lang="en-US" sz="2000" dirty="0" err="1">
                <a:latin typeface="Times New Roman" pitchFamily="18" charset="0"/>
                <a:cs typeface="Times New Roman" pitchFamily="18" charset="0"/>
              </a:rPr>
              <a:t>Rj</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causes the contents of vector register Vi to be stored as L consecutive elements in the memory.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533400" y="685800"/>
            <a:ext cx="1932517" cy="461665"/>
          </a:xfrm>
          <a:prstGeom prst="rect">
            <a:avLst/>
          </a:prstGeom>
        </p:spPr>
        <p:txBody>
          <a:bodyPr wrap="none">
            <a:spAutoFit/>
          </a:bodyPr>
          <a:lstStyle/>
          <a:p>
            <a:r>
              <a:rPr lang="en-US" sz="2400" b="1" dirty="0" err="1">
                <a:latin typeface="Times New Roman" pitchFamily="18" charset="0"/>
                <a:cs typeface="Times New Roman" pitchFamily="18" charset="0"/>
              </a:rPr>
              <a:t>Vectorization</a:t>
            </a:r>
            <a:endParaRPr lang="en-US" sz="2400" dirty="0">
              <a:latin typeface="Times New Roman" pitchFamily="18" charset="0"/>
              <a:cs typeface="Times New Roman" pitchFamily="18" charset="0"/>
            </a:endParaRPr>
          </a:p>
        </p:txBody>
      </p:sp>
      <p:sp>
        <p:nvSpPr>
          <p:cNvPr id="4" name="Rectangle 3"/>
          <p:cNvSpPr/>
          <p:nvPr/>
        </p:nvSpPr>
        <p:spPr>
          <a:xfrm>
            <a:off x="533400" y="1443841"/>
            <a:ext cx="8229600" cy="3816429"/>
          </a:xfrm>
          <a:prstGeom prst="rect">
            <a:avLst/>
          </a:prstGeom>
        </p:spPr>
        <p:txBody>
          <a:bodyPr wrap="square">
            <a:spAutoFit/>
          </a:bodyPr>
          <a:lstStyle/>
          <a:p>
            <a:pPr algn="just">
              <a:buFont typeface="Wingdings" pitchFamily="2" charset="2"/>
              <a:buChar char="Ø"/>
            </a:pPr>
            <a:r>
              <a:rPr lang="en-US" sz="2200" dirty="0">
                <a:latin typeface="Times New Roman" pitchFamily="18" charset="0"/>
                <a:cs typeface="Times New Roman" pitchFamily="18" charset="0"/>
              </a:rPr>
              <a:t>In a source program written in a high-level language, loops that operate on arrays of integers or floating-point numbers are </a:t>
            </a:r>
            <a:r>
              <a:rPr lang="en-US" sz="2200" dirty="0" err="1">
                <a:latin typeface="Times New Roman" pitchFamily="18" charset="0"/>
                <a:cs typeface="Times New Roman" pitchFamily="18" charset="0"/>
              </a:rPr>
              <a:t>vectorizable</a:t>
            </a:r>
            <a:r>
              <a:rPr lang="en-US" sz="2200" dirty="0">
                <a:latin typeface="Times New Roman" pitchFamily="18" charset="0"/>
                <a:cs typeface="Times New Roman" pitchFamily="18" charset="0"/>
              </a:rPr>
              <a:t> if the operations performed in each pass are independent of the other passes.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Using vector instructions reduces the number of instructions that need to be executed and enables the operations to be performed in parallel on multiple ALUs.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vectorizing</a:t>
            </a:r>
            <a:r>
              <a:rPr lang="en-US" sz="2200" dirty="0">
                <a:latin typeface="Times New Roman" pitchFamily="18" charset="0"/>
                <a:cs typeface="Times New Roman" pitchFamily="18" charset="0"/>
              </a:rPr>
              <a:t> compiler can recognize such loops, if they are not too</a:t>
            </a:r>
          </a:p>
          <a:p>
            <a:pPr algn="just"/>
            <a:r>
              <a:rPr lang="en-US" sz="2200" dirty="0">
                <a:latin typeface="Times New Roman" pitchFamily="18" charset="0"/>
                <a:cs typeface="Times New Roman" pitchFamily="18" charset="0"/>
              </a:rPr>
              <a:t>complex, and generate vector instructions</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1066800" y="1447800"/>
            <a:ext cx="7391400" cy="4724400"/>
          </a:xfrm>
          <a:prstGeom prst="rect">
            <a:avLst/>
          </a:prstGeom>
          <a:noFill/>
          <a:ln w="9525">
            <a:noFill/>
            <a:miter lim="800000"/>
            <a:headEnd/>
            <a:tailEnd/>
          </a:ln>
          <a:effectLst/>
        </p:spPr>
      </p:pic>
      <p:sp>
        <p:nvSpPr>
          <p:cNvPr id="4" name="Rectangle 3"/>
          <p:cNvSpPr/>
          <p:nvPr/>
        </p:nvSpPr>
        <p:spPr>
          <a:xfrm>
            <a:off x="762000" y="685800"/>
            <a:ext cx="4105611" cy="461665"/>
          </a:xfrm>
          <a:prstGeom prst="rect">
            <a:avLst/>
          </a:prstGeom>
        </p:spPr>
        <p:txBody>
          <a:bodyPr wrap="none">
            <a:spAutoFit/>
          </a:bodyPr>
          <a:lstStyle/>
          <a:p>
            <a:r>
              <a:rPr lang="en-US" sz="2400" b="1" dirty="0">
                <a:latin typeface="Times New Roman" pitchFamily="18" charset="0"/>
                <a:cs typeface="Times New Roman" pitchFamily="18" charset="0"/>
              </a:rPr>
              <a:t>Example of loop </a:t>
            </a:r>
            <a:r>
              <a:rPr lang="en-US" sz="2400" b="1" dirty="0" err="1">
                <a:latin typeface="Times New Roman" pitchFamily="18" charset="0"/>
                <a:cs typeface="Times New Roman" pitchFamily="18" charset="0"/>
              </a:rPr>
              <a:t>vectorization</a:t>
            </a:r>
            <a:endParaRPr lang="en-US" sz="2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33400"/>
            <a:ext cx="7010400" cy="5410200"/>
          </a:xfrm>
          <a:prstGeom prst="rect">
            <a:avLst/>
          </a:prstGeom>
        </p:spPr>
      </p:pic>
    </p:spTree>
    <p:extLst>
      <p:ext uri="{BB962C8B-B14F-4D97-AF65-F5344CB8AC3E}">
        <p14:creationId xmlns:p14="http://schemas.microsoft.com/office/powerpoint/2010/main" val="1811444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a:srcRect/>
          <a:stretch>
            <a:fillRect/>
          </a:stretch>
        </p:blipFill>
        <p:spPr bwMode="auto">
          <a:xfrm>
            <a:off x="1066800" y="1752600"/>
            <a:ext cx="7010400" cy="4038600"/>
          </a:xfrm>
          <a:prstGeom prst="rect">
            <a:avLst/>
          </a:prstGeom>
          <a:noFill/>
          <a:ln w="9525">
            <a:noFill/>
            <a:miter lim="800000"/>
            <a:headEnd/>
            <a:tailEnd/>
          </a:ln>
          <a:effectLst/>
        </p:spPr>
      </p:pic>
      <p:sp>
        <p:nvSpPr>
          <p:cNvPr id="4" name="Rectangle 3"/>
          <p:cNvSpPr/>
          <p:nvPr/>
        </p:nvSpPr>
        <p:spPr>
          <a:xfrm>
            <a:off x="685800" y="762000"/>
            <a:ext cx="4105611" cy="461665"/>
          </a:xfrm>
          <a:prstGeom prst="rect">
            <a:avLst/>
          </a:prstGeom>
        </p:spPr>
        <p:txBody>
          <a:bodyPr wrap="none">
            <a:spAutoFit/>
          </a:bodyPr>
          <a:lstStyle/>
          <a:p>
            <a:r>
              <a:rPr lang="en-US" sz="2400" b="1" dirty="0">
                <a:latin typeface="Times New Roman" pitchFamily="18" charset="0"/>
                <a:cs typeface="Times New Roman" pitchFamily="18" charset="0"/>
              </a:rPr>
              <a:t>Example of loop </a:t>
            </a:r>
            <a:r>
              <a:rPr lang="en-US" sz="2400" b="1" dirty="0" err="1">
                <a:latin typeface="Times New Roman" pitchFamily="18" charset="0"/>
                <a:cs typeface="Times New Roman" pitchFamily="18" charset="0"/>
              </a:rPr>
              <a:t>vectorization</a:t>
            </a:r>
            <a:endParaRPr lang="en-US" sz="2400"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381000" y="1676400"/>
            <a:ext cx="8382000" cy="3785652"/>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 increasing demands of processing for computer graphics has led to the development of specialized chips called graphics processing units (GPUs).</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primary purpose of GPUs is to accelerate the large number of floating-point calculations needed in high-resolution three-dimensional graphics, such as in video games.</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large GPU chip contains hundreds of simple cores with floating-point ALUs to perform them in parallel</a:t>
            </a:r>
          </a:p>
        </p:txBody>
      </p:sp>
      <p:sp>
        <p:nvSpPr>
          <p:cNvPr id="4" name="Rectangle 3"/>
          <p:cNvSpPr/>
          <p:nvPr/>
        </p:nvSpPr>
        <p:spPr>
          <a:xfrm>
            <a:off x="533400" y="838200"/>
            <a:ext cx="4701159" cy="461665"/>
          </a:xfrm>
          <a:prstGeom prst="rect">
            <a:avLst/>
          </a:prstGeom>
        </p:spPr>
        <p:txBody>
          <a:bodyPr wrap="none">
            <a:spAutoFit/>
          </a:bodyPr>
          <a:lstStyle/>
          <a:p>
            <a:r>
              <a:rPr lang="en-US" sz="2400" b="1" dirty="0">
                <a:latin typeface="Times New Roman" pitchFamily="18" charset="0"/>
                <a:cs typeface="Times New Roman" pitchFamily="18" charset="0"/>
              </a:rPr>
              <a:t>Graphics Processing Units (GPUs)</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457200" y="1371600"/>
            <a:ext cx="8382000" cy="4154984"/>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 processing cores in a GPU chip have a specialized instruction set and hardware architecture, which are different from those used in a general-purpose processor.</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An example is the Compute Unified Device Architecture (CUDA) that </a:t>
            </a:r>
            <a:r>
              <a:rPr lang="en-US" sz="2400" dirty="0" smtClean="0">
                <a:latin typeface="Times New Roman" pitchFamily="18" charset="0"/>
                <a:cs typeface="Times New Roman" pitchFamily="18" charset="0"/>
              </a:rPr>
              <a:t>NVIDIA Corporation </a:t>
            </a:r>
            <a:r>
              <a:rPr lang="en-US" sz="2400" dirty="0">
                <a:latin typeface="Times New Roman" pitchFamily="18" charset="0"/>
                <a:cs typeface="Times New Roman" pitchFamily="18" charset="0"/>
              </a:rPr>
              <a:t>uses for the cores in its GPU chips.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To facilitate writing programs that involve a general-purpose processor and a GPU, an extension to the C programming language, called CUDA C, </a:t>
            </a:r>
            <a:r>
              <a:rPr lang="en-US" sz="2400" dirty="0" err="1">
                <a:latin typeface="Times New Roman" pitchFamily="18" charset="0"/>
                <a:cs typeface="Times New Roman" pitchFamily="18" charset="0"/>
              </a:rPr>
              <a:t>hasbeen</a:t>
            </a:r>
            <a:r>
              <a:rPr lang="en-US" sz="2400" dirty="0">
                <a:latin typeface="Times New Roman" pitchFamily="18" charset="0"/>
                <a:cs typeface="Times New Roman" pitchFamily="18" charset="0"/>
              </a:rPr>
              <a:t> developed by NVIDIA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ounded Rectangle 3"/>
          <p:cNvSpPr/>
          <p:nvPr/>
        </p:nvSpPr>
        <p:spPr>
          <a:xfrm>
            <a:off x="838200" y="2667000"/>
            <a:ext cx="74676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p:cNvSpPr txBox="1"/>
          <p:nvPr/>
        </p:nvSpPr>
        <p:spPr>
          <a:xfrm>
            <a:off x="1752600" y="2743200"/>
            <a:ext cx="6019800" cy="477054"/>
          </a:xfrm>
          <a:prstGeom prst="rect">
            <a:avLst/>
          </a:prstGeom>
          <a:noFill/>
        </p:spPr>
        <p:txBody>
          <a:bodyPr wrap="square" rtlCol="0">
            <a:spAutoFit/>
          </a:bodyPr>
          <a:lstStyle/>
          <a:p>
            <a:pPr algn="ctr"/>
            <a:r>
              <a:rPr lang="en-US" sz="2500" b="1" dirty="0">
                <a:latin typeface="Times New Roman" pitchFamily="18" charset="0"/>
                <a:cs typeface="Times New Roman" pitchFamily="18" charset="0"/>
              </a:rPr>
              <a:t>Cache Coherence</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p:cNvSpPr/>
          <p:nvPr/>
        </p:nvSpPr>
        <p:spPr>
          <a:xfrm>
            <a:off x="609600" y="838200"/>
            <a:ext cx="7924800" cy="4893647"/>
          </a:xfrm>
          <a:prstGeom prst="rect">
            <a:avLst/>
          </a:prstGeom>
        </p:spPr>
        <p:txBody>
          <a:bodyPr wrap="square">
            <a:spAutoFit/>
          </a:bodyPr>
          <a:lstStyle/>
          <a:p>
            <a:r>
              <a:rPr lang="en-US" sz="2400" b="1" dirty="0"/>
              <a:t>What is cache memory and why is it important?</a:t>
            </a:r>
          </a:p>
          <a:p>
            <a:pPr algn="just" fontAlgn="t">
              <a:lnSpc>
                <a:spcPct val="200000"/>
              </a:lnSpc>
            </a:pPr>
            <a:r>
              <a:rPr lang="en-US" sz="2400" dirty="0"/>
              <a:t>Cache memory is a type of computer memory for temporary storage of important, frequently accessed information. Reading from and writing to cache memory is much faster than other forms of data storage. By storing data in cache memory, you can dramatically speed up time-consuming or high-volume transactions.</a:t>
            </a:r>
          </a:p>
        </p:txBody>
      </p:sp>
    </p:spTree>
    <p:extLst>
      <p:ext uri="{BB962C8B-B14F-4D97-AF65-F5344CB8AC3E}">
        <p14:creationId xmlns:p14="http://schemas.microsoft.com/office/powerpoint/2010/main" val="1255196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 name="TextBox 2"/>
          <p:cNvSpPr txBox="1"/>
          <p:nvPr/>
        </p:nvSpPr>
        <p:spPr>
          <a:xfrm>
            <a:off x="381000" y="457200"/>
            <a:ext cx="8458200" cy="6217087"/>
          </a:xfrm>
          <a:prstGeom prst="rect">
            <a:avLst/>
          </a:prstGeom>
          <a:noFill/>
        </p:spPr>
        <p:txBody>
          <a:bodyPr wrap="square" rtlCol="0">
            <a:spAutoFit/>
          </a:bodyPr>
          <a:lstStyle/>
          <a:p>
            <a:r>
              <a:rPr lang="en-US" sz="2400" b="1" dirty="0">
                <a:latin typeface="Times New Roman" pitchFamily="18" charset="0"/>
                <a:cs typeface="Times New Roman" pitchFamily="18" charset="0"/>
              </a:rPr>
              <a:t>Cache Coherence</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 shared-memory multiprocessor is easy to program. Each variable in a program has a unique address location in the memory, which can be accessed by any processor.</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However, each processor has its own cache.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When any processor writes to a shared variable in its own cache, all other caches that contain a copy of that variable will then have the old, incorrect value.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They must be informed of the change so that they can either update their copy to the new value or invalidate it.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This is the issue of maintaining </a:t>
            </a:r>
            <a:r>
              <a:rPr lang="en-US" sz="2200" b="1" dirty="0">
                <a:latin typeface="Times New Roman" pitchFamily="18" charset="0"/>
                <a:cs typeface="Times New Roman" pitchFamily="18" charset="0"/>
              </a:rPr>
              <a:t>cache coherence</a:t>
            </a:r>
            <a:r>
              <a:rPr lang="en-US" sz="2200" dirty="0">
                <a:latin typeface="Times New Roman" pitchFamily="18" charset="0"/>
                <a:cs typeface="Times New Roman" pitchFamily="18" charset="0"/>
              </a:rPr>
              <a:t>, which requires having a consistent view of shared data in multiple caches</a:t>
            </a:r>
          </a:p>
          <a:p>
            <a:pPr algn="just"/>
            <a:r>
              <a:rPr lang="en-US" sz="22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p:cNvSpPr/>
          <p:nvPr/>
        </p:nvSpPr>
        <p:spPr>
          <a:xfrm>
            <a:off x="381000" y="1219200"/>
            <a:ext cx="8382000" cy="4154984"/>
          </a:xfrm>
          <a:prstGeom prst="rect">
            <a:avLst/>
          </a:prstGeom>
        </p:spPr>
        <p:txBody>
          <a:bodyPr wrap="square">
            <a:spAutoFit/>
          </a:bodyPr>
          <a:lstStyle/>
          <a:p>
            <a:pPr algn="just"/>
            <a:r>
              <a:rPr lang="en-US" sz="2200" b="1" dirty="0">
                <a:latin typeface="Times New Roman" pitchFamily="18" charset="0"/>
                <a:cs typeface="Times New Roman" pitchFamily="18" charset="0"/>
              </a:rPr>
              <a:t>Write-Through Protocol</a:t>
            </a:r>
          </a:p>
          <a:p>
            <a:pPr algn="just"/>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 write-through protocol can be implemented in one of two ways. One version is based on updating the values in other caches, while the second relies on invalidating the copies in other caches.</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 Write-Back protocol</a:t>
            </a:r>
          </a:p>
          <a:p>
            <a:pPr algn="just"/>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Maintaining coherence with the write-back protocol is based on the concept of ownership of a block of data in the memory. Initially, the memory is the owner of all blocks, and the memory retains ownership of any block that is read by a processor to place a copy in its cache.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152400"/>
            <a:ext cx="8839200" cy="6553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4"/>
          <p:cNvSpPr/>
          <p:nvPr/>
        </p:nvSpPr>
        <p:spPr>
          <a:xfrm>
            <a:off x="381000" y="381000"/>
            <a:ext cx="8534400" cy="6278642"/>
          </a:xfrm>
          <a:prstGeom prst="rect">
            <a:avLst/>
          </a:prstGeom>
        </p:spPr>
        <p:txBody>
          <a:bodyPr wrap="square">
            <a:spAutoFit/>
          </a:bodyPr>
          <a:lstStyle/>
          <a:p>
            <a:pPr algn="just"/>
            <a:r>
              <a:rPr lang="en-US" sz="2200" b="1" dirty="0">
                <a:latin typeface="Times New Roman" pitchFamily="18" charset="0"/>
                <a:cs typeface="Times New Roman" pitchFamily="18" charset="0"/>
              </a:rPr>
              <a:t>Snoopy Caches</a:t>
            </a:r>
          </a:p>
          <a:p>
            <a:pPr algn="just"/>
            <a:endParaRPr lang="en-US" sz="16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 a single-bus system, all transactions between processors and memory modules occur via requests and responses on the bus.</a:t>
            </a:r>
          </a:p>
          <a:p>
            <a:pPr algn="just">
              <a:buFont typeface="Wingdings" pitchFamily="2" charset="2"/>
              <a:buChar char="Ø"/>
            </a:pPr>
            <a:r>
              <a:rPr lang="en-US" sz="2200" dirty="0">
                <a:latin typeface="Times New Roman" pitchFamily="18" charset="0"/>
                <a:cs typeface="Times New Roman" pitchFamily="18" charset="0"/>
              </a:rPr>
              <a:t> In effect, they are broadcast to all units connected to the bus.</a:t>
            </a:r>
          </a:p>
          <a:p>
            <a:pPr algn="just">
              <a:buFont typeface="Wingdings" pitchFamily="2" charset="2"/>
              <a:buChar char="Ø"/>
            </a:pPr>
            <a:r>
              <a:rPr lang="en-US" sz="2200" dirty="0">
                <a:latin typeface="Times New Roman" pitchFamily="18" charset="0"/>
                <a:cs typeface="Times New Roman" pitchFamily="18" charset="0"/>
              </a:rPr>
              <a:t>Suppose that each processor cache has a controller circuit that observes, or snoops, all transactions on the bus.</a:t>
            </a:r>
          </a:p>
          <a:p>
            <a:pPr algn="just"/>
            <a:endParaRPr lang="en-US" sz="1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Directory-Based Cache Coherence</a:t>
            </a:r>
          </a:p>
          <a:p>
            <a:pPr algn="just"/>
            <a:endParaRPr lang="en-US" sz="1200" b="1"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concept of snoopy caches is easy to implement in single-bus systems.</a:t>
            </a:r>
          </a:p>
          <a:p>
            <a:pPr algn="just">
              <a:buFont typeface="Wingdings" pitchFamily="2" charset="2"/>
              <a:buChar char="Ø"/>
            </a:pPr>
            <a:r>
              <a:rPr lang="en-US" sz="2200" dirty="0">
                <a:latin typeface="Times New Roman" pitchFamily="18" charset="0"/>
                <a:cs typeface="Times New Roman" pitchFamily="18" charset="0"/>
              </a:rPr>
              <a:t> Large shared memory multiprocessors use interconnection networks such as rings and meshes.</a:t>
            </a:r>
          </a:p>
          <a:p>
            <a:pPr algn="just">
              <a:buFont typeface="Wingdings" pitchFamily="2" charset="2"/>
              <a:buChar char="Ø"/>
            </a:pPr>
            <a:r>
              <a:rPr lang="en-US" sz="2200" dirty="0">
                <a:latin typeface="Times New Roman" pitchFamily="18" charset="0"/>
                <a:cs typeface="Times New Roman" pitchFamily="18" charset="0"/>
              </a:rPr>
              <a:t> In such systems, broadcasting every single request to the caches of all processors is inefficient.</a:t>
            </a:r>
          </a:p>
          <a:p>
            <a:pPr algn="just">
              <a:buFont typeface="Wingdings" pitchFamily="2" charset="2"/>
              <a:buChar char="Ø"/>
            </a:pPr>
            <a:r>
              <a:rPr lang="en-US" sz="2200" dirty="0">
                <a:latin typeface="Times New Roman" pitchFamily="18" charset="0"/>
                <a:cs typeface="Times New Roman" pitchFamily="18" charset="0"/>
              </a:rPr>
              <a:t>A scalable, but more complex, solution to this problem uses directories in each memory module to indicate which nodes may have copies of a given block in the shared state.</a:t>
            </a:r>
            <a:endParaRPr lang="en-US" sz="2200" dirty="0">
              <a:solidFill>
                <a:srgbClr val="006600"/>
              </a:solidFill>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38200"/>
            <a:ext cx="7162800" cy="4648200"/>
          </a:xfrm>
          <a:prstGeom prst="rect">
            <a:avLst/>
          </a:prstGeom>
        </p:spPr>
      </p:pic>
    </p:spTree>
    <p:extLst>
      <p:ext uri="{BB962C8B-B14F-4D97-AF65-F5344CB8AC3E}">
        <p14:creationId xmlns:p14="http://schemas.microsoft.com/office/powerpoint/2010/main" val="32287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685800"/>
            <a:ext cx="6477000" cy="4876800"/>
          </a:xfrm>
          <a:prstGeom prst="rect">
            <a:avLst/>
          </a:prstGeom>
        </p:spPr>
      </p:pic>
    </p:spTree>
    <p:extLst>
      <p:ext uri="{BB962C8B-B14F-4D97-AF65-F5344CB8AC3E}">
        <p14:creationId xmlns:p14="http://schemas.microsoft.com/office/powerpoint/2010/main" val="186797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57200"/>
            <a:ext cx="5791200" cy="30480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505200"/>
            <a:ext cx="5943600" cy="2430991"/>
          </a:xfrm>
          <a:prstGeom prst="rect">
            <a:avLst/>
          </a:prstGeom>
        </p:spPr>
      </p:pic>
    </p:spTree>
    <p:extLst>
      <p:ext uri="{BB962C8B-B14F-4D97-AF65-F5344CB8AC3E}">
        <p14:creationId xmlns:p14="http://schemas.microsoft.com/office/powerpoint/2010/main" val="407530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38200"/>
            <a:ext cx="7292972" cy="4724400"/>
          </a:xfrm>
          <a:prstGeom prst="rect">
            <a:avLst/>
          </a:prstGeom>
        </p:spPr>
      </p:pic>
    </p:spTree>
    <p:extLst>
      <p:ext uri="{BB962C8B-B14F-4D97-AF65-F5344CB8AC3E}">
        <p14:creationId xmlns:p14="http://schemas.microsoft.com/office/powerpoint/2010/main" val="286686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2000"/>
            <a:ext cx="7391400" cy="5334000"/>
          </a:xfrm>
          <a:prstGeom prst="rect">
            <a:avLst/>
          </a:prstGeom>
        </p:spPr>
      </p:pic>
    </p:spTree>
    <p:extLst>
      <p:ext uri="{BB962C8B-B14F-4D97-AF65-F5344CB8AC3E}">
        <p14:creationId xmlns:p14="http://schemas.microsoft.com/office/powerpoint/2010/main" val="26723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228600"/>
            <a:ext cx="8763000" cy="6400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extBox 5"/>
          <p:cNvSpPr txBox="1"/>
          <p:nvPr/>
        </p:nvSpPr>
        <p:spPr>
          <a:xfrm>
            <a:off x="381000" y="762000"/>
            <a:ext cx="8382000" cy="4893647"/>
          </a:xfrm>
          <a:prstGeom prst="rect">
            <a:avLst/>
          </a:prstGeom>
          <a:noFill/>
        </p:spPr>
        <p:txBody>
          <a:bodyPr wrap="square" rtlCol="0">
            <a:spAutoFit/>
          </a:bodyPr>
          <a:lstStyle/>
          <a:p>
            <a:r>
              <a:rPr lang="en-US" sz="2400" b="1" dirty="0">
                <a:latin typeface="Times New Roman" pitchFamily="18" charset="0"/>
                <a:cs typeface="Times New Roman" pitchFamily="18" charset="0"/>
              </a:rPr>
              <a:t>Hardware multithreading</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Thread </a:t>
            </a:r>
          </a:p>
          <a:p>
            <a:r>
              <a:rPr lang="en-US" sz="2400" dirty="0">
                <a:latin typeface="Times New Roman" pitchFamily="18" charset="0"/>
                <a:cs typeface="Times New Roman" pitchFamily="18" charset="0"/>
              </a:rPr>
              <a:t>	Light weight process which shares a single address space</a:t>
            </a:r>
          </a:p>
          <a:p>
            <a:r>
              <a:rPr lang="en-US" sz="2400" dirty="0">
                <a:latin typeface="Times New Roman" pitchFamily="18" charset="0"/>
                <a:cs typeface="Times New Roman" pitchFamily="18" charset="0"/>
              </a:rPr>
              <a:t>	Includes PC, register state  and stack.</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Process</a:t>
            </a:r>
          </a:p>
          <a:p>
            <a:r>
              <a:rPr lang="en-US" sz="2400" dirty="0">
                <a:latin typeface="Times New Roman" pitchFamily="18" charset="0"/>
                <a:cs typeface="Times New Roman" pitchFamily="18" charset="0"/>
              </a:rPr>
              <a:t>	One or more threads, address space, OS state.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Hardware Multithreading</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Increasing utilization of a processor by switching to another thread when one thread is stalled.</a:t>
            </a:r>
          </a:p>
        </p:txBody>
      </p:sp>
    </p:spTree>
    <p:extLst>
      <p:ext uri="{BB962C8B-B14F-4D97-AF65-F5344CB8AC3E}">
        <p14:creationId xmlns:p14="http://schemas.microsoft.com/office/powerpoint/2010/main" val="1759013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1267</Words>
  <Application>Microsoft Office PowerPoint</Application>
  <PresentationFormat>On-screen Show (4:3)</PresentationFormat>
  <Paragraphs>191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Praveen</cp:lastModifiedBy>
  <cp:revision>41</cp:revision>
  <dcterms:created xsi:type="dcterms:W3CDTF">2006-08-16T00:00:00Z</dcterms:created>
  <dcterms:modified xsi:type="dcterms:W3CDTF">2023-11-01T05:44:24Z</dcterms:modified>
</cp:coreProperties>
</file>