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357" r:id="rId2"/>
    <p:sldId id="256" r:id="rId3"/>
    <p:sldId id="257" r:id="rId4"/>
    <p:sldId id="258" r:id="rId5"/>
    <p:sldId id="259" r:id="rId6"/>
    <p:sldId id="261" r:id="rId7"/>
    <p:sldId id="262" r:id="rId8"/>
    <p:sldId id="263" r:id="rId9"/>
    <p:sldId id="307" r:id="rId10"/>
    <p:sldId id="264" r:id="rId11"/>
    <p:sldId id="265" r:id="rId12"/>
    <p:sldId id="266" r:id="rId13"/>
    <p:sldId id="267" r:id="rId14"/>
    <p:sldId id="268" r:id="rId15"/>
    <p:sldId id="269" r:id="rId16"/>
    <p:sldId id="270" r:id="rId17"/>
    <p:sldId id="271" r:id="rId18"/>
    <p:sldId id="272" r:id="rId19"/>
    <p:sldId id="274" r:id="rId20"/>
    <p:sldId id="275" r:id="rId21"/>
    <p:sldId id="276" r:id="rId22"/>
    <p:sldId id="279" r:id="rId23"/>
    <p:sldId id="280" r:id="rId24"/>
    <p:sldId id="281" r:id="rId25"/>
    <p:sldId id="283" r:id="rId26"/>
    <p:sldId id="284" r:id="rId27"/>
    <p:sldId id="285" r:id="rId28"/>
    <p:sldId id="286" r:id="rId29"/>
    <p:sldId id="287" r:id="rId30"/>
    <p:sldId id="288" r:id="rId31"/>
    <p:sldId id="289" r:id="rId32"/>
    <p:sldId id="290" r:id="rId33"/>
    <p:sldId id="291" r:id="rId34"/>
    <p:sldId id="292" r:id="rId35"/>
    <p:sldId id="293" r:id="rId36"/>
    <p:sldId id="309" r:id="rId37"/>
    <p:sldId id="310" r:id="rId38"/>
    <p:sldId id="311" r:id="rId39"/>
    <p:sldId id="312" r:id="rId40"/>
    <p:sldId id="313" r:id="rId41"/>
    <p:sldId id="358" r:id="rId42"/>
    <p:sldId id="359" r:id="rId43"/>
    <p:sldId id="360" r:id="rId44"/>
    <p:sldId id="315" r:id="rId45"/>
    <p:sldId id="317" r:id="rId46"/>
    <p:sldId id="318" r:id="rId47"/>
    <p:sldId id="320" r:id="rId48"/>
    <p:sldId id="323" r:id="rId49"/>
    <p:sldId id="324" r:id="rId50"/>
    <p:sldId id="325" r:id="rId51"/>
    <p:sldId id="326" r:id="rId52"/>
    <p:sldId id="327" r:id="rId53"/>
    <p:sldId id="328" r:id="rId54"/>
    <p:sldId id="330" r:id="rId55"/>
    <p:sldId id="331" r:id="rId56"/>
    <p:sldId id="336" r:id="rId57"/>
    <p:sldId id="337" r:id="rId58"/>
    <p:sldId id="356" r:id="rId59"/>
    <p:sldId id="338" r:id="rId60"/>
    <p:sldId id="339" r:id="rId61"/>
    <p:sldId id="341" r:id="rId62"/>
    <p:sldId id="342" r:id="rId63"/>
    <p:sldId id="343" r:id="rId64"/>
    <p:sldId id="344" r:id="rId65"/>
    <p:sldId id="345" r:id="rId66"/>
    <p:sldId id="346" r:id="rId67"/>
    <p:sldId id="347" r:id="rId68"/>
    <p:sldId id="348" r:id="rId69"/>
    <p:sldId id="349" r:id="rId70"/>
    <p:sldId id="350" r:id="rId71"/>
    <p:sldId id="351" r:id="rId72"/>
    <p:sldId id="352" r:id="rId73"/>
    <p:sldId id="353" r:id="rId74"/>
    <p:sldId id="354" r:id="rId75"/>
    <p:sldId id="355" r:id="rId76"/>
    <p:sldId id="294" r:id="rId77"/>
    <p:sldId id="295" r:id="rId78"/>
    <p:sldId id="296" r:id="rId79"/>
    <p:sldId id="297" r:id="rId80"/>
    <p:sldId id="298" r:id="rId81"/>
    <p:sldId id="300" r:id="rId82"/>
    <p:sldId id="301"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576" y="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BD9268-21ED-4427-974D-5906E40FA861}" type="datetimeFigureOut">
              <a:rPr lang="en-US" smtClean="0"/>
              <a:t>11/6/2023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1DE500-39FF-4550-9B8B-D7EE504D1B72}" type="slidenum">
              <a:rPr lang="en-US" smtClean="0"/>
              <a:t>‹#›</a:t>
            </a:fld>
            <a:endParaRPr lang="en-US"/>
          </a:p>
        </p:txBody>
      </p:sp>
    </p:spTree>
    <p:extLst>
      <p:ext uri="{BB962C8B-B14F-4D97-AF65-F5344CB8AC3E}">
        <p14:creationId xmlns:p14="http://schemas.microsoft.com/office/powerpoint/2010/main" val="2872996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a:t>
            </a:r>
            <a:endParaRPr lang="en-US"/>
          </a:p>
        </p:txBody>
      </p:sp>
      <p:sp>
        <p:nvSpPr>
          <p:cNvPr id="4" name="Slide Number Placeholder 3"/>
          <p:cNvSpPr>
            <a:spLocks noGrp="1"/>
          </p:cNvSpPr>
          <p:nvPr>
            <p:ph type="sldNum" sz="quarter" idx="10"/>
          </p:nvPr>
        </p:nvSpPr>
        <p:spPr/>
        <p:txBody>
          <a:bodyPr/>
          <a:lstStyle/>
          <a:p>
            <a:fld id="{1EE204DE-BF99-4D6E-ABFE-57B8B57C9DA4}" type="slidenum">
              <a:rPr lang="en-US" smtClean="0"/>
              <a:t>1</a:t>
            </a:fld>
            <a:endParaRPr lang="en-US"/>
          </a:p>
        </p:txBody>
      </p:sp>
    </p:spTree>
    <p:extLst>
      <p:ext uri="{BB962C8B-B14F-4D97-AF65-F5344CB8AC3E}">
        <p14:creationId xmlns:p14="http://schemas.microsoft.com/office/powerpoint/2010/main" val="1996470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1DE500-39FF-4550-9B8B-D7EE504D1B72}" type="slidenum">
              <a:rPr lang="en-US" smtClean="0"/>
              <a:t>53</a:t>
            </a:fld>
            <a:endParaRPr lang="en-US"/>
          </a:p>
        </p:txBody>
      </p:sp>
    </p:spTree>
    <p:extLst>
      <p:ext uri="{BB962C8B-B14F-4D97-AF65-F5344CB8AC3E}">
        <p14:creationId xmlns:p14="http://schemas.microsoft.com/office/powerpoint/2010/main" val="371008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762000"/>
            <a:ext cx="3048000" cy="646331"/>
          </a:xfrm>
          <a:prstGeom prst="rect">
            <a:avLst/>
          </a:prstGeom>
          <a:noFill/>
        </p:spPr>
        <p:txBody>
          <a:bodyPr wrap="square" rtlCol="0">
            <a:spAutoFit/>
          </a:bodyPr>
          <a:lstStyle/>
          <a:p>
            <a:r>
              <a:rPr lang="en-US" b="1" dirty="0">
                <a:latin typeface="Cambria" pitchFamily="18" charset="0"/>
              </a:rPr>
              <a:t>Course Code: CS E212</a:t>
            </a:r>
          </a:p>
          <a:p>
            <a:r>
              <a:rPr lang="en-US" b="1" dirty="0">
                <a:latin typeface="Cambria" pitchFamily="18" charset="0"/>
              </a:rPr>
              <a:t>Semester: III</a:t>
            </a:r>
            <a:endParaRPr lang="en-US" dirty="0">
              <a:latin typeface="Cambria" pitchFamily="18" charset="0"/>
            </a:endParaRPr>
          </a:p>
        </p:txBody>
      </p:sp>
      <p:sp>
        <p:nvSpPr>
          <p:cNvPr id="3" name="Rounded Rectangle 2"/>
          <p:cNvSpPr/>
          <p:nvPr/>
        </p:nvSpPr>
        <p:spPr>
          <a:xfrm>
            <a:off x="304800" y="533400"/>
            <a:ext cx="8534400" cy="6019800"/>
          </a:xfrm>
          <a:prstGeom prst="roundRect">
            <a:avLst/>
          </a:prstGeom>
          <a:ln>
            <a:solidFill>
              <a:srgbClr val="00CCFF"/>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b="1" dirty="0">
                <a:latin typeface="Times New Roman" pitchFamily="18" charset="0"/>
                <a:cs typeface="Times New Roman" pitchFamily="18" charset="0"/>
              </a:rPr>
              <a:t>UNIT – IV                                                                                                   15 Periods</a:t>
            </a:r>
          </a:p>
          <a:p>
            <a:pPr algn="just"/>
            <a:endParaRPr lang="en-US"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Memory system: </a:t>
            </a:r>
            <a:r>
              <a:rPr lang="en-US" sz="2000" dirty="0">
                <a:latin typeface="Times New Roman" pitchFamily="18" charset="0"/>
                <a:cs typeface="Times New Roman" pitchFamily="18" charset="0"/>
              </a:rPr>
              <a:t>Basic Concepts - Semiconductor RAM Memories - Read-only Memories - Direct Memory Access - Memory Hierarchy - Cache Memories - Performance Considerations - Virtual Memory - Memory Management Requirements - Secondary Storage. </a:t>
            </a:r>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Basic </a:t>
            </a:r>
            <a:r>
              <a:rPr lang="en-US" sz="2000" b="1" dirty="0">
                <a:latin typeface="Times New Roman" pitchFamily="18" charset="0"/>
                <a:cs typeface="Times New Roman" pitchFamily="18" charset="0"/>
              </a:rPr>
              <a:t>Input/Output: </a:t>
            </a:r>
            <a:r>
              <a:rPr lang="en-US" sz="2000" dirty="0">
                <a:latin typeface="Times New Roman" pitchFamily="18" charset="0"/>
                <a:cs typeface="Times New Roman" pitchFamily="18" charset="0"/>
              </a:rPr>
              <a:t>Accessing I/O Devices - Interrupts. </a:t>
            </a:r>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Input </a:t>
            </a:r>
            <a:r>
              <a:rPr lang="en-US" sz="2000" b="1" dirty="0">
                <a:latin typeface="Times New Roman" pitchFamily="18" charset="0"/>
                <a:cs typeface="Times New Roman" pitchFamily="18" charset="0"/>
              </a:rPr>
              <a:t>/ Output Organization: </a:t>
            </a:r>
            <a:r>
              <a:rPr lang="en-US" sz="2000" dirty="0">
                <a:latin typeface="Times New Roman" pitchFamily="18" charset="0"/>
                <a:cs typeface="Times New Roman" pitchFamily="18" charset="0"/>
              </a:rPr>
              <a:t>Bus Structure - Bus Operation – Arbitration - Interface Circuits - Interconnection Standards</a:t>
            </a:r>
          </a:p>
        </p:txBody>
      </p:sp>
    </p:spTree>
    <p:extLst>
      <p:ext uri="{BB962C8B-B14F-4D97-AF65-F5344CB8AC3E}">
        <p14:creationId xmlns:p14="http://schemas.microsoft.com/office/powerpoint/2010/main" val="481606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457200" y="762000"/>
            <a:ext cx="8229600" cy="1785104"/>
          </a:xfrm>
          <a:prstGeom prst="rect">
            <a:avLst/>
          </a:prstGeom>
        </p:spPr>
        <p:txBody>
          <a:bodyPr wrap="square">
            <a:spAutoFit/>
          </a:bodyPr>
          <a:lstStyle/>
          <a:p>
            <a:r>
              <a:rPr lang="en-US" sz="2200" b="1" dirty="0">
                <a:latin typeface="Times New Roman" pitchFamily="18" charset="0"/>
                <a:cs typeface="Times New Roman" pitchFamily="18" charset="0"/>
              </a:rPr>
              <a:t>Semiconductor RAM Memories-6 Static Memories (SRAM)</a:t>
            </a:r>
          </a:p>
          <a:p>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	Memories that consist of circuits capable of retaining their state as long as power is applied are known as static memories.</a:t>
            </a:r>
            <a:br>
              <a:rPr lang="en-US" sz="2200" dirty="0">
                <a:latin typeface="Times New Roman" pitchFamily="18" charset="0"/>
                <a:cs typeface="Times New Roman" pitchFamily="18" charset="0"/>
              </a:rPr>
            </a:br>
            <a:endParaRPr lang="en-US" sz="22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2209800" y="2667000"/>
            <a:ext cx="4752975" cy="3743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81000" y="685800"/>
            <a:ext cx="8229600" cy="5786199"/>
          </a:xfrm>
          <a:prstGeom prst="rect">
            <a:avLst/>
          </a:prstGeom>
        </p:spPr>
        <p:txBody>
          <a:bodyPr wrap="square">
            <a:spAutoFit/>
          </a:bodyPr>
          <a:lstStyle/>
          <a:p>
            <a:r>
              <a:rPr lang="en-US" dirty="0"/>
              <a:t> </a:t>
            </a:r>
            <a:r>
              <a:rPr lang="en-US" sz="2200" b="1" dirty="0">
                <a:latin typeface="Times New Roman" pitchFamily="18" charset="0"/>
                <a:cs typeface="Times New Roman" pitchFamily="18" charset="0"/>
              </a:rPr>
              <a:t>Semiconductor RAM Memories</a:t>
            </a:r>
          </a:p>
          <a:p>
            <a:endParaRPr lang="en-US" sz="2200" b="1" dirty="0">
              <a:latin typeface="Times New Roman" pitchFamily="18" charset="0"/>
              <a:cs typeface="Times New Roman" pitchFamily="18" charset="0"/>
            </a:endParaRPr>
          </a:p>
          <a:p>
            <a:r>
              <a:rPr lang="en-US" sz="2200" b="1" dirty="0">
                <a:latin typeface="Times New Roman" pitchFamily="18" charset="0"/>
                <a:cs typeface="Times New Roman" pitchFamily="18" charset="0"/>
              </a:rPr>
              <a:t> Static Memories (SRAM)</a:t>
            </a:r>
          </a:p>
          <a:p>
            <a:endParaRPr lang="en-US" sz="2200" b="1"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Two inverters are cross-connected to form a latch. The latch is connected to two bit lines by transistors T1 and T2.</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 These transistors act as switches that can be opened or closed under control of the word line.</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When the word line is at ground level, the transistors are turned off and the latch retains its state.</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For example, if the logic value at point X is 1 and at point Y is 0, this state is maintained as long as the signal on the word line is at ground level. Assume that this state represents the value 1.</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810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533400" y="914400"/>
            <a:ext cx="3733800" cy="3477875"/>
          </a:xfrm>
          <a:prstGeom prst="rect">
            <a:avLst/>
          </a:prstGeom>
        </p:spPr>
        <p:txBody>
          <a:bodyPr wrap="square">
            <a:spAutoFit/>
          </a:bodyPr>
          <a:lstStyle/>
          <a:p>
            <a:r>
              <a:rPr lang="en-US" b="1" dirty="0"/>
              <a:t> </a:t>
            </a:r>
            <a:r>
              <a:rPr lang="en-US" sz="2200" b="1" dirty="0">
                <a:latin typeface="Times New Roman" pitchFamily="18" charset="0"/>
                <a:cs typeface="Times New Roman" pitchFamily="18" charset="0"/>
              </a:rPr>
              <a:t>Static Memories (SRAM)</a:t>
            </a:r>
          </a:p>
          <a:p>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Read Operation</a:t>
            </a:r>
          </a:p>
          <a:p>
            <a:endParaRPr lang="en-US" sz="2200" dirty="0">
              <a:latin typeface="Times New Roman" pitchFamily="18" charset="0"/>
              <a:cs typeface="Times New Roman" pitchFamily="18" charset="0"/>
            </a:endParaRPr>
          </a:p>
          <a:p>
            <a:pPr lvl="1">
              <a:buFont typeface="Wingdings" pitchFamily="2" charset="2"/>
              <a:buChar char="Ø"/>
            </a:pPr>
            <a:r>
              <a:rPr lang="en-US" sz="2200" dirty="0">
                <a:latin typeface="Times New Roman" pitchFamily="18" charset="0"/>
                <a:cs typeface="Times New Roman" pitchFamily="18" charset="0"/>
              </a:rPr>
              <a:t>Assume cell is in state 1.</a:t>
            </a:r>
          </a:p>
          <a:p>
            <a:pPr lvl="1">
              <a:buFont typeface="Wingdings" pitchFamily="2" charset="2"/>
              <a:buChar char="Ø"/>
            </a:pPr>
            <a:r>
              <a:rPr lang="en-US" sz="2200" dirty="0">
                <a:latin typeface="Times New Roman" pitchFamily="18" charset="0"/>
                <a:cs typeface="Times New Roman" pitchFamily="18" charset="0"/>
              </a:rPr>
              <a:t>To read keep Word line to 1.</a:t>
            </a:r>
          </a:p>
          <a:p>
            <a:pPr lvl="1">
              <a:buFont typeface="Wingdings" pitchFamily="2" charset="2"/>
              <a:buChar char="Ø"/>
            </a:pPr>
            <a:r>
              <a:rPr lang="en-US" sz="2200" dirty="0">
                <a:latin typeface="Times New Roman" pitchFamily="18" charset="0"/>
                <a:cs typeface="Times New Roman" pitchFamily="18" charset="0"/>
              </a:rPr>
              <a:t>So signal on bit line b is high and the signal on bit line b` is low</a:t>
            </a:r>
          </a:p>
        </p:txBody>
      </p:sp>
      <p:pic>
        <p:nvPicPr>
          <p:cNvPr id="5122" name="Picture 2"/>
          <p:cNvPicPr>
            <a:picLocks noChangeAspect="1" noChangeArrowheads="1"/>
          </p:cNvPicPr>
          <p:nvPr/>
        </p:nvPicPr>
        <p:blipFill>
          <a:blip r:embed="rId2"/>
          <a:srcRect/>
          <a:stretch>
            <a:fillRect/>
          </a:stretch>
        </p:blipFill>
        <p:spPr bwMode="auto">
          <a:xfrm>
            <a:off x="4876800" y="1676400"/>
            <a:ext cx="3600450"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6146" name="Picture 2"/>
          <p:cNvPicPr>
            <a:picLocks noChangeAspect="1" noChangeArrowheads="1"/>
          </p:cNvPicPr>
          <p:nvPr/>
        </p:nvPicPr>
        <p:blipFill>
          <a:blip r:embed="rId2"/>
          <a:srcRect/>
          <a:stretch>
            <a:fillRect/>
          </a:stretch>
        </p:blipFill>
        <p:spPr bwMode="auto">
          <a:xfrm>
            <a:off x="5029200" y="1143000"/>
            <a:ext cx="3600450" cy="4724400"/>
          </a:xfrm>
          <a:prstGeom prst="rect">
            <a:avLst/>
          </a:prstGeom>
          <a:noFill/>
          <a:ln w="9525">
            <a:noFill/>
            <a:miter lim="800000"/>
            <a:headEnd/>
            <a:tailEnd/>
          </a:ln>
          <a:effectLst/>
        </p:spPr>
      </p:pic>
      <p:sp>
        <p:nvSpPr>
          <p:cNvPr id="4" name="Rectangle 3"/>
          <p:cNvSpPr/>
          <p:nvPr/>
        </p:nvSpPr>
        <p:spPr>
          <a:xfrm>
            <a:off x="533400" y="1447800"/>
            <a:ext cx="4572000" cy="4154984"/>
          </a:xfrm>
          <a:prstGeom prst="rect">
            <a:avLst/>
          </a:prstGeom>
        </p:spPr>
        <p:txBody>
          <a:bodyPr>
            <a:spAutoFit/>
          </a:bodyPr>
          <a:lstStyle/>
          <a:p>
            <a:r>
              <a:rPr lang="en-US" sz="2200" dirty="0">
                <a:latin typeface="Times New Roman" pitchFamily="18" charset="0"/>
                <a:cs typeface="Times New Roman" pitchFamily="18" charset="0"/>
              </a:rPr>
              <a:t>Write Operation</a:t>
            </a:r>
          </a:p>
          <a:p>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During a Write operation, the Sense/Write circuit drives bit lines b and b`.</a:t>
            </a:r>
          </a:p>
          <a:p>
            <a:pPr algn="just">
              <a:buFont typeface="Wingdings" pitchFamily="2" charset="2"/>
              <a:buChar char="Ø"/>
            </a:pPr>
            <a:r>
              <a:rPr lang="en-US" sz="2200" dirty="0">
                <a:latin typeface="Times New Roman" pitchFamily="18" charset="0"/>
                <a:cs typeface="Times New Roman" pitchFamily="18" charset="0"/>
              </a:rPr>
              <a:t>It places the appropriate value on bit line b and its complement on b` and activates the word line.</a:t>
            </a:r>
          </a:p>
          <a:p>
            <a:pPr algn="just">
              <a:buFont typeface="Wingdings" pitchFamily="2" charset="2"/>
              <a:buChar char="Ø"/>
            </a:pPr>
            <a:r>
              <a:rPr lang="en-US" sz="2200" dirty="0">
                <a:latin typeface="Times New Roman" pitchFamily="18" charset="0"/>
                <a:cs typeface="Times New Roman" pitchFamily="18" charset="0"/>
              </a:rPr>
              <a:t>This forces the cell into the corresponding state, which the cell retains when the word line is deactivated.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7170" name="Picture 2"/>
          <p:cNvPicPr>
            <a:picLocks noChangeAspect="1" noChangeArrowheads="1"/>
          </p:cNvPicPr>
          <p:nvPr/>
        </p:nvPicPr>
        <p:blipFill>
          <a:blip r:embed="rId2"/>
          <a:srcRect/>
          <a:stretch>
            <a:fillRect/>
          </a:stretch>
        </p:blipFill>
        <p:spPr bwMode="auto">
          <a:xfrm>
            <a:off x="4648200" y="990600"/>
            <a:ext cx="3876675" cy="4953000"/>
          </a:xfrm>
          <a:prstGeom prst="rect">
            <a:avLst/>
          </a:prstGeom>
          <a:noFill/>
          <a:ln w="9525">
            <a:noFill/>
            <a:miter lim="800000"/>
            <a:headEnd/>
            <a:tailEnd/>
          </a:ln>
          <a:effectLst/>
        </p:spPr>
      </p:pic>
      <p:sp>
        <p:nvSpPr>
          <p:cNvPr id="4" name="Rectangle 3"/>
          <p:cNvSpPr/>
          <p:nvPr/>
        </p:nvSpPr>
        <p:spPr>
          <a:xfrm>
            <a:off x="381000" y="838200"/>
            <a:ext cx="4267200" cy="4770537"/>
          </a:xfrm>
          <a:prstGeom prst="rect">
            <a:avLst/>
          </a:prstGeom>
        </p:spPr>
        <p:txBody>
          <a:bodyPr wrap="square">
            <a:spAutoFit/>
          </a:bodyPr>
          <a:lstStyle/>
          <a:p>
            <a:r>
              <a:rPr lang="en-US" sz="2200" b="1" dirty="0">
                <a:latin typeface="Times New Roman" pitchFamily="18" charset="0"/>
                <a:cs typeface="Times New Roman" pitchFamily="18" charset="0"/>
              </a:rPr>
              <a:t>CMOS Cell</a:t>
            </a:r>
          </a:p>
          <a:p>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Transistor pairs (T3, T5) and (T4, T6) form the inverters in the latch.</a:t>
            </a:r>
          </a:p>
          <a:p>
            <a:pPr algn="just">
              <a:buFont typeface="Wingdings" pitchFamily="2" charset="2"/>
              <a:buChar char="Ø"/>
            </a:pPr>
            <a:r>
              <a:rPr lang="en-US" sz="2200" dirty="0">
                <a:latin typeface="Times New Roman" pitchFamily="18" charset="0"/>
                <a:cs typeface="Times New Roman" pitchFamily="18" charset="0"/>
              </a:rPr>
              <a:t>The state of the cell is read or written as just explained.</a:t>
            </a:r>
          </a:p>
          <a:p>
            <a:pPr algn="just">
              <a:buFont typeface="Wingdings" pitchFamily="2" charset="2"/>
              <a:buChar char="Ø"/>
            </a:pPr>
            <a:r>
              <a:rPr lang="en-US" sz="2200" dirty="0">
                <a:latin typeface="Times New Roman" pitchFamily="18" charset="0"/>
                <a:cs typeface="Times New Roman" pitchFamily="18" charset="0"/>
              </a:rPr>
              <a:t>For example, in state 1, the voltage at point X is maintained high by having transistors T3 and T6 on, while T4 and T5 are off.</a:t>
            </a:r>
          </a:p>
          <a:p>
            <a:pPr algn="just">
              <a:buFont typeface="Wingdings" pitchFamily="2" charset="2"/>
              <a:buChar char="Ø"/>
            </a:pPr>
            <a:r>
              <a:rPr lang="en-US" sz="2200" dirty="0">
                <a:latin typeface="Times New Roman" pitchFamily="18" charset="0"/>
                <a:cs typeface="Times New Roman" pitchFamily="18" charset="0"/>
              </a:rPr>
              <a:t>If T1 and T2 are turned on, bit lines b and b` will have high and low signals, respectively.</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81000" y="838200"/>
            <a:ext cx="8305800" cy="5232202"/>
          </a:xfrm>
          <a:prstGeom prst="rect">
            <a:avLst/>
          </a:prstGeom>
        </p:spPr>
        <p:txBody>
          <a:bodyPr wrap="square">
            <a:spAutoFit/>
          </a:bodyPr>
          <a:lstStyle/>
          <a:p>
            <a:pPr algn="just"/>
            <a:r>
              <a:rPr lang="en-US" sz="2400" b="1" dirty="0">
                <a:latin typeface="Times New Roman" pitchFamily="18" charset="0"/>
                <a:cs typeface="Times New Roman" pitchFamily="18" charset="0"/>
              </a:rPr>
              <a:t>Static memories</a:t>
            </a:r>
          </a:p>
          <a:p>
            <a:pPr algn="just"/>
            <a:endParaRPr lang="en-US" sz="2400" b="1"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Continuous power is needed for the cell to retain its state. If power is interrupted, the cell’s contents are lost. When power is restored, the latch settles into a stable state, but not necessarily the same state the cell was in before the interruption. Hence, SRAMs are said to be volatile memories.</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A major advantage of CMOS SRAMs is their very low power consumption, because current flows in the cell only when the cell is being </a:t>
            </a:r>
            <a:r>
              <a:rPr lang="en-US" sz="2200" dirty="0" err="1">
                <a:latin typeface="Times New Roman" pitchFamily="18" charset="0"/>
                <a:cs typeface="Times New Roman" pitchFamily="18" charset="0"/>
              </a:rPr>
              <a:t>accessed.Static</a:t>
            </a:r>
            <a:r>
              <a:rPr lang="en-US" sz="2200" dirty="0">
                <a:latin typeface="Times New Roman" pitchFamily="18" charset="0"/>
                <a:cs typeface="Times New Roman" pitchFamily="18" charset="0"/>
              </a:rPr>
              <a:t> RAMs can be accessed very quickly. </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Access times on the order of a few nanoseconds are found in commercially available chips. SRAMs are used in applications where speed is of critical concern.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04800" y="990600"/>
            <a:ext cx="8382000" cy="5109091"/>
          </a:xfrm>
          <a:prstGeom prst="rect">
            <a:avLst/>
          </a:prstGeom>
        </p:spPr>
        <p:txBody>
          <a:bodyPr wrap="square">
            <a:spAutoFit/>
          </a:bodyPr>
          <a:lstStyle/>
          <a:p>
            <a:r>
              <a:rPr lang="en-US" dirty="0"/>
              <a:t> </a:t>
            </a:r>
            <a:r>
              <a:rPr lang="en-US" sz="2200" b="1" dirty="0">
                <a:latin typeface="Times New Roman" pitchFamily="18" charset="0"/>
                <a:cs typeface="Times New Roman" pitchFamily="18" charset="0"/>
              </a:rPr>
              <a:t>Semiconductor RAM Memories</a:t>
            </a:r>
          </a:p>
          <a:p>
            <a:endParaRPr lang="en-US" sz="2200" b="1" dirty="0">
              <a:latin typeface="Times New Roman" pitchFamily="18" charset="0"/>
              <a:cs typeface="Times New Roman" pitchFamily="18" charset="0"/>
            </a:endParaRPr>
          </a:p>
          <a:p>
            <a:r>
              <a:rPr lang="en-US" sz="2200" b="1" dirty="0">
                <a:latin typeface="Times New Roman" pitchFamily="18" charset="0"/>
                <a:cs typeface="Times New Roman" pitchFamily="18" charset="0"/>
              </a:rPr>
              <a:t> Asynchronous Memories (DRAM)</a:t>
            </a:r>
          </a:p>
          <a:p>
            <a:endParaRPr lang="en-US" sz="2200" b="1"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Static RAMs are fast, but their cells require several transistors.</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Less expensive and higher density RAMs can be implemented with simpler cells.</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But, these simpler cells do not retain their state for a long period, unless they are accessed frequently (Refreshed) for Read or Write operations.</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Memories that use such cells are called dynamic RAMs (DRAMs).</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81000" y="990600"/>
            <a:ext cx="8229600" cy="3816429"/>
          </a:xfrm>
          <a:prstGeom prst="rect">
            <a:avLst/>
          </a:prstGeom>
        </p:spPr>
        <p:txBody>
          <a:bodyPr wrap="square">
            <a:spAutoFit/>
          </a:bodyPr>
          <a:lstStyle/>
          <a:p>
            <a:r>
              <a:rPr lang="en-US" sz="2200" b="1" dirty="0">
                <a:latin typeface="Times New Roman" pitchFamily="18" charset="0"/>
                <a:cs typeface="Times New Roman" pitchFamily="18" charset="0"/>
              </a:rPr>
              <a:t>Semiconductor RAM Memories</a:t>
            </a:r>
          </a:p>
          <a:p>
            <a:endParaRPr lang="en-US" sz="2200" b="1" dirty="0">
              <a:latin typeface="Times New Roman" pitchFamily="18" charset="0"/>
              <a:cs typeface="Times New Roman" pitchFamily="18" charset="0"/>
            </a:endParaRPr>
          </a:p>
          <a:p>
            <a:r>
              <a:rPr lang="en-US" sz="2200" b="1" dirty="0">
                <a:latin typeface="Times New Roman" pitchFamily="18" charset="0"/>
                <a:cs typeface="Times New Roman" pitchFamily="18" charset="0"/>
              </a:rPr>
              <a:t>Asynchronous Memories (DRAM)</a:t>
            </a:r>
          </a:p>
          <a:p>
            <a:endParaRPr lang="en-US" sz="2200" b="1" dirty="0">
              <a:latin typeface="Times New Roman" pitchFamily="18" charset="0"/>
              <a:cs typeface="Times New Roman" pitchFamily="18" charset="0"/>
            </a:endParaRPr>
          </a:p>
          <a:p>
            <a:pPr>
              <a:buFont typeface="Wingdings" pitchFamily="2" charset="2"/>
              <a:buChar char="Ø"/>
            </a:pPr>
            <a:r>
              <a:rPr lang="en-US" sz="2200" dirty="0">
                <a:latin typeface="Times New Roman" pitchFamily="18" charset="0"/>
                <a:cs typeface="Times New Roman" pitchFamily="18" charset="0"/>
              </a:rPr>
              <a:t>Information is stored in a dynamic memory cell in the form of a charge on a capacitor, but this charge can be maintained for only tens of milliseconds.</a:t>
            </a:r>
          </a:p>
          <a:p>
            <a:pPr>
              <a:buFont typeface="Wingdings" pitchFamily="2" charset="2"/>
              <a:buChar char="Ø"/>
            </a:pPr>
            <a:endParaRPr lang="en-US" sz="2200" dirty="0">
              <a:latin typeface="Times New Roman" pitchFamily="18" charset="0"/>
              <a:cs typeface="Times New Roman" pitchFamily="18" charset="0"/>
            </a:endParaRPr>
          </a:p>
          <a:p>
            <a:pPr>
              <a:buFont typeface="Wingdings" pitchFamily="2" charset="2"/>
              <a:buChar char="Ø"/>
            </a:pPr>
            <a:r>
              <a:rPr lang="en-US" sz="2200" dirty="0">
                <a:latin typeface="Times New Roman" pitchFamily="18" charset="0"/>
                <a:cs typeface="Times New Roman" pitchFamily="18" charset="0"/>
              </a:rPr>
              <a:t>Since the cell is required to store information for a much longer time, its contents must be periodically refreshed (read or write) by restoring the capacitor charge to its full value.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81000" y="990600"/>
            <a:ext cx="4572000" cy="4832092"/>
          </a:xfrm>
          <a:prstGeom prst="rect">
            <a:avLst/>
          </a:prstGeom>
        </p:spPr>
        <p:txBody>
          <a:bodyPr>
            <a:spAutoFit/>
          </a:bodyPr>
          <a:lstStyle/>
          <a:p>
            <a:pPr algn="just"/>
            <a:r>
              <a:rPr lang="en-US" sz="2200" b="1" dirty="0">
                <a:latin typeface="Times New Roman" pitchFamily="18" charset="0"/>
                <a:cs typeface="Times New Roman" pitchFamily="18" charset="0"/>
              </a:rPr>
              <a:t>Semiconductor RAM Memories</a:t>
            </a:r>
          </a:p>
          <a:p>
            <a:pPr algn="just"/>
            <a:r>
              <a:rPr lang="en-US" sz="2200" b="1" dirty="0">
                <a:latin typeface="Times New Roman" pitchFamily="18" charset="0"/>
                <a:cs typeface="Times New Roman" pitchFamily="18" charset="0"/>
              </a:rPr>
              <a:t>Asynchronous Memories (DRAM)</a:t>
            </a:r>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A single-transistor dynamic memory </a:t>
            </a:r>
            <a:r>
              <a:rPr lang="en-US" sz="2200" dirty="0" err="1">
                <a:latin typeface="Times New Roman" pitchFamily="18" charset="0"/>
                <a:cs typeface="Times New Roman" pitchFamily="18" charset="0"/>
              </a:rPr>
              <a:t>cell.To</a:t>
            </a:r>
            <a:r>
              <a:rPr lang="en-US" sz="2200" dirty="0">
                <a:latin typeface="Times New Roman" pitchFamily="18" charset="0"/>
                <a:cs typeface="Times New Roman" pitchFamily="18" charset="0"/>
              </a:rPr>
              <a:t> store information in this cell, transistor T is turned on and an appropriate voltage is applied to the bit line.</a:t>
            </a:r>
          </a:p>
          <a:p>
            <a:pPr algn="just"/>
            <a:r>
              <a:rPr lang="en-US" sz="2200" dirty="0">
                <a:latin typeface="Times New Roman" pitchFamily="18" charset="0"/>
                <a:cs typeface="Times New Roman" pitchFamily="18" charset="0"/>
              </a:rPr>
              <a:t>This causes a known amount of charge to be stored in the capacitor.</a:t>
            </a:r>
          </a:p>
          <a:p>
            <a:pPr algn="just"/>
            <a:r>
              <a:rPr lang="en-US" sz="2200" dirty="0">
                <a:latin typeface="Times New Roman" pitchFamily="18" charset="0"/>
                <a:cs typeface="Times New Roman" pitchFamily="18" charset="0"/>
              </a:rPr>
              <a:t>After the transistor is turned off, the charge remains stored in the capacitor, but not for long. </a:t>
            </a:r>
          </a:p>
          <a:p>
            <a:pPr algn="just"/>
            <a:r>
              <a:rPr lang="en-US" sz="2200" dirty="0">
                <a:latin typeface="Times New Roman" pitchFamily="18" charset="0"/>
                <a:cs typeface="Times New Roman" pitchFamily="18" charset="0"/>
              </a:rPr>
              <a:t>The capacitor begins to discharge.</a:t>
            </a:r>
          </a:p>
        </p:txBody>
      </p:sp>
      <p:pic>
        <p:nvPicPr>
          <p:cNvPr id="8194" name="Picture 2"/>
          <p:cNvPicPr>
            <a:picLocks noChangeAspect="1" noChangeArrowheads="1"/>
          </p:cNvPicPr>
          <p:nvPr/>
        </p:nvPicPr>
        <p:blipFill>
          <a:blip r:embed="rId2"/>
          <a:srcRect/>
          <a:stretch>
            <a:fillRect/>
          </a:stretch>
        </p:blipFill>
        <p:spPr bwMode="auto">
          <a:xfrm>
            <a:off x="4876800" y="1219200"/>
            <a:ext cx="354330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685800" y="533400"/>
            <a:ext cx="7696200" cy="1107996"/>
          </a:xfrm>
          <a:prstGeom prst="rect">
            <a:avLst/>
          </a:prstGeom>
        </p:spPr>
        <p:txBody>
          <a:bodyPr wrap="square">
            <a:spAutoFit/>
          </a:bodyPr>
          <a:lstStyle/>
          <a:p>
            <a:r>
              <a:rPr lang="en-US" sz="2200" b="1" dirty="0">
                <a:latin typeface="Times New Roman" pitchFamily="18" charset="0"/>
                <a:cs typeface="Times New Roman" pitchFamily="18" charset="0"/>
              </a:rPr>
              <a:t>Semiconductor RAM Memories</a:t>
            </a:r>
          </a:p>
          <a:p>
            <a:r>
              <a:rPr lang="en-US" sz="2200" b="1" dirty="0">
                <a:latin typeface="Times New Roman" pitchFamily="18" charset="0"/>
                <a:cs typeface="Times New Roman" pitchFamily="18" charset="0"/>
              </a:rPr>
              <a:t>Asynchronous Memories (DRAM)</a:t>
            </a:r>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Internal organization of a 2M × 8 dynamic memory chip.</a:t>
            </a:r>
          </a:p>
        </p:txBody>
      </p:sp>
      <p:pic>
        <p:nvPicPr>
          <p:cNvPr id="9218" name="Picture 2"/>
          <p:cNvPicPr>
            <a:picLocks noChangeAspect="1" noChangeArrowheads="1"/>
          </p:cNvPicPr>
          <p:nvPr/>
        </p:nvPicPr>
        <p:blipFill>
          <a:blip r:embed="rId2"/>
          <a:srcRect/>
          <a:stretch>
            <a:fillRect/>
          </a:stretch>
        </p:blipFill>
        <p:spPr bwMode="auto">
          <a:xfrm>
            <a:off x="1804988" y="1905000"/>
            <a:ext cx="5534025"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3" name="Rounded Rectangle 2"/>
          <p:cNvSpPr/>
          <p:nvPr/>
        </p:nvSpPr>
        <p:spPr>
          <a:xfrm>
            <a:off x="762000" y="2743200"/>
            <a:ext cx="7696200" cy="609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4" name="TextBox 3"/>
          <p:cNvSpPr txBox="1"/>
          <p:nvPr/>
        </p:nvSpPr>
        <p:spPr>
          <a:xfrm>
            <a:off x="2590800" y="2819400"/>
            <a:ext cx="4038600" cy="461665"/>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Memory Systems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04800" y="533400"/>
            <a:ext cx="8458200" cy="6124754"/>
          </a:xfrm>
          <a:prstGeom prst="rect">
            <a:avLst/>
          </a:prstGeom>
        </p:spPr>
        <p:txBody>
          <a:bodyPr wrap="square">
            <a:spAutoFit/>
          </a:bodyPr>
          <a:lstStyle/>
          <a:p>
            <a:r>
              <a:rPr lang="en-US" sz="2200" b="1" dirty="0">
                <a:latin typeface="Times New Roman" pitchFamily="18" charset="0"/>
                <a:cs typeface="Times New Roman" pitchFamily="18" charset="0"/>
              </a:rPr>
              <a:t>Semiconductor RAM Memories</a:t>
            </a:r>
          </a:p>
          <a:p>
            <a:r>
              <a:rPr lang="en-US" sz="2200" b="1" dirty="0">
                <a:latin typeface="Times New Roman" pitchFamily="18" charset="0"/>
                <a:cs typeface="Times New Roman" pitchFamily="18" charset="0"/>
              </a:rPr>
              <a:t>Asynchronous Memories (DRAM)</a:t>
            </a:r>
          </a:p>
          <a:p>
            <a:pPr algn="just">
              <a:buFont typeface="Wingdings" pitchFamily="2" charset="2"/>
              <a:buChar char="Ø"/>
            </a:pPr>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A 16-Megabit DRAM chip, configured as 2M × 8, is shown in above </a:t>
            </a:r>
            <a:r>
              <a:rPr lang="en-US" sz="2200" dirty="0" err="1">
                <a:latin typeface="Times New Roman" pitchFamily="18" charset="0"/>
                <a:cs typeface="Times New Roman" pitchFamily="18" charset="0"/>
              </a:rPr>
              <a:t>diagram.The</a:t>
            </a:r>
            <a:r>
              <a:rPr lang="en-US" sz="2200" dirty="0">
                <a:latin typeface="Times New Roman" pitchFamily="18" charset="0"/>
                <a:cs typeface="Times New Roman" pitchFamily="18" charset="0"/>
              </a:rPr>
              <a:t> cells are organized in the form of a 4K × 4K array.</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The 4096 cells in each row are divided into 512 groups of 8, forming 512 bytes of </a:t>
            </a:r>
            <a:r>
              <a:rPr lang="en-US" sz="2200" dirty="0" err="1">
                <a:latin typeface="Times New Roman" pitchFamily="18" charset="0"/>
                <a:cs typeface="Times New Roman" pitchFamily="18" charset="0"/>
              </a:rPr>
              <a:t>data.Therefore</a:t>
            </a:r>
            <a:r>
              <a:rPr lang="en-US" sz="2200" dirty="0">
                <a:latin typeface="Times New Roman" pitchFamily="18" charset="0"/>
                <a:cs typeface="Times New Roman" pitchFamily="18" charset="0"/>
              </a:rPr>
              <a:t>, 12 address bits are needed to select a row, and another 9 bits are needed to specify a group of 8 bits in the selected row.</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In total, a 21-bit address is needed to access a byte in this </a:t>
            </a:r>
            <a:r>
              <a:rPr lang="en-US" sz="2200" dirty="0" err="1">
                <a:latin typeface="Times New Roman" pitchFamily="18" charset="0"/>
                <a:cs typeface="Times New Roman" pitchFamily="18" charset="0"/>
              </a:rPr>
              <a:t>memory.The</a:t>
            </a:r>
            <a:r>
              <a:rPr lang="en-US" sz="2200" dirty="0">
                <a:latin typeface="Times New Roman" pitchFamily="18" charset="0"/>
                <a:cs typeface="Times New Roman" pitchFamily="18" charset="0"/>
              </a:rPr>
              <a:t> high-order 12 bits and the low-order 9 bits of the address constitute the row and column addresses of a byte, respectively.</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To reduce the number of pins needed for external connections, the row and column addresses are multiplexed on 12 pins.</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81000" y="1066800"/>
            <a:ext cx="8305800" cy="4524315"/>
          </a:xfrm>
          <a:prstGeom prst="rect">
            <a:avLst/>
          </a:prstGeom>
        </p:spPr>
        <p:txBody>
          <a:bodyPr wrap="square">
            <a:spAutoFit/>
          </a:bodyPr>
          <a:lstStyle/>
          <a:p>
            <a:r>
              <a:rPr lang="en-US" sz="2400" b="1" dirty="0">
                <a:latin typeface="Times New Roman" pitchFamily="18" charset="0"/>
                <a:cs typeface="Times New Roman" pitchFamily="18" charset="0"/>
              </a:rPr>
              <a:t>Semiconductor RAM Memories</a:t>
            </a:r>
          </a:p>
          <a:p>
            <a:r>
              <a:rPr lang="en-US" sz="2400" b="1" dirty="0">
                <a:latin typeface="Times New Roman" pitchFamily="18" charset="0"/>
                <a:cs typeface="Times New Roman" pitchFamily="18" charset="0"/>
              </a:rPr>
              <a:t>Asynchronous Memories (DRAM)</a:t>
            </a:r>
          </a:p>
          <a:p>
            <a:endParaRPr lang="en-US" sz="2400" b="1"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During a Read or a Write operation, the row address is applied first.</a:t>
            </a:r>
          </a:p>
          <a:p>
            <a:pPr algn="just">
              <a:buFont typeface="Wingdings" pitchFamily="2" charset="2"/>
              <a:buChar char="Ø"/>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It is loaded into the row address latch in response to a signal pulse on an input control line called the Row Address Strobe (RAS).</a:t>
            </a:r>
          </a:p>
          <a:p>
            <a:pPr algn="just">
              <a:buFont typeface="Wingdings" pitchFamily="2" charset="2"/>
              <a:buChar char="Ø"/>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This causes a Read operation to be initiated, in which all cells in the selected row are read and refreshed.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609600" y="685800"/>
            <a:ext cx="5715000" cy="830997"/>
          </a:xfrm>
          <a:prstGeom prst="rect">
            <a:avLst/>
          </a:prstGeom>
        </p:spPr>
        <p:txBody>
          <a:bodyPr wrap="square">
            <a:spAutoFit/>
          </a:bodyPr>
          <a:lstStyle/>
          <a:p>
            <a:r>
              <a:rPr lang="en-US" sz="2400" b="1" dirty="0">
                <a:latin typeface="Times New Roman" pitchFamily="18" charset="0"/>
                <a:cs typeface="Times New Roman" pitchFamily="18" charset="0"/>
              </a:rPr>
              <a:t>Semiconductor RAM Memories-24 Synchronous DRAMs(SDRAM</a:t>
            </a:r>
            <a:r>
              <a:rPr lang="en-US" b="1" dirty="0"/>
              <a:t>)</a:t>
            </a:r>
            <a:endParaRPr lang="en-US" dirty="0"/>
          </a:p>
        </p:txBody>
      </p:sp>
      <p:pic>
        <p:nvPicPr>
          <p:cNvPr id="10242" name="Picture 2"/>
          <p:cNvPicPr>
            <a:picLocks noChangeAspect="1" noChangeArrowheads="1"/>
          </p:cNvPicPr>
          <p:nvPr/>
        </p:nvPicPr>
        <p:blipFill>
          <a:blip r:embed="rId2"/>
          <a:srcRect/>
          <a:stretch>
            <a:fillRect/>
          </a:stretch>
        </p:blipFill>
        <p:spPr bwMode="auto">
          <a:xfrm>
            <a:off x="1143000" y="1471613"/>
            <a:ext cx="6858000" cy="47005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81000" y="762000"/>
            <a:ext cx="8305800" cy="5509200"/>
          </a:xfrm>
          <a:prstGeom prst="rect">
            <a:avLst/>
          </a:prstGeom>
        </p:spPr>
        <p:txBody>
          <a:bodyPr wrap="square">
            <a:spAutoFit/>
          </a:bodyPr>
          <a:lstStyle/>
          <a:p>
            <a:r>
              <a:rPr lang="en-US" sz="2200" b="1" dirty="0">
                <a:latin typeface="Times New Roman" pitchFamily="18" charset="0"/>
                <a:cs typeface="Times New Roman" pitchFamily="18" charset="0"/>
              </a:rPr>
              <a:t>Semiconductor RAM Memories</a:t>
            </a:r>
          </a:p>
          <a:p>
            <a:r>
              <a:rPr lang="en-US" sz="2200" b="1" dirty="0">
                <a:latin typeface="Times New Roman" pitchFamily="18" charset="0"/>
                <a:cs typeface="Times New Roman" pitchFamily="18" charset="0"/>
              </a:rPr>
              <a:t>Synchronous DRAMs(SDRAM)</a:t>
            </a:r>
          </a:p>
          <a:p>
            <a:endParaRPr lang="en-US" sz="2200" b="1" dirty="0">
              <a:latin typeface="Times New Roman" pitchFamily="18" charset="0"/>
              <a:cs typeface="Times New Roman" pitchFamily="18" charset="0"/>
            </a:endParaRPr>
          </a:p>
          <a:p>
            <a:pPr>
              <a:buFont typeface="Wingdings" pitchFamily="2" charset="2"/>
              <a:buChar char="Ø"/>
            </a:pPr>
            <a:r>
              <a:rPr lang="en-US" sz="2200" dirty="0">
                <a:latin typeface="Times New Roman" pitchFamily="18" charset="0"/>
                <a:cs typeface="Times New Roman" pitchFamily="18" charset="0"/>
              </a:rPr>
              <a:t>SDRAMs have several different modes of operation, which can be selected by writing control information into a mode register.</a:t>
            </a:r>
          </a:p>
          <a:p>
            <a:pPr>
              <a:buFont typeface="Wingdings" pitchFamily="2" charset="2"/>
              <a:buChar char="Ø"/>
            </a:pPr>
            <a:endParaRPr lang="en-US" sz="2200" dirty="0">
              <a:latin typeface="Times New Roman" pitchFamily="18" charset="0"/>
              <a:cs typeface="Times New Roman" pitchFamily="18" charset="0"/>
            </a:endParaRPr>
          </a:p>
          <a:p>
            <a:pPr>
              <a:buFont typeface="Wingdings" pitchFamily="2" charset="2"/>
              <a:buChar char="Ø"/>
            </a:pPr>
            <a:r>
              <a:rPr lang="en-US" sz="2200" dirty="0">
                <a:latin typeface="Times New Roman" pitchFamily="18" charset="0"/>
                <a:cs typeface="Times New Roman" pitchFamily="18" charset="0"/>
              </a:rPr>
              <a:t>For example, in burst operations of different lengths can be specified.</a:t>
            </a:r>
          </a:p>
          <a:p>
            <a:pPr>
              <a:buFont typeface="Wingdings" pitchFamily="2" charset="2"/>
              <a:buChar char="Ø"/>
            </a:pPr>
            <a:endParaRPr lang="en-US" sz="2200" dirty="0">
              <a:latin typeface="Times New Roman" pitchFamily="18" charset="0"/>
              <a:cs typeface="Times New Roman" pitchFamily="18" charset="0"/>
            </a:endParaRPr>
          </a:p>
          <a:p>
            <a:pPr>
              <a:buFont typeface="Wingdings" pitchFamily="2" charset="2"/>
              <a:buChar char="Ø"/>
            </a:pPr>
            <a:r>
              <a:rPr lang="en-US" sz="2200" dirty="0">
                <a:latin typeface="Times New Roman" pitchFamily="18" charset="0"/>
                <a:cs typeface="Times New Roman" pitchFamily="18" charset="0"/>
              </a:rPr>
              <a:t>It is not necessary to provide externally-generated pulses on the CAS line to select successive columns.</a:t>
            </a:r>
          </a:p>
          <a:p>
            <a:pPr>
              <a:buFont typeface="Wingdings" pitchFamily="2" charset="2"/>
              <a:buChar char="Ø"/>
            </a:pPr>
            <a:endParaRPr lang="en-US" sz="2200" dirty="0">
              <a:latin typeface="Times New Roman" pitchFamily="18" charset="0"/>
              <a:cs typeface="Times New Roman" pitchFamily="18" charset="0"/>
            </a:endParaRPr>
          </a:p>
          <a:p>
            <a:pPr>
              <a:buFont typeface="Wingdings" pitchFamily="2" charset="2"/>
              <a:buChar char="Ø"/>
            </a:pPr>
            <a:r>
              <a:rPr lang="en-US" sz="2200" dirty="0">
                <a:latin typeface="Times New Roman" pitchFamily="18" charset="0"/>
                <a:cs typeface="Times New Roman" pitchFamily="18" charset="0"/>
              </a:rPr>
              <a:t>The necessary control signals are generated internally using a column counter and the clock signal.</a:t>
            </a:r>
          </a:p>
          <a:p>
            <a:pPr>
              <a:buFont typeface="Wingdings" pitchFamily="2" charset="2"/>
              <a:buChar char="Ø"/>
            </a:pPr>
            <a:endParaRPr lang="en-US" sz="2200" dirty="0">
              <a:latin typeface="Times New Roman" pitchFamily="18" charset="0"/>
              <a:cs typeface="Times New Roman" pitchFamily="18" charset="0"/>
            </a:endParaRPr>
          </a:p>
          <a:p>
            <a:pPr>
              <a:buFont typeface="Wingdings" pitchFamily="2" charset="2"/>
              <a:buChar char="Ø"/>
            </a:pPr>
            <a:r>
              <a:rPr lang="en-US" sz="2200" dirty="0">
                <a:latin typeface="Times New Roman" pitchFamily="18" charset="0"/>
                <a:cs typeface="Times New Roman" pitchFamily="18" charset="0"/>
              </a:rPr>
              <a:t>New data are placed on the data lines at the rising edge of each clock pulse.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457200" y="609600"/>
            <a:ext cx="8153400" cy="1200329"/>
          </a:xfrm>
          <a:prstGeom prst="rect">
            <a:avLst/>
          </a:prstGeom>
        </p:spPr>
        <p:txBody>
          <a:bodyPr wrap="square">
            <a:spAutoFit/>
          </a:bodyPr>
          <a:lstStyle/>
          <a:p>
            <a:r>
              <a:rPr lang="en-US" dirty="0"/>
              <a:t> </a:t>
            </a:r>
            <a:r>
              <a:rPr lang="en-US" sz="2400" b="1" dirty="0">
                <a:latin typeface="Times New Roman" pitchFamily="18" charset="0"/>
                <a:cs typeface="Times New Roman" pitchFamily="18" charset="0"/>
              </a:rPr>
              <a:t>Semiconductor RAM Memories</a:t>
            </a:r>
          </a:p>
          <a:p>
            <a:r>
              <a:rPr lang="en-US" sz="2400" b="1" dirty="0">
                <a:latin typeface="Times New Roman" pitchFamily="18" charset="0"/>
                <a:cs typeface="Times New Roman" pitchFamily="18" charset="0"/>
              </a:rPr>
              <a:t> Synchronous DRAMs(SDRAM)</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Timing diagram for a typical burst read of length 4</a:t>
            </a:r>
          </a:p>
        </p:txBody>
      </p:sp>
      <p:pic>
        <p:nvPicPr>
          <p:cNvPr id="11266" name="Picture 2"/>
          <p:cNvPicPr>
            <a:picLocks noChangeAspect="1" noChangeArrowheads="1"/>
          </p:cNvPicPr>
          <p:nvPr/>
        </p:nvPicPr>
        <p:blipFill>
          <a:blip r:embed="rId2"/>
          <a:srcRect/>
          <a:stretch>
            <a:fillRect/>
          </a:stretch>
        </p:blipFill>
        <p:spPr bwMode="auto">
          <a:xfrm>
            <a:off x="1143000" y="1828800"/>
            <a:ext cx="6858000" cy="4238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52400" y="152400"/>
            <a:ext cx="8763000" cy="65532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457200" y="533400"/>
            <a:ext cx="8382000" cy="5940088"/>
          </a:xfrm>
          <a:prstGeom prst="rect">
            <a:avLst/>
          </a:prstGeom>
        </p:spPr>
        <p:txBody>
          <a:bodyPr wrap="square">
            <a:spAutoFit/>
          </a:bodyPr>
          <a:lstStyle/>
          <a:p>
            <a:r>
              <a:rPr lang="en-US" sz="2000" b="1" dirty="0">
                <a:latin typeface="Times New Roman" pitchFamily="18" charset="0"/>
                <a:cs typeface="Times New Roman" pitchFamily="18" charset="0"/>
              </a:rPr>
              <a:t>Semiconductor RAM Memories</a:t>
            </a:r>
          </a:p>
          <a:p>
            <a:r>
              <a:rPr lang="en-US" sz="2000" b="1" dirty="0">
                <a:latin typeface="Times New Roman" pitchFamily="18" charset="0"/>
                <a:cs typeface="Times New Roman" pitchFamily="18" charset="0"/>
              </a:rPr>
              <a:t>Synchronous DRAMs(SDRAM)</a:t>
            </a:r>
          </a:p>
          <a:p>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Latency and Bandwidth</a:t>
            </a:r>
          </a:p>
          <a:p>
            <a:pPr algn="just">
              <a:buFont typeface="Wingdings" pitchFamily="2" charset="2"/>
              <a:buChar char="Ø"/>
            </a:pPr>
            <a:r>
              <a:rPr lang="en-US" sz="2000" dirty="0">
                <a:latin typeface="Times New Roman" pitchFamily="18" charset="0"/>
                <a:cs typeface="Times New Roman" pitchFamily="18" charset="0"/>
              </a:rPr>
              <a:t>Data transfers to and from the main memory often involve blocks of data. The memory access time defined earlier is not sufficient for describing the memory’s performance when transferring blocks of data.</a:t>
            </a:r>
          </a:p>
          <a:p>
            <a:pPr algn="just">
              <a:buFont typeface="Wingdings" pitchFamily="2" charset="2"/>
              <a:buChar char="Ø"/>
            </a:pPr>
            <a:r>
              <a:rPr lang="en-US" sz="2000" dirty="0">
                <a:latin typeface="Times New Roman" pitchFamily="18" charset="0"/>
                <a:cs typeface="Times New Roman" pitchFamily="18" charset="0"/>
              </a:rPr>
              <a:t>During block transfers, memory latency is the amount of time it takes to transfer the first word of a block. The time required to transfer a complete block depends also on the rate at which successive words can be transferred and on the size of the block.</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The time between successive words of a block is much shorter than the time needed to transfer the first word. For instance, as in the timing diagram, the access cycle begins with the assertion of the RAS signal.</a:t>
            </a:r>
          </a:p>
          <a:p>
            <a:pPr algn="just">
              <a:buFont typeface="Wingdings" pitchFamily="2" charset="2"/>
              <a:buChar char="Ø"/>
            </a:pPr>
            <a:r>
              <a:rPr lang="en-US" sz="2000" dirty="0">
                <a:latin typeface="Times New Roman" pitchFamily="18" charset="0"/>
                <a:cs typeface="Times New Roman" pitchFamily="18" charset="0"/>
              </a:rPr>
              <a:t> The first word of data is transferred five clock cycles later. Thus, the latency is five clock cycles. If the clock rate is 500 MHz, then the latency is 10 ns. The remaining three words are transferred in consecutive clock cycles, at the rate of one word every 2 ns.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04800" y="1066800"/>
            <a:ext cx="8382000" cy="4893647"/>
          </a:xfrm>
          <a:prstGeom prst="rect">
            <a:avLst/>
          </a:prstGeom>
        </p:spPr>
        <p:txBody>
          <a:bodyPr wrap="square">
            <a:spAutoFit/>
          </a:bodyPr>
          <a:lstStyle/>
          <a:p>
            <a:pPr algn="just"/>
            <a:r>
              <a:rPr lang="en-US" sz="2400" b="1" dirty="0">
                <a:latin typeface="Times New Roman" pitchFamily="18" charset="0"/>
                <a:cs typeface="Times New Roman" pitchFamily="18" charset="0"/>
              </a:rPr>
              <a:t>Semiconductor RAM Memories</a:t>
            </a:r>
          </a:p>
          <a:p>
            <a:r>
              <a:rPr lang="en-US" sz="2400" b="1" dirty="0">
                <a:latin typeface="Times New Roman" pitchFamily="18" charset="0"/>
                <a:cs typeface="Times New Roman" pitchFamily="18" charset="0"/>
              </a:rPr>
              <a:t>Synchronous DRAMs</a:t>
            </a:r>
          </a:p>
          <a:p>
            <a:endParaRPr lang="en-US" sz="2400" b="1"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Double-Data-Rate SDRAM (DDR-RAM)The key idea is to take advantage of the fact that a large number of bits are accessed at the same time inside the chip when a row address is applied.</a:t>
            </a:r>
          </a:p>
          <a:p>
            <a:pPr algn="just">
              <a:buFont typeface="Wingdings" pitchFamily="2" charset="2"/>
              <a:buChar char="Ø"/>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To make the best use of the available clock speed, data are transferred externally on both the rising and falling edges of the clock.</a:t>
            </a:r>
          </a:p>
          <a:p>
            <a:pPr algn="just">
              <a:buFont typeface="Wingdings" pitchFamily="2" charset="2"/>
              <a:buChar char="Ø"/>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For this reason, memories that use this technique are called double-data-rate SDRAMs (DDR SDRAMs).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81000" y="914400"/>
            <a:ext cx="8229600" cy="4832092"/>
          </a:xfrm>
          <a:prstGeom prst="rect">
            <a:avLst/>
          </a:prstGeom>
        </p:spPr>
        <p:txBody>
          <a:bodyPr wrap="square">
            <a:spAutoFit/>
          </a:bodyPr>
          <a:lstStyle/>
          <a:p>
            <a:r>
              <a:rPr lang="en-US" sz="2200" b="1" dirty="0">
                <a:latin typeface="Times New Roman" pitchFamily="18" charset="0"/>
                <a:cs typeface="Times New Roman" pitchFamily="18" charset="0"/>
              </a:rPr>
              <a:t>Semiconductor RAM Memories</a:t>
            </a:r>
          </a:p>
          <a:p>
            <a:r>
              <a:rPr lang="en-US" sz="2200" b="1" dirty="0">
                <a:latin typeface="Times New Roman" pitchFamily="18" charset="0"/>
                <a:cs typeface="Times New Roman" pitchFamily="18" charset="0"/>
              </a:rPr>
              <a:t>Structure of Larger Memories</a:t>
            </a:r>
          </a:p>
          <a:p>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Static Memory Systems</a:t>
            </a:r>
          </a:p>
          <a:p>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Consider a memory consisting of 2M words of 32 bits each. </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Shown in next slide, how this memory can be implemented using 512K × 8 static memory chips.</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Each column in the figure implements one byte position in a word, with four chips providing 2M bytes.</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Four columns implement the required 2M × 32 memory.</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12290" name="Picture 2"/>
          <p:cNvPicPr>
            <a:picLocks noChangeAspect="1" noChangeArrowheads="1"/>
          </p:cNvPicPr>
          <p:nvPr/>
        </p:nvPicPr>
        <p:blipFill>
          <a:blip r:embed="rId2"/>
          <a:srcRect/>
          <a:stretch>
            <a:fillRect/>
          </a:stretch>
        </p:blipFill>
        <p:spPr bwMode="auto">
          <a:xfrm>
            <a:off x="5257800" y="1600200"/>
            <a:ext cx="3076575" cy="3657600"/>
          </a:xfrm>
          <a:prstGeom prst="rect">
            <a:avLst/>
          </a:prstGeom>
          <a:noFill/>
          <a:ln w="9525">
            <a:noFill/>
            <a:miter lim="800000"/>
            <a:headEnd/>
            <a:tailEnd/>
          </a:ln>
          <a:effectLst/>
        </p:spPr>
      </p:pic>
      <p:sp>
        <p:nvSpPr>
          <p:cNvPr id="4" name="Rectangle 3"/>
          <p:cNvSpPr/>
          <p:nvPr/>
        </p:nvSpPr>
        <p:spPr>
          <a:xfrm>
            <a:off x="457200" y="1524000"/>
            <a:ext cx="4572000" cy="3416320"/>
          </a:xfrm>
          <a:prstGeom prst="rect">
            <a:avLst/>
          </a:prstGeom>
        </p:spPr>
        <p:txBody>
          <a:bodyPr wrap="square">
            <a:spAutoFit/>
          </a:bodyPr>
          <a:lstStyle/>
          <a:p>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Semiconductor RAM Memories- Structure of Larger Memories</a:t>
            </a:r>
          </a:p>
          <a:p>
            <a:endParaRPr lang="en-US" sz="2400" b="1"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Each chip has a control input called Chip- select.</a:t>
            </a:r>
          </a:p>
          <a:p>
            <a:pPr algn="just">
              <a:buFont typeface="Wingdings" pitchFamily="2" charset="2"/>
              <a:buChar char="Ø"/>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When this input is set to 1, it enables the chip to accept data from or to place data on its data lines.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13314" name="Picture 2"/>
          <p:cNvPicPr>
            <a:picLocks noChangeAspect="1" noChangeArrowheads="1"/>
          </p:cNvPicPr>
          <p:nvPr/>
        </p:nvPicPr>
        <p:blipFill>
          <a:blip r:embed="rId2"/>
          <a:srcRect/>
          <a:stretch>
            <a:fillRect/>
          </a:stretch>
        </p:blipFill>
        <p:spPr bwMode="auto">
          <a:xfrm>
            <a:off x="990600" y="1905000"/>
            <a:ext cx="7077075" cy="4448175"/>
          </a:xfrm>
          <a:prstGeom prst="rect">
            <a:avLst/>
          </a:prstGeom>
          <a:noFill/>
          <a:ln w="9525">
            <a:noFill/>
            <a:miter lim="800000"/>
            <a:headEnd/>
            <a:tailEnd/>
          </a:ln>
          <a:effectLst/>
        </p:spPr>
      </p:pic>
      <p:sp>
        <p:nvSpPr>
          <p:cNvPr id="4" name="Rectangle 3"/>
          <p:cNvSpPr/>
          <p:nvPr/>
        </p:nvSpPr>
        <p:spPr>
          <a:xfrm>
            <a:off x="533400" y="533400"/>
            <a:ext cx="8153400" cy="1107996"/>
          </a:xfrm>
          <a:prstGeom prst="rect">
            <a:avLst/>
          </a:prstGeom>
        </p:spPr>
        <p:txBody>
          <a:bodyPr wrap="square">
            <a:spAutoFit/>
          </a:bodyPr>
          <a:lstStyle/>
          <a:p>
            <a:r>
              <a:rPr lang="en-US" dirty="0"/>
              <a:t> </a:t>
            </a:r>
            <a:r>
              <a:rPr lang="en-US" sz="2200" b="1" dirty="0">
                <a:latin typeface="Times New Roman" pitchFamily="18" charset="0"/>
                <a:cs typeface="Times New Roman" pitchFamily="18" charset="0"/>
              </a:rPr>
              <a:t>Semiconductor RAM Memories-35 Structure of Larger Memories</a:t>
            </a:r>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Organization of a 2M × 32 memory module using 512K × 8 static memory chips.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latin typeface="Times New Roman" pitchFamily="18" charset="0"/>
              <a:cs typeface="Times New Roman" pitchFamily="18" charset="0"/>
            </a:endParaRPr>
          </a:p>
        </p:txBody>
      </p:sp>
      <p:sp>
        <p:nvSpPr>
          <p:cNvPr id="3" name="Rectangle 2"/>
          <p:cNvSpPr/>
          <p:nvPr/>
        </p:nvSpPr>
        <p:spPr>
          <a:xfrm>
            <a:off x="381000" y="914400"/>
            <a:ext cx="8153400" cy="4832092"/>
          </a:xfrm>
          <a:prstGeom prst="rect">
            <a:avLst/>
          </a:prstGeom>
        </p:spPr>
        <p:txBody>
          <a:bodyPr wrap="square">
            <a:spAutoFit/>
          </a:bodyPr>
          <a:lstStyle/>
          <a:p>
            <a:r>
              <a:rPr lang="en-US" sz="2400" b="1" dirty="0">
                <a:latin typeface="Times New Roman" pitchFamily="18" charset="0"/>
                <a:cs typeface="Times New Roman" pitchFamily="18" charset="0"/>
              </a:rPr>
              <a:t>Introduction</a:t>
            </a:r>
          </a:p>
          <a:p>
            <a:endParaRPr lang="en-US" sz="2200" b="1"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Execution speed of programs is highly dependent on the speed with which instructions and data can be transferred between the processor and the memory.</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Ideally, the memory would be fast, large, and </a:t>
            </a:r>
            <a:r>
              <a:rPr lang="en-US" sz="2200" dirty="0" err="1">
                <a:latin typeface="Times New Roman" pitchFamily="18" charset="0"/>
                <a:cs typeface="Times New Roman" pitchFamily="18" charset="0"/>
              </a:rPr>
              <a:t>inexpensive.Unfortunately</a:t>
            </a:r>
            <a:r>
              <a:rPr lang="en-US" sz="2200" dirty="0">
                <a:latin typeface="Times New Roman" pitchFamily="18" charset="0"/>
                <a:cs typeface="Times New Roman" pitchFamily="18" charset="0"/>
              </a:rPr>
              <a:t>, it is impossible to meet all three of these requirements simultaneously.</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Increased speed and size are achieved at increased </a:t>
            </a:r>
            <a:r>
              <a:rPr lang="en-US" sz="2200" dirty="0" err="1">
                <a:latin typeface="Times New Roman" pitchFamily="18" charset="0"/>
                <a:cs typeface="Times New Roman" pitchFamily="18" charset="0"/>
              </a:rPr>
              <a:t>cost.Much</a:t>
            </a:r>
            <a:r>
              <a:rPr lang="en-US" sz="2200" dirty="0">
                <a:latin typeface="Times New Roman" pitchFamily="18" charset="0"/>
                <a:cs typeface="Times New Roman" pitchFamily="18" charset="0"/>
              </a:rPr>
              <a:t> work has gone into developing structures that improve the effective speed and size of the memory, yet keep the cost reasonable.</a:t>
            </a:r>
            <a:br>
              <a:rPr lang="en-US" sz="2200" dirty="0">
                <a:latin typeface="Times New Roman" pitchFamily="18" charset="0"/>
                <a:cs typeface="Times New Roman" pitchFamily="18" charset="0"/>
              </a:rPr>
            </a:b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04800" y="838200"/>
            <a:ext cx="8229600" cy="5170646"/>
          </a:xfrm>
          <a:prstGeom prst="rect">
            <a:avLst/>
          </a:prstGeom>
        </p:spPr>
        <p:txBody>
          <a:bodyPr wrap="square">
            <a:spAutoFit/>
          </a:bodyPr>
          <a:lstStyle/>
          <a:p>
            <a:r>
              <a:rPr lang="en-US" sz="2200" b="1" dirty="0">
                <a:latin typeface="Times New Roman" pitchFamily="18" charset="0"/>
                <a:cs typeface="Times New Roman" pitchFamily="18" charset="0"/>
              </a:rPr>
              <a:t>Semiconductor RAM Memories</a:t>
            </a:r>
          </a:p>
          <a:p>
            <a:r>
              <a:rPr lang="en-US" sz="2200" b="1" dirty="0">
                <a:latin typeface="Times New Roman" pitchFamily="18" charset="0"/>
                <a:cs typeface="Times New Roman" pitchFamily="18" charset="0"/>
              </a:rPr>
              <a:t>Structure of Larger Memories</a:t>
            </a:r>
          </a:p>
          <a:p>
            <a:endParaRPr lang="en-US" sz="2200" b="1"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Only the selected chip places data on the data output line, while all other outputs are electrically disconnected from the data lines.</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21 address bits are needed to select a 32-bit word in this </a:t>
            </a:r>
            <a:r>
              <a:rPr lang="en-US" sz="2200" dirty="0" err="1">
                <a:latin typeface="Times New Roman" pitchFamily="18" charset="0"/>
                <a:cs typeface="Times New Roman" pitchFamily="18" charset="0"/>
              </a:rPr>
              <a:t>memory.The</a:t>
            </a:r>
            <a:r>
              <a:rPr lang="en-US" sz="2200" dirty="0">
                <a:latin typeface="Times New Roman" pitchFamily="18" charset="0"/>
                <a:cs typeface="Times New Roman" pitchFamily="18" charset="0"/>
              </a:rPr>
              <a:t> high-order two bits of the address are decoded to determine which of the four rows should be selected.</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The remaining 19 address bits are used to access specific byte locations inside each chip in the selected row.</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The R/W inputs of all chips are tied together to provide a common Read/Write control line (not shown in the figure).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04800" y="609600"/>
            <a:ext cx="8382000" cy="5632311"/>
          </a:xfrm>
          <a:prstGeom prst="rect">
            <a:avLst/>
          </a:prstGeom>
        </p:spPr>
        <p:txBody>
          <a:bodyPr wrap="square">
            <a:spAutoFit/>
          </a:bodyPr>
          <a:lstStyle/>
          <a:p>
            <a:r>
              <a:rPr lang="en-US" sz="2400" b="1" dirty="0">
                <a:latin typeface="Times New Roman" pitchFamily="18" charset="0"/>
                <a:cs typeface="Times New Roman" pitchFamily="18" charset="0"/>
              </a:rPr>
              <a:t>Semiconductor RAM Memories</a:t>
            </a:r>
          </a:p>
          <a:p>
            <a:r>
              <a:rPr lang="en-US" sz="2400" b="1" dirty="0">
                <a:latin typeface="Times New Roman" pitchFamily="18" charset="0"/>
                <a:cs typeface="Times New Roman" pitchFamily="18" charset="0"/>
              </a:rPr>
              <a:t>Structure of Larger Memories</a:t>
            </a:r>
          </a:p>
          <a:p>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Dynamic Memory Systems</a:t>
            </a:r>
          </a:p>
          <a:p>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Modern computers use very large memories. Even a small personal computer is likely to have at least 1G bytes of memory. </a:t>
            </a:r>
          </a:p>
          <a:p>
            <a:pPr algn="just">
              <a:buFont typeface="Wingdings" pitchFamily="2" charset="2"/>
              <a:buChar char="Ø"/>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Typical desktop computers may have 4G bytes or more of memory.</a:t>
            </a:r>
          </a:p>
          <a:p>
            <a:pPr algn="just">
              <a:buFont typeface="Wingdings" pitchFamily="2" charset="2"/>
              <a:buChar char="Ø"/>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A large memory leads to better performance, because more of the programs and data used in processing can be held in the memory, thus reducing the frequency of access to secondary storage.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457200" y="474345"/>
            <a:ext cx="8305800" cy="5940088"/>
          </a:xfrm>
          <a:prstGeom prst="rect">
            <a:avLst/>
          </a:prstGeom>
        </p:spPr>
        <p:txBody>
          <a:bodyPr wrap="square">
            <a:spAutoFit/>
          </a:bodyPr>
          <a:lstStyle/>
          <a:p>
            <a:r>
              <a:rPr lang="en-US" sz="2000" b="1" dirty="0">
                <a:latin typeface="Times New Roman" pitchFamily="18" charset="0"/>
                <a:cs typeface="Times New Roman" pitchFamily="18" charset="0"/>
              </a:rPr>
              <a:t>Semiconductor RAM Memories</a:t>
            </a:r>
          </a:p>
          <a:p>
            <a:r>
              <a:rPr lang="en-US" sz="2000" b="1" dirty="0">
                <a:latin typeface="Times New Roman" pitchFamily="18" charset="0"/>
                <a:cs typeface="Times New Roman" pitchFamily="18" charset="0"/>
              </a:rPr>
              <a:t>Structure of Larger Memories</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Memory Controller</a:t>
            </a:r>
          </a:p>
          <a:p>
            <a:pPr algn="just">
              <a:buFont typeface="Wingdings" pitchFamily="2" charset="2"/>
              <a:buChar char="Ø"/>
            </a:pPr>
            <a:r>
              <a:rPr lang="en-US" sz="2000" dirty="0">
                <a:latin typeface="Times New Roman" pitchFamily="18" charset="0"/>
                <a:cs typeface="Times New Roman" pitchFamily="18" charset="0"/>
              </a:rPr>
              <a:t>The address applied to dynamic RAM chips is divided into two parts , i.e. the high-order address bits, which select a row in the cell array by activating the RAS signal.</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Then, the low-order address bits, which select a column, are provided on the same address pins and latched under control of the CAS signal.</a:t>
            </a:r>
          </a:p>
          <a:p>
            <a:pPr algn="just">
              <a:buFont typeface="Wingdings" pitchFamily="2" charset="2"/>
              <a:buChar char="Ø"/>
            </a:pPr>
            <a:r>
              <a:rPr lang="en-US" sz="2000" dirty="0">
                <a:latin typeface="Times New Roman" pitchFamily="18" charset="0"/>
                <a:cs typeface="Times New Roman" pitchFamily="18" charset="0"/>
              </a:rPr>
              <a:t>Since a typical processor issues all bits of an address at the same time, a multiplexer is required. This function is usually performed by a memory controller circuit.</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The controller accepts a complete address and the R/W signal from the processor, under control of a Request signal which indicates that a memory access operation is needed.</a:t>
            </a:r>
          </a:p>
          <a:p>
            <a:pPr algn="just">
              <a:buFont typeface="Wingdings" pitchFamily="2" charset="2"/>
              <a:buChar char="Ø"/>
            </a:pPr>
            <a:r>
              <a:rPr lang="en-US" sz="2000" dirty="0">
                <a:latin typeface="Times New Roman" pitchFamily="18" charset="0"/>
                <a:cs typeface="Times New Roman" pitchFamily="18" charset="0"/>
              </a:rPr>
              <a:t>It forwards the R/W signals and the row and column portions of the address to the memory and generates the RAS and CAS signals, with the appropriate timing.</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14338" name="Picture 2"/>
          <p:cNvPicPr>
            <a:picLocks noChangeAspect="1" noChangeArrowheads="1"/>
          </p:cNvPicPr>
          <p:nvPr/>
        </p:nvPicPr>
        <p:blipFill>
          <a:blip r:embed="rId2"/>
          <a:srcRect/>
          <a:stretch>
            <a:fillRect/>
          </a:stretch>
        </p:blipFill>
        <p:spPr bwMode="auto">
          <a:xfrm>
            <a:off x="1066800" y="1681163"/>
            <a:ext cx="7239000" cy="3881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457200" y="609600"/>
            <a:ext cx="8382000" cy="5447645"/>
          </a:xfrm>
          <a:prstGeom prst="rect">
            <a:avLst/>
          </a:prstGeom>
        </p:spPr>
        <p:txBody>
          <a:bodyPr wrap="square">
            <a:spAutoFit/>
          </a:bodyPr>
          <a:lstStyle/>
          <a:p>
            <a:pPr algn="just"/>
            <a:r>
              <a:rPr lang="en-US" sz="2400" b="1" dirty="0">
                <a:latin typeface="Times New Roman" pitchFamily="18" charset="0"/>
                <a:cs typeface="Times New Roman" pitchFamily="18" charset="0"/>
              </a:rPr>
              <a:t>Read-only Memories</a:t>
            </a:r>
          </a:p>
          <a:p>
            <a:pPr algn="just"/>
            <a:endParaRPr lang="en-US" sz="2400" b="1"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Both static and dynamic RAM chips are volatile, which means that they retain information only while power is turned on.</a:t>
            </a:r>
          </a:p>
          <a:p>
            <a:pPr algn="just">
              <a:buFont typeface="Wingdings" pitchFamily="2" charset="2"/>
              <a:buChar char="Ø"/>
            </a:pPr>
            <a:r>
              <a:rPr lang="en-US" sz="2000" dirty="0">
                <a:latin typeface="Times New Roman" pitchFamily="18" charset="0"/>
                <a:cs typeface="Times New Roman" pitchFamily="18" charset="0"/>
              </a:rPr>
              <a:t>There are many applications requiring memory devices that retain the stored information when power is turned off.</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For example, need to store a small program in such a memory, to be used to start the bootstrap process of loading the operating system from a hard disk into the main memory.</a:t>
            </a:r>
          </a:p>
          <a:p>
            <a:pPr algn="just">
              <a:buFont typeface="Wingdings" pitchFamily="2" charset="2"/>
              <a:buChar char="Ø"/>
            </a:pPr>
            <a:r>
              <a:rPr lang="en-US" sz="2000" dirty="0">
                <a:latin typeface="Times New Roman" pitchFamily="18" charset="0"/>
                <a:cs typeface="Times New Roman" pitchFamily="18" charset="0"/>
              </a:rPr>
              <a:t>Many embedded applications do not use a hard disk and require non-volatile memories to store their software.</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Different types of non-volatile memories have been developed. But, a special writing process is needed to place the information into a non-volatile memory. </a:t>
            </a:r>
          </a:p>
          <a:p>
            <a:pPr algn="just">
              <a:buFont typeface="Wingdings" pitchFamily="2" charset="2"/>
              <a:buChar char="Ø"/>
            </a:pPr>
            <a:r>
              <a:rPr lang="en-US" sz="2000" dirty="0">
                <a:latin typeface="Times New Roman" pitchFamily="18" charset="0"/>
                <a:cs typeface="Times New Roman" pitchFamily="18" charset="0"/>
              </a:rPr>
              <a:t>Since its normal operation involves only reading the stored data, a memory of this type is called a read-only memory (ROM</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457200" y="762000"/>
            <a:ext cx="8305800" cy="1107996"/>
          </a:xfrm>
          <a:prstGeom prst="rect">
            <a:avLst/>
          </a:prstGeom>
        </p:spPr>
        <p:txBody>
          <a:bodyPr wrap="square">
            <a:spAutoFit/>
          </a:bodyPr>
          <a:lstStyle/>
          <a:p>
            <a:r>
              <a:rPr lang="en-US" sz="2200" b="1" dirty="0">
                <a:latin typeface="Times New Roman" pitchFamily="18" charset="0"/>
                <a:cs typeface="Times New Roman" pitchFamily="18" charset="0"/>
              </a:rPr>
              <a:t>Read-only Memories</a:t>
            </a:r>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A memory is called a read-only memory, or ROM, when information can be written into it only once at the time of manufacture</a:t>
            </a:r>
            <a:r>
              <a:rPr lang="en-US" dirty="0"/>
              <a:t>.</a:t>
            </a:r>
          </a:p>
        </p:txBody>
      </p:sp>
      <p:pic>
        <p:nvPicPr>
          <p:cNvPr id="15362" name="Picture 2"/>
          <p:cNvPicPr>
            <a:picLocks noChangeAspect="1" noChangeArrowheads="1"/>
          </p:cNvPicPr>
          <p:nvPr/>
        </p:nvPicPr>
        <p:blipFill>
          <a:blip r:embed="rId2"/>
          <a:srcRect/>
          <a:stretch>
            <a:fillRect/>
          </a:stretch>
        </p:blipFill>
        <p:spPr bwMode="auto">
          <a:xfrm>
            <a:off x="5029200" y="2971800"/>
            <a:ext cx="3467100" cy="1590675"/>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609600" y="2962275"/>
            <a:ext cx="4657725" cy="3057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81000" y="612845"/>
            <a:ext cx="8305800" cy="5509200"/>
          </a:xfrm>
          <a:prstGeom prst="rect">
            <a:avLst/>
          </a:prstGeom>
        </p:spPr>
        <p:txBody>
          <a:bodyPr wrap="square">
            <a:spAutoFit/>
          </a:bodyPr>
          <a:lstStyle/>
          <a:p>
            <a:r>
              <a:rPr lang="en-US" sz="2200" b="1" dirty="0">
                <a:latin typeface="Times New Roman" pitchFamily="18" charset="0"/>
                <a:cs typeface="Times New Roman" pitchFamily="18" charset="0"/>
              </a:rPr>
              <a:t>Read-only Memories</a:t>
            </a:r>
          </a:p>
          <a:p>
            <a:r>
              <a:rPr lang="en-US" sz="2200" b="1" dirty="0">
                <a:latin typeface="Times New Roman" pitchFamily="18" charset="0"/>
                <a:cs typeface="Times New Roman" pitchFamily="18" charset="0"/>
              </a:rPr>
              <a:t>PROM</a:t>
            </a:r>
          </a:p>
          <a:p>
            <a:endParaRPr lang="en-US" sz="2200" b="1"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Some ROM designs allow the data to be loaded by the user, thus providing a programmable ROM (PROM).</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Programmability is achieved by inserting a fuse at point P in a ROM </a:t>
            </a:r>
            <a:r>
              <a:rPr lang="en-US" sz="2200" dirty="0" err="1">
                <a:latin typeface="Times New Roman" pitchFamily="18" charset="0"/>
                <a:cs typeface="Times New Roman" pitchFamily="18" charset="0"/>
              </a:rPr>
              <a:t>cell.Before</a:t>
            </a:r>
            <a:r>
              <a:rPr lang="en-US" sz="2200" dirty="0">
                <a:latin typeface="Times New Roman" pitchFamily="18" charset="0"/>
                <a:cs typeface="Times New Roman" pitchFamily="18" charset="0"/>
              </a:rPr>
              <a:t> it is programmed, the memory contains all 0s.</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The user can insert 1s at the required locations by burning out the fuses at these locations using high-current pulses. This process is irreversible.</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PROMs provide flexibility and convenience not available with ROMs. The cost of preparing the masks needed for storing a particular information pattern makes ROMs cost effective only in large volumes.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152400"/>
            <a:ext cx="8686800" cy="64770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81000" y="474345"/>
            <a:ext cx="8458200" cy="5632311"/>
          </a:xfrm>
          <a:prstGeom prst="rect">
            <a:avLst/>
          </a:prstGeom>
        </p:spPr>
        <p:txBody>
          <a:bodyPr wrap="square">
            <a:spAutoFit/>
          </a:bodyPr>
          <a:lstStyle/>
          <a:p>
            <a:r>
              <a:rPr lang="en-US" sz="2000" b="1" dirty="0">
                <a:latin typeface="Times New Roman" pitchFamily="18" charset="0"/>
                <a:cs typeface="Times New Roman" pitchFamily="18" charset="0"/>
              </a:rPr>
              <a:t>Read-only Memories</a:t>
            </a:r>
          </a:p>
          <a:p>
            <a:r>
              <a:rPr lang="en-US" sz="2000" b="1" dirty="0">
                <a:latin typeface="Times New Roman" pitchFamily="18" charset="0"/>
                <a:cs typeface="Times New Roman" pitchFamily="18" charset="0"/>
              </a:rPr>
              <a:t>EPROM</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It allows the stored data to be erased and new data to be written into it. Such an erasable, reprogrammable ROM is usually called an EPROM.</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EPROMs are capable of retaining stored information for a long time, they can be used in place of ROMs or PROMs while software is being developed.</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An EPROM cell has a structure similar to the ROM cell. However, the connection to ground at point P is made through a special transistor. </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The transistor is normally turned off, creating an open switch. It can be turned on by injecting charge into it that becomes trapped inside.</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By injecting the charges into it that become trapped in the transistors that form the memory cells. This can be done by exposing the chip to ultraviolet light, which erases the entire contents of the chip.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81000" y="609600"/>
            <a:ext cx="8382000" cy="5416868"/>
          </a:xfrm>
          <a:prstGeom prst="rect">
            <a:avLst/>
          </a:prstGeom>
        </p:spPr>
        <p:txBody>
          <a:bodyPr wrap="square">
            <a:spAutoFit/>
          </a:bodyPr>
          <a:lstStyle/>
          <a:p>
            <a:r>
              <a:rPr lang="en-US" sz="2200" b="1" dirty="0">
                <a:latin typeface="Times New Roman" pitchFamily="18" charset="0"/>
                <a:cs typeface="Times New Roman" pitchFamily="18" charset="0"/>
              </a:rPr>
              <a:t>Read-only Memories</a:t>
            </a:r>
          </a:p>
          <a:p>
            <a:r>
              <a:rPr lang="en-US" sz="2200" b="1" dirty="0">
                <a:latin typeface="Times New Roman" pitchFamily="18" charset="0"/>
                <a:cs typeface="Times New Roman" pitchFamily="18" charset="0"/>
              </a:rPr>
              <a:t>EEPROM</a:t>
            </a:r>
          </a:p>
          <a:p>
            <a:endParaRPr lang="en-US" sz="2200" b="1"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An EPROM must be physically removed from the circuit for reprogramming. Also, the stored information cannot be erased selectively.</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The entire contents of the chip are erased when exposed to ultraviolet light.</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Another type of erasable PROM can be programmed, erased, and reprogrammed electrically. Such a chip is called an electrically erasable PROM, or EEPROM.</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One disadvantage of EEPROMs is that different voltages are needed for erasing, writing, and reading the stored data, which increases circuit complexity.</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However, this disadvantage is outweighed by the many advantages of EEPROMs. They have replaced EPROMs in practice.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81000" y="685800"/>
            <a:ext cx="8305800" cy="5786199"/>
          </a:xfrm>
          <a:prstGeom prst="rect">
            <a:avLst/>
          </a:prstGeom>
        </p:spPr>
        <p:txBody>
          <a:bodyPr wrap="square">
            <a:spAutoFit/>
          </a:bodyPr>
          <a:lstStyle/>
          <a:p>
            <a:r>
              <a:rPr lang="en-US" sz="2200" b="1" dirty="0">
                <a:latin typeface="Times New Roman" pitchFamily="18" charset="0"/>
                <a:cs typeface="Times New Roman" pitchFamily="18" charset="0"/>
              </a:rPr>
              <a:t>Read-only Memories</a:t>
            </a:r>
          </a:p>
          <a:p>
            <a:r>
              <a:rPr lang="en-US" sz="2200" b="1" dirty="0">
                <a:latin typeface="Times New Roman" pitchFamily="18" charset="0"/>
                <a:cs typeface="Times New Roman" pitchFamily="18" charset="0"/>
              </a:rPr>
              <a:t>Flash Memory</a:t>
            </a:r>
          </a:p>
          <a:p>
            <a:endParaRPr lang="en-US" sz="2200" b="1"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An approach similar to EEPROM technology has given rise to flash memory devices.</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A flash cell is based on a single transistor controlled by trapped charge, much like an EEPROM cell.</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The key difference is that, in a flash device, it is only possible to write an entire block of cells. Prior to writing, the previous contents of the block are erased.</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Flash devices have greater density, which leads to higher capacity and a lower cost per bit. They require a single power supply voltage, and consume less power in their operation.</a:t>
            </a:r>
            <a:r>
              <a:rPr lang="en-US" dirty="0"/>
              <a:t/>
            </a:r>
            <a:br>
              <a:rPr lang="en-US" dirty="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81000" y="609600"/>
            <a:ext cx="8305800" cy="5509200"/>
          </a:xfrm>
          <a:prstGeom prst="rect">
            <a:avLst/>
          </a:prstGeom>
        </p:spPr>
        <p:txBody>
          <a:bodyPr wrap="square">
            <a:spAutoFit/>
          </a:bodyPr>
          <a:lstStyle/>
          <a:p>
            <a:r>
              <a:rPr lang="en-US" sz="2200" b="1" dirty="0">
                <a:latin typeface="Times New Roman" pitchFamily="18" charset="0"/>
                <a:cs typeface="Times New Roman" pitchFamily="18" charset="0"/>
              </a:rPr>
              <a:t>Basic Concepts</a:t>
            </a:r>
          </a:p>
          <a:p>
            <a:endParaRPr lang="en-US" sz="2200" b="1"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The maximum size of the memory that can be used in any computer is determined by the addressing scheme.</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For example, a computer that generates 16-bit addresses is capable of addressing up to = 64K (kilo) memory locations</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The memory is usually designed to store and retrieve data in word-length </a:t>
            </a:r>
            <a:r>
              <a:rPr lang="en-US" sz="2200" dirty="0" err="1">
                <a:latin typeface="Times New Roman" pitchFamily="18" charset="0"/>
                <a:cs typeface="Times New Roman" pitchFamily="18" charset="0"/>
              </a:rPr>
              <a:t>quantities.Consider</a:t>
            </a:r>
            <a:r>
              <a:rPr lang="en-US" sz="2200" dirty="0">
                <a:latin typeface="Times New Roman" pitchFamily="18" charset="0"/>
                <a:cs typeface="Times New Roman" pitchFamily="18" charset="0"/>
              </a:rPr>
              <a:t>, for example, a byte-addressable computer whose instructions generate 32-bit addresses.</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When a 32-bit address is sent from the processor to the memory unit, the high order 30 bits determine which word will be accessed. If a byte quantity is specified, the low-order 2 bits of the address specify which byte location is involved.</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457200" y="533400"/>
            <a:ext cx="8458200" cy="5940088"/>
          </a:xfrm>
          <a:prstGeom prst="rect">
            <a:avLst/>
          </a:prstGeom>
        </p:spPr>
        <p:txBody>
          <a:bodyPr wrap="square">
            <a:spAutoFit/>
          </a:bodyPr>
          <a:lstStyle/>
          <a:p>
            <a:r>
              <a:rPr lang="en-US" sz="2000" b="1" dirty="0">
                <a:latin typeface="Times New Roman" pitchFamily="18" charset="0"/>
                <a:cs typeface="Times New Roman" pitchFamily="18" charset="0"/>
              </a:rPr>
              <a:t>Flash Memory</a:t>
            </a:r>
          </a:p>
          <a:p>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b="1" dirty="0">
                <a:latin typeface="Times New Roman" pitchFamily="18" charset="0"/>
                <a:cs typeface="Times New Roman" pitchFamily="18" charset="0"/>
              </a:rPr>
              <a:t>Flash Cards</a:t>
            </a:r>
          </a:p>
          <a:p>
            <a:endParaRPr lang="en-US" sz="2000" b="1"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One way of constructing a larger module is to mount flash chips on a small card. Flash cards with a USB interface are widely used and are commonly known as memory keys. Larger cards may hold as much as 32 </a:t>
            </a:r>
            <a:r>
              <a:rPr lang="en-US" sz="2000" dirty="0" err="1">
                <a:latin typeface="Times New Roman" pitchFamily="18" charset="0"/>
                <a:cs typeface="Times New Roman" pitchFamily="18" charset="0"/>
              </a:rPr>
              <a:t>Gbytes</a:t>
            </a:r>
            <a:r>
              <a:rPr lang="en-US" sz="2000" dirty="0">
                <a:latin typeface="Times New Roman" pitchFamily="18" charset="0"/>
                <a:cs typeface="Times New Roman" pitchFamily="18" charset="0"/>
              </a:rPr>
              <a:t>.</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Flash Drives</a:t>
            </a:r>
          </a:p>
          <a:p>
            <a:endParaRPr lang="en-US" sz="2000" b="1"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Larger flash memory modules have been developed to replace hard disk drives, and hence are called flash drives. However, the storage capacity of flash drives is significantly </a:t>
            </a:r>
            <a:r>
              <a:rPr lang="en-US" sz="2000" dirty="0" err="1">
                <a:latin typeface="Times New Roman" pitchFamily="18" charset="0"/>
                <a:cs typeface="Times New Roman" pitchFamily="18" charset="0"/>
              </a:rPr>
              <a:t>lower.Currently</a:t>
            </a:r>
            <a:r>
              <a:rPr lang="en-US" sz="2000" dirty="0">
                <a:latin typeface="Times New Roman" pitchFamily="18" charset="0"/>
                <a:cs typeface="Times New Roman" pitchFamily="18" charset="0"/>
              </a:rPr>
              <a:t>, the capacity of flash drives is on the order of 64 to 128 </a:t>
            </a:r>
            <a:r>
              <a:rPr lang="en-US" sz="2000" dirty="0" err="1">
                <a:latin typeface="Times New Roman" pitchFamily="18" charset="0"/>
                <a:cs typeface="Times New Roman" pitchFamily="18" charset="0"/>
              </a:rPr>
              <a:t>Gbytes</a:t>
            </a:r>
            <a:r>
              <a:rPr lang="en-US" sz="2000" dirty="0">
                <a:latin typeface="Times New Roman" pitchFamily="18" charset="0"/>
                <a:cs typeface="Times New Roman" pitchFamily="18" charset="0"/>
              </a:rPr>
              <a:t>. </a:t>
            </a:r>
          </a:p>
          <a:p>
            <a:pPr algn="just">
              <a:buFont typeface="Wingdings" pitchFamily="2" charset="2"/>
              <a:buChar char="Ø"/>
            </a:pPr>
            <a:r>
              <a:rPr lang="en-US" sz="2000" dirty="0">
                <a:latin typeface="Times New Roman" pitchFamily="18" charset="0"/>
                <a:cs typeface="Times New Roman" pitchFamily="18" charset="0"/>
              </a:rPr>
              <a:t>In contrast, hard disks have capacities exceeding a terabyte. Also, disk drives have a very low cost per bit. They have shorter access times, which result in a faster response. </a:t>
            </a:r>
          </a:p>
          <a:p>
            <a:pPr algn="just">
              <a:buFont typeface="Wingdings" pitchFamily="2" charset="2"/>
              <a:buChar char="Ø"/>
            </a:pPr>
            <a:r>
              <a:rPr lang="en-US" sz="2000" dirty="0">
                <a:latin typeface="Times New Roman" pitchFamily="18" charset="0"/>
                <a:cs typeface="Times New Roman" pitchFamily="18" charset="0"/>
              </a:rPr>
              <a:t>They are insensitive to vibration and they have lower power consumption, which makes them attractive for portable, battery-driven applications.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457200" y="76200"/>
            <a:ext cx="8458200" cy="6507935"/>
          </a:xfrm>
          <a:prstGeom prst="rect">
            <a:avLst/>
          </a:prstGeom>
        </p:spPr>
        <p:txBody>
          <a:bodyPr wrap="square">
            <a:spAutoFit/>
          </a:bodyPr>
          <a:lstStyle/>
          <a:p>
            <a:pPr algn="ctr">
              <a:lnSpc>
                <a:spcPct val="150000"/>
              </a:lnSpc>
            </a:pPr>
            <a:r>
              <a:rPr lang="en-US" sz="2000" b="1" dirty="0" smtClean="0">
                <a:latin typeface="Times New Roman" pitchFamily="18" charset="0"/>
                <a:cs typeface="Times New Roman" pitchFamily="18" charset="0"/>
              </a:rPr>
              <a:t>Direct memory access</a:t>
            </a:r>
          </a:p>
          <a:p>
            <a:pPr marL="342900" indent="-342900" algn="just">
              <a:lnSpc>
                <a:spcPct val="150000"/>
              </a:lnSpc>
              <a:buFont typeface="Wingdings" panose="05000000000000000000" pitchFamily="2" charset="2"/>
              <a:buChar char="§"/>
            </a:pPr>
            <a:r>
              <a:rPr lang="en-US" sz="2000" dirty="0" smtClean="0"/>
              <a:t>Blocks </a:t>
            </a:r>
            <a:r>
              <a:rPr lang="en-US" sz="2000" dirty="0"/>
              <a:t>of data are often transferred between the main memory and I/O devices such </a:t>
            </a:r>
            <a:r>
              <a:rPr lang="en-US" sz="2000" dirty="0" smtClean="0"/>
              <a:t>as disks</a:t>
            </a:r>
            <a:r>
              <a:rPr lang="en-US" sz="2000" dirty="0"/>
              <a:t>. </a:t>
            </a:r>
            <a:endParaRPr lang="en-US" sz="2000" dirty="0" smtClean="0"/>
          </a:p>
          <a:p>
            <a:pPr marL="342900" indent="-342900" algn="just">
              <a:lnSpc>
                <a:spcPct val="150000"/>
              </a:lnSpc>
              <a:buFont typeface="Wingdings" panose="05000000000000000000" pitchFamily="2" charset="2"/>
              <a:buChar char="§"/>
            </a:pPr>
            <a:r>
              <a:rPr lang="en-US" sz="2000" dirty="0" smtClean="0"/>
              <a:t>Data </a:t>
            </a:r>
            <a:r>
              <a:rPr lang="en-US" sz="2000" dirty="0"/>
              <a:t>are transferred from an I/O device to </a:t>
            </a:r>
            <a:r>
              <a:rPr lang="en-US" sz="2000" dirty="0" smtClean="0"/>
              <a:t>the memory </a:t>
            </a:r>
            <a:r>
              <a:rPr lang="en-US" sz="2000" dirty="0"/>
              <a:t>by first reading them from the I/O device using an instruction such </a:t>
            </a:r>
            <a:r>
              <a:rPr lang="en-US" sz="2000" dirty="0" smtClean="0"/>
              <a:t>as Load </a:t>
            </a:r>
            <a:r>
              <a:rPr lang="en-US" sz="2000" dirty="0"/>
              <a:t>R2, </a:t>
            </a:r>
            <a:r>
              <a:rPr lang="en-US" sz="2000" dirty="0" smtClean="0"/>
              <a:t>DATAIN which </a:t>
            </a:r>
            <a:r>
              <a:rPr lang="en-US" sz="2000" dirty="0"/>
              <a:t>loads the data into a processor register. </a:t>
            </a:r>
            <a:endParaRPr lang="en-US" sz="2000" dirty="0" smtClean="0"/>
          </a:p>
          <a:p>
            <a:pPr marL="342900" indent="-342900" algn="just">
              <a:lnSpc>
                <a:spcPct val="150000"/>
              </a:lnSpc>
              <a:buFont typeface="Wingdings" panose="05000000000000000000" pitchFamily="2" charset="2"/>
              <a:buChar char="§"/>
            </a:pPr>
            <a:r>
              <a:rPr lang="en-US" sz="2000" dirty="0" smtClean="0"/>
              <a:t>Data </a:t>
            </a:r>
            <a:r>
              <a:rPr lang="en-US" sz="2000" dirty="0"/>
              <a:t>read are stored into a </a:t>
            </a:r>
            <a:r>
              <a:rPr lang="en-US" sz="2000" dirty="0" smtClean="0"/>
              <a:t>memory location</a:t>
            </a:r>
            <a:r>
              <a:rPr lang="en-US" sz="2000" dirty="0"/>
              <a:t>. The reverse process takes place for transferring data from the memory to an </a:t>
            </a:r>
            <a:r>
              <a:rPr lang="en-US" sz="2000" dirty="0" smtClean="0"/>
              <a:t>I/O device.</a:t>
            </a:r>
          </a:p>
          <a:p>
            <a:pPr marL="342900" indent="-342900" algn="just">
              <a:lnSpc>
                <a:spcPct val="150000"/>
              </a:lnSpc>
              <a:buFont typeface="Wingdings" panose="05000000000000000000" pitchFamily="2" charset="2"/>
              <a:buChar char="§"/>
            </a:pPr>
            <a:r>
              <a:rPr lang="en-US" sz="2000" dirty="0" smtClean="0"/>
              <a:t> </a:t>
            </a:r>
            <a:r>
              <a:rPr lang="en-US" sz="2000" dirty="0"/>
              <a:t>An instruction to transfer input or output data is executed only after the </a:t>
            </a:r>
            <a:r>
              <a:rPr lang="en-US" sz="2000" dirty="0" smtClean="0"/>
              <a:t>processor determines </a:t>
            </a:r>
            <a:r>
              <a:rPr lang="en-US" sz="2000" dirty="0"/>
              <a:t>that the I/O device is ready, either by polling its status register or by </a:t>
            </a:r>
            <a:r>
              <a:rPr lang="en-US" sz="2000" dirty="0" smtClean="0"/>
              <a:t>waiting for </a:t>
            </a:r>
            <a:r>
              <a:rPr lang="en-US" sz="2000" dirty="0"/>
              <a:t>an interrupt request. </a:t>
            </a:r>
          </a:p>
          <a:p>
            <a:pPr marL="342900" indent="-342900" algn="just">
              <a:lnSpc>
                <a:spcPct val="150000"/>
              </a:lnSpc>
              <a:buFont typeface="Wingdings" panose="05000000000000000000" pitchFamily="2" charset="2"/>
              <a:buChar char="§"/>
            </a:pPr>
            <a:r>
              <a:rPr lang="en-US" sz="2000" dirty="0" smtClean="0"/>
              <a:t>A </a:t>
            </a:r>
            <a:r>
              <a:rPr lang="en-US" sz="2000" dirty="0"/>
              <a:t>special control unit is provided to manage </a:t>
            </a:r>
            <a:r>
              <a:rPr lang="en-US" sz="2000" dirty="0" smtClean="0"/>
              <a:t>the transfer</a:t>
            </a:r>
            <a:r>
              <a:rPr lang="en-US" sz="2000" dirty="0"/>
              <a:t>, without continuous intervention by the processor. This approach is called </a:t>
            </a:r>
            <a:r>
              <a:rPr lang="en-US" sz="2000" i="1" dirty="0" smtClean="0"/>
              <a:t>direct memory </a:t>
            </a:r>
            <a:r>
              <a:rPr lang="en-US" sz="2000" i="1" dirty="0"/>
              <a:t>access</a:t>
            </a:r>
            <a:r>
              <a:rPr lang="en-US" sz="2000" dirty="0"/>
              <a:t>, or DMA.</a:t>
            </a:r>
            <a:endParaRPr lang="en-US" sz="2000" dirty="0" smtClean="0"/>
          </a:p>
        </p:txBody>
      </p:sp>
    </p:spTree>
    <p:extLst>
      <p:ext uri="{BB962C8B-B14F-4D97-AF65-F5344CB8AC3E}">
        <p14:creationId xmlns:p14="http://schemas.microsoft.com/office/powerpoint/2010/main" val="1517522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457200" y="381000"/>
            <a:ext cx="8458200" cy="960328"/>
          </a:xfrm>
          <a:prstGeom prst="rect">
            <a:avLst/>
          </a:prstGeom>
        </p:spPr>
        <p:txBody>
          <a:bodyPr wrap="square">
            <a:spAutoFit/>
          </a:bodyPr>
          <a:lstStyle/>
          <a:p>
            <a:pPr algn="ctr">
              <a:lnSpc>
                <a:spcPct val="150000"/>
              </a:lnSpc>
            </a:pPr>
            <a:r>
              <a:rPr lang="en-US" sz="2000" b="1" dirty="0" smtClean="0">
                <a:latin typeface="Times New Roman" pitchFamily="18" charset="0"/>
                <a:cs typeface="Times New Roman" pitchFamily="18" charset="0"/>
              </a:rPr>
              <a:t>Registers in DMA controller</a:t>
            </a:r>
          </a:p>
          <a:p>
            <a:pPr algn="ctr">
              <a:lnSpc>
                <a:spcPct val="150000"/>
              </a:lnSpc>
            </a:pPr>
            <a:endParaRPr lang="en-US" sz="2000" b="1" dirty="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95400"/>
            <a:ext cx="654158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01804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457200" y="381000"/>
            <a:ext cx="8458200" cy="1015663"/>
          </a:xfrm>
          <a:prstGeom prst="rect">
            <a:avLst/>
          </a:prstGeom>
        </p:spPr>
        <p:txBody>
          <a:bodyPr wrap="square">
            <a:spAutoFit/>
          </a:bodyPr>
          <a:lstStyle/>
          <a:p>
            <a:pPr algn="ctr">
              <a:lnSpc>
                <a:spcPct val="150000"/>
              </a:lnSpc>
            </a:pPr>
            <a:r>
              <a:rPr lang="en-US" sz="2000" b="1" dirty="0" smtClean="0">
                <a:latin typeface="Times New Roman" pitchFamily="18" charset="0"/>
                <a:cs typeface="Times New Roman" pitchFamily="18" charset="0"/>
              </a:rPr>
              <a:t>DMA controllers in a computer system</a:t>
            </a:r>
          </a:p>
          <a:p>
            <a:pPr algn="ctr">
              <a:lnSpc>
                <a:spcPct val="150000"/>
              </a:lnSpc>
            </a:pPr>
            <a:endParaRPr lang="en-US" sz="2000" b="1" dirty="0" smtClean="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838200"/>
            <a:ext cx="5105400" cy="537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90796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686800" cy="64770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81000" y="533400"/>
            <a:ext cx="4876800" cy="6217087"/>
          </a:xfrm>
          <a:prstGeom prst="rect">
            <a:avLst/>
          </a:prstGeom>
        </p:spPr>
        <p:txBody>
          <a:bodyPr wrap="square">
            <a:spAutoFit/>
          </a:bodyPr>
          <a:lstStyle/>
          <a:p>
            <a:r>
              <a:rPr lang="en-US" sz="2000" b="1" dirty="0">
                <a:latin typeface="Times New Roman" pitchFamily="18" charset="0"/>
                <a:cs typeface="Times New Roman" pitchFamily="18" charset="0"/>
              </a:rPr>
              <a:t>Speed, Size and Cost</a:t>
            </a:r>
          </a:p>
          <a:p>
            <a:r>
              <a:rPr lang="en-US" sz="2000" b="1" dirty="0">
                <a:latin typeface="Times New Roman" pitchFamily="18" charset="0"/>
                <a:cs typeface="Times New Roman" pitchFamily="18" charset="0"/>
              </a:rPr>
              <a:t>Memory hierarchy</a:t>
            </a:r>
          </a:p>
          <a:p>
            <a:endParaRPr lang="en-US" sz="2000" b="1"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The fastest access is to data held in processor registers. Processor cache, holds copies of the instructions and data stored in a much larger memory that is provided externally.</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A primary cache is always located on the processor chip. This cache is small and its access time is comparable to that of processor registers. The primary cache is referred to as the level 1 (L1) cache.</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A larger, and hence somewhat slower, secondary cache is placed between the primary cache and the rest of the memory. It is referred to as the level 2 (L2) cache.</a:t>
            </a:r>
            <a:r>
              <a:rPr lang="en-US" dirty="0"/>
              <a:t/>
            </a:r>
            <a:br>
              <a:rPr lang="en-US" dirty="0"/>
            </a:br>
            <a:endParaRPr lang="en-US" dirty="0"/>
          </a:p>
        </p:txBody>
      </p:sp>
      <p:pic>
        <p:nvPicPr>
          <p:cNvPr id="16386" name="Picture 2"/>
          <p:cNvPicPr>
            <a:picLocks noChangeAspect="1" noChangeArrowheads="1"/>
          </p:cNvPicPr>
          <p:nvPr/>
        </p:nvPicPr>
        <p:blipFill>
          <a:blip r:embed="rId2"/>
          <a:srcRect/>
          <a:stretch>
            <a:fillRect/>
          </a:stretch>
        </p:blipFill>
        <p:spPr bwMode="auto">
          <a:xfrm>
            <a:off x="5181600" y="914400"/>
            <a:ext cx="3533775" cy="50292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81000" y="762000"/>
            <a:ext cx="8382000" cy="5447645"/>
          </a:xfrm>
          <a:prstGeom prst="rect">
            <a:avLst/>
          </a:prstGeom>
        </p:spPr>
        <p:txBody>
          <a:bodyPr wrap="square">
            <a:spAutoFit/>
          </a:bodyPr>
          <a:lstStyle/>
          <a:p>
            <a:pPr algn="just"/>
            <a:r>
              <a:rPr lang="en-US" sz="2200" b="1" dirty="0">
                <a:latin typeface="Times New Roman" pitchFamily="18" charset="0"/>
                <a:cs typeface="Times New Roman" pitchFamily="18" charset="0"/>
              </a:rPr>
              <a:t>Cache Memories</a:t>
            </a:r>
          </a:p>
          <a:p>
            <a:pPr algn="just"/>
            <a:endParaRPr lang="en-US" sz="2200" b="1"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The memory control circuitry is designed to take advantage of the property of locality of reference.</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Temporal locality suggests that whenever an information item, instruction or data, is first needed, this item should be brought into the cache, because it is likely to be needed again soon.</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Spatial locality suggests that instead of fetching just one item from the main memory to the cache, it is useful to fetch several items that are located at adjacent addresses as well.</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The term cache block or cache line refers to a set of contiguous address locations of some size.</a:t>
            </a:r>
            <a:r>
              <a:rPr lang="en-US" dirty="0"/>
              <a:t/>
            </a:r>
            <a:br>
              <a:rPr lang="en-US" dirty="0"/>
            </a:b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609600" y="685800"/>
            <a:ext cx="7772400" cy="2462213"/>
          </a:xfrm>
          <a:prstGeom prst="rect">
            <a:avLst/>
          </a:prstGeom>
        </p:spPr>
        <p:txBody>
          <a:bodyPr wrap="square">
            <a:spAutoFit/>
          </a:bodyPr>
          <a:lstStyle/>
          <a:p>
            <a:r>
              <a:rPr lang="en-US" sz="2200" b="1" dirty="0">
                <a:latin typeface="Times New Roman" pitchFamily="18" charset="0"/>
                <a:cs typeface="Times New Roman" pitchFamily="18" charset="0"/>
              </a:rPr>
              <a:t>Cache Memories</a:t>
            </a:r>
          </a:p>
          <a:p>
            <a:r>
              <a:rPr lang="en-US" sz="2200" b="1" dirty="0">
                <a:latin typeface="Times New Roman" pitchFamily="18" charset="0"/>
                <a:cs typeface="Times New Roman" pitchFamily="18" charset="0"/>
              </a:rPr>
              <a:t>Use of a cache memory</a:t>
            </a:r>
          </a:p>
          <a:p>
            <a:endParaRPr lang="en-US" sz="2200" b="1"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 		When the processor issues a Read request, the contents of a block of memory words containing the location specified are transferred into the cache.</a:t>
            </a:r>
            <a:br>
              <a:rPr lang="en-US" sz="2200" dirty="0">
                <a:latin typeface="Times New Roman" pitchFamily="18" charset="0"/>
                <a:cs typeface="Times New Roman" pitchFamily="18" charset="0"/>
              </a:rPr>
            </a:br>
            <a:endParaRPr lang="en-US" sz="2200" dirty="0">
              <a:latin typeface="Times New Roman" pitchFamily="18" charset="0"/>
              <a:cs typeface="Times New Roman" pitchFamily="18" charset="0"/>
            </a:endParaRPr>
          </a:p>
        </p:txBody>
      </p:sp>
      <p:pic>
        <p:nvPicPr>
          <p:cNvPr id="17410" name="Picture 2"/>
          <p:cNvPicPr>
            <a:picLocks noChangeAspect="1" noChangeArrowheads="1"/>
          </p:cNvPicPr>
          <p:nvPr/>
        </p:nvPicPr>
        <p:blipFill>
          <a:blip r:embed="rId2"/>
          <a:srcRect/>
          <a:stretch>
            <a:fillRect/>
          </a:stretch>
        </p:blipFill>
        <p:spPr bwMode="auto">
          <a:xfrm>
            <a:off x="1981200" y="3886200"/>
            <a:ext cx="5105400" cy="21336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81000" y="1066800"/>
            <a:ext cx="8382000" cy="4832092"/>
          </a:xfrm>
          <a:prstGeom prst="rect">
            <a:avLst/>
          </a:prstGeom>
        </p:spPr>
        <p:txBody>
          <a:bodyPr wrap="square">
            <a:spAutoFit/>
          </a:bodyPr>
          <a:lstStyle/>
          <a:p>
            <a:r>
              <a:rPr lang="en-US" sz="2200" b="1" dirty="0">
                <a:latin typeface="Times New Roman" pitchFamily="18" charset="0"/>
                <a:cs typeface="Times New Roman" pitchFamily="18" charset="0"/>
              </a:rPr>
              <a:t>Cache Hits</a:t>
            </a:r>
          </a:p>
          <a:p>
            <a:endParaRPr lang="en-US" sz="2200" b="1"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The processor does not need to know explicitly about the existence of the cache. It simply issues R/W requests using addresses that refer to locations in the memory.</a:t>
            </a:r>
          </a:p>
          <a:p>
            <a:pPr algn="just"/>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The cache control circuitry determines whether the requested word currently exists in the cache.</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 If it does, the R/W operation is performed on the appropriate cache location. In this case, a read or write hit is said to have occurred.</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 The main memory is not involved when there is a cache hit in a Read/Write operation.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04800" y="533400"/>
            <a:ext cx="8458200" cy="5847755"/>
          </a:xfrm>
          <a:prstGeom prst="rect">
            <a:avLst/>
          </a:prstGeom>
        </p:spPr>
        <p:txBody>
          <a:bodyPr wrap="square">
            <a:spAutoFit/>
          </a:bodyPr>
          <a:lstStyle/>
          <a:p>
            <a:pPr algn="just"/>
            <a:r>
              <a:rPr lang="en-US" sz="2200" b="1" dirty="0">
                <a:latin typeface="Times New Roman" pitchFamily="18" charset="0"/>
                <a:cs typeface="Times New Roman" pitchFamily="18" charset="0"/>
              </a:rPr>
              <a:t>Cache Misses</a:t>
            </a:r>
          </a:p>
          <a:p>
            <a:pPr algn="just"/>
            <a:endParaRPr lang="en-US" sz="2200" b="1"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A Read operation for a word that is not in the cache constitutes a Read miss.</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It causes the block of words containing the requested word to be copied from the main memory into the cache.</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After the entire block is loaded into the cache, the particular word requested is forwarded to the processor.</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Alternatively, this word may be sent to the processor as soon as it is read from the main memory.</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The latter approach, which is called load-through, or early restart, reduces the processor’s waiting time somewhat, at the expense of more complex circuitry.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81000" y="990600"/>
            <a:ext cx="8382000" cy="4832092"/>
          </a:xfrm>
          <a:prstGeom prst="rect">
            <a:avLst/>
          </a:prstGeom>
        </p:spPr>
        <p:txBody>
          <a:bodyPr wrap="square">
            <a:spAutoFit/>
          </a:bodyPr>
          <a:lstStyle/>
          <a:p>
            <a:r>
              <a:rPr lang="en-US" sz="2200" b="1" dirty="0">
                <a:latin typeface="Times New Roman" pitchFamily="18" charset="0"/>
                <a:cs typeface="Times New Roman" pitchFamily="18" charset="0"/>
              </a:rPr>
              <a:t>Mapping Functions</a:t>
            </a:r>
          </a:p>
          <a:p>
            <a:endParaRPr lang="en-US" sz="2200" b="1"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There are several possible methods for determining where memory blocks are placed in the cache.</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Consider a example, cache consisting of 128 blocks of 16 words each, for a total of 2048 (2K) words, and assume that the main memory is addressable by a 16-bit address.</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The main memory has 64K words, which will view as 4K blocks of 16 words each.</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For simplicity, assume that consecutive addresses refer to consecutive words.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81000" y="914400"/>
            <a:ext cx="8458200" cy="769441"/>
          </a:xfrm>
          <a:prstGeom prst="rect">
            <a:avLst/>
          </a:prstGeom>
        </p:spPr>
        <p:txBody>
          <a:bodyPr wrap="square">
            <a:spAutoFit/>
          </a:bodyPr>
          <a:lstStyle/>
          <a:p>
            <a:r>
              <a:rPr lang="en-US" sz="2200" dirty="0">
                <a:latin typeface="Times New Roman" pitchFamily="18" charset="0"/>
                <a:cs typeface="Times New Roman" pitchFamily="18" charset="0"/>
              </a:rPr>
              <a:t>The connection between the processor and its memory consists of address, data, and control lines,</a:t>
            </a:r>
          </a:p>
        </p:txBody>
      </p:sp>
      <p:pic>
        <p:nvPicPr>
          <p:cNvPr id="1026" name="Picture 2"/>
          <p:cNvPicPr>
            <a:picLocks noChangeAspect="1" noChangeArrowheads="1"/>
          </p:cNvPicPr>
          <p:nvPr/>
        </p:nvPicPr>
        <p:blipFill>
          <a:blip r:embed="rId2"/>
          <a:srcRect/>
          <a:stretch>
            <a:fillRect/>
          </a:stretch>
        </p:blipFill>
        <p:spPr bwMode="auto">
          <a:xfrm>
            <a:off x="1295400" y="1905000"/>
            <a:ext cx="6705600" cy="3581400"/>
          </a:xfrm>
          <a:prstGeom prst="rect">
            <a:avLst/>
          </a:prstGeom>
          <a:noFill/>
          <a:ln w="9525">
            <a:noFill/>
            <a:miter lim="800000"/>
            <a:headEnd/>
            <a:tailEnd/>
          </a:ln>
          <a:effectLst/>
        </p:spPr>
      </p:pic>
      <p:sp>
        <p:nvSpPr>
          <p:cNvPr id="5" name="Rectangle 4"/>
          <p:cNvSpPr/>
          <p:nvPr/>
        </p:nvSpPr>
        <p:spPr>
          <a:xfrm>
            <a:off x="1981200" y="5791200"/>
            <a:ext cx="5368521" cy="430887"/>
          </a:xfrm>
          <a:prstGeom prst="rect">
            <a:avLst/>
          </a:prstGeom>
        </p:spPr>
        <p:txBody>
          <a:bodyPr wrap="none">
            <a:spAutoFit/>
          </a:bodyPr>
          <a:lstStyle/>
          <a:p>
            <a:r>
              <a:rPr lang="en-US" sz="2200" b="1" dirty="0">
                <a:latin typeface="Times New Roman" pitchFamily="18" charset="0"/>
                <a:cs typeface="Times New Roman" pitchFamily="18" charset="0"/>
              </a:rPr>
              <a:t>Connection of the memory to the processor</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457200" y="474345"/>
            <a:ext cx="8305800" cy="6032421"/>
          </a:xfrm>
          <a:prstGeom prst="rect">
            <a:avLst/>
          </a:prstGeom>
        </p:spPr>
        <p:txBody>
          <a:bodyPr wrap="square">
            <a:spAutoFit/>
          </a:bodyPr>
          <a:lstStyle/>
          <a:p>
            <a:r>
              <a:rPr lang="en-US" sz="2200" b="1" dirty="0">
                <a:latin typeface="Times New Roman" pitchFamily="18" charset="0"/>
                <a:cs typeface="Times New Roman" pitchFamily="18" charset="0"/>
              </a:rPr>
              <a:t>Mapping Functions</a:t>
            </a:r>
            <a:br>
              <a:rPr lang="en-US" sz="2200" b="1" dirty="0">
                <a:latin typeface="Times New Roman" pitchFamily="18" charset="0"/>
                <a:cs typeface="Times New Roman" pitchFamily="18" charset="0"/>
              </a:rPr>
            </a:br>
            <a:r>
              <a:rPr lang="en-US" sz="2200" b="1" dirty="0">
                <a:latin typeface="Times New Roman" pitchFamily="18" charset="0"/>
                <a:cs typeface="Times New Roman" pitchFamily="18" charset="0"/>
              </a:rPr>
              <a:t>Direct Mapping</a:t>
            </a:r>
          </a:p>
          <a:p>
            <a:endParaRPr lang="en-US" sz="2200" b="1"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The simplest way to determine cache locations in which to store memory blocks is the direct-mapping technique. In this technique, block j of the main memory maps onto block j modulo 128 of the cache, as shown in next slide.</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Thus, whenever one of the main memory blocks 0, 128, 256, is loaded into the cache, it is stored in cache block 0. Blocks 1, 129, 257, are stored in cache block 1, and so on.</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Since more than one memory block is mapped onto a given cache block position, contention may arise for that position even when the cache is not full.</a:t>
            </a:r>
          </a:p>
          <a:p>
            <a:pPr algn="just"/>
            <a:r>
              <a:rPr lang="en-US" sz="2000" dirty="0">
                <a:latin typeface="Times New Roman" pitchFamily="18" charset="0"/>
                <a:cs typeface="Times New Roman" pitchFamily="18" charset="0"/>
              </a:rPr>
              <a:t>For example, instructions of a program may start in block 1 and continue in block 129, possibly after a branch. </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As this program is executed, both of these blocks must be transferred to the block-1 position in the cache. Contention is resolved by allowing the new block to overwrite the currently resident block.</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457200" y="609600"/>
            <a:ext cx="2616422" cy="430887"/>
          </a:xfrm>
          <a:prstGeom prst="rect">
            <a:avLst/>
          </a:prstGeom>
        </p:spPr>
        <p:txBody>
          <a:bodyPr wrap="none">
            <a:spAutoFit/>
          </a:bodyPr>
          <a:lstStyle/>
          <a:p>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Mapping Functions</a:t>
            </a:r>
            <a:endParaRPr lang="en-US" sz="2200" dirty="0">
              <a:latin typeface="Times New Roman" pitchFamily="18" charset="0"/>
              <a:cs typeface="Times New Roman" pitchFamily="18" charset="0"/>
            </a:endParaRPr>
          </a:p>
        </p:txBody>
      </p:sp>
      <p:pic>
        <p:nvPicPr>
          <p:cNvPr id="18434" name="Picture 2"/>
          <p:cNvPicPr>
            <a:picLocks noChangeAspect="1" noChangeArrowheads="1"/>
          </p:cNvPicPr>
          <p:nvPr/>
        </p:nvPicPr>
        <p:blipFill>
          <a:blip r:embed="rId2"/>
          <a:srcRect/>
          <a:stretch>
            <a:fillRect/>
          </a:stretch>
        </p:blipFill>
        <p:spPr bwMode="auto">
          <a:xfrm>
            <a:off x="685800" y="1066800"/>
            <a:ext cx="3886200" cy="5181600"/>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a:srcRect/>
          <a:stretch>
            <a:fillRect/>
          </a:stretch>
        </p:blipFill>
        <p:spPr bwMode="auto">
          <a:xfrm>
            <a:off x="4953000" y="762000"/>
            <a:ext cx="3343275" cy="5057775"/>
          </a:xfrm>
          <a:prstGeom prst="rect">
            <a:avLst/>
          </a:prstGeom>
          <a:noFill/>
          <a:ln w="9525">
            <a:noFill/>
            <a:miter lim="800000"/>
            <a:headEnd/>
            <a:tailEnd/>
          </a:ln>
          <a:effectLst/>
        </p:spPr>
      </p:pic>
      <p:pic>
        <p:nvPicPr>
          <p:cNvPr id="18436" name="Picture 4"/>
          <p:cNvPicPr>
            <a:picLocks noChangeAspect="1" noChangeArrowheads="1"/>
          </p:cNvPicPr>
          <p:nvPr/>
        </p:nvPicPr>
        <p:blipFill>
          <a:blip r:embed="rId4"/>
          <a:srcRect/>
          <a:stretch>
            <a:fillRect/>
          </a:stretch>
        </p:blipFill>
        <p:spPr bwMode="auto">
          <a:xfrm>
            <a:off x="5410200" y="5943599"/>
            <a:ext cx="2209800" cy="411997"/>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81000" y="762000"/>
            <a:ext cx="8305800" cy="4893647"/>
          </a:xfrm>
          <a:prstGeom prst="rect">
            <a:avLst/>
          </a:prstGeom>
        </p:spPr>
        <p:txBody>
          <a:bodyPr wrap="square">
            <a:spAutoFit/>
          </a:bodyPr>
          <a:lstStyle/>
          <a:p>
            <a:r>
              <a:rPr lang="en-US" sz="2400" b="1" dirty="0">
                <a:latin typeface="Times New Roman" pitchFamily="18" charset="0"/>
                <a:cs typeface="Times New Roman" pitchFamily="18" charset="0"/>
              </a:rPr>
              <a:t>Mapping Functions</a:t>
            </a: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Associative Mapping</a:t>
            </a:r>
          </a:p>
          <a:p>
            <a:endParaRPr lang="en-US" sz="2400" b="1"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In which a main memory block can be placed into any cache block position.</a:t>
            </a:r>
          </a:p>
          <a:p>
            <a:pPr algn="just">
              <a:buFont typeface="Wingdings" pitchFamily="2" charset="2"/>
              <a:buChar char="Ø"/>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12 tag bits are required to identify a memory block when it is resident in the cache.</a:t>
            </a:r>
          </a:p>
          <a:p>
            <a:pPr algn="just">
              <a:buFont typeface="Wingdings" pitchFamily="2" charset="2"/>
              <a:buChar char="Ø"/>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The tag bits of an address received from the processor are compared to the tag bits of each block of the cache to see if the desired block is present. This is called the associative-mapping technique.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19458" name="Picture 2"/>
          <p:cNvPicPr>
            <a:picLocks noChangeAspect="1" noChangeArrowheads="1"/>
          </p:cNvPicPr>
          <p:nvPr/>
        </p:nvPicPr>
        <p:blipFill>
          <a:blip r:embed="rId3"/>
          <a:srcRect/>
          <a:stretch>
            <a:fillRect/>
          </a:stretch>
        </p:blipFill>
        <p:spPr bwMode="auto">
          <a:xfrm>
            <a:off x="1171575" y="609600"/>
            <a:ext cx="6981825" cy="5714999"/>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81000" y="838200"/>
            <a:ext cx="8229600" cy="5447645"/>
          </a:xfrm>
          <a:prstGeom prst="rect">
            <a:avLst/>
          </a:prstGeom>
        </p:spPr>
        <p:txBody>
          <a:bodyPr wrap="square">
            <a:spAutoFit/>
          </a:bodyPr>
          <a:lstStyle/>
          <a:p>
            <a:r>
              <a:rPr lang="en-US" sz="2200" b="1" dirty="0">
                <a:latin typeface="Times New Roman" pitchFamily="18" charset="0"/>
                <a:cs typeface="Times New Roman" pitchFamily="18" charset="0"/>
              </a:rPr>
              <a:t>Mapping Functions</a:t>
            </a:r>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r>
              <a:rPr lang="en-US" sz="2200" b="1" dirty="0">
                <a:latin typeface="Times New Roman" pitchFamily="18" charset="0"/>
                <a:cs typeface="Times New Roman" pitchFamily="18" charset="0"/>
              </a:rPr>
              <a:t>Set-Associative Mapping</a:t>
            </a:r>
          </a:p>
          <a:p>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Another approach is to use a combination of the direct- and associative-mapping techniques.</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The blocks of the cache are grouped into sets, and the mapping allows a block of the main memory to reside in any block of a specific set.</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Hence, the contention problem of the direct method is eased by having a few choices for block placement.</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At the same time, the hardware cost is reduced by decreasing the size of the associative search.</a:t>
            </a:r>
            <a:r>
              <a:rPr lang="en-US" dirty="0"/>
              <a:t/>
            </a:r>
            <a:br>
              <a:rPr lang="en-US" dirty="0"/>
            </a:b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04800" y="228600"/>
            <a:ext cx="8686800" cy="64770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457200" y="1066800"/>
            <a:ext cx="3886200" cy="3477875"/>
          </a:xfrm>
          <a:prstGeom prst="rect">
            <a:avLst/>
          </a:prstGeom>
        </p:spPr>
        <p:txBody>
          <a:bodyPr wrap="square">
            <a:spAutoFit/>
          </a:bodyPr>
          <a:lstStyle/>
          <a:p>
            <a:pPr algn="just"/>
            <a:r>
              <a:rPr lang="en-US" sz="2000" b="1" dirty="0">
                <a:latin typeface="Times New Roman" pitchFamily="18" charset="0"/>
                <a:cs typeface="Times New Roman" pitchFamily="18" charset="0"/>
              </a:rPr>
              <a:t>Mapping Functions</a:t>
            </a:r>
          </a:p>
          <a:p>
            <a:pPr algn="just"/>
            <a:endParaRPr lang="en-US" sz="2000" b="1"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Memory blocks 0, 64, 128, , 4032 map into cache set 0, and they can occupy either of the two block positions within this set.</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Having 64 sets means that the 6-bit set field of the address determines which set of the cache might contain the desired block.</a:t>
            </a:r>
          </a:p>
        </p:txBody>
      </p:sp>
      <p:pic>
        <p:nvPicPr>
          <p:cNvPr id="20482" name="Picture 2"/>
          <p:cNvPicPr>
            <a:picLocks noChangeAspect="1" noChangeArrowheads="1"/>
          </p:cNvPicPr>
          <p:nvPr/>
        </p:nvPicPr>
        <p:blipFill>
          <a:blip r:embed="rId2"/>
          <a:srcRect/>
          <a:stretch>
            <a:fillRect/>
          </a:stretch>
        </p:blipFill>
        <p:spPr bwMode="auto">
          <a:xfrm>
            <a:off x="4572000" y="304800"/>
            <a:ext cx="3810000" cy="632460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533400" y="1524000"/>
            <a:ext cx="8001000" cy="3816429"/>
          </a:xfrm>
          <a:prstGeom prst="rect">
            <a:avLst/>
          </a:prstGeom>
        </p:spPr>
        <p:txBody>
          <a:bodyPr wrap="square">
            <a:spAutoFit/>
          </a:bodyPr>
          <a:lstStyle/>
          <a:p>
            <a:r>
              <a:rPr lang="en-US" sz="2200" b="1" dirty="0">
                <a:latin typeface="Times New Roman" pitchFamily="18" charset="0"/>
                <a:cs typeface="Times New Roman" pitchFamily="18" charset="0"/>
              </a:rPr>
              <a:t>Cache Replacement Algorithms</a:t>
            </a:r>
          </a:p>
          <a:p>
            <a:endParaRPr lang="en-US" sz="2200" b="1" dirty="0">
              <a:latin typeface="Times New Roman" pitchFamily="18" charset="0"/>
              <a:cs typeface="Times New Roman" pitchFamily="18" charset="0"/>
            </a:endParaRPr>
          </a:p>
          <a:p>
            <a:pPr>
              <a:buFont typeface="Wingdings" pitchFamily="2" charset="2"/>
              <a:buChar char="Ø"/>
            </a:pPr>
            <a:r>
              <a:rPr lang="en-US" sz="2200" dirty="0">
                <a:latin typeface="Times New Roman" pitchFamily="18" charset="0"/>
                <a:cs typeface="Times New Roman" pitchFamily="18" charset="0"/>
              </a:rPr>
              <a:t>Replacement algorithm determines which block in cache is removed to make room.</a:t>
            </a:r>
          </a:p>
          <a:p>
            <a:pPr>
              <a:buFont typeface="Wingdings" pitchFamily="2" charset="2"/>
              <a:buChar char="Ø"/>
            </a:pPr>
            <a:endParaRPr lang="en-US" sz="2200" dirty="0">
              <a:latin typeface="Times New Roman" pitchFamily="18" charset="0"/>
              <a:cs typeface="Times New Roman" pitchFamily="18" charset="0"/>
            </a:endParaRPr>
          </a:p>
          <a:p>
            <a:pPr>
              <a:buFont typeface="Wingdings" pitchFamily="2" charset="2"/>
              <a:buChar char="Ø"/>
            </a:pPr>
            <a:r>
              <a:rPr lang="en-US" sz="2200" dirty="0">
                <a:latin typeface="Times New Roman" pitchFamily="18" charset="0"/>
                <a:cs typeface="Times New Roman" pitchFamily="18" charset="0"/>
              </a:rPr>
              <a:t>2 main policies used today</a:t>
            </a:r>
          </a:p>
          <a:p>
            <a:pPr>
              <a:buFont typeface="Wingdings" pitchFamily="2" charset="2"/>
              <a:buChar char="Ø"/>
            </a:pPr>
            <a:endParaRPr lang="en-US" sz="2200" dirty="0">
              <a:latin typeface="Times New Roman" pitchFamily="18" charset="0"/>
              <a:cs typeface="Times New Roman" pitchFamily="18" charset="0"/>
            </a:endParaRPr>
          </a:p>
          <a:p>
            <a:pPr lvl="1"/>
            <a:r>
              <a:rPr lang="en-US" sz="2200" dirty="0">
                <a:latin typeface="Times New Roman" pitchFamily="18" charset="0"/>
                <a:cs typeface="Times New Roman" pitchFamily="18" charset="0"/>
              </a:rPr>
              <a:t>Least Recently Used (LRU) - The block replaced is the one unused for the longest time</a:t>
            </a:r>
          </a:p>
          <a:p>
            <a:pPr lvl="1"/>
            <a:r>
              <a:rPr lang="en-US" sz="2200" dirty="0">
                <a:latin typeface="Times New Roman" pitchFamily="18" charset="0"/>
                <a:cs typeface="Times New Roman" pitchFamily="18" charset="0"/>
              </a:rPr>
              <a:t>Random - The block replaced is completely random – a counter-intuitive approach.</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81000" y="609600"/>
            <a:ext cx="8534400" cy="4832092"/>
          </a:xfrm>
          <a:prstGeom prst="rect">
            <a:avLst/>
          </a:prstGeom>
        </p:spPr>
        <p:txBody>
          <a:bodyPr wrap="square">
            <a:spAutoFit/>
          </a:bodyPr>
          <a:lstStyle/>
          <a:p>
            <a:r>
              <a:rPr lang="en-US" sz="2200" b="1" dirty="0">
                <a:latin typeface="Times New Roman" pitchFamily="18" charset="0"/>
                <a:cs typeface="Times New Roman" pitchFamily="18" charset="0"/>
              </a:rPr>
              <a:t>Replacement Algorithms</a:t>
            </a:r>
          </a:p>
          <a:p>
            <a:endParaRPr lang="en-US" sz="2200" b="1" dirty="0">
              <a:latin typeface="Times New Roman" pitchFamily="18" charset="0"/>
              <a:cs typeface="Times New Roman" pitchFamily="18" charset="0"/>
            </a:endParaRPr>
          </a:p>
          <a:p>
            <a:pPr>
              <a:buFont typeface="Arial" pitchFamily="34" charset="0"/>
              <a:buChar char="•"/>
            </a:pPr>
            <a:r>
              <a:rPr lang="en-US" sz="2200" dirty="0">
                <a:latin typeface="Times New Roman" pitchFamily="18" charset="0"/>
                <a:cs typeface="Times New Roman" pitchFamily="18" charset="0"/>
              </a:rPr>
              <a:t>No choice in Direct mapping because each block only maps to one line!!!</a:t>
            </a:r>
          </a:p>
          <a:p>
            <a:pPr>
              <a:buFont typeface="Arial" pitchFamily="34" charset="0"/>
              <a:buChar char="•"/>
            </a:pPr>
            <a:r>
              <a:rPr lang="en-US" sz="2200" dirty="0">
                <a:latin typeface="Times New Roman" pitchFamily="18" charset="0"/>
                <a:cs typeface="Times New Roman" pitchFamily="18" charset="0"/>
              </a:rPr>
              <a:t>So it is applicable for other mapping functions</a:t>
            </a:r>
          </a:p>
          <a:p>
            <a:pPr>
              <a:buFont typeface="Arial" pitchFamily="34" charset="0"/>
              <a:buChar char="•"/>
            </a:pPr>
            <a:r>
              <a:rPr lang="en-US" sz="2200" dirty="0">
                <a:latin typeface="Times New Roman" pitchFamily="18" charset="0"/>
                <a:cs typeface="Times New Roman" pitchFamily="18" charset="0"/>
              </a:rPr>
              <a:t>Hardware implemented algorithm (speed)</a:t>
            </a:r>
          </a:p>
          <a:p>
            <a:pPr>
              <a:buFont typeface="Arial" pitchFamily="34" charset="0"/>
              <a:buChar char="•"/>
            </a:pPr>
            <a:endParaRPr lang="en-US" sz="2200" dirty="0">
              <a:latin typeface="Times New Roman" pitchFamily="18" charset="0"/>
              <a:cs typeface="Times New Roman" pitchFamily="18" charset="0"/>
            </a:endParaRPr>
          </a:p>
          <a:p>
            <a:pPr>
              <a:buFont typeface="Arial" pitchFamily="34" charset="0"/>
              <a:buChar char="•"/>
            </a:pPr>
            <a:r>
              <a:rPr lang="en-US" sz="2200" dirty="0">
                <a:latin typeface="Times New Roman" pitchFamily="18" charset="0"/>
                <a:cs typeface="Times New Roman" pitchFamily="18" charset="0"/>
              </a:rPr>
              <a:t>Least Recently used (LRU)</a:t>
            </a:r>
          </a:p>
          <a:p>
            <a:pPr lvl="1"/>
            <a:r>
              <a:rPr lang="en-US" sz="2200" dirty="0">
                <a:latin typeface="Times New Roman" pitchFamily="18" charset="0"/>
                <a:cs typeface="Times New Roman" pitchFamily="18" charset="0"/>
              </a:rPr>
              <a:t>e.g. in 2 way set associative</a:t>
            </a:r>
          </a:p>
          <a:p>
            <a:pPr lvl="1"/>
            <a:r>
              <a:rPr lang="en-US" sz="2200" dirty="0">
                <a:latin typeface="Times New Roman" pitchFamily="18" charset="0"/>
                <a:cs typeface="Times New Roman" pitchFamily="18" charset="0"/>
              </a:rPr>
              <a:t>Which of the 2 block is LRU?</a:t>
            </a:r>
          </a:p>
          <a:p>
            <a:pPr>
              <a:buFont typeface="Arial" pitchFamily="34" charset="0"/>
              <a:buChar char="•"/>
            </a:pPr>
            <a:r>
              <a:rPr lang="en-US" sz="2200" dirty="0">
                <a:latin typeface="Times New Roman" pitchFamily="18" charset="0"/>
                <a:cs typeface="Times New Roman" pitchFamily="18" charset="0"/>
              </a:rPr>
              <a:t>First in first out (FIFO)</a:t>
            </a:r>
          </a:p>
          <a:p>
            <a:pPr lvl="1"/>
            <a:r>
              <a:rPr lang="en-US" sz="2200" dirty="0">
                <a:latin typeface="Times New Roman" pitchFamily="18" charset="0"/>
                <a:cs typeface="Times New Roman" pitchFamily="18" charset="0"/>
              </a:rPr>
              <a:t>Replace block that has been in cache longest</a:t>
            </a:r>
          </a:p>
          <a:p>
            <a:pPr>
              <a:buFont typeface="Arial" pitchFamily="34" charset="0"/>
              <a:buChar char="•"/>
            </a:pPr>
            <a:r>
              <a:rPr lang="en-US" sz="2200" dirty="0">
                <a:latin typeface="Times New Roman" pitchFamily="18" charset="0"/>
                <a:cs typeface="Times New Roman" pitchFamily="18" charset="0"/>
              </a:rPr>
              <a:t>Least frequently used</a:t>
            </a:r>
          </a:p>
          <a:p>
            <a:pPr lvl="1"/>
            <a:r>
              <a:rPr lang="en-US" sz="2200" dirty="0">
                <a:latin typeface="Times New Roman" pitchFamily="18" charset="0"/>
                <a:cs typeface="Times New Roman" pitchFamily="18" charset="0"/>
              </a:rPr>
              <a:t>Replace block which has had fewest hits</a:t>
            </a:r>
          </a:p>
          <a:p>
            <a:pPr>
              <a:buFont typeface="Arial" pitchFamily="34" charset="0"/>
              <a:buChar char="•"/>
            </a:pPr>
            <a:r>
              <a:rPr lang="en-US" sz="2200" dirty="0">
                <a:latin typeface="Times New Roman" pitchFamily="18" charset="0"/>
                <a:cs typeface="Times New Roman" pitchFamily="18" charset="0"/>
              </a:rPr>
              <a:t>Random</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81000" y="838200"/>
            <a:ext cx="8229600" cy="5170646"/>
          </a:xfrm>
          <a:prstGeom prst="rect">
            <a:avLst/>
          </a:prstGeom>
        </p:spPr>
        <p:txBody>
          <a:bodyPr wrap="square">
            <a:spAutoFit/>
          </a:bodyPr>
          <a:lstStyle/>
          <a:p>
            <a:r>
              <a:rPr lang="en-US" sz="2200" b="1" dirty="0">
                <a:latin typeface="Times New Roman" pitchFamily="18" charset="0"/>
                <a:cs typeface="Times New Roman" pitchFamily="18" charset="0"/>
              </a:rPr>
              <a:t>Performance Considerations</a:t>
            </a:r>
          </a:p>
          <a:p>
            <a:endParaRPr lang="en-US" sz="2200" b="1"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A key design objective of a computer system is to achieve the best possible performance at the lowest possible cost.</a:t>
            </a:r>
          </a:p>
          <a:p>
            <a:pPr lvl="1" algn="just">
              <a:buFont typeface="Arial" pitchFamily="34" charset="0"/>
              <a:buChar char="•"/>
            </a:pPr>
            <a:r>
              <a:rPr lang="en-US" sz="2200" dirty="0">
                <a:latin typeface="Times New Roman" pitchFamily="18" charset="0"/>
                <a:cs typeface="Times New Roman" pitchFamily="18" charset="0"/>
              </a:rPr>
              <a:t>Price/performance ratio is a common measure of success.</a:t>
            </a:r>
          </a:p>
          <a:p>
            <a:pPr lvl="1" algn="just">
              <a:buFont typeface="Arial" pitchFamily="34" charset="0"/>
              <a:buChar char="•"/>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Performance of a processor depends on:</a:t>
            </a:r>
          </a:p>
          <a:p>
            <a:pPr lvl="1" algn="just">
              <a:buFont typeface="Arial" pitchFamily="34" charset="0"/>
              <a:buChar char="•"/>
            </a:pPr>
            <a:r>
              <a:rPr lang="en-US" sz="2200" dirty="0">
                <a:latin typeface="Times New Roman" pitchFamily="18" charset="0"/>
                <a:cs typeface="Times New Roman" pitchFamily="18" charset="0"/>
              </a:rPr>
              <a:t>How fast machine instructions can be brought into the processor for execution.</a:t>
            </a:r>
          </a:p>
          <a:p>
            <a:pPr lvl="1" algn="just">
              <a:buFont typeface="Arial" pitchFamily="34" charset="0"/>
              <a:buChar char="•"/>
            </a:pPr>
            <a:r>
              <a:rPr lang="en-US" sz="2200" dirty="0">
                <a:latin typeface="Times New Roman" pitchFamily="18" charset="0"/>
                <a:cs typeface="Times New Roman" pitchFamily="18" charset="0"/>
              </a:rPr>
              <a:t>How fast the instructions can be executed.</a:t>
            </a:r>
          </a:p>
          <a:p>
            <a:pPr lvl="1" algn="just">
              <a:buFont typeface="Arial" pitchFamily="34" charset="0"/>
              <a:buChar char="•"/>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The main purpose of this hierarchy is to create a memory that the processor sees as having a short access time and a large capacity.</a:t>
            </a:r>
          </a:p>
          <a:p>
            <a:pPr lvl="1" algn="just">
              <a:buFont typeface="Arial" pitchFamily="34" charset="0"/>
              <a:buChar char="•"/>
            </a:pPr>
            <a:r>
              <a:rPr lang="en-US" sz="2200" dirty="0">
                <a:latin typeface="Times New Roman" pitchFamily="18" charset="0"/>
                <a:cs typeface="Times New Roman" pitchFamily="18" charset="0"/>
              </a:rPr>
              <a:t>Caches improve performance is dependent on how frequently the requested instructions and data are found in the cache.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1027" name="Picture 3"/>
          <p:cNvPicPr>
            <a:picLocks noChangeAspect="1" noChangeArrowheads="1"/>
          </p:cNvPicPr>
          <p:nvPr/>
        </p:nvPicPr>
        <p:blipFill>
          <a:blip r:embed="rId2"/>
          <a:srcRect/>
          <a:stretch>
            <a:fillRect/>
          </a:stretch>
        </p:blipFill>
        <p:spPr bwMode="auto">
          <a:xfrm>
            <a:off x="685800" y="1219201"/>
            <a:ext cx="7848600" cy="4876800"/>
          </a:xfrm>
          <a:prstGeom prst="rect">
            <a:avLst/>
          </a:prstGeom>
          <a:noFill/>
          <a:ln w="9525">
            <a:noFill/>
            <a:miter lim="800000"/>
            <a:headEnd/>
            <a:tailEnd/>
          </a:ln>
          <a:effectLst/>
        </p:spPr>
      </p:pic>
      <p:sp>
        <p:nvSpPr>
          <p:cNvPr id="4" name="Rectangle 3"/>
          <p:cNvSpPr/>
          <p:nvPr/>
        </p:nvSpPr>
        <p:spPr>
          <a:xfrm>
            <a:off x="685800" y="609600"/>
            <a:ext cx="3953326" cy="461665"/>
          </a:xfrm>
          <a:prstGeom prst="rect">
            <a:avLst/>
          </a:prstGeom>
        </p:spPr>
        <p:txBody>
          <a:bodyPr wrap="none">
            <a:spAutoFit/>
          </a:bodyPr>
          <a:lstStyle/>
          <a:p>
            <a:r>
              <a:rPr lang="en-US" sz="2400" b="1" dirty="0">
                <a:latin typeface="Times New Roman" pitchFamily="18" charset="0"/>
                <a:cs typeface="Times New Roman" pitchFamily="18" charset="0"/>
              </a:rPr>
              <a:t>Performance Considerations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457200" y="533400"/>
            <a:ext cx="8229600" cy="5632311"/>
          </a:xfrm>
          <a:prstGeom prst="rect">
            <a:avLst/>
          </a:prstGeom>
        </p:spPr>
        <p:txBody>
          <a:bodyPr wrap="square">
            <a:spAutoFit/>
          </a:bodyPr>
          <a:lstStyle/>
          <a:p>
            <a:r>
              <a:rPr lang="en-US" sz="2000" b="1" dirty="0">
                <a:latin typeface="Times New Roman" pitchFamily="18" charset="0"/>
                <a:cs typeface="Times New Roman" pitchFamily="18" charset="0"/>
              </a:rPr>
              <a:t>Cache and Virtual Memory</a:t>
            </a:r>
          </a:p>
          <a:p>
            <a:endParaRPr lang="en-US" sz="2000" b="1"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The processor of a computer can usually process instructions and data faster than they can be fetched from the main memory. </a:t>
            </a:r>
          </a:p>
          <a:p>
            <a:pPr algn="just">
              <a:buFont typeface="Wingdings" pitchFamily="2" charset="2"/>
              <a:buChar char="Ø"/>
            </a:pPr>
            <a:r>
              <a:rPr lang="en-US" sz="2000" dirty="0">
                <a:latin typeface="Times New Roman" pitchFamily="18" charset="0"/>
                <a:cs typeface="Times New Roman" pitchFamily="18" charset="0"/>
              </a:rPr>
              <a:t>Hence, the memory access time is the bottleneck in the system.</a:t>
            </a:r>
          </a:p>
          <a:p>
            <a:pPr algn="just">
              <a:buFont typeface="Wingdings" pitchFamily="2" charset="2"/>
              <a:buChar char="Ø"/>
            </a:pPr>
            <a:r>
              <a:rPr lang="en-US" sz="2000" dirty="0">
                <a:latin typeface="Times New Roman" pitchFamily="18" charset="0"/>
                <a:cs typeface="Times New Roman" pitchFamily="18" charset="0"/>
              </a:rPr>
              <a:t>One way to reduce the memory access time is to use a cache memory.</a:t>
            </a:r>
          </a:p>
          <a:p>
            <a:pPr algn="just">
              <a:buFont typeface="Wingdings" pitchFamily="2" charset="2"/>
              <a:buChar char="Ø"/>
            </a:pPr>
            <a:r>
              <a:rPr lang="en-US" sz="2000" dirty="0">
                <a:latin typeface="Times New Roman" pitchFamily="18" charset="0"/>
                <a:cs typeface="Times New Roman" pitchFamily="18" charset="0"/>
              </a:rPr>
              <a:t>This is a small, fast memory inserted between the larger, slower main memory and the processor.</a:t>
            </a:r>
          </a:p>
          <a:p>
            <a:pPr algn="just">
              <a:buFont typeface="Wingdings" pitchFamily="2" charset="2"/>
              <a:buChar char="Ø"/>
            </a:pPr>
            <a:r>
              <a:rPr lang="en-US" sz="2000" dirty="0">
                <a:latin typeface="Times New Roman" pitchFamily="18" charset="0"/>
                <a:cs typeface="Times New Roman" pitchFamily="18" charset="0"/>
              </a:rPr>
              <a:t> It holds the currently active portions of a program and their data.</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Virtual memory With this technique, only the active portions of a program are stored in the main memory, and the remainder is stored on the much larger secondary storage device.</a:t>
            </a:r>
          </a:p>
          <a:p>
            <a:pPr algn="just">
              <a:buFont typeface="Wingdings" pitchFamily="2" charset="2"/>
              <a:buChar char="Ø"/>
            </a:pPr>
            <a:r>
              <a:rPr lang="en-US" sz="2000" dirty="0">
                <a:latin typeface="Times New Roman" pitchFamily="18" charset="0"/>
                <a:cs typeface="Times New Roman" pitchFamily="18" charset="0"/>
              </a:rPr>
              <a:t> Sections of the program are transferred back and forth between the main memory and the secondary storage device in a manner that is transparent to the application program.</a:t>
            </a:r>
          </a:p>
          <a:p>
            <a:pPr algn="just">
              <a:buFont typeface="Wingdings" pitchFamily="2" charset="2"/>
              <a:buChar char="Ø"/>
            </a:pPr>
            <a:r>
              <a:rPr lang="en-US" sz="2000" dirty="0">
                <a:latin typeface="Times New Roman" pitchFamily="18" charset="0"/>
                <a:cs typeface="Times New Roman" pitchFamily="18" charset="0"/>
              </a:rPr>
              <a:t> As a result, the application program sees a memory that is much larger than the computer’s physical main memory.</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6868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533400" y="381000"/>
            <a:ext cx="8077200" cy="6463308"/>
          </a:xfrm>
          <a:prstGeom prst="rect">
            <a:avLst/>
          </a:prstGeom>
        </p:spPr>
        <p:txBody>
          <a:bodyPr wrap="square">
            <a:spAutoFit/>
          </a:bodyPr>
          <a:lstStyle/>
          <a:p>
            <a:r>
              <a:rPr lang="en-US" sz="2200" b="1" dirty="0">
                <a:latin typeface="Times New Roman" pitchFamily="18" charset="0"/>
                <a:cs typeface="Times New Roman" pitchFamily="18" charset="0"/>
              </a:rPr>
              <a:t>Importance of Hit Ratio</a:t>
            </a:r>
          </a:p>
          <a:p>
            <a:pPr>
              <a:buFont typeface="Wingdings" pitchFamily="2" charset="2"/>
              <a:buChar char="Ø"/>
            </a:pPr>
            <a:r>
              <a:rPr lang="en-US" dirty="0">
                <a:latin typeface="Times New Roman" pitchFamily="18" charset="0"/>
                <a:cs typeface="Times New Roman" pitchFamily="18" charset="0"/>
              </a:rPr>
              <a:t>Given:</a:t>
            </a:r>
          </a:p>
          <a:p>
            <a:pPr lvl="1"/>
            <a:r>
              <a:rPr lang="en-US" dirty="0">
                <a:latin typeface="Times New Roman" pitchFamily="18" charset="0"/>
                <a:cs typeface="Times New Roman" pitchFamily="18" charset="0"/>
              </a:rPr>
              <a:t>h = Hit ratio</a:t>
            </a:r>
          </a:p>
          <a:p>
            <a:pPr lvl="1"/>
            <a:r>
              <a:rPr lang="en-US" dirty="0">
                <a:latin typeface="Times New Roman" pitchFamily="18" charset="0"/>
                <a:cs typeface="Times New Roman" pitchFamily="18" charset="0"/>
              </a:rPr>
              <a:t>Ta = Average effective memory access time by CPU</a:t>
            </a:r>
          </a:p>
          <a:p>
            <a:pPr lvl="1"/>
            <a:r>
              <a:rPr lang="en-US" dirty="0" err="1">
                <a:latin typeface="Times New Roman" pitchFamily="18" charset="0"/>
                <a:cs typeface="Times New Roman" pitchFamily="18" charset="0"/>
              </a:rPr>
              <a:t>Tc</a:t>
            </a:r>
            <a:r>
              <a:rPr lang="en-US" dirty="0">
                <a:latin typeface="Times New Roman" pitchFamily="18" charset="0"/>
                <a:cs typeface="Times New Roman" pitchFamily="18" charset="0"/>
              </a:rPr>
              <a:t> = Cache access time</a:t>
            </a:r>
          </a:p>
          <a:p>
            <a:pPr lvl="1"/>
            <a:r>
              <a:rPr lang="en-US" dirty="0">
                <a:latin typeface="Times New Roman" pitchFamily="18" charset="0"/>
                <a:cs typeface="Times New Roman" pitchFamily="18" charset="0"/>
              </a:rPr>
              <a:t>Tm = Main memory access time</a:t>
            </a:r>
          </a:p>
          <a:p>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Effective memory time is:</a:t>
            </a:r>
          </a:p>
          <a:p>
            <a:pPr algn="ctr"/>
            <a:r>
              <a:rPr lang="en-US" dirty="0">
                <a:latin typeface="Times New Roman" pitchFamily="18" charset="0"/>
                <a:cs typeface="Times New Roman" pitchFamily="18" charset="0"/>
              </a:rPr>
              <a:t>Ta = </a:t>
            </a:r>
            <a:r>
              <a:rPr lang="en-US" dirty="0" err="1">
                <a:latin typeface="Times New Roman" pitchFamily="18" charset="0"/>
                <a:cs typeface="Times New Roman" pitchFamily="18" charset="0"/>
              </a:rPr>
              <a:t>hTc</a:t>
            </a:r>
            <a:r>
              <a:rPr lang="en-US" dirty="0">
                <a:latin typeface="Times New Roman" pitchFamily="18" charset="0"/>
                <a:cs typeface="Times New Roman" pitchFamily="18" charset="0"/>
              </a:rPr>
              <a:t> + (1 – h)Tm</a:t>
            </a:r>
          </a:p>
          <a:p>
            <a:endParaRPr lang="en-US" dirty="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Speed up </a:t>
            </a:r>
            <a:r>
              <a:rPr lang="en-US" dirty="0">
                <a:latin typeface="Times New Roman" pitchFamily="18" charset="0"/>
                <a:cs typeface="Times New Roman" pitchFamily="18" charset="0"/>
              </a:rPr>
              <a:t>due to the cache is:</a:t>
            </a:r>
          </a:p>
          <a:p>
            <a:pPr algn="ctr"/>
            <a:r>
              <a:rPr lang="en-US" dirty="0">
                <a:latin typeface="Times New Roman" pitchFamily="18" charset="0"/>
                <a:cs typeface="Times New Roman" pitchFamily="18" charset="0"/>
              </a:rPr>
              <a:t>Sc = Tm / Ta</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Example:</a:t>
            </a:r>
          </a:p>
          <a:p>
            <a:r>
              <a:rPr lang="en-US" dirty="0">
                <a:latin typeface="Times New Roman" pitchFamily="18" charset="0"/>
                <a:cs typeface="Times New Roman" pitchFamily="18" charset="0"/>
              </a:rPr>
              <a:t>Assume main memory access time of 100ns and cache access time of 10ns and there is a hit ratio of .9.</a:t>
            </a:r>
          </a:p>
          <a:p>
            <a:pPr algn="ctr"/>
            <a:r>
              <a:rPr lang="en-US" dirty="0">
                <a:latin typeface="Times New Roman" pitchFamily="18" charset="0"/>
                <a:cs typeface="Times New Roman" pitchFamily="18" charset="0"/>
              </a:rPr>
              <a:t>Ta = .9(10ns) + (1 - .9)(100ns) = 19ns</a:t>
            </a:r>
          </a:p>
          <a:p>
            <a:pPr algn="ctr"/>
            <a:r>
              <a:rPr lang="en-US" dirty="0">
                <a:latin typeface="Times New Roman" pitchFamily="18" charset="0"/>
                <a:cs typeface="Times New Roman" pitchFamily="18" charset="0"/>
              </a:rPr>
              <a:t>Sc = 100ns / 19ns = 5.26</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Same as above only hit ratio is now .95 instead:</a:t>
            </a:r>
          </a:p>
          <a:p>
            <a:pPr algn="ctr"/>
            <a:r>
              <a:rPr lang="en-US" dirty="0">
                <a:latin typeface="Times New Roman" pitchFamily="18" charset="0"/>
                <a:cs typeface="Times New Roman" pitchFamily="18" charset="0"/>
              </a:rPr>
              <a:t>Ta = .95(10ns) + ( )(100ns) = 14.5ns</a:t>
            </a:r>
          </a:p>
          <a:p>
            <a:pPr algn="ctr"/>
            <a:r>
              <a:rPr lang="en-US" dirty="0">
                <a:latin typeface="Times New Roman" pitchFamily="18" charset="0"/>
                <a:cs typeface="Times New Roman" pitchFamily="18" charset="0"/>
              </a:rPr>
              <a:t>Sc = 100ns / 14.5ns = 6.9</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152400"/>
            <a:ext cx="8686800" cy="64770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533400" y="381000"/>
            <a:ext cx="8229600" cy="6555641"/>
          </a:xfrm>
          <a:prstGeom prst="rect">
            <a:avLst/>
          </a:prstGeom>
        </p:spPr>
        <p:txBody>
          <a:bodyPr wrap="square">
            <a:spAutoFit/>
          </a:bodyPr>
          <a:lstStyle/>
          <a:p>
            <a:r>
              <a:rPr lang="en-US" sz="2200" b="1" dirty="0">
                <a:latin typeface="Times New Roman" pitchFamily="18" charset="0"/>
                <a:cs typeface="Times New Roman" pitchFamily="18" charset="0"/>
              </a:rPr>
              <a:t>Caches on the Processor Chip</a:t>
            </a:r>
          </a:p>
          <a:p>
            <a:r>
              <a:rPr lang="en-US" sz="2000" dirty="0">
                <a:latin typeface="Times New Roman" pitchFamily="18" charset="0"/>
                <a:cs typeface="Times New Roman" pitchFamily="18" charset="0"/>
              </a:rPr>
              <a:t>Thus, the average access time experienced by the processor in such a system is:</a:t>
            </a:r>
          </a:p>
          <a:p>
            <a:pPr algn="ctr"/>
            <a:r>
              <a:rPr lang="en-US" sz="2000" dirty="0" err="1">
                <a:latin typeface="Times New Roman" pitchFamily="18" charset="0"/>
                <a:cs typeface="Times New Roman" pitchFamily="18" charset="0"/>
              </a:rPr>
              <a:t>tavg</a:t>
            </a:r>
            <a:r>
              <a:rPr lang="en-US" sz="2000" dirty="0">
                <a:latin typeface="Times New Roman" pitchFamily="18" charset="0"/>
                <a:cs typeface="Times New Roman" pitchFamily="18" charset="0"/>
              </a:rPr>
              <a:t> = h1C1 + (1 − h1)(h2C2 + (1 − h2)M)</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Where</a:t>
            </a:r>
          </a:p>
          <a:p>
            <a:pPr lvl="1"/>
            <a:r>
              <a:rPr lang="en-US" sz="2000" dirty="0">
                <a:latin typeface="Times New Roman" pitchFamily="18" charset="0"/>
                <a:cs typeface="Times New Roman" pitchFamily="18" charset="0"/>
              </a:rPr>
              <a:t>h1 is the hit rate in the L1 caches.</a:t>
            </a:r>
          </a:p>
          <a:p>
            <a:pPr lvl="1"/>
            <a:r>
              <a:rPr lang="en-US" sz="2000" dirty="0">
                <a:latin typeface="Times New Roman" pitchFamily="18" charset="0"/>
                <a:cs typeface="Times New Roman" pitchFamily="18" charset="0"/>
              </a:rPr>
              <a:t>h2 is the hit rate in the L2 cache.</a:t>
            </a:r>
          </a:p>
          <a:p>
            <a:pPr lvl="1"/>
            <a:r>
              <a:rPr lang="en-US" sz="2000" dirty="0">
                <a:latin typeface="Times New Roman" pitchFamily="18" charset="0"/>
                <a:cs typeface="Times New Roman" pitchFamily="18" charset="0"/>
              </a:rPr>
              <a:t>C1 is the time to access information in the L1 caches.</a:t>
            </a:r>
          </a:p>
          <a:p>
            <a:pPr lvl="1"/>
            <a:r>
              <a:rPr lang="en-US" sz="2000" dirty="0">
                <a:latin typeface="Times New Roman" pitchFamily="18" charset="0"/>
                <a:cs typeface="Times New Roman" pitchFamily="18" charset="0"/>
              </a:rPr>
              <a:t>C2 is the miss penalty to transfer information from the L2 cache to an L1 cache.</a:t>
            </a:r>
          </a:p>
          <a:p>
            <a:pPr lvl="1"/>
            <a:r>
              <a:rPr lang="en-US" sz="2000" dirty="0">
                <a:latin typeface="Times New Roman" pitchFamily="18" charset="0"/>
                <a:cs typeface="Times New Roman" pitchFamily="18" charset="0"/>
              </a:rPr>
              <a:t>M is the miss penalty to transfer information from the main memory to the L2 cache.</a:t>
            </a:r>
          </a:p>
          <a:p>
            <a:pPr lvl="1"/>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Of all memory references made by the processor, the number of misses in the L2 cache is given by (1 − h1)(1 − h2). If both h1 and h2 are in the 90 percent range, then the number of misses in the L2 cache will be less than one percent of all memory accesses.</a:t>
            </a:r>
          </a:p>
          <a:p>
            <a:r>
              <a:rPr lang="en-US" sz="2000" dirty="0">
                <a:latin typeface="Times New Roman" pitchFamily="18" charset="0"/>
                <a:cs typeface="Times New Roman" pitchFamily="18" charset="0"/>
              </a:rPr>
              <a:t>This makes the value of M, and in turn the speed of the main memory, less critical.</a:t>
            </a:r>
          </a:p>
          <a:p>
            <a:endParaRPr lang="en-US" sz="2000" dirty="0">
              <a:latin typeface="Times New Roman" pitchFamily="18" charset="0"/>
              <a:cs typeface="Times New Roman"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81000" y="533400"/>
            <a:ext cx="8382000" cy="6217087"/>
          </a:xfrm>
          <a:prstGeom prst="rect">
            <a:avLst/>
          </a:prstGeom>
        </p:spPr>
        <p:txBody>
          <a:bodyPr wrap="square">
            <a:spAutoFit/>
          </a:bodyPr>
          <a:lstStyle/>
          <a:p>
            <a:pPr algn="just"/>
            <a:r>
              <a:rPr lang="en-US" sz="2000" b="1" dirty="0">
                <a:latin typeface="Times New Roman" pitchFamily="18" charset="0"/>
                <a:cs typeface="Times New Roman" pitchFamily="18" charset="0"/>
              </a:rPr>
              <a:t>Write buffer</a:t>
            </a:r>
          </a:p>
          <a:p>
            <a:pPr algn="just"/>
            <a:endParaRPr lang="en-US" sz="2000" b="1"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Write-through:</a:t>
            </a:r>
          </a:p>
          <a:p>
            <a:pPr lvl="1" algn="just">
              <a:buFont typeface="Wingdings" pitchFamily="2" charset="2"/>
              <a:buChar char="Ø"/>
            </a:pPr>
            <a:r>
              <a:rPr lang="en-US" sz="2000" dirty="0">
                <a:latin typeface="Times New Roman" pitchFamily="18" charset="0"/>
                <a:cs typeface="Times New Roman" pitchFamily="18" charset="0"/>
              </a:rPr>
              <a:t>Each write operation involves writing to the main memory.</a:t>
            </a:r>
          </a:p>
          <a:p>
            <a:pPr lvl="1" algn="just">
              <a:buFont typeface="Wingdings" pitchFamily="2" charset="2"/>
              <a:buChar char="Ø"/>
            </a:pPr>
            <a:r>
              <a:rPr lang="en-US" sz="2000" dirty="0">
                <a:latin typeface="Times New Roman" pitchFamily="18" charset="0"/>
                <a:cs typeface="Times New Roman" pitchFamily="18" charset="0"/>
              </a:rPr>
              <a:t>If the processor has to wait for the write operation to be complete, it slows down the processor.</a:t>
            </a:r>
          </a:p>
          <a:p>
            <a:pPr lvl="1" algn="just">
              <a:buFont typeface="Wingdings" pitchFamily="2" charset="2"/>
              <a:buChar char="Ø"/>
            </a:pPr>
            <a:r>
              <a:rPr lang="en-US" sz="2000" dirty="0">
                <a:latin typeface="Times New Roman" pitchFamily="18" charset="0"/>
                <a:cs typeface="Times New Roman" pitchFamily="18" charset="0"/>
              </a:rPr>
              <a:t>Processor does not depend on the results of the write operation.</a:t>
            </a:r>
          </a:p>
          <a:p>
            <a:pPr lvl="1" algn="just">
              <a:buFont typeface="Wingdings" pitchFamily="2" charset="2"/>
              <a:buChar char="Ø"/>
            </a:pPr>
            <a:r>
              <a:rPr lang="en-US" sz="2000" dirty="0">
                <a:latin typeface="Times New Roman" pitchFamily="18" charset="0"/>
                <a:cs typeface="Times New Roman" pitchFamily="18" charset="0"/>
              </a:rPr>
              <a:t>Write buffer can be included for temporary storage of write requests.</a:t>
            </a:r>
          </a:p>
          <a:p>
            <a:pPr lvl="1" algn="just">
              <a:buFont typeface="Wingdings" pitchFamily="2" charset="2"/>
              <a:buChar char="Ø"/>
            </a:pPr>
            <a:r>
              <a:rPr lang="en-US" sz="2000" dirty="0">
                <a:latin typeface="Times New Roman" pitchFamily="18" charset="0"/>
                <a:cs typeface="Times New Roman" pitchFamily="18" charset="0"/>
              </a:rPr>
              <a:t>Processor places each write request into the buffer and continues execution.</a:t>
            </a:r>
          </a:p>
          <a:p>
            <a:pPr lvl="1" algn="just">
              <a:buFont typeface="Wingdings" pitchFamily="2" charset="2"/>
              <a:buChar char="Ø"/>
            </a:pPr>
            <a:r>
              <a:rPr lang="en-US" sz="2000" dirty="0">
                <a:latin typeface="Times New Roman" pitchFamily="18" charset="0"/>
                <a:cs typeface="Times New Roman" pitchFamily="18" charset="0"/>
              </a:rPr>
              <a:t>If a subsequent Read request references data which is still in the write buffer, then this data is referenced in the write buffer.</a:t>
            </a:r>
          </a:p>
          <a:p>
            <a:pPr lvl="1" algn="just">
              <a:buFont typeface="Wingdings" pitchFamily="2" charset="2"/>
              <a:buChar char="Ø"/>
            </a:pPr>
            <a:endParaRPr lang="en-US" sz="2000"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Write-back:</a:t>
            </a:r>
          </a:p>
          <a:p>
            <a:pPr lvl="1" algn="just">
              <a:buFont typeface="Wingdings" pitchFamily="2" charset="2"/>
              <a:buChar char="Ø"/>
            </a:pPr>
            <a:r>
              <a:rPr lang="en-US" sz="2000" dirty="0">
                <a:latin typeface="Times New Roman" pitchFamily="18" charset="0"/>
                <a:cs typeface="Times New Roman" pitchFamily="18" charset="0"/>
              </a:rPr>
              <a:t>Block is written back to the main memory when it is replaced.</a:t>
            </a:r>
          </a:p>
          <a:p>
            <a:pPr lvl="1" algn="just">
              <a:buFont typeface="Wingdings" pitchFamily="2" charset="2"/>
              <a:buChar char="Ø"/>
            </a:pPr>
            <a:r>
              <a:rPr lang="en-US" sz="2000" dirty="0">
                <a:latin typeface="Times New Roman" pitchFamily="18" charset="0"/>
                <a:cs typeface="Times New Roman" pitchFamily="18" charset="0"/>
              </a:rPr>
              <a:t>If the processor waits for this write to complete, before reading the new block, it is slowed down.</a:t>
            </a:r>
          </a:p>
          <a:p>
            <a:pPr lvl="1">
              <a:buFont typeface="Wingdings" pitchFamily="2" charset="2"/>
              <a:buChar char="Ø"/>
            </a:pPr>
            <a:r>
              <a:rPr lang="en-US" sz="2000" dirty="0">
                <a:latin typeface="Times New Roman" pitchFamily="18" charset="0"/>
                <a:cs typeface="Times New Roman" pitchFamily="18" charset="0"/>
              </a:rPr>
              <a:t>Fast write buffer can hold the block to be written, and the new block can be read first.</a:t>
            </a:r>
            <a:r>
              <a:rPr lang="en-US" dirty="0"/>
              <a:t/>
            </a:r>
            <a:br>
              <a:rPr lang="en-US" dirty="0"/>
            </a:b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457200" y="533400"/>
            <a:ext cx="8382000" cy="5847755"/>
          </a:xfrm>
          <a:prstGeom prst="rect">
            <a:avLst/>
          </a:prstGeom>
        </p:spPr>
        <p:txBody>
          <a:bodyPr wrap="square">
            <a:spAutoFit/>
          </a:bodyPr>
          <a:lstStyle/>
          <a:p>
            <a:pPr algn="just"/>
            <a:r>
              <a:rPr lang="en-US" sz="2200" b="1" dirty="0" err="1">
                <a:latin typeface="Times New Roman" pitchFamily="18" charset="0"/>
                <a:cs typeface="Times New Roman" pitchFamily="18" charset="0"/>
              </a:rPr>
              <a:t>Prefetching</a:t>
            </a:r>
            <a:endParaRPr lang="en-US" sz="2200" b="1" dirty="0">
              <a:latin typeface="Times New Roman" pitchFamily="18" charset="0"/>
              <a:cs typeface="Times New Roman" pitchFamily="18" charset="0"/>
            </a:endParaRPr>
          </a:p>
          <a:p>
            <a:pPr algn="just"/>
            <a:endParaRPr lang="en-US" sz="2200" b="1"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New data are brought into the processor when they are first needed.</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Processor has to wait before the data transfer is complete.</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err="1">
                <a:latin typeface="Times New Roman" pitchFamily="18" charset="0"/>
                <a:cs typeface="Times New Roman" pitchFamily="18" charset="0"/>
              </a:rPr>
              <a:t>Prefetch</a:t>
            </a:r>
            <a:r>
              <a:rPr lang="en-US" sz="2200" dirty="0">
                <a:latin typeface="Times New Roman" pitchFamily="18" charset="0"/>
                <a:cs typeface="Times New Roman" pitchFamily="18" charset="0"/>
              </a:rPr>
              <a:t> the data into the cache before they are actually needed, or a before a Read miss occurs.</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err="1">
                <a:latin typeface="Times New Roman" pitchFamily="18" charset="0"/>
                <a:cs typeface="Times New Roman" pitchFamily="18" charset="0"/>
              </a:rPr>
              <a:t>Prefetching</a:t>
            </a:r>
            <a:r>
              <a:rPr lang="en-US" sz="2200" dirty="0">
                <a:latin typeface="Times New Roman" pitchFamily="18" charset="0"/>
                <a:cs typeface="Times New Roman" pitchFamily="18" charset="0"/>
              </a:rPr>
              <a:t> can be accomplished through software by including a special instruction in the machine language of the processor.</a:t>
            </a:r>
          </a:p>
          <a:p>
            <a:pPr algn="just"/>
            <a:r>
              <a:rPr lang="en-US" sz="2200" dirty="0">
                <a:latin typeface="Times New Roman" pitchFamily="18" charset="0"/>
                <a:cs typeface="Times New Roman" pitchFamily="18" charset="0"/>
              </a:rPr>
              <a:t>	Inclusion of </a:t>
            </a:r>
            <a:r>
              <a:rPr lang="en-US" sz="2200" dirty="0" err="1">
                <a:latin typeface="Times New Roman" pitchFamily="18" charset="0"/>
                <a:cs typeface="Times New Roman" pitchFamily="18" charset="0"/>
              </a:rPr>
              <a:t>prefetch</a:t>
            </a:r>
            <a:r>
              <a:rPr lang="en-US" sz="2200" dirty="0">
                <a:latin typeface="Times New Roman" pitchFamily="18" charset="0"/>
                <a:cs typeface="Times New Roman" pitchFamily="18" charset="0"/>
              </a:rPr>
              <a:t> instructions increases the length of the programs.</a:t>
            </a:r>
          </a:p>
          <a:p>
            <a:pPr algn="just"/>
            <a:endParaRPr lang="en-US" sz="2200" dirty="0">
              <a:latin typeface="Times New Roman" pitchFamily="18" charset="0"/>
              <a:cs typeface="Times New Roman" pitchFamily="18" charset="0"/>
            </a:endParaRPr>
          </a:p>
          <a:p>
            <a:pPr algn="just">
              <a:buFont typeface="Wingdings" pitchFamily="2" charset="2"/>
              <a:buChar char="Ø"/>
            </a:pPr>
            <a:r>
              <a:rPr lang="en-US" sz="2200" dirty="0" err="1">
                <a:latin typeface="Times New Roman" pitchFamily="18" charset="0"/>
                <a:cs typeface="Times New Roman" pitchFamily="18" charset="0"/>
              </a:rPr>
              <a:t>Prefetching</a:t>
            </a:r>
            <a:r>
              <a:rPr lang="en-US" sz="2200" dirty="0">
                <a:latin typeface="Times New Roman" pitchFamily="18" charset="0"/>
                <a:cs typeface="Times New Roman" pitchFamily="18" charset="0"/>
              </a:rPr>
              <a:t> can also be accomplished using hardware:</a:t>
            </a:r>
          </a:p>
          <a:p>
            <a:pPr algn="just"/>
            <a:r>
              <a:rPr lang="en-US" sz="2200" dirty="0">
                <a:latin typeface="Times New Roman" pitchFamily="18" charset="0"/>
                <a:cs typeface="Times New Roman" pitchFamily="18" charset="0"/>
              </a:rPr>
              <a:t>	Circuitry that attempts to discover patterns in memory references and then </a:t>
            </a:r>
            <a:r>
              <a:rPr lang="en-US" sz="2200" dirty="0" err="1">
                <a:latin typeface="Times New Roman" pitchFamily="18" charset="0"/>
                <a:cs typeface="Times New Roman" pitchFamily="18" charset="0"/>
              </a:rPr>
              <a:t>prefetches</a:t>
            </a:r>
            <a:r>
              <a:rPr lang="en-US" sz="2200" dirty="0">
                <a:latin typeface="Times New Roman" pitchFamily="18" charset="0"/>
                <a:cs typeface="Times New Roman" pitchFamily="18" charset="0"/>
              </a:rPr>
              <a:t> according to this pattern.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81000" y="685800"/>
            <a:ext cx="8229600" cy="4832092"/>
          </a:xfrm>
          <a:prstGeom prst="rect">
            <a:avLst/>
          </a:prstGeom>
        </p:spPr>
        <p:txBody>
          <a:bodyPr wrap="square">
            <a:spAutoFit/>
          </a:bodyPr>
          <a:lstStyle/>
          <a:p>
            <a:pPr algn="just"/>
            <a:r>
              <a:rPr lang="en-US" sz="2200" b="1" dirty="0">
                <a:latin typeface="Times New Roman" pitchFamily="18" charset="0"/>
                <a:cs typeface="Times New Roman" pitchFamily="18" charset="0"/>
              </a:rPr>
              <a:t>Lockup-Free Cache</a:t>
            </a:r>
          </a:p>
          <a:p>
            <a:pPr algn="just"/>
            <a:endParaRPr lang="en-US" sz="2200" dirty="0">
              <a:latin typeface="Times New Roman" pitchFamily="18" charset="0"/>
              <a:cs typeface="Times New Roman" pitchFamily="18" charset="0"/>
            </a:endParaRPr>
          </a:p>
          <a:p>
            <a:pPr algn="just">
              <a:buFont typeface="Wingdings" pitchFamily="2" charset="2"/>
              <a:buChar char="Ø"/>
            </a:pPr>
            <a:r>
              <a:rPr lang="en-US" sz="2200" dirty="0" err="1">
                <a:latin typeface="Times New Roman" pitchFamily="18" charset="0"/>
                <a:cs typeface="Times New Roman" pitchFamily="18" charset="0"/>
              </a:rPr>
              <a:t>Prefetching</a:t>
            </a:r>
            <a:r>
              <a:rPr lang="en-US" sz="2200" dirty="0">
                <a:latin typeface="Times New Roman" pitchFamily="18" charset="0"/>
                <a:cs typeface="Times New Roman" pitchFamily="18" charset="0"/>
              </a:rPr>
              <a:t> scheme does not work if it stops other accesses to the cache until the </a:t>
            </a:r>
            <a:r>
              <a:rPr lang="en-US" sz="2200" dirty="0" err="1">
                <a:latin typeface="Times New Roman" pitchFamily="18" charset="0"/>
                <a:cs typeface="Times New Roman" pitchFamily="18" charset="0"/>
              </a:rPr>
              <a:t>prefetch</a:t>
            </a:r>
            <a:r>
              <a:rPr lang="en-US" sz="2200" dirty="0">
                <a:latin typeface="Times New Roman" pitchFamily="18" charset="0"/>
                <a:cs typeface="Times New Roman" pitchFamily="18" charset="0"/>
              </a:rPr>
              <a:t> is completed.</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A cache of this type is said to be “locked” while it services a </a:t>
            </a:r>
            <a:r>
              <a:rPr lang="en-US" sz="2200" dirty="0" err="1">
                <a:latin typeface="Times New Roman" pitchFamily="18" charset="0"/>
                <a:cs typeface="Times New Roman" pitchFamily="18" charset="0"/>
              </a:rPr>
              <a:t>miss.Cache</a:t>
            </a:r>
            <a:r>
              <a:rPr lang="en-US" sz="2200" dirty="0">
                <a:latin typeface="Times New Roman" pitchFamily="18" charset="0"/>
                <a:cs typeface="Times New Roman" pitchFamily="18" charset="0"/>
              </a:rPr>
              <a:t> structure which supports multiple outstanding misses is called a lockup free cache.</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Since only one miss can be serviced at a time, a lockup free cache must include circuits that keep track of all the outstanding misses.</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Special registers may hold the necessary information about these misses.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1026" name="Picture 2"/>
          <p:cNvPicPr>
            <a:picLocks noChangeAspect="1" noChangeArrowheads="1"/>
          </p:cNvPicPr>
          <p:nvPr/>
        </p:nvPicPr>
        <p:blipFill>
          <a:blip r:embed="rId2"/>
          <a:srcRect/>
          <a:stretch>
            <a:fillRect/>
          </a:stretch>
        </p:blipFill>
        <p:spPr bwMode="auto">
          <a:xfrm>
            <a:off x="2209800" y="304801"/>
            <a:ext cx="4800599" cy="6172200"/>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 name="Rectangle 3"/>
          <p:cNvSpPr/>
          <p:nvPr/>
        </p:nvSpPr>
        <p:spPr>
          <a:xfrm>
            <a:off x="533400" y="685800"/>
            <a:ext cx="2157129" cy="430887"/>
          </a:xfrm>
          <a:prstGeom prst="rect">
            <a:avLst/>
          </a:prstGeom>
        </p:spPr>
        <p:txBody>
          <a:bodyPr wrap="none">
            <a:spAutoFit/>
          </a:bodyPr>
          <a:lstStyle/>
          <a:p>
            <a:r>
              <a:rPr lang="en-US" sz="2200" b="1" dirty="0">
                <a:latin typeface="Times New Roman" pitchFamily="18" charset="0"/>
                <a:cs typeface="Times New Roman" pitchFamily="18" charset="0"/>
              </a:rPr>
              <a:t>Virtual Memory</a:t>
            </a:r>
            <a:endParaRPr lang="en-US" sz="2200"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srcRect/>
          <a:stretch>
            <a:fillRect/>
          </a:stretch>
        </p:blipFill>
        <p:spPr bwMode="auto">
          <a:xfrm>
            <a:off x="5029200" y="838200"/>
            <a:ext cx="3076575" cy="48006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4800600" y="5791200"/>
            <a:ext cx="2793306" cy="338137"/>
          </a:xfrm>
          <a:prstGeom prst="rect">
            <a:avLst/>
          </a:prstGeom>
          <a:noFill/>
          <a:ln w="9525">
            <a:noFill/>
            <a:miter lim="800000"/>
            <a:headEnd/>
            <a:tailEnd/>
          </a:ln>
          <a:effectLst/>
        </p:spPr>
      </p:pic>
      <p:sp>
        <p:nvSpPr>
          <p:cNvPr id="7" name="Rectangle 6"/>
          <p:cNvSpPr/>
          <p:nvPr/>
        </p:nvSpPr>
        <p:spPr>
          <a:xfrm>
            <a:off x="381000" y="1295400"/>
            <a:ext cx="4572000" cy="4493538"/>
          </a:xfrm>
          <a:prstGeom prst="rect">
            <a:avLst/>
          </a:prstGeom>
        </p:spPr>
        <p:txBody>
          <a:bodyPr>
            <a:spAutoFit/>
          </a:bodyPr>
          <a:lstStyle/>
          <a:p>
            <a:pPr algn="just">
              <a:buFont typeface="Wingdings" pitchFamily="2" charset="2"/>
              <a:buChar char="Ø"/>
            </a:pPr>
            <a:r>
              <a:rPr lang="en-US" sz="2200" dirty="0">
                <a:latin typeface="Times New Roman" pitchFamily="18" charset="0"/>
                <a:cs typeface="Times New Roman" pitchFamily="18" charset="0"/>
              </a:rPr>
              <a:t>Memory management unit (MMU) translates virtual addresses into physical addresses.</a:t>
            </a:r>
          </a:p>
          <a:p>
            <a:pPr algn="just">
              <a:buFont typeface="Wingdings" pitchFamily="2" charset="2"/>
              <a:buChar char="Ø"/>
            </a:pPr>
            <a:r>
              <a:rPr lang="en-US" sz="2200" dirty="0">
                <a:latin typeface="Times New Roman" pitchFamily="18" charset="0"/>
                <a:cs typeface="Times New Roman" pitchFamily="18" charset="0"/>
              </a:rPr>
              <a:t>If the desired data or instructions are in the main memory they are fetched as described previously.</a:t>
            </a:r>
          </a:p>
          <a:p>
            <a:pPr algn="just">
              <a:buFont typeface="Wingdings" pitchFamily="2" charset="2"/>
              <a:buChar char="Ø"/>
            </a:pPr>
            <a:r>
              <a:rPr lang="en-US" sz="2200" dirty="0">
                <a:latin typeface="Times New Roman" pitchFamily="18" charset="0"/>
                <a:cs typeface="Times New Roman" pitchFamily="18" charset="0"/>
              </a:rPr>
              <a:t>If the desired data or instructions are not in the main memory, they must be transferred from secondary storage to the main memory.</a:t>
            </a:r>
          </a:p>
          <a:p>
            <a:pPr algn="just">
              <a:buFont typeface="Wingdings" pitchFamily="2" charset="2"/>
              <a:buChar char="Ø"/>
            </a:pPr>
            <a:r>
              <a:rPr lang="en-US" sz="2200" dirty="0">
                <a:latin typeface="Times New Roman" pitchFamily="18" charset="0"/>
                <a:cs typeface="Times New Roman" pitchFamily="18" charset="0"/>
              </a:rPr>
              <a:t>MMU causes the operating system to bring the data from the secondary storage into the main memory</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TextBox 2"/>
          <p:cNvSpPr txBox="1"/>
          <p:nvPr/>
        </p:nvSpPr>
        <p:spPr>
          <a:xfrm>
            <a:off x="609600" y="533400"/>
            <a:ext cx="2819400" cy="461665"/>
          </a:xfrm>
          <a:prstGeom prst="rect">
            <a:avLst/>
          </a:prstGeom>
          <a:noFill/>
        </p:spPr>
        <p:txBody>
          <a:bodyPr wrap="square" rtlCol="0">
            <a:spAutoFit/>
          </a:bodyPr>
          <a:lstStyle/>
          <a:p>
            <a:r>
              <a:rPr lang="en-US" sz="2400" b="1" dirty="0">
                <a:latin typeface="Times New Roman" pitchFamily="18" charset="0"/>
                <a:cs typeface="Times New Roman" pitchFamily="18" charset="0"/>
              </a:rPr>
              <a:t>Address translation</a:t>
            </a:r>
          </a:p>
        </p:txBody>
      </p:sp>
      <p:pic>
        <p:nvPicPr>
          <p:cNvPr id="3074" name="Picture 2"/>
          <p:cNvPicPr>
            <a:picLocks noChangeAspect="1" noChangeArrowheads="1"/>
          </p:cNvPicPr>
          <p:nvPr/>
        </p:nvPicPr>
        <p:blipFill>
          <a:blip r:embed="rId2"/>
          <a:srcRect/>
          <a:stretch>
            <a:fillRect/>
          </a:stretch>
        </p:blipFill>
        <p:spPr bwMode="auto">
          <a:xfrm>
            <a:off x="609600" y="1262063"/>
            <a:ext cx="8001000" cy="4757737"/>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686800" cy="64770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457200" y="381000"/>
            <a:ext cx="8229600" cy="6186309"/>
          </a:xfrm>
          <a:prstGeom prst="rect">
            <a:avLst/>
          </a:prstGeom>
        </p:spPr>
        <p:txBody>
          <a:bodyPr wrap="square">
            <a:spAutoFit/>
          </a:bodyPr>
          <a:lstStyle/>
          <a:p>
            <a:r>
              <a:rPr lang="en-US" sz="2200" b="1" dirty="0">
                <a:latin typeface="Times New Roman" pitchFamily="18" charset="0"/>
                <a:cs typeface="Times New Roman" pitchFamily="18" charset="0"/>
              </a:rPr>
              <a:t>Translation </a:t>
            </a:r>
            <a:r>
              <a:rPr lang="en-US" sz="2200" b="1" dirty="0" err="1">
                <a:latin typeface="Times New Roman" pitchFamily="18" charset="0"/>
                <a:cs typeface="Times New Roman" pitchFamily="18" charset="0"/>
              </a:rPr>
              <a:t>Lookaside</a:t>
            </a:r>
            <a:r>
              <a:rPr lang="en-US" sz="2200" b="1" dirty="0">
                <a:latin typeface="Times New Roman" pitchFamily="18" charset="0"/>
                <a:cs typeface="Times New Roman" pitchFamily="18" charset="0"/>
              </a:rPr>
              <a:t> Buffer</a:t>
            </a:r>
          </a:p>
          <a:p>
            <a:endParaRPr lang="en-US" sz="2200" b="1" dirty="0">
              <a:latin typeface="Times New Roman" pitchFamily="18" charset="0"/>
              <a:cs typeface="Times New Roman" pitchFamily="18" charset="0"/>
            </a:endParaRPr>
          </a:p>
          <a:p>
            <a:pPr>
              <a:buFont typeface="Wingdings" pitchFamily="2" charset="2"/>
              <a:buChar char="Ø"/>
            </a:pPr>
            <a:r>
              <a:rPr lang="en-US" sz="2200" dirty="0">
                <a:latin typeface="Times New Roman" pitchFamily="18" charset="0"/>
                <a:cs typeface="Times New Roman" pitchFamily="18" charset="0"/>
              </a:rPr>
              <a:t>A small cache called as Translation </a:t>
            </a:r>
            <a:r>
              <a:rPr lang="en-US" sz="2200" dirty="0" err="1">
                <a:latin typeface="Times New Roman" pitchFamily="18" charset="0"/>
                <a:cs typeface="Times New Roman" pitchFamily="18" charset="0"/>
              </a:rPr>
              <a:t>Lookaside</a:t>
            </a:r>
            <a:r>
              <a:rPr lang="en-US" sz="2200" dirty="0">
                <a:latin typeface="Times New Roman" pitchFamily="18" charset="0"/>
                <a:cs typeface="Times New Roman" pitchFamily="18" charset="0"/>
              </a:rPr>
              <a:t> Buffer (TLB) is included in the MMU.</a:t>
            </a:r>
          </a:p>
          <a:p>
            <a:pPr lvl="1">
              <a:buFont typeface="Arial" pitchFamily="34" charset="0"/>
              <a:buChar char="•"/>
            </a:pPr>
            <a:r>
              <a:rPr lang="en-US" sz="2200" dirty="0">
                <a:latin typeface="Times New Roman" pitchFamily="18" charset="0"/>
                <a:cs typeface="Times New Roman" pitchFamily="18" charset="0"/>
              </a:rPr>
              <a:t>TLB holds page table entries of the most recently accessed pages.</a:t>
            </a:r>
          </a:p>
          <a:p>
            <a:pPr lvl="1">
              <a:buFont typeface="Arial" pitchFamily="34" charset="0"/>
              <a:buChar char="•"/>
            </a:pPr>
            <a:endParaRPr lang="en-US" sz="2200" dirty="0">
              <a:latin typeface="Times New Roman" pitchFamily="18" charset="0"/>
              <a:cs typeface="Times New Roman" pitchFamily="18" charset="0"/>
            </a:endParaRPr>
          </a:p>
          <a:p>
            <a:pPr>
              <a:buFont typeface="Wingdings" pitchFamily="2" charset="2"/>
              <a:buChar char="Ø"/>
            </a:pPr>
            <a:r>
              <a:rPr lang="en-US" sz="2200" dirty="0">
                <a:latin typeface="Times New Roman" pitchFamily="18" charset="0"/>
                <a:cs typeface="Times New Roman" pitchFamily="18" charset="0"/>
              </a:rPr>
              <a:t>Recall that cache memory holds most recently accessed blocks from the main memory.</a:t>
            </a:r>
          </a:p>
          <a:p>
            <a:pPr lvl="1">
              <a:buFont typeface="Arial" pitchFamily="34" charset="0"/>
              <a:buChar char="•"/>
            </a:pPr>
            <a:r>
              <a:rPr lang="en-US" sz="2200" dirty="0">
                <a:latin typeface="Times New Roman" pitchFamily="18" charset="0"/>
                <a:cs typeface="Times New Roman" pitchFamily="18" charset="0"/>
              </a:rPr>
              <a:t>Operation of the TLB and page table in the main memory is similar to the operation of the cache and main memory.</a:t>
            </a:r>
          </a:p>
          <a:p>
            <a:pPr lvl="1">
              <a:buFont typeface="Arial" pitchFamily="34" charset="0"/>
              <a:buChar char="•"/>
            </a:pPr>
            <a:endParaRPr lang="en-US" sz="2200" dirty="0">
              <a:latin typeface="Times New Roman" pitchFamily="18" charset="0"/>
              <a:cs typeface="Times New Roman" pitchFamily="18" charset="0"/>
            </a:endParaRPr>
          </a:p>
          <a:p>
            <a:pPr>
              <a:buFont typeface="Wingdings" pitchFamily="2" charset="2"/>
              <a:buChar char="Ø"/>
            </a:pPr>
            <a:r>
              <a:rPr lang="en-US" sz="2200" dirty="0">
                <a:latin typeface="Times New Roman" pitchFamily="18" charset="0"/>
                <a:cs typeface="Times New Roman" pitchFamily="18" charset="0"/>
              </a:rPr>
              <a:t>Page table entry for a page includes:</a:t>
            </a:r>
          </a:p>
          <a:p>
            <a:pPr lvl="1">
              <a:buFont typeface="Arial" pitchFamily="34" charset="0"/>
              <a:buChar char="•"/>
            </a:pPr>
            <a:r>
              <a:rPr lang="en-US" sz="2200" dirty="0">
                <a:latin typeface="Times New Roman" pitchFamily="18" charset="0"/>
                <a:cs typeface="Times New Roman" pitchFamily="18" charset="0"/>
              </a:rPr>
              <a:t>Address of the page frame where the page resides in the main memory.</a:t>
            </a:r>
          </a:p>
          <a:p>
            <a:pPr lvl="1">
              <a:buFont typeface="Arial" pitchFamily="34" charset="0"/>
              <a:buChar char="•"/>
            </a:pPr>
            <a:r>
              <a:rPr lang="en-US" sz="2200" dirty="0">
                <a:latin typeface="Times New Roman" pitchFamily="18" charset="0"/>
                <a:cs typeface="Times New Roman" pitchFamily="18" charset="0"/>
              </a:rPr>
              <a:t>Some control bits.</a:t>
            </a:r>
          </a:p>
          <a:p>
            <a:pPr lvl="1">
              <a:buFont typeface="Arial" pitchFamily="34" charset="0"/>
              <a:buChar char="•"/>
            </a:pPr>
            <a:endParaRPr lang="en-US" sz="2200" dirty="0">
              <a:latin typeface="Times New Roman" pitchFamily="18" charset="0"/>
              <a:cs typeface="Times New Roman" pitchFamily="18" charset="0"/>
            </a:endParaRPr>
          </a:p>
          <a:p>
            <a:pPr>
              <a:buFont typeface="Wingdings" pitchFamily="2" charset="2"/>
              <a:buChar char="Ø"/>
            </a:pPr>
            <a:r>
              <a:rPr lang="en-US" sz="2200" dirty="0">
                <a:latin typeface="Times New Roman" pitchFamily="18" charset="0"/>
                <a:cs typeface="Times New Roman" pitchFamily="18" charset="0"/>
              </a:rPr>
              <a:t>In addition to the above for each page, TLB must hold the virtual page number for each page.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81000" y="609600"/>
            <a:ext cx="3581400" cy="5632311"/>
          </a:xfrm>
          <a:prstGeom prst="rect">
            <a:avLst/>
          </a:prstGeom>
        </p:spPr>
        <p:txBody>
          <a:bodyPr wrap="square">
            <a:spAutoFit/>
          </a:bodyPr>
          <a:lstStyle/>
          <a:p>
            <a:pPr algn="just"/>
            <a:r>
              <a:rPr lang="en-US" sz="2000" b="1" dirty="0">
                <a:latin typeface="Times New Roman" pitchFamily="18" charset="0"/>
                <a:cs typeface="Times New Roman" pitchFamily="18" charset="0"/>
              </a:rPr>
              <a:t>Translation </a:t>
            </a:r>
            <a:r>
              <a:rPr lang="en-US" sz="2000" b="1" dirty="0" err="1">
                <a:latin typeface="Times New Roman" pitchFamily="18" charset="0"/>
                <a:cs typeface="Times New Roman" pitchFamily="18" charset="0"/>
              </a:rPr>
              <a:t>Lookaside</a:t>
            </a:r>
            <a:r>
              <a:rPr lang="en-US" sz="2000" b="1" dirty="0">
                <a:latin typeface="Times New Roman" pitchFamily="18" charset="0"/>
                <a:cs typeface="Times New Roman" pitchFamily="18" charset="0"/>
              </a:rPr>
              <a:t> Buffer</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b="1" dirty="0">
                <a:latin typeface="Times New Roman" pitchFamily="18" charset="0"/>
                <a:cs typeface="Times New Roman" pitchFamily="18" charset="0"/>
              </a:rPr>
              <a:t>Associative-mapped</a:t>
            </a:r>
          </a:p>
          <a:p>
            <a:pPr algn="just"/>
            <a:endParaRPr lang="en-US" sz="2000" dirty="0">
              <a:latin typeface="Times New Roman" pitchFamily="18" charset="0"/>
              <a:cs typeface="Times New Roman" pitchFamily="18" charset="0"/>
            </a:endParaRPr>
          </a:p>
          <a:p>
            <a:pPr algn="just">
              <a:buFont typeface="Wingdings" pitchFamily="2" charset="2"/>
              <a:buChar char="Ø"/>
            </a:pPr>
            <a:r>
              <a:rPr lang="en-US" sz="2000" dirty="0" err="1">
                <a:latin typeface="Times New Roman" pitchFamily="18" charset="0"/>
                <a:cs typeface="Times New Roman" pitchFamily="18" charset="0"/>
              </a:rPr>
              <a:t>TLBHigh</a:t>
            </a:r>
            <a:r>
              <a:rPr lang="en-US" sz="2000" dirty="0">
                <a:latin typeface="Times New Roman" pitchFamily="18" charset="0"/>
                <a:cs typeface="Times New Roman" pitchFamily="18" charset="0"/>
              </a:rPr>
              <a:t>-order bits of the virtual address generated by the processor select the virtual page.</a:t>
            </a:r>
          </a:p>
          <a:p>
            <a:pPr algn="just">
              <a:buFont typeface="Wingdings" pitchFamily="2" charset="2"/>
              <a:buChar char="Ø"/>
            </a:pPr>
            <a:r>
              <a:rPr lang="en-US" sz="2000" dirty="0">
                <a:latin typeface="Times New Roman" pitchFamily="18" charset="0"/>
                <a:cs typeface="Times New Roman" pitchFamily="18" charset="0"/>
              </a:rPr>
              <a:t>These bits are compared to the virtual page numbers in the TLB.</a:t>
            </a:r>
          </a:p>
          <a:p>
            <a:pPr algn="just">
              <a:buFont typeface="Wingdings" pitchFamily="2" charset="2"/>
              <a:buChar char="Ø"/>
            </a:pPr>
            <a:r>
              <a:rPr lang="en-US" sz="2000" dirty="0">
                <a:latin typeface="Times New Roman" pitchFamily="18" charset="0"/>
                <a:cs typeface="Times New Roman" pitchFamily="18" charset="0"/>
              </a:rPr>
              <a:t>If there is a match, a hit occurs and the corresponding address of the age frame is read.</a:t>
            </a:r>
          </a:p>
          <a:p>
            <a:pPr algn="just">
              <a:buFont typeface="Wingdings" pitchFamily="2" charset="2"/>
              <a:buChar char="Ø"/>
            </a:pPr>
            <a:r>
              <a:rPr lang="en-US" sz="2000" dirty="0">
                <a:latin typeface="Times New Roman" pitchFamily="18" charset="0"/>
                <a:cs typeface="Times New Roman" pitchFamily="18" charset="0"/>
              </a:rPr>
              <a:t>If there is no match, a miss occurs and the page table within the main memory must be consulted.</a:t>
            </a:r>
          </a:p>
          <a:p>
            <a:pPr algn="just">
              <a:buFont typeface="Wingdings" pitchFamily="2" charset="2"/>
              <a:buChar char="Ø"/>
            </a:pPr>
            <a:r>
              <a:rPr lang="en-US" sz="2000" dirty="0">
                <a:latin typeface="Times New Roman" pitchFamily="18" charset="0"/>
                <a:cs typeface="Times New Roman" pitchFamily="18" charset="0"/>
              </a:rPr>
              <a:t>Set-associative mapped TLBs are found in commercial processors.</a:t>
            </a:r>
          </a:p>
        </p:txBody>
      </p:sp>
      <p:pic>
        <p:nvPicPr>
          <p:cNvPr id="4098" name="Picture 2"/>
          <p:cNvPicPr>
            <a:picLocks noChangeAspect="1" noChangeArrowheads="1"/>
          </p:cNvPicPr>
          <p:nvPr/>
        </p:nvPicPr>
        <p:blipFill>
          <a:blip r:embed="rId2"/>
          <a:srcRect/>
          <a:stretch>
            <a:fillRect/>
          </a:stretch>
        </p:blipFill>
        <p:spPr bwMode="auto">
          <a:xfrm>
            <a:off x="3962400" y="762000"/>
            <a:ext cx="4724400" cy="54102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533400" y="609600"/>
            <a:ext cx="5410200" cy="830997"/>
          </a:xfrm>
          <a:prstGeom prst="rect">
            <a:avLst/>
          </a:prstGeom>
        </p:spPr>
        <p:txBody>
          <a:bodyPr wrap="square">
            <a:spAutoFit/>
          </a:bodyPr>
          <a:lstStyle/>
          <a:p>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Semiconductor RAM Memories</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Internal Organization of Memory Chips</a:t>
            </a:r>
          </a:p>
        </p:txBody>
      </p:sp>
      <p:pic>
        <p:nvPicPr>
          <p:cNvPr id="2050" name="Picture 2"/>
          <p:cNvPicPr>
            <a:picLocks noChangeAspect="1" noChangeArrowheads="1"/>
          </p:cNvPicPr>
          <p:nvPr/>
        </p:nvPicPr>
        <p:blipFill>
          <a:blip r:embed="rId2"/>
          <a:srcRect/>
          <a:stretch>
            <a:fillRect/>
          </a:stretch>
        </p:blipFill>
        <p:spPr bwMode="auto">
          <a:xfrm>
            <a:off x="990600" y="1371600"/>
            <a:ext cx="716280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TextBox 2"/>
          <p:cNvSpPr txBox="1"/>
          <p:nvPr/>
        </p:nvSpPr>
        <p:spPr>
          <a:xfrm>
            <a:off x="457200" y="609600"/>
            <a:ext cx="3124200" cy="430887"/>
          </a:xfrm>
          <a:prstGeom prst="rect">
            <a:avLst/>
          </a:prstGeom>
          <a:noFill/>
        </p:spPr>
        <p:txBody>
          <a:bodyPr wrap="square" rtlCol="0">
            <a:spAutoFit/>
          </a:bodyPr>
          <a:lstStyle/>
          <a:p>
            <a:r>
              <a:rPr lang="en-US" sz="2200" b="1" dirty="0">
                <a:latin typeface="Times New Roman" pitchFamily="18" charset="0"/>
                <a:cs typeface="Times New Roman" pitchFamily="18" charset="0"/>
              </a:rPr>
              <a:t>Magnetic disks</a:t>
            </a:r>
          </a:p>
        </p:txBody>
      </p:sp>
      <p:sp>
        <p:nvSpPr>
          <p:cNvPr id="4" name="Rectangle 3"/>
          <p:cNvSpPr/>
          <p:nvPr/>
        </p:nvSpPr>
        <p:spPr>
          <a:xfrm>
            <a:off x="457200" y="990600"/>
            <a:ext cx="4191000" cy="5632311"/>
          </a:xfrm>
          <a:prstGeom prst="rect">
            <a:avLst/>
          </a:prstGeom>
        </p:spPr>
        <p:txBody>
          <a:bodyPr wrap="square">
            <a:spAutoFit/>
          </a:bodyPr>
          <a:lstStyle/>
          <a:p>
            <a:pPr algn="just">
              <a:buFont typeface="Wingdings" pitchFamily="2" charset="2"/>
              <a:buChar char="Ø"/>
            </a:pPr>
            <a:r>
              <a:rPr lang="en-US" sz="2000" dirty="0">
                <a:latin typeface="Times New Roman" pitchFamily="18" charset="0"/>
                <a:cs typeface="Times New Roman" pitchFamily="18" charset="0"/>
              </a:rPr>
              <a:t>Magnetic-disk system consists of one or more disk platters mounted on a common spindle.</a:t>
            </a:r>
          </a:p>
          <a:p>
            <a:pPr algn="just">
              <a:buFont typeface="Wingdings" pitchFamily="2" charset="2"/>
              <a:buChar char="Ø"/>
            </a:pPr>
            <a:r>
              <a:rPr lang="en-US" sz="2000" dirty="0">
                <a:latin typeface="Times New Roman" pitchFamily="18" charset="0"/>
                <a:cs typeface="Times New Roman" pitchFamily="18" charset="0"/>
              </a:rPr>
              <a:t>A thin magnetic film is deposited on each platter, usually on both sides.</a:t>
            </a:r>
          </a:p>
          <a:p>
            <a:pPr algn="just">
              <a:buFont typeface="Wingdings" pitchFamily="2" charset="2"/>
              <a:buChar char="Ø"/>
            </a:pPr>
            <a:r>
              <a:rPr lang="en-US" sz="2000" dirty="0">
                <a:latin typeface="Times New Roman" pitchFamily="18" charset="0"/>
                <a:cs typeface="Times New Roman" pitchFamily="18" charset="0"/>
              </a:rPr>
              <a:t>The assembly is placed in a drive that causes it to rotate at a constant speed.</a:t>
            </a:r>
          </a:p>
          <a:p>
            <a:pPr algn="just">
              <a:buFont typeface="Wingdings" pitchFamily="2" charset="2"/>
              <a:buChar char="Ø"/>
            </a:pPr>
            <a:r>
              <a:rPr lang="en-US" sz="2000" dirty="0">
                <a:latin typeface="Times New Roman" pitchFamily="18" charset="0"/>
                <a:cs typeface="Times New Roman" pitchFamily="18" charset="0"/>
              </a:rPr>
              <a:t>The magnetized surfaces move in close proximity to read/write heads.</a:t>
            </a:r>
          </a:p>
          <a:p>
            <a:pPr algn="just">
              <a:buFont typeface="Wingdings" pitchFamily="2" charset="2"/>
              <a:buChar char="Ø"/>
            </a:pPr>
            <a:r>
              <a:rPr lang="en-US" sz="2000" dirty="0">
                <a:latin typeface="Times New Roman" pitchFamily="18" charset="0"/>
                <a:cs typeface="Times New Roman" pitchFamily="18" charset="0"/>
              </a:rPr>
              <a:t>Data are stored on concentric tracks, and the read/write heads move </a:t>
            </a:r>
            <a:r>
              <a:rPr lang="en-US" sz="2000" dirty="0" err="1">
                <a:latin typeface="Times New Roman" pitchFamily="18" charset="0"/>
                <a:cs typeface="Times New Roman" pitchFamily="18" charset="0"/>
              </a:rPr>
              <a:t>radially</a:t>
            </a:r>
            <a:r>
              <a:rPr lang="en-US" sz="2000" dirty="0">
                <a:latin typeface="Times New Roman" pitchFamily="18" charset="0"/>
                <a:cs typeface="Times New Roman" pitchFamily="18" charset="0"/>
              </a:rPr>
              <a:t> to access different tracks.</a:t>
            </a:r>
          </a:p>
          <a:p>
            <a:pPr algn="just">
              <a:buFont typeface="Wingdings" pitchFamily="2" charset="2"/>
              <a:buChar char="Ø"/>
            </a:pPr>
            <a:r>
              <a:rPr lang="en-US" sz="2000" dirty="0">
                <a:latin typeface="Times New Roman" pitchFamily="18" charset="0"/>
                <a:cs typeface="Times New Roman" pitchFamily="18" charset="0"/>
              </a:rPr>
              <a:t>Platter, divided into billions of tiny areas. Each one of those areas can be independently magnetized (to store a 1) or demagnetized (to store a 0).</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srcRect/>
          <a:stretch>
            <a:fillRect/>
          </a:stretch>
        </p:blipFill>
        <p:spPr bwMode="auto">
          <a:xfrm>
            <a:off x="4648200" y="1143000"/>
            <a:ext cx="3857625" cy="4443412"/>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6146" name="Picture 2"/>
          <p:cNvPicPr>
            <a:picLocks noChangeAspect="1" noChangeArrowheads="1"/>
          </p:cNvPicPr>
          <p:nvPr/>
        </p:nvPicPr>
        <p:blipFill>
          <a:blip r:embed="rId2"/>
          <a:srcRect/>
          <a:stretch>
            <a:fillRect/>
          </a:stretch>
        </p:blipFill>
        <p:spPr bwMode="auto">
          <a:xfrm>
            <a:off x="609600" y="1371600"/>
            <a:ext cx="3648075" cy="387667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4800600" y="1371600"/>
            <a:ext cx="3257550" cy="3981450"/>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7170" name="Picture 2"/>
          <p:cNvPicPr>
            <a:picLocks noChangeAspect="1" noChangeArrowheads="1"/>
          </p:cNvPicPr>
          <p:nvPr/>
        </p:nvPicPr>
        <p:blipFill>
          <a:blip r:embed="rId2"/>
          <a:srcRect/>
          <a:stretch>
            <a:fillRect/>
          </a:stretch>
        </p:blipFill>
        <p:spPr bwMode="auto">
          <a:xfrm>
            <a:off x="457200" y="914401"/>
            <a:ext cx="8153400" cy="518160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8195" name="Picture 3"/>
          <p:cNvPicPr>
            <a:picLocks noChangeAspect="1" noChangeArrowheads="1"/>
          </p:cNvPicPr>
          <p:nvPr/>
        </p:nvPicPr>
        <p:blipFill>
          <a:blip r:embed="rId2"/>
          <a:srcRect/>
          <a:stretch>
            <a:fillRect/>
          </a:stretch>
        </p:blipFill>
        <p:spPr bwMode="auto">
          <a:xfrm>
            <a:off x="533400" y="838201"/>
            <a:ext cx="8000999" cy="5181600"/>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9218" name="Picture 2"/>
          <p:cNvPicPr>
            <a:picLocks noChangeAspect="1" noChangeArrowheads="1"/>
          </p:cNvPicPr>
          <p:nvPr/>
        </p:nvPicPr>
        <p:blipFill>
          <a:blip r:embed="rId2"/>
          <a:srcRect/>
          <a:stretch>
            <a:fillRect/>
          </a:stretch>
        </p:blipFill>
        <p:spPr bwMode="auto">
          <a:xfrm>
            <a:off x="990600" y="914400"/>
            <a:ext cx="7315200" cy="5029200"/>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457200" y="609600"/>
            <a:ext cx="8305800" cy="5693866"/>
          </a:xfrm>
          <a:prstGeom prst="rect">
            <a:avLst/>
          </a:prstGeom>
        </p:spPr>
        <p:txBody>
          <a:bodyPr wrap="square">
            <a:spAutoFit/>
          </a:bodyPr>
          <a:lstStyle/>
          <a:p>
            <a:r>
              <a:rPr lang="en-US" sz="2200" b="1" dirty="0">
                <a:latin typeface="Times New Roman" pitchFamily="18" charset="0"/>
                <a:cs typeface="Times New Roman" pitchFamily="18" charset="0"/>
              </a:rPr>
              <a:t>Floppy Disks</a:t>
            </a:r>
          </a:p>
          <a:p>
            <a:endParaRPr lang="en-US" sz="22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Floppy disks are smaller, simpler, and cheaper disk </a:t>
            </a:r>
          </a:p>
          <a:p>
            <a:pPr algn="just"/>
            <a:r>
              <a:rPr lang="en-US" sz="2000" dirty="0">
                <a:latin typeface="Times New Roman" pitchFamily="18" charset="0"/>
                <a:cs typeface="Times New Roman" pitchFamily="18" charset="0"/>
              </a:rPr>
              <a:t>units that consist of a flexible, removable, plastic </a:t>
            </a:r>
          </a:p>
          <a:p>
            <a:pPr algn="just"/>
            <a:r>
              <a:rPr lang="en-US" sz="2000" dirty="0">
                <a:latin typeface="Times New Roman" pitchFamily="18" charset="0"/>
                <a:cs typeface="Times New Roman" pitchFamily="18" charset="0"/>
              </a:rPr>
              <a:t>diskette coated with magnetic material.</a:t>
            </a:r>
          </a:p>
          <a:p>
            <a:pPr algn="just"/>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The diskette is enclosed in a plastic jacket, which has an opening where the read/write head can be positioned.</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A hole in the centre of the diskette allows a spindle mechanism in the disk drive to position and rotate the diskette.</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The main feature of floppy disks is their low cost and shipping convenience.</a:t>
            </a:r>
          </a:p>
          <a:p>
            <a:pPr algn="just"/>
            <a:r>
              <a:rPr lang="en-US" sz="2000" dirty="0">
                <a:latin typeface="Times New Roman" pitchFamily="18" charset="0"/>
                <a:cs typeface="Times New Roman" pitchFamily="18" charset="0"/>
              </a:rPr>
              <a:t>However, they have much smaller storage capacities, longer access times, and higher failure rates than hard disks.</a:t>
            </a:r>
          </a:p>
          <a:p>
            <a:pPr algn="just"/>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In recent years, they have largely been replaced by CDs, DVDs, and flash cards as portable storage media.</a:t>
            </a:r>
          </a:p>
        </p:txBody>
      </p:sp>
      <p:pic>
        <p:nvPicPr>
          <p:cNvPr id="10242" name="Picture 2"/>
          <p:cNvPicPr>
            <a:picLocks noChangeAspect="1" noChangeArrowheads="1"/>
          </p:cNvPicPr>
          <p:nvPr/>
        </p:nvPicPr>
        <p:blipFill>
          <a:blip r:embed="rId2"/>
          <a:srcRect/>
          <a:stretch>
            <a:fillRect/>
          </a:stretch>
        </p:blipFill>
        <p:spPr bwMode="auto">
          <a:xfrm>
            <a:off x="6324600" y="838200"/>
            <a:ext cx="2219325" cy="1647825"/>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533400" y="533400"/>
            <a:ext cx="7924800" cy="5355312"/>
          </a:xfrm>
          <a:prstGeom prst="rect">
            <a:avLst/>
          </a:prstGeom>
        </p:spPr>
        <p:txBody>
          <a:bodyPr wrap="square">
            <a:spAutoFit/>
          </a:bodyPr>
          <a:lstStyle/>
          <a:p>
            <a:r>
              <a:rPr lang="en-US" sz="2200" b="1" dirty="0">
                <a:latin typeface="Times New Roman" pitchFamily="18" charset="0"/>
                <a:cs typeface="Times New Roman" pitchFamily="18" charset="0"/>
              </a:rPr>
              <a:t>RAID Disk Arrays</a:t>
            </a:r>
          </a:p>
          <a:p>
            <a:pPr algn="just">
              <a:buFont typeface="Wingdings" pitchFamily="2" charset="2"/>
              <a:buChar char="Ø"/>
            </a:pPr>
            <a:r>
              <a:rPr lang="en-US" sz="2000" dirty="0">
                <a:latin typeface="Times New Roman" pitchFamily="18" charset="0"/>
                <a:cs typeface="Times New Roman" pitchFamily="18" charset="0"/>
              </a:rPr>
              <a:t>Processor speeds have increased dramatically. At the same time, access times to disk drives are still on the order of milliseconds, because of the limitations of the mechanical motion involved.</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One way to reduce access time is to use multiple disks operating in parallel. In 1988, researchers at the University of California-Berkeley proposed such a storage system. They called it RAID, for Redundant Array of Inexpensive Disks. Since all disks are now inexpensive, the acronym was later reinterpreted as Redundant Array of Independent Disks.</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Using multiple disks makes it cheaper for huge storage, and also possible to improve the reliability of the overall system.</a:t>
            </a:r>
          </a:p>
          <a:p>
            <a:r>
              <a:rPr lang="en-US" sz="2000" dirty="0">
                <a:latin typeface="Times New Roman" pitchFamily="18" charset="0"/>
                <a:cs typeface="Times New Roman" pitchFamily="18" charset="0"/>
              </a:rPr>
              <a:t>RAID0 – data striping</a:t>
            </a:r>
          </a:p>
          <a:p>
            <a:r>
              <a:rPr lang="en-US" sz="2000" dirty="0">
                <a:latin typeface="Times New Roman" pitchFamily="18" charset="0"/>
                <a:cs typeface="Times New Roman" pitchFamily="18" charset="0"/>
              </a:rPr>
              <a:t>RAID1 – identical copies of data on two disks</a:t>
            </a:r>
          </a:p>
          <a:p>
            <a:r>
              <a:rPr lang="en-US" sz="2000" dirty="0">
                <a:latin typeface="Times New Roman" pitchFamily="18" charset="0"/>
                <a:cs typeface="Times New Roman" pitchFamily="18" charset="0"/>
              </a:rPr>
              <a:t>RAID2, 3, 4 – increased reliability</a:t>
            </a:r>
          </a:p>
          <a:p>
            <a:r>
              <a:rPr lang="en-US" sz="2000" dirty="0">
                <a:latin typeface="Times New Roman" pitchFamily="18" charset="0"/>
                <a:cs typeface="Times New Roman" pitchFamily="18" charset="0"/>
              </a:rPr>
              <a:t>RAID5 – parity-based error-recovery</a:t>
            </a:r>
          </a:p>
        </p:txBody>
      </p:sp>
      <p:pic>
        <p:nvPicPr>
          <p:cNvPr id="11266" name="Picture 2"/>
          <p:cNvPicPr>
            <a:picLocks noChangeAspect="1" noChangeArrowheads="1"/>
          </p:cNvPicPr>
          <p:nvPr/>
        </p:nvPicPr>
        <p:blipFill>
          <a:blip r:embed="rId2"/>
          <a:srcRect/>
          <a:stretch>
            <a:fillRect/>
          </a:stretch>
        </p:blipFill>
        <p:spPr bwMode="auto">
          <a:xfrm>
            <a:off x="5715000" y="4419600"/>
            <a:ext cx="2857500" cy="2066925"/>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3" name="Rectangle 2"/>
          <p:cNvSpPr/>
          <p:nvPr/>
        </p:nvSpPr>
        <p:spPr>
          <a:xfrm>
            <a:off x="381000" y="533400"/>
            <a:ext cx="8382000" cy="5416868"/>
          </a:xfrm>
          <a:prstGeom prst="rect">
            <a:avLst/>
          </a:prstGeom>
        </p:spPr>
        <p:txBody>
          <a:bodyPr wrap="square">
            <a:spAutoFit/>
          </a:bodyPr>
          <a:lstStyle/>
          <a:p>
            <a:r>
              <a:rPr lang="en-US" sz="2200" b="1" dirty="0">
                <a:latin typeface="Times New Roman" pitchFamily="18" charset="0"/>
                <a:cs typeface="Times New Roman" pitchFamily="18" charset="0"/>
              </a:rPr>
              <a:t>Optical Disks</a:t>
            </a:r>
            <a:br>
              <a:rPr lang="en-US" sz="2200" b="1" dirty="0">
                <a:latin typeface="Times New Roman" pitchFamily="18" charset="0"/>
                <a:cs typeface="Times New Roman" pitchFamily="18" charset="0"/>
              </a:rPr>
            </a:br>
            <a:r>
              <a:rPr lang="en-US" sz="2200" b="1" dirty="0">
                <a:latin typeface="Times New Roman" pitchFamily="18" charset="0"/>
                <a:cs typeface="Times New Roman" pitchFamily="18" charset="0"/>
              </a:rPr>
              <a:t>CD Technology</a:t>
            </a:r>
          </a:p>
          <a:p>
            <a:endParaRPr lang="en-US" sz="2200" b="1"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The optical technology that is used for CD systems makes use of the laser light focused on a very small spot. A laser beam is directed onto a spinning disk, with tiny indentations arranged to form a long spiral track on its surface.</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The indentations reflect the focused beam toward a </a:t>
            </a:r>
            <a:r>
              <a:rPr lang="en-US" sz="2000" dirty="0" err="1">
                <a:latin typeface="Times New Roman" pitchFamily="18" charset="0"/>
                <a:cs typeface="Times New Roman" pitchFamily="18" charset="0"/>
              </a:rPr>
              <a:t>photodetector</a:t>
            </a:r>
            <a:r>
              <a:rPr lang="en-US" sz="2000" dirty="0">
                <a:latin typeface="Times New Roman" pitchFamily="18" charset="0"/>
                <a:cs typeface="Times New Roman" pitchFamily="18" charset="0"/>
              </a:rPr>
              <a:t>, which detects the stored binary patterns. The laser emits a coherent light beam that is sharply focused on the surface of the disk.</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Coherent light consists of synchronized waves that have the same wavelength. If a coherent light beam is combined with another beam of the same kind, and the two beams are in phase, the result is a brighter beam (bright spot).</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If the waves of the two beams are 180 degrees out of phase, they cancel each other (dark spot).Thus, a </a:t>
            </a:r>
            <a:r>
              <a:rPr lang="en-US" sz="2000" dirty="0" err="1">
                <a:latin typeface="Times New Roman" pitchFamily="18" charset="0"/>
                <a:cs typeface="Times New Roman" pitchFamily="18" charset="0"/>
              </a:rPr>
              <a:t>photodetector</a:t>
            </a:r>
            <a:r>
              <a:rPr lang="en-US" sz="2000" dirty="0">
                <a:latin typeface="Times New Roman" pitchFamily="18" charset="0"/>
                <a:cs typeface="Times New Roman" pitchFamily="18" charset="0"/>
              </a:rPr>
              <a:t> can be used to detect the beams.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12290" name="Picture 2"/>
          <p:cNvPicPr>
            <a:picLocks noChangeAspect="1" noChangeArrowheads="1"/>
          </p:cNvPicPr>
          <p:nvPr/>
        </p:nvPicPr>
        <p:blipFill>
          <a:blip r:embed="rId2"/>
          <a:srcRect/>
          <a:stretch>
            <a:fillRect/>
          </a:stretch>
        </p:blipFill>
        <p:spPr bwMode="auto">
          <a:xfrm>
            <a:off x="990600" y="381000"/>
            <a:ext cx="6886575" cy="2286000"/>
          </a:xfrm>
          <a:prstGeom prst="rect">
            <a:avLst/>
          </a:prstGeom>
          <a:noFill/>
          <a:ln w="9525">
            <a:noFill/>
            <a:miter lim="800000"/>
            <a:headEnd/>
            <a:tailEnd/>
          </a:ln>
          <a:effectLst/>
        </p:spPr>
      </p:pic>
      <p:pic>
        <p:nvPicPr>
          <p:cNvPr id="12292" name="Picture 4"/>
          <p:cNvPicPr>
            <a:picLocks noChangeAspect="1" noChangeArrowheads="1"/>
          </p:cNvPicPr>
          <p:nvPr/>
        </p:nvPicPr>
        <p:blipFill>
          <a:blip r:embed="rId3"/>
          <a:srcRect/>
          <a:stretch>
            <a:fillRect/>
          </a:stretch>
        </p:blipFill>
        <p:spPr bwMode="auto">
          <a:xfrm>
            <a:off x="838200" y="2895600"/>
            <a:ext cx="7467600" cy="2962275"/>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457200" y="751344"/>
            <a:ext cx="8305800" cy="5016758"/>
          </a:xfrm>
          <a:prstGeom prst="rect">
            <a:avLst/>
          </a:prstGeom>
        </p:spPr>
        <p:txBody>
          <a:bodyPr wrap="square">
            <a:spAutoFit/>
          </a:bodyPr>
          <a:lstStyle/>
          <a:p>
            <a:pPr algn="just"/>
            <a:r>
              <a:rPr lang="en-US" sz="2000" b="1" dirty="0">
                <a:latin typeface="Times New Roman" pitchFamily="18" charset="0"/>
                <a:cs typeface="Times New Roman" pitchFamily="18" charset="0"/>
              </a:rPr>
              <a:t>CD-ROM</a:t>
            </a:r>
          </a:p>
          <a:p>
            <a:pPr algn="just"/>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Stored data are organized on CD-ROM tracks in the form of blocks called sectors. There are several different formats for a sector. One format, known as Mode 1, uses byte sectors, 16-byte header to detect the beginning of the sector and addressing information. Followed by 2048 bytes of stored data and at the end of the sector, 288 bytes used for error-correcting scheme.</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With the Mode 1 format, a CD-ROM has a storage capacity of about 650 Mbytes. Error detection and correction is done at more than one level.</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Each byte of information stored on a CD is encoded using a 14-bit code that has some error-correcting capability.</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The basic speed of CD-ROM drives is 1X, means 75 sectors per second. This provides a data rate of 153,600 bytes/s (150Kbytes/s), using the Mode 1 format.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81000" y="533400"/>
            <a:ext cx="8458200" cy="6124754"/>
          </a:xfrm>
          <a:prstGeom prst="rect">
            <a:avLst/>
          </a:prstGeom>
        </p:spPr>
        <p:txBody>
          <a:bodyPr wrap="square">
            <a:spAutoFit/>
          </a:bodyPr>
          <a:lstStyle/>
          <a:p>
            <a:pPr algn="just">
              <a:buFont typeface="Wingdings" pitchFamily="2" charset="2"/>
              <a:buChar char="Ø"/>
            </a:pPr>
            <a:r>
              <a:rPr lang="en-US" sz="2200" dirty="0">
                <a:latin typeface="Times New Roman" pitchFamily="18" charset="0"/>
                <a:cs typeface="Times New Roman" pitchFamily="18" charset="0"/>
              </a:rPr>
              <a:t>Memory cells are in the form of an array, in which each cell is capable of storing one bit of information.</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Each row of cells constitutes a memory word, and all cells of a row are connected to a common line referred to as the word line, which is driven by the address decoder on the chip.</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The cells in each column are connected to a Sense/Write circuit by two bit lines, and the Sense/Write circuits are connected to the data input/output lines of the chip.</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During a Read operation, these circuits sense, or read, the information stored in the cells selected by a word line and place this information on the output data lines.</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During a Write operation, the Sense/Write circuits receive input data and store them in the cells of the selected word.</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81000" y="609600"/>
            <a:ext cx="4572000" cy="5632311"/>
          </a:xfrm>
          <a:prstGeom prst="rect">
            <a:avLst/>
          </a:prstGeom>
        </p:spPr>
        <p:txBody>
          <a:bodyPr>
            <a:spAutoFit/>
          </a:bodyPr>
          <a:lstStyle/>
          <a:p>
            <a:r>
              <a:rPr lang="en-US" sz="2000" b="1" dirty="0">
                <a:latin typeface="Times New Roman" pitchFamily="18" charset="0"/>
                <a:cs typeface="Times New Roman" pitchFamily="18" charset="0"/>
              </a:rPr>
              <a:t>DVD (Digital Versatile Disk) Technology</a:t>
            </a:r>
          </a:p>
          <a:p>
            <a:endParaRPr lang="en-US" sz="2000" b="1"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Its storage capacity is made much larger than that of CDs by several design changes:</a:t>
            </a:r>
          </a:p>
          <a:p>
            <a:pPr algn="just">
              <a:buFont typeface="Wingdings" pitchFamily="2" charset="2"/>
              <a:buChar char="Ø"/>
            </a:pPr>
            <a:r>
              <a:rPr lang="en-US" sz="2000" dirty="0">
                <a:latin typeface="Times New Roman" pitchFamily="18" charset="0"/>
                <a:cs typeface="Times New Roman" pitchFamily="18" charset="0"/>
              </a:rPr>
              <a:t>A red-light laser with a wavelength of 635 nm is used instead of the infrared light laser used in CDs, which has a wavelength of 780 nm. </a:t>
            </a:r>
          </a:p>
          <a:p>
            <a:pPr algn="just">
              <a:buFont typeface="Wingdings" pitchFamily="2" charset="2"/>
              <a:buChar char="Ø"/>
            </a:pPr>
            <a:r>
              <a:rPr lang="en-US" sz="2000" dirty="0">
                <a:latin typeface="Times New Roman" pitchFamily="18" charset="0"/>
                <a:cs typeface="Times New Roman" pitchFamily="18" charset="0"/>
              </a:rPr>
              <a:t>The shorter wavelength makes it possible to focus the light to a smaller </a:t>
            </a:r>
            <a:r>
              <a:rPr lang="en-US" sz="2000" dirty="0" err="1">
                <a:latin typeface="Times New Roman" pitchFamily="18" charset="0"/>
                <a:cs typeface="Times New Roman" pitchFamily="18" charset="0"/>
              </a:rPr>
              <a:t>spot.Pits</a:t>
            </a:r>
            <a:r>
              <a:rPr lang="en-US" sz="2000" dirty="0">
                <a:latin typeface="Times New Roman" pitchFamily="18" charset="0"/>
                <a:cs typeface="Times New Roman" pitchFamily="18" charset="0"/>
              </a:rPr>
              <a:t> are smaller, having a minimum length of 0.4 micron.</a:t>
            </a:r>
          </a:p>
          <a:p>
            <a:pPr algn="just">
              <a:buFont typeface="Wingdings" pitchFamily="2" charset="2"/>
              <a:buChar char="Ø"/>
            </a:pPr>
            <a:r>
              <a:rPr lang="en-US" sz="2000" dirty="0">
                <a:latin typeface="Times New Roman" pitchFamily="18" charset="0"/>
                <a:cs typeface="Times New Roman" pitchFamily="18" charset="0"/>
              </a:rPr>
              <a:t>Tracks are placed closer together; the distance between tracks is 0.74 micron.</a:t>
            </a:r>
          </a:p>
          <a:p>
            <a:pPr algn="just">
              <a:buFont typeface="Wingdings" pitchFamily="2" charset="2"/>
              <a:buChar char="Ø"/>
            </a:pPr>
            <a:r>
              <a:rPr lang="en-US" sz="2000" dirty="0">
                <a:latin typeface="Times New Roman" pitchFamily="18" charset="0"/>
                <a:cs typeface="Times New Roman" pitchFamily="18" charset="0"/>
              </a:rPr>
              <a:t>Using these improvements leads to a DVD capacity of 4.7 </a:t>
            </a:r>
            <a:r>
              <a:rPr lang="en-US" sz="2000" dirty="0" err="1">
                <a:latin typeface="Times New Roman" pitchFamily="18" charset="0"/>
                <a:cs typeface="Times New Roman" pitchFamily="18" charset="0"/>
              </a:rPr>
              <a:t>Gbytes</a:t>
            </a:r>
            <a:r>
              <a:rPr lang="en-US" sz="2000" dirty="0">
                <a:latin typeface="Times New Roman" pitchFamily="18" charset="0"/>
                <a:cs typeface="Times New Roman" pitchFamily="18" charset="0"/>
              </a:rPr>
              <a:t> (DVD-5 standard).</a:t>
            </a:r>
          </a:p>
        </p:txBody>
      </p:sp>
      <p:pic>
        <p:nvPicPr>
          <p:cNvPr id="4" name="Picture 2"/>
          <p:cNvPicPr>
            <a:picLocks noChangeAspect="1" noChangeArrowheads="1"/>
          </p:cNvPicPr>
          <p:nvPr/>
        </p:nvPicPr>
        <p:blipFill>
          <a:blip r:embed="rId2"/>
          <a:srcRect/>
          <a:stretch>
            <a:fillRect/>
          </a:stretch>
        </p:blipFill>
        <p:spPr bwMode="auto">
          <a:xfrm>
            <a:off x="4953000" y="1676400"/>
            <a:ext cx="3810000" cy="3714750"/>
          </a:xfrm>
          <a:prstGeom prst="rect">
            <a:avLst/>
          </a:prstGeom>
          <a:noFill/>
          <a:ln w="9525">
            <a:noFill/>
            <a:miter lim="800000"/>
            <a:headEnd/>
            <a:tailEnd/>
          </a:ln>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457200" y="1371600"/>
            <a:ext cx="8153400" cy="4154984"/>
          </a:xfrm>
          <a:prstGeom prst="rect">
            <a:avLst/>
          </a:prstGeom>
        </p:spPr>
        <p:txBody>
          <a:bodyPr wrap="square">
            <a:spAutoFit/>
          </a:bodyPr>
          <a:lstStyle/>
          <a:p>
            <a:r>
              <a:rPr lang="en-US" sz="2200" b="1" dirty="0">
                <a:latin typeface="Times New Roman" pitchFamily="18" charset="0"/>
                <a:cs typeface="Times New Roman" pitchFamily="18" charset="0"/>
              </a:rPr>
              <a:t>Magnetic Tape Systems</a:t>
            </a:r>
          </a:p>
          <a:p>
            <a:endParaRPr lang="en-US" sz="2200" b="1"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Magnetic-tape recording uses the same principle as magnetic disks. The main difference is that the magnetic film is deposited on a very thin 0.5- or inch wide plastic tape.</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Seven or nine bits (corresponding to one character) are recorded in parallel across the width of the tape, perpendicular to the direction of motion.</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A separate read/write head is provided for each bit position on the tape, so that all bits of a character can be read or written in parallel.</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52400" y="152400"/>
            <a:ext cx="8839200" cy="65532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 name="Rectangle 3"/>
          <p:cNvSpPr/>
          <p:nvPr/>
        </p:nvSpPr>
        <p:spPr>
          <a:xfrm>
            <a:off x="381000" y="335846"/>
            <a:ext cx="8610600" cy="3970318"/>
          </a:xfrm>
          <a:prstGeom prst="rect">
            <a:avLst/>
          </a:prstGeom>
        </p:spPr>
        <p:txBody>
          <a:bodyPr wrap="square">
            <a:spAutoFit/>
          </a:bodyPr>
          <a:lstStyle/>
          <a:p>
            <a:r>
              <a:rPr lang="en-US" b="1" dirty="0">
                <a:latin typeface="Times New Roman" pitchFamily="18" charset="0"/>
                <a:cs typeface="Times New Roman" pitchFamily="18" charset="0"/>
              </a:rPr>
              <a:t>Magnetic Tape Systems</a:t>
            </a:r>
          </a:p>
          <a:p>
            <a:pPr algn="just">
              <a:buFont typeface="Wingdings" pitchFamily="2" charset="2"/>
              <a:buChar char="Ø"/>
            </a:pPr>
            <a:r>
              <a:rPr lang="en-US" dirty="0">
                <a:latin typeface="Times New Roman" pitchFamily="18" charset="0"/>
                <a:cs typeface="Times New Roman" pitchFamily="18" charset="0"/>
              </a:rPr>
              <a:t>Data on the tape are organized in the form of records separated by gaps. Tape motion is stopped only when a record gap is underneath the read/write heads. The record gaps are long enough to allow the tape to attain its normal speed before the beginning of the next record is reached. If a coding scheme used for recording data on the tape, record gaps are identified as areas where there is no change in magnetization.</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This allows record gaps to be detected independently of the recorded data. To help users organize large amounts of data, a group of related records is called a file. The beginning of a file is identified by a file mark. The file mark is a special single- or multiple-character record, usually preceded by a gap longer than the inter-record gap.</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The first record following a file mark can be used as a header or identifier for the file. This allows the user to search a tape containing a large number of files for a particular file.</a:t>
            </a:r>
          </a:p>
        </p:txBody>
      </p:sp>
      <p:pic>
        <p:nvPicPr>
          <p:cNvPr id="2050" name="Picture 2"/>
          <p:cNvPicPr>
            <a:picLocks noChangeAspect="1" noChangeArrowheads="1"/>
          </p:cNvPicPr>
          <p:nvPr/>
        </p:nvPicPr>
        <p:blipFill>
          <a:blip r:embed="rId2"/>
          <a:srcRect/>
          <a:stretch>
            <a:fillRect/>
          </a:stretch>
        </p:blipFill>
        <p:spPr bwMode="auto">
          <a:xfrm>
            <a:off x="838200" y="4343400"/>
            <a:ext cx="7543800" cy="221932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248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4098" name="Picture 2"/>
          <p:cNvPicPr>
            <a:picLocks noChangeAspect="1" noChangeArrowheads="1"/>
          </p:cNvPicPr>
          <p:nvPr/>
        </p:nvPicPr>
        <p:blipFill>
          <a:blip r:embed="rId2"/>
          <a:srcRect/>
          <a:stretch>
            <a:fillRect/>
          </a:stretch>
        </p:blipFill>
        <p:spPr bwMode="auto">
          <a:xfrm>
            <a:off x="4114801" y="762000"/>
            <a:ext cx="4372372" cy="5257800"/>
          </a:xfrm>
          <a:prstGeom prst="rect">
            <a:avLst/>
          </a:prstGeom>
          <a:noFill/>
          <a:ln w="9525">
            <a:noFill/>
            <a:miter lim="800000"/>
            <a:headEnd/>
            <a:tailEnd/>
          </a:ln>
          <a:effectLst/>
        </p:spPr>
      </p:pic>
      <p:sp>
        <p:nvSpPr>
          <p:cNvPr id="4" name="Rectangle 3"/>
          <p:cNvSpPr/>
          <p:nvPr/>
        </p:nvSpPr>
        <p:spPr>
          <a:xfrm>
            <a:off x="381000" y="914400"/>
            <a:ext cx="3657600" cy="5170646"/>
          </a:xfrm>
          <a:prstGeom prst="rect">
            <a:avLst/>
          </a:prstGeom>
        </p:spPr>
        <p:txBody>
          <a:bodyPr wrap="square">
            <a:spAutoFit/>
          </a:bodyPr>
          <a:lstStyle/>
          <a:p>
            <a:pPr algn="just">
              <a:buFont typeface="Wingdings" pitchFamily="2" charset="2"/>
              <a:buChar char="Ø"/>
            </a:pPr>
            <a:r>
              <a:rPr lang="en-US" sz="2200" dirty="0">
                <a:latin typeface="Times New Roman" pitchFamily="18" charset="0"/>
                <a:cs typeface="Times New Roman" pitchFamily="18" charset="0"/>
              </a:rPr>
              <a:t>Organization of a 1K × 1 memory chip.10-bit address is divided into two groups of 5 bits each to form the row and column addresses for the cell array.</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A row address selects a row of 32 cells, all of which are accessed in parallel.</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But, only one of these cells is connected to the external data line, based on the column address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843</TotalTime>
  <Words>4510</Words>
  <Application>Microsoft Office PowerPoint</Application>
  <PresentationFormat>On-screen Show (4:3)</PresentationFormat>
  <Paragraphs>562</Paragraphs>
  <Slides>82</Slides>
  <Notes>2</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Praveen</cp:lastModifiedBy>
  <cp:revision>94</cp:revision>
  <dcterms:created xsi:type="dcterms:W3CDTF">2006-08-16T00:00:00Z</dcterms:created>
  <dcterms:modified xsi:type="dcterms:W3CDTF">2023-11-06T06:34:42Z</dcterms:modified>
</cp:coreProperties>
</file>