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32" y="734568"/>
            <a:ext cx="593598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607" y="1594103"/>
            <a:ext cx="8076184" cy="452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092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80931" y="6638862"/>
            <a:ext cx="3314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06331" y="66172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0016" y="1530603"/>
            <a:ext cx="8915400" cy="3352800"/>
            <a:chOff x="890016" y="1530603"/>
            <a:chExt cx="8915400" cy="3352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590" y="1567179"/>
              <a:ext cx="8839200" cy="3276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0016" y="1530603"/>
              <a:ext cx="8915400" cy="3352800"/>
            </a:xfrm>
            <a:custGeom>
              <a:avLst/>
              <a:gdLst/>
              <a:ahLst/>
              <a:cxnLst/>
              <a:rect l="l" t="t" r="r" b="b"/>
              <a:pathLst>
                <a:path w="8915400" h="3352800">
                  <a:moveTo>
                    <a:pt x="8915400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8915400" y="3352800"/>
                  </a:lnTo>
                  <a:lnTo>
                    <a:pt x="8915400" y="3334512"/>
                  </a:lnTo>
                  <a:lnTo>
                    <a:pt x="36574" y="3334512"/>
                  </a:lnTo>
                  <a:lnTo>
                    <a:pt x="18288" y="3313176"/>
                  </a:lnTo>
                  <a:lnTo>
                    <a:pt x="36574" y="3313176"/>
                  </a:lnTo>
                  <a:lnTo>
                    <a:pt x="36574" y="36575"/>
                  </a:lnTo>
                  <a:lnTo>
                    <a:pt x="18287" y="36575"/>
                  </a:lnTo>
                  <a:lnTo>
                    <a:pt x="36574" y="18287"/>
                  </a:lnTo>
                  <a:lnTo>
                    <a:pt x="8915400" y="18287"/>
                  </a:lnTo>
                  <a:lnTo>
                    <a:pt x="8915400" y="0"/>
                  </a:lnTo>
                  <a:close/>
                </a:path>
                <a:path w="8915400" h="3352800">
                  <a:moveTo>
                    <a:pt x="36574" y="3313176"/>
                  </a:moveTo>
                  <a:lnTo>
                    <a:pt x="18288" y="3313176"/>
                  </a:lnTo>
                  <a:lnTo>
                    <a:pt x="36574" y="3334512"/>
                  </a:lnTo>
                  <a:lnTo>
                    <a:pt x="36574" y="3313176"/>
                  </a:lnTo>
                  <a:close/>
                </a:path>
                <a:path w="8915400" h="3352800">
                  <a:moveTo>
                    <a:pt x="8875776" y="3313176"/>
                  </a:moveTo>
                  <a:lnTo>
                    <a:pt x="36574" y="3313176"/>
                  </a:lnTo>
                  <a:lnTo>
                    <a:pt x="36574" y="3334512"/>
                  </a:lnTo>
                  <a:lnTo>
                    <a:pt x="8875776" y="3334512"/>
                  </a:lnTo>
                  <a:lnTo>
                    <a:pt x="8875776" y="3313176"/>
                  </a:lnTo>
                  <a:close/>
                </a:path>
                <a:path w="8915400" h="3352800">
                  <a:moveTo>
                    <a:pt x="8875776" y="18287"/>
                  </a:moveTo>
                  <a:lnTo>
                    <a:pt x="8875776" y="3334512"/>
                  </a:lnTo>
                  <a:lnTo>
                    <a:pt x="8897112" y="3313176"/>
                  </a:lnTo>
                  <a:lnTo>
                    <a:pt x="8915400" y="3313176"/>
                  </a:lnTo>
                  <a:lnTo>
                    <a:pt x="8915400" y="36575"/>
                  </a:lnTo>
                  <a:lnTo>
                    <a:pt x="8897112" y="36575"/>
                  </a:lnTo>
                  <a:lnTo>
                    <a:pt x="8875776" y="18287"/>
                  </a:lnTo>
                  <a:close/>
                </a:path>
                <a:path w="8915400" h="3352800">
                  <a:moveTo>
                    <a:pt x="8915400" y="3313176"/>
                  </a:moveTo>
                  <a:lnTo>
                    <a:pt x="8897112" y="3313176"/>
                  </a:lnTo>
                  <a:lnTo>
                    <a:pt x="8875776" y="3334512"/>
                  </a:lnTo>
                  <a:lnTo>
                    <a:pt x="8915400" y="3334512"/>
                  </a:lnTo>
                  <a:lnTo>
                    <a:pt x="8915400" y="3313176"/>
                  </a:lnTo>
                  <a:close/>
                </a:path>
                <a:path w="8915400" h="3352800">
                  <a:moveTo>
                    <a:pt x="36574" y="18287"/>
                  </a:moveTo>
                  <a:lnTo>
                    <a:pt x="18287" y="36575"/>
                  </a:lnTo>
                  <a:lnTo>
                    <a:pt x="36574" y="36575"/>
                  </a:lnTo>
                  <a:lnTo>
                    <a:pt x="36574" y="18287"/>
                  </a:lnTo>
                  <a:close/>
                </a:path>
                <a:path w="8915400" h="3352800">
                  <a:moveTo>
                    <a:pt x="8875776" y="18287"/>
                  </a:moveTo>
                  <a:lnTo>
                    <a:pt x="36574" y="18287"/>
                  </a:lnTo>
                  <a:lnTo>
                    <a:pt x="36574" y="36575"/>
                  </a:lnTo>
                  <a:lnTo>
                    <a:pt x="8875776" y="36575"/>
                  </a:lnTo>
                  <a:lnTo>
                    <a:pt x="8875776" y="18287"/>
                  </a:lnTo>
                  <a:close/>
                </a:path>
                <a:path w="8915400" h="3352800">
                  <a:moveTo>
                    <a:pt x="8915400" y="18287"/>
                  </a:moveTo>
                  <a:lnTo>
                    <a:pt x="8875776" y="18287"/>
                  </a:lnTo>
                  <a:lnTo>
                    <a:pt x="8897112" y="36575"/>
                  </a:lnTo>
                  <a:lnTo>
                    <a:pt x="8915400" y="36575"/>
                  </a:lnTo>
                  <a:lnTo>
                    <a:pt x="8915400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76656"/>
            <a:ext cx="75768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3.</a:t>
            </a:r>
            <a:r>
              <a:rPr sz="3200" spc="-10" dirty="0"/>
              <a:t> Support</a:t>
            </a:r>
            <a:r>
              <a:rPr sz="3200" spc="10" dirty="0"/>
              <a:t> </a:t>
            </a:r>
            <a:r>
              <a:rPr sz="3200" spc="-10" dirty="0"/>
              <a:t>of</a:t>
            </a:r>
            <a:r>
              <a:rPr sz="3200" spc="10" dirty="0"/>
              <a:t> </a:t>
            </a:r>
            <a:r>
              <a:rPr sz="3200" spc="-10" dirty="0"/>
              <a:t>multiple</a:t>
            </a:r>
            <a:r>
              <a:rPr sz="3200" spc="15" dirty="0"/>
              <a:t> </a:t>
            </a:r>
            <a:r>
              <a:rPr sz="3200" spc="-5" dirty="0"/>
              <a:t>views </a:t>
            </a:r>
            <a:r>
              <a:rPr sz="3200" spc="-10" dirty="0"/>
              <a:t>of the</a:t>
            </a:r>
            <a:r>
              <a:rPr sz="3200" spc="20" dirty="0"/>
              <a:t> </a:t>
            </a:r>
            <a:r>
              <a:rPr sz="3200" spc="-1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932" y="1362455"/>
            <a:ext cx="830389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database typically </a:t>
            </a:r>
            <a:r>
              <a:rPr sz="2400" dirty="0">
                <a:latin typeface="Arial MT"/>
                <a:cs typeface="Arial MT"/>
              </a:rPr>
              <a:t>has many </a:t>
            </a:r>
            <a:r>
              <a:rPr sz="2400" spc="-5" dirty="0">
                <a:latin typeface="Arial MT"/>
                <a:cs typeface="Arial MT"/>
              </a:rPr>
              <a:t>types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users, </a:t>
            </a:r>
            <a:r>
              <a:rPr sz="2400" dirty="0">
                <a:latin typeface="Arial MT"/>
                <a:cs typeface="Arial MT"/>
              </a:rPr>
              <a:t>each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whom </a:t>
            </a:r>
            <a:r>
              <a:rPr sz="2400" dirty="0">
                <a:latin typeface="Arial MT"/>
                <a:cs typeface="Arial MT"/>
              </a:rPr>
              <a:t>may </a:t>
            </a:r>
            <a:r>
              <a:rPr sz="2400" spc="-5" dirty="0">
                <a:latin typeface="Arial MT"/>
                <a:cs typeface="Arial MT"/>
              </a:rPr>
              <a:t>require a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different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perspective or </a:t>
            </a:r>
            <a:r>
              <a:rPr sz="2400" b="1" spc="-15" dirty="0">
                <a:solidFill>
                  <a:srgbClr val="A70789"/>
                </a:solidFill>
                <a:latin typeface="Arial"/>
                <a:cs typeface="Arial"/>
              </a:rPr>
              <a:t>view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of the </a:t>
            </a:r>
            <a:r>
              <a:rPr sz="2400" b="1" spc="-6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database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view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may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be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subset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of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database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may </a:t>
            </a:r>
            <a:r>
              <a:rPr sz="2400" dirty="0">
                <a:latin typeface="Arial MT"/>
                <a:cs typeface="Arial MT"/>
              </a:rPr>
              <a:t> contain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virtual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 </a:t>
            </a:r>
            <a:r>
              <a:rPr sz="2400" spc="-5" dirty="0">
                <a:latin typeface="Arial MT"/>
                <a:cs typeface="Arial MT"/>
              </a:rPr>
              <a:t>that is derived </a:t>
            </a:r>
            <a:r>
              <a:rPr sz="2400" spc="5" dirty="0">
                <a:latin typeface="Arial MT"/>
                <a:cs typeface="Arial MT"/>
              </a:rPr>
              <a:t>from </a:t>
            </a: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database files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explicitly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8255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whether</a:t>
            </a:r>
            <a:r>
              <a:rPr sz="2400" spc="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 data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refer</a:t>
            </a:r>
            <a:r>
              <a:rPr sz="2400" spc="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65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stored</a:t>
            </a:r>
            <a:r>
              <a:rPr sz="2400" b="1" u="heavy" spc="65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or </a:t>
            </a:r>
            <a:r>
              <a:rPr sz="2400" b="1" spc="-6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derived.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76656"/>
            <a:ext cx="75768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3.</a:t>
            </a:r>
            <a:r>
              <a:rPr sz="3200" spc="-10" dirty="0"/>
              <a:t> Support</a:t>
            </a:r>
            <a:r>
              <a:rPr sz="3200" spc="10" dirty="0"/>
              <a:t> </a:t>
            </a:r>
            <a:r>
              <a:rPr sz="3200" spc="-10" dirty="0"/>
              <a:t>of</a:t>
            </a:r>
            <a:r>
              <a:rPr sz="3200" spc="10" dirty="0"/>
              <a:t> </a:t>
            </a:r>
            <a:r>
              <a:rPr sz="3200" spc="-10" dirty="0"/>
              <a:t>multiple</a:t>
            </a:r>
            <a:r>
              <a:rPr sz="3200" spc="15" dirty="0"/>
              <a:t> </a:t>
            </a:r>
            <a:r>
              <a:rPr sz="3200" spc="-5" dirty="0"/>
              <a:t>views </a:t>
            </a:r>
            <a:r>
              <a:rPr sz="3200" spc="-10" dirty="0"/>
              <a:t>of the</a:t>
            </a:r>
            <a:r>
              <a:rPr sz="3200" spc="20" dirty="0"/>
              <a:t> </a:t>
            </a:r>
            <a:r>
              <a:rPr sz="3200" spc="-10" dirty="0"/>
              <a:t>data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1362455"/>
            <a:ext cx="8303259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3787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multiuser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DBMS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must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facilities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for</a:t>
            </a:r>
            <a:r>
              <a:rPr sz="2400" spc="-4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defining </a:t>
            </a:r>
            <a:r>
              <a:rPr sz="2400" b="1" spc="-6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multiple</a:t>
            </a:r>
            <a:r>
              <a:rPr sz="2400" b="1" u="heavy" spc="-4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views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756285" marR="10795" lvl="1" indent="-287020" algn="just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one user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database </a:t>
            </a:r>
            <a:r>
              <a:rPr sz="2400" spc="5" dirty="0">
                <a:latin typeface="Arial MT"/>
                <a:cs typeface="Arial MT"/>
              </a:rPr>
              <a:t>may </a:t>
            </a:r>
            <a:r>
              <a:rPr sz="240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interested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only in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accessing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and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printing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the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 transcript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each</a:t>
            </a:r>
            <a:r>
              <a:rPr sz="2400" spc="-3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student;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6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second user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spc="-10" dirty="0">
                <a:latin typeface="Arial MT"/>
                <a:cs typeface="Arial MT"/>
              </a:rPr>
              <a:t>who </a:t>
            </a:r>
            <a:r>
              <a:rPr sz="2400" spc="-5" dirty="0">
                <a:latin typeface="Arial MT"/>
                <a:cs typeface="Arial MT"/>
              </a:rPr>
              <a:t>is interested </a:t>
            </a:r>
            <a:r>
              <a:rPr sz="2400" dirty="0">
                <a:latin typeface="Arial MT"/>
                <a:cs typeface="Arial MT"/>
              </a:rPr>
              <a:t>only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checking that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students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prerequisites</a:t>
            </a:r>
            <a:r>
              <a:rPr sz="2400" spc="65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 course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which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registers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886968"/>
            <a:ext cx="9601200" cy="10579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10" dirty="0"/>
              <a:t>4.</a:t>
            </a:r>
            <a:r>
              <a:rPr sz="3600" spc="-5" dirty="0"/>
              <a:t> </a:t>
            </a:r>
            <a:r>
              <a:rPr sz="3200" spc="-10" dirty="0">
                <a:latin typeface="Arial MT"/>
              </a:rPr>
              <a:t>Sharing</a:t>
            </a:r>
            <a:r>
              <a:rPr sz="3200" spc="45" dirty="0">
                <a:latin typeface="Arial MT"/>
              </a:rPr>
              <a:t> </a:t>
            </a:r>
            <a:r>
              <a:rPr sz="3200" spc="-5" dirty="0">
                <a:latin typeface="Arial MT"/>
              </a:rPr>
              <a:t>of</a:t>
            </a:r>
            <a:r>
              <a:rPr sz="3200" spc="-20" dirty="0">
                <a:latin typeface="Arial MT"/>
              </a:rPr>
              <a:t> </a:t>
            </a:r>
            <a:r>
              <a:rPr sz="3200" spc="-5" dirty="0">
                <a:latin typeface="Arial MT"/>
              </a:rPr>
              <a:t>data and</a:t>
            </a:r>
            <a:r>
              <a:rPr sz="3200" spc="25" dirty="0">
                <a:latin typeface="Arial MT"/>
              </a:rPr>
              <a:t> </a:t>
            </a:r>
            <a:r>
              <a:rPr sz="3200" spc="-5" dirty="0">
                <a:latin typeface="Arial MT"/>
              </a:rPr>
              <a:t>multi-user transaction</a:t>
            </a:r>
            <a:r>
              <a:rPr sz="3200" spc="25" dirty="0">
                <a:latin typeface="Arial MT"/>
              </a:rPr>
              <a:t> </a:t>
            </a:r>
            <a:r>
              <a:rPr sz="3200" spc="-10" dirty="0">
                <a:latin typeface="Arial MT"/>
              </a:rPr>
              <a:t>processing</a:t>
            </a:r>
            <a:endParaRPr sz="32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539365"/>
            <a:ext cx="8005445" cy="38296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Multi</a:t>
            </a:r>
            <a:r>
              <a:rPr sz="2400" b="1" spc="-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user</a:t>
            </a:r>
            <a:r>
              <a:rPr sz="2400" b="1" spc="-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DBMS</a:t>
            </a:r>
            <a:endParaRPr sz="2400" dirty="0">
              <a:latin typeface="Arial"/>
              <a:cs typeface="Arial"/>
            </a:endParaRPr>
          </a:p>
          <a:p>
            <a:pPr marL="756285" marR="57975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  <a:tab pos="2366010" algn="l"/>
              </a:tabLst>
            </a:pPr>
            <a:r>
              <a:rPr sz="2400" spc="-10" dirty="0">
                <a:latin typeface="Arial MT"/>
                <a:cs typeface="Arial MT"/>
              </a:rPr>
              <a:t>allows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set of concurrent 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users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retrieve </a:t>
            </a:r>
            <a:r>
              <a:rPr sz="2400" dirty="0">
                <a:latin typeface="Arial MT"/>
                <a:cs typeface="Arial MT"/>
              </a:rPr>
              <a:t>and 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update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	database.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Concurrency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control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Software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10" dirty="0">
                <a:latin typeface="Arial MT"/>
                <a:cs typeface="Arial MT"/>
              </a:rPr>
              <a:t>within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DBMS </a:t>
            </a:r>
            <a:r>
              <a:rPr sz="2400" dirty="0">
                <a:latin typeface="Arial MT"/>
                <a:cs typeface="Arial MT"/>
              </a:rPr>
              <a:t>guarantees that each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transaction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correctly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completely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aborted.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Need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for Concurrency</a:t>
            </a:r>
            <a:r>
              <a:rPr sz="24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control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86968"/>
            <a:ext cx="975360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4.</a:t>
            </a:r>
            <a:r>
              <a:rPr sz="3200" spc="-5" dirty="0"/>
              <a:t> </a:t>
            </a:r>
            <a:r>
              <a:rPr sz="3200" spc="-10" dirty="0"/>
              <a:t>Sharing</a:t>
            </a:r>
            <a:r>
              <a:rPr sz="3200" spc="45" dirty="0"/>
              <a:t> </a:t>
            </a:r>
            <a:r>
              <a:rPr sz="3200" spc="-5" dirty="0"/>
              <a:t>of</a:t>
            </a:r>
            <a:r>
              <a:rPr sz="3200" spc="-20" dirty="0"/>
              <a:t> </a:t>
            </a:r>
            <a:r>
              <a:rPr sz="3200" spc="-5" dirty="0"/>
              <a:t>data and</a:t>
            </a:r>
            <a:r>
              <a:rPr sz="3200" spc="25" dirty="0"/>
              <a:t> </a:t>
            </a:r>
            <a:r>
              <a:rPr sz="3200" spc="-5" dirty="0"/>
              <a:t>multi-user transaction</a:t>
            </a:r>
            <a:r>
              <a:rPr sz="3200" spc="25" dirty="0"/>
              <a:t> </a:t>
            </a:r>
            <a:r>
              <a:rPr sz="3200" spc="-10" dirty="0"/>
              <a:t>processing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305050"/>
            <a:ext cx="8378825" cy="3683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u="heavy" spc="-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Airline</a:t>
            </a:r>
            <a:r>
              <a:rPr sz="2400" b="1" u="heavy" spc="4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reservation</a:t>
            </a:r>
            <a:r>
              <a:rPr sz="24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756285" marR="15748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10" dirty="0">
                <a:latin typeface="Arial MT"/>
                <a:cs typeface="Arial MT"/>
              </a:rPr>
              <a:t>when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several</a:t>
            </a:r>
            <a:r>
              <a:rPr sz="2400" spc="2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reservation</a:t>
            </a:r>
            <a:r>
              <a:rPr sz="2400" spc="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agents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assign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seat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flight</a:t>
            </a:r>
          </a:p>
          <a:p>
            <a:pPr marL="756285" marR="15748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DBMS </a:t>
            </a:r>
            <a:r>
              <a:rPr sz="2400" dirty="0">
                <a:latin typeface="Arial MT"/>
                <a:cs typeface="Arial MT"/>
              </a:rPr>
              <a:t>should ensure that each seat can be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one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agent</a:t>
            </a:r>
            <a:r>
              <a:rPr sz="2400" spc="-2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at</a:t>
            </a:r>
            <a:r>
              <a:rPr sz="2400" spc="-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time</a:t>
            </a:r>
            <a:r>
              <a:rPr sz="2400" spc="-3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A70789"/>
                </a:solidFill>
                <a:latin typeface="Arial MT"/>
                <a:cs typeface="Arial MT"/>
              </a:rPr>
              <a:t>for</a:t>
            </a:r>
            <a:r>
              <a:rPr sz="2400" spc="-5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assignment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passenger.</a:t>
            </a:r>
            <a:endParaRPr sz="2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600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374775" algn="l"/>
                <a:tab pos="2273935" algn="l"/>
                <a:tab pos="2697480" algn="l"/>
                <a:tab pos="4483735" algn="l"/>
                <a:tab pos="5093335" algn="l"/>
                <a:tab pos="6501765" algn="l"/>
                <a:tab pos="7470775" algn="l"/>
              </a:tabLst>
            </a:pP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dirty="0">
                <a:latin typeface="Arial MT"/>
                <a:cs typeface="Arial MT"/>
              </a:rPr>
              <a:t>	t</a:t>
            </a:r>
            <a:r>
              <a:rPr sz="2400" spc="-25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pes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app</a:t>
            </a:r>
            <a:r>
              <a:rPr sz="2400" spc="-10" dirty="0">
                <a:latin typeface="Arial MT"/>
                <a:cs typeface="Arial MT"/>
              </a:rPr>
              <a:t>li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ons	a</a:t>
            </a:r>
            <a:r>
              <a:rPr sz="2400" spc="-5" dirty="0">
                <a:latin typeface="Arial MT"/>
                <a:cs typeface="Arial MT"/>
              </a:rPr>
              <a:t>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ene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ll</a:t>
            </a:r>
            <a:r>
              <a:rPr sz="2400" dirty="0">
                <a:latin typeface="Arial MT"/>
                <a:cs typeface="Arial MT"/>
              </a:rPr>
              <a:t>y	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ll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on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l</a:t>
            </a:r>
            <a:r>
              <a:rPr sz="2400" b="1" u="heavy" spc="-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ne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transaction</a:t>
            </a:r>
            <a:r>
              <a:rPr sz="2400" b="1" u="heavy" spc="-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processing</a:t>
            </a:r>
            <a:r>
              <a:rPr sz="2400" b="1" u="heavy" spc="-4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(OLTP)</a:t>
            </a:r>
            <a:r>
              <a:rPr sz="2400" b="1" u="heavy" spc="-3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applications.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32" y="755904"/>
            <a:ext cx="6833234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4.</a:t>
            </a:r>
            <a:r>
              <a:rPr sz="3200" spc="-5" dirty="0"/>
              <a:t> </a:t>
            </a:r>
            <a:r>
              <a:rPr sz="3200" spc="-10" dirty="0"/>
              <a:t>Sharing</a:t>
            </a:r>
            <a:r>
              <a:rPr sz="3200" spc="45" dirty="0"/>
              <a:t> </a:t>
            </a:r>
            <a:r>
              <a:rPr sz="3200" spc="-5" dirty="0"/>
              <a:t>of</a:t>
            </a:r>
            <a:r>
              <a:rPr sz="3200" spc="-20" dirty="0"/>
              <a:t> </a:t>
            </a:r>
            <a:r>
              <a:rPr sz="3200" spc="-5" dirty="0"/>
              <a:t>data and</a:t>
            </a:r>
            <a:r>
              <a:rPr sz="3200" spc="25" dirty="0"/>
              <a:t> </a:t>
            </a:r>
            <a:r>
              <a:rPr sz="3200" spc="-5" dirty="0"/>
              <a:t>multi-user transaction</a:t>
            </a:r>
            <a:r>
              <a:rPr sz="3200" spc="25" dirty="0"/>
              <a:t> </a:t>
            </a:r>
            <a:r>
              <a:rPr sz="3200" spc="-10" dirty="0"/>
              <a:t>processing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153920"/>
            <a:ext cx="8068309" cy="436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concept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 transaction </a:t>
            </a:r>
            <a:r>
              <a:rPr sz="2000" spc="-10" dirty="0">
                <a:latin typeface="Arial MT"/>
                <a:cs typeface="Arial MT"/>
              </a:rPr>
              <a:t>has </a:t>
            </a:r>
            <a:r>
              <a:rPr sz="2000" dirty="0">
                <a:latin typeface="Arial MT"/>
                <a:cs typeface="Arial MT"/>
              </a:rPr>
              <a:t>become </a:t>
            </a:r>
            <a:r>
              <a:rPr sz="2000" spc="-5" dirty="0">
                <a:latin typeface="Arial MT"/>
                <a:cs typeface="Arial MT"/>
              </a:rPr>
              <a:t>central to </a:t>
            </a:r>
            <a:r>
              <a:rPr sz="2000" dirty="0">
                <a:latin typeface="Arial MT"/>
                <a:cs typeface="Arial MT"/>
              </a:rPr>
              <a:t>many </a:t>
            </a:r>
            <a:r>
              <a:rPr sz="2000" spc="-10" dirty="0">
                <a:latin typeface="Arial MT"/>
                <a:cs typeface="Arial MT"/>
              </a:rPr>
              <a:t>database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applications.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000" dirty="0"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426720" algn="l"/>
                <a:tab pos="427355" algn="l"/>
              </a:tabLst>
            </a:pP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transaction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is</a:t>
            </a:r>
            <a:r>
              <a:rPr sz="20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an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executing</a:t>
            </a:r>
            <a:r>
              <a:rPr sz="2000" spc="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program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</a:t>
            </a:r>
            <a:endParaRPr sz="20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process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includes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one</a:t>
            </a:r>
            <a:r>
              <a:rPr sz="20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FF0066"/>
                </a:solidFill>
                <a:latin typeface="Arial MT"/>
                <a:cs typeface="Arial MT"/>
              </a:rPr>
              <a:t> more</a:t>
            </a:r>
            <a:r>
              <a:rPr sz="20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database</a:t>
            </a:r>
            <a:r>
              <a:rPr sz="20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accesses</a:t>
            </a:r>
            <a:r>
              <a:rPr sz="2000" spc="-5" dirty="0">
                <a:latin typeface="Arial MT"/>
                <a:cs typeface="Arial MT"/>
              </a:rPr>
              <a:t>,</a:t>
            </a:r>
            <a:endParaRPr sz="20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such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reading</a:t>
            </a:r>
            <a:r>
              <a:rPr sz="2000" spc="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or</a:t>
            </a:r>
            <a:r>
              <a:rPr sz="20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updating</a:t>
            </a:r>
            <a:r>
              <a:rPr sz="2000" spc="6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66"/>
                </a:solidFill>
                <a:latin typeface="Arial MT"/>
                <a:cs typeface="Arial MT"/>
              </a:rPr>
              <a:t>database</a:t>
            </a:r>
            <a:r>
              <a:rPr sz="2000" spc="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Arial MT"/>
                <a:cs typeface="Arial MT"/>
              </a:rPr>
              <a:t>records</a:t>
            </a:r>
            <a:endParaRPr sz="20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"/>
            </a:pPr>
            <a:endParaRPr sz="20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DBMS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must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enforce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several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properties.</a:t>
            </a:r>
            <a:r>
              <a:rPr sz="2000" b="1" u="heavy" spc="-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(ACID)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lr>
                <a:srgbClr val="CC6600"/>
              </a:buClr>
              <a:buSzPct val="7812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tomicity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CC6600"/>
              </a:buClr>
              <a:buSzPct val="7812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onsistency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CC6600"/>
              </a:buClr>
              <a:buSzPct val="7812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solation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lr>
                <a:srgbClr val="CC6600"/>
              </a:buClr>
              <a:buSzPct val="78125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urability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4191" y="263312"/>
            <a:ext cx="9144000" cy="6858000"/>
            <a:chOff x="774191" y="347979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47979"/>
              <a:ext cx="9144000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13391" y="690117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948" y="7949"/>
                  </a:lnTo>
                  <a:lnTo>
                    <a:pt x="63203" y="29943"/>
                  </a:lnTo>
                  <a:lnTo>
                    <a:pt x="29943" y="63203"/>
                  </a:lnTo>
                  <a:lnTo>
                    <a:pt x="7949" y="104948"/>
                  </a:lnTo>
                  <a:lnTo>
                    <a:pt x="0" y="152400"/>
                  </a:lnTo>
                  <a:lnTo>
                    <a:pt x="7949" y="201021"/>
                  </a:lnTo>
                  <a:lnTo>
                    <a:pt x="29943" y="242913"/>
                  </a:lnTo>
                  <a:lnTo>
                    <a:pt x="63203" y="275734"/>
                  </a:lnTo>
                  <a:lnTo>
                    <a:pt x="104948" y="297143"/>
                  </a:lnTo>
                  <a:lnTo>
                    <a:pt x="152400" y="304800"/>
                  </a:lnTo>
                  <a:lnTo>
                    <a:pt x="201021" y="297143"/>
                  </a:lnTo>
                  <a:lnTo>
                    <a:pt x="242913" y="275734"/>
                  </a:lnTo>
                  <a:lnTo>
                    <a:pt x="275734" y="242913"/>
                  </a:lnTo>
                  <a:lnTo>
                    <a:pt x="297143" y="201021"/>
                  </a:lnTo>
                  <a:lnTo>
                    <a:pt x="304800" y="152400"/>
                  </a:lnTo>
                  <a:lnTo>
                    <a:pt x="297143" y="104948"/>
                  </a:lnTo>
                  <a:lnTo>
                    <a:pt x="275734" y="63203"/>
                  </a:lnTo>
                  <a:lnTo>
                    <a:pt x="242913" y="29943"/>
                  </a:lnTo>
                  <a:lnTo>
                    <a:pt x="201021" y="794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199" y="6888987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88392" y="280415"/>
                  </a:moveTo>
                  <a:lnTo>
                    <a:pt x="88392" y="283463"/>
                  </a:lnTo>
                  <a:lnTo>
                    <a:pt x="51816" y="283463"/>
                  </a:lnTo>
                  <a:lnTo>
                    <a:pt x="73151" y="301751"/>
                  </a:lnTo>
                  <a:lnTo>
                    <a:pt x="88392" y="310895"/>
                  </a:lnTo>
                  <a:lnTo>
                    <a:pt x="103631" y="316991"/>
                  </a:lnTo>
                  <a:lnTo>
                    <a:pt x="231648" y="316991"/>
                  </a:lnTo>
                  <a:lnTo>
                    <a:pt x="243840" y="310895"/>
                  </a:lnTo>
                  <a:lnTo>
                    <a:pt x="254000" y="304799"/>
                  </a:lnTo>
                  <a:lnTo>
                    <a:pt x="152400" y="304799"/>
                  </a:lnTo>
                  <a:lnTo>
                    <a:pt x="137159" y="301751"/>
                  </a:lnTo>
                  <a:lnTo>
                    <a:pt x="124968" y="298703"/>
                  </a:lnTo>
                  <a:lnTo>
                    <a:pt x="109727" y="295655"/>
                  </a:lnTo>
                  <a:lnTo>
                    <a:pt x="97535" y="289559"/>
                  </a:lnTo>
                  <a:lnTo>
                    <a:pt x="88392" y="280415"/>
                  </a:lnTo>
                  <a:close/>
                </a:path>
                <a:path w="317500" h="317500">
                  <a:moveTo>
                    <a:pt x="283464" y="48767"/>
                  </a:moveTo>
                  <a:lnTo>
                    <a:pt x="243840" y="48767"/>
                  </a:lnTo>
                  <a:lnTo>
                    <a:pt x="265175" y="67055"/>
                  </a:lnTo>
                  <a:lnTo>
                    <a:pt x="283464" y="88391"/>
                  </a:lnTo>
                  <a:lnTo>
                    <a:pt x="280416" y="88391"/>
                  </a:lnTo>
                  <a:lnTo>
                    <a:pt x="289559" y="100583"/>
                  </a:lnTo>
                  <a:lnTo>
                    <a:pt x="295655" y="112775"/>
                  </a:lnTo>
                  <a:lnTo>
                    <a:pt x="301751" y="137159"/>
                  </a:lnTo>
                  <a:lnTo>
                    <a:pt x="304800" y="152399"/>
                  </a:lnTo>
                  <a:lnTo>
                    <a:pt x="304800" y="179831"/>
                  </a:lnTo>
                  <a:lnTo>
                    <a:pt x="301751" y="195071"/>
                  </a:lnTo>
                  <a:lnTo>
                    <a:pt x="295655" y="219455"/>
                  </a:lnTo>
                  <a:lnTo>
                    <a:pt x="289559" y="231647"/>
                  </a:lnTo>
                  <a:lnTo>
                    <a:pt x="280416" y="243839"/>
                  </a:lnTo>
                  <a:lnTo>
                    <a:pt x="265175" y="265175"/>
                  </a:lnTo>
                  <a:lnTo>
                    <a:pt x="243840" y="283463"/>
                  </a:lnTo>
                  <a:lnTo>
                    <a:pt x="219455" y="295655"/>
                  </a:lnTo>
                  <a:lnTo>
                    <a:pt x="207264" y="298703"/>
                  </a:lnTo>
                  <a:lnTo>
                    <a:pt x="192024" y="301751"/>
                  </a:lnTo>
                  <a:lnTo>
                    <a:pt x="179831" y="304799"/>
                  </a:lnTo>
                  <a:lnTo>
                    <a:pt x="254000" y="304799"/>
                  </a:lnTo>
                  <a:lnTo>
                    <a:pt x="259079" y="301751"/>
                  </a:lnTo>
                  <a:lnTo>
                    <a:pt x="280416" y="283463"/>
                  </a:lnTo>
                  <a:lnTo>
                    <a:pt x="283464" y="283463"/>
                  </a:lnTo>
                  <a:lnTo>
                    <a:pt x="283464" y="280415"/>
                  </a:lnTo>
                  <a:lnTo>
                    <a:pt x="301751" y="259081"/>
                  </a:lnTo>
                  <a:lnTo>
                    <a:pt x="310896" y="243839"/>
                  </a:lnTo>
                  <a:lnTo>
                    <a:pt x="316992" y="228599"/>
                  </a:lnTo>
                  <a:lnTo>
                    <a:pt x="316992" y="100583"/>
                  </a:lnTo>
                  <a:lnTo>
                    <a:pt x="310896" y="85343"/>
                  </a:lnTo>
                  <a:lnTo>
                    <a:pt x="301751" y="73151"/>
                  </a:lnTo>
                  <a:lnTo>
                    <a:pt x="283464" y="51817"/>
                  </a:lnTo>
                  <a:lnTo>
                    <a:pt x="283464" y="48767"/>
                  </a:lnTo>
                  <a:close/>
                </a:path>
                <a:path w="317500" h="317500">
                  <a:moveTo>
                    <a:pt x="198120" y="3047"/>
                  </a:moveTo>
                  <a:lnTo>
                    <a:pt x="131064" y="3047"/>
                  </a:lnTo>
                  <a:lnTo>
                    <a:pt x="85344" y="21335"/>
                  </a:lnTo>
                  <a:lnTo>
                    <a:pt x="73151" y="27431"/>
                  </a:lnTo>
                  <a:lnTo>
                    <a:pt x="73151" y="30481"/>
                  </a:lnTo>
                  <a:lnTo>
                    <a:pt x="48768" y="48767"/>
                  </a:lnTo>
                  <a:lnTo>
                    <a:pt x="30479" y="73151"/>
                  </a:lnTo>
                  <a:lnTo>
                    <a:pt x="27431" y="73151"/>
                  </a:lnTo>
                  <a:lnTo>
                    <a:pt x="21335" y="88391"/>
                  </a:lnTo>
                  <a:lnTo>
                    <a:pt x="12192" y="103631"/>
                  </a:lnTo>
                  <a:lnTo>
                    <a:pt x="9144" y="118871"/>
                  </a:lnTo>
                  <a:lnTo>
                    <a:pt x="3048" y="134111"/>
                  </a:lnTo>
                  <a:lnTo>
                    <a:pt x="3048" y="149351"/>
                  </a:lnTo>
                  <a:lnTo>
                    <a:pt x="0" y="167639"/>
                  </a:lnTo>
                  <a:lnTo>
                    <a:pt x="3048" y="182881"/>
                  </a:lnTo>
                  <a:lnTo>
                    <a:pt x="3048" y="201167"/>
                  </a:lnTo>
                  <a:lnTo>
                    <a:pt x="15240" y="231647"/>
                  </a:lnTo>
                  <a:lnTo>
                    <a:pt x="21335" y="243839"/>
                  </a:lnTo>
                  <a:lnTo>
                    <a:pt x="27431" y="259081"/>
                  </a:lnTo>
                  <a:lnTo>
                    <a:pt x="30479" y="259081"/>
                  </a:lnTo>
                  <a:lnTo>
                    <a:pt x="48768" y="280415"/>
                  </a:lnTo>
                  <a:lnTo>
                    <a:pt x="48768" y="283463"/>
                  </a:lnTo>
                  <a:lnTo>
                    <a:pt x="88392" y="283463"/>
                  </a:lnTo>
                  <a:lnTo>
                    <a:pt x="67055" y="265175"/>
                  </a:lnTo>
                  <a:lnTo>
                    <a:pt x="48768" y="243839"/>
                  </a:lnTo>
                  <a:lnTo>
                    <a:pt x="51816" y="243839"/>
                  </a:lnTo>
                  <a:lnTo>
                    <a:pt x="42672" y="231647"/>
                  </a:lnTo>
                  <a:lnTo>
                    <a:pt x="36575" y="219455"/>
                  </a:lnTo>
                  <a:lnTo>
                    <a:pt x="33527" y="207263"/>
                  </a:lnTo>
                  <a:lnTo>
                    <a:pt x="30479" y="192023"/>
                  </a:lnTo>
                  <a:lnTo>
                    <a:pt x="27431" y="179831"/>
                  </a:lnTo>
                  <a:lnTo>
                    <a:pt x="27431" y="152399"/>
                  </a:lnTo>
                  <a:lnTo>
                    <a:pt x="30479" y="137159"/>
                  </a:lnTo>
                  <a:lnTo>
                    <a:pt x="33527" y="124967"/>
                  </a:lnTo>
                  <a:lnTo>
                    <a:pt x="36575" y="109727"/>
                  </a:lnTo>
                  <a:lnTo>
                    <a:pt x="42672" y="97535"/>
                  </a:lnTo>
                  <a:lnTo>
                    <a:pt x="51816" y="88391"/>
                  </a:lnTo>
                  <a:lnTo>
                    <a:pt x="48768" y="88391"/>
                  </a:lnTo>
                  <a:lnTo>
                    <a:pt x="67055" y="67055"/>
                  </a:lnTo>
                  <a:lnTo>
                    <a:pt x="88392" y="48767"/>
                  </a:lnTo>
                  <a:lnTo>
                    <a:pt x="92457" y="48767"/>
                  </a:lnTo>
                  <a:lnTo>
                    <a:pt x="100583" y="42671"/>
                  </a:lnTo>
                  <a:lnTo>
                    <a:pt x="112775" y="36575"/>
                  </a:lnTo>
                  <a:lnTo>
                    <a:pt x="137159" y="30481"/>
                  </a:lnTo>
                  <a:lnTo>
                    <a:pt x="152400" y="27431"/>
                  </a:lnTo>
                  <a:lnTo>
                    <a:pt x="259079" y="27431"/>
                  </a:lnTo>
                  <a:lnTo>
                    <a:pt x="243840" y="21335"/>
                  </a:lnTo>
                  <a:lnTo>
                    <a:pt x="228600" y="12191"/>
                  </a:lnTo>
                  <a:lnTo>
                    <a:pt x="213359" y="9143"/>
                  </a:lnTo>
                  <a:lnTo>
                    <a:pt x="198120" y="3047"/>
                  </a:lnTo>
                  <a:close/>
                </a:path>
                <a:path w="317500" h="317500">
                  <a:moveTo>
                    <a:pt x="92457" y="48767"/>
                  </a:moveTo>
                  <a:lnTo>
                    <a:pt x="88392" y="48767"/>
                  </a:lnTo>
                  <a:lnTo>
                    <a:pt x="88392" y="51817"/>
                  </a:lnTo>
                  <a:lnTo>
                    <a:pt x="92457" y="48767"/>
                  </a:lnTo>
                  <a:close/>
                </a:path>
                <a:path w="317500" h="317500">
                  <a:moveTo>
                    <a:pt x="259079" y="27431"/>
                  </a:moveTo>
                  <a:lnTo>
                    <a:pt x="179831" y="27431"/>
                  </a:lnTo>
                  <a:lnTo>
                    <a:pt x="195072" y="30481"/>
                  </a:lnTo>
                  <a:lnTo>
                    <a:pt x="219455" y="36575"/>
                  </a:lnTo>
                  <a:lnTo>
                    <a:pt x="231648" y="42671"/>
                  </a:lnTo>
                  <a:lnTo>
                    <a:pt x="243840" y="51817"/>
                  </a:lnTo>
                  <a:lnTo>
                    <a:pt x="243840" y="48767"/>
                  </a:lnTo>
                  <a:lnTo>
                    <a:pt x="280416" y="48767"/>
                  </a:lnTo>
                  <a:lnTo>
                    <a:pt x="259079" y="30481"/>
                  </a:lnTo>
                  <a:lnTo>
                    <a:pt x="259079" y="27431"/>
                  </a:lnTo>
                  <a:close/>
                </a:path>
                <a:path w="317500" h="317500">
                  <a:moveTo>
                    <a:pt x="164592" y="0"/>
                  </a:moveTo>
                  <a:lnTo>
                    <a:pt x="149351" y="3047"/>
                  </a:lnTo>
                  <a:lnTo>
                    <a:pt x="182879" y="304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916" y="3261359"/>
            <a:ext cx="54273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none" spc="-10" dirty="0"/>
              <a:t>Actors</a:t>
            </a:r>
            <a:r>
              <a:rPr sz="4400" u="none" dirty="0"/>
              <a:t> </a:t>
            </a:r>
            <a:r>
              <a:rPr sz="4400" u="none" spc="-5" dirty="0"/>
              <a:t>on</a:t>
            </a:r>
            <a:r>
              <a:rPr sz="4400" u="none" spc="-20" dirty="0"/>
              <a:t> </a:t>
            </a:r>
            <a:r>
              <a:rPr sz="4400" u="none" spc="-5" dirty="0"/>
              <a:t>the</a:t>
            </a:r>
            <a:r>
              <a:rPr sz="4400" u="none" spc="-25" dirty="0"/>
              <a:t> </a:t>
            </a:r>
            <a:r>
              <a:rPr sz="4400" u="none" spc="-5" dirty="0"/>
              <a:t>Scene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1670304"/>
            <a:ext cx="410654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Small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personal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list</a:t>
            </a:r>
            <a:r>
              <a:rPr sz="2400" b="1" u="heavy" spc="-6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4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addresses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  <a:tab pos="1673225" algn="l"/>
                <a:tab pos="3011805" algn="l"/>
              </a:tabLst>
            </a:pP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pe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t</a:t>
            </a:r>
            <a:r>
              <a:rPr sz="2400" spc="-25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ll</a:t>
            </a:r>
            <a:r>
              <a:rPr sz="2400" dirty="0"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7540" y="2621279"/>
            <a:ext cx="3892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3520" algn="l"/>
                <a:tab pos="3371215" algn="l"/>
              </a:tabLst>
            </a:pPr>
            <a:r>
              <a:rPr sz="2400" dirty="0">
                <a:latin typeface="Arial MT"/>
                <a:cs typeface="Arial MT"/>
              </a:rPr>
              <a:t>de</a:t>
            </a:r>
            <a:r>
              <a:rPr sz="2400" spc="25" dirty="0">
                <a:latin typeface="Arial MT"/>
                <a:cs typeface="Arial MT"/>
              </a:rPr>
              <a:t>f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nes,	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nst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2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cts,	a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2987040"/>
            <a:ext cx="837692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manipulates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-5" dirty="0">
                <a:latin typeface="Arial MT"/>
                <a:cs typeface="Arial MT"/>
              </a:rPr>
              <a:t> sharing.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Large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organizations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Many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people</a:t>
            </a:r>
            <a:r>
              <a:rPr sz="2400" spc="-5" dirty="0">
                <a:latin typeface="Arial MT"/>
                <a:cs typeface="Arial MT"/>
              </a:rPr>
              <a:t> 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involved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design,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Use,</a:t>
            </a:r>
            <a:r>
              <a:rPr sz="2400" b="1" spc="-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maintenance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  <a:tab pos="1200785" algn="l"/>
                <a:tab pos="1557655" algn="l"/>
                <a:tab pos="2423160" algn="l"/>
                <a:tab pos="3865245" algn="l"/>
                <a:tab pos="4596765" algn="l"/>
                <a:tab pos="6056630" algn="l"/>
                <a:tab pos="6517005" algn="l"/>
                <a:tab pos="8110855" algn="l"/>
              </a:tabLst>
            </a:pP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20" dirty="0">
                <a:latin typeface="Arial MT"/>
                <a:cs typeface="Arial MT"/>
              </a:rPr>
              <a:t>g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d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taba</a:t>
            </a:r>
            <a:r>
              <a:rPr sz="2400" spc="-25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wi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	hund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ds	or	t</a:t>
            </a:r>
            <a:r>
              <a:rPr sz="2400" spc="-20" dirty="0">
                <a:latin typeface="Arial MT"/>
                <a:cs typeface="Arial MT"/>
              </a:rPr>
              <a:t>ho</a:t>
            </a:r>
            <a:r>
              <a:rPr sz="2400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ands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  users.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22282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Persons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594104"/>
            <a:ext cx="7645400" cy="44145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u="heavy" spc="-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Actors</a:t>
            </a:r>
            <a:r>
              <a:rPr sz="2400" b="1" u="heavy" spc="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on</a:t>
            </a:r>
            <a:r>
              <a:rPr sz="2400" b="1" u="heavy" spc="-4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Scene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400" b="1" spc="-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Administrators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400" b="1" spc="-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Designers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End</a:t>
            </a:r>
            <a:r>
              <a:rPr sz="2400" b="1" spc="-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15" dirty="0">
                <a:solidFill>
                  <a:srgbClr val="FF0066"/>
                </a:solidFill>
                <a:latin typeface="Arial"/>
                <a:cs typeface="Arial"/>
              </a:rPr>
              <a:t>System</a:t>
            </a:r>
            <a:r>
              <a:rPr sz="2400" b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66"/>
                </a:solidFill>
                <a:latin typeface="Arial"/>
                <a:cs typeface="Arial"/>
              </a:rPr>
              <a:t>Analysts</a:t>
            </a:r>
            <a:r>
              <a:rPr sz="2400" b="1" spc="1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Application</a:t>
            </a:r>
            <a:r>
              <a:rPr sz="2400" b="1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Programmers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Workers</a:t>
            </a:r>
            <a:r>
              <a:rPr sz="2400" b="1" u="heavy" spc="-5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behind</a:t>
            </a:r>
            <a:r>
              <a:rPr sz="2400" b="1" u="heavy" spc="-3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scene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0066FF"/>
                </a:solidFill>
                <a:latin typeface="Arial"/>
                <a:cs typeface="Arial"/>
              </a:rPr>
              <a:t>DBMS</a:t>
            </a:r>
            <a:r>
              <a:rPr sz="24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FF"/>
                </a:solidFill>
                <a:latin typeface="Arial"/>
                <a:cs typeface="Arial"/>
              </a:rPr>
              <a:t>system</a:t>
            </a:r>
            <a:r>
              <a:rPr sz="2400" b="1" spc="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designers</a:t>
            </a:r>
            <a:r>
              <a:rPr sz="2400" b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implementers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Tool</a:t>
            </a:r>
            <a:r>
              <a:rPr sz="2400" b="1" spc="-5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developers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Operators</a:t>
            </a:r>
            <a:r>
              <a:rPr sz="24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maintenance</a:t>
            </a:r>
            <a:r>
              <a:rPr sz="2400" b="1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personnel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71024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1.Database</a:t>
            </a:r>
            <a:r>
              <a:rPr sz="4400" spc="-55" dirty="0"/>
              <a:t> </a:t>
            </a:r>
            <a:r>
              <a:rPr sz="4400" spc="-5" dirty="0"/>
              <a:t>Administrators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670304"/>
            <a:ext cx="7851140" cy="3463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In</a:t>
            </a:r>
            <a:r>
              <a:rPr sz="2400" b="1" spc="-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any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10" dirty="0">
                <a:latin typeface="Arial MT"/>
                <a:cs typeface="Arial MT"/>
              </a:rPr>
              <a:t>Where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many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people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use</a:t>
            </a:r>
            <a:r>
              <a:rPr sz="24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same</a:t>
            </a:r>
            <a:r>
              <a:rPr sz="24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Need</a:t>
            </a:r>
            <a:r>
              <a:rPr sz="2400" b="1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an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administrator</a:t>
            </a:r>
            <a:r>
              <a:rPr sz="2400" b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resources.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6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In</a:t>
            </a:r>
            <a:r>
              <a:rPr sz="2400" b="1" spc="-4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database</a:t>
            </a:r>
            <a:r>
              <a:rPr sz="2400" b="1" spc="-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primary</a:t>
            </a:r>
            <a:r>
              <a:rPr sz="2400" b="1" spc="-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resource</a:t>
            </a:r>
            <a:r>
              <a:rPr sz="24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4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itself,</a:t>
            </a:r>
            <a:endParaRPr sz="2400">
              <a:latin typeface="Arial MT"/>
              <a:cs typeface="Arial MT"/>
            </a:endParaRPr>
          </a:p>
          <a:p>
            <a:pPr marL="756285" marR="71437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secondary resource is </a:t>
            </a:r>
            <a:r>
              <a:rPr sz="2400" b="1" spc="-5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DBMS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related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303" y="347979"/>
            <a:ext cx="9010015" cy="685800"/>
            <a:chOff x="908303" y="347979"/>
            <a:chExt cx="9010015" cy="6858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485139"/>
              <a:ext cx="857712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672" y="347992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4" h="274320">
                  <a:moveTo>
                    <a:pt x="137160" y="137160"/>
                  </a:moveTo>
                  <a:lnTo>
                    <a:pt x="0" y="137160"/>
                  </a:lnTo>
                  <a:lnTo>
                    <a:pt x="0" y="274307"/>
                  </a:lnTo>
                  <a:lnTo>
                    <a:pt x="137160" y="274307"/>
                  </a:lnTo>
                  <a:lnTo>
                    <a:pt x="137160" y="137160"/>
                  </a:lnTo>
                  <a:close/>
                </a:path>
                <a:path w="277494" h="274320">
                  <a:moveTo>
                    <a:pt x="277355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277355" y="137160"/>
                  </a:lnTo>
                  <a:lnTo>
                    <a:pt x="27735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1559" y="625347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560" y="62229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19">
                  <a:moveTo>
                    <a:pt x="134112" y="137172"/>
                  </a:moveTo>
                  <a:lnTo>
                    <a:pt x="0" y="137172"/>
                  </a:lnTo>
                  <a:lnTo>
                    <a:pt x="0" y="274320"/>
                  </a:lnTo>
                  <a:lnTo>
                    <a:pt x="134112" y="274320"/>
                  </a:lnTo>
                  <a:lnTo>
                    <a:pt x="134112" y="137172"/>
                  </a:lnTo>
                  <a:close/>
                </a:path>
                <a:path w="271780" h="274319">
                  <a:moveTo>
                    <a:pt x="271272" y="0"/>
                  </a:moveTo>
                  <a:lnTo>
                    <a:pt x="134112" y="0"/>
                  </a:lnTo>
                  <a:lnTo>
                    <a:pt x="134112" y="137160"/>
                  </a:lnTo>
                  <a:lnTo>
                    <a:pt x="271272" y="137160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10132" y="737616"/>
            <a:ext cx="413892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none" dirty="0">
                <a:latin typeface="Times New Roman"/>
                <a:cs typeface="Times New Roman"/>
              </a:rPr>
              <a:t>Lecture</a:t>
            </a:r>
            <a:r>
              <a:rPr sz="4000" u="none" spc="-55" dirty="0">
                <a:latin typeface="Times New Roman"/>
                <a:cs typeface="Times New Roman"/>
              </a:rPr>
              <a:t> </a:t>
            </a:r>
            <a:r>
              <a:rPr sz="4000" u="none" dirty="0">
                <a:latin typeface="Times New Roman"/>
                <a:cs typeface="Times New Roman"/>
              </a:rPr>
              <a:t>Objectives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3932" y="2265883"/>
            <a:ext cx="7636509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BF0000"/>
                </a:solidFill>
                <a:latin typeface="Arial MT"/>
                <a:cs typeface="Arial MT"/>
              </a:rPr>
              <a:t>Characteristics</a:t>
            </a:r>
            <a:r>
              <a:rPr sz="2800" spc="-8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BF0000"/>
                </a:solidFill>
                <a:latin typeface="Arial MT"/>
                <a:cs typeface="Arial MT"/>
              </a:rPr>
              <a:t>the</a:t>
            </a:r>
            <a:r>
              <a:rPr sz="280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Database</a:t>
            </a:r>
            <a:r>
              <a:rPr sz="2800" spc="-18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BF0000"/>
                </a:solidFill>
                <a:latin typeface="Arial MT"/>
                <a:cs typeface="Arial MT"/>
              </a:rPr>
              <a:t>Approach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Personnel</a:t>
            </a:r>
            <a:r>
              <a:rPr sz="2800" spc="-10" dirty="0">
                <a:solidFill>
                  <a:srgbClr val="BF0000"/>
                </a:solidFill>
                <a:latin typeface="Arial MT"/>
                <a:cs typeface="Arial MT"/>
              </a:rPr>
              <a:t> involved</a:t>
            </a:r>
            <a:r>
              <a:rPr sz="2800" spc="6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in</a:t>
            </a:r>
            <a:r>
              <a:rPr sz="2800" spc="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BF0000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F0000"/>
                </a:solidFill>
                <a:latin typeface="Arial MT"/>
                <a:cs typeface="Arial MT"/>
              </a:rPr>
              <a:t>DBMS </a:t>
            </a:r>
            <a:r>
              <a:rPr sz="2800" dirty="0">
                <a:solidFill>
                  <a:srgbClr val="BF0000"/>
                </a:solidFill>
                <a:latin typeface="Arial MT"/>
                <a:cs typeface="Arial MT"/>
              </a:rPr>
              <a:t>environment.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8140" algn="l"/>
                <a:tab pos="358775" algn="l"/>
                <a:tab pos="1927860" algn="l"/>
                <a:tab pos="2668270" algn="l"/>
                <a:tab pos="3851275" algn="l"/>
                <a:tab pos="4198620" algn="l"/>
                <a:tab pos="4698365" algn="l"/>
                <a:tab pos="6200775" algn="l"/>
                <a:tab pos="6572884" algn="l"/>
                <a:tab pos="7072630" algn="l"/>
              </a:tabLst>
            </a:pPr>
            <a:r>
              <a:rPr spc="-5" dirty="0"/>
              <a:t>A</a:t>
            </a:r>
            <a:r>
              <a:rPr dirty="0"/>
              <a:t>d</a:t>
            </a:r>
            <a:r>
              <a:rPr spc="10" dirty="0"/>
              <a:t>m</a:t>
            </a:r>
            <a:r>
              <a:rPr dirty="0"/>
              <a:t>i</a:t>
            </a:r>
            <a:r>
              <a:rPr spc="-25" dirty="0"/>
              <a:t>n</a:t>
            </a:r>
            <a:r>
              <a:rPr dirty="0"/>
              <a:t>i</a:t>
            </a:r>
            <a:r>
              <a:rPr spc="10" dirty="0"/>
              <a:t>s</a:t>
            </a:r>
            <a:r>
              <a:rPr spc="-20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dirty="0"/>
              <a:t>i</a:t>
            </a:r>
            <a:r>
              <a:rPr spc="-2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20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10" dirty="0"/>
              <a:t>s</a:t>
            </a:r>
            <a:r>
              <a:rPr spc="-5" dirty="0"/>
              <a:t>e</a:t>
            </a:r>
            <a:r>
              <a:rPr dirty="0"/>
              <a:t>	</a:t>
            </a:r>
            <a:r>
              <a:rPr spc="-25" dirty="0"/>
              <a:t>r</a:t>
            </a:r>
            <a:r>
              <a:rPr dirty="0"/>
              <a:t>e</a:t>
            </a:r>
            <a:r>
              <a:rPr spc="10" dirty="0"/>
              <a:t>s</a:t>
            </a:r>
            <a:r>
              <a:rPr spc="-25" dirty="0"/>
              <a:t>o</a:t>
            </a:r>
            <a:r>
              <a:rPr dirty="0"/>
              <a:t>ur</a:t>
            </a:r>
            <a:r>
              <a:rPr spc="-15" dirty="0"/>
              <a:t>c</a:t>
            </a:r>
            <a:r>
              <a:rPr dirty="0"/>
              <a:t>es	is	th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e</a:t>
            </a:r>
            <a:r>
              <a:rPr spc="-15" dirty="0"/>
              <a:t>s</a:t>
            </a:r>
            <a:r>
              <a:rPr dirty="0"/>
              <a:t>po</a:t>
            </a:r>
            <a:r>
              <a:rPr spc="-25" dirty="0"/>
              <a:t>n</a:t>
            </a:r>
            <a:r>
              <a:rPr spc="10" dirty="0"/>
              <a:t>s</a:t>
            </a:r>
            <a:r>
              <a:rPr spc="-20" dirty="0"/>
              <a:t>i</a:t>
            </a:r>
            <a:r>
              <a:rPr dirty="0"/>
              <a:t>bi</a:t>
            </a:r>
            <a:r>
              <a:rPr spc="-20" dirty="0"/>
              <a:t>l</a:t>
            </a:r>
            <a:r>
              <a:rPr dirty="0"/>
              <a:t>ity	of	th</a:t>
            </a:r>
            <a:r>
              <a:rPr spc="-5" dirty="0"/>
              <a:t>e</a:t>
            </a:r>
            <a:r>
              <a:rPr dirty="0"/>
              <a:t>	</a:t>
            </a:r>
            <a:r>
              <a:rPr b="1" dirty="0">
                <a:latin typeface="Arial"/>
                <a:cs typeface="Arial"/>
              </a:rPr>
              <a:t>da</a:t>
            </a:r>
            <a:r>
              <a:rPr b="1" spc="-5" dirty="0">
                <a:latin typeface="Arial"/>
                <a:cs typeface="Arial"/>
              </a:rPr>
              <a:t>t</a:t>
            </a:r>
            <a:r>
              <a:rPr b="1" spc="-2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ba</a:t>
            </a:r>
            <a:r>
              <a:rPr b="1" spc="-25" dirty="0">
                <a:latin typeface="Arial"/>
                <a:cs typeface="Arial"/>
              </a:rPr>
              <a:t>s</a:t>
            </a:r>
            <a:r>
              <a:rPr b="1" spc="-5" dirty="0">
                <a:latin typeface="Arial"/>
                <a:cs typeface="Arial"/>
              </a:rPr>
              <a:t>e  </a:t>
            </a:r>
            <a:r>
              <a:rPr b="1" dirty="0">
                <a:latin typeface="Arial"/>
                <a:cs typeface="Arial"/>
              </a:rPr>
              <a:t>administrator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(DBA).</a:t>
            </a:r>
          </a:p>
          <a:p>
            <a:pPr marL="1270">
              <a:lnSpc>
                <a:spcPct val="100000"/>
              </a:lnSpc>
              <a:spcBef>
                <a:spcPts val="30"/>
              </a:spcBef>
              <a:buClr>
                <a:srgbClr val="CC3300"/>
              </a:buClr>
              <a:buFont typeface="Wingdings"/>
              <a:buChar char=""/>
            </a:pPr>
            <a:endParaRPr sz="2600">
              <a:latin typeface="Arial"/>
              <a:cs typeface="Arial"/>
            </a:endParaRPr>
          </a:p>
          <a:p>
            <a:pPr marL="35814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b="1" dirty="0">
                <a:latin typeface="Arial"/>
                <a:cs typeface="Arial"/>
              </a:rPr>
              <a:t>The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DBA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responsible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</a:p>
          <a:p>
            <a:pPr marL="757555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7555" algn="l"/>
                <a:tab pos="758190" algn="l"/>
              </a:tabLst>
            </a:pP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authorizing</a:t>
            </a:r>
            <a:r>
              <a:rPr sz="1800" b="1" spc="-4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access</a:t>
            </a:r>
            <a:r>
              <a:rPr sz="1800" b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database,</a:t>
            </a:r>
            <a:endParaRPr sz="1800">
              <a:latin typeface="Arial"/>
              <a:cs typeface="Arial"/>
            </a:endParaRPr>
          </a:p>
          <a:p>
            <a:pPr marL="757555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7555" algn="l"/>
                <a:tab pos="758190" algn="l"/>
              </a:tabLst>
            </a:pP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coordinating</a:t>
            </a:r>
            <a:r>
              <a:rPr sz="1800" b="1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monitoring</a:t>
            </a:r>
            <a:r>
              <a:rPr sz="1800" b="1" spc="-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its</a:t>
            </a:r>
            <a:r>
              <a:rPr sz="1800" b="1" spc="-3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use,</a:t>
            </a:r>
            <a:r>
              <a:rPr sz="1800" b="1" spc="-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757555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7555" algn="l"/>
                <a:tab pos="758190" algn="l"/>
              </a:tabLst>
            </a:pP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acquiring</a:t>
            </a:r>
            <a:r>
              <a:rPr sz="1800" b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software</a:t>
            </a:r>
            <a:r>
              <a:rPr sz="1800" b="1" spc="-3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hardware</a:t>
            </a:r>
            <a:r>
              <a:rPr sz="1800" b="1" spc="-5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resources</a:t>
            </a:r>
            <a:r>
              <a:rPr sz="1800" b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as</a:t>
            </a:r>
            <a:r>
              <a:rPr sz="1800" b="1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needed.</a:t>
            </a:r>
            <a:endParaRPr sz="1800">
              <a:latin typeface="Arial"/>
              <a:cs typeface="Arial"/>
            </a:endParaRPr>
          </a:p>
          <a:p>
            <a:pPr marL="1270" lvl="1">
              <a:lnSpc>
                <a:spcPct val="100000"/>
              </a:lnSpc>
              <a:spcBef>
                <a:spcPts val="30"/>
              </a:spcBef>
              <a:buClr>
                <a:srgbClr val="CC6600"/>
              </a:buClr>
              <a:buFont typeface="Wingdings"/>
              <a:buChar char=""/>
            </a:pPr>
            <a:endParaRPr sz="2600">
              <a:latin typeface="Arial"/>
              <a:cs typeface="Arial"/>
            </a:endParaRPr>
          </a:p>
          <a:p>
            <a:pPr marL="35814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spc="-10" dirty="0"/>
              <a:t>The</a:t>
            </a:r>
            <a:r>
              <a:rPr spc="10" dirty="0"/>
              <a:t> </a:t>
            </a:r>
            <a:r>
              <a:rPr spc="-5" dirty="0"/>
              <a:t>DBA</a:t>
            </a:r>
            <a:r>
              <a:rPr spc="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accountable</a:t>
            </a:r>
            <a:r>
              <a:rPr spc="-8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problems</a:t>
            </a:r>
            <a:r>
              <a:rPr spc="-25" dirty="0"/>
              <a:t> </a:t>
            </a:r>
            <a:r>
              <a:rPr spc="5" dirty="0"/>
              <a:t>such</a:t>
            </a:r>
            <a:r>
              <a:rPr spc="-30" dirty="0"/>
              <a:t> </a:t>
            </a:r>
            <a:r>
              <a:rPr dirty="0"/>
              <a:t>as</a:t>
            </a:r>
          </a:p>
          <a:p>
            <a:pPr marL="757555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7555" algn="l"/>
                <a:tab pos="758190" algn="l"/>
              </a:tabLst>
            </a:pP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security</a:t>
            </a:r>
            <a:r>
              <a:rPr sz="1800" b="1" spc="-6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breaches</a:t>
            </a:r>
            <a:r>
              <a:rPr sz="1800" b="1" spc="-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757555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7555" algn="l"/>
                <a:tab pos="758190" algn="l"/>
              </a:tabLst>
            </a:pP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poor</a:t>
            </a:r>
            <a:r>
              <a:rPr sz="18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66"/>
                </a:solidFill>
                <a:latin typeface="Arial"/>
                <a:cs typeface="Arial"/>
              </a:rPr>
              <a:t>system</a:t>
            </a:r>
            <a:r>
              <a:rPr sz="1800" b="1" spc="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response</a:t>
            </a:r>
            <a:r>
              <a:rPr sz="1800" b="1" spc="-5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1270"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"/>
            </a:pPr>
            <a:endParaRPr sz="2600">
              <a:latin typeface="Arial"/>
              <a:cs typeface="Arial"/>
            </a:endParaRPr>
          </a:p>
          <a:p>
            <a:pPr marL="35814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dirty="0"/>
              <a:t>In</a:t>
            </a:r>
            <a:r>
              <a:rPr spc="-30" dirty="0"/>
              <a:t> </a:t>
            </a:r>
            <a:r>
              <a:rPr dirty="0"/>
              <a:t>large</a:t>
            </a:r>
            <a:r>
              <a:rPr spc="-25" dirty="0"/>
              <a:t> </a:t>
            </a:r>
            <a:r>
              <a:rPr dirty="0"/>
              <a:t>organizations,</a:t>
            </a:r>
          </a:p>
          <a:p>
            <a:pPr marL="757555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7555" algn="l"/>
                <a:tab pos="758190" algn="l"/>
              </a:tabLst>
            </a:pP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DBA</a:t>
            </a:r>
            <a:r>
              <a:rPr sz="1800" b="1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is</a:t>
            </a:r>
            <a:r>
              <a:rPr sz="18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assisted</a:t>
            </a:r>
            <a:r>
              <a:rPr sz="18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by</a:t>
            </a:r>
            <a:r>
              <a:rPr sz="1800" b="1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staff</a:t>
            </a:r>
            <a:r>
              <a:rPr sz="1800" b="1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that</a:t>
            </a:r>
            <a:r>
              <a:rPr sz="18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carries</a:t>
            </a:r>
            <a:r>
              <a:rPr sz="1800" b="1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out</a:t>
            </a:r>
            <a:r>
              <a:rPr sz="18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these</a:t>
            </a:r>
            <a:r>
              <a:rPr sz="18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functions.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786383"/>
            <a:ext cx="71024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1.Database</a:t>
            </a:r>
            <a:r>
              <a:rPr sz="4400" spc="-55" dirty="0"/>
              <a:t> </a:t>
            </a:r>
            <a:r>
              <a:rPr sz="4400" spc="-5" dirty="0"/>
              <a:t>Administrators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59874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2.</a:t>
            </a:r>
            <a:r>
              <a:rPr sz="4400" spc="-30" dirty="0"/>
              <a:t> </a:t>
            </a:r>
            <a:r>
              <a:rPr sz="4400" spc="-5" dirty="0"/>
              <a:t>Database</a:t>
            </a:r>
            <a:r>
              <a:rPr sz="4400" spc="5" dirty="0"/>
              <a:t> </a:t>
            </a:r>
            <a:r>
              <a:rPr sz="4400" spc="-10" dirty="0"/>
              <a:t>Designers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684324"/>
            <a:ext cx="8074659" cy="3804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u="heavy" spc="-1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Database</a:t>
            </a:r>
            <a:r>
              <a:rPr sz="2000" b="1" u="heavy" spc="3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designers</a:t>
            </a:r>
            <a:r>
              <a:rPr sz="2000" b="1" u="heavy" spc="1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are</a:t>
            </a:r>
            <a:r>
              <a:rPr sz="2000" b="1" u="heavy" spc="10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responsible</a:t>
            </a:r>
            <a:r>
              <a:rPr sz="2000" b="1" u="heavy" spc="3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identifying</a:t>
            </a:r>
            <a:r>
              <a:rPr sz="2000" b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data to</a:t>
            </a: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be 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stored</a:t>
            </a: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in</a:t>
            </a:r>
            <a:r>
              <a:rPr sz="20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 database</a:t>
            </a:r>
            <a:r>
              <a:rPr sz="2000" b="1" spc="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choosing</a:t>
            </a:r>
            <a:r>
              <a:rPr sz="2000" b="1" spc="1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appropriate</a:t>
            </a:r>
            <a:r>
              <a:rPr sz="2000" b="1" spc="1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structures</a:t>
            </a:r>
            <a:r>
              <a:rPr sz="2000" b="1" spc="1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to</a:t>
            </a:r>
            <a:r>
              <a:rPr sz="2000" b="1" spc="15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represent</a:t>
            </a:r>
            <a:r>
              <a:rPr sz="2000" b="1" spc="1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and</a:t>
            </a:r>
            <a:r>
              <a:rPr sz="2000" b="1" spc="17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store</a:t>
            </a:r>
            <a:r>
              <a:rPr sz="2000" b="1" spc="1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this </a:t>
            </a:r>
            <a:r>
              <a:rPr sz="2000" b="1" spc="-5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952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tasks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mostly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undertaken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before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2000" b="1" spc="5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database</a:t>
            </a:r>
            <a:r>
              <a:rPr sz="2000" b="1" spc="5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is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actually</a:t>
            </a:r>
            <a:r>
              <a:rPr sz="2000" b="1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implemented and</a:t>
            </a:r>
            <a:r>
              <a:rPr sz="2000" b="1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populated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990000"/>
                </a:solidFill>
                <a:latin typeface="Arial"/>
                <a:cs typeface="Arial"/>
              </a:rPr>
              <a:t>with</a:t>
            </a:r>
            <a:r>
              <a:rPr sz="2000" b="1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It </a:t>
            </a:r>
            <a:r>
              <a:rPr sz="2000" spc="-10" dirty="0">
                <a:latin typeface="Arial MT"/>
                <a:cs typeface="Arial MT"/>
              </a:rPr>
              <a:t>is the </a:t>
            </a:r>
            <a:r>
              <a:rPr sz="2000" dirty="0">
                <a:latin typeface="Arial MT"/>
                <a:cs typeface="Arial MT"/>
              </a:rPr>
              <a:t>responsibility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database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designers to communicate </a:t>
            </a:r>
            <a:r>
              <a:rPr sz="2000" b="1" spc="5" dirty="0">
                <a:solidFill>
                  <a:srgbClr val="990000"/>
                </a:solidFill>
                <a:latin typeface="Arial"/>
                <a:cs typeface="Arial"/>
              </a:rPr>
              <a:t>with </a:t>
            </a:r>
            <a:r>
              <a:rPr sz="2000" b="1" spc="-5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all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prospective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database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users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order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understand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create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design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meets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59874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2.</a:t>
            </a:r>
            <a:r>
              <a:rPr sz="4400" spc="-30" dirty="0"/>
              <a:t> </a:t>
            </a:r>
            <a:r>
              <a:rPr sz="4400" spc="-5" dirty="0"/>
              <a:t>Database</a:t>
            </a:r>
            <a:r>
              <a:rPr sz="4400" spc="5" dirty="0"/>
              <a:t> </a:t>
            </a:r>
            <a:r>
              <a:rPr sz="4400" spc="-10" dirty="0"/>
              <a:t>Designers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746504"/>
            <a:ext cx="8073390" cy="4352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spc="5" dirty="0">
                <a:latin typeface="Arial MT"/>
                <a:cs typeface="Arial MT"/>
              </a:rPr>
              <a:t>many </a:t>
            </a:r>
            <a:r>
              <a:rPr sz="2000" spc="-5" dirty="0">
                <a:latin typeface="Arial MT"/>
                <a:cs typeface="Arial MT"/>
              </a:rPr>
              <a:t>cases,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the designers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are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one of the </a:t>
            </a:r>
            <a:r>
              <a:rPr sz="2000" b="1" spc="15" dirty="0">
                <a:solidFill>
                  <a:srgbClr val="0066FF"/>
                </a:solidFill>
                <a:latin typeface="Arial"/>
                <a:cs typeface="Arial"/>
              </a:rPr>
              <a:t>DBA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and may </a:t>
            </a:r>
            <a:r>
              <a:rPr sz="2000" b="1" spc="5" dirty="0">
                <a:solidFill>
                  <a:srgbClr val="0066FF"/>
                </a:solidFill>
                <a:latin typeface="Arial"/>
                <a:cs typeface="Arial"/>
              </a:rPr>
              <a:t>be </a:t>
            </a:r>
            <a:r>
              <a:rPr sz="2000" b="1" spc="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assigned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other staff responsibilities </a:t>
            </a:r>
            <a:r>
              <a:rPr sz="2000" spc="-5" dirty="0">
                <a:latin typeface="Arial MT"/>
                <a:cs typeface="Arial MT"/>
              </a:rPr>
              <a:t>after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database design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 completed.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825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Database designers </a:t>
            </a:r>
            <a:r>
              <a:rPr sz="2000" dirty="0">
                <a:latin typeface="Arial MT"/>
                <a:cs typeface="Arial MT"/>
              </a:rPr>
              <a:t>typically </a:t>
            </a:r>
            <a:r>
              <a:rPr sz="2000" spc="-5" dirty="0">
                <a:latin typeface="Arial MT"/>
                <a:cs typeface="Arial MT"/>
              </a:rPr>
              <a:t>interact </a:t>
            </a:r>
            <a:r>
              <a:rPr sz="2000" spc="-10" dirty="0">
                <a:latin typeface="Arial MT"/>
                <a:cs typeface="Arial MT"/>
              </a:rPr>
              <a:t>with </a:t>
            </a:r>
            <a:r>
              <a:rPr sz="2000" spc="-5" dirty="0">
                <a:latin typeface="Arial MT"/>
                <a:cs typeface="Arial MT"/>
              </a:rPr>
              <a:t>each potential </a:t>
            </a:r>
            <a:r>
              <a:rPr sz="2000" spc="-10" dirty="0">
                <a:latin typeface="Arial MT"/>
                <a:cs typeface="Arial MT"/>
              </a:rPr>
              <a:t>group of </a:t>
            </a:r>
            <a:r>
              <a:rPr sz="2000" spc="-5" dirty="0">
                <a:latin typeface="Arial MT"/>
                <a:cs typeface="Arial MT"/>
              </a:rPr>
              <a:t> users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b="1" spc="-5" dirty="0">
                <a:latin typeface="Arial"/>
                <a:cs typeface="Arial"/>
              </a:rPr>
              <a:t>develop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views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of the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database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that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meet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the data and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processing</a:t>
            </a:r>
            <a:r>
              <a:rPr sz="2000" b="1" spc="4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these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groups.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698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Each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view is then analyzed and integrated </a:t>
            </a:r>
            <a:r>
              <a:rPr sz="2000" b="1" spc="5" dirty="0">
                <a:solidFill>
                  <a:srgbClr val="0066FF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the views of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other</a:t>
            </a:r>
            <a:r>
              <a:rPr sz="20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user</a:t>
            </a:r>
            <a:r>
              <a:rPr sz="2000" b="1" spc="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groups.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final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database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design must be capable of supporting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 requirements</a:t>
            </a:r>
            <a:r>
              <a:rPr sz="2000" spc="-10" dirty="0">
                <a:latin typeface="Arial MT"/>
                <a:cs typeface="Arial MT"/>
              </a:rPr>
              <a:t> of all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groups.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32556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3.End</a:t>
            </a:r>
            <a:r>
              <a:rPr sz="4400" spc="-40" dirty="0"/>
              <a:t> </a:t>
            </a:r>
            <a:r>
              <a:rPr sz="4400" spc="-10" dirty="0"/>
              <a:t>Users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2182367"/>
            <a:ext cx="8150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End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users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are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the people </a:t>
            </a:r>
            <a:r>
              <a:rPr sz="2400" b="1" spc="5" dirty="0">
                <a:solidFill>
                  <a:srgbClr val="990000"/>
                </a:solidFill>
                <a:latin typeface="Arial"/>
                <a:cs typeface="Arial"/>
              </a:rPr>
              <a:t>whose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jobs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require access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to the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database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for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querying</a:t>
            </a:r>
            <a:r>
              <a:rPr sz="2400" b="1" spc="-10" dirty="0">
                <a:latin typeface="Arial"/>
                <a:cs typeface="Arial"/>
              </a:rPr>
              <a:t>, </a:t>
            </a:r>
            <a:r>
              <a:rPr sz="2400" dirty="0">
                <a:latin typeface="Arial MT"/>
                <a:cs typeface="Arial MT"/>
              </a:rPr>
              <a:t>updating, </a:t>
            </a:r>
            <a:r>
              <a:rPr sz="2400" spc="-5" dirty="0">
                <a:latin typeface="Arial MT"/>
                <a:cs typeface="Arial MT"/>
              </a:rPr>
              <a:t>and generating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reports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3714593"/>
            <a:ext cx="5305425" cy="11410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0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Casual</a:t>
            </a:r>
            <a:r>
              <a:rPr sz="2400" b="1" u="heavy" spc="-6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end</a:t>
            </a:r>
            <a:r>
              <a:rPr sz="2400" b="1" u="heavy" spc="-6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95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  <a:tab pos="2484120" algn="l"/>
                <a:tab pos="3535679" algn="l"/>
                <a:tab pos="4121150" algn="l"/>
              </a:tabLst>
            </a:pP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ccas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2000" b="1" spc="20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ac</a:t>
            </a:r>
            <a:r>
              <a:rPr sz="2000" b="1" spc="10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es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	th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	d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se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,  different </a:t>
            </a:r>
            <a:r>
              <a:rPr sz="2000" spc="-5" dirty="0">
                <a:latin typeface="Arial MT"/>
                <a:cs typeface="Arial MT"/>
              </a:rPr>
              <a:t>information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3483" y="4221479"/>
            <a:ext cx="26612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2775" algn="l"/>
                <a:tab pos="1344295" algn="l"/>
                <a:tab pos="2054225" algn="l"/>
              </a:tabLst>
            </a:pP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bu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	th</a:t>
            </a:r>
            <a:r>
              <a:rPr sz="2000" b="1" spc="10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2000" b="1" spc="1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	n</a:t>
            </a:r>
            <a:r>
              <a:rPr sz="2000" b="1" spc="10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332" y="5257800"/>
            <a:ext cx="76962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They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2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sophisticated</a:t>
            </a:r>
            <a:r>
              <a:rPr sz="2000" b="1" spc="24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000" b="1" spc="204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query</a:t>
            </a:r>
            <a:r>
              <a:rPr sz="2000" b="1" spc="19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interface</a:t>
            </a:r>
            <a:r>
              <a:rPr sz="2000" b="1" spc="2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specify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their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requests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0" dirty="0">
                <a:latin typeface="Arial MT"/>
                <a:cs typeface="Arial MT"/>
              </a:rPr>
              <a:t> typically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middle-</a:t>
            </a:r>
            <a:r>
              <a:rPr sz="2000" b="1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or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high-level 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managers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32556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3.End</a:t>
            </a:r>
            <a:r>
              <a:rPr sz="4400" spc="-40" dirty="0"/>
              <a:t> </a:t>
            </a:r>
            <a:r>
              <a:rPr sz="4400" spc="-10" dirty="0"/>
              <a:t>Users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670304"/>
            <a:ext cx="8077200" cy="3756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Naive</a:t>
            </a:r>
            <a:r>
              <a:rPr sz="2400" b="1" u="heavy" spc="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or</a:t>
            </a:r>
            <a:r>
              <a:rPr sz="2400" b="1" u="heavy" spc="-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parametric</a:t>
            </a:r>
            <a:r>
              <a:rPr sz="2400" b="1" u="heavy" spc="-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end</a:t>
            </a:r>
            <a:r>
              <a:rPr sz="2400" b="1" u="heavy" spc="-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make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up</a:t>
            </a:r>
            <a:r>
              <a:rPr sz="24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400" b="1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sizable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portion</a:t>
            </a:r>
            <a:r>
              <a:rPr sz="24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of database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Their </a:t>
            </a:r>
            <a:r>
              <a:rPr sz="2400" dirty="0">
                <a:latin typeface="Arial MT"/>
                <a:cs typeface="Arial MT"/>
              </a:rPr>
              <a:t>main </a:t>
            </a:r>
            <a:r>
              <a:rPr sz="2400" spc="-5" dirty="0">
                <a:latin typeface="Arial MT"/>
                <a:cs typeface="Arial MT"/>
              </a:rPr>
              <a:t>job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function revolves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around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constantly </a:t>
            </a:r>
            <a:r>
              <a:rPr sz="2400" b="1" spc="-6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querying</a:t>
            </a:r>
            <a:r>
              <a:rPr sz="2400" b="1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updating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database,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756285" marR="9525" lvl="1" indent="-287020" algn="just">
              <a:lnSpc>
                <a:spcPct val="100000"/>
              </a:lnSpc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using </a:t>
            </a:r>
            <a:r>
              <a:rPr sz="2400" spc="-5" dirty="0">
                <a:latin typeface="Arial MT"/>
                <a:cs typeface="Arial MT"/>
              </a:rPr>
              <a:t>standard types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queries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updates—called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b="1" u="heavy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canned</a:t>
            </a:r>
            <a:r>
              <a:rPr sz="2400" b="1" u="heavy" spc="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Arial"/>
                <a:cs typeface="Arial"/>
              </a:rPr>
              <a:t>transactions</a:t>
            </a:r>
            <a:r>
              <a:rPr sz="2400" b="1" spc="-5" dirty="0">
                <a:latin typeface="Arial"/>
                <a:cs typeface="Arial"/>
              </a:rPr>
              <a:t>—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been</a:t>
            </a:r>
            <a:r>
              <a:rPr sz="2400" dirty="0">
                <a:latin typeface="Arial MT"/>
                <a:cs typeface="Arial MT"/>
              </a:rPr>
              <a:t> carefully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2960"/>
            <a:ext cx="32556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3.End</a:t>
            </a:r>
            <a:r>
              <a:rPr sz="4400" spc="-40" dirty="0"/>
              <a:t> </a:t>
            </a:r>
            <a:r>
              <a:rPr sz="4400" spc="-10" dirty="0"/>
              <a:t>Users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684324"/>
            <a:ext cx="8071484" cy="4048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Sophisticated end</a:t>
            </a:r>
            <a:r>
              <a:rPr sz="20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Include engineers, scientists, business analysts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 MT"/>
                <a:cs typeface="Arial MT"/>
              </a:rPr>
              <a:t>others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who </a:t>
            </a:r>
            <a:r>
              <a:rPr sz="2000" dirty="0">
                <a:latin typeface="Arial MT"/>
                <a:cs typeface="Arial MT"/>
              </a:rPr>
              <a:t>thoroughly </a:t>
            </a:r>
            <a:r>
              <a:rPr sz="2000" spc="-5" dirty="0">
                <a:latin typeface="Arial MT"/>
                <a:cs typeface="Arial MT"/>
              </a:rPr>
              <a:t>familiarize themselves </a:t>
            </a:r>
            <a:r>
              <a:rPr sz="2000" spc="-10" dirty="0">
                <a:latin typeface="Arial MT"/>
                <a:cs typeface="Arial MT"/>
              </a:rPr>
              <a:t>with the </a:t>
            </a:r>
            <a:r>
              <a:rPr sz="2000" spc="-5" dirty="0">
                <a:latin typeface="Arial MT"/>
                <a:cs typeface="Arial MT"/>
              </a:rPr>
              <a:t>facilities </a:t>
            </a:r>
            <a:r>
              <a:rPr sz="2000" spc="-10" dirty="0">
                <a:latin typeface="Arial MT"/>
                <a:cs typeface="Arial MT"/>
              </a:rPr>
              <a:t>of the </a:t>
            </a:r>
            <a:r>
              <a:rPr sz="2000" spc="-5" dirty="0">
                <a:latin typeface="Arial MT"/>
                <a:cs typeface="Arial MT"/>
              </a:rPr>
              <a:t> DBMS </a:t>
            </a:r>
            <a:r>
              <a:rPr sz="2000" spc="-10" dirty="0">
                <a:latin typeface="Arial MT"/>
                <a:cs typeface="Arial MT"/>
              </a:rPr>
              <a:t>in order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implement </a:t>
            </a:r>
            <a:r>
              <a:rPr sz="2000" spc="-5" dirty="0">
                <a:latin typeface="Arial MT"/>
                <a:cs typeface="Arial MT"/>
              </a:rPr>
              <a:t>their </a:t>
            </a:r>
            <a:r>
              <a:rPr sz="2000" spc="-10" dirty="0">
                <a:latin typeface="Arial MT"/>
                <a:cs typeface="Arial MT"/>
              </a:rPr>
              <a:t>own </a:t>
            </a:r>
            <a:r>
              <a:rPr sz="2000" spc="-5" dirty="0">
                <a:latin typeface="Arial MT"/>
                <a:cs typeface="Arial MT"/>
              </a:rPr>
              <a:t>applications to </a:t>
            </a:r>
            <a:r>
              <a:rPr sz="2000" dirty="0">
                <a:latin typeface="Arial MT"/>
                <a:cs typeface="Arial MT"/>
              </a:rPr>
              <a:t>meet </a:t>
            </a:r>
            <a:r>
              <a:rPr sz="2000" spc="-10" dirty="0">
                <a:latin typeface="Arial MT"/>
                <a:cs typeface="Arial MT"/>
              </a:rPr>
              <a:t>their </a:t>
            </a:r>
            <a:r>
              <a:rPr sz="2000" spc="-5" dirty="0">
                <a:latin typeface="Arial MT"/>
                <a:cs typeface="Arial MT"/>
              </a:rPr>
              <a:t> complex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Standalone</a:t>
            </a:r>
            <a:r>
              <a:rPr sz="2000" b="1" u="heavy" spc="-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Maintain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personal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databases </a:t>
            </a:r>
            <a:r>
              <a:rPr sz="2000" b="1" spc="5" dirty="0">
                <a:solidFill>
                  <a:srgbClr val="0066FF"/>
                </a:solidFill>
                <a:latin typeface="Arial"/>
                <a:cs typeface="Arial"/>
              </a:rPr>
              <a:t>by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using ready-made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program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packages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provide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easy-to-use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menu-based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</a:t>
            </a:r>
            <a:r>
              <a:rPr sz="2000" spc="-5" dirty="0">
                <a:latin typeface="Arial MT"/>
                <a:cs typeface="Arial MT"/>
              </a:rPr>
              <a:t> graphics-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based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interfaces.</a:t>
            </a:r>
            <a:endParaRPr sz="2000">
              <a:latin typeface="Arial MT"/>
              <a:cs typeface="Arial MT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An</a:t>
            </a:r>
            <a:r>
              <a:rPr sz="2000" spc="-5" dirty="0">
                <a:latin typeface="Arial MT"/>
                <a:cs typeface="Arial MT"/>
              </a:rPr>
              <a:t> example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user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financial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package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variety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 personal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financial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4.System</a:t>
            </a:r>
            <a:r>
              <a:rPr spc="45" dirty="0"/>
              <a:t> </a:t>
            </a:r>
            <a:r>
              <a:rPr spc="-15" dirty="0"/>
              <a:t>Analysts</a:t>
            </a:r>
            <a:r>
              <a:rPr spc="9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Application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939584"/>
            <a:ext cx="8074025" cy="546417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Programmers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23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analysts</a:t>
            </a:r>
            <a:endParaRPr sz="2000">
              <a:latin typeface="Arial"/>
              <a:cs typeface="Arial"/>
            </a:endParaRPr>
          </a:p>
          <a:p>
            <a:pPr marL="756285" marR="8890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Determine</a:t>
            </a:r>
            <a:r>
              <a:rPr sz="2000" b="1" spc="30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000" b="1" spc="33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requirements</a:t>
            </a:r>
            <a:r>
              <a:rPr sz="2000" b="1" spc="30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of</a:t>
            </a:r>
            <a:r>
              <a:rPr sz="2000" b="1" spc="3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end</a:t>
            </a:r>
            <a:r>
              <a:rPr sz="2000" b="1" spc="3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users,</a:t>
            </a:r>
            <a:r>
              <a:rPr sz="2000" b="1" spc="30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especially</a:t>
            </a:r>
            <a:r>
              <a:rPr sz="2000" b="1" spc="27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naive </a:t>
            </a:r>
            <a:r>
              <a:rPr sz="2000" b="1" spc="-5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parametric</a:t>
            </a:r>
            <a:r>
              <a:rPr sz="2000" b="1" spc="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end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756285" marR="8890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  <a:tab pos="1840864" algn="l"/>
                <a:tab pos="3523615" algn="l"/>
                <a:tab pos="3977640" algn="l"/>
                <a:tab pos="5117465" algn="l"/>
                <a:tab pos="6108065" algn="l"/>
                <a:tab pos="7632065" algn="l"/>
              </a:tabLst>
            </a:pPr>
            <a:r>
              <a:rPr sz="2000" spc="-1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v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30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pe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anda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nn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an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  </a:t>
            </a:r>
            <a:r>
              <a:rPr sz="2000" dirty="0">
                <a:latin typeface="Arial MT"/>
                <a:cs typeface="Arial MT"/>
              </a:rPr>
              <a:t>meet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825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Application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programmers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implement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these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specifications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as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programs</a:t>
            </a:r>
            <a:r>
              <a:rPr sz="2000" spc="-10" dirty="0">
                <a:latin typeface="Arial MT"/>
                <a:cs typeface="Arial MT"/>
              </a:rPr>
              <a:t>; </a:t>
            </a:r>
            <a:r>
              <a:rPr sz="2000" spc="-5" dirty="0">
                <a:latin typeface="Arial MT"/>
                <a:cs typeface="Arial MT"/>
              </a:rPr>
              <a:t>then </a:t>
            </a:r>
            <a:r>
              <a:rPr sz="2000" dirty="0">
                <a:latin typeface="Arial MT"/>
                <a:cs typeface="Arial MT"/>
              </a:rPr>
              <a:t>they </a:t>
            </a:r>
            <a:r>
              <a:rPr sz="2000" spc="-5" dirty="0">
                <a:latin typeface="Arial MT"/>
                <a:cs typeface="Arial MT"/>
              </a:rPr>
              <a:t>test, </a:t>
            </a:r>
            <a:r>
              <a:rPr sz="2000" spc="-10" dirty="0">
                <a:latin typeface="Arial MT"/>
                <a:cs typeface="Arial MT"/>
              </a:rPr>
              <a:t>debug, </a:t>
            </a:r>
            <a:r>
              <a:rPr sz="2000" spc="-5" dirty="0">
                <a:latin typeface="Arial MT"/>
                <a:cs typeface="Arial MT"/>
              </a:rPr>
              <a:t>document,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maintain these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canned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Such</a:t>
            </a:r>
            <a:r>
              <a:rPr sz="2000" spc="-5" dirty="0">
                <a:latin typeface="Arial MT"/>
                <a:cs typeface="Arial MT"/>
              </a:rPr>
              <a:t> analysts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programmers—commonly</a:t>
            </a:r>
            <a:r>
              <a:rPr sz="2000" dirty="0">
                <a:latin typeface="Arial MT"/>
                <a:cs typeface="Arial MT"/>
              </a:rPr>
              <a:t> referred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as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software developers or software engineers—should be familiar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with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full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range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 of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capabilities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provided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by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DBMS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accomplish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their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tasks.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05127" y="1969516"/>
            <a:ext cx="7809230" cy="3694429"/>
            <a:chOff x="1405127" y="1969516"/>
            <a:chExt cx="7809230" cy="36944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9991" y="2024380"/>
              <a:ext cx="7696200" cy="3581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05127" y="1969516"/>
              <a:ext cx="7809230" cy="3694429"/>
            </a:xfrm>
            <a:custGeom>
              <a:avLst/>
              <a:gdLst/>
              <a:ahLst/>
              <a:cxnLst/>
              <a:rect l="l" t="t" r="r" b="b"/>
              <a:pathLst>
                <a:path w="7809230" h="3694429">
                  <a:moveTo>
                    <a:pt x="7808976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7808976" y="3694176"/>
                  </a:lnTo>
                  <a:lnTo>
                    <a:pt x="7808976" y="3666743"/>
                  </a:lnTo>
                  <a:lnTo>
                    <a:pt x="54863" y="3666744"/>
                  </a:lnTo>
                  <a:lnTo>
                    <a:pt x="27431" y="3636264"/>
                  </a:lnTo>
                  <a:lnTo>
                    <a:pt x="54863" y="3636264"/>
                  </a:lnTo>
                  <a:lnTo>
                    <a:pt x="54863" y="54864"/>
                  </a:lnTo>
                  <a:lnTo>
                    <a:pt x="27431" y="54864"/>
                  </a:lnTo>
                  <a:lnTo>
                    <a:pt x="54863" y="27432"/>
                  </a:lnTo>
                  <a:lnTo>
                    <a:pt x="7808976" y="27432"/>
                  </a:lnTo>
                  <a:lnTo>
                    <a:pt x="7808976" y="0"/>
                  </a:lnTo>
                  <a:close/>
                </a:path>
                <a:path w="7809230" h="3694429">
                  <a:moveTo>
                    <a:pt x="54863" y="3636264"/>
                  </a:moveTo>
                  <a:lnTo>
                    <a:pt x="27431" y="3636264"/>
                  </a:lnTo>
                  <a:lnTo>
                    <a:pt x="54863" y="3666744"/>
                  </a:lnTo>
                  <a:lnTo>
                    <a:pt x="54863" y="3636264"/>
                  </a:lnTo>
                  <a:close/>
                </a:path>
                <a:path w="7809230" h="3694429">
                  <a:moveTo>
                    <a:pt x="7751064" y="3636264"/>
                  </a:moveTo>
                  <a:lnTo>
                    <a:pt x="54863" y="3636264"/>
                  </a:lnTo>
                  <a:lnTo>
                    <a:pt x="54863" y="3666744"/>
                  </a:lnTo>
                  <a:lnTo>
                    <a:pt x="7751064" y="3666744"/>
                  </a:lnTo>
                  <a:lnTo>
                    <a:pt x="7751064" y="3636264"/>
                  </a:lnTo>
                  <a:close/>
                </a:path>
                <a:path w="7809230" h="3694429">
                  <a:moveTo>
                    <a:pt x="7751064" y="27432"/>
                  </a:moveTo>
                  <a:lnTo>
                    <a:pt x="7751064" y="3666744"/>
                  </a:lnTo>
                  <a:lnTo>
                    <a:pt x="7781544" y="3636264"/>
                  </a:lnTo>
                  <a:lnTo>
                    <a:pt x="7808976" y="3636264"/>
                  </a:lnTo>
                  <a:lnTo>
                    <a:pt x="7808976" y="54864"/>
                  </a:lnTo>
                  <a:lnTo>
                    <a:pt x="7781544" y="54864"/>
                  </a:lnTo>
                  <a:lnTo>
                    <a:pt x="7751064" y="27432"/>
                  </a:lnTo>
                  <a:close/>
                </a:path>
                <a:path w="7809230" h="3694429">
                  <a:moveTo>
                    <a:pt x="7808976" y="3636264"/>
                  </a:moveTo>
                  <a:lnTo>
                    <a:pt x="7781544" y="3636264"/>
                  </a:lnTo>
                  <a:lnTo>
                    <a:pt x="7751064" y="3666744"/>
                  </a:lnTo>
                  <a:lnTo>
                    <a:pt x="7808976" y="3666743"/>
                  </a:lnTo>
                  <a:lnTo>
                    <a:pt x="7808976" y="3636264"/>
                  </a:lnTo>
                  <a:close/>
                </a:path>
                <a:path w="7809230" h="3694429">
                  <a:moveTo>
                    <a:pt x="54863" y="27432"/>
                  </a:moveTo>
                  <a:lnTo>
                    <a:pt x="27431" y="54864"/>
                  </a:lnTo>
                  <a:lnTo>
                    <a:pt x="54863" y="54864"/>
                  </a:lnTo>
                  <a:lnTo>
                    <a:pt x="54863" y="27432"/>
                  </a:lnTo>
                  <a:close/>
                </a:path>
                <a:path w="7809230" h="3694429">
                  <a:moveTo>
                    <a:pt x="7751064" y="27432"/>
                  </a:moveTo>
                  <a:lnTo>
                    <a:pt x="54863" y="27432"/>
                  </a:lnTo>
                  <a:lnTo>
                    <a:pt x="54863" y="54864"/>
                  </a:lnTo>
                  <a:lnTo>
                    <a:pt x="7751064" y="54864"/>
                  </a:lnTo>
                  <a:lnTo>
                    <a:pt x="7751064" y="27432"/>
                  </a:lnTo>
                  <a:close/>
                </a:path>
                <a:path w="7809230" h="3694429">
                  <a:moveTo>
                    <a:pt x="7808976" y="27432"/>
                  </a:moveTo>
                  <a:lnTo>
                    <a:pt x="7751064" y="27432"/>
                  </a:lnTo>
                  <a:lnTo>
                    <a:pt x="7781544" y="54864"/>
                  </a:lnTo>
                  <a:lnTo>
                    <a:pt x="7808976" y="54864"/>
                  </a:lnTo>
                  <a:lnTo>
                    <a:pt x="7808976" y="2743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052" y="792480"/>
            <a:ext cx="7818755" cy="12985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715895" marR="5080" indent="-2703830">
              <a:lnSpc>
                <a:spcPts val="4750"/>
              </a:lnSpc>
              <a:spcBef>
                <a:spcPts val="690"/>
              </a:spcBef>
            </a:pPr>
            <a:r>
              <a:rPr sz="4400" b="0" u="none" spc="-5" dirty="0">
                <a:latin typeface="Arial MT"/>
                <a:cs typeface="Arial MT"/>
              </a:rPr>
              <a:t>Characteristics of the Database </a:t>
            </a:r>
            <a:r>
              <a:rPr sz="4400" b="0" u="none" spc="-1210" dirty="0">
                <a:latin typeface="Arial MT"/>
                <a:cs typeface="Arial MT"/>
              </a:rPr>
              <a:t> </a:t>
            </a:r>
            <a:r>
              <a:rPr sz="4400" b="0" u="none" spc="-5" dirty="0">
                <a:latin typeface="Arial MT"/>
                <a:cs typeface="Arial MT"/>
              </a:rPr>
              <a:t>Approach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273807"/>
            <a:ext cx="7820025" cy="386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Self-describing</a:t>
            </a:r>
            <a:r>
              <a:rPr sz="2800" b="1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nature</a:t>
            </a:r>
            <a:r>
              <a:rPr sz="28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database</a:t>
            </a:r>
            <a:r>
              <a:rPr sz="2800" b="1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66FF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94678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Insulation</a:t>
            </a:r>
            <a:r>
              <a:rPr sz="2800" b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0066FF"/>
                </a:solidFill>
                <a:latin typeface="Arial"/>
                <a:cs typeface="Arial"/>
              </a:rPr>
              <a:t>between</a:t>
            </a:r>
            <a:r>
              <a:rPr sz="2800" b="1" spc="-7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programs</a:t>
            </a:r>
            <a:r>
              <a:rPr sz="2800" b="1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and</a:t>
            </a:r>
            <a:r>
              <a:rPr sz="2800" b="1" spc="-2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data </a:t>
            </a:r>
            <a:r>
              <a:rPr sz="2800" b="1" spc="-76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Abstraction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Support</a:t>
            </a:r>
            <a:r>
              <a:rPr sz="28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multiple</a:t>
            </a:r>
            <a:r>
              <a:rPr sz="2800" b="1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66FF"/>
                </a:solidFill>
                <a:latin typeface="Arial"/>
                <a:cs typeface="Arial"/>
              </a:rPr>
              <a:t>views</a:t>
            </a:r>
            <a:r>
              <a:rPr sz="2800" b="1" spc="-6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29273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Sharing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data </a:t>
            </a:r>
            <a:r>
              <a:rPr sz="2800" b="1" spc="-5" dirty="0">
                <a:solidFill>
                  <a:srgbClr val="0066FF"/>
                </a:solidFill>
                <a:latin typeface="Arial"/>
                <a:cs typeface="Arial"/>
              </a:rPr>
              <a:t>and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multi-user transaction </a:t>
            </a:r>
            <a:r>
              <a:rPr sz="2800" b="1" spc="-76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FF"/>
                </a:solidFill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980" y="829056"/>
            <a:ext cx="6851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1.</a:t>
            </a:r>
            <a:r>
              <a:rPr sz="3200" spc="-20" dirty="0"/>
              <a:t> </a:t>
            </a:r>
            <a:r>
              <a:rPr sz="2400" dirty="0"/>
              <a:t>Self-describing</a:t>
            </a:r>
            <a:r>
              <a:rPr sz="2400" spc="-80" dirty="0"/>
              <a:t> </a:t>
            </a:r>
            <a:r>
              <a:rPr sz="2400" spc="-5" dirty="0"/>
              <a:t>nature</a:t>
            </a:r>
            <a:r>
              <a:rPr sz="2400" spc="5" dirty="0"/>
              <a:t> </a:t>
            </a:r>
            <a:r>
              <a:rPr sz="2400" dirty="0"/>
              <a:t>of</a:t>
            </a:r>
            <a:r>
              <a:rPr sz="2400" spc="-15" dirty="0"/>
              <a:t> </a:t>
            </a:r>
            <a:r>
              <a:rPr sz="2400" spc="-5" dirty="0"/>
              <a:t>a</a:t>
            </a:r>
            <a:r>
              <a:rPr sz="2400" spc="-20" dirty="0"/>
              <a:t> </a:t>
            </a:r>
            <a:r>
              <a:rPr sz="2400" dirty="0"/>
              <a:t>database</a:t>
            </a:r>
            <a:r>
              <a:rPr sz="2400" spc="-45" dirty="0"/>
              <a:t> </a:t>
            </a:r>
            <a:r>
              <a:rPr sz="2400" spc="-10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86332" y="1669084"/>
            <a:ext cx="7833359" cy="4292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DBMS</a:t>
            </a:r>
            <a:r>
              <a:rPr sz="2000" b="1" spc="-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Catalog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65000"/>
              <a:buFont typeface="Wingdings"/>
              <a:buChar char=""/>
              <a:tabLst>
                <a:tab pos="1225550" algn="l"/>
                <a:tab pos="1226185" algn="l"/>
              </a:tabLst>
            </a:pPr>
            <a:r>
              <a:rPr dirty="0"/>
              <a:t>	</a:t>
            </a:r>
            <a:r>
              <a:rPr sz="2000" spc="-5" dirty="0">
                <a:latin typeface="Arial MT"/>
                <a:cs typeface="Arial MT"/>
              </a:rPr>
              <a:t>complete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definition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description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constraints.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53276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2258695" algn="l"/>
                <a:tab pos="4404360" algn="l"/>
                <a:tab pos="4627245" algn="l"/>
              </a:tabLst>
            </a:pPr>
            <a:r>
              <a:rPr sz="2000" spc="-10" dirty="0">
                <a:latin typeface="Arial MT"/>
                <a:cs typeface="Arial MT"/>
              </a:rPr>
              <a:t>DBMS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	-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general-purpose	</a:t>
            </a:r>
            <a:r>
              <a:rPr sz="2000" spc="-5" dirty="0">
                <a:latin typeface="Arial MT"/>
                <a:cs typeface="Arial MT"/>
              </a:rPr>
              <a:t>-	</a:t>
            </a:r>
            <a:r>
              <a:rPr sz="2000" spc="-10" dirty="0">
                <a:latin typeface="Arial MT"/>
                <a:cs typeface="Arial MT"/>
              </a:rPr>
              <a:t>not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written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specific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Refer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 to</a:t>
            </a:r>
            <a:r>
              <a:rPr sz="20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catalog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5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specific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database,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such</a:t>
            </a:r>
            <a:r>
              <a:rPr sz="2000" spc="-10" dirty="0">
                <a:latin typeface="Arial MT"/>
                <a:cs typeface="Arial MT"/>
              </a:rPr>
              <a:t> as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type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format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will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332" y="1669084"/>
            <a:ext cx="7917815" cy="3987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DBMS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work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with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number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University</a:t>
            </a:r>
            <a:r>
              <a:rPr sz="20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Banking 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Company </a:t>
            </a:r>
            <a:r>
              <a:rPr sz="2000" b="1" spc="-10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File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processing,</a:t>
            </a:r>
            <a:r>
              <a:rPr sz="2000" spc="2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data</a:t>
            </a:r>
            <a:r>
              <a:rPr sz="2000" b="1" u="heavy" spc="204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definition</a:t>
            </a:r>
            <a:r>
              <a:rPr sz="2000" b="1" u="heavy" spc="2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2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typically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2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the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application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Programs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constrained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work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with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only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one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specific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database,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Arial MT"/>
                <a:cs typeface="Arial MT"/>
              </a:rPr>
              <a:t>whose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declared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29056"/>
            <a:ext cx="6851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1.</a:t>
            </a:r>
            <a:r>
              <a:rPr sz="3200" spc="-20" dirty="0"/>
              <a:t> </a:t>
            </a:r>
            <a:r>
              <a:rPr sz="2400" dirty="0"/>
              <a:t>Self-describing</a:t>
            </a:r>
            <a:r>
              <a:rPr sz="2400" spc="-75" dirty="0"/>
              <a:t> </a:t>
            </a:r>
            <a:r>
              <a:rPr sz="2400" spc="-5" dirty="0"/>
              <a:t>nature</a:t>
            </a:r>
            <a:r>
              <a:rPr sz="2400" dirty="0"/>
              <a:t> </a:t>
            </a:r>
            <a:r>
              <a:rPr sz="2400" spc="-5" dirty="0"/>
              <a:t>of</a:t>
            </a:r>
            <a:r>
              <a:rPr sz="2400" spc="-15" dirty="0"/>
              <a:t> </a:t>
            </a:r>
            <a:r>
              <a:rPr sz="2400" spc="-5" dirty="0"/>
              <a:t>a</a:t>
            </a:r>
            <a:r>
              <a:rPr sz="2400" spc="-15" dirty="0"/>
              <a:t> </a:t>
            </a:r>
            <a:r>
              <a:rPr sz="2400" dirty="0"/>
              <a:t>database</a:t>
            </a:r>
            <a:r>
              <a:rPr sz="2400" spc="-45" dirty="0"/>
              <a:t> </a:t>
            </a:r>
            <a:r>
              <a:rPr sz="2400" spc="-10" dirty="0"/>
              <a:t>system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41831"/>
            <a:ext cx="48298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1.</a:t>
            </a:r>
            <a:r>
              <a:rPr sz="3200" spc="-15" dirty="0"/>
              <a:t> </a:t>
            </a:r>
            <a:r>
              <a:rPr sz="3200" spc="-10" dirty="0"/>
              <a:t>Sample</a:t>
            </a:r>
            <a:r>
              <a:rPr sz="3200" spc="10" dirty="0"/>
              <a:t> </a:t>
            </a:r>
            <a:r>
              <a:rPr sz="3200" spc="-10" dirty="0"/>
              <a:t>DBMS</a:t>
            </a:r>
            <a:r>
              <a:rPr sz="3200" spc="15" dirty="0"/>
              <a:t> </a:t>
            </a:r>
            <a:r>
              <a:rPr sz="3200" spc="-10" dirty="0"/>
              <a:t>Catalog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759" y="1990851"/>
            <a:ext cx="3745745" cy="2208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2685" y="4343527"/>
            <a:ext cx="5725251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83336"/>
            <a:ext cx="78917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2. </a:t>
            </a:r>
            <a:r>
              <a:rPr sz="3200" spc="-10" dirty="0"/>
              <a:t>Insulation</a:t>
            </a:r>
            <a:r>
              <a:rPr sz="3200" spc="20" dirty="0"/>
              <a:t> </a:t>
            </a:r>
            <a:r>
              <a:rPr sz="3200" dirty="0"/>
              <a:t>between</a:t>
            </a:r>
            <a:r>
              <a:rPr sz="3200" spc="-75" dirty="0"/>
              <a:t> </a:t>
            </a:r>
            <a:r>
              <a:rPr sz="3200" spc="-10" dirty="0"/>
              <a:t>programs</a:t>
            </a:r>
            <a:r>
              <a:rPr sz="3200" spc="45" dirty="0"/>
              <a:t> </a:t>
            </a:r>
            <a:r>
              <a:rPr sz="3200" spc="-10" dirty="0"/>
              <a:t>and</a:t>
            </a:r>
            <a:r>
              <a:rPr sz="3200" dirty="0"/>
              <a:t> </a:t>
            </a:r>
            <a:r>
              <a:rPr sz="3200" spc="-1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932" y="1594104"/>
            <a:ext cx="8300084" cy="4268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Traditional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processing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  <a:tab pos="1432560" algn="l"/>
                <a:tab pos="2865120" algn="l"/>
                <a:tab pos="3368040" algn="l"/>
                <a:tab pos="4243070" algn="l"/>
                <a:tab pos="5102225" algn="l"/>
                <a:tab pos="5605145" algn="l"/>
                <a:tab pos="7376159" algn="l"/>
                <a:tab pos="7863840" algn="l"/>
              </a:tabLst>
            </a:pPr>
            <a:r>
              <a:rPr sz="2400" dirty="0">
                <a:latin typeface="Arial MT"/>
                <a:cs typeface="Arial MT"/>
              </a:rPr>
              <a:t>th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uctu</a:t>
            </a:r>
            <a:r>
              <a:rPr sz="2400" spc="-5" dirty="0">
                <a:latin typeface="Arial MT"/>
                <a:cs typeface="Arial MT"/>
              </a:rPr>
              <a:t>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d</a:t>
            </a:r>
            <a:r>
              <a:rPr sz="2400" b="1" spc="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3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il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	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	e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400" b="1" spc="-30" dirty="0">
                <a:solidFill>
                  <a:srgbClr val="BF0000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dd</a:t>
            </a:r>
            <a:r>
              <a:rPr sz="2400" b="1" spc="-20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d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  </a:t>
            </a:r>
            <a:r>
              <a:rPr sz="2400" dirty="0">
                <a:latin typeface="Arial MT"/>
                <a:cs typeface="Arial MT"/>
              </a:rPr>
              <a:t>application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programs,</a:t>
            </a:r>
            <a:endParaRPr sz="2400">
              <a:latin typeface="Arial MT"/>
              <a:cs typeface="Arial MT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changes</a:t>
            </a:r>
            <a:r>
              <a:rPr sz="2400" b="1" spc="1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to</a:t>
            </a:r>
            <a:r>
              <a:rPr sz="2400" b="1" spc="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the</a:t>
            </a:r>
            <a:r>
              <a:rPr sz="2400" b="1" spc="1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structure</a:t>
            </a:r>
            <a:r>
              <a:rPr sz="2400" b="1" spc="1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of</a:t>
            </a:r>
            <a:r>
              <a:rPr sz="2400" b="1" spc="1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1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file</a:t>
            </a:r>
            <a:r>
              <a:rPr sz="2400" b="1" spc="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changing 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6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Program-data</a:t>
            </a:r>
            <a:r>
              <a:rPr sz="2400" b="1" u="heavy" spc="-3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independence.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DBMS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Arial"/>
                <a:cs typeface="Arial"/>
              </a:rPr>
              <a:t>do not</a:t>
            </a:r>
            <a:r>
              <a:rPr sz="2400" b="1" spc="-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require</a:t>
            </a:r>
            <a:r>
              <a:rPr sz="2400" b="1" spc="-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such</a:t>
            </a:r>
            <a:r>
              <a:rPr sz="2400" b="1" spc="-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changes</a:t>
            </a:r>
            <a:r>
              <a:rPr sz="2400" b="1" spc="-4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DBMS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catalog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783336"/>
            <a:ext cx="78917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2. </a:t>
            </a:r>
            <a:r>
              <a:rPr sz="3200" spc="-10" dirty="0"/>
              <a:t>Insulation</a:t>
            </a:r>
            <a:r>
              <a:rPr sz="3200" spc="20" dirty="0"/>
              <a:t> </a:t>
            </a:r>
            <a:r>
              <a:rPr sz="3200" dirty="0"/>
              <a:t>between</a:t>
            </a:r>
            <a:r>
              <a:rPr sz="3200" spc="-75" dirty="0"/>
              <a:t> </a:t>
            </a:r>
            <a:r>
              <a:rPr sz="3200" spc="-10" dirty="0"/>
              <a:t>programs</a:t>
            </a:r>
            <a:r>
              <a:rPr sz="3200" spc="45" dirty="0"/>
              <a:t> </a:t>
            </a:r>
            <a:r>
              <a:rPr sz="3200" spc="-10" dirty="0"/>
              <a:t>and</a:t>
            </a:r>
            <a:r>
              <a:rPr sz="3200" dirty="0"/>
              <a:t> </a:t>
            </a:r>
            <a:r>
              <a:rPr sz="3200" spc="-1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932" y="1441704"/>
            <a:ext cx="7642859" cy="5073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object-oriented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object-relational</a:t>
            </a:r>
            <a:r>
              <a:rPr sz="2400" b="1" spc="-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6285" marR="16827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users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define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definitions.</a:t>
            </a:r>
            <a:endParaRPr sz="2400">
              <a:latin typeface="Arial MT"/>
              <a:cs typeface="Arial MT"/>
            </a:endParaRPr>
          </a:p>
          <a:p>
            <a:pPr marL="356870" marR="503555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spc="-40" dirty="0">
                <a:solidFill>
                  <a:srgbClr val="A70789"/>
                </a:solidFill>
                <a:latin typeface="Arial"/>
                <a:cs typeface="Arial"/>
              </a:rPr>
              <a:t>An</a:t>
            </a:r>
            <a:r>
              <a:rPr sz="2400" b="1" spc="7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operation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(also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two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parts.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interface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(or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signature)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implementation</a:t>
            </a:r>
            <a:r>
              <a:rPr sz="2400" b="1" spc="-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(or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method)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User </a:t>
            </a:r>
            <a:r>
              <a:rPr sz="2400" dirty="0">
                <a:latin typeface="Arial MT"/>
                <a:cs typeface="Arial MT"/>
              </a:rPr>
              <a:t>application </a:t>
            </a:r>
            <a:r>
              <a:rPr sz="2400" spc="-5" dirty="0">
                <a:latin typeface="Arial MT"/>
                <a:cs typeface="Arial MT"/>
              </a:rPr>
              <a:t>programs </a:t>
            </a:r>
            <a:r>
              <a:rPr sz="2400" dirty="0">
                <a:latin typeface="Arial MT"/>
                <a:cs typeface="Arial MT"/>
              </a:rPr>
              <a:t>can operate on the data by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invoking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regardless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 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implemented.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441959" indent="-42989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41959" algn="l"/>
                <a:tab pos="442595" algn="l"/>
              </a:tabLst>
            </a:pP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Program-operation</a:t>
            </a:r>
            <a:r>
              <a:rPr sz="2400" b="1" u="heavy" spc="-6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independence.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981456"/>
            <a:ext cx="78917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2. </a:t>
            </a:r>
            <a:r>
              <a:rPr sz="3200" spc="-10" dirty="0"/>
              <a:t>Insulation</a:t>
            </a:r>
            <a:r>
              <a:rPr sz="3200" spc="20" dirty="0"/>
              <a:t> </a:t>
            </a:r>
            <a:r>
              <a:rPr sz="3200" dirty="0"/>
              <a:t>between</a:t>
            </a:r>
            <a:r>
              <a:rPr sz="3200" spc="-75" dirty="0"/>
              <a:t> </a:t>
            </a:r>
            <a:r>
              <a:rPr sz="3200" spc="-10" dirty="0"/>
              <a:t>programs</a:t>
            </a:r>
            <a:r>
              <a:rPr sz="3200" spc="45" dirty="0"/>
              <a:t> </a:t>
            </a:r>
            <a:r>
              <a:rPr sz="3200" spc="-10" dirty="0"/>
              <a:t>and</a:t>
            </a:r>
            <a:r>
              <a:rPr sz="3200" dirty="0"/>
              <a:t> </a:t>
            </a:r>
            <a:r>
              <a:rPr sz="3200" spc="-1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932" y="1953767"/>
            <a:ext cx="83026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The characteristic that </a:t>
            </a:r>
            <a:r>
              <a:rPr sz="2400" spc="-10" dirty="0">
                <a:latin typeface="Arial MT"/>
                <a:cs typeface="Arial MT"/>
              </a:rPr>
              <a:t>allows </a:t>
            </a:r>
            <a:r>
              <a:rPr sz="2400" dirty="0">
                <a:latin typeface="Arial MT"/>
                <a:cs typeface="Arial MT"/>
              </a:rPr>
              <a:t>program-data </a:t>
            </a:r>
            <a:r>
              <a:rPr sz="2400" spc="-5" dirty="0">
                <a:latin typeface="Arial MT"/>
                <a:cs typeface="Arial MT"/>
              </a:rPr>
              <a:t>independence </a:t>
            </a:r>
            <a:r>
              <a:rPr sz="2400" dirty="0">
                <a:latin typeface="Arial MT"/>
                <a:cs typeface="Arial MT"/>
              </a:rPr>
              <a:t>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program-operation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independence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abstraction.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DBMS provides </a:t>
            </a:r>
            <a:r>
              <a:rPr sz="2400" dirty="0">
                <a:latin typeface="Arial MT"/>
                <a:cs typeface="Arial MT"/>
              </a:rPr>
              <a:t>users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756285" marR="864869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conceptual</a:t>
            </a:r>
            <a:r>
              <a:rPr sz="24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representation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details of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how</a:t>
            </a:r>
            <a:r>
              <a:rPr sz="2400" b="1" spc="-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is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stored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how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operations</a:t>
            </a:r>
            <a:r>
              <a:rPr sz="24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are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implemented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1371</Words>
  <Application>Microsoft Office PowerPoint</Application>
  <PresentationFormat>Custom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Lecture Objectives</vt:lpstr>
      <vt:lpstr>Characteristics of the Database  Approach</vt:lpstr>
      <vt:lpstr>1. Self-describing nature of a database system</vt:lpstr>
      <vt:lpstr>1. Self-describing nature of a database system</vt:lpstr>
      <vt:lpstr>1. Sample DBMS Catalog</vt:lpstr>
      <vt:lpstr>2. Insulation between programs and data</vt:lpstr>
      <vt:lpstr>2. Insulation between programs and data</vt:lpstr>
      <vt:lpstr>2. Insulation between programs and data</vt:lpstr>
      <vt:lpstr>3. Support of multiple views of the data</vt:lpstr>
      <vt:lpstr>3. Support of multiple views of the data</vt:lpstr>
      <vt:lpstr>4. Sharing of data and multi-user transaction processing</vt:lpstr>
      <vt:lpstr>4. Sharing of data and multi-user transaction processing</vt:lpstr>
      <vt:lpstr>4. Sharing of data and multi-user transaction processing</vt:lpstr>
      <vt:lpstr>PowerPoint Presentation</vt:lpstr>
      <vt:lpstr>Actors on the Scene</vt:lpstr>
      <vt:lpstr>PowerPoint Presentation</vt:lpstr>
      <vt:lpstr>Persons</vt:lpstr>
      <vt:lpstr>1.Database Administrators</vt:lpstr>
      <vt:lpstr>1.Database Administrators</vt:lpstr>
      <vt:lpstr>2. Database Designers</vt:lpstr>
      <vt:lpstr>2. Database Designers</vt:lpstr>
      <vt:lpstr>3.End Users</vt:lpstr>
      <vt:lpstr>3.End Users</vt:lpstr>
      <vt:lpstr>3.End Users</vt:lpstr>
      <vt:lpstr>4.System Analysts and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SASTRA</dc:creator>
  <cp:lastModifiedBy>Bhaskaran S</cp:lastModifiedBy>
  <cp:revision>5</cp:revision>
  <dcterms:created xsi:type="dcterms:W3CDTF">2023-01-31T10:38:19Z</dcterms:created>
  <dcterms:modified xsi:type="dcterms:W3CDTF">2023-02-01T04:09:38Z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LastSaved">
    <vt:filetime>2021-03-02T00:00:00Z</vt:filetime>
  </property>
</Properties>
</file>