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64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99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308" y="457200"/>
            <a:ext cx="1521091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813" y="346963"/>
            <a:ext cx="8986773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555801"/>
            <a:ext cx="8072120" cy="420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99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82116" y="6892077"/>
            <a:ext cx="205041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3/14/2021</a:t>
            </a:r>
            <a:r>
              <a:rPr spc="-80" dirty="0"/>
              <a:t> </a:t>
            </a:r>
            <a:r>
              <a:rPr spc="5" dirty="0"/>
              <a:t>5:49:25</a:t>
            </a:r>
            <a:r>
              <a:rPr spc="-55" dirty="0"/>
              <a:t> </a:t>
            </a:r>
            <a:r>
              <a:rPr spc="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91076" y="6904270"/>
            <a:ext cx="36861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</a:t>
            </a:r>
            <a:r>
              <a:rPr spc="-45" dirty="0"/>
              <a:t> </a:t>
            </a:r>
            <a:r>
              <a:rPr dirty="0"/>
              <a:t>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5" dirty="0"/>
              <a:t>DBMS</a:t>
            </a:r>
            <a:r>
              <a:rPr spc="-40" dirty="0"/>
              <a:t> </a:t>
            </a:r>
            <a:r>
              <a:rPr dirty="0"/>
              <a:t>– </a:t>
            </a:r>
            <a:r>
              <a:rPr spc="5" dirty="0"/>
              <a:t>G.Manikandan</a:t>
            </a:r>
            <a:r>
              <a:rPr spc="-9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8428" y="6906578"/>
            <a:ext cx="3314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9966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129" rIns="0" bIns="0" rtlCol="0">
            <a:spAutoFit/>
          </a:bodyPr>
          <a:lstStyle/>
          <a:p>
            <a:pPr marL="1854200" marR="1849755" algn="ctr">
              <a:lnSpc>
                <a:spcPct val="100000"/>
              </a:lnSpc>
              <a:spcBef>
                <a:spcPts val="90"/>
              </a:spcBef>
            </a:pPr>
            <a:r>
              <a:rPr sz="4400" spc="-40" dirty="0">
                <a:solidFill>
                  <a:srgbClr val="6F2F9F"/>
                </a:solidFill>
              </a:rPr>
              <a:t>Data</a:t>
            </a:r>
            <a:r>
              <a:rPr sz="4400" spc="-5" dirty="0">
                <a:solidFill>
                  <a:srgbClr val="6F2F9F"/>
                </a:solidFill>
              </a:rPr>
              <a:t> </a:t>
            </a:r>
            <a:r>
              <a:rPr sz="4400" spc="-10" dirty="0">
                <a:solidFill>
                  <a:srgbClr val="6F2F9F"/>
                </a:solidFill>
              </a:rPr>
              <a:t>Modeling </a:t>
            </a:r>
            <a:r>
              <a:rPr sz="4400" spc="-980" dirty="0">
                <a:solidFill>
                  <a:srgbClr val="6F2F9F"/>
                </a:solidFill>
              </a:rPr>
              <a:t> </a:t>
            </a:r>
            <a:r>
              <a:rPr sz="4400" spc="-10" dirty="0">
                <a:solidFill>
                  <a:srgbClr val="6F2F9F"/>
                </a:solidFill>
              </a:rPr>
              <a:t>Using</a:t>
            </a:r>
            <a:r>
              <a:rPr sz="4400" spc="5" dirty="0">
                <a:solidFill>
                  <a:srgbClr val="6F2F9F"/>
                </a:solidFill>
              </a:rPr>
              <a:t> </a:t>
            </a:r>
            <a:r>
              <a:rPr sz="4400" spc="-10" dirty="0">
                <a:solidFill>
                  <a:srgbClr val="6F2F9F"/>
                </a:solidFill>
              </a:rPr>
              <a:t>the</a:t>
            </a:r>
            <a:endParaRPr sz="4400"/>
          </a:p>
          <a:p>
            <a:pPr marL="635" algn="ctr">
              <a:lnSpc>
                <a:spcPct val="100000"/>
              </a:lnSpc>
            </a:pPr>
            <a:r>
              <a:rPr sz="4400" spc="-20" dirty="0">
                <a:solidFill>
                  <a:srgbClr val="6F2F9F"/>
                </a:solidFill>
              </a:rPr>
              <a:t>Entity-Relationship</a:t>
            </a:r>
            <a:r>
              <a:rPr sz="4400" spc="70" dirty="0">
                <a:solidFill>
                  <a:srgbClr val="6F2F9F"/>
                </a:solidFill>
              </a:rPr>
              <a:t> </a:t>
            </a:r>
            <a:r>
              <a:rPr sz="4400" spc="-5" dirty="0">
                <a:solidFill>
                  <a:srgbClr val="6F2F9F"/>
                </a:solidFill>
              </a:rPr>
              <a:t>(ER)</a:t>
            </a:r>
            <a:r>
              <a:rPr sz="4400" spc="30" dirty="0">
                <a:solidFill>
                  <a:srgbClr val="6F2F9F"/>
                </a:solidFill>
              </a:rPr>
              <a:t> </a:t>
            </a:r>
            <a:r>
              <a:rPr sz="4400" spc="-10" dirty="0">
                <a:solidFill>
                  <a:srgbClr val="6F2F9F"/>
                </a:solidFill>
              </a:rPr>
              <a:t>Model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89" y="457200"/>
            <a:ext cx="398381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491" y="383540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Notations</a:t>
            </a:r>
            <a:r>
              <a:rPr sz="3600" spc="-135" dirty="0"/>
              <a:t> </a:t>
            </a:r>
            <a:r>
              <a:rPr sz="3600" dirty="0"/>
              <a:t>Summary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13180"/>
            <a:ext cx="8042275" cy="43783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diagrams,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entity</a:t>
            </a:r>
            <a:r>
              <a:rPr sz="2400" spc="-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displayed</a:t>
            </a:r>
            <a:r>
              <a:rPr sz="24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rectangular </a:t>
            </a:r>
            <a:r>
              <a:rPr sz="2400" b="1" u="heavy" spc="-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box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Attributes</a:t>
            </a:r>
            <a:r>
              <a:rPr sz="2400" b="1" spc="-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are displayed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ovals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1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connected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composite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underlined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Multivalued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double</a:t>
            </a:r>
            <a:r>
              <a:rPr sz="2400" b="1" u="heavy" spc="-3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ovals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See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next </a:t>
            </a:r>
            <a:r>
              <a:rPr sz="2400" dirty="0">
                <a:latin typeface="Calibri"/>
                <a:cs typeface="Calibri"/>
              </a:rPr>
              <a:t>slide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609093"/>
            <a:ext cx="72485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38550" algn="l"/>
              </a:tabLst>
            </a:pPr>
            <a:r>
              <a:rPr sz="2200" u="heavy" spc="-5" dirty="0">
                <a:uFill>
                  <a:solidFill>
                    <a:srgbClr val="BF0000"/>
                  </a:solidFill>
                </a:uFill>
              </a:rPr>
              <a:t>Entity</a:t>
            </a:r>
            <a:r>
              <a:rPr sz="2200" u="heavy" spc="-55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15" dirty="0">
                <a:uFill>
                  <a:solidFill>
                    <a:srgbClr val="BF0000"/>
                  </a:solidFill>
                </a:uFill>
              </a:rPr>
              <a:t>Type </a:t>
            </a:r>
            <a:r>
              <a:rPr sz="2200" u="heavy" spc="5" dirty="0">
                <a:uFill>
                  <a:solidFill>
                    <a:srgbClr val="BF0000"/>
                  </a:solidFill>
                </a:uFill>
              </a:rPr>
              <a:t>CAR</a:t>
            </a:r>
            <a:r>
              <a:rPr sz="2200" u="heavy" spc="-30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5" dirty="0">
                <a:uFill>
                  <a:solidFill>
                    <a:srgbClr val="BF0000"/>
                  </a:solidFill>
                </a:uFill>
              </a:rPr>
              <a:t>with</a:t>
            </a:r>
            <a:r>
              <a:rPr sz="2200" u="heavy" spc="-45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5" dirty="0">
                <a:uFill>
                  <a:solidFill>
                    <a:srgbClr val="BF0000"/>
                  </a:solidFill>
                </a:uFill>
              </a:rPr>
              <a:t>two</a:t>
            </a:r>
            <a:r>
              <a:rPr sz="2200" u="heavy" spc="5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30" dirty="0">
                <a:uFill>
                  <a:solidFill>
                    <a:srgbClr val="BF0000"/>
                  </a:solidFill>
                </a:uFill>
              </a:rPr>
              <a:t>keys	</a:t>
            </a:r>
            <a:r>
              <a:rPr sz="2200" u="heavy" spc="-5" dirty="0">
                <a:uFill>
                  <a:solidFill>
                    <a:srgbClr val="BF0000"/>
                  </a:solidFill>
                </a:uFill>
              </a:rPr>
              <a:t>and</a:t>
            </a:r>
            <a:r>
              <a:rPr sz="2200" u="heavy" spc="470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dirty="0">
                <a:uFill>
                  <a:solidFill>
                    <a:srgbClr val="BF0000"/>
                  </a:solidFill>
                </a:uFill>
              </a:rPr>
              <a:t>a</a:t>
            </a:r>
            <a:r>
              <a:rPr sz="2200" u="heavy" spc="15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5" dirty="0">
                <a:uFill>
                  <a:solidFill>
                    <a:srgbClr val="BF0000"/>
                  </a:solidFill>
                </a:uFill>
              </a:rPr>
              <a:t>corresponding</a:t>
            </a:r>
            <a:r>
              <a:rPr sz="2200" u="heavy" spc="-60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5" dirty="0">
                <a:uFill>
                  <a:solidFill>
                    <a:srgbClr val="BF0000"/>
                  </a:solidFill>
                </a:uFill>
              </a:rPr>
              <a:t>Entity</a:t>
            </a:r>
            <a:r>
              <a:rPr sz="2200" u="heavy" spc="-40" dirty="0">
                <a:uFill>
                  <a:solidFill>
                    <a:srgbClr val="BF0000"/>
                  </a:solidFill>
                </a:uFill>
              </a:rPr>
              <a:t> </a:t>
            </a:r>
            <a:r>
              <a:rPr sz="2200" u="heavy" spc="-15" dirty="0">
                <a:uFill>
                  <a:solidFill>
                    <a:srgbClr val="BF0000"/>
                  </a:solidFill>
                </a:uFill>
              </a:rPr>
              <a:t>Set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3" y="1536510"/>
            <a:ext cx="8526786" cy="48915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532" y="490219"/>
            <a:ext cx="6532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Value</a:t>
            </a:r>
            <a:r>
              <a:rPr sz="3600" spc="-65" dirty="0"/>
              <a:t> </a:t>
            </a:r>
            <a:r>
              <a:rPr sz="3600" spc="-5" dirty="0"/>
              <a:t>Sets</a:t>
            </a:r>
            <a:r>
              <a:rPr sz="3600" spc="-20" dirty="0"/>
              <a:t> </a:t>
            </a:r>
            <a:r>
              <a:rPr sz="3600" dirty="0"/>
              <a:t>(Domains)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25" dirty="0"/>
              <a:t>Attributes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056892"/>
            <a:ext cx="8074025" cy="3025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Associated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value</a:t>
            </a:r>
            <a:r>
              <a:rPr sz="240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set</a:t>
            </a:r>
            <a:r>
              <a:rPr sz="2400" b="1" spc="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(or domain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 of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values)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  <a:tab pos="1624965" algn="l"/>
                <a:tab pos="2204085" algn="l"/>
                <a:tab pos="2737485" algn="l"/>
                <a:tab pos="3154680" algn="l"/>
                <a:tab pos="4111625" algn="l"/>
                <a:tab pos="4773295" algn="l"/>
                <a:tab pos="5450205" algn="l"/>
                <a:tab pos="5916295" algn="l"/>
                <a:tab pos="7138670" algn="l"/>
                <a:tab pos="7553325" algn="l"/>
              </a:tabLst>
            </a:pP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FF0066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c</a:t>
            </a:r>
            <a:r>
              <a:rPr sz="2400" b="1" spc="10" dirty="0">
                <a:solidFill>
                  <a:srgbClr val="FF0066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f</a:t>
            </a:r>
            <a:r>
              <a:rPr sz="2400" b="1" spc="10" dirty="0">
                <a:solidFill>
                  <a:srgbClr val="FF0066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s	</a:t>
            </a:r>
            <a:r>
              <a:rPr sz="2400" b="1" spc="5" dirty="0">
                <a:solidFill>
                  <a:srgbClr val="FF0066"/>
                </a:solidFill>
                <a:latin typeface="Calibri"/>
                <a:cs typeface="Calibri"/>
              </a:rPr>
              <a:t>th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	s</a:t>
            </a:r>
            <a:r>
              <a:rPr sz="2400" b="1" spc="-40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t	</a:t>
            </a:r>
            <a:r>
              <a:rPr sz="2400" b="1" spc="5" dirty="0">
                <a:solidFill>
                  <a:srgbClr val="FF0066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	</a:t>
            </a:r>
            <a:r>
              <a:rPr sz="2400" b="1" spc="-35" dirty="0">
                <a:solidFill>
                  <a:srgbClr val="FF0066"/>
                </a:solidFill>
                <a:latin typeface="Calibri"/>
                <a:cs typeface="Calibri"/>
              </a:rPr>
              <a:t>va</a:t>
            </a:r>
            <a:r>
              <a:rPr sz="2400" b="1" spc="10" dirty="0">
                <a:solidFill>
                  <a:srgbClr val="FF0066"/>
                </a:solidFill>
                <a:latin typeface="Calibri"/>
                <a:cs typeface="Calibri"/>
              </a:rPr>
              <a:t>l</a:t>
            </a:r>
            <a:r>
              <a:rPr sz="2400" b="1" spc="5" dirty="0">
                <a:solidFill>
                  <a:srgbClr val="FF0066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assi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Age</a:t>
            </a:r>
            <a:r>
              <a:rPr sz="2400" b="1" spc="-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–</a:t>
            </a:r>
            <a:r>
              <a:rPr sz="24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15-79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Names</a:t>
            </a:r>
            <a:r>
              <a:rPr sz="2400" b="1" spc="-2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–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 alphabets,spaces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532" y="490219"/>
            <a:ext cx="6532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Value</a:t>
            </a:r>
            <a:r>
              <a:rPr sz="3600" spc="-65" dirty="0"/>
              <a:t> </a:t>
            </a:r>
            <a:r>
              <a:rPr sz="3600" spc="-5" dirty="0"/>
              <a:t>Sets</a:t>
            </a:r>
            <a:r>
              <a:rPr sz="3600" spc="-20" dirty="0"/>
              <a:t> </a:t>
            </a:r>
            <a:r>
              <a:rPr sz="3600" dirty="0"/>
              <a:t>(Domains)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25" dirty="0"/>
              <a:t>Attributes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69339" y="1874011"/>
            <a:ext cx="7645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spc="-30" dirty="0">
                <a:solidFill>
                  <a:srgbClr val="FF0066"/>
                </a:solidFill>
                <a:latin typeface="Calibri"/>
                <a:cs typeface="Calibri"/>
              </a:rPr>
              <a:t>Value</a:t>
            </a:r>
            <a:r>
              <a:rPr sz="2400" b="1" spc="-2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sets</a:t>
            </a:r>
            <a:r>
              <a:rPr sz="2400" b="1" spc="3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are</a:t>
            </a:r>
            <a:r>
              <a:rPr sz="240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not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typically</a:t>
            </a:r>
            <a:r>
              <a:rPr sz="2400" b="1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displayed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66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basic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ER</a:t>
            </a:r>
            <a:r>
              <a:rPr sz="240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2605532"/>
            <a:ext cx="3469004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44805" algn="r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44805" algn="l"/>
                <a:tab pos="1743075" algn="l"/>
                <a:tab pos="2663825" algn="l"/>
                <a:tab pos="334962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ied</a:t>
            </a:r>
            <a:r>
              <a:rPr sz="2400" dirty="0">
                <a:latin typeface="Calibri"/>
                <a:cs typeface="Calibri"/>
              </a:rPr>
              <a:t>	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ng	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	</a:t>
            </a:r>
            <a:r>
              <a:rPr sz="2400" spc="-5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R="71120" algn="r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programming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Boolean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Float</a:t>
            </a:r>
            <a:endParaRPr sz="2000">
              <a:latin typeface="Calibri"/>
              <a:cs typeface="Calibri"/>
            </a:endParaRPr>
          </a:p>
          <a:p>
            <a:pPr marL="810895" lvl="1" indent="-341630">
              <a:lnSpc>
                <a:spcPct val="100000"/>
              </a:lnSpc>
              <a:buFont typeface="Wingdings"/>
              <a:buChar char=""/>
              <a:tabLst>
                <a:tab pos="810895" algn="l"/>
                <a:tab pos="811530" algn="l"/>
              </a:tabLst>
            </a:pP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enumerated</a:t>
            </a:r>
            <a:r>
              <a:rPr sz="20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810895" lvl="1" indent="-341630">
              <a:lnSpc>
                <a:spcPct val="100000"/>
              </a:lnSpc>
              <a:buFont typeface="Wingdings"/>
              <a:buChar char=""/>
              <a:tabLst>
                <a:tab pos="810895" algn="l"/>
                <a:tab pos="811530" algn="l"/>
              </a:tabLst>
            </a:pP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subrange.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1803" y="2605532"/>
            <a:ext cx="436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7725" algn="l"/>
                <a:tab pos="1807845" algn="l"/>
                <a:tab pos="3203575" algn="l"/>
                <a:tab pos="3712845" algn="l"/>
              </a:tabLst>
            </a:pPr>
            <a:r>
              <a:rPr sz="2400" b="1" spc="5" dirty="0">
                <a:latin typeface="Calibri"/>
                <a:cs typeface="Calibri"/>
              </a:rPr>
              <a:t>d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	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-35" dirty="0">
                <a:latin typeface="Calibri"/>
                <a:cs typeface="Calibri"/>
              </a:rPr>
              <a:t>av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10" dirty="0">
                <a:latin typeface="Calibri"/>
                <a:cs typeface="Calibri"/>
              </a:rPr>
              <a:t>il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532" y="490219"/>
            <a:ext cx="6532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Value</a:t>
            </a:r>
            <a:r>
              <a:rPr sz="3600" spc="-65" dirty="0"/>
              <a:t> </a:t>
            </a:r>
            <a:r>
              <a:rPr sz="3600" spc="-5" dirty="0"/>
              <a:t>Sets</a:t>
            </a:r>
            <a:r>
              <a:rPr sz="3600" spc="-20" dirty="0"/>
              <a:t> </a:t>
            </a:r>
            <a:r>
              <a:rPr sz="3600" dirty="0"/>
              <a:t>(Domains)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25" dirty="0"/>
              <a:t>Attributes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437892"/>
            <a:ext cx="7302500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Mathematically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 value</a:t>
            </a:r>
            <a:r>
              <a:rPr sz="2400" spc="-10" dirty="0">
                <a:latin typeface="Calibri"/>
                <a:cs typeface="Calibri"/>
              </a:rPr>
              <a:t> set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power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set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P(V)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V: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P(V)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447" rIns="0" bIns="0" rtlCol="0">
            <a:spAutoFit/>
          </a:bodyPr>
          <a:lstStyle/>
          <a:p>
            <a:pPr marL="2090420" marR="5080" algn="r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Initial</a:t>
            </a:r>
            <a:r>
              <a:rPr sz="2800" spc="-60" dirty="0"/>
              <a:t> </a:t>
            </a:r>
            <a:r>
              <a:rPr sz="2800" dirty="0"/>
              <a:t>Design</a:t>
            </a:r>
            <a:r>
              <a:rPr sz="2800" spc="-55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Entity</a:t>
            </a:r>
            <a:r>
              <a:rPr sz="2800" spc="-45" dirty="0"/>
              <a:t> </a:t>
            </a:r>
            <a:r>
              <a:rPr sz="2800" spc="-20" dirty="0"/>
              <a:t>Types</a:t>
            </a:r>
            <a:r>
              <a:rPr sz="2800" spc="-5" dirty="0"/>
              <a:t> </a:t>
            </a:r>
            <a:r>
              <a:rPr sz="2800" spc="-15" dirty="0"/>
              <a:t>for</a:t>
            </a:r>
            <a:r>
              <a:rPr sz="2800" spc="-5" dirty="0"/>
              <a:t> </a:t>
            </a:r>
            <a:r>
              <a:rPr sz="2800" spc="5" dirty="0"/>
              <a:t>the</a:t>
            </a:r>
            <a:r>
              <a:rPr sz="2800" spc="-30" dirty="0"/>
              <a:t> COMPANY</a:t>
            </a:r>
            <a:endParaRPr sz="2800"/>
          </a:p>
          <a:p>
            <a:pPr marL="2090420" marR="5080" algn="r">
              <a:lnSpc>
                <a:spcPct val="100000"/>
              </a:lnSpc>
            </a:pPr>
            <a:r>
              <a:rPr sz="2800" spc="5" dirty="0"/>
              <a:t>D</a:t>
            </a:r>
            <a:r>
              <a:rPr sz="2800" spc="-20" dirty="0"/>
              <a:t>a</a:t>
            </a:r>
            <a:r>
              <a:rPr sz="2800" spc="-15" dirty="0"/>
              <a:t>t</a:t>
            </a:r>
            <a:r>
              <a:rPr sz="2800" dirty="0"/>
              <a:t>aba</a:t>
            </a:r>
            <a:r>
              <a:rPr sz="2800" spc="5" dirty="0"/>
              <a:t>s</a:t>
            </a:r>
            <a:r>
              <a:rPr sz="2800" dirty="0"/>
              <a:t>e</a:t>
            </a:r>
            <a:r>
              <a:rPr sz="2800" spc="-80" dirty="0"/>
              <a:t> </a:t>
            </a:r>
            <a:r>
              <a:rPr sz="2800" spc="-10" dirty="0"/>
              <a:t>S</a:t>
            </a:r>
            <a:r>
              <a:rPr sz="2800" dirty="0"/>
              <a:t>chema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07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requirements,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ts val="2590"/>
              </a:lnSpc>
              <a:spcBef>
                <a:spcPts val="615"/>
              </a:spcBef>
              <a:buFont typeface="Wingdings"/>
              <a:buChar char=""/>
              <a:tabLst>
                <a:tab pos="357505" algn="l"/>
                <a:tab pos="883919" algn="l"/>
                <a:tab pos="1478280" algn="l"/>
                <a:tab pos="2585085" algn="l"/>
                <a:tab pos="3258185" algn="l"/>
                <a:tab pos="4105910" algn="l"/>
                <a:tab pos="4986655" algn="l"/>
                <a:tab pos="5818505" algn="l"/>
                <a:tab pos="6205855" algn="l"/>
                <a:tab pos="6781800" algn="l"/>
              </a:tabLst>
            </a:pP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fy	</a:t>
            </a:r>
            <a:r>
              <a:rPr sz="2400" b="0" spc="-6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r	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ial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400" b="0" spc="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spc="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y	</a:t>
            </a:r>
            <a:r>
              <a:rPr sz="2400" b="0" spc="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OM</a:t>
            </a:r>
            <a:r>
              <a:rPr sz="2400" b="0" spc="-16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Y  database: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DEPARTMENT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DEPENDENT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144516"/>
            <a:ext cx="6492240" cy="1159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</a:t>
            </a:r>
            <a:endParaRPr sz="2400">
              <a:latin typeface="Calibri"/>
              <a:cs typeface="Calibri"/>
            </a:endParaRPr>
          </a:p>
          <a:p>
            <a:pPr marL="356870" marR="57785" indent="-344805">
              <a:lnSpc>
                <a:spcPts val="2590"/>
              </a:lnSpc>
              <a:spcBef>
                <a:spcPts val="615"/>
              </a:spcBef>
              <a:buFont typeface="Wingdings"/>
              <a:buChar char=""/>
              <a:tabLst>
                <a:tab pos="357505" algn="l"/>
                <a:tab pos="1134110" algn="l"/>
                <a:tab pos="2130425" algn="l"/>
                <a:tab pos="3651885" algn="l"/>
                <a:tab pos="4779645" algn="l"/>
                <a:tab pos="5489575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ri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  requirements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0076" y="5583428"/>
            <a:ext cx="134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</a:tabLst>
            </a:pP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388" rIns="0" bIns="0" rtlCol="0">
            <a:spAutoFit/>
          </a:bodyPr>
          <a:lstStyle/>
          <a:p>
            <a:pPr marL="2840990" marR="5080" indent="24714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Initial</a:t>
            </a:r>
            <a:r>
              <a:rPr sz="2400" spc="-85" dirty="0"/>
              <a:t> </a:t>
            </a:r>
            <a:r>
              <a:rPr sz="2400" spc="-5" dirty="0"/>
              <a:t>Design</a:t>
            </a:r>
            <a:r>
              <a:rPr sz="2400" spc="5" dirty="0"/>
              <a:t> </a:t>
            </a:r>
            <a:r>
              <a:rPr sz="2400" spc="-5" dirty="0"/>
              <a:t>of</a:t>
            </a:r>
            <a:r>
              <a:rPr sz="2400" spc="-15" dirty="0"/>
              <a:t> </a:t>
            </a:r>
            <a:r>
              <a:rPr sz="2400" dirty="0"/>
              <a:t>Entity</a:t>
            </a:r>
            <a:r>
              <a:rPr sz="2400" spc="-30" dirty="0"/>
              <a:t> </a:t>
            </a:r>
            <a:r>
              <a:rPr sz="2400" spc="-15" dirty="0"/>
              <a:t>Types: </a:t>
            </a:r>
            <a:r>
              <a:rPr sz="2400" spc="-530" dirty="0"/>
              <a:t> </a:t>
            </a:r>
            <a:r>
              <a:rPr sz="2400" spc="-15" dirty="0"/>
              <a:t>EMPLOYEE,</a:t>
            </a:r>
            <a:r>
              <a:rPr sz="2400" spc="-10" dirty="0"/>
              <a:t> </a:t>
            </a:r>
            <a:r>
              <a:rPr sz="2400" spc="-40" dirty="0"/>
              <a:t>DEPARTMENT,</a:t>
            </a:r>
            <a:r>
              <a:rPr sz="2400" spc="-35" dirty="0"/>
              <a:t> </a:t>
            </a:r>
            <a:r>
              <a:rPr sz="2400" spc="-40" dirty="0"/>
              <a:t>PROJECT,</a:t>
            </a:r>
            <a:r>
              <a:rPr sz="2400" spc="-5" dirty="0"/>
              <a:t> DEPENDENT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7924800" cy="5029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955" y="3117595"/>
            <a:ext cx="79635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1815" marR="5080" indent="-53975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solidFill>
                  <a:srgbClr val="00AF4F"/>
                </a:solidFill>
              </a:rPr>
              <a:t>Relationship</a:t>
            </a:r>
            <a:r>
              <a:rPr sz="4000" spc="-50" dirty="0">
                <a:solidFill>
                  <a:srgbClr val="00AF4F"/>
                </a:solidFill>
              </a:rPr>
              <a:t> </a:t>
            </a:r>
            <a:r>
              <a:rPr sz="4000" spc="-15" dirty="0">
                <a:solidFill>
                  <a:srgbClr val="00AF4F"/>
                </a:solidFill>
              </a:rPr>
              <a:t>Types,</a:t>
            </a:r>
            <a:r>
              <a:rPr sz="4000" spc="-30" dirty="0">
                <a:solidFill>
                  <a:srgbClr val="00AF4F"/>
                </a:solidFill>
              </a:rPr>
              <a:t> </a:t>
            </a:r>
            <a:r>
              <a:rPr sz="4000" spc="-10" dirty="0">
                <a:solidFill>
                  <a:srgbClr val="00AF4F"/>
                </a:solidFill>
              </a:rPr>
              <a:t>Relationship</a:t>
            </a:r>
            <a:r>
              <a:rPr sz="4000" spc="-45" dirty="0">
                <a:solidFill>
                  <a:srgbClr val="00AF4F"/>
                </a:solidFill>
              </a:rPr>
              <a:t> </a:t>
            </a:r>
            <a:r>
              <a:rPr sz="4000" spc="-5" dirty="0">
                <a:solidFill>
                  <a:srgbClr val="00AF4F"/>
                </a:solidFill>
              </a:rPr>
              <a:t>Sets, </a:t>
            </a:r>
            <a:r>
              <a:rPr sz="4000" spc="-890" dirty="0">
                <a:solidFill>
                  <a:srgbClr val="00AF4F"/>
                </a:solidFill>
              </a:rPr>
              <a:t> </a:t>
            </a:r>
            <a:r>
              <a:rPr sz="4000" spc="-10" dirty="0">
                <a:solidFill>
                  <a:srgbClr val="00AF4F"/>
                </a:solidFill>
              </a:rPr>
              <a:t>Roles,</a:t>
            </a:r>
            <a:r>
              <a:rPr sz="4000" spc="-55" dirty="0">
                <a:solidFill>
                  <a:srgbClr val="00AF4F"/>
                </a:solidFill>
              </a:rPr>
              <a:t> </a:t>
            </a:r>
            <a:r>
              <a:rPr sz="4000" dirty="0">
                <a:solidFill>
                  <a:srgbClr val="00AF4F"/>
                </a:solidFill>
              </a:rPr>
              <a:t>and</a:t>
            </a:r>
            <a:r>
              <a:rPr sz="4000" spc="-20" dirty="0">
                <a:solidFill>
                  <a:srgbClr val="00AF4F"/>
                </a:solidFill>
              </a:rPr>
              <a:t> </a:t>
            </a:r>
            <a:r>
              <a:rPr sz="4000" spc="-10" dirty="0">
                <a:solidFill>
                  <a:srgbClr val="00AF4F"/>
                </a:solidFill>
              </a:rPr>
              <a:t>Structural</a:t>
            </a:r>
            <a:r>
              <a:rPr sz="4000" spc="-25" dirty="0">
                <a:solidFill>
                  <a:srgbClr val="00AF4F"/>
                </a:solidFill>
              </a:rPr>
              <a:t> </a:t>
            </a:r>
            <a:r>
              <a:rPr sz="4000" spc="-15" dirty="0">
                <a:solidFill>
                  <a:srgbClr val="00AF4F"/>
                </a:solidFill>
              </a:rPr>
              <a:t>Constraints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6145" marR="5080" algn="r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Refining </a:t>
            </a:r>
            <a:r>
              <a:rPr sz="3200" spc="-10" dirty="0"/>
              <a:t>the</a:t>
            </a:r>
            <a:r>
              <a:rPr sz="3200" spc="15" dirty="0"/>
              <a:t> </a:t>
            </a:r>
            <a:r>
              <a:rPr sz="3200" spc="-5" dirty="0"/>
              <a:t>initial</a:t>
            </a:r>
            <a:r>
              <a:rPr sz="3200" dirty="0"/>
              <a:t> </a:t>
            </a:r>
            <a:r>
              <a:rPr sz="3200" spc="-5" dirty="0"/>
              <a:t>design</a:t>
            </a:r>
            <a:r>
              <a:rPr sz="3200" spc="5" dirty="0"/>
              <a:t> </a:t>
            </a:r>
            <a:r>
              <a:rPr sz="3200" spc="-25" dirty="0"/>
              <a:t>by</a:t>
            </a:r>
            <a:r>
              <a:rPr sz="3200" spc="15" dirty="0"/>
              <a:t> </a:t>
            </a:r>
            <a:r>
              <a:rPr sz="3200" spc="-15" dirty="0"/>
              <a:t>introducing</a:t>
            </a:r>
            <a:endParaRPr sz="3200"/>
          </a:p>
          <a:p>
            <a:pPr marL="2176145" marR="5080" algn="r">
              <a:lnSpc>
                <a:spcPct val="100000"/>
              </a:lnSpc>
            </a:pPr>
            <a:r>
              <a:rPr sz="3200" spc="-15" dirty="0"/>
              <a:t>Relationships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730755"/>
            <a:ext cx="7367270" cy="467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typically</a:t>
            </a:r>
            <a:r>
              <a:rPr sz="2400" b="1" spc="-5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not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complete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Some</a:t>
            </a:r>
            <a:r>
              <a:rPr sz="2400" spc="-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aspects</a:t>
            </a:r>
            <a:r>
              <a:rPr sz="2400" spc="-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requirements</a:t>
            </a:r>
            <a:r>
              <a:rPr sz="2400" spc="-6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represented</a:t>
            </a:r>
            <a:r>
              <a:rPr sz="2400" spc="-5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735"/>
              </a:lnSpc>
            </a:pP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Entities</a:t>
            </a:r>
            <a:r>
              <a:rPr sz="2400" b="1" spc="-6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Attributes</a:t>
            </a:r>
            <a:r>
              <a:rPr sz="2400" b="1" spc="-9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(simple,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composite,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multivalued)</a:t>
            </a:r>
            <a:endParaRPr sz="2400">
              <a:latin typeface="Calibri"/>
              <a:cs typeface="Calibri"/>
            </a:endParaRPr>
          </a:p>
          <a:p>
            <a:pPr marL="756285" marR="811530" lvl="1" indent="-287020">
              <a:lnSpc>
                <a:spcPts val="2590"/>
              </a:lnSpc>
              <a:spcBef>
                <a:spcPts val="61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Relationships</a:t>
            </a:r>
            <a:r>
              <a:rPr sz="2400" b="1" spc="-7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66"/>
              </a:buClr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spc="-5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introduce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next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420" y="505459"/>
            <a:ext cx="6252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Relationships </a:t>
            </a:r>
            <a:r>
              <a:rPr sz="3200" spc="-10" dirty="0"/>
              <a:t>and</a:t>
            </a:r>
            <a:r>
              <a:rPr sz="3200" spc="5" dirty="0"/>
              <a:t> </a:t>
            </a:r>
            <a:r>
              <a:rPr sz="3200" spc="-10" dirty="0"/>
              <a:t>Relationship</a:t>
            </a:r>
            <a:r>
              <a:rPr sz="3200" spc="-25" dirty="0"/>
              <a:t> Types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2142235"/>
            <a:ext cx="7603490" cy="28054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6870" marR="171450" indent="-344805">
              <a:lnSpc>
                <a:spcPts val="2300"/>
              </a:lnSpc>
              <a:spcBef>
                <a:spcPts val="66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2400" b="1" spc="-5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8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EMPLOYEE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John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Smith</a:t>
            </a:r>
            <a:r>
              <a:rPr sz="2400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works</a:t>
            </a:r>
            <a:r>
              <a:rPr sz="2400" b="1" i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on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ProductX</a:t>
            </a:r>
            <a:r>
              <a:rPr sz="2400" spc="-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PROJECT,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"/>
            </a:pPr>
            <a:endParaRPr sz="2800">
              <a:latin typeface="Calibri"/>
              <a:cs typeface="Calibri"/>
            </a:endParaRPr>
          </a:p>
          <a:p>
            <a:pPr marL="756285" marR="775335" lvl="1" indent="-287020">
              <a:lnSpc>
                <a:spcPct val="8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EMPLOYEE </a:t>
            </a:r>
            <a:r>
              <a:rPr sz="2400" spc="-10" dirty="0">
                <a:latin typeface="Calibri"/>
                <a:cs typeface="Calibri"/>
              </a:rPr>
              <a:t>Franklin </a:t>
            </a:r>
            <a:r>
              <a:rPr sz="2400" spc="-25" dirty="0">
                <a:latin typeface="Calibri"/>
                <a:cs typeface="Calibri"/>
              </a:rPr>
              <a:t>Wong</a:t>
            </a:r>
            <a:r>
              <a:rPr sz="2400" spc="-2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manages</a:t>
            </a:r>
            <a:r>
              <a:rPr sz="2400" b="1" i="1" spc="-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Research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DEPARTMENT.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9007" y="5398008"/>
            <a:ext cx="2009139" cy="637540"/>
          </a:xfrm>
          <a:custGeom>
            <a:avLst/>
            <a:gdLst/>
            <a:ahLst/>
            <a:cxnLst/>
            <a:rect l="l" t="t" r="r" b="b"/>
            <a:pathLst>
              <a:path w="2009139" h="637539">
                <a:moveTo>
                  <a:pt x="20025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630936"/>
                </a:lnTo>
                <a:lnTo>
                  <a:pt x="6096" y="637032"/>
                </a:lnTo>
                <a:lnTo>
                  <a:pt x="2002536" y="637032"/>
                </a:lnTo>
                <a:lnTo>
                  <a:pt x="2008632" y="630936"/>
                </a:lnTo>
                <a:lnTo>
                  <a:pt x="2008632" y="621792"/>
                </a:lnTo>
                <a:lnTo>
                  <a:pt x="27431" y="621792"/>
                </a:lnTo>
                <a:lnTo>
                  <a:pt x="12192" y="609600"/>
                </a:lnTo>
                <a:lnTo>
                  <a:pt x="27431" y="609600"/>
                </a:lnTo>
                <a:lnTo>
                  <a:pt x="27431" y="27432"/>
                </a:lnTo>
                <a:lnTo>
                  <a:pt x="12192" y="27432"/>
                </a:lnTo>
                <a:lnTo>
                  <a:pt x="27431" y="12192"/>
                </a:lnTo>
                <a:lnTo>
                  <a:pt x="2008632" y="12192"/>
                </a:lnTo>
                <a:lnTo>
                  <a:pt x="2008632" y="6096"/>
                </a:lnTo>
                <a:lnTo>
                  <a:pt x="2002536" y="0"/>
                </a:lnTo>
                <a:close/>
              </a:path>
              <a:path w="2009139" h="637539">
                <a:moveTo>
                  <a:pt x="27431" y="609600"/>
                </a:moveTo>
                <a:lnTo>
                  <a:pt x="12192" y="609600"/>
                </a:lnTo>
                <a:lnTo>
                  <a:pt x="27431" y="621792"/>
                </a:lnTo>
                <a:lnTo>
                  <a:pt x="27431" y="609600"/>
                </a:lnTo>
                <a:close/>
              </a:path>
              <a:path w="2009139" h="637539">
                <a:moveTo>
                  <a:pt x="1981200" y="609600"/>
                </a:moveTo>
                <a:lnTo>
                  <a:pt x="27431" y="609600"/>
                </a:lnTo>
                <a:lnTo>
                  <a:pt x="27431" y="621792"/>
                </a:lnTo>
                <a:lnTo>
                  <a:pt x="1981200" y="621792"/>
                </a:lnTo>
                <a:lnTo>
                  <a:pt x="1981200" y="609600"/>
                </a:lnTo>
                <a:close/>
              </a:path>
              <a:path w="2009139" h="637539">
                <a:moveTo>
                  <a:pt x="1981200" y="12192"/>
                </a:moveTo>
                <a:lnTo>
                  <a:pt x="1981200" y="621792"/>
                </a:lnTo>
                <a:lnTo>
                  <a:pt x="1993392" y="609600"/>
                </a:lnTo>
                <a:lnTo>
                  <a:pt x="2008632" y="609600"/>
                </a:lnTo>
                <a:lnTo>
                  <a:pt x="2008632" y="27432"/>
                </a:lnTo>
                <a:lnTo>
                  <a:pt x="1993392" y="27432"/>
                </a:lnTo>
                <a:lnTo>
                  <a:pt x="1981200" y="12192"/>
                </a:lnTo>
                <a:close/>
              </a:path>
              <a:path w="2009139" h="637539">
                <a:moveTo>
                  <a:pt x="2008632" y="609600"/>
                </a:moveTo>
                <a:lnTo>
                  <a:pt x="1993392" y="609600"/>
                </a:lnTo>
                <a:lnTo>
                  <a:pt x="1981200" y="621792"/>
                </a:lnTo>
                <a:lnTo>
                  <a:pt x="2008632" y="621792"/>
                </a:lnTo>
                <a:lnTo>
                  <a:pt x="2008632" y="609600"/>
                </a:lnTo>
                <a:close/>
              </a:path>
              <a:path w="2009139" h="637539">
                <a:moveTo>
                  <a:pt x="27431" y="12192"/>
                </a:moveTo>
                <a:lnTo>
                  <a:pt x="12192" y="27432"/>
                </a:lnTo>
                <a:lnTo>
                  <a:pt x="27431" y="27432"/>
                </a:lnTo>
                <a:lnTo>
                  <a:pt x="27431" y="12192"/>
                </a:lnTo>
                <a:close/>
              </a:path>
              <a:path w="2009139" h="637539">
                <a:moveTo>
                  <a:pt x="1981200" y="12192"/>
                </a:moveTo>
                <a:lnTo>
                  <a:pt x="27431" y="12192"/>
                </a:lnTo>
                <a:lnTo>
                  <a:pt x="27431" y="27432"/>
                </a:lnTo>
                <a:lnTo>
                  <a:pt x="1981200" y="27432"/>
                </a:lnTo>
                <a:lnTo>
                  <a:pt x="1981200" y="12192"/>
                </a:lnTo>
                <a:close/>
              </a:path>
              <a:path w="2009139" h="637539">
                <a:moveTo>
                  <a:pt x="2008632" y="12192"/>
                </a:moveTo>
                <a:lnTo>
                  <a:pt x="1981200" y="12192"/>
                </a:lnTo>
                <a:lnTo>
                  <a:pt x="1993392" y="27432"/>
                </a:lnTo>
                <a:lnTo>
                  <a:pt x="2008632" y="27432"/>
                </a:lnTo>
                <a:lnTo>
                  <a:pt x="2008632" y="12192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9707" y="5549900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8608" y="5428488"/>
            <a:ext cx="1704339" cy="561340"/>
          </a:xfrm>
          <a:custGeom>
            <a:avLst/>
            <a:gdLst/>
            <a:ahLst/>
            <a:cxnLst/>
            <a:rect l="l" t="t" r="r" b="b"/>
            <a:pathLst>
              <a:path w="1704340" h="561339">
                <a:moveTo>
                  <a:pt x="16977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554736"/>
                </a:lnTo>
                <a:lnTo>
                  <a:pt x="6095" y="560832"/>
                </a:lnTo>
                <a:lnTo>
                  <a:pt x="1697736" y="560832"/>
                </a:lnTo>
                <a:lnTo>
                  <a:pt x="1703832" y="554736"/>
                </a:lnTo>
                <a:lnTo>
                  <a:pt x="1703832" y="545592"/>
                </a:lnTo>
                <a:lnTo>
                  <a:pt x="27431" y="545592"/>
                </a:lnTo>
                <a:lnTo>
                  <a:pt x="12191" y="533400"/>
                </a:lnTo>
                <a:lnTo>
                  <a:pt x="27431" y="533400"/>
                </a:lnTo>
                <a:lnTo>
                  <a:pt x="27431" y="27431"/>
                </a:lnTo>
                <a:lnTo>
                  <a:pt x="12191" y="27431"/>
                </a:lnTo>
                <a:lnTo>
                  <a:pt x="27431" y="12192"/>
                </a:lnTo>
                <a:lnTo>
                  <a:pt x="1703832" y="12192"/>
                </a:lnTo>
                <a:lnTo>
                  <a:pt x="1703832" y="6095"/>
                </a:lnTo>
                <a:lnTo>
                  <a:pt x="1697736" y="0"/>
                </a:lnTo>
                <a:close/>
              </a:path>
              <a:path w="1704340" h="561339">
                <a:moveTo>
                  <a:pt x="27431" y="533400"/>
                </a:moveTo>
                <a:lnTo>
                  <a:pt x="12191" y="533400"/>
                </a:lnTo>
                <a:lnTo>
                  <a:pt x="27431" y="545592"/>
                </a:lnTo>
                <a:lnTo>
                  <a:pt x="27431" y="533400"/>
                </a:lnTo>
                <a:close/>
              </a:path>
              <a:path w="1704340" h="561339">
                <a:moveTo>
                  <a:pt x="1676399" y="533400"/>
                </a:moveTo>
                <a:lnTo>
                  <a:pt x="27431" y="533400"/>
                </a:lnTo>
                <a:lnTo>
                  <a:pt x="27431" y="545592"/>
                </a:lnTo>
                <a:lnTo>
                  <a:pt x="1676399" y="545592"/>
                </a:lnTo>
                <a:lnTo>
                  <a:pt x="1676399" y="533400"/>
                </a:lnTo>
                <a:close/>
              </a:path>
              <a:path w="1704340" h="561339">
                <a:moveTo>
                  <a:pt x="1676399" y="12192"/>
                </a:moveTo>
                <a:lnTo>
                  <a:pt x="1676399" y="545592"/>
                </a:lnTo>
                <a:lnTo>
                  <a:pt x="1688591" y="533400"/>
                </a:lnTo>
                <a:lnTo>
                  <a:pt x="1703832" y="533400"/>
                </a:lnTo>
                <a:lnTo>
                  <a:pt x="1703832" y="27431"/>
                </a:lnTo>
                <a:lnTo>
                  <a:pt x="1688591" y="27431"/>
                </a:lnTo>
                <a:lnTo>
                  <a:pt x="1676399" y="12192"/>
                </a:lnTo>
                <a:close/>
              </a:path>
              <a:path w="1704340" h="561339">
                <a:moveTo>
                  <a:pt x="1703832" y="533400"/>
                </a:moveTo>
                <a:lnTo>
                  <a:pt x="1688591" y="533400"/>
                </a:lnTo>
                <a:lnTo>
                  <a:pt x="1676399" y="545592"/>
                </a:lnTo>
                <a:lnTo>
                  <a:pt x="1703832" y="545592"/>
                </a:lnTo>
                <a:lnTo>
                  <a:pt x="1703832" y="533400"/>
                </a:lnTo>
                <a:close/>
              </a:path>
              <a:path w="1704340" h="561339">
                <a:moveTo>
                  <a:pt x="27431" y="12192"/>
                </a:moveTo>
                <a:lnTo>
                  <a:pt x="12191" y="27431"/>
                </a:lnTo>
                <a:lnTo>
                  <a:pt x="27431" y="27431"/>
                </a:lnTo>
                <a:lnTo>
                  <a:pt x="27431" y="12192"/>
                </a:lnTo>
                <a:close/>
              </a:path>
              <a:path w="1704340" h="561339">
                <a:moveTo>
                  <a:pt x="1676399" y="12192"/>
                </a:moveTo>
                <a:lnTo>
                  <a:pt x="27431" y="12192"/>
                </a:lnTo>
                <a:lnTo>
                  <a:pt x="27431" y="27431"/>
                </a:lnTo>
                <a:lnTo>
                  <a:pt x="1676399" y="27431"/>
                </a:lnTo>
                <a:lnTo>
                  <a:pt x="1676399" y="12192"/>
                </a:lnTo>
                <a:close/>
              </a:path>
              <a:path w="1704340" h="561339">
                <a:moveTo>
                  <a:pt x="1703832" y="12192"/>
                </a:moveTo>
                <a:lnTo>
                  <a:pt x="1676399" y="12192"/>
                </a:lnTo>
                <a:lnTo>
                  <a:pt x="1688591" y="27431"/>
                </a:lnTo>
                <a:lnTo>
                  <a:pt x="1703832" y="27431"/>
                </a:lnTo>
                <a:lnTo>
                  <a:pt x="1703832" y="12192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1019" y="5540755"/>
            <a:ext cx="69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2208" y="5321808"/>
            <a:ext cx="1247140" cy="789940"/>
          </a:xfrm>
          <a:custGeom>
            <a:avLst/>
            <a:gdLst/>
            <a:ahLst/>
            <a:cxnLst/>
            <a:rect l="l" t="t" r="r" b="b"/>
            <a:pathLst>
              <a:path w="1247139" h="789939">
                <a:moveTo>
                  <a:pt x="624839" y="0"/>
                </a:moveTo>
                <a:lnTo>
                  <a:pt x="621791" y="0"/>
                </a:lnTo>
                <a:lnTo>
                  <a:pt x="615695" y="3048"/>
                </a:lnTo>
                <a:lnTo>
                  <a:pt x="6095" y="384048"/>
                </a:lnTo>
                <a:lnTo>
                  <a:pt x="0" y="390144"/>
                </a:lnTo>
                <a:lnTo>
                  <a:pt x="0" y="399288"/>
                </a:lnTo>
                <a:lnTo>
                  <a:pt x="6095" y="405384"/>
                </a:lnTo>
                <a:lnTo>
                  <a:pt x="615695" y="786384"/>
                </a:lnTo>
                <a:lnTo>
                  <a:pt x="621791" y="789432"/>
                </a:lnTo>
                <a:lnTo>
                  <a:pt x="624839" y="789432"/>
                </a:lnTo>
                <a:lnTo>
                  <a:pt x="630936" y="786384"/>
                </a:lnTo>
                <a:lnTo>
                  <a:pt x="665073" y="765048"/>
                </a:lnTo>
                <a:lnTo>
                  <a:pt x="615695" y="765048"/>
                </a:lnTo>
                <a:lnTo>
                  <a:pt x="623315" y="760285"/>
                </a:lnTo>
                <a:lnTo>
                  <a:pt x="55473" y="405384"/>
                </a:lnTo>
                <a:lnTo>
                  <a:pt x="21336" y="405384"/>
                </a:lnTo>
                <a:lnTo>
                  <a:pt x="21336" y="384048"/>
                </a:lnTo>
                <a:lnTo>
                  <a:pt x="55473" y="384048"/>
                </a:lnTo>
                <a:lnTo>
                  <a:pt x="623315" y="29146"/>
                </a:lnTo>
                <a:lnTo>
                  <a:pt x="615695" y="24384"/>
                </a:lnTo>
                <a:lnTo>
                  <a:pt x="665073" y="24384"/>
                </a:lnTo>
                <a:lnTo>
                  <a:pt x="630936" y="3048"/>
                </a:lnTo>
                <a:lnTo>
                  <a:pt x="624839" y="0"/>
                </a:lnTo>
                <a:close/>
              </a:path>
              <a:path w="1247139" h="789939">
                <a:moveTo>
                  <a:pt x="623315" y="760285"/>
                </a:moveTo>
                <a:lnTo>
                  <a:pt x="615695" y="765048"/>
                </a:lnTo>
                <a:lnTo>
                  <a:pt x="630936" y="765048"/>
                </a:lnTo>
                <a:lnTo>
                  <a:pt x="623315" y="760285"/>
                </a:lnTo>
                <a:close/>
              </a:path>
              <a:path w="1247139" h="789939">
                <a:moveTo>
                  <a:pt x="1208227" y="394716"/>
                </a:moveTo>
                <a:lnTo>
                  <a:pt x="623315" y="760285"/>
                </a:lnTo>
                <a:lnTo>
                  <a:pt x="630936" y="765048"/>
                </a:lnTo>
                <a:lnTo>
                  <a:pt x="665073" y="765048"/>
                </a:lnTo>
                <a:lnTo>
                  <a:pt x="1240536" y="405384"/>
                </a:lnTo>
                <a:lnTo>
                  <a:pt x="1225295" y="405384"/>
                </a:lnTo>
                <a:lnTo>
                  <a:pt x="1208227" y="394716"/>
                </a:lnTo>
                <a:close/>
              </a:path>
              <a:path w="1247139" h="789939">
                <a:moveTo>
                  <a:pt x="21336" y="384048"/>
                </a:moveTo>
                <a:lnTo>
                  <a:pt x="21336" y="405384"/>
                </a:lnTo>
                <a:lnTo>
                  <a:pt x="38404" y="394716"/>
                </a:lnTo>
                <a:lnTo>
                  <a:pt x="21336" y="384048"/>
                </a:lnTo>
                <a:close/>
              </a:path>
              <a:path w="1247139" h="789939">
                <a:moveTo>
                  <a:pt x="38404" y="394716"/>
                </a:moveTo>
                <a:lnTo>
                  <a:pt x="21336" y="405384"/>
                </a:lnTo>
                <a:lnTo>
                  <a:pt x="55473" y="405384"/>
                </a:lnTo>
                <a:lnTo>
                  <a:pt x="38404" y="394716"/>
                </a:lnTo>
                <a:close/>
              </a:path>
              <a:path w="1247139" h="789939">
                <a:moveTo>
                  <a:pt x="1225295" y="384048"/>
                </a:moveTo>
                <a:lnTo>
                  <a:pt x="1208227" y="394716"/>
                </a:lnTo>
                <a:lnTo>
                  <a:pt x="1225295" y="405384"/>
                </a:lnTo>
                <a:lnTo>
                  <a:pt x="1225295" y="384048"/>
                </a:lnTo>
                <a:close/>
              </a:path>
              <a:path w="1247139" h="789939">
                <a:moveTo>
                  <a:pt x="1240536" y="384048"/>
                </a:moveTo>
                <a:lnTo>
                  <a:pt x="1225295" y="384048"/>
                </a:lnTo>
                <a:lnTo>
                  <a:pt x="1225295" y="405384"/>
                </a:lnTo>
                <a:lnTo>
                  <a:pt x="1240536" y="405384"/>
                </a:lnTo>
                <a:lnTo>
                  <a:pt x="1246631" y="399288"/>
                </a:lnTo>
                <a:lnTo>
                  <a:pt x="1246631" y="390144"/>
                </a:lnTo>
                <a:lnTo>
                  <a:pt x="1240536" y="384048"/>
                </a:lnTo>
                <a:close/>
              </a:path>
              <a:path w="1247139" h="789939">
                <a:moveTo>
                  <a:pt x="55473" y="384048"/>
                </a:moveTo>
                <a:lnTo>
                  <a:pt x="21336" y="384048"/>
                </a:lnTo>
                <a:lnTo>
                  <a:pt x="38404" y="394716"/>
                </a:lnTo>
                <a:lnTo>
                  <a:pt x="55473" y="384048"/>
                </a:lnTo>
                <a:close/>
              </a:path>
              <a:path w="1247139" h="789939">
                <a:moveTo>
                  <a:pt x="665073" y="24384"/>
                </a:moveTo>
                <a:lnTo>
                  <a:pt x="630936" y="24384"/>
                </a:lnTo>
                <a:lnTo>
                  <a:pt x="623315" y="29146"/>
                </a:lnTo>
                <a:lnTo>
                  <a:pt x="1208227" y="394716"/>
                </a:lnTo>
                <a:lnTo>
                  <a:pt x="1225295" y="384048"/>
                </a:lnTo>
                <a:lnTo>
                  <a:pt x="1240536" y="384048"/>
                </a:lnTo>
                <a:lnTo>
                  <a:pt x="665073" y="24384"/>
                </a:lnTo>
                <a:close/>
              </a:path>
              <a:path w="1247139" h="789939">
                <a:moveTo>
                  <a:pt x="630936" y="24384"/>
                </a:moveTo>
                <a:lnTo>
                  <a:pt x="615695" y="24384"/>
                </a:lnTo>
                <a:lnTo>
                  <a:pt x="623315" y="29146"/>
                </a:lnTo>
                <a:lnTo>
                  <a:pt x="630936" y="24384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0900" y="5540755"/>
            <a:ext cx="51180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8475" algn="l"/>
              </a:tabLst>
            </a:pPr>
            <a:r>
              <a:rPr sz="1000" b="1" u="heavy" dirty="0">
                <a:solidFill>
                  <a:srgbClr val="FF0066"/>
                </a:solidFill>
                <a:uFill>
                  <a:solidFill>
                    <a:srgbClr val="338EA5"/>
                  </a:solidFill>
                </a:uFill>
                <a:latin typeface="Calibri"/>
                <a:cs typeface="Calibri"/>
              </a:rPr>
              <a:t> 	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7084" y="5540755"/>
            <a:ext cx="433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W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r</a:t>
            </a:r>
            <a:r>
              <a:rPr sz="1000" b="1" spc="-5" dirty="0">
                <a:solidFill>
                  <a:srgbClr val="FF0066"/>
                </a:solidFill>
                <a:latin typeface="Calibri"/>
                <a:cs typeface="Calibri"/>
              </a:rPr>
              <a:t>k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s</a:t>
            </a: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_  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0" y="5708903"/>
            <a:ext cx="762000" cy="15240"/>
          </a:xfrm>
          <a:custGeom>
            <a:avLst/>
            <a:gdLst/>
            <a:ahLst/>
            <a:cxnLst/>
            <a:rect l="l" t="t" r="r" b="b"/>
            <a:pathLst>
              <a:path w="762000" h="15239">
                <a:moveTo>
                  <a:pt x="0" y="0"/>
                </a:moveTo>
                <a:lnTo>
                  <a:pt x="0" y="15240"/>
                </a:lnTo>
                <a:lnTo>
                  <a:pt x="762000" y="15240"/>
                </a:lnTo>
                <a:lnTo>
                  <a:pt x="762000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338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896311"/>
            <a:ext cx="7162165" cy="1903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ER</a:t>
            </a:r>
            <a:r>
              <a:rPr sz="2800" b="1" spc="-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Model</a:t>
            </a:r>
            <a:r>
              <a:rPr sz="2800" b="1" spc="-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Concepts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Entity</a:t>
            </a:r>
            <a:r>
              <a:rPr sz="2800" b="1" spc="-7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66"/>
                </a:solidFill>
                <a:latin typeface="Calibri"/>
                <a:cs typeface="Calibri"/>
              </a:rPr>
              <a:t>Types,</a:t>
            </a:r>
            <a:r>
              <a:rPr sz="280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66"/>
                </a:solidFill>
                <a:latin typeface="Calibri"/>
                <a:cs typeface="Calibri"/>
              </a:rPr>
              <a:t>Value</a:t>
            </a:r>
            <a:r>
              <a:rPr sz="2800" b="1" spc="-6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Calibri"/>
                <a:cs typeface="Calibri"/>
              </a:rPr>
              <a:t>Sets,</a:t>
            </a:r>
            <a:r>
              <a:rPr sz="280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Calibri"/>
                <a:cs typeface="Calibri"/>
              </a:rPr>
              <a:t>Key</a:t>
            </a:r>
            <a:r>
              <a:rPr sz="2800" b="1" spc="-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66"/>
                </a:solidFill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spc="-5" dirty="0">
                <a:solidFill>
                  <a:srgbClr val="FF0066"/>
                </a:solidFill>
                <a:latin typeface="Calibri"/>
                <a:cs typeface="Calibri"/>
              </a:rPr>
              <a:t>Relationships</a:t>
            </a:r>
            <a:r>
              <a:rPr sz="28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and</a:t>
            </a:r>
            <a:r>
              <a:rPr sz="2800" b="1" spc="-10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2800" b="1" spc="-10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b="1" spc="-25" dirty="0">
                <a:solidFill>
                  <a:srgbClr val="FF0066"/>
                </a:solidFill>
                <a:latin typeface="Calibri"/>
                <a:cs typeface="Calibri"/>
              </a:rPr>
              <a:t>Weak</a:t>
            </a:r>
            <a:r>
              <a:rPr sz="2800" b="1" spc="-5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66"/>
                </a:solidFill>
                <a:latin typeface="Calibri"/>
                <a:cs typeface="Calibri"/>
              </a:rPr>
              <a:t>Entity</a:t>
            </a:r>
            <a:r>
              <a:rPr sz="2800" b="1" spc="-5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66"/>
                </a:solidFill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526796"/>
            <a:ext cx="6252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Relationships </a:t>
            </a:r>
            <a:r>
              <a:rPr sz="3200" spc="-10" dirty="0"/>
              <a:t>and</a:t>
            </a:r>
            <a:r>
              <a:rPr sz="3200" spc="5" dirty="0"/>
              <a:t> </a:t>
            </a:r>
            <a:r>
              <a:rPr sz="3200" spc="-10" dirty="0"/>
              <a:t>Relationship</a:t>
            </a:r>
            <a:r>
              <a:rPr sz="3200" spc="-25" dirty="0"/>
              <a:t> Types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730755"/>
            <a:ext cx="787717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259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Relationships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grouped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590"/>
              </a:lnSpc>
            </a:pP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2400" b="1" u="heavy" spc="-9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8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"/>
            </a:pPr>
            <a:endParaRPr sz="2800">
              <a:latin typeface="Calibri"/>
              <a:cs typeface="Calibri"/>
            </a:endParaRPr>
          </a:p>
          <a:p>
            <a:pPr marL="756285" marR="335280" lvl="1" indent="-287020">
              <a:lnSpc>
                <a:spcPts val="23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WORKS_ON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EMPLOYEEs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PROJECTs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participate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8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MANAGES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6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17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9007" y="5888735"/>
            <a:ext cx="2009139" cy="637540"/>
          </a:xfrm>
          <a:custGeom>
            <a:avLst/>
            <a:gdLst/>
            <a:ahLst/>
            <a:cxnLst/>
            <a:rect l="l" t="t" r="r" b="b"/>
            <a:pathLst>
              <a:path w="2009139" h="637540">
                <a:moveTo>
                  <a:pt x="200253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630935"/>
                </a:lnTo>
                <a:lnTo>
                  <a:pt x="6096" y="637032"/>
                </a:lnTo>
                <a:lnTo>
                  <a:pt x="2002536" y="637032"/>
                </a:lnTo>
                <a:lnTo>
                  <a:pt x="2008632" y="630935"/>
                </a:lnTo>
                <a:lnTo>
                  <a:pt x="2008632" y="621791"/>
                </a:lnTo>
                <a:lnTo>
                  <a:pt x="27431" y="621791"/>
                </a:lnTo>
                <a:lnTo>
                  <a:pt x="12192" y="609600"/>
                </a:lnTo>
                <a:lnTo>
                  <a:pt x="27431" y="609600"/>
                </a:lnTo>
                <a:lnTo>
                  <a:pt x="27431" y="27431"/>
                </a:lnTo>
                <a:lnTo>
                  <a:pt x="12192" y="27431"/>
                </a:lnTo>
                <a:lnTo>
                  <a:pt x="27431" y="12191"/>
                </a:lnTo>
                <a:lnTo>
                  <a:pt x="2008632" y="12191"/>
                </a:lnTo>
                <a:lnTo>
                  <a:pt x="2008632" y="6095"/>
                </a:lnTo>
                <a:lnTo>
                  <a:pt x="2002536" y="0"/>
                </a:lnTo>
                <a:close/>
              </a:path>
              <a:path w="2009139" h="637540">
                <a:moveTo>
                  <a:pt x="27431" y="609600"/>
                </a:moveTo>
                <a:lnTo>
                  <a:pt x="12192" y="609600"/>
                </a:lnTo>
                <a:lnTo>
                  <a:pt x="27431" y="621791"/>
                </a:lnTo>
                <a:lnTo>
                  <a:pt x="27431" y="609600"/>
                </a:lnTo>
                <a:close/>
              </a:path>
              <a:path w="2009139" h="637540">
                <a:moveTo>
                  <a:pt x="1981200" y="609600"/>
                </a:moveTo>
                <a:lnTo>
                  <a:pt x="27431" y="609600"/>
                </a:lnTo>
                <a:lnTo>
                  <a:pt x="27431" y="621791"/>
                </a:lnTo>
                <a:lnTo>
                  <a:pt x="1981200" y="621791"/>
                </a:lnTo>
                <a:lnTo>
                  <a:pt x="1981200" y="609600"/>
                </a:lnTo>
                <a:close/>
              </a:path>
              <a:path w="2009139" h="637540">
                <a:moveTo>
                  <a:pt x="1981200" y="12191"/>
                </a:moveTo>
                <a:lnTo>
                  <a:pt x="1981200" y="621791"/>
                </a:lnTo>
                <a:lnTo>
                  <a:pt x="1993392" y="609600"/>
                </a:lnTo>
                <a:lnTo>
                  <a:pt x="2008632" y="609600"/>
                </a:lnTo>
                <a:lnTo>
                  <a:pt x="2008632" y="27431"/>
                </a:lnTo>
                <a:lnTo>
                  <a:pt x="1993392" y="27431"/>
                </a:lnTo>
                <a:lnTo>
                  <a:pt x="1981200" y="12191"/>
                </a:lnTo>
                <a:close/>
              </a:path>
              <a:path w="2009139" h="637540">
                <a:moveTo>
                  <a:pt x="2008632" y="609600"/>
                </a:moveTo>
                <a:lnTo>
                  <a:pt x="1993392" y="609600"/>
                </a:lnTo>
                <a:lnTo>
                  <a:pt x="1981200" y="621791"/>
                </a:lnTo>
                <a:lnTo>
                  <a:pt x="2008632" y="621791"/>
                </a:lnTo>
                <a:lnTo>
                  <a:pt x="2008632" y="609600"/>
                </a:lnTo>
                <a:close/>
              </a:path>
              <a:path w="2009139" h="637540">
                <a:moveTo>
                  <a:pt x="27431" y="12191"/>
                </a:moveTo>
                <a:lnTo>
                  <a:pt x="12192" y="27431"/>
                </a:lnTo>
                <a:lnTo>
                  <a:pt x="27431" y="27431"/>
                </a:lnTo>
                <a:lnTo>
                  <a:pt x="27431" y="12191"/>
                </a:lnTo>
                <a:close/>
              </a:path>
              <a:path w="2009139" h="637540">
                <a:moveTo>
                  <a:pt x="1981200" y="12191"/>
                </a:moveTo>
                <a:lnTo>
                  <a:pt x="27431" y="12191"/>
                </a:lnTo>
                <a:lnTo>
                  <a:pt x="27431" y="27431"/>
                </a:lnTo>
                <a:lnTo>
                  <a:pt x="1981200" y="27431"/>
                </a:lnTo>
                <a:lnTo>
                  <a:pt x="1981200" y="12191"/>
                </a:lnTo>
                <a:close/>
              </a:path>
              <a:path w="2009139" h="637540">
                <a:moveTo>
                  <a:pt x="2008632" y="12191"/>
                </a:moveTo>
                <a:lnTo>
                  <a:pt x="1981200" y="12191"/>
                </a:lnTo>
                <a:lnTo>
                  <a:pt x="1993392" y="27431"/>
                </a:lnTo>
                <a:lnTo>
                  <a:pt x="2008632" y="27431"/>
                </a:lnTo>
                <a:lnTo>
                  <a:pt x="2008632" y="12191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9707" y="6040628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8608" y="5919215"/>
            <a:ext cx="1704339" cy="558165"/>
          </a:xfrm>
          <a:custGeom>
            <a:avLst/>
            <a:gdLst/>
            <a:ahLst/>
            <a:cxnLst/>
            <a:rect l="l" t="t" r="r" b="b"/>
            <a:pathLst>
              <a:path w="1704340" h="558164">
                <a:moveTo>
                  <a:pt x="16977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554735"/>
                </a:lnTo>
                <a:lnTo>
                  <a:pt x="6095" y="557783"/>
                </a:lnTo>
                <a:lnTo>
                  <a:pt x="1697736" y="557783"/>
                </a:lnTo>
                <a:lnTo>
                  <a:pt x="1703832" y="554735"/>
                </a:lnTo>
                <a:lnTo>
                  <a:pt x="1703832" y="545591"/>
                </a:lnTo>
                <a:lnTo>
                  <a:pt x="27431" y="545591"/>
                </a:lnTo>
                <a:lnTo>
                  <a:pt x="12191" y="533399"/>
                </a:lnTo>
                <a:lnTo>
                  <a:pt x="27431" y="533399"/>
                </a:lnTo>
                <a:lnTo>
                  <a:pt x="27431" y="24383"/>
                </a:lnTo>
                <a:lnTo>
                  <a:pt x="12191" y="24383"/>
                </a:lnTo>
                <a:lnTo>
                  <a:pt x="27431" y="12191"/>
                </a:lnTo>
                <a:lnTo>
                  <a:pt x="1703832" y="12191"/>
                </a:lnTo>
                <a:lnTo>
                  <a:pt x="1703832" y="6095"/>
                </a:lnTo>
                <a:lnTo>
                  <a:pt x="1697736" y="0"/>
                </a:lnTo>
                <a:close/>
              </a:path>
              <a:path w="1704340" h="558164">
                <a:moveTo>
                  <a:pt x="27431" y="533399"/>
                </a:moveTo>
                <a:lnTo>
                  <a:pt x="12191" y="533399"/>
                </a:lnTo>
                <a:lnTo>
                  <a:pt x="27431" y="545591"/>
                </a:lnTo>
                <a:lnTo>
                  <a:pt x="27431" y="533399"/>
                </a:lnTo>
                <a:close/>
              </a:path>
              <a:path w="1704340" h="558164">
                <a:moveTo>
                  <a:pt x="1676399" y="533399"/>
                </a:moveTo>
                <a:lnTo>
                  <a:pt x="27431" y="533399"/>
                </a:lnTo>
                <a:lnTo>
                  <a:pt x="27431" y="545591"/>
                </a:lnTo>
                <a:lnTo>
                  <a:pt x="1676399" y="545591"/>
                </a:lnTo>
                <a:lnTo>
                  <a:pt x="1676399" y="533399"/>
                </a:lnTo>
                <a:close/>
              </a:path>
              <a:path w="1704340" h="558164">
                <a:moveTo>
                  <a:pt x="1676399" y="12191"/>
                </a:moveTo>
                <a:lnTo>
                  <a:pt x="1676399" y="545591"/>
                </a:lnTo>
                <a:lnTo>
                  <a:pt x="1688591" y="533399"/>
                </a:lnTo>
                <a:lnTo>
                  <a:pt x="1703832" y="533399"/>
                </a:lnTo>
                <a:lnTo>
                  <a:pt x="1703832" y="24383"/>
                </a:lnTo>
                <a:lnTo>
                  <a:pt x="1688591" y="24383"/>
                </a:lnTo>
                <a:lnTo>
                  <a:pt x="1676399" y="12191"/>
                </a:lnTo>
                <a:close/>
              </a:path>
              <a:path w="1704340" h="558164">
                <a:moveTo>
                  <a:pt x="1703832" y="533399"/>
                </a:moveTo>
                <a:lnTo>
                  <a:pt x="1688591" y="533399"/>
                </a:lnTo>
                <a:lnTo>
                  <a:pt x="1676399" y="545591"/>
                </a:lnTo>
                <a:lnTo>
                  <a:pt x="1703832" y="545591"/>
                </a:lnTo>
                <a:lnTo>
                  <a:pt x="1703832" y="533399"/>
                </a:lnTo>
                <a:close/>
              </a:path>
              <a:path w="1704340" h="558164">
                <a:moveTo>
                  <a:pt x="27431" y="12191"/>
                </a:moveTo>
                <a:lnTo>
                  <a:pt x="12191" y="24383"/>
                </a:lnTo>
                <a:lnTo>
                  <a:pt x="27431" y="24383"/>
                </a:lnTo>
                <a:lnTo>
                  <a:pt x="27431" y="12191"/>
                </a:lnTo>
                <a:close/>
              </a:path>
              <a:path w="1704340" h="558164">
                <a:moveTo>
                  <a:pt x="1676399" y="12191"/>
                </a:moveTo>
                <a:lnTo>
                  <a:pt x="27431" y="12191"/>
                </a:lnTo>
                <a:lnTo>
                  <a:pt x="27431" y="24383"/>
                </a:lnTo>
                <a:lnTo>
                  <a:pt x="1676399" y="24383"/>
                </a:lnTo>
                <a:lnTo>
                  <a:pt x="1676399" y="12191"/>
                </a:lnTo>
                <a:close/>
              </a:path>
              <a:path w="1704340" h="558164">
                <a:moveTo>
                  <a:pt x="1703832" y="12191"/>
                </a:moveTo>
                <a:lnTo>
                  <a:pt x="1676399" y="12191"/>
                </a:lnTo>
                <a:lnTo>
                  <a:pt x="1688591" y="24383"/>
                </a:lnTo>
                <a:lnTo>
                  <a:pt x="1703832" y="24383"/>
                </a:lnTo>
                <a:lnTo>
                  <a:pt x="1703832" y="12191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1019" y="6031483"/>
            <a:ext cx="69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2208" y="5812535"/>
            <a:ext cx="1247140" cy="789940"/>
          </a:xfrm>
          <a:custGeom>
            <a:avLst/>
            <a:gdLst/>
            <a:ahLst/>
            <a:cxnLst/>
            <a:rect l="l" t="t" r="r" b="b"/>
            <a:pathLst>
              <a:path w="1247139" h="789940">
                <a:moveTo>
                  <a:pt x="624839" y="0"/>
                </a:moveTo>
                <a:lnTo>
                  <a:pt x="621791" y="0"/>
                </a:lnTo>
                <a:lnTo>
                  <a:pt x="615695" y="3047"/>
                </a:lnTo>
                <a:lnTo>
                  <a:pt x="6095" y="384047"/>
                </a:lnTo>
                <a:lnTo>
                  <a:pt x="0" y="390144"/>
                </a:lnTo>
                <a:lnTo>
                  <a:pt x="0" y="399288"/>
                </a:lnTo>
                <a:lnTo>
                  <a:pt x="6095" y="405383"/>
                </a:lnTo>
                <a:lnTo>
                  <a:pt x="615695" y="786383"/>
                </a:lnTo>
                <a:lnTo>
                  <a:pt x="621791" y="789432"/>
                </a:lnTo>
                <a:lnTo>
                  <a:pt x="624839" y="789432"/>
                </a:lnTo>
                <a:lnTo>
                  <a:pt x="630936" y="786383"/>
                </a:lnTo>
                <a:lnTo>
                  <a:pt x="665073" y="765047"/>
                </a:lnTo>
                <a:lnTo>
                  <a:pt x="615695" y="765047"/>
                </a:lnTo>
                <a:lnTo>
                  <a:pt x="623315" y="760285"/>
                </a:lnTo>
                <a:lnTo>
                  <a:pt x="55473" y="405383"/>
                </a:lnTo>
                <a:lnTo>
                  <a:pt x="21336" y="405383"/>
                </a:lnTo>
                <a:lnTo>
                  <a:pt x="21336" y="384047"/>
                </a:lnTo>
                <a:lnTo>
                  <a:pt x="55473" y="384047"/>
                </a:lnTo>
                <a:lnTo>
                  <a:pt x="623315" y="29146"/>
                </a:lnTo>
                <a:lnTo>
                  <a:pt x="615695" y="24383"/>
                </a:lnTo>
                <a:lnTo>
                  <a:pt x="665073" y="24383"/>
                </a:lnTo>
                <a:lnTo>
                  <a:pt x="630936" y="3047"/>
                </a:lnTo>
                <a:lnTo>
                  <a:pt x="624839" y="0"/>
                </a:lnTo>
                <a:close/>
              </a:path>
              <a:path w="1247139" h="789940">
                <a:moveTo>
                  <a:pt x="623315" y="760285"/>
                </a:moveTo>
                <a:lnTo>
                  <a:pt x="615695" y="765047"/>
                </a:lnTo>
                <a:lnTo>
                  <a:pt x="630936" y="765047"/>
                </a:lnTo>
                <a:lnTo>
                  <a:pt x="623315" y="760285"/>
                </a:lnTo>
                <a:close/>
              </a:path>
              <a:path w="1247139" h="789940">
                <a:moveTo>
                  <a:pt x="1208227" y="394716"/>
                </a:moveTo>
                <a:lnTo>
                  <a:pt x="623315" y="760285"/>
                </a:lnTo>
                <a:lnTo>
                  <a:pt x="630936" y="765047"/>
                </a:lnTo>
                <a:lnTo>
                  <a:pt x="665073" y="765047"/>
                </a:lnTo>
                <a:lnTo>
                  <a:pt x="1240536" y="405383"/>
                </a:lnTo>
                <a:lnTo>
                  <a:pt x="1225295" y="405383"/>
                </a:lnTo>
                <a:lnTo>
                  <a:pt x="1208227" y="394716"/>
                </a:lnTo>
                <a:close/>
              </a:path>
              <a:path w="1247139" h="789940">
                <a:moveTo>
                  <a:pt x="21336" y="384047"/>
                </a:moveTo>
                <a:lnTo>
                  <a:pt x="21336" y="405383"/>
                </a:lnTo>
                <a:lnTo>
                  <a:pt x="38404" y="394716"/>
                </a:lnTo>
                <a:lnTo>
                  <a:pt x="21336" y="384047"/>
                </a:lnTo>
                <a:close/>
              </a:path>
              <a:path w="1247139" h="789940">
                <a:moveTo>
                  <a:pt x="38404" y="394716"/>
                </a:moveTo>
                <a:lnTo>
                  <a:pt x="21336" y="405383"/>
                </a:lnTo>
                <a:lnTo>
                  <a:pt x="55473" y="405383"/>
                </a:lnTo>
                <a:lnTo>
                  <a:pt x="38404" y="394716"/>
                </a:lnTo>
                <a:close/>
              </a:path>
              <a:path w="1247139" h="789940">
                <a:moveTo>
                  <a:pt x="1225295" y="384047"/>
                </a:moveTo>
                <a:lnTo>
                  <a:pt x="1208227" y="394716"/>
                </a:lnTo>
                <a:lnTo>
                  <a:pt x="1225295" y="405383"/>
                </a:lnTo>
                <a:lnTo>
                  <a:pt x="1225295" y="384047"/>
                </a:lnTo>
                <a:close/>
              </a:path>
              <a:path w="1247139" h="789940">
                <a:moveTo>
                  <a:pt x="1240536" y="384047"/>
                </a:moveTo>
                <a:lnTo>
                  <a:pt x="1225295" y="384047"/>
                </a:lnTo>
                <a:lnTo>
                  <a:pt x="1225295" y="405383"/>
                </a:lnTo>
                <a:lnTo>
                  <a:pt x="1240536" y="405383"/>
                </a:lnTo>
                <a:lnTo>
                  <a:pt x="1246631" y="399288"/>
                </a:lnTo>
                <a:lnTo>
                  <a:pt x="1246631" y="390144"/>
                </a:lnTo>
                <a:lnTo>
                  <a:pt x="1240536" y="384047"/>
                </a:lnTo>
                <a:close/>
              </a:path>
              <a:path w="1247139" h="789940">
                <a:moveTo>
                  <a:pt x="55473" y="384047"/>
                </a:moveTo>
                <a:lnTo>
                  <a:pt x="21336" y="384047"/>
                </a:lnTo>
                <a:lnTo>
                  <a:pt x="38404" y="394716"/>
                </a:lnTo>
                <a:lnTo>
                  <a:pt x="55473" y="384047"/>
                </a:lnTo>
                <a:close/>
              </a:path>
              <a:path w="1247139" h="789940">
                <a:moveTo>
                  <a:pt x="665073" y="24383"/>
                </a:moveTo>
                <a:lnTo>
                  <a:pt x="630936" y="24383"/>
                </a:lnTo>
                <a:lnTo>
                  <a:pt x="623315" y="29146"/>
                </a:lnTo>
                <a:lnTo>
                  <a:pt x="1208227" y="394716"/>
                </a:lnTo>
                <a:lnTo>
                  <a:pt x="1225295" y="384047"/>
                </a:lnTo>
                <a:lnTo>
                  <a:pt x="1240536" y="384047"/>
                </a:lnTo>
                <a:lnTo>
                  <a:pt x="665073" y="24383"/>
                </a:lnTo>
                <a:close/>
              </a:path>
              <a:path w="1247139" h="789940">
                <a:moveTo>
                  <a:pt x="630936" y="24383"/>
                </a:moveTo>
                <a:lnTo>
                  <a:pt x="615695" y="24383"/>
                </a:lnTo>
                <a:lnTo>
                  <a:pt x="623315" y="29146"/>
                </a:lnTo>
                <a:lnTo>
                  <a:pt x="630936" y="24383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17084" y="6031484"/>
            <a:ext cx="433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W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r</a:t>
            </a:r>
            <a:r>
              <a:rPr sz="1000" b="1" spc="-5" dirty="0">
                <a:solidFill>
                  <a:srgbClr val="FF0066"/>
                </a:solidFill>
                <a:latin typeface="Calibri"/>
                <a:cs typeface="Calibri"/>
              </a:rPr>
              <a:t>k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s</a:t>
            </a:r>
            <a:r>
              <a:rPr sz="1000" b="1" dirty="0">
                <a:solidFill>
                  <a:srgbClr val="FF0066"/>
                </a:solidFill>
                <a:latin typeface="Calibri"/>
                <a:cs typeface="Calibri"/>
              </a:rPr>
              <a:t>_  </a:t>
            </a:r>
            <a:r>
              <a:rPr sz="1000" b="1" spc="5" dirty="0">
                <a:solidFill>
                  <a:srgbClr val="FF0066"/>
                </a:solidFill>
                <a:latin typeface="Calibri"/>
                <a:cs typeface="Calibri"/>
              </a:rPr>
              <a:t>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2400" y="5626608"/>
            <a:ext cx="2441575" cy="1094740"/>
            <a:chOff x="3962400" y="5626608"/>
            <a:chExt cx="2441575" cy="1094740"/>
          </a:xfrm>
        </p:grpSpPr>
        <p:sp>
          <p:nvSpPr>
            <p:cNvPr id="11" name="object 11"/>
            <p:cNvSpPr/>
            <p:nvPr/>
          </p:nvSpPr>
          <p:spPr>
            <a:xfrm>
              <a:off x="3962400" y="6193536"/>
              <a:ext cx="2441575" cy="21590"/>
            </a:xfrm>
            <a:custGeom>
              <a:avLst/>
              <a:gdLst/>
              <a:ahLst/>
              <a:cxnLst/>
              <a:rect l="l" t="t" r="r" b="b"/>
              <a:pathLst>
                <a:path w="2441575" h="21589">
                  <a:moveTo>
                    <a:pt x="762000" y="9144"/>
                  </a:moveTo>
                  <a:lnTo>
                    <a:pt x="0" y="6096"/>
                  </a:lnTo>
                  <a:lnTo>
                    <a:pt x="0" y="18288"/>
                  </a:lnTo>
                  <a:lnTo>
                    <a:pt x="762000" y="21336"/>
                  </a:lnTo>
                  <a:lnTo>
                    <a:pt x="762000" y="9144"/>
                  </a:lnTo>
                  <a:close/>
                </a:path>
                <a:path w="2441575" h="21589">
                  <a:moveTo>
                    <a:pt x="2441448" y="12192"/>
                  </a:moveTo>
                  <a:lnTo>
                    <a:pt x="2438400" y="0"/>
                  </a:lnTo>
                  <a:lnTo>
                    <a:pt x="1981200" y="6096"/>
                  </a:lnTo>
                  <a:lnTo>
                    <a:pt x="1984248" y="18288"/>
                  </a:lnTo>
                  <a:lnTo>
                    <a:pt x="2441448" y="12192"/>
                  </a:lnTo>
                  <a:close/>
                </a:path>
              </a:pathLst>
            </a:custGeom>
            <a:solidFill>
              <a:srgbClr val="338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3608" y="5626608"/>
              <a:ext cx="1780539" cy="1094740"/>
            </a:xfrm>
            <a:custGeom>
              <a:avLst/>
              <a:gdLst/>
              <a:ahLst/>
              <a:cxnLst/>
              <a:rect l="l" t="t" r="r" b="b"/>
              <a:pathLst>
                <a:path w="1780539" h="1094740">
                  <a:moveTo>
                    <a:pt x="13715" y="547116"/>
                  </a:moveTo>
                  <a:lnTo>
                    <a:pt x="0" y="548640"/>
                  </a:lnTo>
                  <a:lnTo>
                    <a:pt x="3047" y="573024"/>
                  </a:lnTo>
                  <a:lnTo>
                    <a:pt x="27431" y="569976"/>
                  </a:lnTo>
                  <a:lnTo>
                    <a:pt x="27431" y="548640"/>
                  </a:lnTo>
                  <a:lnTo>
                    <a:pt x="13715" y="547116"/>
                  </a:lnTo>
                  <a:close/>
                </a:path>
                <a:path w="1780539" h="1094740">
                  <a:moveTo>
                    <a:pt x="27431" y="545592"/>
                  </a:moveTo>
                  <a:lnTo>
                    <a:pt x="13715" y="547116"/>
                  </a:lnTo>
                  <a:lnTo>
                    <a:pt x="27431" y="548640"/>
                  </a:lnTo>
                  <a:lnTo>
                    <a:pt x="27431" y="545592"/>
                  </a:lnTo>
                  <a:close/>
                </a:path>
                <a:path w="1780539" h="1094740">
                  <a:moveTo>
                    <a:pt x="60959" y="347472"/>
                  </a:moveTo>
                  <a:lnTo>
                    <a:pt x="54863" y="356616"/>
                  </a:lnTo>
                  <a:lnTo>
                    <a:pt x="42671" y="384048"/>
                  </a:lnTo>
                  <a:lnTo>
                    <a:pt x="30479" y="408432"/>
                  </a:lnTo>
                  <a:lnTo>
                    <a:pt x="18287" y="435864"/>
                  </a:lnTo>
                  <a:lnTo>
                    <a:pt x="6095" y="490728"/>
                  </a:lnTo>
                  <a:lnTo>
                    <a:pt x="0" y="545592"/>
                  </a:lnTo>
                  <a:lnTo>
                    <a:pt x="13715" y="547116"/>
                  </a:lnTo>
                  <a:lnTo>
                    <a:pt x="27431" y="545592"/>
                  </a:lnTo>
                  <a:lnTo>
                    <a:pt x="27431" y="521208"/>
                  </a:lnTo>
                  <a:lnTo>
                    <a:pt x="30479" y="493776"/>
                  </a:lnTo>
                  <a:lnTo>
                    <a:pt x="36575" y="469392"/>
                  </a:lnTo>
                  <a:lnTo>
                    <a:pt x="42671" y="441960"/>
                  </a:lnTo>
                  <a:lnTo>
                    <a:pt x="51815" y="417576"/>
                  </a:lnTo>
                  <a:lnTo>
                    <a:pt x="64007" y="393192"/>
                  </a:lnTo>
                  <a:lnTo>
                    <a:pt x="79247" y="368808"/>
                  </a:lnTo>
                  <a:lnTo>
                    <a:pt x="82295" y="362712"/>
                  </a:lnTo>
                  <a:lnTo>
                    <a:pt x="60959" y="347472"/>
                  </a:lnTo>
                  <a:close/>
                </a:path>
                <a:path w="1780539" h="1094740">
                  <a:moveTo>
                    <a:pt x="268224" y="155448"/>
                  </a:moveTo>
                  <a:lnTo>
                    <a:pt x="234695" y="176784"/>
                  </a:lnTo>
                  <a:lnTo>
                    <a:pt x="179831" y="219456"/>
                  </a:lnTo>
                  <a:lnTo>
                    <a:pt x="131063" y="262128"/>
                  </a:lnTo>
                  <a:lnTo>
                    <a:pt x="109727" y="283464"/>
                  </a:lnTo>
                  <a:lnTo>
                    <a:pt x="109727" y="286512"/>
                  </a:lnTo>
                  <a:lnTo>
                    <a:pt x="128015" y="301752"/>
                  </a:lnTo>
                  <a:lnTo>
                    <a:pt x="170687" y="259080"/>
                  </a:lnTo>
                  <a:lnTo>
                    <a:pt x="195071" y="237744"/>
                  </a:lnTo>
                  <a:lnTo>
                    <a:pt x="222503" y="216408"/>
                  </a:lnTo>
                  <a:lnTo>
                    <a:pt x="277367" y="179832"/>
                  </a:lnTo>
                  <a:lnTo>
                    <a:pt x="280415" y="176784"/>
                  </a:lnTo>
                  <a:lnTo>
                    <a:pt x="268224" y="155448"/>
                  </a:lnTo>
                  <a:close/>
                </a:path>
                <a:path w="1780539" h="1094740">
                  <a:moveTo>
                    <a:pt x="530351" y="48768"/>
                  </a:moveTo>
                  <a:lnTo>
                    <a:pt x="429767" y="79248"/>
                  </a:lnTo>
                  <a:lnTo>
                    <a:pt x="396239" y="94488"/>
                  </a:lnTo>
                  <a:lnTo>
                    <a:pt x="359663" y="106680"/>
                  </a:lnTo>
                  <a:lnTo>
                    <a:pt x="335279" y="118872"/>
                  </a:lnTo>
                  <a:lnTo>
                    <a:pt x="347471" y="143256"/>
                  </a:lnTo>
                  <a:lnTo>
                    <a:pt x="371855" y="131064"/>
                  </a:lnTo>
                  <a:lnTo>
                    <a:pt x="405383" y="115824"/>
                  </a:lnTo>
                  <a:lnTo>
                    <a:pt x="438912" y="103632"/>
                  </a:lnTo>
                  <a:lnTo>
                    <a:pt x="475488" y="91440"/>
                  </a:lnTo>
                  <a:lnTo>
                    <a:pt x="536447" y="73152"/>
                  </a:lnTo>
                  <a:lnTo>
                    <a:pt x="530351" y="48768"/>
                  </a:lnTo>
                  <a:close/>
                </a:path>
                <a:path w="1780539" h="1094740">
                  <a:moveTo>
                    <a:pt x="807719" y="3048"/>
                  </a:moveTo>
                  <a:lnTo>
                    <a:pt x="798576" y="3048"/>
                  </a:lnTo>
                  <a:lnTo>
                    <a:pt x="755903" y="6096"/>
                  </a:lnTo>
                  <a:lnTo>
                    <a:pt x="667512" y="18288"/>
                  </a:lnTo>
                  <a:lnTo>
                    <a:pt x="627888" y="24384"/>
                  </a:lnTo>
                  <a:lnTo>
                    <a:pt x="603503" y="30480"/>
                  </a:lnTo>
                  <a:lnTo>
                    <a:pt x="609600" y="54864"/>
                  </a:lnTo>
                  <a:lnTo>
                    <a:pt x="630936" y="48768"/>
                  </a:lnTo>
                  <a:lnTo>
                    <a:pt x="716279" y="36576"/>
                  </a:lnTo>
                  <a:lnTo>
                    <a:pt x="758951" y="33528"/>
                  </a:lnTo>
                  <a:lnTo>
                    <a:pt x="801624" y="27432"/>
                  </a:lnTo>
                  <a:lnTo>
                    <a:pt x="807719" y="27432"/>
                  </a:lnTo>
                  <a:lnTo>
                    <a:pt x="807719" y="3048"/>
                  </a:lnTo>
                  <a:close/>
                </a:path>
                <a:path w="1780539" h="1094740">
                  <a:moveTo>
                    <a:pt x="890015" y="0"/>
                  </a:moveTo>
                  <a:lnTo>
                    <a:pt x="890015" y="27432"/>
                  </a:lnTo>
                  <a:lnTo>
                    <a:pt x="935736" y="27432"/>
                  </a:lnTo>
                  <a:lnTo>
                    <a:pt x="1063752" y="36576"/>
                  </a:lnTo>
                  <a:lnTo>
                    <a:pt x="1085088" y="39624"/>
                  </a:lnTo>
                  <a:lnTo>
                    <a:pt x="1088136" y="15240"/>
                  </a:lnTo>
                  <a:lnTo>
                    <a:pt x="1024127" y="6096"/>
                  </a:lnTo>
                  <a:lnTo>
                    <a:pt x="981455" y="3048"/>
                  </a:lnTo>
                  <a:lnTo>
                    <a:pt x="935736" y="3048"/>
                  </a:lnTo>
                  <a:lnTo>
                    <a:pt x="890015" y="0"/>
                  </a:lnTo>
                  <a:close/>
                </a:path>
                <a:path w="1780539" h="1094740">
                  <a:moveTo>
                    <a:pt x="890015" y="0"/>
                  </a:moveTo>
                  <a:lnTo>
                    <a:pt x="883919" y="0"/>
                  </a:lnTo>
                  <a:lnTo>
                    <a:pt x="883919" y="27432"/>
                  </a:lnTo>
                  <a:lnTo>
                    <a:pt x="890015" y="27432"/>
                  </a:lnTo>
                  <a:lnTo>
                    <a:pt x="890015" y="0"/>
                  </a:lnTo>
                  <a:close/>
                </a:path>
                <a:path w="1780539" h="1094740">
                  <a:moveTo>
                    <a:pt x="1164336" y="27432"/>
                  </a:moveTo>
                  <a:lnTo>
                    <a:pt x="1158239" y="51816"/>
                  </a:lnTo>
                  <a:lnTo>
                    <a:pt x="1188719" y="57912"/>
                  </a:lnTo>
                  <a:lnTo>
                    <a:pt x="1228343" y="67056"/>
                  </a:lnTo>
                  <a:lnTo>
                    <a:pt x="1304543" y="91440"/>
                  </a:lnTo>
                  <a:lnTo>
                    <a:pt x="1341119" y="103632"/>
                  </a:lnTo>
                  <a:lnTo>
                    <a:pt x="1353312" y="106680"/>
                  </a:lnTo>
                  <a:lnTo>
                    <a:pt x="1362455" y="82296"/>
                  </a:lnTo>
                  <a:lnTo>
                    <a:pt x="1347215" y="79248"/>
                  </a:lnTo>
                  <a:lnTo>
                    <a:pt x="1310639" y="67056"/>
                  </a:lnTo>
                  <a:lnTo>
                    <a:pt x="1234439" y="42672"/>
                  </a:lnTo>
                  <a:lnTo>
                    <a:pt x="1194815" y="33528"/>
                  </a:lnTo>
                  <a:lnTo>
                    <a:pt x="1164336" y="27432"/>
                  </a:lnTo>
                  <a:close/>
                </a:path>
                <a:path w="1780539" h="1094740">
                  <a:moveTo>
                    <a:pt x="1432559" y="112776"/>
                  </a:moveTo>
                  <a:lnTo>
                    <a:pt x="1420367" y="137160"/>
                  </a:lnTo>
                  <a:lnTo>
                    <a:pt x="1441703" y="146304"/>
                  </a:lnTo>
                  <a:lnTo>
                    <a:pt x="1472183" y="164592"/>
                  </a:lnTo>
                  <a:lnTo>
                    <a:pt x="1502664" y="179832"/>
                  </a:lnTo>
                  <a:lnTo>
                    <a:pt x="1533143" y="198120"/>
                  </a:lnTo>
                  <a:lnTo>
                    <a:pt x="1557527" y="219456"/>
                  </a:lnTo>
                  <a:lnTo>
                    <a:pt x="1584959" y="237744"/>
                  </a:lnTo>
                  <a:lnTo>
                    <a:pt x="1591055" y="243840"/>
                  </a:lnTo>
                  <a:lnTo>
                    <a:pt x="1606295" y="222504"/>
                  </a:lnTo>
                  <a:lnTo>
                    <a:pt x="1600200" y="216408"/>
                  </a:lnTo>
                  <a:lnTo>
                    <a:pt x="1572767" y="198120"/>
                  </a:lnTo>
                  <a:lnTo>
                    <a:pt x="1545336" y="176784"/>
                  </a:lnTo>
                  <a:lnTo>
                    <a:pt x="1484376" y="140208"/>
                  </a:lnTo>
                  <a:lnTo>
                    <a:pt x="1453895" y="124968"/>
                  </a:lnTo>
                  <a:lnTo>
                    <a:pt x="1432559" y="112776"/>
                  </a:lnTo>
                  <a:close/>
                </a:path>
                <a:path w="1780539" h="1094740">
                  <a:moveTo>
                    <a:pt x="1664207" y="277368"/>
                  </a:moveTo>
                  <a:lnTo>
                    <a:pt x="1645919" y="295656"/>
                  </a:lnTo>
                  <a:lnTo>
                    <a:pt x="1652015" y="301752"/>
                  </a:lnTo>
                  <a:lnTo>
                    <a:pt x="1670303" y="323088"/>
                  </a:lnTo>
                  <a:lnTo>
                    <a:pt x="1685543" y="347472"/>
                  </a:lnTo>
                  <a:lnTo>
                    <a:pt x="1703831" y="371856"/>
                  </a:lnTo>
                  <a:lnTo>
                    <a:pt x="1716024" y="393192"/>
                  </a:lnTo>
                  <a:lnTo>
                    <a:pt x="1728215" y="417576"/>
                  </a:lnTo>
                  <a:lnTo>
                    <a:pt x="1743455" y="463296"/>
                  </a:lnTo>
                  <a:lnTo>
                    <a:pt x="1767839" y="457200"/>
                  </a:lnTo>
                  <a:lnTo>
                    <a:pt x="1758695" y="435864"/>
                  </a:lnTo>
                  <a:lnTo>
                    <a:pt x="1749552" y="408432"/>
                  </a:lnTo>
                  <a:lnTo>
                    <a:pt x="1737359" y="381000"/>
                  </a:lnTo>
                  <a:lnTo>
                    <a:pt x="1725167" y="356616"/>
                  </a:lnTo>
                  <a:lnTo>
                    <a:pt x="1670303" y="283464"/>
                  </a:lnTo>
                  <a:lnTo>
                    <a:pt x="1664207" y="277368"/>
                  </a:lnTo>
                  <a:close/>
                </a:path>
                <a:path w="1780539" h="1094740">
                  <a:moveTo>
                    <a:pt x="1766315" y="547116"/>
                  </a:moveTo>
                  <a:lnTo>
                    <a:pt x="1752600" y="548640"/>
                  </a:lnTo>
                  <a:lnTo>
                    <a:pt x="1752600" y="573024"/>
                  </a:lnTo>
                  <a:lnTo>
                    <a:pt x="1749552" y="600456"/>
                  </a:lnTo>
                  <a:lnTo>
                    <a:pt x="1743455" y="624840"/>
                  </a:lnTo>
                  <a:lnTo>
                    <a:pt x="1737359" y="652272"/>
                  </a:lnTo>
                  <a:lnTo>
                    <a:pt x="1728215" y="676656"/>
                  </a:lnTo>
                  <a:lnTo>
                    <a:pt x="1716024" y="701040"/>
                  </a:lnTo>
                  <a:lnTo>
                    <a:pt x="1703831" y="722376"/>
                  </a:lnTo>
                  <a:lnTo>
                    <a:pt x="1725167" y="734568"/>
                  </a:lnTo>
                  <a:lnTo>
                    <a:pt x="1749552" y="685800"/>
                  </a:lnTo>
                  <a:lnTo>
                    <a:pt x="1761743" y="658368"/>
                  </a:lnTo>
                  <a:lnTo>
                    <a:pt x="1773936" y="603504"/>
                  </a:lnTo>
                  <a:lnTo>
                    <a:pt x="1780031" y="548640"/>
                  </a:lnTo>
                  <a:lnTo>
                    <a:pt x="1766315" y="547116"/>
                  </a:lnTo>
                  <a:close/>
                </a:path>
                <a:path w="1780539" h="1094740">
                  <a:moveTo>
                    <a:pt x="1752600" y="545592"/>
                  </a:moveTo>
                  <a:lnTo>
                    <a:pt x="1752600" y="548640"/>
                  </a:lnTo>
                  <a:lnTo>
                    <a:pt x="1766315" y="547116"/>
                  </a:lnTo>
                  <a:lnTo>
                    <a:pt x="1752600" y="545592"/>
                  </a:lnTo>
                  <a:close/>
                </a:path>
                <a:path w="1780539" h="1094740">
                  <a:moveTo>
                    <a:pt x="1776983" y="533400"/>
                  </a:moveTo>
                  <a:lnTo>
                    <a:pt x="1752600" y="536448"/>
                  </a:lnTo>
                  <a:lnTo>
                    <a:pt x="1752600" y="545592"/>
                  </a:lnTo>
                  <a:lnTo>
                    <a:pt x="1766315" y="547116"/>
                  </a:lnTo>
                  <a:lnTo>
                    <a:pt x="1780031" y="545592"/>
                  </a:lnTo>
                  <a:lnTo>
                    <a:pt x="1776983" y="533400"/>
                  </a:lnTo>
                  <a:close/>
                </a:path>
                <a:path w="1780539" h="1094740">
                  <a:moveTo>
                    <a:pt x="1661159" y="783336"/>
                  </a:moveTo>
                  <a:lnTo>
                    <a:pt x="1609343" y="835152"/>
                  </a:lnTo>
                  <a:lnTo>
                    <a:pt x="1584959" y="856488"/>
                  </a:lnTo>
                  <a:lnTo>
                    <a:pt x="1557527" y="874776"/>
                  </a:lnTo>
                  <a:lnTo>
                    <a:pt x="1530095" y="896112"/>
                  </a:lnTo>
                  <a:lnTo>
                    <a:pt x="1508759" y="911352"/>
                  </a:lnTo>
                  <a:lnTo>
                    <a:pt x="1520952" y="932688"/>
                  </a:lnTo>
                  <a:lnTo>
                    <a:pt x="1545336" y="917448"/>
                  </a:lnTo>
                  <a:lnTo>
                    <a:pt x="1600200" y="874776"/>
                  </a:lnTo>
                  <a:lnTo>
                    <a:pt x="1648967" y="832104"/>
                  </a:lnTo>
                  <a:lnTo>
                    <a:pt x="1670303" y="810768"/>
                  </a:lnTo>
                  <a:lnTo>
                    <a:pt x="1679447" y="798576"/>
                  </a:lnTo>
                  <a:lnTo>
                    <a:pt x="1661159" y="783336"/>
                  </a:lnTo>
                  <a:close/>
                </a:path>
                <a:path w="1780539" h="1094740">
                  <a:moveTo>
                    <a:pt x="1441703" y="947929"/>
                  </a:moveTo>
                  <a:lnTo>
                    <a:pt x="1374647" y="978408"/>
                  </a:lnTo>
                  <a:lnTo>
                    <a:pt x="1341119" y="990601"/>
                  </a:lnTo>
                  <a:lnTo>
                    <a:pt x="1304543" y="1002792"/>
                  </a:lnTo>
                  <a:lnTo>
                    <a:pt x="1255776" y="1018032"/>
                  </a:lnTo>
                  <a:lnTo>
                    <a:pt x="1261871" y="1042416"/>
                  </a:lnTo>
                  <a:lnTo>
                    <a:pt x="1350264" y="1014984"/>
                  </a:lnTo>
                  <a:lnTo>
                    <a:pt x="1383791" y="999744"/>
                  </a:lnTo>
                  <a:lnTo>
                    <a:pt x="1420367" y="984504"/>
                  </a:lnTo>
                  <a:lnTo>
                    <a:pt x="1453895" y="969264"/>
                  </a:lnTo>
                  <a:lnTo>
                    <a:pt x="1441703" y="947929"/>
                  </a:lnTo>
                  <a:close/>
                </a:path>
                <a:path w="1780539" h="1094740">
                  <a:moveTo>
                    <a:pt x="1182624" y="1036320"/>
                  </a:moveTo>
                  <a:lnTo>
                    <a:pt x="1149095" y="1045464"/>
                  </a:lnTo>
                  <a:lnTo>
                    <a:pt x="1063752" y="1057656"/>
                  </a:lnTo>
                  <a:lnTo>
                    <a:pt x="1021079" y="1060704"/>
                  </a:lnTo>
                  <a:lnTo>
                    <a:pt x="984503" y="1063752"/>
                  </a:lnTo>
                  <a:lnTo>
                    <a:pt x="984503" y="1091184"/>
                  </a:lnTo>
                  <a:lnTo>
                    <a:pt x="1024127" y="1088136"/>
                  </a:lnTo>
                  <a:lnTo>
                    <a:pt x="1112519" y="1075944"/>
                  </a:lnTo>
                  <a:lnTo>
                    <a:pt x="1152143" y="1069848"/>
                  </a:lnTo>
                  <a:lnTo>
                    <a:pt x="1188719" y="1060704"/>
                  </a:lnTo>
                  <a:lnTo>
                    <a:pt x="1182624" y="1036320"/>
                  </a:lnTo>
                  <a:close/>
                </a:path>
                <a:path w="1780539" h="1094740">
                  <a:moveTo>
                    <a:pt x="707136" y="1054608"/>
                  </a:moveTo>
                  <a:lnTo>
                    <a:pt x="704088" y="1082040"/>
                  </a:lnTo>
                  <a:lnTo>
                    <a:pt x="713231" y="1082040"/>
                  </a:lnTo>
                  <a:lnTo>
                    <a:pt x="755903" y="1088136"/>
                  </a:lnTo>
                  <a:lnTo>
                    <a:pt x="798576" y="1091184"/>
                  </a:lnTo>
                  <a:lnTo>
                    <a:pt x="844295" y="1091184"/>
                  </a:lnTo>
                  <a:lnTo>
                    <a:pt x="890015" y="1094232"/>
                  </a:lnTo>
                  <a:lnTo>
                    <a:pt x="890015" y="1066801"/>
                  </a:lnTo>
                  <a:lnTo>
                    <a:pt x="844295" y="1066801"/>
                  </a:lnTo>
                  <a:lnTo>
                    <a:pt x="713231" y="1057656"/>
                  </a:lnTo>
                  <a:lnTo>
                    <a:pt x="707136" y="1054608"/>
                  </a:lnTo>
                  <a:close/>
                </a:path>
                <a:path w="1780539" h="1094740">
                  <a:moveTo>
                    <a:pt x="908303" y="1066801"/>
                  </a:moveTo>
                  <a:lnTo>
                    <a:pt x="890015" y="1066801"/>
                  </a:lnTo>
                  <a:lnTo>
                    <a:pt x="890015" y="1094232"/>
                  </a:lnTo>
                  <a:lnTo>
                    <a:pt x="908303" y="1094232"/>
                  </a:lnTo>
                  <a:lnTo>
                    <a:pt x="908303" y="1066801"/>
                  </a:lnTo>
                  <a:close/>
                </a:path>
                <a:path w="1780539" h="1094740">
                  <a:moveTo>
                    <a:pt x="438912" y="990601"/>
                  </a:moveTo>
                  <a:lnTo>
                    <a:pt x="429767" y="1014984"/>
                  </a:lnTo>
                  <a:lnTo>
                    <a:pt x="432815" y="1014984"/>
                  </a:lnTo>
                  <a:lnTo>
                    <a:pt x="469391" y="1027176"/>
                  </a:lnTo>
                  <a:lnTo>
                    <a:pt x="545591" y="1051560"/>
                  </a:lnTo>
                  <a:lnTo>
                    <a:pt x="585215" y="1060704"/>
                  </a:lnTo>
                  <a:lnTo>
                    <a:pt x="627888" y="1069848"/>
                  </a:lnTo>
                  <a:lnTo>
                    <a:pt x="630936" y="1045464"/>
                  </a:lnTo>
                  <a:lnTo>
                    <a:pt x="630936" y="1042416"/>
                  </a:lnTo>
                  <a:lnTo>
                    <a:pt x="591312" y="1036320"/>
                  </a:lnTo>
                  <a:lnTo>
                    <a:pt x="551688" y="1027176"/>
                  </a:lnTo>
                  <a:lnTo>
                    <a:pt x="475488" y="1002792"/>
                  </a:lnTo>
                  <a:lnTo>
                    <a:pt x="438912" y="990601"/>
                  </a:lnTo>
                  <a:close/>
                </a:path>
                <a:path w="1780539" h="1094740">
                  <a:moveTo>
                    <a:pt x="198119" y="859536"/>
                  </a:moveTo>
                  <a:lnTo>
                    <a:pt x="182879" y="877824"/>
                  </a:lnTo>
                  <a:lnTo>
                    <a:pt x="207263" y="896112"/>
                  </a:lnTo>
                  <a:lnTo>
                    <a:pt x="234695" y="917448"/>
                  </a:lnTo>
                  <a:lnTo>
                    <a:pt x="295655" y="954024"/>
                  </a:lnTo>
                  <a:lnTo>
                    <a:pt x="326136" y="969264"/>
                  </a:lnTo>
                  <a:lnTo>
                    <a:pt x="359663" y="984504"/>
                  </a:lnTo>
                  <a:lnTo>
                    <a:pt x="368807" y="963168"/>
                  </a:lnTo>
                  <a:lnTo>
                    <a:pt x="338327" y="947929"/>
                  </a:lnTo>
                  <a:lnTo>
                    <a:pt x="307847" y="929640"/>
                  </a:lnTo>
                  <a:lnTo>
                    <a:pt x="277367" y="914401"/>
                  </a:lnTo>
                  <a:lnTo>
                    <a:pt x="246887" y="896112"/>
                  </a:lnTo>
                  <a:lnTo>
                    <a:pt x="222503" y="874776"/>
                  </a:lnTo>
                  <a:lnTo>
                    <a:pt x="198119" y="859536"/>
                  </a:lnTo>
                  <a:close/>
                </a:path>
                <a:path w="1780539" h="1094740">
                  <a:moveTo>
                    <a:pt x="39624" y="643128"/>
                  </a:moveTo>
                  <a:lnTo>
                    <a:pt x="15239" y="649224"/>
                  </a:lnTo>
                  <a:lnTo>
                    <a:pt x="18287" y="658368"/>
                  </a:lnTo>
                  <a:lnTo>
                    <a:pt x="42671" y="713232"/>
                  </a:lnTo>
                  <a:lnTo>
                    <a:pt x="54863" y="737616"/>
                  </a:lnTo>
                  <a:lnTo>
                    <a:pt x="109727" y="810768"/>
                  </a:lnTo>
                  <a:lnTo>
                    <a:pt x="124967" y="826008"/>
                  </a:lnTo>
                  <a:lnTo>
                    <a:pt x="143255" y="807720"/>
                  </a:lnTo>
                  <a:lnTo>
                    <a:pt x="128015" y="792480"/>
                  </a:lnTo>
                  <a:lnTo>
                    <a:pt x="109727" y="771144"/>
                  </a:lnTo>
                  <a:lnTo>
                    <a:pt x="76200" y="722376"/>
                  </a:lnTo>
                  <a:lnTo>
                    <a:pt x="51815" y="673608"/>
                  </a:lnTo>
                  <a:lnTo>
                    <a:pt x="42671" y="649224"/>
                  </a:lnTo>
                  <a:lnTo>
                    <a:pt x="39624" y="6431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526796"/>
            <a:ext cx="50380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Degree</a:t>
            </a:r>
            <a:r>
              <a:rPr sz="3200" dirty="0"/>
              <a:t> of</a:t>
            </a:r>
            <a:r>
              <a:rPr sz="3200" spc="-25" dirty="0"/>
              <a:t> </a:t>
            </a:r>
            <a:r>
              <a:rPr sz="3200" spc="-5" dirty="0"/>
              <a:t>a</a:t>
            </a:r>
            <a:r>
              <a:rPr sz="3200" spc="-20" dirty="0"/>
              <a:t> </a:t>
            </a:r>
            <a:r>
              <a:rPr sz="3200" spc="-10" dirty="0"/>
              <a:t>Relationship</a:t>
            </a:r>
            <a:r>
              <a:rPr sz="3200" spc="-30" dirty="0"/>
              <a:t> Type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2370835"/>
            <a:ext cx="8034020" cy="14154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6870" marR="1388745" indent="-344805">
              <a:lnSpc>
                <a:spcPts val="2300"/>
              </a:lnSpc>
              <a:spcBef>
                <a:spcPts val="66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degree</a:t>
            </a:r>
            <a:r>
              <a:rPr sz="2400" b="1" u="heavy" spc="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of a </a:t>
            </a:r>
            <a:r>
              <a:rPr sz="2400" b="1" u="heavy" spc="-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relationship</a:t>
            </a:r>
            <a:r>
              <a:rPr sz="2400" b="1" u="heavy" spc="-5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type</a:t>
            </a:r>
            <a:r>
              <a:rPr sz="2400" b="1" u="heavy" spc="1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participating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Both</a:t>
            </a:r>
            <a:r>
              <a:rPr sz="24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MANAGES</a:t>
            </a:r>
            <a:r>
              <a:rPr sz="2400" b="1" spc="-3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WORKS_ON</a:t>
            </a:r>
            <a:r>
              <a:rPr sz="24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i="1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binary</a:t>
            </a:r>
            <a:r>
              <a:rPr sz="2400" b="1" i="1" spc="-2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66"/>
                </a:solidFill>
                <a:latin typeface="Calibri"/>
                <a:cs typeface="Calibri"/>
              </a:rPr>
              <a:t>relationships.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9007" y="4843271"/>
            <a:ext cx="2009139" cy="634365"/>
          </a:xfrm>
          <a:custGeom>
            <a:avLst/>
            <a:gdLst/>
            <a:ahLst/>
            <a:cxnLst/>
            <a:rect l="l" t="t" r="r" b="b"/>
            <a:pathLst>
              <a:path w="2009139" h="634364">
                <a:moveTo>
                  <a:pt x="200253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627888"/>
                </a:lnTo>
                <a:lnTo>
                  <a:pt x="6096" y="633983"/>
                </a:lnTo>
                <a:lnTo>
                  <a:pt x="2002536" y="633983"/>
                </a:lnTo>
                <a:lnTo>
                  <a:pt x="2008632" y="627888"/>
                </a:lnTo>
                <a:lnTo>
                  <a:pt x="2008632" y="621791"/>
                </a:lnTo>
                <a:lnTo>
                  <a:pt x="27431" y="621791"/>
                </a:lnTo>
                <a:lnTo>
                  <a:pt x="12192" y="609600"/>
                </a:lnTo>
                <a:lnTo>
                  <a:pt x="27431" y="609600"/>
                </a:lnTo>
                <a:lnTo>
                  <a:pt x="27431" y="24383"/>
                </a:lnTo>
                <a:lnTo>
                  <a:pt x="12192" y="24383"/>
                </a:lnTo>
                <a:lnTo>
                  <a:pt x="27431" y="12191"/>
                </a:lnTo>
                <a:lnTo>
                  <a:pt x="2008632" y="12191"/>
                </a:lnTo>
                <a:lnTo>
                  <a:pt x="2008632" y="6095"/>
                </a:lnTo>
                <a:lnTo>
                  <a:pt x="2002536" y="0"/>
                </a:lnTo>
                <a:close/>
              </a:path>
              <a:path w="2009139" h="634364">
                <a:moveTo>
                  <a:pt x="27431" y="609600"/>
                </a:moveTo>
                <a:lnTo>
                  <a:pt x="12192" y="609600"/>
                </a:lnTo>
                <a:lnTo>
                  <a:pt x="27431" y="621791"/>
                </a:lnTo>
                <a:lnTo>
                  <a:pt x="27431" y="609600"/>
                </a:lnTo>
                <a:close/>
              </a:path>
              <a:path w="2009139" h="634364">
                <a:moveTo>
                  <a:pt x="1981200" y="609600"/>
                </a:moveTo>
                <a:lnTo>
                  <a:pt x="27431" y="609600"/>
                </a:lnTo>
                <a:lnTo>
                  <a:pt x="27431" y="621791"/>
                </a:lnTo>
                <a:lnTo>
                  <a:pt x="1981200" y="621791"/>
                </a:lnTo>
                <a:lnTo>
                  <a:pt x="1981200" y="609600"/>
                </a:lnTo>
                <a:close/>
              </a:path>
              <a:path w="2009139" h="634364">
                <a:moveTo>
                  <a:pt x="1981200" y="12191"/>
                </a:moveTo>
                <a:lnTo>
                  <a:pt x="1981200" y="621791"/>
                </a:lnTo>
                <a:lnTo>
                  <a:pt x="1993392" y="609600"/>
                </a:lnTo>
                <a:lnTo>
                  <a:pt x="2008632" y="609600"/>
                </a:lnTo>
                <a:lnTo>
                  <a:pt x="2008632" y="24383"/>
                </a:lnTo>
                <a:lnTo>
                  <a:pt x="1993392" y="24383"/>
                </a:lnTo>
                <a:lnTo>
                  <a:pt x="1981200" y="12191"/>
                </a:lnTo>
                <a:close/>
              </a:path>
              <a:path w="2009139" h="634364">
                <a:moveTo>
                  <a:pt x="2008632" y="609600"/>
                </a:moveTo>
                <a:lnTo>
                  <a:pt x="1993392" y="609600"/>
                </a:lnTo>
                <a:lnTo>
                  <a:pt x="1981200" y="621791"/>
                </a:lnTo>
                <a:lnTo>
                  <a:pt x="2008632" y="621791"/>
                </a:lnTo>
                <a:lnTo>
                  <a:pt x="2008632" y="609600"/>
                </a:lnTo>
                <a:close/>
              </a:path>
              <a:path w="2009139" h="634364">
                <a:moveTo>
                  <a:pt x="27431" y="12191"/>
                </a:moveTo>
                <a:lnTo>
                  <a:pt x="12192" y="24383"/>
                </a:lnTo>
                <a:lnTo>
                  <a:pt x="27431" y="24383"/>
                </a:lnTo>
                <a:lnTo>
                  <a:pt x="27431" y="12191"/>
                </a:lnTo>
                <a:close/>
              </a:path>
              <a:path w="2009139" h="634364">
                <a:moveTo>
                  <a:pt x="1981200" y="12191"/>
                </a:moveTo>
                <a:lnTo>
                  <a:pt x="27431" y="12191"/>
                </a:lnTo>
                <a:lnTo>
                  <a:pt x="27431" y="24383"/>
                </a:lnTo>
                <a:lnTo>
                  <a:pt x="1981200" y="24383"/>
                </a:lnTo>
                <a:lnTo>
                  <a:pt x="1981200" y="12191"/>
                </a:lnTo>
                <a:close/>
              </a:path>
              <a:path w="2009139" h="634364">
                <a:moveTo>
                  <a:pt x="2008632" y="12191"/>
                </a:moveTo>
                <a:lnTo>
                  <a:pt x="1981200" y="12191"/>
                </a:lnTo>
                <a:lnTo>
                  <a:pt x="1993392" y="24383"/>
                </a:lnTo>
                <a:lnTo>
                  <a:pt x="2008632" y="24383"/>
                </a:lnTo>
                <a:lnTo>
                  <a:pt x="2008632" y="12191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9707" y="4995164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8608" y="4873752"/>
            <a:ext cx="1704339" cy="558165"/>
          </a:xfrm>
          <a:custGeom>
            <a:avLst/>
            <a:gdLst/>
            <a:ahLst/>
            <a:cxnLst/>
            <a:rect l="l" t="t" r="r" b="b"/>
            <a:pathLst>
              <a:path w="1704340" h="558164">
                <a:moveTo>
                  <a:pt x="1697736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551688"/>
                </a:lnTo>
                <a:lnTo>
                  <a:pt x="6095" y="557784"/>
                </a:lnTo>
                <a:lnTo>
                  <a:pt x="1697736" y="557784"/>
                </a:lnTo>
                <a:lnTo>
                  <a:pt x="1703832" y="551688"/>
                </a:lnTo>
                <a:lnTo>
                  <a:pt x="1703832" y="545592"/>
                </a:lnTo>
                <a:lnTo>
                  <a:pt x="27431" y="545592"/>
                </a:lnTo>
                <a:lnTo>
                  <a:pt x="12191" y="533400"/>
                </a:lnTo>
                <a:lnTo>
                  <a:pt x="27431" y="533400"/>
                </a:lnTo>
                <a:lnTo>
                  <a:pt x="27431" y="24384"/>
                </a:lnTo>
                <a:lnTo>
                  <a:pt x="12191" y="24384"/>
                </a:lnTo>
                <a:lnTo>
                  <a:pt x="27431" y="12192"/>
                </a:lnTo>
                <a:lnTo>
                  <a:pt x="1703832" y="12192"/>
                </a:lnTo>
                <a:lnTo>
                  <a:pt x="1703832" y="6096"/>
                </a:lnTo>
                <a:lnTo>
                  <a:pt x="1697736" y="0"/>
                </a:lnTo>
                <a:close/>
              </a:path>
              <a:path w="1704340" h="558164">
                <a:moveTo>
                  <a:pt x="27431" y="533400"/>
                </a:moveTo>
                <a:lnTo>
                  <a:pt x="12191" y="533400"/>
                </a:lnTo>
                <a:lnTo>
                  <a:pt x="27431" y="545592"/>
                </a:lnTo>
                <a:lnTo>
                  <a:pt x="27431" y="533400"/>
                </a:lnTo>
                <a:close/>
              </a:path>
              <a:path w="1704340" h="558164">
                <a:moveTo>
                  <a:pt x="1676399" y="533400"/>
                </a:moveTo>
                <a:lnTo>
                  <a:pt x="27431" y="533400"/>
                </a:lnTo>
                <a:lnTo>
                  <a:pt x="27431" y="545592"/>
                </a:lnTo>
                <a:lnTo>
                  <a:pt x="1676399" y="545592"/>
                </a:lnTo>
                <a:lnTo>
                  <a:pt x="1676399" y="533400"/>
                </a:lnTo>
                <a:close/>
              </a:path>
              <a:path w="1704340" h="558164">
                <a:moveTo>
                  <a:pt x="1676399" y="12192"/>
                </a:moveTo>
                <a:lnTo>
                  <a:pt x="1676399" y="545592"/>
                </a:lnTo>
                <a:lnTo>
                  <a:pt x="1688591" y="533400"/>
                </a:lnTo>
                <a:lnTo>
                  <a:pt x="1703832" y="533400"/>
                </a:lnTo>
                <a:lnTo>
                  <a:pt x="1703832" y="24384"/>
                </a:lnTo>
                <a:lnTo>
                  <a:pt x="1688591" y="24384"/>
                </a:lnTo>
                <a:lnTo>
                  <a:pt x="1676399" y="12192"/>
                </a:lnTo>
                <a:close/>
              </a:path>
              <a:path w="1704340" h="558164">
                <a:moveTo>
                  <a:pt x="1703832" y="533400"/>
                </a:moveTo>
                <a:lnTo>
                  <a:pt x="1688591" y="533400"/>
                </a:lnTo>
                <a:lnTo>
                  <a:pt x="1676399" y="545592"/>
                </a:lnTo>
                <a:lnTo>
                  <a:pt x="1703832" y="545592"/>
                </a:lnTo>
                <a:lnTo>
                  <a:pt x="1703832" y="533400"/>
                </a:lnTo>
                <a:close/>
              </a:path>
              <a:path w="1704340" h="558164">
                <a:moveTo>
                  <a:pt x="27431" y="12192"/>
                </a:moveTo>
                <a:lnTo>
                  <a:pt x="12191" y="24384"/>
                </a:lnTo>
                <a:lnTo>
                  <a:pt x="27431" y="24384"/>
                </a:lnTo>
                <a:lnTo>
                  <a:pt x="27431" y="12192"/>
                </a:lnTo>
                <a:close/>
              </a:path>
              <a:path w="1704340" h="558164">
                <a:moveTo>
                  <a:pt x="1676399" y="12192"/>
                </a:moveTo>
                <a:lnTo>
                  <a:pt x="27431" y="12192"/>
                </a:lnTo>
                <a:lnTo>
                  <a:pt x="27431" y="24384"/>
                </a:lnTo>
                <a:lnTo>
                  <a:pt x="1676399" y="24384"/>
                </a:lnTo>
                <a:lnTo>
                  <a:pt x="1676399" y="12192"/>
                </a:lnTo>
                <a:close/>
              </a:path>
              <a:path w="1704340" h="558164">
                <a:moveTo>
                  <a:pt x="1703832" y="12192"/>
                </a:moveTo>
                <a:lnTo>
                  <a:pt x="1676399" y="12192"/>
                </a:lnTo>
                <a:lnTo>
                  <a:pt x="1688591" y="24384"/>
                </a:lnTo>
                <a:lnTo>
                  <a:pt x="1703832" y="24384"/>
                </a:lnTo>
                <a:lnTo>
                  <a:pt x="1703832" y="12192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47180" y="4986020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66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66"/>
                </a:solidFill>
                <a:latin typeface="Calibri"/>
                <a:cs typeface="Calibri"/>
              </a:rPr>
              <a:t>p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0066"/>
                </a:solidFill>
                <a:latin typeface="Calibri"/>
                <a:cs typeface="Calibri"/>
              </a:rPr>
              <a:t>tm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FF0066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0066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2208" y="4767071"/>
            <a:ext cx="1323340" cy="789940"/>
          </a:xfrm>
          <a:custGeom>
            <a:avLst/>
            <a:gdLst/>
            <a:ahLst/>
            <a:cxnLst/>
            <a:rect l="l" t="t" r="r" b="b"/>
            <a:pathLst>
              <a:path w="1323339" h="789939">
                <a:moveTo>
                  <a:pt x="21336" y="384047"/>
                </a:moveTo>
                <a:lnTo>
                  <a:pt x="3047" y="384047"/>
                </a:lnTo>
                <a:lnTo>
                  <a:pt x="0" y="390144"/>
                </a:lnTo>
                <a:lnTo>
                  <a:pt x="0" y="399288"/>
                </a:lnTo>
                <a:lnTo>
                  <a:pt x="6095" y="405383"/>
                </a:lnTo>
                <a:lnTo>
                  <a:pt x="655319" y="786383"/>
                </a:lnTo>
                <a:lnTo>
                  <a:pt x="658367" y="789432"/>
                </a:lnTo>
                <a:lnTo>
                  <a:pt x="664463" y="789432"/>
                </a:lnTo>
                <a:lnTo>
                  <a:pt x="667512" y="786383"/>
                </a:lnTo>
                <a:lnTo>
                  <a:pt x="703868" y="765047"/>
                </a:lnTo>
                <a:lnTo>
                  <a:pt x="655319" y="765047"/>
                </a:lnTo>
                <a:lnTo>
                  <a:pt x="661415" y="761453"/>
                </a:lnTo>
                <a:lnTo>
                  <a:pt x="57521" y="405383"/>
                </a:lnTo>
                <a:lnTo>
                  <a:pt x="21336" y="405383"/>
                </a:lnTo>
                <a:lnTo>
                  <a:pt x="21336" y="384047"/>
                </a:lnTo>
                <a:close/>
              </a:path>
              <a:path w="1323339" h="789939">
                <a:moveTo>
                  <a:pt x="661415" y="761453"/>
                </a:moveTo>
                <a:lnTo>
                  <a:pt x="655319" y="765047"/>
                </a:lnTo>
                <a:lnTo>
                  <a:pt x="667512" y="765047"/>
                </a:lnTo>
                <a:lnTo>
                  <a:pt x="661415" y="761453"/>
                </a:lnTo>
                <a:close/>
              </a:path>
              <a:path w="1323339" h="789939">
                <a:moveTo>
                  <a:pt x="1283403" y="394715"/>
                </a:moveTo>
                <a:lnTo>
                  <a:pt x="661415" y="761453"/>
                </a:lnTo>
                <a:lnTo>
                  <a:pt x="667512" y="765047"/>
                </a:lnTo>
                <a:lnTo>
                  <a:pt x="703868" y="765047"/>
                </a:lnTo>
                <a:lnTo>
                  <a:pt x="1316736" y="405383"/>
                </a:lnTo>
                <a:lnTo>
                  <a:pt x="1301495" y="405383"/>
                </a:lnTo>
                <a:lnTo>
                  <a:pt x="1283403" y="394715"/>
                </a:lnTo>
                <a:close/>
              </a:path>
              <a:path w="1323339" h="789939">
                <a:moveTo>
                  <a:pt x="21336" y="384047"/>
                </a:moveTo>
                <a:lnTo>
                  <a:pt x="21336" y="405383"/>
                </a:lnTo>
                <a:lnTo>
                  <a:pt x="39428" y="394715"/>
                </a:lnTo>
                <a:lnTo>
                  <a:pt x="21336" y="384047"/>
                </a:lnTo>
                <a:close/>
              </a:path>
              <a:path w="1323339" h="789939">
                <a:moveTo>
                  <a:pt x="39428" y="394715"/>
                </a:moveTo>
                <a:lnTo>
                  <a:pt x="21336" y="405383"/>
                </a:lnTo>
                <a:lnTo>
                  <a:pt x="57521" y="405383"/>
                </a:lnTo>
                <a:lnTo>
                  <a:pt x="39428" y="394715"/>
                </a:lnTo>
                <a:close/>
              </a:path>
              <a:path w="1323339" h="789939">
                <a:moveTo>
                  <a:pt x="1301495" y="384047"/>
                </a:moveTo>
                <a:lnTo>
                  <a:pt x="1283403" y="394715"/>
                </a:lnTo>
                <a:lnTo>
                  <a:pt x="1301495" y="405383"/>
                </a:lnTo>
                <a:lnTo>
                  <a:pt x="1301495" y="384047"/>
                </a:lnTo>
                <a:close/>
              </a:path>
              <a:path w="1323339" h="789939">
                <a:moveTo>
                  <a:pt x="1319783" y="384047"/>
                </a:moveTo>
                <a:lnTo>
                  <a:pt x="1301495" y="384047"/>
                </a:lnTo>
                <a:lnTo>
                  <a:pt x="1301495" y="405383"/>
                </a:lnTo>
                <a:lnTo>
                  <a:pt x="1316736" y="405383"/>
                </a:lnTo>
                <a:lnTo>
                  <a:pt x="1322831" y="399288"/>
                </a:lnTo>
                <a:lnTo>
                  <a:pt x="1322831" y="390144"/>
                </a:lnTo>
                <a:lnTo>
                  <a:pt x="1319783" y="384047"/>
                </a:lnTo>
                <a:close/>
              </a:path>
              <a:path w="1323339" h="789939">
                <a:moveTo>
                  <a:pt x="664463" y="0"/>
                </a:moveTo>
                <a:lnTo>
                  <a:pt x="658367" y="0"/>
                </a:lnTo>
                <a:lnTo>
                  <a:pt x="655319" y="3047"/>
                </a:lnTo>
                <a:lnTo>
                  <a:pt x="6095" y="384047"/>
                </a:lnTo>
                <a:lnTo>
                  <a:pt x="21336" y="384047"/>
                </a:lnTo>
                <a:lnTo>
                  <a:pt x="39428" y="394715"/>
                </a:lnTo>
                <a:lnTo>
                  <a:pt x="661415" y="27978"/>
                </a:lnTo>
                <a:lnTo>
                  <a:pt x="655319" y="24383"/>
                </a:lnTo>
                <a:lnTo>
                  <a:pt x="703868" y="24383"/>
                </a:lnTo>
                <a:lnTo>
                  <a:pt x="667512" y="3047"/>
                </a:lnTo>
                <a:lnTo>
                  <a:pt x="664463" y="0"/>
                </a:lnTo>
                <a:close/>
              </a:path>
              <a:path w="1323339" h="789939">
                <a:moveTo>
                  <a:pt x="703868" y="24383"/>
                </a:moveTo>
                <a:lnTo>
                  <a:pt x="667512" y="24383"/>
                </a:lnTo>
                <a:lnTo>
                  <a:pt x="661415" y="27978"/>
                </a:lnTo>
                <a:lnTo>
                  <a:pt x="1283403" y="394715"/>
                </a:lnTo>
                <a:lnTo>
                  <a:pt x="1301495" y="384047"/>
                </a:lnTo>
                <a:lnTo>
                  <a:pt x="1316736" y="384047"/>
                </a:lnTo>
                <a:lnTo>
                  <a:pt x="703868" y="24383"/>
                </a:lnTo>
                <a:close/>
              </a:path>
              <a:path w="1323339" h="789939">
                <a:moveTo>
                  <a:pt x="667512" y="24383"/>
                </a:moveTo>
                <a:lnTo>
                  <a:pt x="655319" y="24383"/>
                </a:lnTo>
                <a:lnTo>
                  <a:pt x="661415" y="27978"/>
                </a:lnTo>
                <a:lnTo>
                  <a:pt x="667512" y="24383"/>
                </a:lnTo>
                <a:close/>
              </a:path>
            </a:pathLst>
          </a:custGeom>
          <a:solidFill>
            <a:srgbClr val="256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68900" y="5080508"/>
            <a:ext cx="40068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10" dirty="0">
                <a:solidFill>
                  <a:srgbClr val="FF0066"/>
                </a:solidFill>
                <a:latin typeface="Calibri"/>
                <a:cs typeface="Calibri"/>
              </a:rPr>
              <a:t>manages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2400" y="4581144"/>
            <a:ext cx="2441575" cy="1091565"/>
            <a:chOff x="3962400" y="4581144"/>
            <a:chExt cx="2441575" cy="1091565"/>
          </a:xfrm>
        </p:grpSpPr>
        <p:sp>
          <p:nvSpPr>
            <p:cNvPr id="11" name="object 11"/>
            <p:cNvSpPr/>
            <p:nvPr/>
          </p:nvSpPr>
          <p:spPr>
            <a:xfrm>
              <a:off x="3962400" y="5145023"/>
              <a:ext cx="2441575" cy="24765"/>
            </a:xfrm>
            <a:custGeom>
              <a:avLst/>
              <a:gdLst/>
              <a:ahLst/>
              <a:cxnLst/>
              <a:rect l="l" t="t" r="r" b="b"/>
              <a:pathLst>
                <a:path w="2441575" h="24764">
                  <a:moveTo>
                    <a:pt x="762000" y="12192"/>
                  </a:moveTo>
                  <a:lnTo>
                    <a:pt x="0" y="9144"/>
                  </a:lnTo>
                  <a:lnTo>
                    <a:pt x="0" y="21336"/>
                  </a:lnTo>
                  <a:lnTo>
                    <a:pt x="762000" y="24384"/>
                  </a:lnTo>
                  <a:lnTo>
                    <a:pt x="762000" y="12192"/>
                  </a:lnTo>
                  <a:close/>
                </a:path>
                <a:path w="2441575" h="24764">
                  <a:moveTo>
                    <a:pt x="2441448" y="15240"/>
                  </a:moveTo>
                  <a:lnTo>
                    <a:pt x="2438400" y="0"/>
                  </a:lnTo>
                  <a:lnTo>
                    <a:pt x="2057400" y="9144"/>
                  </a:lnTo>
                  <a:lnTo>
                    <a:pt x="2060448" y="21336"/>
                  </a:lnTo>
                  <a:lnTo>
                    <a:pt x="2441448" y="15240"/>
                  </a:lnTo>
                  <a:close/>
                </a:path>
              </a:pathLst>
            </a:custGeom>
            <a:solidFill>
              <a:srgbClr val="338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3608" y="4581144"/>
              <a:ext cx="1780539" cy="1091565"/>
            </a:xfrm>
            <a:custGeom>
              <a:avLst/>
              <a:gdLst/>
              <a:ahLst/>
              <a:cxnLst/>
              <a:rect l="l" t="t" r="r" b="b"/>
              <a:pathLst>
                <a:path w="1780539" h="1091564">
                  <a:moveTo>
                    <a:pt x="60959" y="347471"/>
                  </a:moveTo>
                  <a:lnTo>
                    <a:pt x="42671" y="380999"/>
                  </a:lnTo>
                  <a:lnTo>
                    <a:pt x="18287" y="435863"/>
                  </a:lnTo>
                  <a:lnTo>
                    <a:pt x="6095" y="490727"/>
                  </a:lnTo>
                  <a:lnTo>
                    <a:pt x="0" y="545591"/>
                  </a:lnTo>
                  <a:lnTo>
                    <a:pt x="3047" y="569975"/>
                  </a:lnTo>
                  <a:lnTo>
                    <a:pt x="27431" y="569975"/>
                  </a:lnTo>
                  <a:lnTo>
                    <a:pt x="27431" y="518159"/>
                  </a:lnTo>
                  <a:lnTo>
                    <a:pt x="30479" y="493775"/>
                  </a:lnTo>
                  <a:lnTo>
                    <a:pt x="42671" y="441959"/>
                  </a:lnTo>
                  <a:lnTo>
                    <a:pt x="64007" y="393191"/>
                  </a:lnTo>
                  <a:lnTo>
                    <a:pt x="79247" y="368807"/>
                  </a:lnTo>
                  <a:lnTo>
                    <a:pt x="82295" y="362711"/>
                  </a:lnTo>
                  <a:lnTo>
                    <a:pt x="60959" y="347471"/>
                  </a:lnTo>
                  <a:close/>
                </a:path>
                <a:path w="1780539" h="1091564">
                  <a:moveTo>
                    <a:pt x="268224" y="155447"/>
                  </a:moveTo>
                  <a:lnTo>
                    <a:pt x="262127" y="158495"/>
                  </a:lnTo>
                  <a:lnTo>
                    <a:pt x="234695" y="176783"/>
                  </a:lnTo>
                  <a:lnTo>
                    <a:pt x="207263" y="198119"/>
                  </a:lnTo>
                  <a:lnTo>
                    <a:pt x="179831" y="216407"/>
                  </a:lnTo>
                  <a:lnTo>
                    <a:pt x="155447" y="237743"/>
                  </a:lnTo>
                  <a:lnTo>
                    <a:pt x="106679" y="286511"/>
                  </a:lnTo>
                  <a:lnTo>
                    <a:pt x="128015" y="301751"/>
                  </a:lnTo>
                  <a:lnTo>
                    <a:pt x="149351" y="277367"/>
                  </a:lnTo>
                  <a:lnTo>
                    <a:pt x="170687" y="256031"/>
                  </a:lnTo>
                  <a:lnTo>
                    <a:pt x="195071" y="237743"/>
                  </a:lnTo>
                  <a:lnTo>
                    <a:pt x="222503" y="216407"/>
                  </a:lnTo>
                  <a:lnTo>
                    <a:pt x="277367" y="179831"/>
                  </a:lnTo>
                  <a:lnTo>
                    <a:pt x="280415" y="176783"/>
                  </a:lnTo>
                  <a:lnTo>
                    <a:pt x="268224" y="155447"/>
                  </a:lnTo>
                  <a:close/>
                </a:path>
                <a:path w="1780539" h="1091564">
                  <a:moveTo>
                    <a:pt x="530351" y="48767"/>
                  </a:moveTo>
                  <a:lnTo>
                    <a:pt x="469391" y="64007"/>
                  </a:lnTo>
                  <a:lnTo>
                    <a:pt x="429767" y="79247"/>
                  </a:lnTo>
                  <a:lnTo>
                    <a:pt x="396239" y="91439"/>
                  </a:lnTo>
                  <a:lnTo>
                    <a:pt x="359663" y="106679"/>
                  </a:lnTo>
                  <a:lnTo>
                    <a:pt x="335279" y="118871"/>
                  </a:lnTo>
                  <a:lnTo>
                    <a:pt x="347471" y="140207"/>
                  </a:lnTo>
                  <a:lnTo>
                    <a:pt x="371855" y="131063"/>
                  </a:lnTo>
                  <a:lnTo>
                    <a:pt x="438912" y="100583"/>
                  </a:lnTo>
                  <a:lnTo>
                    <a:pt x="475488" y="88391"/>
                  </a:lnTo>
                  <a:lnTo>
                    <a:pt x="536447" y="73151"/>
                  </a:lnTo>
                  <a:lnTo>
                    <a:pt x="530351" y="48767"/>
                  </a:lnTo>
                  <a:close/>
                </a:path>
                <a:path w="1780539" h="1091564">
                  <a:moveTo>
                    <a:pt x="807719" y="3047"/>
                  </a:moveTo>
                  <a:lnTo>
                    <a:pt x="798576" y="3047"/>
                  </a:lnTo>
                  <a:lnTo>
                    <a:pt x="755903" y="6095"/>
                  </a:lnTo>
                  <a:lnTo>
                    <a:pt x="667512" y="18287"/>
                  </a:lnTo>
                  <a:lnTo>
                    <a:pt x="627888" y="24383"/>
                  </a:lnTo>
                  <a:lnTo>
                    <a:pt x="603503" y="30479"/>
                  </a:lnTo>
                  <a:lnTo>
                    <a:pt x="609600" y="54863"/>
                  </a:lnTo>
                  <a:lnTo>
                    <a:pt x="630936" y="48767"/>
                  </a:lnTo>
                  <a:lnTo>
                    <a:pt x="758951" y="30479"/>
                  </a:lnTo>
                  <a:lnTo>
                    <a:pt x="801624" y="27431"/>
                  </a:lnTo>
                  <a:lnTo>
                    <a:pt x="807719" y="27431"/>
                  </a:lnTo>
                  <a:lnTo>
                    <a:pt x="807719" y="3047"/>
                  </a:lnTo>
                  <a:close/>
                </a:path>
                <a:path w="1780539" h="1091564">
                  <a:moveTo>
                    <a:pt x="935736" y="0"/>
                  </a:moveTo>
                  <a:lnTo>
                    <a:pt x="890015" y="0"/>
                  </a:lnTo>
                  <a:lnTo>
                    <a:pt x="890015" y="24383"/>
                  </a:lnTo>
                  <a:lnTo>
                    <a:pt x="935736" y="27431"/>
                  </a:lnTo>
                  <a:lnTo>
                    <a:pt x="978407" y="27431"/>
                  </a:lnTo>
                  <a:lnTo>
                    <a:pt x="1021079" y="30479"/>
                  </a:lnTo>
                  <a:lnTo>
                    <a:pt x="1085088" y="39623"/>
                  </a:lnTo>
                  <a:lnTo>
                    <a:pt x="1088136" y="15239"/>
                  </a:lnTo>
                  <a:lnTo>
                    <a:pt x="1024127" y="6095"/>
                  </a:lnTo>
                  <a:lnTo>
                    <a:pt x="935736" y="0"/>
                  </a:lnTo>
                  <a:close/>
                </a:path>
                <a:path w="1780539" h="1091564">
                  <a:moveTo>
                    <a:pt x="890015" y="0"/>
                  </a:moveTo>
                  <a:lnTo>
                    <a:pt x="883919" y="0"/>
                  </a:lnTo>
                  <a:lnTo>
                    <a:pt x="883919" y="24383"/>
                  </a:lnTo>
                  <a:lnTo>
                    <a:pt x="890015" y="24383"/>
                  </a:lnTo>
                  <a:lnTo>
                    <a:pt x="890015" y="0"/>
                  </a:lnTo>
                  <a:close/>
                </a:path>
                <a:path w="1780539" h="1091564">
                  <a:moveTo>
                    <a:pt x="1164336" y="27431"/>
                  </a:moveTo>
                  <a:lnTo>
                    <a:pt x="1158239" y="51815"/>
                  </a:lnTo>
                  <a:lnTo>
                    <a:pt x="1188719" y="57911"/>
                  </a:lnTo>
                  <a:lnTo>
                    <a:pt x="1228343" y="67055"/>
                  </a:lnTo>
                  <a:lnTo>
                    <a:pt x="1304543" y="88391"/>
                  </a:lnTo>
                  <a:lnTo>
                    <a:pt x="1341119" y="103631"/>
                  </a:lnTo>
                  <a:lnTo>
                    <a:pt x="1353312" y="106679"/>
                  </a:lnTo>
                  <a:lnTo>
                    <a:pt x="1362455" y="82295"/>
                  </a:lnTo>
                  <a:lnTo>
                    <a:pt x="1347215" y="79247"/>
                  </a:lnTo>
                  <a:lnTo>
                    <a:pt x="1310639" y="64007"/>
                  </a:lnTo>
                  <a:lnTo>
                    <a:pt x="1234439" y="42671"/>
                  </a:lnTo>
                  <a:lnTo>
                    <a:pt x="1194815" y="33527"/>
                  </a:lnTo>
                  <a:lnTo>
                    <a:pt x="1164336" y="27431"/>
                  </a:lnTo>
                  <a:close/>
                </a:path>
                <a:path w="1780539" h="1091564">
                  <a:moveTo>
                    <a:pt x="1432559" y="112775"/>
                  </a:moveTo>
                  <a:lnTo>
                    <a:pt x="1420367" y="137159"/>
                  </a:lnTo>
                  <a:lnTo>
                    <a:pt x="1441703" y="146303"/>
                  </a:lnTo>
                  <a:lnTo>
                    <a:pt x="1472183" y="161543"/>
                  </a:lnTo>
                  <a:lnTo>
                    <a:pt x="1533143" y="198119"/>
                  </a:lnTo>
                  <a:lnTo>
                    <a:pt x="1557527" y="216407"/>
                  </a:lnTo>
                  <a:lnTo>
                    <a:pt x="1584959" y="237743"/>
                  </a:lnTo>
                  <a:lnTo>
                    <a:pt x="1591055" y="240791"/>
                  </a:lnTo>
                  <a:lnTo>
                    <a:pt x="1606295" y="222503"/>
                  </a:lnTo>
                  <a:lnTo>
                    <a:pt x="1600200" y="216407"/>
                  </a:lnTo>
                  <a:lnTo>
                    <a:pt x="1572767" y="198119"/>
                  </a:lnTo>
                  <a:lnTo>
                    <a:pt x="1545336" y="176783"/>
                  </a:lnTo>
                  <a:lnTo>
                    <a:pt x="1453895" y="121919"/>
                  </a:lnTo>
                  <a:lnTo>
                    <a:pt x="1432559" y="112775"/>
                  </a:lnTo>
                  <a:close/>
                </a:path>
                <a:path w="1780539" h="1091564">
                  <a:moveTo>
                    <a:pt x="1664207" y="277367"/>
                  </a:moveTo>
                  <a:lnTo>
                    <a:pt x="1645919" y="292607"/>
                  </a:lnTo>
                  <a:lnTo>
                    <a:pt x="1652015" y="301751"/>
                  </a:lnTo>
                  <a:lnTo>
                    <a:pt x="1670303" y="323087"/>
                  </a:lnTo>
                  <a:lnTo>
                    <a:pt x="1685543" y="347471"/>
                  </a:lnTo>
                  <a:lnTo>
                    <a:pt x="1703831" y="368807"/>
                  </a:lnTo>
                  <a:lnTo>
                    <a:pt x="1728215" y="417575"/>
                  </a:lnTo>
                  <a:lnTo>
                    <a:pt x="1737359" y="441959"/>
                  </a:lnTo>
                  <a:lnTo>
                    <a:pt x="1743455" y="463295"/>
                  </a:lnTo>
                  <a:lnTo>
                    <a:pt x="1767839" y="454151"/>
                  </a:lnTo>
                  <a:lnTo>
                    <a:pt x="1758695" y="432815"/>
                  </a:lnTo>
                  <a:lnTo>
                    <a:pt x="1749552" y="408431"/>
                  </a:lnTo>
                  <a:lnTo>
                    <a:pt x="1737359" y="380999"/>
                  </a:lnTo>
                  <a:lnTo>
                    <a:pt x="1725167" y="356615"/>
                  </a:lnTo>
                  <a:lnTo>
                    <a:pt x="1670303" y="283463"/>
                  </a:lnTo>
                  <a:lnTo>
                    <a:pt x="1664207" y="277367"/>
                  </a:lnTo>
                  <a:close/>
                </a:path>
                <a:path w="1780539" h="1091564">
                  <a:moveTo>
                    <a:pt x="1776983" y="533399"/>
                  </a:moveTo>
                  <a:lnTo>
                    <a:pt x="1752600" y="533399"/>
                  </a:lnTo>
                  <a:lnTo>
                    <a:pt x="1752600" y="573023"/>
                  </a:lnTo>
                  <a:lnTo>
                    <a:pt x="1749552" y="600455"/>
                  </a:lnTo>
                  <a:lnTo>
                    <a:pt x="1737359" y="649223"/>
                  </a:lnTo>
                  <a:lnTo>
                    <a:pt x="1728215" y="676655"/>
                  </a:lnTo>
                  <a:lnTo>
                    <a:pt x="1716024" y="701039"/>
                  </a:lnTo>
                  <a:lnTo>
                    <a:pt x="1703831" y="722375"/>
                  </a:lnTo>
                  <a:lnTo>
                    <a:pt x="1725167" y="734567"/>
                  </a:lnTo>
                  <a:lnTo>
                    <a:pt x="1749552" y="685799"/>
                  </a:lnTo>
                  <a:lnTo>
                    <a:pt x="1761743" y="658367"/>
                  </a:lnTo>
                  <a:lnTo>
                    <a:pt x="1773936" y="603503"/>
                  </a:lnTo>
                  <a:lnTo>
                    <a:pt x="1776983" y="573023"/>
                  </a:lnTo>
                  <a:lnTo>
                    <a:pt x="1780031" y="545591"/>
                  </a:lnTo>
                  <a:lnTo>
                    <a:pt x="1776983" y="533399"/>
                  </a:lnTo>
                  <a:close/>
                </a:path>
                <a:path w="1780539" h="1091564">
                  <a:moveTo>
                    <a:pt x="1661159" y="780287"/>
                  </a:moveTo>
                  <a:lnTo>
                    <a:pt x="1652015" y="792479"/>
                  </a:lnTo>
                  <a:lnTo>
                    <a:pt x="1609343" y="835151"/>
                  </a:lnTo>
                  <a:lnTo>
                    <a:pt x="1584959" y="856487"/>
                  </a:lnTo>
                  <a:lnTo>
                    <a:pt x="1557527" y="874775"/>
                  </a:lnTo>
                  <a:lnTo>
                    <a:pt x="1530095" y="896111"/>
                  </a:lnTo>
                  <a:lnTo>
                    <a:pt x="1508759" y="908303"/>
                  </a:lnTo>
                  <a:lnTo>
                    <a:pt x="1520952" y="929639"/>
                  </a:lnTo>
                  <a:lnTo>
                    <a:pt x="1545336" y="914399"/>
                  </a:lnTo>
                  <a:lnTo>
                    <a:pt x="1572767" y="896111"/>
                  </a:lnTo>
                  <a:lnTo>
                    <a:pt x="1600200" y="874775"/>
                  </a:lnTo>
                  <a:lnTo>
                    <a:pt x="1648967" y="832103"/>
                  </a:lnTo>
                  <a:lnTo>
                    <a:pt x="1670303" y="807719"/>
                  </a:lnTo>
                  <a:lnTo>
                    <a:pt x="1679447" y="798575"/>
                  </a:lnTo>
                  <a:lnTo>
                    <a:pt x="1661159" y="780287"/>
                  </a:lnTo>
                  <a:close/>
                </a:path>
                <a:path w="1780539" h="1091564">
                  <a:moveTo>
                    <a:pt x="1441703" y="944879"/>
                  </a:moveTo>
                  <a:lnTo>
                    <a:pt x="1441703" y="947927"/>
                  </a:lnTo>
                  <a:lnTo>
                    <a:pt x="1374647" y="978407"/>
                  </a:lnTo>
                  <a:lnTo>
                    <a:pt x="1341119" y="990599"/>
                  </a:lnTo>
                  <a:lnTo>
                    <a:pt x="1304543" y="1002791"/>
                  </a:lnTo>
                  <a:lnTo>
                    <a:pt x="1255776" y="1018031"/>
                  </a:lnTo>
                  <a:lnTo>
                    <a:pt x="1261871" y="1042415"/>
                  </a:lnTo>
                  <a:lnTo>
                    <a:pt x="1350264" y="1014983"/>
                  </a:lnTo>
                  <a:lnTo>
                    <a:pt x="1383791" y="999743"/>
                  </a:lnTo>
                  <a:lnTo>
                    <a:pt x="1420367" y="984503"/>
                  </a:lnTo>
                  <a:lnTo>
                    <a:pt x="1453895" y="969263"/>
                  </a:lnTo>
                  <a:lnTo>
                    <a:pt x="1441703" y="944879"/>
                  </a:lnTo>
                  <a:close/>
                </a:path>
                <a:path w="1780539" h="1091564">
                  <a:moveTo>
                    <a:pt x="1182624" y="1036319"/>
                  </a:moveTo>
                  <a:lnTo>
                    <a:pt x="1149095" y="1042415"/>
                  </a:lnTo>
                  <a:lnTo>
                    <a:pt x="1106424" y="1051559"/>
                  </a:lnTo>
                  <a:lnTo>
                    <a:pt x="1063752" y="1057655"/>
                  </a:lnTo>
                  <a:lnTo>
                    <a:pt x="1021079" y="1060703"/>
                  </a:lnTo>
                  <a:lnTo>
                    <a:pt x="984503" y="1063751"/>
                  </a:lnTo>
                  <a:lnTo>
                    <a:pt x="984503" y="1088135"/>
                  </a:lnTo>
                  <a:lnTo>
                    <a:pt x="1066800" y="1082039"/>
                  </a:lnTo>
                  <a:lnTo>
                    <a:pt x="1112519" y="1075943"/>
                  </a:lnTo>
                  <a:lnTo>
                    <a:pt x="1152143" y="1066799"/>
                  </a:lnTo>
                  <a:lnTo>
                    <a:pt x="1188719" y="1060703"/>
                  </a:lnTo>
                  <a:lnTo>
                    <a:pt x="1182624" y="1036319"/>
                  </a:lnTo>
                  <a:close/>
                </a:path>
                <a:path w="1780539" h="1091564">
                  <a:moveTo>
                    <a:pt x="707136" y="1054607"/>
                  </a:moveTo>
                  <a:lnTo>
                    <a:pt x="704088" y="1078991"/>
                  </a:lnTo>
                  <a:lnTo>
                    <a:pt x="713231" y="1082039"/>
                  </a:lnTo>
                  <a:lnTo>
                    <a:pt x="755903" y="1085087"/>
                  </a:lnTo>
                  <a:lnTo>
                    <a:pt x="798576" y="1091183"/>
                  </a:lnTo>
                  <a:lnTo>
                    <a:pt x="890015" y="1091183"/>
                  </a:lnTo>
                  <a:lnTo>
                    <a:pt x="890015" y="1066799"/>
                  </a:lnTo>
                  <a:lnTo>
                    <a:pt x="844295" y="1066799"/>
                  </a:lnTo>
                  <a:lnTo>
                    <a:pt x="713231" y="1057655"/>
                  </a:lnTo>
                  <a:lnTo>
                    <a:pt x="707136" y="1054607"/>
                  </a:lnTo>
                  <a:close/>
                </a:path>
                <a:path w="1780539" h="1091564">
                  <a:moveTo>
                    <a:pt x="908303" y="1066799"/>
                  </a:moveTo>
                  <a:lnTo>
                    <a:pt x="890015" y="1066799"/>
                  </a:lnTo>
                  <a:lnTo>
                    <a:pt x="890015" y="1091183"/>
                  </a:lnTo>
                  <a:lnTo>
                    <a:pt x="908303" y="1091183"/>
                  </a:lnTo>
                  <a:lnTo>
                    <a:pt x="908303" y="1066799"/>
                  </a:lnTo>
                  <a:close/>
                </a:path>
                <a:path w="1780539" h="1091564">
                  <a:moveTo>
                    <a:pt x="438912" y="990599"/>
                  </a:moveTo>
                  <a:lnTo>
                    <a:pt x="429767" y="1014983"/>
                  </a:lnTo>
                  <a:lnTo>
                    <a:pt x="432815" y="1014983"/>
                  </a:lnTo>
                  <a:lnTo>
                    <a:pt x="469391" y="1027175"/>
                  </a:lnTo>
                  <a:lnTo>
                    <a:pt x="545591" y="1051559"/>
                  </a:lnTo>
                  <a:lnTo>
                    <a:pt x="585215" y="1060703"/>
                  </a:lnTo>
                  <a:lnTo>
                    <a:pt x="627888" y="1069847"/>
                  </a:lnTo>
                  <a:lnTo>
                    <a:pt x="630936" y="1042415"/>
                  </a:lnTo>
                  <a:lnTo>
                    <a:pt x="591312" y="1036319"/>
                  </a:lnTo>
                  <a:lnTo>
                    <a:pt x="551688" y="1024127"/>
                  </a:lnTo>
                  <a:lnTo>
                    <a:pt x="475488" y="1002791"/>
                  </a:lnTo>
                  <a:lnTo>
                    <a:pt x="438912" y="990599"/>
                  </a:lnTo>
                  <a:close/>
                </a:path>
                <a:path w="1780539" h="1091564">
                  <a:moveTo>
                    <a:pt x="198119" y="856487"/>
                  </a:moveTo>
                  <a:lnTo>
                    <a:pt x="182879" y="877823"/>
                  </a:lnTo>
                  <a:lnTo>
                    <a:pt x="207263" y="896111"/>
                  </a:lnTo>
                  <a:lnTo>
                    <a:pt x="234695" y="914399"/>
                  </a:lnTo>
                  <a:lnTo>
                    <a:pt x="265175" y="935735"/>
                  </a:lnTo>
                  <a:lnTo>
                    <a:pt x="295655" y="950975"/>
                  </a:lnTo>
                  <a:lnTo>
                    <a:pt x="326136" y="969263"/>
                  </a:lnTo>
                  <a:lnTo>
                    <a:pt x="359663" y="984503"/>
                  </a:lnTo>
                  <a:lnTo>
                    <a:pt x="368807" y="963167"/>
                  </a:lnTo>
                  <a:lnTo>
                    <a:pt x="338327" y="947927"/>
                  </a:lnTo>
                  <a:lnTo>
                    <a:pt x="246887" y="893063"/>
                  </a:lnTo>
                  <a:lnTo>
                    <a:pt x="198119" y="856487"/>
                  </a:lnTo>
                  <a:close/>
                </a:path>
                <a:path w="1780539" h="1091564">
                  <a:moveTo>
                    <a:pt x="39624" y="643127"/>
                  </a:moveTo>
                  <a:lnTo>
                    <a:pt x="15239" y="649223"/>
                  </a:lnTo>
                  <a:lnTo>
                    <a:pt x="18287" y="658367"/>
                  </a:lnTo>
                  <a:lnTo>
                    <a:pt x="30479" y="685799"/>
                  </a:lnTo>
                  <a:lnTo>
                    <a:pt x="42671" y="710183"/>
                  </a:lnTo>
                  <a:lnTo>
                    <a:pt x="54863" y="737615"/>
                  </a:lnTo>
                  <a:lnTo>
                    <a:pt x="109727" y="810767"/>
                  </a:lnTo>
                  <a:lnTo>
                    <a:pt x="124967" y="826007"/>
                  </a:lnTo>
                  <a:lnTo>
                    <a:pt x="143255" y="807719"/>
                  </a:lnTo>
                  <a:lnTo>
                    <a:pt x="128015" y="792479"/>
                  </a:lnTo>
                  <a:lnTo>
                    <a:pt x="109727" y="768095"/>
                  </a:lnTo>
                  <a:lnTo>
                    <a:pt x="91439" y="746759"/>
                  </a:lnTo>
                  <a:lnTo>
                    <a:pt x="76200" y="722375"/>
                  </a:lnTo>
                  <a:lnTo>
                    <a:pt x="51815" y="673607"/>
                  </a:lnTo>
                  <a:lnTo>
                    <a:pt x="42671" y="649223"/>
                  </a:lnTo>
                  <a:lnTo>
                    <a:pt x="39624" y="6431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5620" y="490219"/>
            <a:ext cx="3923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Ternary</a:t>
            </a:r>
            <a:r>
              <a:rPr sz="3600" spc="-114" dirty="0"/>
              <a:t> </a:t>
            </a:r>
            <a:r>
              <a:rPr sz="3600" spc="-5" dirty="0"/>
              <a:t>Relationship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969007" y="1511808"/>
            <a:ext cx="5971540" cy="4904740"/>
            <a:chOff x="1969007" y="1511808"/>
            <a:chExt cx="5971540" cy="4904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823" y="1729483"/>
              <a:ext cx="5244352" cy="46165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69007" y="1511808"/>
              <a:ext cx="5971540" cy="4904740"/>
            </a:xfrm>
            <a:custGeom>
              <a:avLst/>
              <a:gdLst/>
              <a:ahLst/>
              <a:cxnLst/>
              <a:rect l="l" t="t" r="r" b="b"/>
              <a:pathLst>
                <a:path w="5971540" h="4904740">
                  <a:moveTo>
                    <a:pt x="5971032" y="0"/>
                  </a:moveTo>
                  <a:lnTo>
                    <a:pt x="0" y="0"/>
                  </a:lnTo>
                  <a:lnTo>
                    <a:pt x="0" y="4904232"/>
                  </a:lnTo>
                  <a:lnTo>
                    <a:pt x="5971032" y="4904232"/>
                  </a:lnTo>
                  <a:lnTo>
                    <a:pt x="5971032" y="4898135"/>
                  </a:lnTo>
                  <a:lnTo>
                    <a:pt x="12192" y="4898135"/>
                  </a:lnTo>
                  <a:lnTo>
                    <a:pt x="6096" y="4888992"/>
                  </a:lnTo>
                  <a:lnTo>
                    <a:pt x="12192" y="4888992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5971032" y="6095"/>
                  </a:lnTo>
                  <a:lnTo>
                    <a:pt x="5971032" y="0"/>
                  </a:lnTo>
                  <a:close/>
                </a:path>
                <a:path w="5971540" h="4904740">
                  <a:moveTo>
                    <a:pt x="12192" y="4888992"/>
                  </a:moveTo>
                  <a:lnTo>
                    <a:pt x="6096" y="4888992"/>
                  </a:lnTo>
                  <a:lnTo>
                    <a:pt x="12192" y="4898135"/>
                  </a:lnTo>
                  <a:lnTo>
                    <a:pt x="12192" y="4888992"/>
                  </a:lnTo>
                  <a:close/>
                </a:path>
                <a:path w="5971540" h="4904740">
                  <a:moveTo>
                    <a:pt x="5955792" y="4888992"/>
                  </a:moveTo>
                  <a:lnTo>
                    <a:pt x="12192" y="4888992"/>
                  </a:lnTo>
                  <a:lnTo>
                    <a:pt x="12192" y="4898135"/>
                  </a:lnTo>
                  <a:lnTo>
                    <a:pt x="5955792" y="4898135"/>
                  </a:lnTo>
                  <a:lnTo>
                    <a:pt x="5955792" y="4888992"/>
                  </a:lnTo>
                  <a:close/>
                </a:path>
                <a:path w="5971540" h="4904740">
                  <a:moveTo>
                    <a:pt x="5955792" y="6095"/>
                  </a:moveTo>
                  <a:lnTo>
                    <a:pt x="5955792" y="4898135"/>
                  </a:lnTo>
                  <a:lnTo>
                    <a:pt x="5964935" y="4888992"/>
                  </a:lnTo>
                  <a:lnTo>
                    <a:pt x="5971032" y="4888992"/>
                  </a:lnTo>
                  <a:lnTo>
                    <a:pt x="5971032" y="12191"/>
                  </a:lnTo>
                  <a:lnTo>
                    <a:pt x="5964936" y="12191"/>
                  </a:lnTo>
                  <a:lnTo>
                    <a:pt x="5955792" y="6095"/>
                  </a:lnTo>
                  <a:close/>
                </a:path>
                <a:path w="5971540" h="4904740">
                  <a:moveTo>
                    <a:pt x="5971032" y="4888992"/>
                  </a:moveTo>
                  <a:lnTo>
                    <a:pt x="5964935" y="4888992"/>
                  </a:lnTo>
                  <a:lnTo>
                    <a:pt x="5955792" y="4898135"/>
                  </a:lnTo>
                  <a:lnTo>
                    <a:pt x="5971032" y="4898135"/>
                  </a:lnTo>
                  <a:lnTo>
                    <a:pt x="5971032" y="4888992"/>
                  </a:lnTo>
                  <a:close/>
                </a:path>
                <a:path w="5971540" h="490474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5971540" h="4904740">
                  <a:moveTo>
                    <a:pt x="595579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5955792" y="12191"/>
                  </a:lnTo>
                  <a:lnTo>
                    <a:pt x="5955792" y="6095"/>
                  </a:lnTo>
                  <a:close/>
                </a:path>
                <a:path w="5971540" h="4904740">
                  <a:moveTo>
                    <a:pt x="5971032" y="6095"/>
                  </a:moveTo>
                  <a:lnTo>
                    <a:pt x="5955792" y="6095"/>
                  </a:lnTo>
                  <a:lnTo>
                    <a:pt x="5964936" y="12191"/>
                  </a:lnTo>
                  <a:lnTo>
                    <a:pt x="5971032" y="12191"/>
                  </a:lnTo>
                  <a:lnTo>
                    <a:pt x="5971032" y="609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09" rIns="0" bIns="0" rtlCol="0">
            <a:spAutoFit/>
          </a:bodyPr>
          <a:lstStyle/>
          <a:p>
            <a:pPr marL="2087880" marR="5080" indent="-13081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Relationship</a:t>
            </a:r>
            <a:r>
              <a:rPr sz="2500" dirty="0"/>
              <a:t> </a:t>
            </a:r>
            <a:r>
              <a:rPr sz="2500" spc="-10" dirty="0"/>
              <a:t>instances</a:t>
            </a:r>
            <a:r>
              <a:rPr sz="2500" spc="10" dirty="0"/>
              <a:t> </a:t>
            </a:r>
            <a:r>
              <a:rPr sz="2500" spc="-5" dirty="0"/>
              <a:t>of</a:t>
            </a:r>
            <a:r>
              <a:rPr sz="2500" spc="25" dirty="0"/>
              <a:t> </a:t>
            </a:r>
            <a:r>
              <a:rPr sz="2500" spc="-5" dirty="0"/>
              <a:t>the</a:t>
            </a:r>
            <a:r>
              <a:rPr sz="2500" spc="-10" dirty="0"/>
              <a:t> </a:t>
            </a:r>
            <a:r>
              <a:rPr sz="2500" spc="-15" dirty="0"/>
              <a:t>WORKS_FOR</a:t>
            </a:r>
            <a:r>
              <a:rPr sz="2500" spc="55" dirty="0"/>
              <a:t> </a:t>
            </a:r>
            <a:r>
              <a:rPr sz="2500" dirty="0"/>
              <a:t>N:1</a:t>
            </a:r>
            <a:r>
              <a:rPr sz="2500" spc="-20" dirty="0"/>
              <a:t> </a:t>
            </a:r>
            <a:r>
              <a:rPr sz="2500" spc="-10" dirty="0"/>
              <a:t>relationship </a:t>
            </a:r>
            <a:r>
              <a:rPr sz="2500" spc="-550" dirty="0"/>
              <a:t> </a:t>
            </a:r>
            <a:r>
              <a:rPr sz="2500" spc="-15" dirty="0"/>
              <a:t>between</a:t>
            </a:r>
            <a:r>
              <a:rPr sz="2500" spc="5" dirty="0"/>
              <a:t> </a:t>
            </a:r>
            <a:r>
              <a:rPr sz="2500" spc="-20" dirty="0"/>
              <a:t>EMPLOYEE</a:t>
            </a:r>
            <a:r>
              <a:rPr sz="2500" spc="10" dirty="0"/>
              <a:t> </a:t>
            </a:r>
            <a:r>
              <a:rPr sz="2500" spc="-10" dirty="0"/>
              <a:t>and</a:t>
            </a:r>
            <a:r>
              <a:rPr sz="2500" spc="10" dirty="0"/>
              <a:t> </a:t>
            </a:r>
            <a:r>
              <a:rPr sz="2500" spc="-20" dirty="0"/>
              <a:t>DEPARTMENT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15" y="2087417"/>
            <a:ext cx="7910884" cy="46965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591" rIns="0" bIns="0" rtlCol="0">
            <a:spAutoFit/>
          </a:bodyPr>
          <a:lstStyle/>
          <a:p>
            <a:pPr marL="2170430" marR="5080" indent="-104139">
              <a:lnSpc>
                <a:spcPct val="100000"/>
              </a:lnSpc>
              <a:spcBef>
                <a:spcPts val="105"/>
              </a:spcBef>
              <a:tabLst>
                <a:tab pos="7197090" algn="l"/>
              </a:tabLst>
            </a:pPr>
            <a:r>
              <a:rPr sz="2800" spc="-45" dirty="0"/>
              <a:t>R</a:t>
            </a:r>
            <a:r>
              <a:rPr sz="2800" dirty="0"/>
              <a:t>el</a:t>
            </a:r>
            <a:r>
              <a:rPr sz="2800" spc="-20" dirty="0"/>
              <a:t>a</a:t>
            </a:r>
            <a:r>
              <a:rPr sz="2800" spc="5" dirty="0"/>
              <a:t>t</a:t>
            </a:r>
            <a:r>
              <a:rPr sz="2800" dirty="0"/>
              <a:t>ion</a:t>
            </a:r>
            <a:r>
              <a:rPr sz="2800" spc="5" dirty="0"/>
              <a:t>s</a:t>
            </a:r>
            <a:r>
              <a:rPr sz="2800" spc="-20" dirty="0"/>
              <a:t>h</a:t>
            </a:r>
            <a:r>
              <a:rPr sz="2800" dirty="0"/>
              <a:t>ip</a:t>
            </a:r>
            <a:r>
              <a:rPr sz="2800" spc="-30" dirty="0"/>
              <a:t> </a:t>
            </a:r>
            <a:r>
              <a:rPr sz="2800" dirty="0"/>
              <a:t>in</a:t>
            </a:r>
            <a:r>
              <a:rPr sz="2800" spc="-40" dirty="0"/>
              <a:t>s</a:t>
            </a:r>
            <a:r>
              <a:rPr sz="2800" spc="-15" dirty="0"/>
              <a:t>t</a:t>
            </a:r>
            <a:r>
              <a:rPr sz="2800" spc="-20" dirty="0"/>
              <a:t>a</a:t>
            </a:r>
            <a:r>
              <a:rPr sz="2800" dirty="0"/>
              <a:t>nces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5" dirty="0"/>
              <a:t>t</a:t>
            </a:r>
            <a:r>
              <a:rPr sz="2800" dirty="0"/>
              <a:t>he</a:t>
            </a:r>
            <a:r>
              <a:rPr sz="2800" spc="-30" dirty="0"/>
              <a:t> </a:t>
            </a:r>
            <a:r>
              <a:rPr sz="2800" spc="-10" dirty="0"/>
              <a:t>M:</a:t>
            </a:r>
            <a:r>
              <a:rPr sz="2800" spc="5" dirty="0"/>
              <a:t>N</a:t>
            </a:r>
            <a:r>
              <a:rPr sz="2800" dirty="0"/>
              <a:t>	</a:t>
            </a:r>
            <a:r>
              <a:rPr sz="2800" spc="-20" dirty="0"/>
              <a:t>W</a:t>
            </a:r>
            <a:r>
              <a:rPr sz="2800" dirty="0"/>
              <a:t>OR</a:t>
            </a:r>
            <a:r>
              <a:rPr sz="2800" spc="-25" dirty="0"/>
              <a:t>K</a:t>
            </a:r>
            <a:r>
              <a:rPr sz="2800" spc="-10" dirty="0"/>
              <a:t>S_</a:t>
            </a:r>
            <a:r>
              <a:rPr sz="2800" dirty="0"/>
              <a:t>ON  </a:t>
            </a:r>
            <a:r>
              <a:rPr sz="2800" spc="-5" dirty="0"/>
              <a:t>relationship</a:t>
            </a:r>
            <a:r>
              <a:rPr sz="2800" spc="-105" dirty="0"/>
              <a:t> </a:t>
            </a:r>
            <a:r>
              <a:rPr sz="2800" spc="-5" dirty="0"/>
              <a:t>between</a:t>
            </a:r>
            <a:r>
              <a:rPr sz="2800" spc="-30" dirty="0"/>
              <a:t> </a:t>
            </a:r>
            <a:r>
              <a:rPr sz="2800" spc="-20" dirty="0"/>
              <a:t>EMPLOYEE</a:t>
            </a:r>
            <a:r>
              <a:rPr sz="2800" spc="-15" dirty="0"/>
              <a:t> </a:t>
            </a:r>
            <a:r>
              <a:rPr sz="2800" dirty="0"/>
              <a:t>and</a:t>
            </a:r>
            <a:r>
              <a:rPr sz="2800" spc="-5" dirty="0"/>
              <a:t> </a:t>
            </a:r>
            <a:r>
              <a:rPr sz="2800" spc="-10" dirty="0"/>
              <a:t>PROJECT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554" y="1759753"/>
            <a:ext cx="6917806" cy="47782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610" y="457200"/>
            <a:ext cx="173838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88" y="526796"/>
            <a:ext cx="67741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Relationship</a:t>
            </a:r>
            <a:r>
              <a:rPr sz="3200" spc="-30" dirty="0"/>
              <a:t> </a:t>
            </a:r>
            <a:r>
              <a:rPr sz="3200" spc="-10" dirty="0"/>
              <a:t>type</a:t>
            </a:r>
            <a:r>
              <a:rPr sz="3200" spc="10" dirty="0"/>
              <a:t> </a:t>
            </a:r>
            <a:r>
              <a:rPr sz="3200" spc="-5" dirty="0"/>
              <a:t>vs.</a:t>
            </a:r>
            <a:r>
              <a:rPr sz="3200" spc="-25" dirty="0"/>
              <a:t> </a:t>
            </a:r>
            <a:r>
              <a:rPr sz="3200" spc="-10" dirty="0"/>
              <a:t>relationship</a:t>
            </a:r>
            <a:r>
              <a:rPr sz="3200" spc="20" dirty="0"/>
              <a:t> </a:t>
            </a:r>
            <a:r>
              <a:rPr sz="3200" spc="-15" dirty="0"/>
              <a:t>set</a:t>
            </a:r>
            <a:r>
              <a:rPr sz="3200" spc="5" dirty="0"/>
              <a:t> </a:t>
            </a:r>
            <a:r>
              <a:rPr sz="3200" spc="-10" dirty="0"/>
              <a:t>(1)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69339" y="1510174"/>
            <a:ext cx="7346950" cy="4215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3200" b="1" u="heavy" spc="-5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Type</a:t>
            </a:r>
            <a:r>
              <a:rPr sz="3200" spc="-2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schema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description</a:t>
            </a:r>
            <a:endParaRPr sz="2800">
              <a:latin typeface="Calibri"/>
              <a:cs typeface="Calibri"/>
            </a:endParaRPr>
          </a:p>
          <a:p>
            <a:pPr marL="756285" marR="798195" lvl="1" indent="-287020">
              <a:lnSpc>
                <a:spcPts val="3020"/>
              </a:lnSpc>
              <a:spcBef>
                <a:spcPts val="72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Identifies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relationship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participating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entity </a:t>
            </a:r>
            <a:r>
              <a:rPr sz="2800" spc="-5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5" dirty="0">
                <a:latin typeface="Calibri"/>
                <a:cs typeface="Calibri"/>
              </a:rPr>
              <a:t>Also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identifies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certain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relationship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7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3200" b="1" u="heavy" spc="-5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Set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796290" lvl="1" indent="-287020">
              <a:lnSpc>
                <a:spcPts val="3020"/>
              </a:lnSpc>
              <a:spcBef>
                <a:spcPts val="73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relationship </a:t>
            </a:r>
            <a:r>
              <a:rPr sz="2800" spc="-10" dirty="0">
                <a:latin typeface="Calibri"/>
                <a:cs typeface="Calibri"/>
              </a:rPr>
              <a:t>instances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800" i="1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state</a:t>
            </a:r>
            <a:r>
              <a:rPr sz="2800" i="1" u="heavy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of</a:t>
            </a:r>
            <a:r>
              <a:rPr sz="2800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a</a:t>
            </a:r>
            <a:r>
              <a:rPr sz="28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2800" u="heavy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88" y="526796"/>
            <a:ext cx="67741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Relationship</a:t>
            </a:r>
            <a:r>
              <a:rPr sz="3200" spc="-30" dirty="0"/>
              <a:t> </a:t>
            </a:r>
            <a:r>
              <a:rPr sz="3200" spc="-10" dirty="0"/>
              <a:t>type</a:t>
            </a:r>
            <a:r>
              <a:rPr sz="3200" spc="10" dirty="0"/>
              <a:t> </a:t>
            </a:r>
            <a:r>
              <a:rPr sz="3200" spc="-5" dirty="0"/>
              <a:t>vs.</a:t>
            </a:r>
            <a:r>
              <a:rPr sz="3200" spc="-25" dirty="0"/>
              <a:t> </a:t>
            </a:r>
            <a:r>
              <a:rPr sz="3200" spc="-10" dirty="0"/>
              <a:t>relationship</a:t>
            </a:r>
            <a:r>
              <a:rPr sz="3200" spc="20" dirty="0"/>
              <a:t> </a:t>
            </a:r>
            <a:r>
              <a:rPr sz="3200" spc="-15" dirty="0"/>
              <a:t>set</a:t>
            </a:r>
            <a:r>
              <a:rPr sz="3200" spc="5" dirty="0"/>
              <a:t> </a:t>
            </a:r>
            <a:r>
              <a:rPr sz="3200" spc="-10" dirty="0"/>
              <a:t>(2)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7942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  <a:tab pos="1134110" algn="l"/>
                <a:tab pos="2359025" algn="l"/>
                <a:tab pos="2783205" algn="l"/>
                <a:tab pos="3389629" algn="l"/>
                <a:tab pos="3956685" algn="l"/>
                <a:tab pos="5010785" algn="l"/>
                <a:tab pos="6452870" algn="l"/>
              </a:tabLst>
            </a:pPr>
            <a:r>
              <a:rPr sz="2400" b="0" spc="-5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400" b="0" spc="-6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	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re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l</a:t>
            </a:r>
            <a:r>
              <a:rPr sz="2400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a</a:t>
            </a:r>
            <a:r>
              <a:rPr sz="2400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t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e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s	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n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d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v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d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u</a:t>
            </a:r>
            <a:r>
              <a:rPr sz="2400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a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l	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p</a:t>
            </a:r>
            <a:r>
              <a:rPr sz="2400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a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r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t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c</a:t>
            </a:r>
            <a:r>
              <a:rPr sz="2400" u="heavy" spc="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p</a:t>
            </a:r>
            <a:r>
              <a:rPr sz="2400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a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t</a:t>
            </a:r>
            <a:r>
              <a:rPr sz="2400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i</a:t>
            </a:r>
            <a:r>
              <a:rPr sz="24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n</a:t>
            </a:r>
            <a:r>
              <a:rPr sz="24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g </a:t>
            </a:r>
            <a:r>
              <a:rPr sz="2400" spc="-5" dirty="0">
                <a:solidFill>
                  <a:srgbClr val="FF0066"/>
                </a:solidFill>
              </a:rPr>
              <a:t> </a:t>
            </a:r>
            <a:r>
              <a:rPr sz="24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entities</a:t>
            </a:r>
            <a:r>
              <a:rPr sz="2400" spc="-40" dirty="0">
                <a:solidFill>
                  <a:srgbClr val="FF0066"/>
                </a:solidFill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 participating</a:t>
            </a:r>
            <a:r>
              <a:rPr sz="24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sz="24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marR="121285" indent="-357505" algn="r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diagrams,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24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represent</a:t>
            </a:r>
            <a:r>
              <a:rPr sz="24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i="1" spc="-5" dirty="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  <a:r>
              <a:rPr sz="2400" b="0" i="1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i="1" spc="-5" dirty="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sz="2400" b="0"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follows:</a:t>
            </a:r>
            <a:endParaRPr sz="2400">
              <a:latin typeface="Calibri"/>
              <a:cs typeface="Calibri"/>
            </a:endParaRPr>
          </a:p>
          <a:p>
            <a:pPr marL="287020" marR="70485" lvl="1" indent="-287020" algn="r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87020" algn="l"/>
              </a:tabLst>
            </a:pPr>
            <a:r>
              <a:rPr sz="24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Diamond-shaped</a:t>
            </a:r>
            <a:r>
              <a:rPr sz="2400" b="1" u="heavy" spc="-5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box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56285" marR="55054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Connected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participating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spc="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straight </a:t>
            </a:r>
            <a:r>
              <a:rPr sz="2400" b="1" spc="-5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4" y="389635"/>
            <a:ext cx="740854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Refining</a:t>
            </a:r>
            <a:r>
              <a:rPr sz="3200" spc="-10" dirty="0"/>
              <a:t> the</a:t>
            </a:r>
            <a:r>
              <a:rPr sz="3200" spc="15" dirty="0"/>
              <a:t> </a:t>
            </a:r>
            <a:r>
              <a:rPr sz="3200" spc="-40" dirty="0"/>
              <a:t>COMPANY</a:t>
            </a:r>
            <a:r>
              <a:rPr sz="3200" spc="40" dirty="0"/>
              <a:t> </a:t>
            </a:r>
            <a:r>
              <a:rPr sz="3200" spc="-15" dirty="0"/>
              <a:t>database</a:t>
            </a:r>
            <a:r>
              <a:rPr sz="3200" spc="-10" dirty="0"/>
              <a:t> schema</a:t>
            </a:r>
            <a:r>
              <a:rPr sz="3200" dirty="0"/>
              <a:t> </a:t>
            </a:r>
            <a:r>
              <a:rPr sz="3200" spc="-25" dirty="0"/>
              <a:t>by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15" dirty="0"/>
              <a:t>introducing</a:t>
            </a:r>
            <a:r>
              <a:rPr sz="3200" spc="-20" dirty="0"/>
              <a:t> </a:t>
            </a:r>
            <a:r>
              <a:rPr sz="3200" spc="-15" dirty="0"/>
              <a:t>relationships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14932"/>
            <a:ext cx="7516495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examining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requirements,</a:t>
            </a:r>
            <a:r>
              <a:rPr sz="2400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six </a:t>
            </a:r>
            <a:r>
              <a:rPr sz="2400" b="1" u="heavy" spc="-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relationship types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identified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binary</a:t>
            </a:r>
            <a:r>
              <a:rPr sz="2400" b="1" u="heavy" spc="-2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Calibri"/>
                <a:cs typeface="Calibri"/>
              </a:rPr>
              <a:t>relationships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Listed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participating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WORKS_FOR</a:t>
            </a:r>
            <a:r>
              <a:rPr sz="2400" b="1" spc="-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(between </a:t>
            </a:r>
            <a:r>
              <a:rPr sz="2400" spc="-15" dirty="0">
                <a:latin typeface="Calibri"/>
                <a:cs typeface="Calibri"/>
              </a:rPr>
              <a:t>EMPLOYEE,</a:t>
            </a:r>
            <a:r>
              <a:rPr sz="2400" spc="-20" dirty="0">
                <a:latin typeface="Calibri"/>
                <a:cs typeface="Calibri"/>
              </a:rPr>
              <a:t> DEPARTMENT)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MANAGES</a:t>
            </a:r>
            <a:r>
              <a:rPr sz="2400" b="1" spc="-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EMPLOYEE, </a:t>
            </a:r>
            <a:r>
              <a:rPr sz="2400" spc="-20" dirty="0">
                <a:latin typeface="Calibri"/>
                <a:cs typeface="Calibri"/>
              </a:rPr>
              <a:t>DEPARTMENT)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CONTROLS</a:t>
            </a:r>
            <a:r>
              <a:rPr sz="2400" b="1" spc="-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DEPARTMENT,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PROJECT)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WORKS_ON</a:t>
            </a:r>
            <a:r>
              <a:rPr sz="2400" b="1" spc="-7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PROJECT)</a:t>
            </a:r>
            <a:endParaRPr sz="2400">
              <a:latin typeface="Calibri"/>
              <a:cs typeface="Calibri"/>
            </a:endParaRPr>
          </a:p>
          <a:p>
            <a:pPr marL="756285" marR="230504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SUPERVISION </a:t>
            </a:r>
            <a:r>
              <a:rPr sz="2400" spc="-10" dirty="0">
                <a:latin typeface="Calibri"/>
                <a:cs typeface="Calibri"/>
              </a:rPr>
              <a:t>(between </a:t>
            </a:r>
            <a:r>
              <a:rPr sz="2400" spc="-15" dirty="0">
                <a:latin typeface="Calibri"/>
                <a:cs typeface="Calibri"/>
              </a:rPr>
              <a:t>EMPLOYEE </a:t>
            </a:r>
            <a:r>
              <a:rPr sz="2400" spc="-5" dirty="0">
                <a:latin typeface="Calibri"/>
                <a:cs typeface="Calibri"/>
              </a:rPr>
              <a:t>(as subordinate),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supervisor))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DEPENDENTS_OF</a:t>
            </a:r>
            <a:r>
              <a:rPr sz="2400" b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0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360"/>
              </a:spcBef>
            </a:pPr>
            <a:r>
              <a:rPr dirty="0"/>
              <a:t>ER</a:t>
            </a:r>
            <a:r>
              <a:rPr spc="-45" dirty="0"/>
              <a:t> </a:t>
            </a:r>
            <a:r>
              <a:rPr spc="-10" dirty="0"/>
              <a:t>DIAGRAM</a:t>
            </a:r>
            <a:r>
              <a:rPr dirty="0"/>
              <a:t> – </a:t>
            </a:r>
            <a:r>
              <a:rPr spc="-5" dirty="0"/>
              <a:t>Relationship</a:t>
            </a:r>
            <a:r>
              <a:rPr spc="-60" dirty="0"/>
              <a:t> </a:t>
            </a:r>
            <a:r>
              <a:rPr spc="-20" dirty="0"/>
              <a:t>Types</a:t>
            </a:r>
            <a:r>
              <a:rPr spc="-25" dirty="0"/>
              <a:t> </a:t>
            </a:r>
            <a:r>
              <a:rPr spc="-10" dirty="0"/>
              <a:t>are:</a:t>
            </a:r>
          </a:p>
          <a:p>
            <a:pPr marL="37465" algn="ctr">
              <a:lnSpc>
                <a:spcPct val="100000"/>
              </a:lnSpc>
              <a:spcBef>
                <a:spcPts val="115"/>
              </a:spcBef>
            </a:pPr>
            <a:r>
              <a:rPr sz="1300" spc="-5" dirty="0"/>
              <a:t>WORKS_FOR,</a:t>
            </a:r>
            <a:r>
              <a:rPr sz="1300" spc="-25" dirty="0"/>
              <a:t> </a:t>
            </a:r>
            <a:r>
              <a:rPr sz="1300" spc="-10" dirty="0"/>
              <a:t>MANAGES,</a:t>
            </a:r>
            <a:r>
              <a:rPr sz="1300" spc="50" dirty="0"/>
              <a:t> </a:t>
            </a:r>
            <a:r>
              <a:rPr sz="1300" spc="-5" dirty="0"/>
              <a:t>WORKS_ON,</a:t>
            </a:r>
            <a:r>
              <a:rPr sz="1300" spc="-25" dirty="0"/>
              <a:t> </a:t>
            </a:r>
            <a:r>
              <a:rPr sz="1300" spc="-5" dirty="0"/>
              <a:t>CONTROLS,</a:t>
            </a:r>
            <a:r>
              <a:rPr sz="1300" spc="-20" dirty="0"/>
              <a:t> </a:t>
            </a:r>
            <a:r>
              <a:rPr sz="1300" spc="-5" dirty="0"/>
              <a:t>SUPERVISION,</a:t>
            </a:r>
            <a:r>
              <a:rPr sz="1300" spc="20" dirty="0"/>
              <a:t> </a:t>
            </a:r>
            <a:r>
              <a:rPr sz="1300" spc="-5" dirty="0"/>
              <a:t>DEPENDENTS_OF</a:t>
            </a:r>
            <a:endParaRPr sz="1300"/>
          </a:p>
        </p:txBody>
      </p:sp>
      <p:grpSp>
        <p:nvGrpSpPr>
          <p:cNvPr id="3" name="object 3"/>
          <p:cNvGrpSpPr/>
          <p:nvPr/>
        </p:nvGrpSpPr>
        <p:grpSpPr>
          <a:xfrm>
            <a:off x="978408" y="1588008"/>
            <a:ext cx="7952740" cy="5443855"/>
            <a:chOff x="978408" y="1588008"/>
            <a:chExt cx="7952740" cy="5443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600200"/>
              <a:ext cx="7924800" cy="5419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8408" y="1588007"/>
              <a:ext cx="7952740" cy="5443855"/>
            </a:xfrm>
            <a:custGeom>
              <a:avLst/>
              <a:gdLst/>
              <a:ahLst/>
              <a:cxnLst/>
              <a:rect l="l" t="t" r="r" b="b"/>
              <a:pathLst>
                <a:path w="7952740" h="5443855">
                  <a:moveTo>
                    <a:pt x="2618232" y="2825496"/>
                  </a:moveTo>
                  <a:lnTo>
                    <a:pt x="2612136" y="2819400"/>
                  </a:lnTo>
                  <a:lnTo>
                    <a:pt x="2590800" y="2819400"/>
                  </a:lnTo>
                  <a:lnTo>
                    <a:pt x="2590800" y="2846832"/>
                  </a:lnTo>
                  <a:lnTo>
                    <a:pt x="2590800" y="3429000"/>
                  </a:lnTo>
                  <a:lnTo>
                    <a:pt x="865632" y="3429000"/>
                  </a:lnTo>
                  <a:lnTo>
                    <a:pt x="865632" y="2846832"/>
                  </a:lnTo>
                  <a:lnTo>
                    <a:pt x="2590800" y="2846832"/>
                  </a:lnTo>
                  <a:lnTo>
                    <a:pt x="2590800" y="2819400"/>
                  </a:lnTo>
                  <a:lnTo>
                    <a:pt x="844296" y="2819400"/>
                  </a:lnTo>
                  <a:lnTo>
                    <a:pt x="838200" y="2825496"/>
                  </a:lnTo>
                  <a:lnTo>
                    <a:pt x="838200" y="3450336"/>
                  </a:lnTo>
                  <a:lnTo>
                    <a:pt x="844296" y="3456432"/>
                  </a:lnTo>
                  <a:lnTo>
                    <a:pt x="2612136" y="3456432"/>
                  </a:lnTo>
                  <a:lnTo>
                    <a:pt x="2618232" y="3450336"/>
                  </a:lnTo>
                  <a:lnTo>
                    <a:pt x="2618232" y="3441192"/>
                  </a:lnTo>
                  <a:lnTo>
                    <a:pt x="2618232" y="3429000"/>
                  </a:lnTo>
                  <a:lnTo>
                    <a:pt x="2618232" y="2846832"/>
                  </a:lnTo>
                  <a:lnTo>
                    <a:pt x="2618232" y="2831592"/>
                  </a:lnTo>
                  <a:lnTo>
                    <a:pt x="2618232" y="2825496"/>
                  </a:lnTo>
                  <a:close/>
                </a:path>
                <a:path w="7952740" h="5443855">
                  <a:moveTo>
                    <a:pt x="4675632" y="3441192"/>
                  </a:moveTo>
                  <a:lnTo>
                    <a:pt x="4672584" y="3419856"/>
                  </a:lnTo>
                  <a:lnTo>
                    <a:pt x="4669536" y="3401568"/>
                  </a:lnTo>
                  <a:lnTo>
                    <a:pt x="4657344" y="3358896"/>
                  </a:lnTo>
                  <a:lnTo>
                    <a:pt x="4648200" y="3340608"/>
                  </a:lnTo>
                  <a:lnTo>
                    <a:pt x="4648200" y="3425952"/>
                  </a:lnTo>
                  <a:lnTo>
                    <a:pt x="4648200" y="3462528"/>
                  </a:lnTo>
                  <a:lnTo>
                    <a:pt x="4645152" y="3480816"/>
                  </a:lnTo>
                  <a:lnTo>
                    <a:pt x="4639056" y="3496056"/>
                  </a:lnTo>
                  <a:lnTo>
                    <a:pt x="4632960" y="3514344"/>
                  </a:lnTo>
                  <a:lnTo>
                    <a:pt x="4614672" y="3550920"/>
                  </a:lnTo>
                  <a:lnTo>
                    <a:pt x="4602480" y="3566160"/>
                  </a:lnTo>
                  <a:lnTo>
                    <a:pt x="4590288" y="3584448"/>
                  </a:lnTo>
                  <a:lnTo>
                    <a:pt x="4575048" y="3599688"/>
                  </a:lnTo>
                  <a:lnTo>
                    <a:pt x="4538472" y="3630168"/>
                  </a:lnTo>
                  <a:lnTo>
                    <a:pt x="4495800" y="3660648"/>
                  </a:lnTo>
                  <a:lnTo>
                    <a:pt x="4471416" y="3672840"/>
                  </a:lnTo>
                  <a:lnTo>
                    <a:pt x="4447032" y="3688080"/>
                  </a:lnTo>
                  <a:lnTo>
                    <a:pt x="4422648" y="3700272"/>
                  </a:lnTo>
                  <a:lnTo>
                    <a:pt x="4395216" y="3712464"/>
                  </a:lnTo>
                  <a:lnTo>
                    <a:pt x="4364736" y="3724656"/>
                  </a:lnTo>
                  <a:lnTo>
                    <a:pt x="4337304" y="3736848"/>
                  </a:lnTo>
                  <a:lnTo>
                    <a:pt x="4303776" y="3745992"/>
                  </a:lnTo>
                  <a:lnTo>
                    <a:pt x="4239768" y="3764280"/>
                  </a:lnTo>
                  <a:lnTo>
                    <a:pt x="4169664" y="3782568"/>
                  </a:lnTo>
                  <a:lnTo>
                    <a:pt x="4096512" y="3794760"/>
                  </a:lnTo>
                  <a:lnTo>
                    <a:pt x="4020312" y="3803904"/>
                  </a:lnTo>
                  <a:lnTo>
                    <a:pt x="3941064" y="3810000"/>
                  </a:lnTo>
                  <a:lnTo>
                    <a:pt x="3779520" y="3810000"/>
                  </a:lnTo>
                  <a:lnTo>
                    <a:pt x="3700272" y="3803904"/>
                  </a:lnTo>
                  <a:lnTo>
                    <a:pt x="3624072" y="3794760"/>
                  </a:lnTo>
                  <a:lnTo>
                    <a:pt x="3550920" y="3782568"/>
                  </a:lnTo>
                  <a:lnTo>
                    <a:pt x="3416808" y="3745992"/>
                  </a:lnTo>
                  <a:lnTo>
                    <a:pt x="3358896" y="3724656"/>
                  </a:lnTo>
                  <a:lnTo>
                    <a:pt x="3328416" y="3712464"/>
                  </a:lnTo>
                  <a:lnTo>
                    <a:pt x="3276600" y="3688080"/>
                  </a:lnTo>
                  <a:lnTo>
                    <a:pt x="3227832" y="3660648"/>
                  </a:lnTo>
                  <a:lnTo>
                    <a:pt x="3185160" y="3630168"/>
                  </a:lnTo>
                  <a:lnTo>
                    <a:pt x="3148584" y="3599688"/>
                  </a:lnTo>
                  <a:lnTo>
                    <a:pt x="3121152" y="3566160"/>
                  </a:lnTo>
                  <a:lnTo>
                    <a:pt x="3108960" y="3547872"/>
                  </a:lnTo>
                  <a:lnTo>
                    <a:pt x="3096768" y="3532632"/>
                  </a:lnTo>
                  <a:lnTo>
                    <a:pt x="3090672" y="3514344"/>
                  </a:lnTo>
                  <a:lnTo>
                    <a:pt x="3081528" y="3496056"/>
                  </a:lnTo>
                  <a:lnTo>
                    <a:pt x="3075432" y="3459480"/>
                  </a:lnTo>
                  <a:lnTo>
                    <a:pt x="3075432" y="3422904"/>
                  </a:lnTo>
                  <a:lnTo>
                    <a:pt x="3078480" y="3404616"/>
                  </a:lnTo>
                  <a:lnTo>
                    <a:pt x="3084576" y="3389376"/>
                  </a:lnTo>
                  <a:lnTo>
                    <a:pt x="3096768" y="3352800"/>
                  </a:lnTo>
                  <a:lnTo>
                    <a:pt x="3108960" y="3334512"/>
                  </a:lnTo>
                  <a:lnTo>
                    <a:pt x="3121152" y="3319272"/>
                  </a:lnTo>
                  <a:lnTo>
                    <a:pt x="3133344" y="3300984"/>
                  </a:lnTo>
                  <a:lnTo>
                    <a:pt x="3148584" y="3285744"/>
                  </a:lnTo>
                  <a:lnTo>
                    <a:pt x="3185160" y="3255264"/>
                  </a:lnTo>
                  <a:lnTo>
                    <a:pt x="3227832" y="3224784"/>
                  </a:lnTo>
                  <a:lnTo>
                    <a:pt x="3252216" y="3212592"/>
                  </a:lnTo>
                  <a:lnTo>
                    <a:pt x="3276600" y="3197352"/>
                  </a:lnTo>
                  <a:lnTo>
                    <a:pt x="3300984" y="3185160"/>
                  </a:lnTo>
                  <a:lnTo>
                    <a:pt x="3328416" y="3172968"/>
                  </a:lnTo>
                  <a:lnTo>
                    <a:pt x="3358896" y="3160776"/>
                  </a:lnTo>
                  <a:lnTo>
                    <a:pt x="3386328" y="3148584"/>
                  </a:lnTo>
                  <a:lnTo>
                    <a:pt x="3419856" y="3139440"/>
                  </a:lnTo>
                  <a:lnTo>
                    <a:pt x="3483864" y="3121152"/>
                  </a:lnTo>
                  <a:lnTo>
                    <a:pt x="3553968" y="3102864"/>
                  </a:lnTo>
                  <a:lnTo>
                    <a:pt x="3627120" y="3090672"/>
                  </a:lnTo>
                  <a:lnTo>
                    <a:pt x="3703320" y="3081528"/>
                  </a:lnTo>
                  <a:lnTo>
                    <a:pt x="3779520" y="3075432"/>
                  </a:lnTo>
                  <a:lnTo>
                    <a:pt x="3944112" y="3075432"/>
                  </a:lnTo>
                  <a:lnTo>
                    <a:pt x="4023360" y="3081528"/>
                  </a:lnTo>
                  <a:lnTo>
                    <a:pt x="4099560" y="3090672"/>
                  </a:lnTo>
                  <a:lnTo>
                    <a:pt x="4169664" y="3102864"/>
                  </a:lnTo>
                  <a:lnTo>
                    <a:pt x="4239768" y="3121152"/>
                  </a:lnTo>
                  <a:lnTo>
                    <a:pt x="4306824" y="3139440"/>
                  </a:lnTo>
                  <a:lnTo>
                    <a:pt x="4364736" y="3160776"/>
                  </a:lnTo>
                  <a:lnTo>
                    <a:pt x="4395216" y="3172968"/>
                  </a:lnTo>
                  <a:lnTo>
                    <a:pt x="4447032" y="3197352"/>
                  </a:lnTo>
                  <a:lnTo>
                    <a:pt x="4495800" y="3224784"/>
                  </a:lnTo>
                  <a:lnTo>
                    <a:pt x="4538472" y="3255264"/>
                  </a:lnTo>
                  <a:lnTo>
                    <a:pt x="4575048" y="3285744"/>
                  </a:lnTo>
                  <a:lnTo>
                    <a:pt x="4602480" y="3319272"/>
                  </a:lnTo>
                  <a:lnTo>
                    <a:pt x="4614672" y="3337560"/>
                  </a:lnTo>
                  <a:lnTo>
                    <a:pt x="4626864" y="3352800"/>
                  </a:lnTo>
                  <a:lnTo>
                    <a:pt x="4632960" y="3371088"/>
                  </a:lnTo>
                  <a:lnTo>
                    <a:pt x="4642104" y="3389376"/>
                  </a:lnTo>
                  <a:lnTo>
                    <a:pt x="4648200" y="3425952"/>
                  </a:lnTo>
                  <a:lnTo>
                    <a:pt x="4648200" y="3340608"/>
                  </a:lnTo>
                  <a:lnTo>
                    <a:pt x="4623816" y="3304032"/>
                  </a:lnTo>
                  <a:lnTo>
                    <a:pt x="4608576" y="3285744"/>
                  </a:lnTo>
                  <a:lnTo>
                    <a:pt x="4590288" y="3267456"/>
                  </a:lnTo>
                  <a:lnTo>
                    <a:pt x="4572000" y="3252216"/>
                  </a:lnTo>
                  <a:lnTo>
                    <a:pt x="4553712" y="3233928"/>
                  </a:lnTo>
                  <a:lnTo>
                    <a:pt x="4511040" y="3203448"/>
                  </a:lnTo>
                  <a:lnTo>
                    <a:pt x="4486656" y="3188208"/>
                  </a:lnTo>
                  <a:lnTo>
                    <a:pt x="4459224" y="3176016"/>
                  </a:lnTo>
                  <a:lnTo>
                    <a:pt x="4431792" y="3160776"/>
                  </a:lnTo>
                  <a:lnTo>
                    <a:pt x="4343400" y="3124200"/>
                  </a:lnTo>
                  <a:lnTo>
                    <a:pt x="4245864" y="3096768"/>
                  </a:lnTo>
                  <a:lnTo>
                    <a:pt x="4175760" y="3078480"/>
                  </a:lnTo>
                  <a:lnTo>
                    <a:pt x="4157459" y="3075432"/>
                  </a:lnTo>
                  <a:lnTo>
                    <a:pt x="4102608" y="3066288"/>
                  </a:lnTo>
                  <a:lnTo>
                    <a:pt x="4023360" y="3057144"/>
                  </a:lnTo>
                  <a:lnTo>
                    <a:pt x="3944112" y="3051048"/>
                  </a:lnTo>
                  <a:lnTo>
                    <a:pt x="3861816" y="3048000"/>
                  </a:lnTo>
                  <a:lnTo>
                    <a:pt x="3779520" y="3051048"/>
                  </a:lnTo>
                  <a:lnTo>
                    <a:pt x="3700272" y="3057144"/>
                  </a:lnTo>
                  <a:lnTo>
                    <a:pt x="3621024" y="3066288"/>
                  </a:lnTo>
                  <a:lnTo>
                    <a:pt x="3547872" y="3078480"/>
                  </a:lnTo>
                  <a:lnTo>
                    <a:pt x="3477768" y="3096768"/>
                  </a:lnTo>
                  <a:lnTo>
                    <a:pt x="3377184" y="3124200"/>
                  </a:lnTo>
                  <a:lnTo>
                    <a:pt x="3319272" y="3148584"/>
                  </a:lnTo>
                  <a:lnTo>
                    <a:pt x="3288792" y="3160776"/>
                  </a:lnTo>
                  <a:lnTo>
                    <a:pt x="3264408" y="3176016"/>
                  </a:lnTo>
                  <a:lnTo>
                    <a:pt x="3236976" y="3188208"/>
                  </a:lnTo>
                  <a:lnTo>
                    <a:pt x="3212592" y="3203448"/>
                  </a:lnTo>
                  <a:lnTo>
                    <a:pt x="3169920" y="3233928"/>
                  </a:lnTo>
                  <a:lnTo>
                    <a:pt x="3148584" y="3252216"/>
                  </a:lnTo>
                  <a:lnTo>
                    <a:pt x="3130296" y="3267456"/>
                  </a:lnTo>
                  <a:lnTo>
                    <a:pt x="3099816" y="3304032"/>
                  </a:lnTo>
                  <a:lnTo>
                    <a:pt x="3075432" y="3340608"/>
                  </a:lnTo>
                  <a:lnTo>
                    <a:pt x="3066288" y="3361944"/>
                  </a:lnTo>
                  <a:lnTo>
                    <a:pt x="3057144" y="3380232"/>
                  </a:lnTo>
                  <a:lnTo>
                    <a:pt x="3048000" y="3444240"/>
                  </a:lnTo>
                  <a:lnTo>
                    <a:pt x="3051048" y="3465576"/>
                  </a:lnTo>
                  <a:lnTo>
                    <a:pt x="3054096" y="3483864"/>
                  </a:lnTo>
                  <a:lnTo>
                    <a:pt x="3066288" y="3523488"/>
                  </a:lnTo>
                  <a:lnTo>
                    <a:pt x="3099816" y="3581400"/>
                  </a:lnTo>
                  <a:lnTo>
                    <a:pt x="3148584" y="3633216"/>
                  </a:lnTo>
                  <a:lnTo>
                    <a:pt x="3212592" y="3681984"/>
                  </a:lnTo>
                  <a:lnTo>
                    <a:pt x="3264408" y="3709416"/>
                  </a:lnTo>
                  <a:lnTo>
                    <a:pt x="3291840" y="3724656"/>
                  </a:lnTo>
                  <a:lnTo>
                    <a:pt x="3380232" y="3761232"/>
                  </a:lnTo>
                  <a:lnTo>
                    <a:pt x="3477768" y="3788664"/>
                  </a:lnTo>
                  <a:lnTo>
                    <a:pt x="3547872" y="3806952"/>
                  </a:lnTo>
                  <a:lnTo>
                    <a:pt x="3621024" y="3819144"/>
                  </a:lnTo>
                  <a:lnTo>
                    <a:pt x="3700272" y="3828288"/>
                  </a:lnTo>
                  <a:lnTo>
                    <a:pt x="3779520" y="3834384"/>
                  </a:lnTo>
                  <a:lnTo>
                    <a:pt x="3861816" y="3837432"/>
                  </a:lnTo>
                  <a:lnTo>
                    <a:pt x="3944112" y="3834384"/>
                  </a:lnTo>
                  <a:lnTo>
                    <a:pt x="4023360" y="3828288"/>
                  </a:lnTo>
                  <a:lnTo>
                    <a:pt x="4102608" y="3819144"/>
                  </a:lnTo>
                  <a:lnTo>
                    <a:pt x="4157472" y="3810000"/>
                  </a:lnTo>
                  <a:lnTo>
                    <a:pt x="4175760" y="3806952"/>
                  </a:lnTo>
                  <a:lnTo>
                    <a:pt x="4245864" y="3788664"/>
                  </a:lnTo>
                  <a:lnTo>
                    <a:pt x="4346448" y="3761232"/>
                  </a:lnTo>
                  <a:lnTo>
                    <a:pt x="4431792" y="3724656"/>
                  </a:lnTo>
                  <a:lnTo>
                    <a:pt x="4459224" y="3709416"/>
                  </a:lnTo>
                  <a:lnTo>
                    <a:pt x="4486656" y="3697224"/>
                  </a:lnTo>
                  <a:lnTo>
                    <a:pt x="4511040" y="3681984"/>
                  </a:lnTo>
                  <a:lnTo>
                    <a:pt x="4553712" y="3651504"/>
                  </a:lnTo>
                  <a:lnTo>
                    <a:pt x="4575048" y="3633216"/>
                  </a:lnTo>
                  <a:lnTo>
                    <a:pt x="4593336" y="3617976"/>
                  </a:lnTo>
                  <a:lnTo>
                    <a:pt x="4623816" y="3581400"/>
                  </a:lnTo>
                  <a:lnTo>
                    <a:pt x="4648200" y="3544824"/>
                  </a:lnTo>
                  <a:lnTo>
                    <a:pt x="4657344" y="3523488"/>
                  </a:lnTo>
                  <a:lnTo>
                    <a:pt x="4666488" y="3505200"/>
                  </a:lnTo>
                  <a:lnTo>
                    <a:pt x="4675632" y="3441192"/>
                  </a:lnTo>
                  <a:close/>
                </a:path>
                <a:path w="7952740" h="5443855">
                  <a:moveTo>
                    <a:pt x="5361432" y="1993392"/>
                  </a:moveTo>
                  <a:lnTo>
                    <a:pt x="5358384" y="1975104"/>
                  </a:lnTo>
                  <a:lnTo>
                    <a:pt x="5355336" y="1959864"/>
                  </a:lnTo>
                  <a:lnTo>
                    <a:pt x="5349240" y="1941576"/>
                  </a:lnTo>
                  <a:lnTo>
                    <a:pt x="5334000" y="1916176"/>
                  </a:lnTo>
                  <a:lnTo>
                    <a:pt x="5334000" y="1981200"/>
                  </a:lnTo>
                  <a:lnTo>
                    <a:pt x="5334000" y="2008632"/>
                  </a:lnTo>
                  <a:lnTo>
                    <a:pt x="5330952" y="2023872"/>
                  </a:lnTo>
                  <a:lnTo>
                    <a:pt x="5324856" y="2036064"/>
                  </a:lnTo>
                  <a:lnTo>
                    <a:pt x="5318760" y="2051304"/>
                  </a:lnTo>
                  <a:lnTo>
                    <a:pt x="5309616" y="2063496"/>
                  </a:lnTo>
                  <a:lnTo>
                    <a:pt x="5300472" y="2078736"/>
                  </a:lnTo>
                  <a:lnTo>
                    <a:pt x="5288280" y="2090928"/>
                  </a:lnTo>
                  <a:lnTo>
                    <a:pt x="5273040" y="2103120"/>
                  </a:lnTo>
                  <a:lnTo>
                    <a:pt x="5257800" y="2118360"/>
                  </a:lnTo>
                  <a:lnTo>
                    <a:pt x="5239512" y="2130552"/>
                  </a:lnTo>
                  <a:lnTo>
                    <a:pt x="5175504" y="2167128"/>
                  </a:lnTo>
                  <a:lnTo>
                    <a:pt x="5151120" y="2176272"/>
                  </a:lnTo>
                  <a:lnTo>
                    <a:pt x="5123688" y="2188464"/>
                  </a:lnTo>
                  <a:lnTo>
                    <a:pt x="5096256" y="2197608"/>
                  </a:lnTo>
                  <a:lnTo>
                    <a:pt x="5068824" y="2209800"/>
                  </a:lnTo>
                  <a:lnTo>
                    <a:pt x="5007864" y="2228088"/>
                  </a:lnTo>
                  <a:lnTo>
                    <a:pt x="4974336" y="2234184"/>
                  </a:lnTo>
                  <a:lnTo>
                    <a:pt x="4940808" y="2243328"/>
                  </a:lnTo>
                  <a:lnTo>
                    <a:pt x="4907280" y="2249424"/>
                  </a:lnTo>
                  <a:lnTo>
                    <a:pt x="4757928" y="2273808"/>
                  </a:lnTo>
                  <a:lnTo>
                    <a:pt x="4593336" y="2286000"/>
                  </a:lnTo>
                  <a:lnTo>
                    <a:pt x="4422648" y="2286000"/>
                  </a:lnTo>
                  <a:lnTo>
                    <a:pt x="4261104" y="2273808"/>
                  </a:lnTo>
                  <a:lnTo>
                    <a:pt x="4111752" y="2249424"/>
                  </a:lnTo>
                  <a:lnTo>
                    <a:pt x="4078224" y="2243328"/>
                  </a:lnTo>
                  <a:lnTo>
                    <a:pt x="4044696" y="2234184"/>
                  </a:lnTo>
                  <a:lnTo>
                    <a:pt x="4011168" y="2228088"/>
                  </a:lnTo>
                  <a:lnTo>
                    <a:pt x="3950208" y="2209800"/>
                  </a:lnTo>
                  <a:lnTo>
                    <a:pt x="3919728" y="2197608"/>
                  </a:lnTo>
                  <a:lnTo>
                    <a:pt x="3892296" y="2188464"/>
                  </a:lnTo>
                  <a:lnTo>
                    <a:pt x="3867912" y="2176272"/>
                  </a:lnTo>
                  <a:lnTo>
                    <a:pt x="3843528" y="2167128"/>
                  </a:lnTo>
                  <a:lnTo>
                    <a:pt x="3819144" y="2154936"/>
                  </a:lnTo>
                  <a:lnTo>
                    <a:pt x="3797808" y="2142744"/>
                  </a:lnTo>
                  <a:lnTo>
                    <a:pt x="3779520" y="2130552"/>
                  </a:lnTo>
                  <a:lnTo>
                    <a:pt x="3761232" y="2115312"/>
                  </a:lnTo>
                  <a:lnTo>
                    <a:pt x="3730752" y="2090928"/>
                  </a:lnTo>
                  <a:lnTo>
                    <a:pt x="3718560" y="2075688"/>
                  </a:lnTo>
                  <a:lnTo>
                    <a:pt x="3706368" y="2063496"/>
                  </a:lnTo>
                  <a:lnTo>
                    <a:pt x="3700272" y="2048256"/>
                  </a:lnTo>
                  <a:lnTo>
                    <a:pt x="3691128" y="2036064"/>
                  </a:lnTo>
                  <a:lnTo>
                    <a:pt x="3688080" y="2020824"/>
                  </a:lnTo>
                  <a:lnTo>
                    <a:pt x="3685032" y="2008632"/>
                  </a:lnTo>
                  <a:lnTo>
                    <a:pt x="3685032" y="1981200"/>
                  </a:lnTo>
                  <a:lnTo>
                    <a:pt x="3688080" y="1965960"/>
                  </a:lnTo>
                  <a:lnTo>
                    <a:pt x="3694176" y="1953768"/>
                  </a:lnTo>
                  <a:lnTo>
                    <a:pt x="3700272" y="1938528"/>
                  </a:lnTo>
                  <a:lnTo>
                    <a:pt x="3709416" y="1926336"/>
                  </a:lnTo>
                  <a:lnTo>
                    <a:pt x="3718560" y="1911096"/>
                  </a:lnTo>
                  <a:lnTo>
                    <a:pt x="3730752" y="1898904"/>
                  </a:lnTo>
                  <a:lnTo>
                    <a:pt x="3745992" y="1886712"/>
                  </a:lnTo>
                  <a:lnTo>
                    <a:pt x="3761232" y="1871472"/>
                  </a:lnTo>
                  <a:lnTo>
                    <a:pt x="3779520" y="1859280"/>
                  </a:lnTo>
                  <a:lnTo>
                    <a:pt x="3800856" y="1847088"/>
                  </a:lnTo>
                  <a:lnTo>
                    <a:pt x="3819144" y="1834896"/>
                  </a:lnTo>
                  <a:lnTo>
                    <a:pt x="3843528" y="1822704"/>
                  </a:lnTo>
                  <a:lnTo>
                    <a:pt x="3867912" y="1813560"/>
                  </a:lnTo>
                  <a:lnTo>
                    <a:pt x="3895344" y="1801368"/>
                  </a:lnTo>
                  <a:lnTo>
                    <a:pt x="3919728" y="1792224"/>
                  </a:lnTo>
                  <a:lnTo>
                    <a:pt x="3950208" y="1780032"/>
                  </a:lnTo>
                  <a:lnTo>
                    <a:pt x="4011168" y="1761744"/>
                  </a:lnTo>
                  <a:lnTo>
                    <a:pt x="4044696" y="1755648"/>
                  </a:lnTo>
                  <a:lnTo>
                    <a:pt x="4078224" y="1746504"/>
                  </a:lnTo>
                  <a:lnTo>
                    <a:pt x="4111752" y="1740408"/>
                  </a:lnTo>
                  <a:lnTo>
                    <a:pt x="4184904" y="1725168"/>
                  </a:lnTo>
                  <a:lnTo>
                    <a:pt x="4261104" y="1716024"/>
                  </a:lnTo>
                  <a:lnTo>
                    <a:pt x="4425696" y="1703832"/>
                  </a:lnTo>
                  <a:lnTo>
                    <a:pt x="4596384" y="1703832"/>
                  </a:lnTo>
                  <a:lnTo>
                    <a:pt x="4757928" y="1716024"/>
                  </a:lnTo>
                  <a:lnTo>
                    <a:pt x="4834128" y="1725168"/>
                  </a:lnTo>
                  <a:lnTo>
                    <a:pt x="4907280" y="1740408"/>
                  </a:lnTo>
                  <a:lnTo>
                    <a:pt x="4940808" y="1746504"/>
                  </a:lnTo>
                  <a:lnTo>
                    <a:pt x="4974336" y="1755648"/>
                  </a:lnTo>
                  <a:lnTo>
                    <a:pt x="5007864" y="1761744"/>
                  </a:lnTo>
                  <a:lnTo>
                    <a:pt x="5068824" y="1780032"/>
                  </a:lnTo>
                  <a:lnTo>
                    <a:pt x="5099304" y="1792224"/>
                  </a:lnTo>
                  <a:lnTo>
                    <a:pt x="5126736" y="1801368"/>
                  </a:lnTo>
                  <a:lnTo>
                    <a:pt x="5151120" y="1813560"/>
                  </a:lnTo>
                  <a:lnTo>
                    <a:pt x="5199888" y="1834896"/>
                  </a:lnTo>
                  <a:lnTo>
                    <a:pt x="5239512" y="1859280"/>
                  </a:lnTo>
                  <a:lnTo>
                    <a:pt x="5257800" y="1874520"/>
                  </a:lnTo>
                  <a:lnTo>
                    <a:pt x="5288280" y="1898904"/>
                  </a:lnTo>
                  <a:lnTo>
                    <a:pt x="5300472" y="1914144"/>
                  </a:lnTo>
                  <a:lnTo>
                    <a:pt x="5309616" y="1926336"/>
                  </a:lnTo>
                  <a:lnTo>
                    <a:pt x="5318760" y="1941576"/>
                  </a:lnTo>
                  <a:lnTo>
                    <a:pt x="5327904" y="1953768"/>
                  </a:lnTo>
                  <a:lnTo>
                    <a:pt x="5330952" y="1969008"/>
                  </a:lnTo>
                  <a:lnTo>
                    <a:pt x="5334000" y="1981200"/>
                  </a:lnTo>
                  <a:lnTo>
                    <a:pt x="5334000" y="1916176"/>
                  </a:lnTo>
                  <a:lnTo>
                    <a:pt x="5330952" y="1911096"/>
                  </a:lnTo>
                  <a:lnTo>
                    <a:pt x="5306568" y="1880616"/>
                  </a:lnTo>
                  <a:lnTo>
                    <a:pt x="5288280" y="1865376"/>
                  </a:lnTo>
                  <a:lnTo>
                    <a:pt x="5273040" y="1853184"/>
                  </a:lnTo>
                  <a:lnTo>
                    <a:pt x="5254752" y="1837944"/>
                  </a:lnTo>
                  <a:lnTo>
                    <a:pt x="5233416" y="1825752"/>
                  </a:lnTo>
                  <a:lnTo>
                    <a:pt x="5209032" y="1813560"/>
                  </a:lnTo>
                  <a:lnTo>
                    <a:pt x="5187696" y="1801368"/>
                  </a:lnTo>
                  <a:lnTo>
                    <a:pt x="5160264" y="1789176"/>
                  </a:lnTo>
                  <a:lnTo>
                    <a:pt x="5135880" y="1776984"/>
                  </a:lnTo>
                  <a:lnTo>
                    <a:pt x="5105400" y="1767840"/>
                  </a:lnTo>
                  <a:lnTo>
                    <a:pt x="5077968" y="1755648"/>
                  </a:lnTo>
                  <a:lnTo>
                    <a:pt x="5047488" y="1746504"/>
                  </a:lnTo>
                  <a:lnTo>
                    <a:pt x="4980432" y="1728216"/>
                  </a:lnTo>
                  <a:lnTo>
                    <a:pt x="4946904" y="1722120"/>
                  </a:lnTo>
                  <a:lnTo>
                    <a:pt x="4910328" y="1712976"/>
                  </a:lnTo>
                  <a:lnTo>
                    <a:pt x="4855464" y="1703832"/>
                  </a:lnTo>
                  <a:lnTo>
                    <a:pt x="4837176" y="1700784"/>
                  </a:lnTo>
                  <a:lnTo>
                    <a:pt x="4678680" y="1682496"/>
                  </a:lnTo>
                  <a:lnTo>
                    <a:pt x="4507992" y="1676400"/>
                  </a:lnTo>
                  <a:lnTo>
                    <a:pt x="4340352" y="1682496"/>
                  </a:lnTo>
                  <a:lnTo>
                    <a:pt x="4181856" y="1700784"/>
                  </a:lnTo>
                  <a:lnTo>
                    <a:pt x="4108704" y="1712976"/>
                  </a:lnTo>
                  <a:lnTo>
                    <a:pt x="4072128" y="1722120"/>
                  </a:lnTo>
                  <a:lnTo>
                    <a:pt x="4038600" y="1728216"/>
                  </a:lnTo>
                  <a:lnTo>
                    <a:pt x="3971544" y="1746504"/>
                  </a:lnTo>
                  <a:lnTo>
                    <a:pt x="3941064" y="1758696"/>
                  </a:lnTo>
                  <a:lnTo>
                    <a:pt x="3913632" y="1767840"/>
                  </a:lnTo>
                  <a:lnTo>
                    <a:pt x="3883152" y="1776984"/>
                  </a:lnTo>
                  <a:lnTo>
                    <a:pt x="3858768" y="1789176"/>
                  </a:lnTo>
                  <a:lnTo>
                    <a:pt x="3831336" y="1801368"/>
                  </a:lnTo>
                  <a:lnTo>
                    <a:pt x="3806952" y="1813560"/>
                  </a:lnTo>
                  <a:lnTo>
                    <a:pt x="3764280" y="1837944"/>
                  </a:lnTo>
                  <a:lnTo>
                    <a:pt x="3745992" y="1853184"/>
                  </a:lnTo>
                  <a:lnTo>
                    <a:pt x="3727704" y="1865376"/>
                  </a:lnTo>
                  <a:lnTo>
                    <a:pt x="3688080" y="1911096"/>
                  </a:lnTo>
                  <a:lnTo>
                    <a:pt x="3663696" y="1959864"/>
                  </a:lnTo>
                  <a:lnTo>
                    <a:pt x="3660648" y="1978152"/>
                  </a:lnTo>
                  <a:lnTo>
                    <a:pt x="3657600" y="1993392"/>
                  </a:lnTo>
                  <a:lnTo>
                    <a:pt x="3657600" y="1996440"/>
                  </a:lnTo>
                  <a:lnTo>
                    <a:pt x="3660648" y="2011680"/>
                  </a:lnTo>
                  <a:lnTo>
                    <a:pt x="3663696" y="2029968"/>
                  </a:lnTo>
                  <a:lnTo>
                    <a:pt x="3688080" y="2078736"/>
                  </a:lnTo>
                  <a:lnTo>
                    <a:pt x="3712464" y="2109216"/>
                  </a:lnTo>
                  <a:lnTo>
                    <a:pt x="3745992" y="2136648"/>
                  </a:lnTo>
                  <a:lnTo>
                    <a:pt x="3764280" y="2151888"/>
                  </a:lnTo>
                  <a:lnTo>
                    <a:pt x="3785616" y="2164080"/>
                  </a:lnTo>
                  <a:lnTo>
                    <a:pt x="3810000" y="2176272"/>
                  </a:lnTo>
                  <a:lnTo>
                    <a:pt x="3831336" y="2188464"/>
                  </a:lnTo>
                  <a:lnTo>
                    <a:pt x="3858768" y="2200656"/>
                  </a:lnTo>
                  <a:lnTo>
                    <a:pt x="3883152" y="2212848"/>
                  </a:lnTo>
                  <a:lnTo>
                    <a:pt x="3913632" y="2221992"/>
                  </a:lnTo>
                  <a:lnTo>
                    <a:pt x="3941064" y="2231136"/>
                  </a:lnTo>
                  <a:lnTo>
                    <a:pt x="3971544" y="2243328"/>
                  </a:lnTo>
                  <a:lnTo>
                    <a:pt x="4005072" y="2252472"/>
                  </a:lnTo>
                  <a:lnTo>
                    <a:pt x="4038600" y="2258568"/>
                  </a:lnTo>
                  <a:lnTo>
                    <a:pt x="4072128" y="2267712"/>
                  </a:lnTo>
                  <a:lnTo>
                    <a:pt x="4108704" y="2276856"/>
                  </a:lnTo>
                  <a:lnTo>
                    <a:pt x="4181856" y="2289048"/>
                  </a:lnTo>
                  <a:lnTo>
                    <a:pt x="4340352" y="2307336"/>
                  </a:lnTo>
                  <a:lnTo>
                    <a:pt x="4511040" y="2313432"/>
                  </a:lnTo>
                  <a:lnTo>
                    <a:pt x="4678680" y="2307336"/>
                  </a:lnTo>
                  <a:lnTo>
                    <a:pt x="4837176" y="2289048"/>
                  </a:lnTo>
                  <a:lnTo>
                    <a:pt x="4851793" y="2286000"/>
                  </a:lnTo>
                  <a:lnTo>
                    <a:pt x="4910328" y="2273808"/>
                  </a:lnTo>
                  <a:lnTo>
                    <a:pt x="4946904" y="2267712"/>
                  </a:lnTo>
                  <a:lnTo>
                    <a:pt x="4980432" y="2258568"/>
                  </a:lnTo>
                  <a:lnTo>
                    <a:pt x="5013960" y="2252472"/>
                  </a:lnTo>
                  <a:lnTo>
                    <a:pt x="5047488" y="2243328"/>
                  </a:lnTo>
                  <a:lnTo>
                    <a:pt x="5077968" y="2231136"/>
                  </a:lnTo>
                  <a:lnTo>
                    <a:pt x="5105400" y="2221992"/>
                  </a:lnTo>
                  <a:lnTo>
                    <a:pt x="5135880" y="2212848"/>
                  </a:lnTo>
                  <a:lnTo>
                    <a:pt x="5160264" y="2200656"/>
                  </a:lnTo>
                  <a:lnTo>
                    <a:pt x="5187696" y="2188464"/>
                  </a:lnTo>
                  <a:lnTo>
                    <a:pt x="5212080" y="2176272"/>
                  </a:lnTo>
                  <a:lnTo>
                    <a:pt x="5254752" y="2151888"/>
                  </a:lnTo>
                  <a:lnTo>
                    <a:pt x="5291328" y="2121408"/>
                  </a:lnTo>
                  <a:lnTo>
                    <a:pt x="5306568" y="2109216"/>
                  </a:lnTo>
                  <a:lnTo>
                    <a:pt x="5330952" y="2078736"/>
                  </a:lnTo>
                  <a:lnTo>
                    <a:pt x="5343144" y="2060448"/>
                  </a:lnTo>
                  <a:lnTo>
                    <a:pt x="5355336" y="2029968"/>
                  </a:lnTo>
                  <a:lnTo>
                    <a:pt x="5358384" y="2011680"/>
                  </a:lnTo>
                  <a:lnTo>
                    <a:pt x="5361432" y="1996440"/>
                  </a:lnTo>
                  <a:lnTo>
                    <a:pt x="5361432" y="1993392"/>
                  </a:lnTo>
                  <a:close/>
                </a:path>
                <a:path w="7952740" h="5443855">
                  <a:moveTo>
                    <a:pt x="5361432" y="890016"/>
                  </a:moveTo>
                  <a:lnTo>
                    <a:pt x="5358384" y="868680"/>
                  </a:lnTo>
                  <a:lnTo>
                    <a:pt x="5355336" y="850392"/>
                  </a:lnTo>
                  <a:lnTo>
                    <a:pt x="5343144" y="813816"/>
                  </a:lnTo>
                  <a:lnTo>
                    <a:pt x="5334000" y="800100"/>
                  </a:lnTo>
                  <a:lnTo>
                    <a:pt x="5334000" y="874776"/>
                  </a:lnTo>
                  <a:lnTo>
                    <a:pt x="5334000" y="908304"/>
                  </a:lnTo>
                  <a:lnTo>
                    <a:pt x="5318760" y="954024"/>
                  </a:lnTo>
                  <a:lnTo>
                    <a:pt x="5288280" y="999744"/>
                  </a:lnTo>
                  <a:lnTo>
                    <a:pt x="5257800" y="1030224"/>
                  </a:lnTo>
                  <a:lnTo>
                    <a:pt x="5239512" y="1042416"/>
                  </a:lnTo>
                  <a:lnTo>
                    <a:pt x="5218176" y="1057656"/>
                  </a:lnTo>
                  <a:lnTo>
                    <a:pt x="5196840" y="1069848"/>
                  </a:lnTo>
                  <a:lnTo>
                    <a:pt x="5175504" y="1085088"/>
                  </a:lnTo>
                  <a:lnTo>
                    <a:pt x="5151120" y="1097280"/>
                  </a:lnTo>
                  <a:lnTo>
                    <a:pt x="5096256" y="1121664"/>
                  </a:lnTo>
                  <a:lnTo>
                    <a:pt x="5068824" y="1130808"/>
                  </a:lnTo>
                  <a:lnTo>
                    <a:pt x="5038344" y="1143000"/>
                  </a:lnTo>
                  <a:lnTo>
                    <a:pt x="4907280" y="1179576"/>
                  </a:lnTo>
                  <a:lnTo>
                    <a:pt x="4834128" y="1194816"/>
                  </a:lnTo>
                  <a:lnTo>
                    <a:pt x="4675632" y="1213104"/>
                  </a:lnTo>
                  <a:lnTo>
                    <a:pt x="4593336" y="1219200"/>
                  </a:lnTo>
                  <a:lnTo>
                    <a:pt x="4422648" y="1219200"/>
                  </a:lnTo>
                  <a:lnTo>
                    <a:pt x="4340352" y="1213104"/>
                  </a:lnTo>
                  <a:lnTo>
                    <a:pt x="4184904" y="1194816"/>
                  </a:lnTo>
                  <a:lnTo>
                    <a:pt x="4111752" y="1179576"/>
                  </a:lnTo>
                  <a:lnTo>
                    <a:pt x="4011168" y="1152144"/>
                  </a:lnTo>
                  <a:lnTo>
                    <a:pt x="3950208" y="1130808"/>
                  </a:lnTo>
                  <a:lnTo>
                    <a:pt x="3922776" y="1121664"/>
                  </a:lnTo>
                  <a:lnTo>
                    <a:pt x="3867912" y="1097280"/>
                  </a:lnTo>
                  <a:lnTo>
                    <a:pt x="3819144" y="1069848"/>
                  </a:lnTo>
                  <a:lnTo>
                    <a:pt x="3779520" y="1042416"/>
                  </a:lnTo>
                  <a:lnTo>
                    <a:pt x="3761232" y="1030224"/>
                  </a:lnTo>
                  <a:lnTo>
                    <a:pt x="3730752" y="999744"/>
                  </a:lnTo>
                  <a:lnTo>
                    <a:pt x="3700272" y="954024"/>
                  </a:lnTo>
                  <a:lnTo>
                    <a:pt x="3685032" y="905256"/>
                  </a:lnTo>
                  <a:lnTo>
                    <a:pt x="3685032" y="871728"/>
                  </a:lnTo>
                  <a:lnTo>
                    <a:pt x="3700272" y="826008"/>
                  </a:lnTo>
                  <a:lnTo>
                    <a:pt x="3730752" y="780288"/>
                  </a:lnTo>
                  <a:lnTo>
                    <a:pt x="3761232" y="749808"/>
                  </a:lnTo>
                  <a:lnTo>
                    <a:pt x="3779520" y="737616"/>
                  </a:lnTo>
                  <a:lnTo>
                    <a:pt x="3800856" y="722376"/>
                  </a:lnTo>
                  <a:lnTo>
                    <a:pt x="3822192" y="710184"/>
                  </a:lnTo>
                  <a:lnTo>
                    <a:pt x="3843528" y="694944"/>
                  </a:lnTo>
                  <a:lnTo>
                    <a:pt x="3867912" y="682752"/>
                  </a:lnTo>
                  <a:lnTo>
                    <a:pt x="3922776" y="658368"/>
                  </a:lnTo>
                  <a:lnTo>
                    <a:pt x="3950208" y="649224"/>
                  </a:lnTo>
                  <a:lnTo>
                    <a:pt x="3980688" y="637032"/>
                  </a:lnTo>
                  <a:lnTo>
                    <a:pt x="4111752" y="600456"/>
                  </a:lnTo>
                  <a:lnTo>
                    <a:pt x="4184904" y="585216"/>
                  </a:lnTo>
                  <a:lnTo>
                    <a:pt x="4340352" y="566928"/>
                  </a:lnTo>
                  <a:lnTo>
                    <a:pt x="4425696" y="560832"/>
                  </a:lnTo>
                  <a:lnTo>
                    <a:pt x="4596384" y="560832"/>
                  </a:lnTo>
                  <a:lnTo>
                    <a:pt x="4678680" y="566928"/>
                  </a:lnTo>
                  <a:lnTo>
                    <a:pt x="4834128" y="585216"/>
                  </a:lnTo>
                  <a:lnTo>
                    <a:pt x="4907280" y="600456"/>
                  </a:lnTo>
                  <a:lnTo>
                    <a:pt x="5007864" y="627888"/>
                  </a:lnTo>
                  <a:lnTo>
                    <a:pt x="5068824" y="649224"/>
                  </a:lnTo>
                  <a:lnTo>
                    <a:pt x="5096256" y="658368"/>
                  </a:lnTo>
                  <a:lnTo>
                    <a:pt x="5151120" y="682752"/>
                  </a:lnTo>
                  <a:lnTo>
                    <a:pt x="5175504" y="694944"/>
                  </a:lnTo>
                  <a:lnTo>
                    <a:pt x="5196840" y="710184"/>
                  </a:lnTo>
                  <a:lnTo>
                    <a:pt x="5218176" y="722376"/>
                  </a:lnTo>
                  <a:lnTo>
                    <a:pt x="5239512" y="737616"/>
                  </a:lnTo>
                  <a:lnTo>
                    <a:pt x="5257800" y="749808"/>
                  </a:lnTo>
                  <a:lnTo>
                    <a:pt x="5288280" y="780288"/>
                  </a:lnTo>
                  <a:lnTo>
                    <a:pt x="5318760" y="826008"/>
                  </a:lnTo>
                  <a:lnTo>
                    <a:pt x="5334000" y="874776"/>
                  </a:lnTo>
                  <a:lnTo>
                    <a:pt x="5334000" y="800100"/>
                  </a:lnTo>
                  <a:lnTo>
                    <a:pt x="5330952" y="795528"/>
                  </a:lnTo>
                  <a:lnTo>
                    <a:pt x="5318760" y="780288"/>
                  </a:lnTo>
                  <a:lnTo>
                    <a:pt x="5306568" y="762000"/>
                  </a:lnTo>
                  <a:lnTo>
                    <a:pt x="5254752" y="716280"/>
                  </a:lnTo>
                  <a:lnTo>
                    <a:pt x="5212080" y="685800"/>
                  </a:lnTo>
                  <a:lnTo>
                    <a:pt x="5160264" y="661416"/>
                  </a:lnTo>
                  <a:lnTo>
                    <a:pt x="5135880" y="649224"/>
                  </a:lnTo>
                  <a:lnTo>
                    <a:pt x="5105400" y="637032"/>
                  </a:lnTo>
                  <a:lnTo>
                    <a:pt x="5077968" y="624840"/>
                  </a:lnTo>
                  <a:lnTo>
                    <a:pt x="5047488" y="612648"/>
                  </a:lnTo>
                  <a:lnTo>
                    <a:pt x="4946904" y="585216"/>
                  </a:lnTo>
                  <a:lnTo>
                    <a:pt x="4837176" y="560832"/>
                  </a:lnTo>
                  <a:lnTo>
                    <a:pt x="4760976" y="548640"/>
                  </a:lnTo>
                  <a:lnTo>
                    <a:pt x="4596384" y="536448"/>
                  </a:lnTo>
                  <a:lnTo>
                    <a:pt x="4507992" y="533400"/>
                  </a:lnTo>
                  <a:lnTo>
                    <a:pt x="4422648" y="536448"/>
                  </a:lnTo>
                  <a:lnTo>
                    <a:pt x="4258056" y="548640"/>
                  </a:lnTo>
                  <a:lnTo>
                    <a:pt x="4181856" y="560832"/>
                  </a:lnTo>
                  <a:lnTo>
                    <a:pt x="4105656" y="576072"/>
                  </a:lnTo>
                  <a:lnTo>
                    <a:pt x="3971544" y="612648"/>
                  </a:lnTo>
                  <a:lnTo>
                    <a:pt x="3910584" y="637032"/>
                  </a:lnTo>
                  <a:lnTo>
                    <a:pt x="3855720" y="661416"/>
                  </a:lnTo>
                  <a:lnTo>
                    <a:pt x="3806952" y="688848"/>
                  </a:lnTo>
                  <a:lnTo>
                    <a:pt x="3785616" y="701040"/>
                  </a:lnTo>
                  <a:lnTo>
                    <a:pt x="3764280" y="716280"/>
                  </a:lnTo>
                  <a:lnTo>
                    <a:pt x="3727704" y="746760"/>
                  </a:lnTo>
                  <a:lnTo>
                    <a:pt x="3712464" y="765048"/>
                  </a:lnTo>
                  <a:lnTo>
                    <a:pt x="3697224" y="780288"/>
                  </a:lnTo>
                  <a:lnTo>
                    <a:pt x="3688080" y="798576"/>
                  </a:lnTo>
                  <a:lnTo>
                    <a:pt x="3675888" y="816864"/>
                  </a:lnTo>
                  <a:lnTo>
                    <a:pt x="3663696" y="853440"/>
                  </a:lnTo>
                  <a:lnTo>
                    <a:pt x="3657600" y="890016"/>
                  </a:lnTo>
                  <a:lnTo>
                    <a:pt x="3660648" y="911352"/>
                  </a:lnTo>
                  <a:lnTo>
                    <a:pt x="3663696" y="929640"/>
                  </a:lnTo>
                  <a:lnTo>
                    <a:pt x="3675888" y="966216"/>
                  </a:lnTo>
                  <a:lnTo>
                    <a:pt x="3688080" y="981456"/>
                  </a:lnTo>
                  <a:lnTo>
                    <a:pt x="3712464" y="1018032"/>
                  </a:lnTo>
                  <a:lnTo>
                    <a:pt x="3764280" y="1063752"/>
                  </a:lnTo>
                  <a:lnTo>
                    <a:pt x="3806952" y="1094232"/>
                  </a:lnTo>
                  <a:lnTo>
                    <a:pt x="3855720" y="1118616"/>
                  </a:lnTo>
                  <a:lnTo>
                    <a:pt x="3913632" y="1143000"/>
                  </a:lnTo>
                  <a:lnTo>
                    <a:pt x="3941064" y="1155192"/>
                  </a:lnTo>
                  <a:lnTo>
                    <a:pt x="4072128" y="1194816"/>
                  </a:lnTo>
                  <a:lnTo>
                    <a:pt x="4181856" y="1219200"/>
                  </a:lnTo>
                  <a:lnTo>
                    <a:pt x="4258056" y="1231392"/>
                  </a:lnTo>
                  <a:lnTo>
                    <a:pt x="4422648" y="1243584"/>
                  </a:lnTo>
                  <a:lnTo>
                    <a:pt x="4511040" y="1246632"/>
                  </a:lnTo>
                  <a:lnTo>
                    <a:pt x="4596384" y="1243584"/>
                  </a:lnTo>
                  <a:lnTo>
                    <a:pt x="4760976" y="1231392"/>
                  </a:lnTo>
                  <a:lnTo>
                    <a:pt x="4837176" y="1219200"/>
                  </a:lnTo>
                  <a:lnTo>
                    <a:pt x="4913376" y="1203960"/>
                  </a:lnTo>
                  <a:lnTo>
                    <a:pt x="5047488" y="1167384"/>
                  </a:lnTo>
                  <a:lnTo>
                    <a:pt x="5108448" y="1143000"/>
                  </a:lnTo>
                  <a:lnTo>
                    <a:pt x="5163312" y="1118616"/>
                  </a:lnTo>
                  <a:lnTo>
                    <a:pt x="5212080" y="1091184"/>
                  </a:lnTo>
                  <a:lnTo>
                    <a:pt x="5233416" y="1078992"/>
                  </a:lnTo>
                  <a:lnTo>
                    <a:pt x="5254752" y="1063752"/>
                  </a:lnTo>
                  <a:lnTo>
                    <a:pt x="5291328" y="1033272"/>
                  </a:lnTo>
                  <a:lnTo>
                    <a:pt x="5306568" y="1014984"/>
                  </a:lnTo>
                  <a:lnTo>
                    <a:pt x="5321808" y="999744"/>
                  </a:lnTo>
                  <a:lnTo>
                    <a:pt x="5330952" y="981456"/>
                  </a:lnTo>
                  <a:lnTo>
                    <a:pt x="5343144" y="963168"/>
                  </a:lnTo>
                  <a:lnTo>
                    <a:pt x="5355336" y="926592"/>
                  </a:lnTo>
                  <a:lnTo>
                    <a:pt x="5361432" y="890016"/>
                  </a:lnTo>
                  <a:close/>
                </a:path>
                <a:path w="7952740" h="5443855">
                  <a:moveTo>
                    <a:pt x="5742432" y="2755392"/>
                  </a:moveTo>
                  <a:lnTo>
                    <a:pt x="5740146" y="2746248"/>
                  </a:lnTo>
                  <a:lnTo>
                    <a:pt x="5739384" y="2743200"/>
                  </a:lnTo>
                  <a:lnTo>
                    <a:pt x="5739384" y="2740152"/>
                  </a:lnTo>
                  <a:lnTo>
                    <a:pt x="5738368" y="2737104"/>
                  </a:lnTo>
                  <a:lnTo>
                    <a:pt x="5736336" y="2731008"/>
                  </a:lnTo>
                  <a:lnTo>
                    <a:pt x="5736336" y="2727960"/>
                  </a:lnTo>
                  <a:lnTo>
                    <a:pt x="5730240" y="2715768"/>
                  </a:lnTo>
                  <a:lnTo>
                    <a:pt x="5715000" y="2695448"/>
                  </a:lnTo>
                  <a:lnTo>
                    <a:pt x="5715000" y="2749296"/>
                  </a:lnTo>
                  <a:lnTo>
                    <a:pt x="5715000" y="2764536"/>
                  </a:lnTo>
                  <a:lnTo>
                    <a:pt x="5711952" y="2776728"/>
                  </a:lnTo>
                  <a:lnTo>
                    <a:pt x="5711952" y="2773680"/>
                  </a:lnTo>
                  <a:lnTo>
                    <a:pt x="5708904" y="2785872"/>
                  </a:lnTo>
                  <a:lnTo>
                    <a:pt x="5699760" y="2795016"/>
                  </a:lnTo>
                  <a:lnTo>
                    <a:pt x="5693664" y="2807208"/>
                  </a:lnTo>
                  <a:lnTo>
                    <a:pt x="5669280" y="2825496"/>
                  </a:lnTo>
                  <a:lnTo>
                    <a:pt x="5638787" y="2843784"/>
                  </a:lnTo>
                  <a:lnTo>
                    <a:pt x="5620512" y="2855988"/>
                  </a:lnTo>
                  <a:lnTo>
                    <a:pt x="5602211" y="2865120"/>
                  </a:lnTo>
                  <a:lnTo>
                    <a:pt x="5580888" y="2874264"/>
                  </a:lnTo>
                  <a:lnTo>
                    <a:pt x="5556491" y="2880360"/>
                  </a:lnTo>
                  <a:lnTo>
                    <a:pt x="5507736" y="2898648"/>
                  </a:lnTo>
                  <a:lnTo>
                    <a:pt x="5480304" y="2907792"/>
                  </a:lnTo>
                  <a:lnTo>
                    <a:pt x="5419344" y="2919984"/>
                  </a:lnTo>
                  <a:lnTo>
                    <a:pt x="5388864" y="2929128"/>
                  </a:lnTo>
                  <a:lnTo>
                    <a:pt x="5355336" y="2935224"/>
                  </a:lnTo>
                  <a:lnTo>
                    <a:pt x="5321808" y="2938272"/>
                  </a:lnTo>
                  <a:lnTo>
                    <a:pt x="5288280" y="2944368"/>
                  </a:lnTo>
                  <a:lnTo>
                    <a:pt x="5138928" y="2962656"/>
                  </a:lnTo>
                  <a:lnTo>
                    <a:pt x="5059680" y="2968752"/>
                  </a:lnTo>
                  <a:lnTo>
                    <a:pt x="4974336" y="2971800"/>
                  </a:lnTo>
                  <a:lnTo>
                    <a:pt x="4803648" y="2971800"/>
                  </a:lnTo>
                  <a:lnTo>
                    <a:pt x="4721352" y="2968752"/>
                  </a:lnTo>
                  <a:lnTo>
                    <a:pt x="4642104" y="2962656"/>
                  </a:lnTo>
                  <a:lnTo>
                    <a:pt x="4492752" y="2944368"/>
                  </a:lnTo>
                  <a:lnTo>
                    <a:pt x="4456176" y="2938272"/>
                  </a:lnTo>
                  <a:lnTo>
                    <a:pt x="4422648" y="2935224"/>
                  </a:lnTo>
                  <a:lnTo>
                    <a:pt x="4392168" y="2929128"/>
                  </a:lnTo>
                  <a:lnTo>
                    <a:pt x="4358640" y="2919984"/>
                  </a:lnTo>
                  <a:lnTo>
                    <a:pt x="4331208" y="2913900"/>
                  </a:lnTo>
                  <a:lnTo>
                    <a:pt x="4300728" y="2904744"/>
                  </a:lnTo>
                  <a:lnTo>
                    <a:pt x="4273296" y="2898648"/>
                  </a:lnTo>
                  <a:lnTo>
                    <a:pt x="4248912" y="2889504"/>
                  </a:lnTo>
                  <a:lnTo>
                    <a:pt x="4221480" y="2880360"/>
                  </a:lnTo>
                  <a:lnTo>
                    <a:pt x="4200144" y="2874264"/>
                  </a:lnTo>
                  <a:lnTo>
                    <a:pt x="4178808" y="2865120"/>
                  </a:lnTo>
                  <a:lnTo>
                    <a:pt x="4157472" y="2852928"/>
                  </a:lnTo>
                  <a:lnTo>
                    <a:pt x="4142232" y="2843784"/>
                  </a:lnTo>
                  <a:lnTo>
                    <a:pt x="4123944" y="2834640"/>
                  </a:lnTo>
                  <a:lnTo>
                    <a:pt x="4111752" y="2825496"/>
                  </a:lnTo>
                  <a:lnTo>
                    <a:pt x="4096512" y="2816352"/>
                  </a:lnTo>
                  <a:lnTo>
                    <a:pt x="4087368" y="2804160"/>
                  </a:lnTo>
                  <a:lnTo>
                    <a:pt x="4078224" y="2795016"/>
                  </a:lnTo>
                  <a:lnTo>
                    <a:pt x="4072128" y="2785872"/>
                  </a:lnTo>
                  <a:lnTo>
                    <a:pt x="4069842" y="2776728"/>
                  </a:lnTo>
                  <a:lnTo>
                    <a:pt x="4069080" y="2773680"/>
                  </a:lnTo>
                  <a:lnTo>
                    <a:pt x="4069080" y="2776728"/>
                  </a:lnTo>
                  <a:lnTo>
                    <a:pt x="4066794" y="2767584"/>
                  </a:lnTo>
                  <a:lnTo>
                    <a:pt x="4066032" y="2764536"/>
                  </a:lnTo>
                  <a:lnTo>
                    <a:pt x="4066032" y="2749296"/>
                  </a:lnTo>
                  <a:lnTo>
                    <a:pt x="4066794" y="2746248"/>
                  </a:lnTo>
                  <a:lnTo>
                    <a:pt x="4069080" y="2737104"/>
                  </a:lnTo>
                  <a:lnTo>
                    <a:pt x="4069080" y="2740152"/>
                  </a:lnTo>
                  <a:lnTo>
                    <a:pt x="4069842" y="2737104"/>
                  </a:lnTo>
                  <a:lnTo>
                    <a:pt x="4072128" y="2727960"/>
                  </a:lnTo>
                  <a:lnTo>
                    <a:pt x="4081272" y="2718816"/>
                  </a:lnTo>
                  <a:lnTo>
                    <a:pt x="4087368" y="2706624"/>
                  </a:lnTo>
                  <a:lnTo>
                    <a:pt x="4123944" y="2679192"/>
                  </a:lnTo>
                  <a:lnTo>
                    <a:pt x="4142232" y="2670048"/>
                  </a:lnTo>
                  <a:lnTo>
                    <a:pt x="4160520" y="2657856"/>
                  </a:lnTo>
                  <a:lnTo>
                    <a:pt x="4178808" y="2648712"/>
                  </a:lnTo>
                  <a:lnTo>
                    <a:pt x="4200144" y="2639568"/>
                  </a:lnTo>
                  <a:lnTo>
                    <a:pt x="4224528" y="2630424"/>
                  </a:lnTo>
                  <a:lnTo>
                    <a:pt x="4248912" y="2624328"/>
                  </a:lnTo>
                  <a:lnTo>
                    <a:pt x="4273296" y="2615184"/>
                  </a:lnTo>
                  <a:lnTo>
                    <a:pt x="4300728" y="2606040"/>
                  </a:lnTo>
                  <a:lnTo>
                    <a:pt x="4331208" y="2599944"/>
                  </a:lnTo>
                  <a:lnTo>
                    <a:pt x="4358640" y="2593848"/>
                  </a:lnTo>
                  <a:lnTo>
                    <a:pt x="4392168" y="2584704"/>
                  </a:lnTo>
                  <a:lnTo>
                    <a:pt x="4459224" y="2572512"/>
                  </a:lnTo>
                  <a:lnTo>
                    <a:pt x="4492752" y="2569464"/>
                  </a:lnTo>
                  <a:lnTo>
                    <a:pt x="4565904" y="2557272"/>
                  </a:lnTo>
                  <a:lnTo>
                    <a:pt x="4721352" y="2545080"/>
                  </a:lnTo>
                  <a:lnTo>
                    <a:pt x="4806696" y="2542032"/>
                  </a:lnTo>
                  <a:lnTo>
                    <a:pt x="4977384" y="2542032"/>
                  </a:lnTo>
                  <a:lnTo>
                    <a:pt x="5059680" y="2545080"/>
                  </a:lnTo>
                  <a:lnTo>
                    <a:pt x="5215128" y="2557272"/>
                  </a:lnTo>
                  <a:lnTo>
                    <a:pt x="5288280" y="2569464"/>
                  </a:lnTo>
                  <a:lnTo>
                    <a:pt x="5321808" y="2572512"/>
                  </a:lnTo>
                  <a:lnTo>
                    <a:pt x="5358384" y="2578608"/>
                  </a:lnTo>
                  <a:lnTo>
                    <a:pt x="5388864" y="2584704"/>
                  </a:lnTo>
                  <a:lnTo>
                    <a:pt x="5422392" y="2593848"/>
                  </a:lnTo>
                  <a:lnTo>
                    <a:pt x="5449824" y="2599944"/>
                  </a:lnTo>
                  <a:lnTo>
                    <a:pt x="5480304" y="2606040"/>
                  </a:lnTo>
                  <a:lnTo>
                    <a:pt x="5507736" y="2615184"/>
                  </a:lnTo>
                  <a:lnTo>
                    <a:pt x="5556491" y="2633472"/>
                  </a:lnTo>
                  <a:lnTo>
                    <a:pt x="5580888" y="2639568"/>
                  </a:lnTo>
                  <a:lnTo>
                    <a:pt x="5623560" y="2657856"/>
                  </a:lnTo>
                  <a:lnTo>
                    <a:pt x="5638787" y="2670048"/>
                  </a:lnTo>
                  <a:lnTo>
                    <a:pt x="5657088" y="2679192"/>
                  </a:lnTo>
                  <a:lnTo>
                    <a:pt x="5681472" y="2697480"/>
                  </a:lnTo>
                  <a:lnTo>
                    <a:pt x="5702808" y="2718816"/>
                  </a:lnTo>
                  <a:lnTo>
                    <a:pt x="5708904" y="2727960"/>
                  </a:lnTo>
                  <a:lnTo>
                    <a:pt x="5711952" y="2740152"/>
                  </a:lnTo>
                  <a:lnTo>
                    <a:pt x="5711952" y="2737104"/>
                  </a:lnTo>
                  <a:lnTo>
                    <a:pt x="5715000" y="2749296"/>
                  </a:lnTo>
                  <a:lnTo>
                    <a:pt x="5715000" y="2695448"/>
                  </a:lnTo>
                  <a:lnTo>
                    <a:pt x="5711952" y="2691384"/>
                  </a:lnTo>
                  <a:lnTo>
                    <a:pt x="5699760" y="2679192"/>
                  </a:lnTo>
                  <a:lnTo>
                    <a:pt x="5684520" y="2667000"/>
                  </a:lnTo>
                  <a:lnTo>
                    <a:pt x="5669280" y="2657856"/>
                  </a:lnTo>
                  <a:lnTo>
                    <a:pt x="5650992" y="2645664"/>
                  </a:lnTo>
                  <a:lnTo>
                    <a:pt x="5590032" y="2618232"/>
                  </a:lnTo>
                  <a:lnTo>
                    <a:pt x="5541264" y="2599944"/>
                  </a:lnTo>
                  <a:lnTo>
                    <a:pt x="5486400" y="2581656"/>
                  </a:lnTo>
                  <a:lnTo>
                    <a:pt x="5425440" y="2569464"/>
                  </a:lnTo>
                  <a:lnTo>
                    <a:pt x="5394960" y="2560320"/>
                  </a:lnTo>
                  <a:lnTo>
                    <a:pt x="5327904" y="2548128"/>
                  </a:lnTo>
                  <a:lnTo>
                    <a:pt x="5218176" y="2532888"/>
                  </a:lnTo>
                  <a:lnTo>
                    <a:pt x="5059680" y="2520696"/>
                  </a:lnTo>
                  <a:lnTo>
                    <a:pt x="4888992" y="2514600"/>
                  </a:lnTo>
                  <a:lnTo>
                    <a:pt x="4721352" y="2520696"/>
                  </a:lnTo>
                  <a:lnTo>
                    <a:pt x="4562856" y="2532888"/>
                  </a:lnTo>
                  <a:lnTo>
                    <a:pt x="4489704" y="2542032"/>
                  </a:lnTo>
                  <a:lnTo>
                    <a:pt x="4386072" y="2560320"/>
                  </a:lnTo>
                  <a:lnTo>
                    <a:pt x="4355592" y="2569464"/>
                  </a:lnTo>
                  <a:lnTo>
                    <a:pt x="4294632" y="2581656"/>
                  </a:lnTo>
                  <a:lnTo>
                    <a:pt x="4239768" y="2599944"/>
                  </a:lnTo>
                  <a:lnTo>
                    <a:pt x="4191000" y="2618232"/>
                  </a:lnTo>
                  <a:lnTo>
                    <a:pt x="4126992" y="2645664"/>
                  </a:lnTo>
                  <a:lnTo>
                    <a:pt x="4111752" y="2657856"/>
                  </a:lnTo>
                  <a:lnTo>
                    <a:pt x="4096512" y="2667000"/>
                  </a:lnTo>
                  <a:lnTo>
                    <a:pt x="4081272" y="2679192"/>
                  </a:lnTo>
                  <a:lnTo>
                    <a:pt x="4069080" y="2691384"/>
                  </a:lnTo>
                  <a:lnTo>
                    <a:pt x="4050792" y="2715768"/>
                  </a:lnTo>
                  <a:lnTo>
                    <a:pt x="4044696" y="2727960"/>
                  </a:lnTo>
                  <a:lnTo>
                    <a:pt x="4044696" y="2731008"/>
                  </a:lnTo>
                  <a:lnTo>
                    <a:pt x="4041648" y="2740152"/>
                  </a:lnTo>
                  <a:lnTo>
                    <a:pt x="4041648" y="2743200"/>
                  </a:lnTo>
                  <a:lnTo>
                    <a:pt x="4038600" y="2755392"/>
                  </a:lnTo>
                  <a:lnTo>
                    <a:pt x="4038600" y="2758440"/>
                  </a:lnTo>
                  <a:lnTo>
                    <a:pt x="4044696" y="2782824"/>
                  </a:lnTo>
                  <a:lnTo>
                    <a:pt x="4044696" y="2785872"/>
                  </a:lnTo>
                  <a:lnTo>
                    <a:pt x="4050792" y="2798064"/>
                  </a:lnTo>
                  <a:lnTo>
                    <a:pt x="4069080" y="2822448"/>
                  </a:lnTo>
                  <a:lnTo>
                    <a:pt x="4081272" y="2834640"/>
                  </a:lnTo>
                  <a:lnTo>
                    <a:pt x="4096512" y="2846832"/>
                  </a:lnTo>
                  <a:lnTo>
                    <a:pt x="4111752" y="2855988"/>
                  </a:lnTo>
                  <a:lnTo>
                    <a:pt x="4130040" y="2868168"/>
                  </a:lnTo>
                  <a:lnTo>
                    <a:pt x="4191000" y="2895612"/>
                  </a:lnTo>
                  <a:lnTo>
                    <a:pt x="4239768" y="2913900"/>
                  </a:lnTo>
                  <a:lnTo>
                    <a:pt x="4294632" y="2932188"/>
                  </a:lnTo>
                  <a:lnTo>
                    <a:pt x="4355592" y="2944368"/>
                  </a:lnTo>
                  <a:lnTo>
                    <a:pt x="4386072" y="2953512"/>
                  </a:lnTo>
                  <a:lnTo>
                    <a:pt x="4453128" y="2965704"/>
                  </a:lnTo>
                  <a:lnTo>
                    <a:pt x="4562856" y="2980944"/>
                  </a:lnTo>
                  <a:lnTo>
                    <a:pt x="4721352" y="2993136"/>
                  </a:lnTo>
                  <a:lnTo>
                    <a:pt x="4892040" y="2999232"/>
                  </a:lnTo>
                  <a:lnTo>
                    <a:pt x="5059680" y="2993136"/>
                  </a:lnTo>
                  <a:lnTo>
                    <a:pt x="5218176" y="2980944"/>
                  </a:lnTo>
                  <a:lnTo>
                    <a:pt x="5291328" y="2971800"/>
                  </a:lnTo>
                  <a:lnTo>
                    <a:pt x="5394960" y="2953512"/>
                  </a:lnTo>
                  <a:lnTo>
                    <a:pt x="5425440" y="2944368"/>
                  </a:lnTo>
                  <a:lnTo>
                    <a:pt x="5486400" y="2932188"/>
                  </a:lnTo>
                  <a:lnTo>
                    <a:pt x="5541264" y="2913900"/>
                  </a:lnTo>
                  <a:lnTo>
                    <a:pt x="5590032" y="2895612"/>
                  </a:lnTo>
                  <a:lnTo>
                    <a:pt x="5632691" y="2877324"/>
                  </a:lnTo>
                  <a:lnTo>
                    <a:pt x="5669280" y="2855988"/>
                  </a:lnTo>
                  <a:lnTo>
                    <a:pt x="5684520" y="2846832"/>
                  </a:lnTo>
                  <a:lnTo>
                    <a:pt x="5699760" y="2834640"/>
                  </a:lnTo>
                  <a:lnTo>
                    <a:pt x="5711952" y="2822448"/>
                  </a:lnTo>
                  <a:lnTo>
                    <a:pt x="5730240" y="2798064"/>
                  </a:lnTo>
                  <a:lnTo>
                    <a:pt x="5736336" y="2785872"/>
                  </a:lnTo>
                  <a:lnTo>
                    <a:pt x="5736336" y="2782824"/>
                  </a:lnTo>
                  <a:lnTo>
                    <a:pt x="5737860" y="2776728"/>
                  </a:lnTo>
                  <a:lnTo>
                    <a:pt x="5740146" y="2767584"/>
                  </a:lnTo>
                  <a:lnTo>
                    <a:pt x="5742432" y="2758440"/>
                  </a:lnTo>
                  <a:lnTo>
                    <a:pt x="5742432" y="2755392"/>
                  </a:lnTo>
                  <a:close/>
                </a:path>
                <a:path w="7952740" h="5443855">
                  <a:moveTo>
                    <a:pt x="7647432" y="1865376"/>
                  </a:moveTo>
                  <a:lnTo>
                    <a:pt x="7644384" y="1847088"/>
                  </a:lnTo>
                  <a:lnTo>
                    <a:pt x="7644384" y="1844040"/>
                  </a:lnTo>
                  <a:lnTo>
                    <a:pt x="7640320" y="1831848"/>
                  </a:lnTo>
                  <a:lnTo>
                    <a:pt x="7638288" y="1825752"/>
                  </a:lnTo>
                  <a:lnTo>
                    <a:pt x="7638288" y="1822704"/>
                  </a:lnTo>
                  <a:lnTo>
                    <a:pt x="7636256" y="1819656"/>
                  </a:lnTo>
                  <a:lnTo>
                    <a:pt x="7626096" y="1804416"/>
                  </a:lnTo>
                  <a:lnTo>
                    <a:pt x="7620000" y="1796796"/>
                  </a:lnTo>
                  <a:lnTo>
                    <a:pt x="7620000" y="1850136"/>
                  </a:lnTo>
                  <a:lnTo>
                    <a:pt x="7620000" y="2292096"/>
                  </a:lnTo>
                  <a:lnTo>
                    <a:pt x="7613904" y="2310384"/>
                  </a:lnTo>
                  <a:lnTo>
                    <a:pt x="7613904" y="2307336"/>
                  </a:lnTo>
                  <a:lnTo>
                    <a:pt x="7604760" y="2325624"/>
                  </a:lnTo>
                  <a:lnTo>
                    <a:pt x="7607808" y="2322576"/>
                  </a:lnTo>
                  <a:lnTo>
                    <a:pt x="7595616" y="2337816"/>
                  </a:lnTo>
                  <a:lnTo>
                    <a:pt x="7580376" y="2350008"/>
                  </a:lnTo>
                  <a:lnTo>
                    <a:pt x="7583424" y="2346960"/>
                  </a:lnTo>
                  <a:lnTo>
                    <a:pt x="7565136" y="2356104"/>
                  </a:lnTo>
                  <a:lnTo>
                    <a:pt x="7568184" y="2356104"/>
                  </a:lnTo>
                  <a:lnTo>
                    <a:pt x="7549896" y="2362200"/>
                  </a:lnTo>
                  <a:lnTo>
                    <a:pt x="6193536" y="2362200"/>
                  </a:lnTo>
                  <a:lnTo>
                    <a:pt x="6175248" y="2356104"/>
                  </a:lnTo>
                  <a:lnTo>
                    <a:pt x="6178296" y="2356104"/>
                  </a:lnTo>
                  <a:lnTo>
                    <a:pt x="6166104" y="2350008"/>
                  </a:lnTo>
                  <a:lnTo>
                    <a:pt x="6160008" y="2346960"/>
                  </a:lnTo>
                  <a:lnTo>
                    <a:pt x="6163056" y="2350008"/>
                  </a:lnTo>
                  <a:lnTo>
                    <a:pt x="6147816" y="2337816"/>
                  </a:lnTo>
                  <a:lnTo>
                    <a:pt x="6135624" y="2322576"/>
                  </a:lnTo>
                  <a:lnTo>
                    <a:pt x="6138672" y="2325624"/>
                  </a:lnTo>
                  <a:lnTo>
                    <a:pt x="6137148" y="2322576"/>
                  </a:lnTo>
                  <a:lnTo>
                    <a:pt x="6131052" y="2310384"/>
                  </a:lnTo>
                  <a:lnTo>
                    <a:pt x="6129528" y="2307336"/>
                  </a:lnTo>
                  <a:lnTo>
                    <a:pt x="6129528" y="2310384"/>
                  </a:lnTo>
                  <a:lnTo>
                    <a:pt x="6123432" y="2292096"/>
                  </a:lnTo>
                  <a:lnTo>
                    <a:pt x="6123432" y="1850136"/>
                  </a:lnTo>
                  <a:lnTo>
                    <a:pt x="6129528" y="1831848"/>
                  </a:lnTo>
                  <a:lnTo>
                    <a:pt x="6129528" y="1834896"/>
                  </a:lnTo>
                  <a:lnTo>
                    <a:pt x="6131052" y="1831848"/>
                  </a:lnTo>
                  <a:lnTo>
                    <a:pt x="6137148" y="1819656"/>
                  </a:lnTo>
                  <a:lnTo>
                    <a:pt x="6138672" y="1816608"/>
                  </a:lnTo>
                  <a:lnTo>
                    <a:pt x="6135624" y="1819656"/>
                  </a:lnTo>
                  <a:lnTo>
                    <a:pt x="6147816" y="1804416"/>
                  </a:lnTo>
                  <a:lnTo>
                    <a:pt x="6163056" y="1792224"/>
                  </a:lnTo>
                  <a:lnTo>
                    <a:pt x="6160008" y="1795272"/>
                  </a:lnTo>
                  <a:lnTo>
                    <a:pt x="6166104" y="1792224"/>
                  </a:lnTo>
                  <a:lnTo>
                    <a:pt x="6178296" y="1786128"/>
                  </a:lnTo>
                  <a:lnTo>
                    <a:pt x="6175248" y="1786128"/>
                  </a:lnTo>
                  <a:lnTo>
                    <a:pt x="6193536" y="1780032"/>
                  </a:lnTo>
                  <a:lnTo>
                    <a:pt x="7549896" y="1780032"/>
                  </a:lnTo>
                  <a:lnTo>
                    <a:pt x="7568184" y="1786128"/>
                  </a:lnTo>
                  <a:lnTo>
                    <a:pt x="7565136" y="1786128"/>
                  </a:lnTo>
                  <a:lnTo>
                    <a:pt x="7583424" y="1795272"/>
                  </a:lnTo>
                  <a:lnTo>
                    <a:pt x="7580376" y="1792224"/>
                  </a:lnTo>
                  <a:lnTo>
                    <a:pt x="7595616" y="1804416"/>
                  </a:lnTo>
                  <a:lnTo>
                    <a:pt x="7607808" y="1819656"/>
                  </a:lnTo>
                  <a:lnTo>
                    <a:pt x="7604760" y="1816608"/>
                  </a:lnTo>
                  <a:lnTo>
                    <a:pt x="7613904" y="1834896"/>
                  </a:lnTo>
                  <a:lnTo>
                    <a:pt x="7613904" y="1831848"/>
                  </a:lnTo>
                  <a:lnTo>
                    <a:pt x="7620000" y="1850136"/>
                  </a:lnTo>
                  <a:lnTo>
                    <a:pt x="7620000" y="1796796"/>
                  </a:lnTo>
                  <a:lnTo>
                    <a:pt x="7616342" y="1792224"/>
                  </a:lnTo>
                  <a:lnTo>
                    <a:pt x="7613904" y="1789176"/>
                  </a:lnTo>
                  <a:lnTo>
                    <a:pt x="7613904" y="1786128"/>
                  </a:lnTo>
                  <a:lnTo>
                    <a:pt x="7610856" y="1786128"/>
                  </a:lnTo>
                  <a:lnTo>
                    <a:pt x="7603236" y="1780032"/>
                  </a:lnTo>
                  <a:lnTo>
                    <a:pt x="7595616" y="1773936"/>
                  </a:lnTo>
                  <a:lnTo>
                    <a:pt x="7595616" y="1770888"/>
                  </a:lnTo>
                  <a:lnTo>
                    <a:pt x="7577328" y="1761744"/>
                  </a:lnTo>
                  <a:lnTo>
                    <a:pt x="7574280" y="1761744"/>
                  </a:lnTo>
                  <a:lnTo>
                    <a:pt x="7555992" y="1755648"/>
                  </a:lnTo>
                  <a:lnTo>
                    <a:pt x="7552944" y="1755648"/>
                  </a:lnTo>
                  <a:lnTo>
                    <a:pt x="7531608" y="1752600"/>
                  </a:lnTo>
                  <a:lnTo>
                    <a:pt x="6208776" y="1752600"/>
                  </a:lnTo>
                  <a:lnTo>
                    <a:pt x="6190488" y="1755648"/>
                  </a:lnTo>
                  <a:lnTo>
                    <a:pt x="6187440" y="1755648"/>
                  </a:lnTo>
                  <a:lnTo>
                    <a:pt x="6169152" y="1761744"/>
                  </a:lnTo>
                  <a:lnTo>
                    <a:pt x="6166104" y="1761744"/>
                  </a:lnTo>
                  <a:lnTo>
                    <a:pt x="6147816" y="1770888"/>
                  </a:lnTo>
                  <a:lnTo>
                    <a:pt x="6147816" y="1773936"/>
                  </a:lnTo>
                  <a:lnTo>
                    <a:pt x="6132576" y="1786128"/>
                  </a:lnTo>
                  <a:lnTo>
                    <a:pt x="6129528" y="1786128"/>
                  </a:lnTo>
                  <a:lnTo>
                    <a:pt x="6129528" y="1789176"/>
                  </a:lnTo>
                  <a:lnTo>
                    <a:pt x="6117336" y="1804416"/>
                  </a:lnTo>
                  <a:lnTo>
                    <a:pt x="6114288" y="1804416"/>
                  </a:lnTo>
                  <a:lnTo>
                    <a:pt x="6105144" y="1822704"/>
                  </a:lnTo>
                  <a:lnTo>
                    <a:pt x="6105144" y="1825752"/>
                  </a:lnTo>
                  <a:lnTo>
                    <a:pt x="6099048" y="1844040"/>
                  </a:lnTo>
                  <a:lnTo>
                    <a:pt x="6099048" y="1847088"/>
                  </a:lnTo>
                  <a:lnTo>
                    <a:pt x="6096000" y="1868424"/>
                  </a:lnTo>
                  <a:lnTo>
                    <a:pt x="6096000" y="2276856"/>
                  </a:lnTo>
                  <a:lnTo>
                    <a:pt x="6099048" y="2295144"/>
                  </a:lnTo>
                  <a:lnTo>
                    <a:pt x="6099048" y="2298192"/>
                  </a:lnTo>
                  <a:lnTo>
                    <a:pt x="6105144" y="2316480"/>
                  </a:lnTo>
                  <a:lnTo>
                    <a:pt x="6105144" y="2319528"/>
                  </a:lnTo>
                  <a:lnTo>
                    <a:pt x="6114288" y="2337816"/>
                  </a:lnTo>
                  <a:lnTo>
                    <a:pt x="6117336" y="2337816"/>
                  </a:lnTo>
                  <a:lnTo>
                    <a:pt x="6129528" y="2353056"/>
                  </a:lnTo>
                  <a:lnTo>
                    <a:pt x="6129528" y="2356104"/>
                  </a:lnTo>
                  <a:lnTo>
                    <a:pt x="6132576" y="2356104"/>
                  </a:lnTo>
                  <a:lnTo>
                    <a:pt x="6147816" y="2368296"/>
                  </a:lnTo>
                  <a:lnTo>
                    <a:pt x="6166104" y="2380488"/>
                  </a:lnTo>
                  <a:lnTo>
                    <a:pt x="6169152" y="2380488"/>
                  </a:lnTo>
                  <a:lnTo>
                    <a:pt x="6187440" y="2386584"/>
                  </a:lnTo>
                  <a:lnTo>
                    <a:pt x="6190488" y="2386584"/>
                  </a:lnTo>
                  <a:lnTo>
                    <a:pt x="6211824" y="2389632"/>
                  </a:lnTo>
                  <a:lnTo>
                    <a:pt x="7534656" y="2389632"/>
                  </a:lnTo>
                  <a:lnTo>
                    <a:pt x="7552944" y="2386584"/>
                  </a:lnTo>
                  <a:lnTo>
                    <a:pt x="7555992" y="2386584"/>
                  </a:lnTo>
                  <a:lnTo>
                    <a:pt x="7574280" y="2380488"/>
                  </a:lnTo>
                  <a:lnTo>
                    <a:pt x="7577328" y="2380488"/>
                  </a:lnTo>
                  <a:lnTo>
                    <a:pt x="7595616" y="2368296"/>
                  </a:lnTo>
                  <a:lnTo>
                    <a:pt x="7603236" y="2362200"/>
                  </a:lnTo>
                  <a:lnTo>
                    <a:pt x="7610856" y="2356104"/>
                  </a:lnTo>
                  <a:lnTo>
                    <a:pt x="7613904" y="2356104"/>
                  </a:lnTo>
                  <a:lnTo>
                    <a:pt x="7613904" y="2353056"/>
                  </a:lnTo>
                  <a:lnTo>
                    <a:pt x="7616342" y="2350008"/>
                  </a:lnTo>
                  <a:lnTo>
                    <a:pt x="7626096" y="2337816"/>
                  </a:lnTo>
                  <a:lnTo>
                    <a:pt x="7636256" y="2322576"/>
                  </a:lnTo>
                  <a:lnTo>
                    <a:pt x="7638288" y="2319528"/>
                  </a:lnTo>
                  <a:lnTo>
                    <a:pt x="7638288" y="2316480"/>
                  </a:lnTo>
                  <a:lnTo>
                    <a:pt x="7640320" y="2310384"/>
                  </a:lnTo>
                  <a:lnTo>
                    <a:pt x="7644384" y="2298192"/>
                  </a:lnTo>
                  <a:lnTo>
                    <a:pt x="7644384" y="2295144"/>
                  </a:lnTo>
                  <a:lnTo>
                    <a:pt x="7647432" y="2273808"/>
                  </a:lnTo>
                  <a:lnTo>
                    <a:pt x="7647432" y="1865376"/>
                  </a:lnTo>
                  <a:close/>
                </a:path>
                <a:path w="7952740" h="5443855">
                  <a:moveTo>
                    <a:pt x="7952232" y="0"/>
                  </a:moveTo>
                  <a:lnTo>
                    <a:pt x="7936992" y="0"/>
                  </a:lnTo>
                  <a:lnTo>
                    <a:pt x="7936992" y="12192"/>
                  </a:lnTo>
                  <a:lnTo>
                    <a:pt x="7936992" y="5431548"/>
                  </a:lnTo>
                  <a:lnTo>
                    <a:pt x="12192" y="5431548"/>
                  </a:lnTo>
                  <a:lnTo>
                    <a:pt x="12192" y="12192"/>
                  </a:lnTo>
                  <a:lnTo>
                    <a:pt x="7936992" y="12192"/>
                  </a:lnTo>
                  <a:lnTo>
                    <a:pt x="7936992" y="0"/>
                  </a:lnTo>
                  <a:lnTo>
                    <a:pt x="0" y="0"/>
                  </a:lnTo>
                  <a:lnTo>
                    <a:pt x="0" y="5443728"/>
                  </a:lnTo>
                  <a:lnTo>
                    <a:pt x="7952232" y="5443740"/>
                  </a:lnTo>
                  <a:lnTo>
                    <a:pt x="7952232" y="5437632"/>
                  </a:lnTo>
                  <a:lnTo>
                    <a:pt x="7952232" y="5431548"/>
                  </a:lnTo>
                  <a:lnTo>
                    <a:pt x="7952232" y="12192"/>
                  </a:lnTo>
                  <a:lnTo>
                    <a:pt x="7952232" y="6096"/>
                  </a:lnTo>
                  <a:lnTo>
                    <a:pt x="79522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708" y="490219"/>
            <a:ext cx="626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Discussion</a:t>
            </a:r>
            <a:r>
              <a:rPr sz="3600" spc="-65" dirty="0"/>
              <a:t> </a:t>
            </a:r>
            <a:r>
              <a:rPr sz="3600" dirty="0"/>
              <a:t>on</a:t>
            </a:r>
            <a:r>
              <a:rPr sz="3600" spc="-35" dirty="0"/>
              <a:t> </a:t>
            </a:r>
            <a:r>
              <a:rPr sz="3600" spc="-5" dirty="0"/>
              <a:t>Relationship</a:t>
            </a:r>
            <a:r>
              <a:rPr sz="3600" spc="-60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846580"/>
            <a:ext cx="7618730" cy="173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refined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b="1" spc="-5" dirty="0">
                <a:solidFill>
                  <a:srgbClr val="006FBF"/>
                </a:solidFill>
                <a:latin typeface="Calibri"/>
                <a:cs typeface="Calibri"/>
              </a:rPr>
              <a:t>,</a:t>
            </a:r>
            <a:r>
              <a:rPr sz="2000" b="1" spc="4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BF"/>
                </a:solidFill>
                <a:latin typeface="Calibri"/>
                <a:cs typeface="Calibri"/>
              </a:rPr>
              <a:t>some</a:t>
            </a:r>
            <a:r>
              <a:rPr sz="2000" b="1" spc="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attributes</a:t>
            </a:r>
            <a:r>
              <a:rPr sz="2000" b="1" spc="-2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from</a:t>
            </a:r>
            <a:r>
              <a:rPr sz="2000" b="1" spc="-5" dirty="0">
                <a:solidFill>
                  <a:srgbClr val="006FBF"/>
                </a:solidFill>
                <a:latin typeface="Calibri"/>
                <a:cs typeface="Calibri"/>
              </a:rPr>
              <a:t> the</a:t>
            </a:r>
            <a:r>
              <a:rPr sz="2000" b="1" spc="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initial</a:t>
            </a:r>
            <a:r>
              <a:rPr sz="2000" b="1" spc="-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entity</a:t>
            </a:r>
            <a:r>
              <a:rPr sz="2000" b="1" spc="-5" dirty="0">
                <a:solidFill>
                  <a:srgbClr val="006FBF"/>
                </a:solidFill>
                <a:latin typeface="Calibri"/>
                <a:cs typeface="Calibri"/>
              </a:rPr>
              <a:t> types</a:t>
            </a:r>
            <a:r>
              <a:rPr sz="2000" b="1" spc="2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are </a:t>
            </a:r>
            <a:r>
              <a:rPr sz="2000" b="1" spc="-44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refined</a:t>
            </a:r>
            <a:r>
              <a:rPr sz="2000" b="1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BF"/>
                </a:solidFill>
                <a:latin typeface="Calibri"/>
                <a:cs typeface="Calibri"/>
              </a:rPr>
              <a:t>into </a:t>
            </a:r>
            <a:r>
              <a:rPr sz="2000" b="1" spc="-10" dirty="0">
                <a:solidFill>
                  <a:srgbClr val="006FBF"/>
                </a:solidFill>
                <a:latin typeface="Calibri"/>
                <a:cs typeface="Calibri"/>
              </a:rPr>
              <a:t>relationships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Manager</a:t>
            </a:r>
            <a:r>
              <a:rPr sz="2000" b="1" spc="-1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90099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990099"/>
                </a:solidFill>
                <a:latin typeface="Calibri"/>
                <a:cs typeface="Calibri"/>
              </a:rPr>
              <a:t>DEPARTMENT</a:t>
            </a:r>
            <a:r>
              <a:rPr sz="2000" b="1" spc="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-&gt;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MANAGES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20" dirty="0">
                <a:solidFill>
                  <a:srgbClr val="990099"/>
                </a:solidFill>
                <a:latin typeface="Calibri"/>
                <a:cs typeface="Calibri"/>
              </a:rPr>
              <a:t>Works_on</a:t>
            </a:r>
            <a:r>
              <a:rPr sz="2000" b="1" spc="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90099"/>
                </a:solidFill>
                <a:latin typeface="Calibri"/>
                <a:cs typeface="Calibri"/>
              </a:rPr>
              <a:t>of </a:t>
            </a:r>
            <a:r>
              <a:rPr sz="2000" b="1" spc="-25" dirty="0">
                <a:solidFill>
                  <a:srgbClr val="990099"/>
                </a:solidFill>
                <a:latin typeface="Calibri"/>
                <a:cs typeface="Calibri"/>
              </a:rPr>
              <a:t>EMPLOYEE</a:t>
            </a:r>
            <a:r>
              <a:rPr sz="2000" b="1" spc="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-&gt;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WORKS_ON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990099"/>
                </a:solidFill>
                <a:latin typeface="Calibri"/>
                <a:cs typeface="Calibri"/>
              </a:rPr>
              <a:t>Department</a:t>
            </a:r>
            <a:r>
              <a:rPr sz="2000" b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90099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990099"/>
                </a:solidFill>
                <a:latin typeface="Calibri"/>
                <a:cs typeface="Calibri"/>
              </a:rPr>
              <a:t>EMPLOYEE</a:t>
            </a:r>
            <a:r>
              <a:rPr sz="2000" b="1" spc="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-&gt;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WORKS_FOR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711700"/>
            <a:ext cx="7901305" cy="1670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general,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Calibri"/>
                <a:cs typeface="Calibri"/>
              </a:rPr>
              <a:t>more</a:t>
            </a:r>
            <a:r>
              <a:rPr sz="2000" b="1" spc="-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66"/>
                </a:solidFill>
                <a:latin typeface="Calibri"/>
                <a:cs typeface="Calibri"/>
              </a:rPr>
              <a:t>than</a:t>
            </a:r>
            <a:r>
              <a:rPr sz="2000" b="1" spc="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one</a:t>
            </a:r>
            <a:r>
              <a:rPr sz="2000" b="1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relationship</a:t>
            </a:r>
            <a:r>
              <a:rPr sz="2000" b="1" u="heavy" spc="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type</a:t>
            </a:r>
            <a:r>
              <a:rPr sz="2000" b="1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can </a:t>
            </a:r>
            <a:r>
              <a:rPr sz="2000" b="1" u="heavy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exist</a:t>
            </a:r>
            <a:r>
              <a:rPr sz="2000" b="1" u="heavy" spc="3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between</a:t>
            </a:r>
            <a:r>
              <a:rPr sz="2000" b="1" u="heavy" spc="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heavy" spc="-1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same </a:t>
            </a:r>
            <a:r>
              <a:rPr sz="2000" b="1" spc="-434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participating</a:t>
            </a:r>
            <a:r>
              <a:rPr sz="2000" b="1" u="heavy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entity </a:t>
            </a:r>
            <a:r>
              <a:rPr sz="2000" b="1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756285" marR="10160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b="1" u="heavy" spc="-1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MANAGES </a:t>
            </a:r>
            <a:r>
              <a:rPr sz="2000" b="1" u="heavy" spc="-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and </a:t>
            </a:r>
            <a:r>
              <a:rPr sz="2000" b="1" u="heavy" spc="-20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WORKS_FOR</a:t>
            </a:r>
            <a:r>
              <a:rPr sz="2000" b="1" u="heavy" spc="-1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distinct relationship </a:t>
            </a:r>
            <a:r>
              <a:rPr sz="2000" spc="-5" dirty="0">
                <a:latin typeface="Calibri"/>
                <a:cs typeface="Calibri"/>
              </a:rPr>
              <a:t>types </a:t>
            </a:r>
            <a:r>
              <a:rPr sz="2000" spc="-15" dirty="0">
                <a:latin typeface="Calibri"/>
                <a:cs typeface="Calibri"/>
              </a:rPr>
              <a:t>between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EMPLOYEE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meanings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200" y="2449974"/>
            <a:ext cx="3667125" cy="1592580"/>
            <a:chOff x="5791200" y="2449974"/>
            <a:chExt cx="3667125" cy="1592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2449974"/>
              <a:ext cx="3666717" cy="15924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36208" y="2807207"/>
              <a:ext cx="3075940" cy="866140"/>
            </a:xfrm>
            <a:custGeom>
              <a:avLst/>
              <a:gdLst/>
              <a:ahLst/>
              <a:cxnLst/>
              <a:rect l="l" t="t" r="r" b="b"/>
              <a:pathLst>
                <a:path w="3075940" h="866139">
                  <a:moveTo>
                    <a:pt x="1018032" y="697992"/>
                  </a:moveTo>
                  <a:lnTo>
                    <a:pt x="1014984" y="691896"/>
                  </a:lnTo>
                  <a:lnTo>
                    <a:pt x="1014984" y="685800"/>
                  </a:lnTo>
                  <a:lnTo>
                    <a:pt x="1014984" y="679704"/>
                  </a:lnTo>
                  <a:lnTo>
                    <a:pt x="1011936" y="679704"/>
                  </a:lnTo>
                  <a:lnTo>
                    <a:pt x="1008888" y="670560"/>
                  </a:lnTo>
                  <a:lnTo>
                    <a:pt x="990600" y="643128"/>
                  </a:lnTo>
                  <a:lnTo>
                    <a:pt x="990600" y="688848"/>
                  </a:lnTo>
                  <a:lnTo>
                    <a:pt x="990600" y="710184"/>
                  </a:lnTo>
                  <a:lnTo>
                    <a:pt x="984504" y="722376"/>
                  </a:lnTo>
                  <a:lnTo>
                    <a:pt x="978408" y="728472"/>
                  </a:lnTo>
                  <a:lnTo>
                    <a:pt x="972312" y="737616"/>
                  </a:lnTo>
                  <a:lnTo>
                    <a:pt x="957072" y="749808"/>
                  </a:lnTo>
                  <a:lnTo>
                    <a:pt x="938784" y="762000"/>
                  </a:lnTo>
                  <a:lnTo>
                    <a:pt x="914400" y="774192"/>
                  </a:lnTo>
                  <a:lnTo>
                    <a:pt x="886968" y="783336"/>
                  </a:lnTo>
                  <a:lnTo>
                    <a:pt x="856488" y="795528"/>
                  </a:lnTo>
                  <a:lnTo>
                    <a:pt x="783336" y="813816"/>
                  </a:lnTo>
                  <a:lnTo>
                    <a:pt x="743712" y="819912"/>
                  </a:lnTo>
                  <a:lnTo>
                    <a:pt x="655320" y="832104"/>
                  </a:lnTo>
                  <a:lnTo>
                    <a:pt x="557784" y="838200"/>
                  </a:lnTo>
                  <a:lnTo>
                    <a:pt x="457200" y="838200"/>
                  </a:lnTo>
                  <a:lnTo>
                    <a:pt x="362712" y="832104"/>
                  </a:lnTo>
                  <a:lnTo>
                    <a:pt x="274320" y="819912"/>
                  </a:lnTo>
                  <a:lnTo>
                    <a:pt x="234696" y="813816"/>
                  </a:lnTo>
                  <a:lnTo>
                    <a:pt x="161544" y="795528"/>
                  </a:lnTo>
                  <a:lnTo>
                    <a:pt x="131064" y="783336"/>
                  </a:lnTo>
                  <a:lnTo>
                    <a:pt x="103632" y="774192"/>
                  </a:lnTo>
                  <a:lnTo>
                    <a:pt x="79248" y="762000"/>
                  </a:lnTo>
                  <a:lnTo>
                    <a:pt x="57912" y="746760"/>
                  </a:lnTo>
                  <a:lnTo>
                    <a:pt x="42672" y="734568"/>
                  </a:lnTo>
                  <a:lnTo>
                    <a:pt x="39624" y="728472"/>
                  </a:lnTo>
                  <a:lnTo>
                    <a:pt x="33528" y="722376"/>
                  </a:lnTo>
                  <a:lnTo>
                    <a:pt x="28956" y="713232"/>
                  </a:lnTo>
                  <a:lnTo>
                    <a:pt x="27432" y="710184"/>
                  </a:lnTo>
                  <a:lnTo>
                    <a:pt x="27432" y="688848"/>
                  </a:lnTo>
                  <a:lnTo>
                    <a:pt x="28448" y="685800"/>
                  </a:lnTo>
                  <a:lnTo>
                    <a:pt x="30480" y="679704"/>
                  </a:lnTo>
                  <a:lnTo>
                    <a:pt x="33528" y="676656"/>
                  </a:lnTo>
                  <a:lnTo>
                    <a:pt x="60960" y="649224"/>
                  </a:lnTo>
                  <a:lnTo>
                    <a:pt x="103632" y="624840"/>
                  </a:lnTo>
                  <a:lnTo>
                    <a:pt x="131064" y="615696"/>
                  </a:lnTo>
                  <a:lnTo>
                    <a:pt x="161544" y="603504"/>
                  </a:lnTo>
                  <a:lnTo>
                    <a:pt x="234696" y="585216"/>
                  </a:lnTo>
                  <a:lnTo>
                    <a:pt x="274320" y="579120"/>
                  </a:lnTo>
                  <a:lnTo>
                    <a:pt x="362712" y="566928"/>
                  </a:lnTo>
                  <a:lnTo>
                    <a:pt x="460248" y="560832"/>
                  </a:lnTo>
                  <a:lnTo>
                    <a:pt x="560832" y="560832"/>
                  </a:lnTo>
                  <a:lnTo>
                    <a:pt x="655320" y="566928"/>
                  </a:lnTo>
                  <a:lnTo>
                    <a:pt x="743712" y="579120"/>
                  </a:lnTo>
                  <a:lnTo>
                    <a:pt x="783336" y="585216"/>
                  </a:lnTo>
                  <a:lnTo>
                    <a:pt x="856488" y="603504"/>
                  </a:lnTo>
                  <a:lnTo>
                    <a:pt x="886968" y="615696"/>
                  </a:lnTo>
                  <a:lnTo>
                    <a:pt x="914400" y="624840"/>
                  </a:lnTo>
                  <a:lnTo>
                    <a:pt x="938784" y="637032"/>
                  </a:lnTo>
                  <a:lnTo>
                    <a:pt x="957072" y="652272"/>
                  </a:lnTo>
                  <a:lnTo>
                    <a:pt x="972312" y="664464"/>
                  </a:lnTo>
                  <a:lnTo>
                    <a:pt x="984504" y="676656"/>
                  </a:lnTo>
                  <a:lnTo>
                    <a:pt x="990600" y="688848"/>
                  </a:lnTo>
                  <a:lnTo>
                    <a:pt x="990600" y="643128"/>
                  </a:lnTo>
                  <a:lnTo>
                    <a:pt x="972312" y="630936"/>
                  </a:lnTo>
                  <a:lnTo>
                    <a:pt x="950976" y="615696"/>
                  </a:lnTo>
                  <a:lnTo>
                    <a:pt x="896112" y="591312"/>
                  </a:lnTo>
                  <a:lnTo>
                    <a:pt x="789432" y="560832"/>
                  </a:lnTo>
                  <a:lnTo>
                    <a:pt x="746760" y="551688"/>
                  </a:lnTo>
                  <a:lnTo>
                    <a:pt x="704088" y="545592"/>
                  </a:lnTo>
                  <a:lnTo>
                    <a:pt x="658368" y="542544"/>
                  </a:lnTo>
                  <a:lnTo>
                    <a:pt x="609600" y="536448"/>
                  </a:lnTo>
                  <a:lnTo>
                    <a:pt x="560832" y="536448"/>
                  </a:lnTo>
                  <a:lnTo>
                    <a:pt x="509016" y="533400"/>
                  </a:lnTo>
                  <a:lnTo>
                    <a:pt x="457200" y="536448"/>
                  </a:lnTo>
                  <a:lnTo>
                    <a:pt x="408432" y="536448"/>
                  </a:lnTo>
                  <a:lnTo>
                    <a:pt x="359664" y="542544"/>
                  </a:lnTo>
                  <a:lnTo>
                    <a:pt x="313944" y="545592"/>
                  </a:lnTo>
                  <a:lnTo>
                    <a:pt x="271272" y="551688"/>
                  </a:lnTo>
                  <a:lnTo>
                    <a:pt x="228600" y="560832"/>
                  </a:lnTo>
                  <a:lnTo>
                    <a:pt x="188976" y="569976"/>
                  </a:lnTo>
                  <a:lnTo>
                    <a:pt x="121920" y="591312"/>
                  </a:lnTo>
                  <a:lnTo>
                    <a:pt x="67056" y="615696"/>
                  </a:lnTo>
                  <a:lnTo>
                    <a:pt x="27432" y="646176"/>
                  </a:lnTo>
                  <a:lnTo>
                    <a:pt x="18288" y="652272"/>
                  </a:lnTo>
                  <a:lnTo>
                    <a:pt x="12192" y="661416"/>
                  </a:lnTo>
                  <a:lnTo>
                    <a:pt x="9144" y="670560"/>
                  </a:lnTo>
                  <a:lnTo>
                    <a:pt x="3048" y="679704"/>
                  </a:lnTo>
                  <a:lnTo>
                    <a:pt x="3048" y="691896"/>
                  </a:lnTo>
                  <a:lnTo>
                    <a:pt x="0" y="697992"/>
                  </a:lnTo>
                  <a:lnTo>
                    <a:pt x="0" y="701040"/>
                  </a:lnTo>
                  <a:lnTo>
                    <a:pt x="3048" y="707136"/>
                  </a:lnTo>
                  <a:lnTo>
                    <a:pt x="3048" y="719328"/>
                  </a:lnTo>
                  <a:lnTo>
                    <a:pt x="9144" y="728472"/>
                  </a:lnTo>
                  <a:lnTo>
                    <a:pt x="12192" y="737616"/>
                  </a:lnTo>
                  <a:lnTo>
                    <a:pt x="21336" y="746760"/>
                  </a:lnTo>
                  <a:lnTo>
                    <a:pt x="27432" y="755904"/>
                  </a:lnTo>
                  <a:lnTo>
                    <a:pt x="45720" y="768096"/>
                  </a:lnTo>
                  <a:lnTo>
                    <a:pt x="67056" y="783336"/>
                  </a:lnTo>
                  <a:lnTo>
                    <a:pt x="121920" y="807720"/>
                  </a:lnTo>
                  <a:lnTo>
                    <a:pt x="228600" y="838200"/>
                  </a:lnTo>
                  <a:lnTo>
                    <a:pt x="271272" y="847344"/>
                  </a:lnTo>
                  <a:lnTo>
                    <a:pt x="313944" y="853440"/>
                  </a:lnTo>
                  <a:lnTo>
                    <a:pt x="359664" y="856488"/>
                  </a:lnTo>
                  <a:lnTo>
                    <a:pt x="408432" y="862584"/>
                  </a:lnTo>
                  <a:lnTo>
                    <a:pt x="457200" y="862584"/>
                  </a:lnTo>
                  <a:lnTo>
                    <a:pt x="509016" y="865632"/>
                  </a:lnTo>
                  <a:lnTo>
                    <a:pt x="560832" y="862584"/>
                  </a:lnTo>
                  <a:lnTo>
                    <a:pt x="609600" y="862584"/>
                  </a:lnTo>
                  <a:lnTo>
                    <a:pt x="658368" y="856488"/>
                  </a:lnTo>
                  <a:lnTo>
                    <a:pt x="704088" y="853440"/>
                  </a:lnTo>
                  <a:lnTo>
                    <a:pt x="746760" y="847344"/>
                  </a:lnTo>
                  <a:lnTo>
                    <a:pt x="789432" y="838200"/>
                  </a:lnTo>
                  <a:lnTo>
                    <a:pt x="862584" y="819912"/>
                  </a:lnTo>
                  <a:lnTo>
                    <a:pt x="926592" y="795528"/>
                  </a:lnTo>
                  <a:lnTo>
                    <a:pt x="972312" y="768096"/>
                  </a:lnTo>
                  <a:lnTo>
                    <a:pt x="1005840" y="737616"/>
                  </a:lnTo>
                  <a:lnTo>
                    <a:pt x="1011936" y="719328"/>
                  </a:lnTo>
                  <a:lnTo>
                    <a:pt x="1014984" y="719328"/>
                  </a:lnTo>
                  <a:lnTo>
                    <a:pt x="1014984" y="713232"/>
                  </a:lnTo>
                  <a:lnTo>
                    <a:pt x="1014984" y="707136"/>
                  </a:lnTo>
                  <a:lnTo>
                    <a:pt x="1018032" y="701040"/>
                  </a:lnTo>
                  <a:lnTo>
                    <a:pt x="1018032" y="697992"/>
                  </a:lnTo>
                  <a:close/>
                </a:path>
                <a:path w="3075940" h="866139">
                  <a:moveTo>
                    <a:pt x="3075432" y="240792"/>
                  </a:moveTo>
                  <a:lnTo>
                    <a:pt x="3072765" y="219456"/>
                  </a:lnTo>
                  <a:lnTo>
                    <a:pt x="3072384" y="216408"/>
                  </a:lnTo>
                  <a:lnTo>
                    <a:pt x="3067812" y="198120"/>
                  </a:lnTo>
                  <a:lnTo>
                    <a:pt x="3066288" y="192024"/>
                  </a:lnTo>
                  <a:lnTo>
                    <a:pt x="3063240" y="192024"/>
                  </a:lnTo>
                  <a:lnTo>
                    <a:pt x="3054096" y="167640"/>
                  </a:lnTo>
                  <a:lnTo>
                    <a:pt x="3048000" y="159105"/>
                  </a:lnTo>
                  <a:lnTo>
                    <a:pt x="3048000" y="222504"/>
                  </a:lnTo>
                  <a:lnTo>
                    <a:pt x="3048000" y="262128"/>
                  </a:lnTo>
                  <a:lnTo>
                    <a:pt x="3041904" y="283464"/>
                  </a:lnTo>
                  <a:lnTo>
                    <a:pt x="3032760" y="304800"/>
                  </a:lnTo>
                  <a:lnTo>
                    <a:pt x="3032760" y="301752"/>
                  </a:lnTo>
                  <a:lnTo>
                    <a:pt x="3017520" y="323088"/>
                  </a:lnTo>
                  <a:lnTo>
                    <a:pt x="2959608" y="377952"/>
                  </a:lnTo>
                  <a:lnTo>
                    <a:pt x="2904744" y="408432"/>
                  </a:lnTo>
                  <a:lnTo>
                    <a:pt x="2837688" y="429768"/>
                  </a:lnTo>
                  <a:lnTo>
                    <a:pt x="2801112" y="441960"/>
                  </a:lnTo>
                  <a:lnTo>
                    <a:pt x="2764536" y="448056"/>
                  </a:lnTo>
                  <a:lnTo>
                    <a:pt x="2724912" y="454152"/>
                  </a:lnTo>
                  <a:lnTo>
                    <a:pt x="2685288" y="457200"/>
                  </a:lnTo>
                  <a:lnTo>
                    <a:pt x="2599944" y="457200"/>
                  </a:lnTo>
                  <a:lnTo>
                    <a:pt x="2560320" y="454152"/>
                  </a:lnTo>
                  <a:lnTo>
                    <a:pt x="2481072" y="441960"/>
                  </a:lnTo>
                  <a:lnTo>
                    <a:pt x="2444496" y="429768"/>
                  </a:lnTo>
                  <a:lnTo>
                    <a:pt x="2410968" y="420624"/>
                  </a:lnTo>
                  <a:lnTo>
                    <a:pt x="2380488" y="405384"/>
                  </a:lnTo>
                  <a:lnTo>
                    <a:pt x="2353056" y="393192"/>
                  </a:lnTo>
                  <a:lnTo>
                    <a:pt x="2325624" y="377952"/>
                  </a:lnTo>
                  <a:lnTo>
                    <a:pt x="2301240" y="359664"/>
                  </a:lnTo>
                  <a:lnTo>
                    <a:pt x="2264664" y="323088"/>
                  </a:lnTo>
                  <a:lnTo>
                    <a:pt x="2254212" y="304800"/>
                  </a:lnTo>
                  <a:lnTo>
                    <a:pt x="2252472" y="301752"/>
                  </a:lnTo>
                  <a:lnTo>
                    <a:pt x="2252472" y="304800"/>
                  </a:lnTo>
                  <a:lnTo>
                    <a:pt x="2243328" y="283464"/>
                  </a:lnTo>
                  <a:lnTo>
                    <a:pt x="2238095" y="265176"/>
                  </a:lnTo>
                  <a:lnTo>
                    <a:pt x="2237232" y="262128"/>
                  </a:lnTo>
                  <a:lnTo>
                    <a:pt x="2237232" y="222504"/>
                  </a:lnTo>
                  <a:lnTo>
                    <a:pt x="2237994" y="219456"/>
                  </a:lnTo>
                  <a:lnTo>
                    <a:pt x="2243328" y="198120"/>
                  </a:lnTo>
                  <a:lnTo>
                    <a:pt x="2243328" y="201168"/>
                  </a:lnTo>
                  <a:lnTo>
                    <a:pt x="2244623" y="198120"/>
                  </a:lnTo>
                  <a:lnTo>
                    <a:pt x="2252472" y="179832"/>
                  </a:lnTo>
                  <a:lnTo>
                    <a:pt x="2267712" y="161544"/>
                  </a:lnTo>
                  <a:lnTo>
                    <a:pt x="2282952" y="140208"/>
                  </a:lnTo>
                  <a:lnTo>
                    <a:pt x="2304288" y="124968"/>
                  </a:lnTo>
                  <a:lnTo>
                    <a:pt x="2380488" y="76200"/>
                  </a:lnTo>
                  <a:lnTo>
                    <a:pt x="2447544" y="51816"/>
                  </a:lnTo>
                  <a:lnTo>
                    <a:pt x="2520696" y="36576"/>
                  </a:lnTo>
                  <a:lnTo>
                    <a:pt x="2560320" y="30480"/>
                  </a:lnTo>
                  <a:lnTo>
                    <a:pt x="2599944" y="27432"/>
                  </a:lnTo>
                  <a:lnTo>
                    <a:pt x="2685288" y="27432"/>
                  </a:lnTo>
                  <a:lnTo>
                    <a:pt x="2724912" y="30480"/>
                  </a:lnTo>
                  <a:lnTo>
                    <a:pt x="2804160" y="42672"/>
                  </a:lnTo>
                  <a:lnTo>
                    <a:pt x="2837688" y="54864"/>
                  </a:lnTo>
                  <a:lnTo>
                    <a:pt x="2874264" y="64008"/>
                  </a:lnTo>
                  <a:lnTo>
                    <a:pt x="2959608" y="106680"/>
                  </a:lnTo>
                  <a:lnTo>
                    <a:pt x="3020568" y="161544"/>
                  </a:lnTo>
                  <a:lnTo>
                    <a:pt x="3041904" y="201168"/>
                  </a:lnTo>
                  <a:lnTo>
                    <a:pt x="3041904" y="198120"/>
                  </a:lnTo>
                  <a:lnTo>
                    <a:pt x="3048000" y="222504"/>
                  </a:lnTo>
                  <a:lnTo>
                    <a:pt x="3048000" y="159105"/>
                  </a:lnTo>
                  <a:lnTo>
                    <a:pt x="3020568" y="124968"/>
                  </a:lnTo>
                  <a:lnTo>
                    <a:pt x="2971800" y="85344"/>
                  </a:lnTo>
                  <a:lnTo>
                    <a:pt x="2913888" y="54864"/>
                  </a:lnTo>
                  <a:lnTo>
                    <a:pt x="2846832" y="30480"/>
                  </a:lnTo>
                  <a:lnTo>
                    <a:pt x="2836926" y="27432"/>
                  </a:lnTo>
                  <a:lnTo>
                    <a:pt x="2807208" y="18288"/>
                  </a:lnTo>
                  <a:lnTo>
                    <a:pt x="2727960" y="6096"/>
                  </a:lnTo>
                  <a:lnTo>
                    <a:pt x="2642616" y="0"/>
                  </a:lnTo>
                  <a:lnTo>
                    <a:pt x="2557272" y="6096"/>
                  </a:lnTo>
                  <a:lnTo>
                    <a:pt x="2514600" y="12192"/>
                  </a:lnTo>
                  <a:lnTo>
                    <a:pt x="2474976" y="18288"/>
                  </a:lnTo>
                  <a:lnTo>
                    <a:pt x="2438400" y="30480"/>
                  </a:lnTo>
                  <a:lnTo>
                    <a:pt x="2404872" y="39624"/>
                  </a:lnTo>
                  <a:lnTo>
                    <a:pt x="2310384" y="85344"/>
                  </a:lnTo>
                  <a:lnTo>
                    <a:pt x="2264664" y="124968"/>
                  </a:lnTo>
                  <a:lnTo>
                    <a:pt x="2231136" y="167640"/>
                  </a:lnTo>
                  <a:lnTo>
                    <a:pt x="2221992" y="192024"/>
                  </a:lnTo>
                  <a:lnTo>
                    <a:pt x="2218944" y="192024"/>
                  </a:lnTo>
                  <a:lnTo>
                    <a:pt x="2212848" y="216408"/>
                  </a:lnTo>
                  <a:lnTo>
                    <a:pt x="2209800" y="240792"/>
                  </a:lnTo>
                  <a:lnTo>
                    <a:pt x="2209800" y="243840"/>
                  </a:lnTo>
                  <a:lnTo>
                    <a:pt x="2212848" y="268224"/>
                  </a:lnTo>
                  <a:lnTo>
                    <a:pt x="2218944" y="292608"/>
                  </a:lnTo>
                  <a:lnTo>
                    <a:pt x="2221992" y="292608"/>
                  </a:lnTo>
                  <a:lnTo>
                    <a:pt x="2231136" y="316992"/>
                  </a:lnTo>
                  <a:lnTo>
                    <a:pt x="2264664" y="359664"/>
                  </a:lnTo>
                  <a:lnTo>
                    <a:pt x="2313432" y="399288"/>
                  </a:lnTo>
                  <a:lnTo>
                    <a:pt x="2371344" y="429768"/>
                  </a:lnTo>
                  <a:lnTo>
                    <a:pt x="2438400" y="454152"/>
                  </a:lnTo>
                  <a:lnTo>
                    <a:pt x="2478024" y="466344"/>
                  </a:lnTo>
                  <a:lnTo>
                    <a:pt x="2557272" y="478536"/>
                  </a:lnTo>
                  <a:lnTo>
                    <a:pt x="2642616" y="484632"/>
                  </a:lnTo>
                  <a:lnTo>
                    <a:pt x="2727960" y="478536"/>
                  </a:lnTo>
                  <a:lnTo>
                    <a:pt x="2770632" y="472440"/>
                  </a:lnTo>
                  <a:lnTo>
                    <a:pt x="2810256" y="466344"/>
                  </a:lnTo>
                  <a:lnTo>
                    <a:pt x="2837688" y="457200"/>
                  </a:lnTo>
                  <a:lnTo>
                    <a:pt x="2846832" y="454152"/>
                  </a:lnTo>
                  <a:lnTo>
                    <a:pt x="2913888" y="429768"/>
                  </a:lnTo>
                  <a:lnTo>
                    <a:pt x="2974848" y="399288"/>
                  </a:lnTo>
                  <a:lnTo>
                    <a:pt x="3020568" y="359664"/>
                  </a:lnTo>
                  <a:lnTo>
                    <a:pt x="3054096" y="316992"/>
                  </a:lnTo>
                  <a:lnTo>
                    <a:pt x="3058668" y="304800"/>
                  </a:lnTo>
                  <a:lnTo>
                    <a:pt x="3063240" y="292608"/>
                  </a:lnTo>
                  <a:lnTo>
                    <a:pt x="3066288" y="292608"/>
                  </a:lnTo>
                  <a:lnTo>
                    <a:pt x="3072384" y="268224"/>
                  </a:lnTo>
                  <a:lnTo>
                    <a:pt x="3072765" y="265176"/>
                  </a:lnTo>
                  <a:lnTo>
                    <a:pt x="3075432" y="243840"/>
                  </a:lnTo>
                  <a:lnTo>
                    <a:pt x="3075432" y="240792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804" y="3126740"/>
            <a:ext cx="67411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00AF4F"/>
                </a:solidFill>
              </a:rPr>
              <a:t>Entity</a:t>
            </a:r>
            <a:r>
              <a:rPr sz="4800" spc="-40" dirty="0">
                <a:solidFill>
                  <a:srgbClr val="00AF4F"/>
                </a:solidFill>
              </a:rPr>
              <a:t> </a:t>
            </a:r>
            <a:r>
              <a:rPr sz="4800" spc="-30" dirty="0">
                <a:solidFill>
                  <a:srgbClr val="00AF4F"/>
                </a:solidFill>
              </a:rPr>
              <a:t>Types</a:t>
            </a:r>
            <a:r>
              <a:rPr sz="4800" spc="-15" dirty="0">
                <a:solidFill>
                  <a:srgbClr val="00AF4F"/>
                </a:solidFill>
              </a:rPr>
              <a:t> </a:t>
            </a:r>
            <a:r>
              <a:rPr sz="4800" spc="-5" dirty="0">
                <a:solidFill>
                  <a:srgbClr val="00AF4F"/>
                </a:solidFill>
              </a:rPr>
              <a:t>and</a:t>
            </a:r>
            <a:r>
              <a:rPr sz="4800" spc="5" dirty="0">
                <a:solidFill>
                  <a:srgbClr val="00AF4F"/>
                </a:solidFill>
              </a:rPr>
              <a:t> </a:t>
            </a:r>
            <a:r>
              <a:rPr sz="4800" spc="-15" dirty="0">
                <a:solidFill>
                  <a:srgbClr val="00AF4F"/>
                </a:solidFill>
              </a:rPr>
              <a:t>Entity</a:t>
            </a:r>
            <a:r>
              <a:rPr sz="4800" spc="-10" dirty="0">
                <a:solidFill>
                  <a:srgbClr val="00AF4F"/>
                </a:solidFill>
              </a:rPr>
              <a:t> </a:t>
            </a:r>
            <a:r>
              <a:rPr sz="4800" spc="-5" dirty="0">
                <a:solidFill>
                  <a:srgbClr val="00AF4F"/>
                </a:solidFill>
              </a:rPr>
              <a:t>Set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3306571"/>
            <a:ext cx="7949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00AF4F"/>
                </a:solidFill>
              </a:rPr>
              <a:t>Recursive</a:t>
            </a:r>
            <a:r>
              <a:rPr sz="5400" spc="-30" dirty="0">
                <a:solidFill>
                  <a:srgbClr val="00AF4F"/>
                </a:solidFill>
              </a:rPr>
              <a:t> </a:t>
            </a:r>
            <a:r>
              <a:rPr sz="5400" spc="-15" dirty="0">
                <a:solidFill>
                  <a:srgbClr val="00AF4F"/>
                </a:solidFill>
              </a:rPr>
              <a:t>Relationship</a:t>
            </a:r>
            <a:r>
              <a:rPr sz="5400" spc="-25" dirty="0">
                <a:solidFill>
                  <a:srgbClr val="00AF4F"/>
                </a:solidFill>
              </a:rPr>
              <a:t> </a:t>
            </a:r>
            <a:r>
              <a:rPr sz="5400" spc="-45" dirty="0">
                <a:solidFill>
                  <a:srgbClr val="00AF4F"/>
                </a:solidFill>
              </a:rPr>
              <a:t>Type</a:t>
            </a:r>
            <a:endParaRPr sz="5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428" y="459740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Recursive</a:t>
            </a:r>
            <a:r>
              <a:rPr sz="3600" spc="-70" dirty="0"/>
              <a:t> </a:t>
            </a:r>
            <a:r>
              <a:rPr sz="3600" spc="-10" dirty="0"/>
              <a:t>Relationship</a:t>
            </a:r>
            <a:r>
              <a:rPr sz="3600" spc="-40" dirty="0"/>
              <a:t> </a:t>
            </a:r>
            <a:r>
              <a:rPr sz="3600" spc="-35" dirty="0"/>
              <a:t>Type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233932"/>
            <a:ext cx="802640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  <a:tab pos="2987040" algn="l"/>
                <a:tab pos="3218815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	</a:t>
            </a:r>
            <a:r>
              <a:rPr sz="2400" spc="-5" dirty="0">
                <a:latin typeface="Calibri"/>
                <a:cs typeface="Calibri"/>
              </a:rPr>
              <a:t>-	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participating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distinct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roles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SUPERVISION</a:t>
            </a:r>
            <a:r>
              <a:rPr sz="2400" b="1" spc="-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EMPLOYEE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twice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distinct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roles: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supervisor</a:t>
            </a:r>
            <a:r>
              <a:rPr sz="2400" b="1" spc="-6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(or</a:t>
            </a:r>
            <a:r>
              <a:rPr sz="2400" b="1" spc="-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boss)</a:t>
            </a: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supervisee</a:t>
            </a:r>
            <a:r>
              <a:rPr sz="2400" b="1" spc="-3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(or</a:t>
            </a:r>
            <a:r>
              <a:rPr sz="2400" b="1" spc="-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subordinate)</a:t>
            </a:r>
            <a:r>
              <a:rPr sz="2400" b="1" spc="-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90099"/>
              </a:buClr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marR="62230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One</a:t>
            </a:r>
            <a:r>
              <a:rPr sz="2400" b="1" spc="-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employee</a:t>
            </a:r>
            <a:r>
              <a:rPr sz="2400" b="1" spc="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990099"/>
                </a:solidFill>
                <a:latin typeface="Calibri"/>
                <a:cs typeface="Calibri"/>
              </a:rPr>
              <a:t>in</a:t>
            </a:r>
            <a:r>
              <a:rPr sz="2400" b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990099"/>
                </a:solidFill>
                <a:latin typeface="Calibri"/>
                <a:cs typeface="Calibri"/>
              </a:rPr>
              <a:t>supervisor</a:t>
            </a:r>
            <a:r>
              <a:rPr sz="2400" b="1" i="1" spc="-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One</a:t>
            </a:r>
            <a:r>
              <a:rPr sz="2400" b="1" spc="-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employee</a:t>
            </a:r>
            <a:r>
              <a:rPr sz="2400" b="1" spc="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990099"/>
                </a:solidFill>
                <a:latin typeface="Calibri"/>
                <a:cs typeface="Calibri"/>
              </a:rPr>
              <a:t>in</a:t>
            </a:r>
            <a:r>
              <a:rPr sz="2400" b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990099"/>
                </a:solidFill>
                <a:latin typeface="Calibri"/>
                <a:cs typeface="Calibri"/>
              </a:rPr>
              <a:t>supervisee</a:t>
            </a:r>
            <a:r>
              <a:rPr sz="2400" b="1" i="1" spc="-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83" y="456691"/>
            <a:ext cx="7225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Displaying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40" dirty="0"/>
              <a:t> </a:t>
            </a:r>
            <a:r>
              <a:rPr sz="4000" spc="-15" dirty="0"/>
              <a:t>recursive</a:t>
            </a:r>
            <a:r>
              <a:rPr sz="4000" spc="-5" dirty="0"/>
              <a:t> </a:t>
            </a:r>
            <a:r>
              <a:rPr sz="4000" spc="-10" dirty="0"/>
              <a:t>relationship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370835"/>
            <a:ext cx="766127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figure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(next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slide),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spc="-15" dirty="0">
                <a:solidFill>
                  <a:srgbClr val="990099"/>
                </a:solidFill>
                <a:latin typeface="Calibri"/>
                <a:cs typeface="Calibri"/>
              </a:rPr>
              <a:t>first</a:t>
            </a:r>
            <a:r>
              <a:rPr sz="2400" spc="-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r>
              <a:rPr sz="2400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Calibri"/>
                <a:cs typeface="Calibri"/>
              </a:rPr>
              <a:t>participation</a:t>
            </a:r>
            <a:r>
              <a:rPr sz="2400" spc="-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labeled</a:t>
            </a:r>
            <a:r>
              <a:rPr sz="2400" spc="-2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400" spc="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990099"/>
                </a:solidFill>
                <a:latin typeface="Calibri"/>
                <a:cs typeface="Calibri"/>
              </a:rPr>
              <a:t>second</a:t>
            </a:r>
            <a:r>
              <a:rPr sz="2400" spc="-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990099"/>
                </a:solidFill>
                <a:latin typeface="Calibri"/>
                <a:cs typeface="Calibri"/>
              </a:rPr>
              <a:t>role</a:t>
            </a:r>
            <a:r>
              <a:rPr sz="2400" spc="-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Calibri"/>
                <a:cs typeface="Calibri"/>
              </a:rPr>
              <a:t>participation</a:t>
            </a:r>
            <a:r>
              <a:rPr sz="2400" spc="-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labeled</a:t>
            </a:r>
            <a:r>
              <a:rPr sz="2400" spc="-3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need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participations.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972" y="526795"/>
            <a:ext cx="6367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</a:t>
            </a:r>
            <a:r>
              <a:rPr sz="3200" spc="-25" dirty="0"/>
              <a:t> </a:t>
            </a:r>
            <a:r>
              <a:rPr sz="3200" spc="-20" dirty="0"/>
              <a:t>Recursive</a:t>
            </a:r>
            <a:r>
              <a:rPr sz="3200" spc="10" dirty="0"/>
              <a:t> </a:t>
            </a:r>
            <a:r>
              <a:rPr sz="3200" spc="-10" dirty="0"/>
              <a:t>Relationship</a:t>
            </a:r>
            <a:r>
              <a:rPr sz="3200" spc="5" dirty="0"/>
              <a:t> </a:t>
            </a:r>
            <a:r>
              <a:rPr sz="3200" spc="-5" dirty="0"/>
              <a:t>Supervision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`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648" y="2216562"/>
            <a:ext cx="7727070" cy="45645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610" y="457200"/>
            <a:ext cx="173838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467" y="642619"/>
            <a:ext cx="570865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95"/>
              </a:spcBef>
            </a:pPr>
            <a:r>
              <a:rPr sz="2500" spc="-15" dirty="0"/>
              <a:t>Recursive</a:t>
            </a:r>
            <a:r>
              <a:rPr sz="2500" spc="5" dirty="0"/>
              <a:t> </a:t>
            </a:r>
            <a:r>
              <a:rPr sz="2500" spc="-10" dirty="0"/>
              <a:t>Relationship</a:t>
            </a:r>
            <a:r>
              <a:rPr sz="2500" spc="-5" dirty="0"/>
              <a:t> </a:t>
            </a:r>
            <a:r>
              <a:rPr sz="2500" spc="-20" dirty="0"/>
              <a:t>Type</a:t>
            </a:r>
            <a:r>
              <a:rPr sz="2500" spc="10" dirty="0"/>
              <a:t> </a:t>
            </a:r>
            <a:r>
              <a:rPr sz="2500" spc="-5" dirty="0"/>
              <a:t>is:</a:t>
            </a:r>
            <a:r>
              <a:rPr sz="2500" spc="-10" dirty="0"/>
              <a:t> </a:t>
            </a:r>
            <a:r>
              <a:rPr sz="2200" spc="-5" dirty="0"/>
              <a:t>SUPERVISION</a:t>
            </a:r>
            <a:endParaRPr sz="2200"/>
          </a:p>
          <a:p>
            <a:pPr marL="832485">
              <a:lnSpc>
                <a:spcPts val="2855"/>
              </a:lnSpc>
            </a:pPr>
            <a:r>
              <a:rPr sz="2500" spc="-5" dirty="0"/>
              <a:t>(participation</a:t>
            </a:r>
            <a:r>
              <a:rPr sz="2500" spc="-45" dirty="0"/>
              <a:t> </a:t>
            </a:r>
            <a:r>
              <a:rPr sz="2500" spc="-5" dirty="0"/>
              <a:t>role</a:t>
            </a:r>
            <a:r>
              <a:rPr sz="2500" spc="-35" dirty="0"/>
              <a:t> </a:t>
            </a:r>
            <a:r>
              <a:rPr sz="2500" spc="-5" dirty="0"/>
              <a:t>names</a:t>
            </a:r>
            <a:r>
              <a:rPr sz="2500" spc="10" dirty="0"/>
              <a:t> </a:t>
            </a:r>
            <a:r>
              <a:rPr sz="2500" spc="-15" dirty="0"/>
              <a:t>are</a:t>
            </a:r>
            <a:r>
              <a:rPr sz="2500" spc="-10" dirty="0"/>
              <a:t> </a:t>
            </a:r>
            <a:r>
              <a:rPr sz="2500" spc="-5" dirty="0"/>
              <a:t>shown)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954024" y="1563624"/>
            <a:ext cx="8229600" cy="5428615"/>
            <a:chOff x="954024" y="1563624"/>
            <a:chExt cx="8229600" cy="5428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600200"/>
              <a:ext cx="8153400" cy="5352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54024" y="1563624"/>
              <a:ext cx="8229600" cy="5428615"/>
            </a:xfrm>
            <a:custGeom>
              <a:avLst/>
              <a:gdLst/>
              <a:ahLst/>
              <a:cxnLst/>
              <a:rect l="l" t="t" r="r" b="b"/>
              <a:pathLst>
                <a:path w="8229600" h="5428615">
                  <a:moveTo>
                    <a:pt x="8211311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5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5407152"/>
                  </a:lnTo>
                  <a:lnTo>
                    <a:pt x="1571" y="5415629"/>
                  </a:lnTo>
                  <a:lnTo>
                    <a:pt x="5715" y="5422392"/>
                  </a:lnTo>
                  <a:lnTo>
                    <a:pt x="11572" y="5426868"/>
                  </a:lnTo>
                  <a:lnTo>
                    <a:pt x="18287" y="5428488"/>
                  </a:lnTo>
                  <a:lnTo>
                    <a:pt x="8211311" y="5428488"/>
                  </a:lnTo>
                  <a:lnTo>
                    <a:pt x="8218027" y="5426868"/>
                  </a:lnTo>
                  <a:lnTo>
                    <a:pt x="8223885" y="5422392"/>
                  </a:lnTo>
                  <a:lnTo>
                    <a:pt x="8228028" y="5415629"/>
                  </a:lnTo>
                  <a:lnTo>
                    <a:pt x="8229600" y="5407152"/>
                  </a:lnTo>
                  <a:lnTo>
                    <a:pt x="36575" y="5407152"/>
                  </a:lnTo>
                  <a:lnTo>
                    <a:pt x="18287" y="5388864"/>
                  </a:lnTo>
                  <a:lnTo>
                    <a:pt x="36575" y="5388864"/>
                  </a:lnTo>
                  <a:lnTo>
                    <a:pt x="36575" y="36575"/>
                  </a:lnTo>
                  <a:lnTo>
                    <a:pt x="18287" y="36575"/>
                  </a:lnTo>
                  <a:lnTo>
                    <a:pt x="36575" y="18287"/>
                  </a:lnTo>
                  <a:lnTo>
                    <a:pt x="8229600" y="18287"/>
                  </a:lnTo>
                  <a:lnTo>
                    <a:pt x="8228028" y="11572"/>
                  </a:lnTo>
                  <a:lnTo>
                    <a:pt x="8223885" y="5714"/>
                  </a:lnTo>
                  <a:lnTo>
                    <a:pt x="8218027" y="1571"/>
                  </a:lnTo>
                  <a:lnTo>
                    <a:pt x="8211311" y="0"/>
                  </a:lnTo>
                  <a:close/>
                </a:path>
                <a:path w="8229600" h="5428615">
                  <a:moveTo>
                    <a:pt x="36575" y="5388864"/>
                  </a:moveTo>
                  <a:lnTo>
                    <a:pt x="18287" y="5388864"/>
                  </a:lnTo>
                  <a:lnTo>
                    <a:pt x="36575" y="5407152"/>
                  </a:lnTo>
                  <a:lnTo>
                    <a:pt x="36575" y="5388864"/>
                  </a:lnTo>
                  <a:close/>
                </a:path>
                <a:path w="8229600" h="5428615">
                  <a:moveTo>
                    <a:pt x="8189976" y="5388864"/>
                  </a:moveTo>
                  <a:lnTo>
                    <a:pt x="36575" y="5388864"/>
                  </a:lnTo>
                  <a:lnTo>
                    <a:pt x="36575" y="5407152"/>
                  </a:lnTo>
                  <a:lnTo>
                    <a:pt x="8189976" y="5407152"/>
                  </a:lnTo>
                  <a:lnTo>
                    <a:pt x="8189976" y="5388864"/>
                  </a:lnTo>
                  <a:close/>
                </a:path>
                <a:path w="8229600" h="5428615">
                  <a:moveTo>
                    <a:pt x="8189976" y="18287"/>
                  </a:moveTo>
                  <a:lnTo>
                    <a:pt x="8189976" y="5407152"/>
                  </a:lnTo>
                  <a:lnTo>
                    <a:pt x="8211311" y="5388864"/>
                  </a:lnTo>
                  <a:lnTo>
                    <a:pt x="8229600" y="5388864"/>
                  </a:lnTo>
                  <a:lnTo>
                    <a:pt x="8229600" y="36575"/>
                  </a:lnTo>
                  <a:lnTo>
                    <a:pt x="8211311" y="36575"/>
                  </a:lnTo>
                  <a:lnTo>
                    <a:pt x="8189976" y="18287"/>
                  </a:lnTo>
                  <a:close/>
                </a:path>
                <a:path w="8229600" h="5428615">
                  <a:moveTo>
                    <a:pt x="8229600" y="5388864"/>
                  </a:moveTo>
                  <a:lnTo>
                    <a:pt x="8211311" y="5388864"/>
                  </a:lnTo>
                  <a:lnTo>
                    <a:pt x="8189976" y="5407152"/>
                  </a:lnTo>
                  <a:lnTo>
                    <a:pt x="8229600" y="5407152"/>
                  </a:lnTo>
                  <a:lnTo>
                    <a:pt x="8229600" y="5388864"/>
                  </a:lnTo>
                  <a:close/>
                </a:path>
                <a:path w="8229600" h="5428615">
                  <a:moveTo>
                    <a:pt x="36575" y="18287"/>
                  </a:moveTo>
                  <a:lnTo>
                    <a:pt x="18287" y="36575"/>
                  </a:lnTo>
                  <a:lnTo>
                    <a:pt x="36575" y="36575"/>
                  </a:lnTo>
                  <a:lnTo>
                    <a:pt x="36575" y="18287"/>
                  </a:lnTo>
                  <a:close/>
                </a:path>
                <a:path w="8229600" h="5428615">
                  <a:moveTo>
                    <a:pt x="8189976" y="18287"/>
                  </a:moveTo>
                  <a:lnTo>
                    <a:pt x="36575" y="18287"/>
                  </a:lnTo>
                  <a:lnTo>
                    <a:pt x="36575" y="36575"/>
                  </a:lnTo>
                  <a:lnTo>
                    <a:pt x="8189976" y="36575"/>
                  </a:lnTo>
                  <a:lnTo>
                    <a:pt x="8189976" y="18287"/>
                  </a:lnTo>
                  <a:close/>
                </a:path>
                <a:path w="8229600" h="5428615">
                  <a:moveTo>
                    <a:pt x="8229600" y="18287"/>
                  </a:moveTo>
                  <a:lnTo>
                    <a:pt x="8189976" y="18287"/>
                  </a:lnTo>
                  <a:lnTo>
                    <a:pt x="8211311" y="36575"/>
                  </a:lnTo>
                  <a:lnTo>
                    <a:pt x="8229600" y="36575"/>
                  </a:lnTo>
                  <a:lnTo>
                    <a:pt x="8229600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600200"/>
              <a:ext cx="8153400" cy="5352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4024" y="1563624"/>
              <a:ext cx="8229600" cy="5428615"/>
            </a:xfrm>
            <a:custGeom>
              <a:avLst/>
              <a:gdLst/>
              <a:ahLst/>
              <a:cxnLst/>
              <a:rect l="l" t="t" r="r" b="b"/>
              <a:pathLst>
                <a:path w="8229600" h="5428615">
                  <a:moveTo>
                    <a:pt x="8211311" y="0"/>
                  </a:moveTo>
                  <a:lnTo>
                    <a:pt x="18287" y="0"/>
                  </a:lnTo>
                  <a:lnTo>
                    <a:pt x="11572" y="1571"/>
                  </a:lnTo>
                  <a:lnTo>
                    <a:pt x="5715" y="5714"/>
                  </a:lnTo>
                  <a:lnTo>
                    <a:pt x="1571" y="11572"/>
                  </a:lnTo>
                  <a:lnTo>
                    <a:pt x="0" y="18287"/>
                  </a:lnTo>
                  <a:lnTo>
                    <a:pt x="0" y="5407152"/>
                  </a:lnTo>
                  <a:lnTo>
                    <a:pt x="1571" y="5415629"/>
                  </a:lnTo>
                  <a:lnTo>
                    <a:pt x="5715" y="5422392"/>
                  </a:lnTo>
                  <a:lnTo>
                    <a:pt x="11572" y="5426868"/>
                  </a:lnTo>
                  <a:lnTo>
                    <a:pt x="18287" y="5428488"/>
                  </a:lnTo>
                  <a:lnTo>
                    <a:pt x="8211311" y="5428488"/>
                  </a:lnTo>
                  <a:lnTo>
                    <a:pt x="8218027" y="5426868"/>
                  </a:lnTo>
                  <a:lnTo>
                    <a:pt x="8223885" y="5422392"/>
                  </a:lnTo>
                  <a:lnTo>
                    <a:pt x="8228028" y="5415629"/>
                  </a:lnTo>
                  <a:lnTo>
                    <a:pt x="8229600" y="5407152"/>
                  </a:lnTo>
                  <a:lnTo>
                    <a:pt x="36575" y="5407152"/>
                  </a:lnTo>
                  <a:lnTo>
                    <a:pt x="18287" y="5388864"/>
                  </a:lnTo>
                  <a:lnTo>
                    <a:pt x="36575" y="5388864"/>
                  </a:lnTo>
                  <a:lnTo>
                    <a:pt x="36575" y="36575"/>
                  </a:lnTo>
                  <a:lnTo>
                    <a:pt x="18287" y="36575"/>
                  </a:lnTo>
                  <a:lnTo>
                    <a:pt x="36575" y="18287"/>
                  </a:lnTo>
                  <a:lnTo>
                    <a:pt x="8229600" y="18287"/>
                  </a:lnTo>
                  <a:lnTo>
                    <a:pt x="8228028" y="11572"/>
                  </a:lnTo>
                  <a:lnTo>
                    <a:pt x="8223885" y="5714"/>
                  </a:lnTo>
                  <a:lnTo>
                    <a:pt x="8218027" y="1571"/>
                  </a:lnTo>
                  <a:lnTo>
                    <a:pt x="8211311" y="0"/>
                  </a:lnTo>
                  <a:close/>
                </a:path>
                <a:path w="8229600" h="5428615">
                  <a:moveTo>
                    <a:pt x="36575" y="5388864"/>
                  </a:moveTo>
                  <a:lnTo>
                    <a:pt x="18287" y="5388864"/>
                  </a:lnTo>
                  <a:lnTo>
                    <a:pt x="36575" y="5407152"/>
                  </a:lnTo>
                  <a:lnTo>
                    <a:pt x="36575" y="5388864"/>
                  </a:lnTo>
                  <a:close/>
                </a:path>
                <a:path w="8229600" h="5428615">
                  <a:moveTo>
                    <a:pt x="8189976" y="5388864"/>
                  </a:moveTo>
                  <a:lnTo>
                    <a:pt x="36575" y="5388864"/>
                  </a:lnTo>
                  <a:lnTo>
                    <a:pt x="36575" y="5407152"/>
                  </a:lnTo>
                  <a:lnTo>
                    <a:pt x="8189976" y="5407152"/>
                  </a:lnTo>
                  <a:lnTo>
                    <a:pt x="8189976" y="5388864"/>
                  </a:lnTo>
                  <a:close/>
                </a:path>
                <a:path w="8229600" h="5428615">
                  <a:moveTo>
                    <a:pt x="8189976" y="18287"/>
                  </a:moveTo>
                  <a:lnTo>
                    <a:pt x="8189976" y="5407152"/>
                  </a:lnTo>
                  <a:lnTo>
                    <a:pt x="8211311" y="5388864"/>
                  </a:lnTo>
                  <a:lnTo>
                    <a:pt x="8229600" y="5388864"/>
                  </a:lnTo>
                  <a:lnTo>
                    <a:pt x="8229600" y="36575"/>
                  </a:lnTo>
                  <a:lnTo>
                    <a:pt x="8211311" y="36575"/>
                  </a:lnTo>
                  <a:lnTo>
                    <a:pt x="8189976" y="18287"/>
                  </a:lnTo>
                  <a:close/>
                </a:path>
                <a:path w="8229600" h="5428615">
                  <a:moveTo>
                    <a:pt x="8229600" y="5388864"/>
                  </a:moveTo>
                  <a:lnTo>
                    <a:pt x="8211311" y="5388864"/>
                  </a:lnTo>
                  <a:lnTo>
                    <a:pt x="8189976" y="5407152"/>
                  </a:lnTo>
                  <a:lnTo>
                    <a:pt x="8229600" y="5407152"/>
                  </a:lnTo>
                  <a:lnTo>
                    <a:pt x="8229600" y="5388864"/>
                  </a:lnTo>
                  <a:close/>
                </a:path>
                <a:path w="8229600" h="5428615">
                  <a:moveTo>
                    <a:pt x="36575" y="18287"/>
                  </a:moveTo>
                  <a:lnTo>
                    <a:pt x="18287" y="36575"/>
                  </a:lnTo>
                  <a:lnTo>
                    <a:pt x="36575" y="36575"/>
                  </a:lnTo>
                  <a:lnTo>
                    <a:pt x="36575" y="18287"/>
                  </a:lnTo>
                  <a:close/>
                </a:path>
                <a:path w="8229600" h="5428615">
                  <a:moveTo>
                    <a:pt x="8189976" y="18287"/>
                  </a:moveTo>
                  <a:lnTo>
                    <a:pt x="36575" y="18287"/>
                  </a:lnTo>
                  <a:lnTo>
                    <a:pt x="36575" y="36575"/>
                  </a:lnTo>
                  <a:lnTo>
                    <a:pt x="8189976" y="36575"/>
                  </a:lnTo>
                  <a:lnTo>
                    <a:pt x="8189976" y="18287"/>
                  </a:lnTo>
                  <a:close/>
                </a:path>
                <a:path w="8229600" h="5428615">
                  <a:moveTo>
                    <a:pt x="8229600" y="18287"/>
                  </a:moveTo>
                  <a:lnTo>
                    <a:pt x="8189976" y="18287"/>
                  </a:lnTo>
                  <a:lnTo>
                    <a:pt x="8211311" y="36575"/>
                  </a:lnTo>
                  <a:lnTo>
                    <a:pt x="8229600" y="36575"/>
                  </a:lnTo>
                  <a:lnTo>
                    <a:pt x="8229600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8" y="344119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60960" y="0"/>
                  </a:lnTo>
                </a:path>
              </a:pathLst>
            </a:custGeom>
            <a:ln w="6096">
              <a:solidFill>
                <a:srgbClr val="FEFE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0" y="3444240"/>
              <a:ext cx="3182113" cy="1725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63952" y="5172456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2" y="0"/>
                  </a:lnTo>
                </a:path>
              </a:pathLst>
            </a:custGeom>
            <a:ln w="6095">
              <a:solidFill>
                <a:srgbClr val="FEFE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610" y="457200"/>
            <a:ext cx="173838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883" y="2553716"/>
            <a:ext cx="774827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spc="-80" dirty="0">
                <a:solidFill>
                  <a:srgbClr val="00AF4F"/>
                </a:solidFill>
              </a:rPr>
              <a:t>Weak</a:t>
            </a:r>
            <a:r>
              <a:rPr sz="8000" spc="-35" dirty="0">
                <a:solidFill>
                  <a:srgbClr val="00AF4F"/>
                </a:solidFill>
              </a:rPr>
              <a:t> </a:t>
            </a:r>
            <a:r>
              <a:rPr sz="8000" spc="-20" dirty="0">
                <a:solidFill>
                  <a:srgbClr val="00AF4F"/>
                </a:solidFill>
              </a:rPr>
              <a:t>Entity</a:t>
            </a:r>
            <a:r>
              <a:rPr sz="8000" spc="-15" dirty="0">
                <a:solidFill>
                  <a:srgbClr val="00AF4F"/>
                </a:solidFill>
              </a:rPr>
              <a:t> </a:t>
            </a:r>
            <a:r>
              <a:rPr sz="8000" spc="-55" dirty="0">
                <a:solidFill>
                  <a:srgbClr val="00AF4F"/>
                </a:solidFill>
              </a:rPr>
              <a:t>Types</a:t>
            </a:r>
            <a:endParaRPr sz="8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2340" y="490219"/>
            <a:ext cx="3500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Weak</a:t>
            </a:r>
            <a:r>
              <a:rPr sz="3600" spc="-80" dirty="0"/>
              <a:t> </a:t>
            </a:r>
            <a:r>
              <a:rPr sz="3600" spc="-5" dirty="0"/>
              <a:t>Entity</a:t>
            </a:r>
            <a:r>
              <a:rPr sz="3600" spc="-60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pc="-10" dirty="0"/>
              <a:t>An</a:t>
            </a:r>
            <a:r>
              <a:rPr spc="-15" dirty="0"/>
              <a:t> </a:t>
            </a:r>
            <a:r>
              <a:rPr spc="-10" dirty="0"/>
              <a:t>entity that</a:t>
            </a:r>
            <a:r>
              <a:rPr spc="-25" dirty="0"/>
              <a:t> </a:t>
            </a:r>
            <a:r>
              <a:rPr dirty="0"/>
              <a:t>does not</a:t>
            </a:r>
            <a:r>
              <a:rPr spc="-20" dirty="0"/>
              <a:t> have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u="heavy" spc="-30" dirty="0">
                <a:uFill>
                  <a:solidFill>
                    <a:srgbClr val="990099"/>
                  </a:solidFill>
                </a:uFill>
              </a:rPr>
              <a:t>key</a:t>
            </a:r>
            <a:r>
              <a:rPr u="heavy" spc="-10" dirty="0">
                <a:uFill>
                  <a:solidFill>
                    <a:srgbClr val="990099"/>
                  </a:solidFill>
                </a:uFill>
              </a:rPr>
              <a:t> attribute</a:t>
            </a:r>
          </a:p>
          <a:p>
            <a:pPr marL="356870" indent="-344805">
              <a:lnSpc>
                <a:spcPts val="2280"/>
              </a:lnSpc>
              <a:spcBef>
                <a:spcPts val="24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weak</a:t>
            </a:r>
            <a:r>
              <a:rPr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b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must</a:t>
            </a:r>
            <a:r>
              <a:rPr b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participate</a:t>
            </a:r>
            <a:r>
              <a:rPr b="0"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an identifying</a:t>
            </a:r>
            <a:r>
              <a:rPr b="0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  <a:r>
              <a:rPr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type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</a:p>
          <a:p>
            <a:pPr marL="356870">
              <a:lnSpc>
                <a:spcPts val="2280"/>
              </a:lnSpc>
            </a:pPr>
            <a:r>
              <a:rPr spc="-5" dirty="0"/>
              <a:t>owner</a:t>
            </a:r>
            <a:r>
              <a:rPr spc="-40" dirty="0"/>
              <a:t> </a:t>
            </a:r>
            <a:r>
              <a:rPr spc="-5" dirty="0"/>
              <a:t>or</a:t>
            </a:r>
            <a:r>
              <a:rPr spc="-10" dirty="0"/>
              <a:t> identifying</a:t>
            </a:r>
            <a:r>
              <a:rPr spc="60" dirty="0"/>
              <a:t> </a:t>
            </a:r>
            <a:r>
              <a:rPr spc="-10" dirty="0"/>
              <a:t>entity </a:t>
            </a:r>
            <a:r>
              <a:rPr spc="-5" dirty="0"/>
              <a:t>type</a:t>
            </a: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Entities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identified</a:t>
            </a:r>
            <a:r>
              <a:rPr b="0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combination</a:t>
            </a:r>
            <a:r>
              <a:rPr b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of: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weak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related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u="heavy" spc="-10" dirty="0">
                <a:uFill>
                  <a:solidFill>
                    <a:srgbClr val="990099"/>
                  </a:solidFill>
                </a:uFill>
              </a:rPr>
              <a:t>Example:</a:t>
            </a: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990099"/>
                </a:solidFill>
                <a:latin typeface="Calibri"/>
                <a:cs typeface="Calibri"/>
              </a:rPr>
              <a:t>DEPENDENT</a:t>
            </a:r>
            <a:r>
              <a:rPr sz="2000" b="1" spc="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dependent’s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b="0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EMPLOYEE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whom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 dependent</a:t>
            </a:r>
            <a:r>
              <a:rPr b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990099"/>
                </a:solidFill>
                <a:latin typeface="Calibri"/>
                <a:cs typeface="Calibri"/>
              </a:rPr>
              <a:t>DEPENDENT</a:t>
            </a:r>
            <a:r>
              <a:rPr sz="2000" b="1" spc="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partial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b="1" spc="-15" dirty="0">
                <a:solidFill>
                  <a:srgbClr val="990099"/>
                </a:solidFill>
                <a:latin typeface="Calibri"/>
                <a:cs typeface="Calibri"/>
              </a:rPr>
              <a:t>DEPENDENT</a:t>
            </a:r>
            <a:r>
              <a:rPr sz="2000" b="1" spc="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weak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entity</a:t>
            </a:r>
            <a:r>
              <a:rPr sz="2000" i="1" spc="-5" dirty="0">
                <a:latin typeface="Calibri"/>
                <a:cs typeface="Calibri"/>
              </a:rPr>
              <a:t> type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09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b="1" spc="-25" dirty="0">
                <a:solidFill>
                  <a:srgbClr val="990099"/>
                </a:solidFill>
                <a:latin typeface="Calibri"/>
                <a:cs typeface="Calibri"/>
              </a:rPr>
              <a:t>EMPLOYEE</a:t>
            </a:r>
            <a:r>
              <a:rPr sz="2000" b="1" spc="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its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 </a:t>
            </a:r>
            <a:r>
              <a:rPr sz="2000" spc="-10" dirty="0">
                <a:latin typeface="Calibri"/>
                <a:cs typeface="Calibri"/>
              </a:rPr>
              <a:t>via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DEPENDENT_OF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475488"/>
            <a:ext cx="7543800" cy="1331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2195881"/>
            <a:ext cx="5060315" cy="41224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Entity</a:t>
            </a:r>
            <a:r>
              <a:rPr sz="3200" b="1" spc="-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66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Entity</a:t>
            </a:r>
            <a:r>
              <a:rPr sz="3200" b="1" spc="-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66"/>
                </a:solidFill>
                <a:latin typeface="Calibri"/>
                <a:cs typeface="Calibri"/>
              </a:rPr>
              <a:t>Set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3200" b="1" spc="-4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66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45770" algn="l"/>
              </a:tabLst>
            </a:pP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3200" b="1" spc="-2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Sets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15" dirty="0">
                <a:solidFill>
                  <a:srgbClr val="FF0066"/>
                </a:solidFill>
                <a:latin typeface="Calibri"/>
                <a:cs typeface="Calibri"/>
              </a:rPr>
              <a:t>Structural</a:t>
            </a: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66"/>
                </a:solidFill>
                <a:latin typeface="Calibri"/>
                <a:cs typeface="Calibri"/>
              </a:rPr>
              <a:t>Constraints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20" dirty="0">
                <a:solidFill>
                  <a:srgbClr val="FF0066"/>
                </a:solidFill>
                <a:latin typeface="Calibri"/>
                <a:cs typeface="Calibri"/>
              </a:rPr>
              <a:t>Recursive</a:t>
            </a:r>
            <a:r>
              <a:rPr sz="3200" b="1" spc="-3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3200" b="1" spc="-2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0066"/>
                </a:solidFill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7505" algn="l"/>
              </a:tabLst>
            </a:pPr>
            <a:r>
              <a:rPr sz="3200" b="1" spc="-35" dirty="0">
                <a:solidFill>
                  <a:srgbClr val="FF0066"/>
                </a:solidFill>
                <a:latin typeface="Calibri"/>
                <a:cs typeface="Calibri"/>
              </a:rPr>
              <a:t>Weak</a:t>
            </a:r>
            <a:r>
              <a:rPr sz="3200" b="1" spc="-5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Calibri"/>
                <a:cs typeface="Calibri"/>
              </a:rPr>
              <a:t>Entity</a:t>
            </a:r>
            <a:r>
              <a:rPr sz="3200" b="1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66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7848600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8868" y="459740"/>
            <a:ext cx="232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Entity</a:t>
            </a:r>
            <a:r>
              <a:rPr sz="3600" spc="-120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233932"/>
            <a:ext cx="807529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30" dirty="0">
                <a:latin typeface="Calibri"/>
                <a:cs typeface="Calibri"/>
              </a:rPr>
              <a:t>similar.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example,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company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employing hundreds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employees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20" dirty="0">
                <a:latin typeface="Calibri"/>
                <a:cs typeface="Calibri"/>
              </a:rPr>
              <a:t>want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similar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concerning each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employees.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employee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entities share the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value(s)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entity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type defines </a:t>
            </a: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collection </a:t>
            </a: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entities </a:t>
            </a:r>
            <a:r>
              <a:rPr sz="2400" b="1" spc="-15" dirty="0">
                <a:solidFill>
                  <a:srgbClr val="990099"/>
                </a:solidFill>
                <a:latin typeface="Calibri"/>
                <a:cs typeface="Calibri"/>
              </a:rPr>
              <a:t>that </a:t>
            </a:r>
            <a:r>
              <a:rPr sz="2400" b="1" spc="-20" dirty="0">
                <a:solidFill>
                  <a:srgbClr val="990099"/>
                </a:solidFill>
                <a:latin typeface="Calibri"/>
                <a:cs typeface="Calibri"/>
              </a:rPr>
              <a:t>have </a:t>
            </a:r>
            <a:r>
              <a:rPr sz="2400" b="1" dirty="0">
                <a:solidFill>
                  <a:srgbClr val="990099"/>
                </a:solidFill>
                <a:latin typeface="Calibri"/>
                <a:cs typeface="Calibri"/>
              </a:rPr>
              <a:t>the </a:t>
            </a:r>
            <a:r>
              <a:rPr sz="2400" b="1" spc="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990099"/>
                </a:solidFill>
                <a:latin typeface="Calibri"/>
                <a:cs typeface="Calibri"/>
              </a:rPr>
              <a:t>same</a:t>
            </a:r>
            <a:r>
              <a:rPr sz="2400" b="1" spc="-5" dirty="0">
                <a:solidFill>
                  <a:srgbClr val="990099"/>
                </a:solidFill>
                <a:latin typeface="Calibri"/>
                <a:cs typeface="Calibri"/>
              </a:rPr>
              <a:t> attributes.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buFont typeface="Wingdings"/>
              <a:buChar char=""/>
              <a:tabLst>
                <a:tab pos="427355" algn="l"/>
              </a:tabLst>
            </a:pPr>
            <a:r>
              <a:rPr dirty="0"/>
              <a:t>	</a:t>
            </a: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database is </a:t>
            </a:r>
            <a:r>
              <a:rPr sz="2400" dirty="0">
                <a:latin typeface="Calibri"/>
                <a:cs typeface="Calibri"/>
              </a:rPr>
              <a:t>described by </a:t>
            </a:r>
            <a:r>
              <a:rPr sz="2400" spc="-1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attributes.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3500" y="490219"/>
            <a:ext cx="184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Entity</a:t>
            </a:r>
            <a:r>
              <a:rPr sz="3600" spc="-114" dirty="0"/>
              <a:t> </a:t>
            </a:r>
            <a:r>
              <a:rPr sz="3600" spc="-10" dirty="0"/>
              <a:t>Set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511044"/>
            <a:ext cx="807593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all entities </a:t>
            </a:r>
            <a:r>
              <a:rPr sz="2400" spc="-1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5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in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b="1" spc="-5" dirty="0">
                <a:latin typeface="Calibri"/>
                <a:cs typeface="Calibri"/>
              </a:rPr>
              <a:t>entity </a:t>
            </a:r>
            <a:r>
              <a:rPr sz="2400" b="1" spc="-15" dirty="0">
                <a:latin typeface="Calibri"/>
                <a:cs typeface="Calibri"/>
              </a:rPr>
              <a:t>set </a:t>
            </a:r>
            <a:r>
              <a:rPr sz="2400" b="1" spc="-5" dirty="0">
                <a:latin typeface="Calibri"/>
                <a:cs typeface="Calibri"/>
              </a:rPr>
              <a:t>or entity </a:t>
            </a:r>
            <a:r>
              <a:rPr sz="2400" b="1" dirty="0">
                <a:latin typeface="Calibri"/>
                <a:cs typeface="Calibri"/>
              </a:rPr>
              <a:t> collection;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entity </a:t>
            </a:r>
            <a:r>
              <a:rPr sz="2400" b="1" spc="-15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is usually </a:t>
            </a:r>
            <a:r>
              <a:rPr sz="2400" spc="-15" dirty="0">
                <a:latin typeface="Calibri"/>
                <a:cs typeface="Calibri"/>
              </a:rPr>
              <a:t>referred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using the </a:t>
            </a:r>
            <a:r>
              <a:rPr sz="2400" spc="-15" dirty="0">
                <a:latin typeface="Calibri"/>
                <a:cs typeface="Calibri"/>
              </a:rPr>
              <a:t>same </a:t>
            </a:r>
            <a:r>
              <a:rPr sz="2400" spc="-5" dirty="0">
                <a:latin typeface="Calibri"/>
                <a:cs typeface="Calibri"/>
              </a:rPr>
              <a:t>name as 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though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</a:t>
            </a:r>
            <a:r>
              <a:rPr sz="2400" spc="-5" dirty="0">
                <a:latin typeface="Calibri"/>
                <a:cs typeface="Calibri"/>
              </a:rPr>
              <a:t> concepts.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619" y="490219"/>
            <a:ext cx="163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spc="-50" dirty="0"/>
              <a:t>x</a:t>
            </a:r>
            <a:r>
              <a:rPr sz="3600" spc="-5" dirty="0"/>
              <a:t>am</a:t>
            </a:r>
            <a:r>
              <a:rPr sz="3600" dirty="0"/>
              <a:t>p</a:t>
            </a:r>
            <a:r>
              <a:rPr sz="3600" spc="-5" dirty="0"/>
              <a:t>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02208" y="1816607"/>
            <a:ext cx="8257540" cy="4227830"/>
            <a:chOff x="902208" y="1816607"/>
            <a:chExt cx="8257540" cy="422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828799"/>
              <a:ext cx="8171234" cy="39894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816607"/>
              <a:ext cx="8257540" cy="4227830"/>
            </a:xfrm>
            <a:custGeom>
              <a:avLst/>
              <a:gdLst/>
              <a:ahLst/>
              <a:cxnLst/>
              <a:rect l="l" t="t" r="r" b="b"/>
              <a:pathLst>
                <a:path w="8257540" h="4227830">
                  <a:moveTo>
                    <a:pt x="8257032" y="0"/>
                  </a:moveTo>
                  <a:lnTo>
                    <a:pt x="0" y="0"/>
                  </a:lnTo>
                  <a:lnTo>
                    <a:pt x="0" y="4227576"/>
                  </a:lnTo>
                  <a:lnTo>
                    <a:pt x="8257032" y="4227576"/>
                  </a:lnTo>
                  <a:lnTo>
                    <a:pt x="8257032" y="4221480"/>
                  </a:lnTo>
                  <a:lnTo>
                    <a:pt x="12191" y="4221480"/>
                  </a:lnTo>
                  <a:lnTo>
                    <a:pt x="6096" y="4215384"/>
                  </a:lnTo>
                  <a:lnTo>
                    <a:pt x="12191" y="42153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8257032" y="6096"/>
                  </a:lnTo>
                  <a:lnTo>
                    <a:pt x="8257032" y="0"/>
                  </a:lnTo>
                  <a:close/>
                </a:path>
                <a:path w="8257540" h="4227830">
                  <a:moveTo>
                    <a:pt x="12191" y="4215384"/>
                  </a:moveTo>
                  <a:lnTo>
                    <a:pt x="6096" y="4215384"/>
                  </a:lnTo>
                  <a:lnTo>
                    <a:pt x="12191" y="4221480"/>
                  </a:lnTo>
                  <a:lnTo>
                    <a:pt x="12191" y="4215384"/>
                  </a:lnTo>
                  <a:close/>
                </a:path>
                <a:path w="8257540" h="4227830">
                  <a:moveTo>
                    <a:pt x="8241792" y="4215384"/>
                  </a:moveTo>
                  <a:lnTo>
                    <a:pt x="12191" y="4215384"/>
                  </a:lnTo>
                  <a:lnTo>
                    <a:pt x="12191" y="4221480"/>
                  </a:lnTo>
                  <a:lnTo>
                    <a:pt x="8241792" y="4221480"/>
                  </a:lnTo>
                  <a:lnTo>
                    <a:pt x="8241792" y="4215384"/>
                  </a:lnTo>
                  <a:close/>
                </a:path>
                <a:path w="8257540" h="4227830">
                  <a:moveTo>
                    <a:pt x="8241792" y="6096"/>
                  </a:moveTo>
                  <a:lnTo>
                    <a:pt x="8241792" y="4221480"/>
                  </a:lnTo>
                  <a:lnTo>
                    <a:pt x="8250936" y="4215384"/>
                  </a:lnTo>
                  <a:lnTo>
                    <a:pt x="8257032" y="4215384"/>
                  </a:lnTo>
                  <a:lnTo>
                    <a:pt x="8257032" y="12192"/>
                  </a:lnTo>
                  <a:lnTo>
                    <a:pt x="8250936" y="12192"/>
                  </a:lnTo>
                  <a:lnTo>
                    <a:pt x="8241792" y="6096"/>
                  </a:lnTo>
                  <a:close/>
                </a:path>
                <a:path w="8257540" h="4227830">
                  <a:moveTo>
                    <a:pt x="8257032" y="4215384"/>
                  </a:moveTo>
                  <a:lnTo>
                    <a:pt x="8250936" y="4215384"/>
                  </a:lnTo>
                  <a:lnTo>
                    <a:pt x="8241792" y="4221480"/>
                  </a:lnTo>
                  <a:lnTo>
                    <a:pt x="8257032" y="4221480"/>
                  </a:lnTo>
                  <a:lnTo>
                    <a:pt x="8257032" y="4215384"/>
                  </a:lnTo>
                  <a:close/>
                </a:path>
                <a:path w="8257540" h="422783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8257540" h="4227830">
                  <a:moveTo>
                    <a:pt x="8241792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8241792" y="12192"/>
                  </a:lnTo>
                  <a:lnTo>
                    <a:pt x="8241792" y="6096"/>
                  </a:lnTo>
                  <a:close/>
                </a:path>
                <a:path w="8257540" h="4227830">
                  <a:moveTo>
                    <a:pt x="8257032" y="6096"/>
                  </a:moveTo>
                  <a:lnTo>
                    <a:pt x="8241792" y="6096"/>
                  </a:lnTo>
                  <a:lnTo>
                    <a:pt x="8250936" y="12192"/>
                  </a:lnTo>
                  <a:lnTo>
                    <a:pt x="8257032" y="12192"/>
                  </a:lnTo>
                  <a:lnTo>
                    <a:pt x="8257032" y="609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1635" y="490219"/>
            <a:ext cx="456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Entity</a:t>
            </a:r>
            <a:r>
              <a:rPr sz="3600" spc="-60" dirty="0"/>
              <a:t> </a:t>
            </a:r>
            <a:r>
              <a:rPr sz="3600" spc="-30" dirty="0"/>
              <a:t>Type</a:t>
            </a:r>
            <a:r>
              <a:rPr sz="3600" spc="-5" dirty="0"/>
              <a:t> vs</a:t>
            </a:r>
            <a:r>
              <a:rPr sz="3600" spc="-35" dirty="0"/>
              <a:t> </a:t>
            </a:r>
            <a:r>
              <a:rPr sz="3600" spc="-5" dirty="0"/>
              <a:t>Entity</a:t>
            </a:r>
            <a:r>
              <a:rPr sz="3600" spc="-40" dirty="0"/>
              <a:t> </a:t>
            </a:r>
            <a:r>
              <a:rPr sz="3600" spc="-10" dirty="0"/>
              <a:t>Set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511044"/>
            <a:ext cx="807402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An entity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describes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schema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or intension </a:t>
            </a:r>
            <a:r>
              <a:rPr sz="2400" b="1" spc="-25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set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entities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spc="-5" dirty="0">
                <a:latin typeface="Calibri"/>
                <a:cs typeface="Calibri"/>
              </a:rPr>
              <a:t>share</a:t>
            </a:r>
            <a:r>
              <a:rPr sz="2400" b="1" dirty="0">
                <a:latin typeface="Calibri"/>
                <a:cs typeface="Calibri"/>
              </a:rPr>
              <a:t> 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entities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-5" dirty="0">
                <a:latin typeface="Calibri"/>
                <a:cs typeface="Calibri"/>
              </a:rPr>
              <a:t>type is </a:t>
            </a:r>
            <a:r>
              <a:rPr sz="2400" spc="-10" dirty="0">
                <a:latin typeface="Calibri"/>
                <a:cs typeface="Calibri"/>
              </a:rPr>
              <a:t>grouped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an entity set,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is also called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extension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of the 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entity</a:t>
            </a:r>
            <a:r>
              <a:rPr sz="2400" b="1" u="heavy" spc="-5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308" y="529843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Key</a:t>
            </a:r>
            <a:r>
              <a:rPr sz="3600" spc="-50" dirty="0"/>
              <a:t> </a:t>
            </a:r>
            <a:r>
              <a:rPr sz="3600" spc="-25" dirty="0"/>
              <a:t>Attributes</a:t>
            </a:r>
            <a:r>
              <a:rPr sz="3600" dirty="0"/>
              <a:t> </a:t>
            </a:r>
            <a:r>
              <a:rPr sz="3600" spc="-5" dirty="0"/>
              <a:t>of</a:t>
            </a:r>
            <a:r>
              <a:rPr sz="3600" spc="-10" dirty="0"/>
              <a:t> </a:t>
            </a:r>
            <a:r>
              <a:rPr sz="3600" dirty="0"/>
              <a:t>an</a:t>
            </a:r>
            <a:r>
              <a:rPr sz="3600" spc="5" dirty="0"/>
              <a:t> </a:t>
            </a:r>
            <a:r>
              <a:rPr sz="3600" spc="-5" dirty="0"/>
              <a:t>Entity</a:t>
            </a:r>
            <a:r>
              <a:rPr sz="3600" spc="-25" dirty="0"/>
              <a:t> </a:t>
            </a:r>
            <a:r>
              <a:rPr sz="3600" spc="-35" dirty="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2511044"/>
            <a:ext cx="79844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unique</a:t>
            </a:r>
            <a:r>
              <a:rPr sz="2400" spc="-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990099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For</a:t>
            </a:r>
            <a:r>
              <a:rPr sz="2400" b="1" spc="-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example,</a:t>
            </a:r>
            <a:r>
              <a:rPr sz="2400" b="1" spc="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SSN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BF0000"/>
              </a:buClr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Constraint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Composite</a:t>
            </a:r>
            <a:r>
              <a:rPr sz="2400" b="1" spc="-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BF0000"/>
                </a:solidFill>
                <a:latin typeface="Calibri"/>
                <a:cs typeface="Calibri"/>
              </a:rPr>
              <a:t>key</a:t>
            </a:r>
            <a:r>
              <a:rPr sz="2400" b="1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F0000"/>
                </a:solidFill>
                <a:latin typeface="Calibri"/>
                <a:cs typeface="Calibri"/>
              </a:rPr>
              <a:t>(next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 slide)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No</a:t>
            </a:r>
            <a:r>
              <a:rPr sz="2400" b="1" spc="-5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BF0000"/>
                </a:solidFill>
                <a:latin typeface="Calibri"/>
                <a:cs typeface="Calibri"/>
              </a:rPr>
              <a:t>Key</a:t>
            </a: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–</a:t>
            </a:r>
            <a:r>
              <a:rPr sz="2400" b="1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BF0000"/>
                </a:solidFill>
                <a:latin typeface="Calibri"/>
                <a:cs typeface="Calibri"/>
              </a:rPr>
              <a:t>Weak</a:t>
            </a:r>
            <a:r>
              <a:rPr sz="2400" b="1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F0000"/>
                </a:solidFill>
                <a:latin typeface="Calibri"/>
                <a:cs typeface="Calibri"/>
              </a:rPr>
              <a:t>Entity</a:t>
            </a:r>
            <a:r>
              <a:rPr sz="2400" b="1" spc="-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69208" y="1283208"/>
            <a:ext cx="2837815" cy="1247140"/>
            <a:chOff x="3569208" y="1283208"/>
            <a:chExt cx="2837815" cy="1247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90" y="1521177"/>
              <a:ext cx="1906257" cy="677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9208" y="1283208"/>
              <a:ext cx="2837815" cy="1247140"/>
            </a:xfrm>
            <a:custGeom>
              <a:avLst/>
              <a:gdLst/>
              <a:ahLst/>
              <a:cxnLst/>
              <a:rect l="l" t="t" r="r" b="b"/>
              <a:pathLst>
                <a:path w="2837815" h="1247139">
                  <a:moveTo>
                    <a:pt x="2837688" y="0"/>
                  </a:moveTo>
                  <a:lnTo>
                    <a:pt x="0" y="0"/>
                  </a:lnTo>
                  <a:lnTo>
                    <a:pt x="0" y="1246631"/>
                  </a:lnTo>
                  <a:lnTo>
                    <a:pt x="2837688" y="1246631"/>
                  </a:lnTo>
                  <a:lnTo>
                    <a:pt x="2837688" y="1240536"/>
                  </a:lnTo>
                  <a:lnTo>
                    <a:pt x="12191" y="1240536"/>
                  </a:lnTo>
                  <a:lnTo>
                    <a:pt x="6095" y="1231391"/>
                  </a:lnTo>
                  <a:lnTo>
                    <a:pt x="12191" y="1231391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837688" y="6095"/>
                  </a:lnTo>
                  <a:lnTo>
                    <a:pt x="2837688" y="0"/>
                  </a:lnTo>
                  <a:close/>
                </a:path>
                <a:path w="2837815" h="1247139">
                  <a:moveTo>
                    <a:pt x="12191" y="1231391"/>
                  </a:moveTo>
                  <a:lnTo>
                    <a:pt x="6095" y="1231391"/>
                  </a:lnTo>
                  <a:lnTo>
                    <a:pt x="12191" y="1240536"/>
                  </a:lnTo>
                  <a:lnTo>
                    <a:pt x="12191" y="1231391"/>
                  </a:lnTo>
                  <a:close/>
                </a:path>
                <a:path w="2837815" h="1247139">
                  <a:moveTo>
                    <a:pt x="2822447" y="1231391"/>
                  </a:moveTo>
                  <a:lnTo>
                    <a:pt x="12191" y="1231391"/>
                  </a:lnTo>
                  <a:lnTo>
                    <a:pt x="12191" y="1240536"/>
                  </a:lnTo>
                  <a:lnTo>
                    <a:pt x="2822447" y="1240536"/>
                  </a:lnTo>
                  <a:lnTo>
                    <a:pt x="2822447" y="1231391"/>
                  </a:lnTo>
                  <a:close/>
                </a:path>
                <a:path w="2837815" h="1247139">
                  <a:moveTo>
                    <a:pt x="2822447" y="6095"/>
                  </a:moveTo>
                  <a:lnTo>
                    <a:pt x="2822447" y="1240536"/>
                  </a:lnTo>
                  <a:lnTo>
                    <a:pt x="2828543" y="1231391"/>
                  </a:lnTo>
                  <a:lnTo>
                    <a:pt x="2837688" y="1231391"/>
                  </a:lnTo>
                  <a:lnTo>
                    <a:pt x="2837688" y="12191"/>
                  </a:lnTo>
                  <a:lnTo>
                    <a:pt x="2828543" y="12191"/>
                  </a:lnTo>
                  <a:lnTo>
                    <a:pt x="2822447" y="6095"/>
                  </a:lnTo>
                  <a:close/>
                </a:path>
                <a:path w="2837815" h="1247139">
                  <a:moveTo>
                    <a:pt x="2837688" y="1231391"/>
                  </a:moveTo>
                  <a:lnTo>
                    <a:pt x="2828543" y="1231391"/>
                  </a:lnTo>
                  <a:lnTo>
                    <a:pt x="2822447" y="1240536"/>
                  </a:lnTo>
                  <a:lnTo>
                    <a:pt x="2837688" y="1240536"/>
                  </a:lnTo>
                  <a:lnTo>
                    <a:pt x="2837688" y="1231391"/>
                  </a:lnTo>
                  <a:close/>
                </a:path>
                <a:path w="2837815" h="1247139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837815" h="1247139">
                  <a:moveTo>
                    <a:pt x="2822447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2822447" y="12191"/>
                  </a:lnTo>
                  <a:lnTo>
                    <a:pt x="2822447" y="6095"/>
                  </a:lnTo>
                  <a:close/>
                </a:path>
                <a:path w="2837815" h="1247139">
                  <a:moveTo>
                    <a:pt x="2837688" y="6095"/>
                  </a:moveTo>
                  <a:lnTo>
                    <a:pt x="2822447" y="6095"/>
                  </a:lnTo>
                  <a:lnTo>
                    <a:pt x="2828543" y="12191"/>
                  </a:lnTo>
                  <a:lnTo>
                    <a:pt x="2837688" y="12191"/>
                  </a:lnTo>
                  <a:lnTo>
                    <a:pt x="2837688" y="60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07608" y="4407408"/>
            <a:ext cx="1932939" cy="1018540"/>
            <a:chOff x="6007608" y="4407408"/>
            <a:chExt cx="1932939" cy="10185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1215" y="4641631"/>
              <a:ext cx="1078301" cy="5806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07608" y="4407408"/>
              <a:ext cx="1932939" cy="1018540"/>
            </a:xfrm>
            <a:custGeom>
              <a:avLst/>
              <a:gdLst/>
              <a:ahLst/>
              <a:cxnLst/>
              <a:rect l="l" t="t" r="r" b="b"/>
              <a:pathLst>
                <a:path w="1932940" h="1018539">
                  <a:moveTo>
                    <a:pt x="1932432" y="0"/>
                  </a:moveTo>
                  <a:lnTo>
                    <a:pt x="0" y="0"/>
                  </a:lnTo>
                  <a:lnTo>
                    <a:pt x="0" y="1018031"/>
                  </a:lnTo>
                  <a:lnTo>
                    <a:pt x="1932432" y="1018031"/>
                  </a:lnTo>
                  <a:lnTo>
                    <a:pt x="1932432" y="1011935"/>
                  </a:lnTo>
                  <a:lnTo>
                    <a:pt x="12191" y="1011935"/>
                  </a:lnTo>
                  <a:lnTo>
                    <a:pt x="6095" y="1002791"/>
                  </a:lnTo>
                  <a:lnTo>
                    <a:pt x="12191" y="1002791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932432" y="6095"/>
                  </a:lnTo>
                  <a:lnTo>
                    <a:pt x="1932432" y="0"/>
                  </a:lnTo>
                  <a:close/>
                </a:path>
                <a:path w="1932940" h="1018539">
                  <a:moveTo>
                    <a:pt x="12191" y="1002791"/>
                  </a:moveTo>
                  <a:lnTo>
                    <a:pt x="6095" y="1002791"/>
                  </a:lnTo>
                  <a:lnTo>
                    <a:pt x="12191" y="1011935"/>
                  </a:lnTo>
                  <a:lnTo>
                    <a:pt x="12191" y="1002791"/>
                  </a:lnTo>
                  <a:close/>
                </a:path>
                <a:path w="1932940" h="1018539">
                  <a:moveTo>
                    <a:pt x="1917191" y="1002791"/>
                  </a:moveTo>
                  <a:lnTo>
                    <a:pt x="12191" y="1002791"/>
                  </a:lnTo>
                  <a:lnTo>
                    <a:pt x="12191" y="1011935"/>
                  </a:lnTo>
                  <a:lnTo>
                    <a:pt x="1917191" y="1011935"/>
                  </a:lnTo>
                  <a:lnTo>
                    <a:pt x="1917191" y="1002791"/>
                  </a:lnTo>
                  <a:close/>
                </a:path>
                <a:path w="1932940" h="1018539">
                  <a:moveTo>
                    <a:pt x="1917191" y="6095"/>
                  </a:moveTo>
                  <a:lnTo>
                    <a:pt x="1917191" y="1011935"/>
                  </a:lnTo>
                  <a:lnTo>
                    <a:pt x="1926336" y="1002791"/>
                  </a:lnTo>
                  <a:lnTo>
                    <a:pt x="1932432" y="1002791"/>
                  </a:lnTo>
                  <a:lnTo>
                    <a:pt x="1932432" y="12191"/>
                  </a:lnTo>
                  <a:lnTo>
                    <a:pt x="1926336" y="12191"/>
                  </a:lnTo>
                  <a:lnTo>
                    <a:pt x="1917191" y="6095"/>
                  </a:lnTo>
                  <a:close/>
                </a:path>
                <a:path w="1932940" h="1018539">
                  <a:moveTo>
                    <a:pt x="1932432" y="1002791"/>
                  </a:moveTo>
                  <a:lnTo>
                    <a:pt x="1926336" y="1002791"/>
                  </a:lnTo>
                  <a:lnTo>
                    <a:pt x="1917191" y="1011935"/>
                  </a:lnTo>
                  <a:lnTo>
                    <a:pt x="1932432" y="1011935"/>
                  </a:lnTo>
                  <a:lnTo>
                    <a:pt x="1932432" y="1002791"/>
                  </a:lnTo>
                  <a:close/>
                </a:path>
                <a:path w="1932940" h="1018539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932940" h="1018539">
                  <a:moveTo>
                    <a:pt x="191719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917191" y="12191"/>
                  </a:lnTo>
                  <a:lnTo>
                    <a:pt x="1917191" y="6095"/>
                  </a:lnTo>
                  <a:close/>
                </a:path>
                <a:path w="1932940" h="1018539">
                  <a:moveTo>
                    <a:pt x="1932432" y="6095"/>
                  </a:moveTo>
                  <a:lnTo>
                    <a:pt x="1917191" y="6095"/>
                  </a:lnTo>
                  <a:lnTo>
                    <a:pt x="1926336" y="12191"/>
                  </a:lnTo>
                  <a:lnTo>
                    <a:pt x="1932432" y="12191"/>
                  </a:lnTo>
                  <a:lnTo>
                    <a:pt x="1932432" y="60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403" y="554228"/>
            <a:ext cx="600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Key</a:t>
            </a:r>
            <a:r>
              <a:rPr sz="3600" spc="-50" dirty="0"/>
              <a:t> </a:t>
            </a:r>
            <a:r>
              <a:rPr sz="3600" spc="-25" dirty="0"/>
              <a:t>Attributes</a:t>
            </a:r>
            <a:r>
              <a:rPr sz="3600" dirty="0"/>
              <a:t> </a:t>
            </a:r>
            <a:r>
              <a:rPr sz="3600" spc="-5" dirty="0"/>
              <a:t>of</a:t>
            </a:r>
            <a:r>
              <a:rPr sz="3600" spc="-15" dirty="0"/>
              <a:t> </a:t>
            </a:r>
            <a:r>
              <a:rPr sz="3600" dirty="0"/>
              <a:t>an </a:t>
            </a:r>
            <a:r>
              <a:rPr sz="3600" spc="-5" dirty="0"/>
              <a:t>Entity</a:t>
            </a:r>
            <a:r>
              <a:rPr sz="3600" spc="-25" dirty="0"/>
              <a:t> </a:t>
            </a:r>
            <a:r>
              <a:rPr sz="3600" spc="-35" dirty="0"/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886443" y="6906578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b="1" spc="-5" dirty="0">
                <a:solidFill>
                  <a:srgbClr val="996633"/>
                </a:solidFill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541780"/>
            <a:ext cx="7760334" cy="4268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4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key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attribute</a:t>
            </a:r>
            <a:r>
              <a:rPr sz="2400" b="1" u="heavy" spc="-5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may</a:t>
            </a:r>
            <a:r>
              <a:rPr sz="2400" b="1" u="heavy" spc="1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be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composite.</a:t>
            </a:r>
            <a:endParaRPr sz="2400">
              <a:latin typeface="Calibri"/>
              <a:cs typeface="Calibri"/>
            </a:endParaRPr>
          </a:p>
          <a:p>
            <a:pPr marL="756285" marR="31559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VehicleTagNumber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</a:t>
            </a:r>
            <a:r>
              <a:rPr sz="2400" dirty="0">
                <a:latin typeface="Calibri"/>
                <a:cs typeface="Calibri"/>
              </a:rPr>
              <a:t> entity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(Number,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State).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An</a:t>
            </a:r>
            <a:r>
              <a:rPr sz="2400" b="1" u="heavy" spc="-5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entity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type </a:t>
            </a:r>
            <a:r>
              <a:rPr sz="24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may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have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more</a:t>
            </a:r>
            <a:r>
              <a:rPr sz="2400" b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than</a:t>
            </a:r>
            <a:r>
              <a:rPr sz="2400" b="1" u="heavy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one</a:t>
            </a:r>
            <a:r>
              <a:rPr sz="2400" b="1" u="heavy" spc="-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7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keys:</a:t>
            </a:r>
            <a:endParaRPr sz="2400">
              <a:latin typeface="Calibri"/>
              <a:cs typeface="Calibri"/>
            </a:endParaRPr>
          </a:p>
          <a:p>
            <a:pPr marL="1170940" lvl="2" indent="-24447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b="1" spc="-10" dirty="0">
                <a:solidFill>
                  <a:srgbClr val="BF0000"/>
                </a:solidFill>
                <a:latin typeface="Calibri"/>
                <a:cs typeface="Calibri"/>
              </a:rPr>
              <a:t>VehicleIdentificationNumber</a:t>
            </a:r>
            <a:r>
              <a:rPr sz="2400" b="1" spc="-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(popularly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VIN)</a:t>
            </a:r>
            <a:endParaRPr sz="2400">
              <a:latin typeface="Calibri"/>
              <a:cs typeface="Calibri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b="1" spc="-25" dirty="0">
                <a:solidFill>
                  <a:srgbClr val="BF0000"/>
                </a:solidFill>
                <a:latin typeface="Calibri"/>
                <a:cs typeface="Calibri"/>
              </a:rPr>
              <a:t>VehicleTagNumber </a:t>
            </a:r>
            <a:r>
              <a:rPr sz="2400" spc="-25" dirty="0">
                <a:latin typeface="Calibri"/>
                <a:cs typeface="Calibri"/>
              </a:rPr>
              <a:t>(Number, </a:t>
            </a:r>
            <a:r>
              <a:rPr sz="2400" spc="-10" dirty="0">
                <a:latin typeface="Calibri"/>
                <a:cs typeface="Calibri"/>
              </a:rPr>
              <a:t>State), </a:t>
            </a:r>
            <a:r>
              <a:rPr sz="2400" spc="-20" dirty="0">
                <a:latin typeface="Calibri"/>
                <a:cs typeface="Calibri"/>
              </a:rPr>
              <a:t>aka </a:t>
            </a:r>
            <a:r>
              <a:rPr sz="2400" dirty="0">
                <a:latin typeface="Calibri"/>
                <a:cs typeface="Calibri"/>
              </a:rPr>
              <a:t>license </a:t>
            </a:r>
            <a:r>
              <a:rPr sz="2400" spc="-10" dirty="0">
                <a:latin typeface="Calibri"/>
                <a:cs typeface="Calibri"/>
              </a:rPr>
              <a:t>plate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Calibri"/>
                <a:cs typeface="Calibri"/>
              </a:rPr>
              <a:t>underlined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1452</Words>
  <Application>Microsoft Office PowerPoint</Application>
  <PresentationFormat>Custom</PresentationFormat>
  <Paragraphs>245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MT</vt:lpstr>
      <vt:lpstr>Calibri</vt:lpstr>
      <vt:lpstr>Wingdings</vt:lpstr>
      <vt:lpstr>Office Theme</vt:lpstr>
      <vt:lpstr>PowerPoint Presentation</vt:lpstr>
      <vt:lpstr>PowerPoint Presentation</vt:lpstr>
      <vt:lpstr>Entity Types and Entity Set</vt:lpstr>
      <vt:lpstr>Entity Types</vt:lpstr>
      <vt:lpstr>Entity Set</vt:lpstr>
      <vt:lpstr>Example</vt:lpstr>
      <vt:lpstr>Entity Type vs Entity Set</vt:lpstr>
      <vt:lpstr>Key Attributes of an Entity Type</vt:lpstr>
      <vt:lpstr>Key Attributes of an Entity Type</vt:lpstr>
      <vt:lpstr>Notations Summary</vt:lpstr>
      <vt:lpstr>Entity Type CAR with two keys and a corresponding Entity Set</vt:lpstr>
      <vt:lpstr>Value Sets (Domains) of Attributes</vt:lpstr>
      <vt:lpstr>Value Sets (Domains) of Attributes</vt:lpstr>
      <vt:lpstr>Value Sets (Domains) of Attributes</vt:lpstr>
      <vt:lpstr>Initial Design of Entity Types for the COMPANY Database Schema</vt:lpstr>
      <vt:lpstr>Initial Design of Entity Types:  EMPLOYEE, DEPARTMENT, PROJECT, DEPENDENT</vt:lpstr>
      <vt:lpstr>Relationship Types, Relationship Sets,  Roles, and Structural Constraints</vt:lpstr>
      <vt:lpstr>Refining the initial design by introducing Relationships</vt:lpstr>
      <vt:lpstr>Relationships and Relationship Types</vt:lpstr>
      <vt:lpstr>Relationships and Relationship Types</vt:lpstr>
      <vt:lpstr>Degree of a Relationship Type</vt:lpstr>
      <vt:lpstr>Ternary Relationship</vt:lpstr>
      <vt:lpstr>Relationship instances of the WORKS_FOR N:1 relationship  between EMPLOYEE and DEPARTMENT</vt:lpstr>
      <vt:lpstr>Relationship instances of the M:N WORKS_ON  relationship between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</vt:lpstr>
      <vt:lpstr>Recursive Relationship Type</vt:lpstr>
      <vt:lpstr>Recursive Relationship Type</vt:lpstr>
      <vt:lpstr>Displaying a recursive relationship</vt:lpstr>
      <vt:lpstr>A Recursive Relationship Supervision`</vt:lpstr>
      <vt:lpstr>Recursive Relationship Type is: SUPERVISION (participation role names are shown)</vt:lpstr>
      <vt:lpstr>Weak Entity Types</vt:lpstr>
      <vt:lpstr>Weak Entity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Bhaskaran S</cp:lastModifiedBy>
  <cp:revision>2</cp:revision>
  <dcterms:created xsi:type="dcterms:W3CDTF">2023-01-31T10:14:51Z</dcterms:created>
  <dcterms:modified xsi:type="dcterms:W3CDTF">2023-02-16T03:36:38Z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2021-03-14T00:00:00Z</vt:filetime>
  </property>
  <property fmtid="{D5CDD505-2E9C-101B-9397-08002B2CF9AE}" pid="3" name="LastSaved">
    <vt:filetime>2021-03-14T00:00:00Z</vt:filetime>
  </property>
</Properties>
</file>