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0693400" cy="7556500"/>
  <p:notesSz cx="106934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77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6995" y="381000"/>
            <a:ext cx="8979408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B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99663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dirty="0"/>
              <a:t>INT</a:t>
            </a:r>
            <a:r>
              <a:rPr spc="-25" dirty="0"/>
              <a:t> </a:t>
            </a:r>
            <a:r>
              <a:rPr dirty="0"/>
              <a:t>102</a:t>
            </a:r>
            <a:r>
              <a:rPr spc="-10" dirty="0"/>
              <a:t> </a:t>
            </a:r>
            <a:r>
              <a:rPr dirty="0"/>
              <a:t>–</a:t>
            </a:r>
            <a:r>
              <a:rPr spc="-25" dirty="0"/>
              <a:t> </a:t>
            </a:r>
            <a:r>
              <a:rPr spc="5" dirty="0"/>
              <a:t>DBMS</a:t>
            </a:r>
            <a:r>
              <a:rPr spc="-40" dirty="0"/>
              <a:t> </a:t>
            </a:r>
            <a:r>
              <a:rPr dirty="0"/>
              <a:t>– </a:t>
            </a:r>
            <a:r>
              <a:rPr spc="5" dirty="0"/>
              <a:t>G.Manikandan</a:t>
            </a:r>
            <a:r>
              <a:rPr spc="-95" dirty="0"/>
              <a:t> </a:t>
            </a:r>
            <a:r>
              <a:rPr dirty="0"/>
              <a:t>/</a:t>
            </a:r>
            <a:r>
              <a:rPr spc="10" dirty="0"/>
              <a:t> </a:t>
            </a:r>
            <a:r>
              <a:rPr dirty="0"/>
              <a:t>ICT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99663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dirty="0"/>
              <a:t>3/15/2021</a:t>
            </a:r>
            <a:r>
              <a:rPr spc="-45" dirty="0"/>
              <a:t> </a:t>
            </a:r>
            <a:r>
              <a:rPr dirty="0"/>
              <a:t>10:49:18</a:t>
            </a:r>
            <a:r>
              <a:rPr spc="-105" dirty="0"/>
              <a:t> </a:t>
            </a:r>
            <a:r>
              <a:rPr spc="-40" dirty="0"/>
              <a:t>AM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996633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B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 u="heavy">
                <a:solidFill>
                  <a:srgbClr val="B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99663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dirty="0"/>
              <a:t>INT</a:t>
            </a:r>
            <a:r>
              <a:rPr spc="-25" dirty="0"/>
              <a:t> </a:t>
            </a:r>
            <a:r>
              <a:rPr dirty="0"/>
              <a:t>102</a:t>
            </a:r>
            <a:r>
              <a:rPr spc="-10" dirty="0"/>
              <a:t> </a:t>
            </a:r>
            <a:r>
              <a:rPr dirty="0"/>
              <a:t>–</a:t>
            </a:r>
            <a:r>
              <a:rPr spc="-25" dirty="0"/>
              <a:t> </a:t>
            </a:r>
            <a:r>
              <a:rPr spc="5" dirty="0"/>
              <a:t>DBMS</a:t>
            </a:r>
            <a:r>
              <a:rPr spc="-40" dirty="0"/>
              <a:t> </a:t>
            </a:r>
            <a:r>
              <a:rPr dirty="0"/>
              <a:t>– </a:t>
            </a:r>
            <a:r>
              <a:rPr spc="5" dirty="0"/>
              <a:t>G.Manikandan</a:t>
            </a:r>
            <a:r>
              <a:rPr spc="-95" dirty="0"/>
              <a:t> </a:t>
            </a:r>
            <a:r>
              <a:rPr dirty="0"/>
              <a:t>/</a:t>
            </a:r>
            <a:r>
              <a:rPr spc="10" dirty="0"/>
              <a:t> </a:t>
            </a:r>
            <a:r>
              <a:rPr dirty="0"/>
              <a:t>ICT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99663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dirty="0"/>
              <a:t>3/15/2021</a:t>
            </a:r>
            <a:r>
              <a:rPr spc="-45" dirty="0"/>
              <a:t> </a:t>
            </a:r>
            <a:r>
              <a:rPr dirty="0"/>
              <a:t>10:49:18</a:t>
            </a:r>
            <a:r>
              <a:rPr spc="-105" dirty="0"/>
              <a:t> </a:t>
            </a:r>
            <a:r>
              <a:rPr spc="-40" dirty="0"/>
              <a:t>AM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996633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B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1132" y="1885793"/>
            <a:ext cx="3876675" cy="4237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 u="heavy">
                <a:solidFill>
                  <a:srgbClr val="B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99663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dirty="0"/>
              <a:t>INT</a:t>
            </a:r>
            <a:r>
              <a:rPr spc="-25" dirty="0"/>
              <a:t> </a:t>
            </a:r>
            <a:r>
              <a:rPr dirty="0"/>
              <a:t>102</a:t>
            </a:r>
            <a:r>
              <a:rPr spc="-10" dirty="0"/>
              <a:t> </a:t>
            </a:r>
            <a:r>
              <a:rPr dirty="0"/>
              <a:t>–</a:t>
            </a:r>
            <a:r>
              <a:rPr spc="-25" dirty="0"/>
              <a:t> </a:t>
            </a:r>
            <a:r>
              <a:rPr spc="5" dirty="0"/>
              <a:t>DBMS</a:t>
            </a:r>
            <a:r>
              <a:rPr spc="-40" dirty="0"/>
              <a:t> </a:t>
            </a:r>
            <a:r>
              <a:rPr dirty="0"/>
              <a:t>– </a:t>
            </a:r>
            <a:r>
              <a:rPr spc="5" dirty="0"/>
              <a:t>G.Manikandan</a:t>
            </a:r>
            <a:r>
              <a:rPr spc="-95" dirty="0"/>
              <a:t> </a:t>
            </a:r>
            <a:r>
              <a:rPr dirty="0"/>
              <a:t>/</a:t>
            </a:r>
            <a:r>
              <a:rPr spc="10" dirty="0"/>
              <a:t> </a:t>
            </a:r>
            <a:r>
              <a:rPr dirty="0"/>
              <a:t>ICT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99663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dirty="0"/>
              <a:t>3/15/2021</a:t>
            </a:r>
            <a:r>
              <a:rPr spc="-45" dirty="0"/>
              <a:t> </a:t>
            </a:r>
            <a:r>
              <a:rPr dirty="0"/>
              <a:t>10:49:18</a:t>
            </a:r>
            <a:r>
              <a:rPr spc="-105" dirty="0"/>
              <a:t> </a:t>
            </a:r>
            <a:r>
              <a:rPr spc="-40" dirty="0"/>
              <a:t>AM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996633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B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99663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dirty="0"/>
              <a:t>INT</a:t>
            </a:r>
            <a:r>
              <a:rPr spc="-25" dirty="0"/>
              <a:t> </a:t>
            </a:r>
            <a:r>
              <a:rPr dirty="0"/>
              <a:t>102</a:t>
            </a:r>
            <a:r>
              <a:rPr spc="-10" dirty="0"/>
              <a:t> </a:t>
            </a:r>
            <a:r>
              <a:rPr dirty="0"/>
              <a:t>–</a:t>
            </a:r>
            <a:r>
              <a:rPr spc="-25" dirty="0"/>
              <a:t> </a:t>
            </a:r>
            <a:r>
              <a:rPr spc="5" dirty="0"/>
              <a:t>DBMS</a:t>
            </a:r>
            <a:r>
              <a:rPr spc="-40" dirty="0"/>
              <a:t> </a:t>
            </a:r>
            <a:r>
              <a:rPr dirty="0"/>
              <a:t>– </a:t>
            </a:r>
            <a:r>
              <a:rPr spc="5" dirty="0"/>
              <a:t>G.Manikandan</a:t>
            </a:r>
            <a:r>
              <a:rPr spc="-95" dirty="0"/>
              <a:t> </a:t>
            </a:r>
            <a:r>
              <a:rPr dirty="0"/>
              <a:t>/</a:t>
            </a:r>
            <a:r>
              <a:rPr spc="10" dirty="0"/>
              <a:t> </a:t>
            </a:r>
            <a:r>
              <a:rPr dirty="0"/>
              <a:t>ICT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99663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dirty="0"/>
              <a:t>3/15/2021</a:t>
            </a:r>
            <a:r>
              <a:rPr spc="-45" dirty="0"/>
              <a:t> </a:t>
            </a:r>
            <a:r>
              <a:rPr dirty="0"/>
              <a:t>10:49:18</a:t>
            </a:r>
            <a:r>
              <a:rPr spc="-105" dirty="0"/>
              <a:t> </a:t>
            </a:r>
            <a:r>
              <a:rPr spc="-40" dirty="0"/>
              <a:t>AM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996633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99663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dirty="0"/>
              <a:t>INT</a:t>
            </a:r>
            <a:r>
              <a:rPr spc="-25" dirty="0"/>
              <a:t> </a:t>
            </a:r>
            <a:r>
              <a:rPr dirty="0"/>
              <a:t>102</a:t>
            </a:r>
            <a:r>
              <a:rPr spc="-10" dirty="0"/>
              <a:t> </a:t>
            </a:r>
            <a:r>
              <a:rPr dirty="0"/>
              <a:t>–</a:t>
            </a:r>
            <a:r>
              <a:rPr spc="-25" dirty="0"/>
              <a:t> </a:t>
            </a:r>
            <a:r>
              <a:rPr spc="5" dirty="0"/>
              <a:t>DBMS</a:t>
            </a:r>
            <a:r>
              <a:rPr spc="-40" dirty="0"/>
              <a:t> </a:t>
            </a:r>
            <a:r>
              <a:rPr dirty="0"/>
              <a:t>– </a:t>
            </a:r>
            <a:r>
              <a:rPr spc="5" dirty="0"/>
              <a:t>G.Manikandan</a:t>
            </a:r>
            <a:r>
              <a:rPr spc="-95" dirty="0"/>
              <a:t> </a:t>
            </a:r>
            <a:r>
              <a:rPr dirty="0"/>
              <a:t>/</a:t>
            </a:r>
            <a:r>
              <a:rPr spc="10" dirty="0"/>
              <a:t> </a:t>
            </a:r>
            <a:r>
              <a:rPr dirty="0"/>
              <a:t>ICT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99663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dirty="0"/>
              <a:t>3/15/2021</a:t>
            </a:r>
            <a:r>
              <a:rPr spc="-45" dirty="0"/>
              <a:t> </a:t>
            </a:r>
            <a:r>
              <a:rPr dirty="0"/>
              <a:t>10:49:18</a:t>
            </a:r>
            <a:r>
              <a:rPr spc="-105" dirty="0"/>
              <a:t> </a:t>
            </a:r>
            <a:r>
              <a:rPr spc="-40" dirty="0"/>
              <a:t>AM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996633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4191" y="347979"/>
            <a:ext cx="1600200" cy="685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52424" y="463295"/>
            <a:ext cx="8988551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B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10132" y="1213103"/>
            <a:ext cx="8001000" cy="2951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 u="heavy">
                <a:solidFill>
                  <a:srgbClr val="B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608067" y="6795049"/>
            <a:ext cx="3688715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99663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dirty="0"/>
              <a:t>INT</a:t>
            </a:r>
            <a:r>
              <a:rPr spc="-25" dirty="0"/>
              <a:t> </a:t>
            </a:r>
            <a:r>
              <a:rPr dirty="0"/>
              <a:t>102</a:t>
            </a:r>
            <a:r>
              <a:rPr spc="-10" dirty="0"/>
              <a:t> </a:t>
            </a:r>
            <a:r>
              <a:rPr dirty="0"/>
              <a:t>–</a:t>
            </a:r>
            <a:r>
              <a:rPr spc="-25" dirty="0"/>
              <a:t> </a:t>
            </a:r>
            <a:r>
              <a:rPr spc="5" dirty="0"/>
              <a:t>DBMS</a:t>
            </a:r>
            <a:r>
              <a:rPr spc="-40" dirty="0"/>
              <a:t> </a:t>
            </a:r>
            <a:r>
              <a:rPr dirty="0"/>
              <a:t>– </a:t>
            </a:r>
            <a:r>
              <a:rPr spc="5" dirty="0"/>
              <a:t>G.Manikandan</a:t>
            </a:r>
            <a:r>
              <a:rPr spc="-95" dirty="0"/>
              <a:t> </a:t>
            </a:r>
            <a:r>
              <a:rPr dirty="0"/>
              <a:t>/</a:t>
            </a:r>
            <a:r>
              <a:rPr spc="10" dirty="0"/>
              <a:t> </a:t>
            </a:r>
            <a:r>
              <a:rPr dirty="0"/>
              <a:t>ICT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447291" y="6782858"/>
            <a:ext cx="2157729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99663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dirty="0"/>
              <a:t>3/15/2021</a:t>
            </a:r>
            <a:r>
              <a:rPr spc="-45" dirty="0"/>
              <a:t> </a:t>
            </a:r>
            <a:r>
              <a:rPr dirty="0"/>
              <a:t>10:49:18</a:t>
            </a:r>
            <a:r>
              <a:rPr spc="-105" dirty="0"/>
              <a:t> </a:t>
            </a:r>
            <a:r>
              <a:rPr spc="-40" dirty="0"/>
              <a:t>AM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075419" y="6797359"/>
            <a:ext cx="331470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996633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56944" y="1868932"/>
            <a:ext cx="7781925" cy="2085339"/>
          </a:xfrm>
          <a:custGeom>
            <a:avLst/>
            <a:gdLst/>
            <a:ahLst/>
            <a:cxnLst/>
            <a:rect l="l" t="t" r="r" b="b"/>
            <a:pathLst>
              <a:path w="7781925" h="2085339">
                <a:moveTo>
                  <a:pt x="7778496" y="0"/>
                </a:moveTo>
                <a:lnTo>
                  <a:pt x="3047" y="0"/>
                </a:lnTo>
                <a:lnTo>
                  <a:pt x="0" y="3047"/>
                </a:lnTo>
                <a:lnTo>
                  <a:pt x="0" y="2084831"/>
                </a:lnTo>
                <a:lnTo>
                  <a:pt x="7781544" y="2084831"/>
                </a:lnTo>
                <a:lnTo>
                  <a:pt x="7781544" y="2081784"/>
                </a:lnTo>
                <a:lnTo>
                  <a:pt x="9143" y="2081783"/>
                </a:lnTo>
                <a:lnTo>
                  <a:pt x="3047" y="2075688"/>
                </a:lnTo>
                <a:lnTo>
                  <a:pt x="9143" y="2075688"/>
                </a:lnTo>
                <a:lnTo>
                  <a:pt x="9143" y="9143"/>
                </a:lnTo>
                <a:lnTo>
                  <a:pt x="3047" y="9143"/>
                </a:lnTo>
                <a:lnTo>
                  <a:pt x="9143" y="3047"/>
                </a:lnTo>
                <a:lnTo>
                  <a:pt x="7781544" y="3047"/>
                </a:lnTo>
                <a:lnTo>
                  <a:pt x="7778496" y="0"/>
                </a:lnTo>
                <a:close/>
              </a:path>
              <a:path w="7781925" h="2085339">
                <a:moveTo>
                  <a:pt x="9143" y="2075688"/>
                </a:moveTo>
                <a:lnTo>
                  <a:pt x="3047" y="2075688"/>
                </a:lnTo>
                <a:lnTo>
                  <a:pt x="9143" y="2081783"/>
                </a:lnTo>
                <a:lnTo>
                  <a:pt x="9143" y="2075688"/>
                </a:lnTo>
                <a:close/>
              </a:path>
              <a:path w="7781925" h="2085339">
                <a:moveTo>
                  <a:pt x="7772400" y="2075688"/>
                </a:moveTo>
                <a:lnTo>
                  <a:pt x="9143" y="2075688"/>
                </a:lnTo>
                <a:lnTo>
                  <a:pt x="9143" y="2081783"/>
                </a:lnTo>
                <a:lnTo>
                  <a:pt x="7772400" y="2081783"/>
                </a:lnTo>
                <a:lnTo>
                  <a:pt x="7772400" y="2075688"/>
                </a:lnTo>
                <a:close/>
              </a:path>
              <a:path w="7781925" h="2085339">
                <a:moveTo>
                  <a:pt x="7772400" y="3047"/>
                </a:moveTo>
                <a:lnTo>
                  <a:pt x="7772400" y="2081783"/>
                </a:lnTo>
                <a:lnTo>
                  <a:pt x="7775448" y="2075688"/>
                </a:lnTo>
                <a:lnTo>
                  <a:pt x="7781544" y="2075688"/>
                </a:lnTo>
                <a:lnTo>
                  <a:pt x="7781544" y="9143"/>
                </a:lnTo>
                <a:lnTo>
                  <a:pt x="7775448" y="9143"/>
                </a:lnTo>
                <a:lnTo>
                  <a:pt x="7772400" y="3047"/>
                </a:lnTo>
                <a:close/>
              </a:path>
              <a:path w="7781925" h="2085339">
                <a:moveTo>
                  <a:pt x="7781544" y="2075688"/>
                </a:moveTo>
                <a:lnTo>
                  <a:pt x="7775448" y="2075688"/>
                </a:lnTo>
                <a:lnTo>
                  <a:pt x="7772400" y="2081783"/>
                </a:lnTo>
                <a:lnTo>
                  <a:pt x="7781544" y="2081784"/>
                </a:lnTo>
                <a:lnTo>
                  <a:pt x="7781544" y="2075688"/>
                </a:lnTo>
                <a:close/>
              </a:path>
              <a:path w="7781925" h="2085339">
                <a:moveTo>
                  <a:pt x="9143" y="3047"/>
                </a:moveTo>
                <a:lnTo>
                  <a:pt x="3047" y="9143"/>
                </a:lnTo>
                <a:lnTo>
                  <a:pt x="9143" y="9143"/>
                </a:lnTo>
                <a:lnTo>
                  <a:pt x="9143" y="3047"/>
                </a:lnTo>
                <a:close/>
              </a:path>
              <a:path w="7781925" h="2085339">
                <a:moveTo>
                  <a:pt x="7772400" y="3047"/>
                </a:moveTo>
                <a:lnTo>
                  <a:pt x="9143" y="3047"/>
                </a:lnTo>
                <a:lnTo>
                  <a:pt x="9143" y="9143"/>
                </a:lnTo>
                <a:lnTo>
                  <a:pt x="7772400" y="9143"/>
                </a:lnTo>
                <a:lnTo>
                  <a:pt x="7772400" y="3047"/>
                </a:lnTo>
                <a:close/>
              </a:path>
              <a:path w="7781925" h="2085339">
                <a:moveTo>
                  <a:pt x="7781544" y="3047"/>
                </a:moveTo>
                <a:lnTo>
                  <a:pt x="7772400" y="3047"/>
                </a:lnTo>
                <a:lnTo>
                  <a:pt x="7775448" y="9143"/>
                </a:lnTo>
                <a:lnTo>
                  <a:pt x="7781544" y="9143"/>
                </a:lnTo>
                <a:lnTo>
                  <a:pt x="7781544" y="3047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57606" rIns="0" bIns="0" rtlCol="0">
            <a:spAutoFit/>
          </a:bodyPr>
          <a:lstStyle/>
          <a:p>
            <a:pPr marL="1924685" marR="1847214" algn="ctr">
              <a:lnSpc>
                <a:spcPct val="100000"/>
              </a:lnSpc>
              <a:spcBef>
                <a:spcPts val="90"/>
              </a:spcBef>
            </a:pPr>
            <a:r>
              <a:rPr sz="4400" u="none" spc="-40" dirty="0">
                <a:solidFill>
                  <a:srgbClr val="6F2F9F"/>
                </a:solidFill>
                <a:latin typeface="Calibri"/>
                <a:cs typeface="Calibri"/>
              </a:rPr>
              <a:t>Data</a:t>
            </a:r>
            <a:r>
              <a:rPr sz="4400" u="none" spc="1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4400" u="none" spc="-10" dirty="0">
                <a:solidFill>
                  <a:srgbClr val="6F2F9F"/>
                </a:solidFill>
                <a:latin typeface="Calibri"/>
                <a:cs typeface="Calibri"/>
              </a:rPr>
              <a:t>Modeling </a:t>
            </a:r>
            <a:r>
              <a:rPr sz="4400" u="none" spc="-98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4400" u="none" spc="-10" dirty="0">
                <a:solidFill>
                  <a:srgbClr val="6F2F9F"/>
                </a:solidFill>
                <a:latin typeface="Calibri"/>
                <a:cs typeface="Calibri"/>
              </a:rPr>
              <a:t>Using</a:t>
            </a:r>
            <a:r>
              <a:rPr sz="4400" u="none" spc="2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4400" u="none" spc="-10" dirty="0">
                <a:solidFill>
                  <a:srgbClr val="6F2F9F"/>
                </a:solidFill>
                <a:latin typeface="Calibri"/>
                <a:cs typeface="Calibri"/>
              </a:rPr>
              <a:t>the</a:t>
            </a:r>
            <a:endParaRPr sz="4400">
              <a:latin typeface="Calibri"/>
              <a:cs typeface="Calibri"/>
            </a:endParaRPr>
          </a:p>
          <a:p>
            <a:pPr marL="68580" algn="ctr">
              <a:lnSpc>
                <a:spcPct val="100000"/>
              </a:lnSpc>
            </a:pPr>
            <a:r>
              <a:rPr sz="4400" u="none" spc="-20" dirty="0">
                <a:solidFill>
                  <a:srgbClr val="6F2F9F"/>
                </a:solidFill>
                <a:latin typeface="Calibri"/>
                <a:cs typeface="Calibri"/>
              </a:rPr>
              <a:t>Entity-Relationship</a:t>
            </a:r>
            <a:r>
              <a:rPr sz="4400" u="none" spc="9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4400" u="none" spc="-5" dirty="0">
                <a:solidFill>
                  <a:srgbClr val="6F2F9F"/>
                </a:solidFill>
                <a:latin typeface="Calibri"/>
                <a:cs typeface="Calibri"/>
              </a:rPr>
              <a:t>(ER)</a:t>
            </a:r>
            <a:r>
              <a:rPr sz="4400" u="none" spc="3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4400" u="none" spc="-10" dirty="0">
                <a:solidFill>
                  <a:srgbClr val="6F2F9F"/>
                </a:solidFill>
                <a:latin typeface="Calibri"/>
                <a:cs typeface="Calibri"/>
              </a:rPr>
              <a:t>Model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191" y="347979"/>
            <a:ext cx="4191000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43125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COMPANY</a:t>
            </a:r>
            <a:r>
              <a:rPr spc="-15" dirty="0"/>
              <a:t> </a:t>
            </a:r>
            <a:r>
              <a:rPr spc="-5" dirty="0"/>
              <a:t>Database</a:t>
            </a:r>
            <a:r>
              <a:rPr spc="-45" dirty="0"/>
              <a:t> </a:t>
            </a:r>
            <a:r>
              <a:rPr spc="-5" dirty="0"/>
              <a:t>-</a:t>
            </a:r>
            <a:r>
              <a:rPr spc="-15" dirty="0"/>
              <a:t> </a:t>
            </a:r>
            <a:r>
              <a:rPr spc="-30" dirty="0"/>
              <a:t>DEPARTMENT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767332" y="1859279"/>
            <a:ext cx="7616825" cy="3463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sz="2400" spc="5" dirty="0">
                <a:latin typeface="Arial MT"/>
                <a:cs typeface="Arial MT"/>
              </a:rPr>
              <a:t>The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company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organized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into</a:t>
            </a:r>
            <a:r>
              <a:rPr sz="2400" spc="-10" dirty="0">
                <a:solidFill>
                  <a:srgbClr val="BF0000"/>
                </a:solidFill>
                <a:latin typeface="Arial MT"/>
                <a:cs typeface="Arial MT"/>
              </a:rPr>
              <a:t> </a:t>
            </a:r>
            <a:r>
              <a:rPr sz="2400" b="1" u="heavy" spc="-40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Arial"/>
                <a:cs typeface="Arial"/>
              </a:rPr>
              <a:t>DEPARTMENTs.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"/>
            </a:pPr>
            <a:endParaRPr sz="3250">
              <a:latin typeface="Arial"/>
              <a:cs typeface="Arial"/>
            </a:endParaRPr>
          </a:p>
          <a:p>
            <a:pPr marL="299085" marR="7620" indent="-287020">
              <a:lnSpc>
                <a:spcPts val="2590"/>
              </a:lnSpc>
              <a:buFont typeface="Wingdings"/>
              <a:buChar char=""/>
              <a:tabLst>
                <a:tab pos="299720" algn="l"/>
                <a:tab pos="1234440" algn="l"/>
                <a:tab pos="3017520" algn="l"/>
                <a:tab pos="3745865" algn="l"/>
                <a:tab pos="4154804" algn="l"/>
                <a:tab pos="5239385" algn="l"/>
                <a:tab pos="6513830" algn="l"/>
                <a:tab pos="7260590" algn="l"/>
              </a:tabLst>
            </a:pPr>
            <a:r>
              <a:rPr sz="2400" spc="5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" dirty="0">
                <a:latin typeface="Arial MT"/>
                <a:cs typeface="Arial MT"/>
              </a:rPr>
              <a:t>ch</a:t>
            </a:r>
            <a:r>
              <a:rPr sz="2400" dirty="0">
                <a:latin typeface="Arial MT"/>
                <a:cs typeface="Arial MT"/>
              </a:rPr>
              <a:t>	de</a:t>
            </a:r>
            <a:r>
              <a:rPr sz="2400" spc="-20" dirty="0">
                <a:latin typeface="Arial MT"/>
                <a:cs typeface="Arial MT"/>
              </a:rPr>
              <a:t>p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10" dirty="0">
                <a:latin typeface="Arial MT"/>
                <a:cs typeface="Arial MT"/>
              </a:rPr>
              <a:t>r</a:t>
            </a:r>
            <a:r>
              <a:rPr sz="2400" dirty="0">
                <a:latin typeface="Arial MT"/>
                <a:cs typeface="Arial MT"/>
              </a:rPr>
              <a:t>t</a:t>
            </a:r>
            <a:r>
              <a:rPr sz="2400" spc="-5" dirty="0">
                <a:latin typeface="Arial MT"/>
                <a:cs typeface="Arial MT"/>
              </a:rPr>
              <a:t>m</a:t>
            </a:r>
            <a:r>
              <a:rPr sz="2400" dirty="0">
                <a:latin typeface="Arial MT"/>
                <a:cs typeface="Arial MT"/>
              </a:rPr>
              <a:t>ent	</a:t>
            </a:r>
            <a:r>
              <a:rPr sz="2400" spc="-20" dirty="0">
                <a:latin typeface="Arial MT"/>
                <a:cs typeface="Arial MT"/>
              </a:rPr>
              <a:t>ha</a:t>
            </a:r>
            <a:r>
              <a:rPr sz="2400" dirty="0">
                <a:latin typeface="Arial MT"/>
                <a:cs typeface="Arial MT"/>
              </a:rPr>
              <a:t>s	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	n</a:t>
            </a:r>
            <a:r>
              <a:rPr sz="2400" spc="-20" dirty="0">
                <a:latin typeface="Arial MT"/>
                <a:cs typeface="Arial MT"/>
              </a:rPr>
              <a:t>a</a:t>
            </a:r>
            <a:r>
              <a:rPr sz="2400" spc="15" dirty="0">
                <a:latin typeface="Arial MT"/>
                <a:cs typeface="Arial MT"/>
              </a:rPr>
              <a:t>m</a:t>
            </a:r>
            <a:r>
              <a:rPr sz="2400" spc="-20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,	n</a:t>
            </a:r>
            <a:r>
              <a:rPr sz="2400" spc="-20" dirty="0">
                <a:latin typeface="Arial MT"/>
                <a:cs typeface="Arial MT"/>
              </a:rPr>
              <a:t>u</a:t>
            </a:r>
            <a:r>
              <a:rPr sz="2400" spc="10" dirty="0">
                <a:latin typeface="Arial MT"/>
                <a:cs typeface="Arial MT"/>
              </a:rPr>
              <a:t>m</a:t>
            </a:r>
            <a:r>
              <a:rPr sz="2400" dirty="0">
                <a:latin typeface="Arial MT"/>
                <a:cs typeface="Arial MT"/>
              </a:rPr>
              <a:t>ber	a</a:t>
            </a:r>
            <a:r>
              <a:rPr sz="2400" spc="-20" dirty="0">
                <a:latin typeface="Arial MT"/>
                <a:cs typeface="Arial MT"/>
              </a:rPr>
              <a:t>n</a:t>
            </a:r>
            <a:r>
              <a:rPr sz="2400" spc="-5" dirty="0">
                <a:latin typeface="Arial MT"/>
                <a:cs typeface="Arial MT"/>
              </a:rPr>
              <a:t>d</a:t>
            </a:r>
            <a:r>
              <a:rPr sz="2400" dirty="0">
                <a:latin typeface="Arial MT"/>
                <a:cs typeface="Arial MT"/>
              </a:rPr>
              <a:t>	a</a:t>
            </a:r>
            <a:r>
              <a:rPr sz="2400" spc="-5" dirty="0">
                <a:latin typeface="Arial MT"/>
                <a:cs typeface="Arial MT"/>
              </a:rPr>
              <a:t>n  employee </a:t>
            </a:r>
            <a:r>
              <a:rPr sz="2400" spc="-10" dirty="0">
                <a:latin typeface="Arial MT"/>
                <a:cs typeface="Arial MT"/>
              </a:rPr>
              <a:t>who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i="1" spc="-5" dirty="0">
                <a:latin typeface="Arial"/>
                <a:cs typeface="Arial"/>
              </a:rPr>
              <a:t>manages</a:t>
            </a:r>
            <a:r>
              <a:rPr sz="2400" i="1" spc="10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department.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"/>
            </a:pPr>
            <a:endParaRPr sz="3250">
              <a:latin typeface="Arial MT"/>
              <a:cs typeface="Arial MT"/>
            </a:endParaRPr>
          </a:p>
          <a:p>
            <a:pPr marL="299085" marR="5080" indent="-287020">
              <a:lnSpc>
                <a:spcPts val="2590"/>
              </a:lnSpc>
              <a:buFont typeface="Wingdings"/>
              <a:buChar char=""/>
              <a:tabLst>
                <a:tab pos="299720" algn="l"/>
                <a:tab pos="914400" algn="l"/>
                <a:tab pos="1734185" algn="l"/>
                <a:tab pos="2557145" algn="l"/>
                <a:tab pos="2971800" algn="l"/>
                <a:tab pos="3554095" algn="l"/>
                <a:tab pos="4307205" algn="l"/>
                <a:tab pos="5062855" algn="l"/>
                <a:tab pos="5477510" algn="l"/>
                <a:tab pos="6059805" algn="l"/>
              </a:tabLst>
            </a:pPr>
            <a:r>
              <a:rPr sz="2400" spc="10" dirty="0">
                <a:latin typeface="Arial MT"/>
                <a:cs typeface="Arial MT"/>
              </a:rPr>
              <a:t>W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k</a:t>
            </a:r>
            <a:r>
              <a:rPr sz="2400" spc="-20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e</a:t>
            </a:r>
            <a:r>
              <a:rPr sz="2400" spc="-5" dirty="0">
                <a:latin typeface="Arial MT"/>
                <a:cs typeface="Arial MT"/>
              </a:rPr>
              <a:t>p</a:t>
            </a:r>
            <a:r>
              <a:rPr sz="2400" dirty="0">
                <a:latin typeface="Arial MT"/>
                <a:cs typeface="Arial MT"/>
              </a:rPr>
              <a:t>	t</a:t>
            </a:r>
            <a:r>
              <a:rPr sz="2400" spc="-10" dirty="0">
                <a:latin typeface="Arial MT"/>
                <a:cs typeface="Arial MT"/>
              </a:rPr>
              <a:t>r</a:t>
            </a:r>
            <a:r>
              <a:rPr sz="2400" dirty="0">
                <a:latin typeface="Arial MT"/>
                <a:cs typeface="Arial MT"/>
              </a:rPr>
              <a:t>ack	</a:t>
            </a:r>
            <a:r>
              <a:rPr sz="2400" spc="-20" dirty="0">
                <a:latin typeface="Arial MT"/>
                <a:cs typeface="Arial MT"/>
              </a:rPr>
              <a:t>o</a:t>
            </a:r>
            <a:r>
              <a:rPr sz="2400" dirty="0">
                <a:latin typeface="Arial MT"/>
                <a:cs typeface="Arial MT"/>
              </a:rPr>
              <a:t>f	</a:t>
            </a:r>
            <a:r>
              <a:rPr sz="2400" spc="-20" dirty="0">
                <a:latin typeface="Arial MT"/>
                <a:cs typeface="Arial MT"/>
              </a:rPr>
              <a:t>t</a:t>
            </a:r>
            <a:r>
              <a:rPr sz="2400" dirty="0">
                <a:latin typeface="Arial MT"/>
                <a:cs typeface="Arial MT"/>
              </a:rPr>
              <a:t>h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	sta</a:t>
            </a:r>
            <a:r>
              <a:rPr sz="2400" spc="-5" dirty="0">
                <a:latin typeface="Arial MT"/>
                <a:cs typeface="Arial MT"/>
              </a:rPr>
              <a:t>r</a:t>
            </a:r>
            <a:r>
              <a:rPr sz="2400" dirty="0">
                <a:latin typeface="Arial MT"/>
                <a:cs typeface="Arial MT"/>
              </a:rPr>
              <a:t>t	da</a:t>
            </a:r>
            <a:r>
              <a:rPr sz="2400" spc="-20" dirty="0">
                <a:latin typeface="Arial MT"/>
                <a:cs typeface="Arial MT"/>
              </a:rPr>
              <a:t>t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0" dirty="0">
                <a:latin typeface="Arial MT"/>
                <a:cs typeface="Arial MT"/>
              </a:rPr>
              <a:t>o</a:t>
            </a:r>
            <a:r>
              <a:rPr sz="2400" dirty="0">
                <a:latin typeface="Arial MT"/>
                <a:cs typeface="Arial MT"/>
              </a:rPr>
              <a:t>f	</a:t>
            </a:r>
            <a:r>
              <a:rPr sz="2400" spc="-20" dirty="0">
                <a:latin typeface="Arial MT"/>
                <a:cs typeface="Arial MT"/>
              </a:rPr>
              <a:t>t</a:t>
            </a:r>
            <a:r>
              <a:rPr sz="2400" dirty="0">
                <a:latin typeface="Arial MT"/>
                <a:cs typeface="Arial MT"/>
              </a:rPr>
              <a:t>h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	d</a:t>
            </a:r>
            <a:r>
              <a:rPr sz="2400" spc="-20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pa</a:t>
            </a:r>
            <a:r>
              <a:rPr sz="2400" spc="-10" dirty="0">
                <a:latin typeface="Arial MT"/>
                <a:cs typeface="Arial MT"/>
              </a:rPr>
              <a:t>r</a:t>
            </a:r>
            <a:r>
              <a:rPr sz="2400" dirty="0">
                <a:latin typeface="Arial MT"/>
                <a:cs typeface="Arial MT"/>
              </a:rPr>
              <a:t>t</a:t>
            </a:r>
            <a:r>
              <a:rPr sz="2400" spc="-10" dirty="0">
                <a:latin typeface="Arial MT"/>
                <a:cs typeface="Arial MT"/>
              </a:rPr>
              <a:t>m</a:t>
            </a:r>
            <a:r>
              <a:rPr sz="2400" dirty="0">
                <a:latin typeface="Arial MT"/>
                <a:cs typeface="Arial MT"/>
              </a:rPr>
              <a:t>ent  </a:t>
            </a:r>
            <a:r>
              <a:rPr sz="2400" spc="-20" dirty="0">
                <a:latin typeface="Arial MT"/>
                <a:cs typeface="Arial MT"/>
              </a:rPr>
              <a:t>manager.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"/>
            </a:pPr>
            <a:endParaRPr sz="295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2400" dirty="0">
                <a:latin typeface="Arial MT"/>
                <a:cs typeface="Arial MT"/>
              </a:rPr>
              <a:t>A</a:t>
            </a:r>
            <a:r>
              <a:rPr sz="2400" spc="-1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department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may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have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several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locations.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7332" y="2392679"/>
            <a:ext cx="7614284" cy="1525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sz="2400" dirty="0">
                <a:latin typeface="Arial MT"/>
                <a:cs typeface="Arial MT"/>
              </a:rPr>
              <a:t>Each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department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i="1" spc="-5" dirty="0">
                <a:latin typeface="Arial"/>
                <a:cs typeface="Arial"/>
              </a:rPr>
              <a:t>controls</a:t>
            </a:r>
            <a:r>
              <a:rPr sz="2400" i="1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a </a:t>
            </a:r>
            <a:r>
              <a:rPr sz="2400" spc="5" dirty="0">
                <a:latin typeface="Arial MT"/>
                <a:cs typeface="Arial MT"/>
              </a:rPr>
              <a:t>number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15" dirty="0">
                <a:solidFill>
                  <a:srgbClr val="BF0000"/>
                </a:solidFill>
                <a:latin typeface="Arial MT"/>
                <a:cs typeface="Arial MT"/>
              </a:rPr>
              <a:t> </a:t>
            </a:r>
            <a:r>
              <a:rPr sz="2400" b="1" u="heavy" spc="-20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Arial"/>
                <a:cs typeface="Arial"/>
              </a:rPr>
              <a:t>PROJECTs.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"/>
            </a:pPr>
            <a:endParaRPr sz="3250">
              <a:latin typeface="Arial"/>
              <a:cs typeface="Arial"/>
            </a:endParaRPr>
          </a:p>
          <a:p>
            <a:pPr marL="299085" marR="5080" indent="-287020">
              <a:lnSpc>
                <a:spcPts val="2590"/>
              </a:lnSpc>
              <a:buFont typeface="Wingdings"/>
              <a:buChar char=""/>
              <a:tabLst>
                <a:tab pos="299720" algn="l"/>
              </a:tabLst>
            </a:pPr>
            <a:r>
              <a:rPr sz="2400" dirty="0">
                <a:latin typeface="Arial MT"/>
                <a:cs typeface="Arial MT"/>
              </a:rPr>
              <a:t>Each</a:t>
            </a:r>
            <a:r>
              <a:rPr sz="2400" spc="1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project</a:t>
            </a:r>
            <a:r>
              <a:rPr sz="2400" spc="10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has</a:t>
            </a:r>
            <a:r>
              <a:rPr sz="2400" spc="10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13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unique</a:t>
            </a:r>
            <a:r>
              <a:rPr sz="2400" spc="1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name,</a:t>
            </a:r>
            <a:r>
              <a:rPr sz="2400" spc="1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unique</a:t>
            </a:r>
            <a:r>
              <a:rPr sz="2400" spc="1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number</a:t>
            </a:r>
            <a:r>
              <a:rPr sz="2400" spc="114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 </a:t>
            </a:r>
            <a:r>
              <a:rPr sz="2400" dirty="0">
                <a:latin typeface="Arial MT"/>
                <a:cs typeface="Arial MT"/>
              </a:rPr>
              <a:t>located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at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single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location.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3436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COMPANY</a:t>
            </a:r>
            <a:r>
              <a:rPr spc="-10" dirty="0"/>
              <a:t> </a:t>
            </a:r>
            <a:r>
              <a:rPr spc="-5" dirty="0"/>
              <a:t>Database</a:t>
            </a:r>
            <a:r>
              <a:rPr spc="-45" dirty="0"/>
              <a:t> </a:t>
            </a:r>
            <a:r>
              <a:rPr spc="-5" dirty="0"/>
              <a:t>- </a:t>
            </a:r>
            <a:r>
              <a:rPr spc="-20" dirty="0"/>
              <a:t>PROJECT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7332" y="1706879"/>
            <a:ext cx="7618095" cy="41224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99085" marR="8255" indent="-287020">
              <a:lnSpc>
                <a:spcPts val="2590"/>
              </a:lnSpc>
              <a:spcBef>
                <a:spcPts val="425"/>
              </a:spcBef>
              <a:buFont typeface="Wingdings"/>
              <a:buChar char=""/>
              <a:tabLst>
                <a:tab pos="299720" algn="l"/>
              </a:tabLst>
            </a:pPr>
            <a:r>
              <a:rPr sz="2400" spc="5" dirty="0">
                <a:latin typeface="Arial MT"/>
                <a:cs typeface="Arial MT"/>
              </a:rPr>
              <a:t>We</a:t>
            </a:r>
            <a:r>
              <a:rPr sz="2400" spc="1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store</a:t>
            </a:r>
            <a:r>
              <a:rPr sz="2400" spc="1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each</a:t>
            </a:r>
            <a:r>
              <a:rPr sz="2400" spc="185" dirty="0">
                <a:solidFill>
                  <a:srgbClr val="BF0000"/>
                </a:solidFill>
                <a:latin typeface="Arial MT"/>
                <a:cs typeface="Arial MT"/>
              </a:rPr>
              <a:t> </a:t>
            </a:r>
            <a:r>
              <a:rPr sz="2400" b="1" u="heavy" spc="-15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Arial"/>
                <a:cs typeface="Arial"/>
              </a:rPr>
              <a:t>EMPLOYEE’s</a:t>
            </a:r>
            <a:r>
              <a:rPr sz="2400" b="1" spc="185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social</a:t>
            </a:r>
            <a:r>
              <a:rPr sz="2400" spc="17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security</a:t>
            </a:r>
            <a:r>
              <a:rPr sz="2400" spc="17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number,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address,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salary,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sex,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birthdate.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"/>
            </a:pPr>
            <a:endParaRPr sz="2950">
              <a:latin typeface="Arial MT"/>
              <a:cs typeface="Arial MT"/>
            </a:endParaRPr>
          </a:p>
          <a:p>
            <a:pPr marL="299085" indent="-287020">
              <a:lnSpc>
                <a:spcPts val="2735"/>
              </a:lnSpc>
              <a:buFont typeface="Wingdings"/>
              <a:buChar char=""/>
              <a:tabLst>
                <a:tab pos="299720" algn="l"/>
                <a:tab pos="1149350" algn="l"/>
                <a:tab pos="2627630" algn="l"/>
                <a:tab pos="3578225" algn="l"/>
                <a:tab pos="4087495" algn="l"/>
                <a:tab pos="4751705" algn="l"/>
                <a:tab pos="6449695" algn="l"/>
                <a:tab pos="7025640" algn="l"/>
              </a:tabLst>
            </a:pPr>
            <a:r>
              <a:rPr sz="2400" spc="5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" dirty="0">
                <a:latin typeface="Arial MT"/>
                <a:cs typeface="Arial MT"/>
              </a:rPr>
              <a:t>ch</a:t>
            </a:r>
            <a:r>
              <a:rPr sz="2400" dirty="0">
                <a:latin typeface="Arial MT"/>
                <a:cs typeface="Arial MT"/>
              </a:rPr>
              <a:t>	e</a:t>
            </a:r>
            <a:r>
              <a:rPr sz="2400" spc="-5" dirty="0">
                <a:latin typeface="Arial MT"/>
                <a:cs typeface="Arial MT"/>
              </a:rPr>
              <a:t>m</a:t>
            </a:r>
            <a:r>
              <a:rPr sz="2400" dirty="0">
                <a:latin typeface="Arial MT"/>
                <a:cs typeface="Arial MT"/>
              </a:rPr>
              <a:t>p</a:t>
            </a:r>
            <a:r>
              <a:rPr sz="2400" spc="-10" dirty="0">
                <a:latin typeface="Arial MT"/>
                <a:cs typeface="Arial MT"/>
              </a:rPr>
              <a:t>l</a:t>
            </a:r>
            <a:r>
              <a:rPr sz="2400" dirty="0">
                <a:latin typeface="Arial MT"/>
                <a:cs typeface="Arial MT"/>
              </a:rPr>
              <a:t>o</a:t>
            </a:r>
            <a:r>
              <a:rPr sz="2400" spc="-25" dirty="0">
                <a:latin typeface="Arial MT"/>
                <a:cs typeface="Arial MT"/>
              </a:rPr>
              <a:t>y</a:t>
            </a:r>
            <a:r>
              <a:rPr sz="2400" dirty="0">
                <a:latin typeface="Arial MT"/>
                <a:cs typeface="Arial MT"/>
              </a:rPr>
              <a:t>e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i="1" spc="10" dirty="0">
                <a:latin typeface="Arial"/>
                <a:cs typeface="Arial"/>
              </a:rPr>
              <a:t>w</a:t>
            </a:r>
            <a:r>
              <a:rPr sz="2400" i="1" dirty="0">
                <a:latin typeface="Arial"/>
                <a:cs typeface="Arial"/>
              </a:rPr>
              <a:t>o</a:t>
            </a:r>
            <a:r>
              <a:rPr sz="2400" i="1" spc="-10" dirty="0">
                <a:latin typeface="Arial"/>
                <a:cs typeface="Arial"/>
              </a:rPr>
              <a:t>r</a:t>
            </a:r>
            <a:r>
              <a:rPr sz="2400" i="1" spc="-25" dirty="0">
                <a:latin typeface="Arial"/>
                <a:cs typeface="Arial"/>
              </a:rPr>
              <a:t>k</a:t>
            </a:r>
            <a:r>
              <a:rPr sz="2400" i="1" dirty="0">
                <a:latin typeface="Arial"/>
                <a:cs typeface="Arial"/>
              </a:rPr>
              <a:t>s	for	</a:t>
            </a:r>
            <a:r>
              <a:rPr sz="2400" dirty="0">
                <a:latin typeface="Arial MT"/>
                <a:cs typeface="Arial MT"/>
              </a:rPr>
              <a:t>on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	de</a:t>
            </a:r>
            <a:r>
              <a:rPr sz="2400" spc="-20" dirty="0">
                <a:latin typeface="Arial MT"/>
                <a:cs typeface="Arial MT"/>
              </a:rPr>
              <a:t>p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10" dirty="0">
                <a:latin typeface="Arial MT"/>
                <a:cs typeface="Arial MT"/>
              </a:rPr>
              <a:t>r</a:t>
            </a:r>
            <a:r>
              <a:rPr sz="2400" dirty="0">
                <a:latin typeface="Arial MT"/>
                <a:cs typeface="Arial MT"/>
              </a:rPr>
              <a:t>t</a:t>
            </a:r>
            <a:r>
              <a:rPr sz="2400" spc="-5" dirty="0">
                <a:latin typeface="Arial MT"/>
                <a:cs typeface="Arial MT"/>
              </a:rPr>
              <a:t>m</a:t>
            </a:r>
            <a:r>
              <a:rPr sz="2400" dirty="0">
                <a:latin typeface="Arial MT"/>
                <a:cs typeface="Arial MT"/>
              </a:rPr>
              <a:t>ent	but	</a:t>
            </a:r>
            <a:r>
              <a:rPr sz="2400" spc="10" dirty="0">
                <a:latin typeface="Arial MT"/>
                <a:cs typeface="Arial MT"/>
              </a:rPr>
              <a:t>m</a:t>
            </a:r>
            <a:r>
              <a:rPr sz="2400" dirty="0">
                <a:latin typeface="Arial MT"/>
                <a:cs typeface="Arial MT"/>
              </a:rPr>
              <a:t>ay</a:t>
            </a:r>
            <a:endParaRPr sz="2400">
              <a:latin typeface="Arial MT"/>
              <a:cs typeface="Arial MT"/>
            </a:endParaRPr>
          </a:p>
          <a:p>
            <a:pPr marL="299085">
              <a:lnSpc>
                <a:spcPts val="2735"/>
              </a:lnSpc>
            </a:pPr>
            <a:r>
              <a:rPr sz="2400" i="1" dirty="0">
                <a:latin typeface="Arial"/>
                <a:cs typeface="Arial"/>
              </a:rPr>
              <a:t>work</a:t>
            </a:r>
            <a:r>
              <a:rPr sz="2400" i="1" spc="-3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on</a:t>
            </a:r>
            <a:r>
              <a:rPr sz="2400" i="1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several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projects.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50">
              <a:latin typeface="Arial MT"/>
              <a:cs typeface="Arial MT"/>
            </a:endParaRPr>
          </a:p>
          <a:p>
            <a:pPr marL="299085" marR="5080" indent="-287020">
              <a:lnSpc>
                <a:spcPts val="2590"/>
              </a:lnSpc>
              <a:buFont typeface="Wingdings"/>
              <a:buChar char=""/>
              <a:tabLst>
                <a:tab pos="299720" algn="l"/>
              </a:tabLst>
            </a:pPr>
            <a:r>
              <a:rPr sz="2400" spc="5" dirty="0">
                <a:latin typeface="Arial MT"/>
                <a:cs typeface="Arial MT"/>
              </a:rPr>
              <a:t>We</a:t>
            </a:r>
            <a:r>
              <a:rPr sz="2400" spc="1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keep</a:t>
            </a:r>
            <a:r>
              <a:rPr sz="2400" spc="2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track</a:t>
            </a:r>
            <a:r>
              <a:rPr sz="2400" spc="24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of</a:t>
            </a:r>
            <a:r>
              <a:rPr sz="2400" spc="22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the</a:t>
            </a:r>
            <a:r>
              <a:rPr sz="2400" spc="229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number</a:t>
            </a:r>
            <a:r>
              <a:rPr sz="2400" spc="24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of</a:t>
            </a:r>
            <a:r>
              <a:rPr sz="2400" spc="2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hours</a:t>
            </a:r>
            <a:r>
              <a:rPr sz="2400" spc="2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per</a:t>
            </a:r>
            <a:r>
              <a:rPr sz="2400" spc="19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week</a:t>
            </a:r>
            <a:r>
              <a:rPr sz="2400" spc="2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employee currently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works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each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project.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"/>
            </a:pPr>
            <a:endParaRPr sz="3250">
              <a:latin typeface="Arial MT"/>
              <a:cs typeface="Arial MT"/>
            </a:endParaRPr>
          </a:p>
          <a:p>
            <a:pPr marL="299085" marR="8890" indent="-287020">
              <a:lnSpc>
                <a:spcPts val="2590"/>
              </a:lnSpc>
              <a:buFont typeface="Wingdings"/>
              <a:buChar char=""/>
              <a:tabLst>
                <a:tab pos="299720" algn="l"/>
                <a:tab pos="890269" algn="l"/>
                <a:tab pos="1584960" algn="l"/>
                <a:tab pos="2380615" algn="l"/>
                <a:tab pos="3176270" algn="l"/>
                <a:tab pos="3566160" algn="l"/>
                <a:tab pos="4124325" algn="l"/>
                <a:tab pos="5008245" algn="l"/>
                <a:tab pos="6550025" algn="l"/>
                <a:tab pos="6940550" algn="l"/>
              </a:tabLst>
            </a:pPr>
            <a:r>
              <a:rPr sz="2400" spc="10" dirty="0">
                <a:latin typeface="Arial MT"/>
                <a:cs typeface="Arial MT"/>
              </a:rPr>
              <a:t>W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	a</a:t>
            </a:r>
            <a:r>
              <a:rPr sz="2400" spc="-10" dirty="0">
                <a:latin typeface="Arial MT"/>
                <a:cs typeface="Arial MT"/>
              </a:rPr>
              <a:t>l</a:t>
            </a:r>
            <a:r>
              <a:rPr sz="2400" spc="-5" dirty="0">
                <a:latin typeface="Arial MT"/>
                <a:cs typeface="Arial MT"/>
              </a:rPr>
              <a:t>so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k</a:t>
            </a:r>
            <a:r>
              <a:rPr sz="2400" spc="-20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e</a:t>
            </a:r>
            <a:r>
              <a:rPr sz="2400" spc="-5" dirty="0">
                <a:latin typeface="Arial MT"/>
                <a:cs typeface="Arial MT"/>
              </a:rPr>
              <a:t>p</a:t>
            </a:r>
            <a:r>
              <a:rPr sz="2400" dirty="0">
                <a:latin typeface="Arial MT"/>
                <a:cs typeface="Arial MT"/>
              </a:rPr>
              <a:t>	t</a:t>
            </a:r>
            <a:r>
              <a:rPr sz="2400" spc="-10" dirty="0">
                <a:latin typeface="Arial MT"/>
                <a:cs typeface="Arial MT"/>
              </a:rPr>
              <a:t>r</a:t>
            </a:r>
            <a:r>
              <a:rPr sz="2400" dirty="0">
                <a:latin typeface="Arial MT"/>
                <a:cs typeface="Arial MT"/>
              </a:rPr>
              <a:t>ack	</a:t>
            </a:r>
            <a:r>
              <a:rPr sz="2400" spc="-20" dirty="0">
                <a:latin typeface="Arial MT"/>
                <a:cs typeface="Arial MT"/>
              </a:rPr>
              <a:t>o</a:t>
            </a:r>
            <a:r>
              <a:rPr sz="2400" dirty="0">
                <a:latin typeface="Arial MT"/>
                <a:cs typeface="Arial MT"/>
              </a:rPr>
              <a:t>f	</a:t>
            </a:r>
            <a:r>
              <a:rPr sz="2400" spc="-20" dirty="0">
                <a:latin typeface="Arial MT"/>
                <a:cs typeface="Arial MT"/>
              </a:rPr>
              <a:t>t</a:t>
            </a:r>
            <a:r>
              <a:rPr sz="2400" dirty="0">
                <a:latin typeface="Arial MT"/>
                <a:cs typeface="Arial MT"/>
              </a:rPr>
              <a:t>h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i="1" dirty="0">
                <a:latin typeface="Arial"/>
                <a:cs typeface="Arial"/>
              </a:rPr>
              <a:t>d</a:t>
            </a:r>
            <a:r>
              <a:rPr sz="2400" i="1" spc="-10" dirty="0">
                <a:latin typeface="Arial"/>
                <a:cs typeface="Arial"/>
              </a:rPr>
              <a:t>i</a:t>
            </a:r>
            <a:r>
              <a:rPr sz="2400" i="1" spc="-5" dirty="0">
                <a:latin typeface="Arial"/>
                <a:cs typeface="Arial"/>
              </a:rPr>
              <a:t>r</a:t>
            </a:r>
            <a:r>
              <a:rPr sz="2400" i="1" dirty="0">
                <a:latin typeface="Arial"/>
                <a:cs typeface="Arial"/>
              </a:rPr>
              <a:t>ect	</a:t>
            </a:r>
            <a:r>
              <a:rPr sz="2400" i="1" spc="-5" dirty="0">
                <a:latin typeface="Arial"/>
                <a:cs typeface="Arial"/>
              </a:rPr>
              <a:t>s</a:t>
            </a:r>
            <a:r>
              <a:rPr sz="2400" i="1" spc="-20" dirty="0">
                <a:latin typeface="Arial"/>
                <a:cs typeface="Arial"/>
              </a:rPr>
              <a:t>u</a:t>
            </a:r>
            <a:r>
              <a:rPr sz="2400" i="1" dirty="0">
                <a:latin typeface="Arial"/>
                <a:cs typeface="Arial"/>
              </a:rPr>
              <a:t>pe</a:t>
            </a:r>
            <a:r>
              <a:rPr sz="2400" i="1" spc="-10" dirty="0">
                <a:latin typeface="Arial"/>
                <a:cs typeface="Arial"/>
              </a:rPr>
              <a:t>r</a:t>
            </a:r>
            <a:r>
              <a:rPr sz="2400" i="1" spc="-5" dirty="0">
                <a:latin typeface="Arial"/>
                <a:cs typeface="Arial"/>
              </a:rPr>
              <a:t>v</a:t>
            </a:r>
            <a:r>
              <a:rPr sz="2400" i="1" spc="-10" dirty="0">
                <a:latin typeface="Arial"/>
                <a:cs typeface="Arial"/>
              </a:rPr>
              <a:t>i</a:t>
            </a:r>
            <a:r>
              <a:rPr sz="2400" i="1" spc="-5" dirty="0">
                <a:latin typeface="Arial"/>
                <a:cs typeface="Arial"/>
              </a:rPr>
              <a:t>s</a:t>
            </a:r>
            <a:r>
              <a:rPr sz="2400" i="1" dirty="0">
                <a:latin typeface="Arial"/>
                <a:cs typeface="Arial"/>
              </a:rPr>
              <a:t>or	</a:t>
            </a:r>
            <a:r>
              <a:rPr sz="2400" spc="-20" dirty="0">
                <a:latin typeface="Arial MT"/>
                <a:cs typeface="Arial MT"/>
              </a:rPr>
              <a:t>o</a:t>
            </a:r>
            <a:r>
              <a:rPr sz="2400" dirty="0">
                <a:latin typeface="Arial MT"/>
                <a:cs typeface="Arial MT"/>
              </a:rPr>
              <a:t>f	ea</a:t>
            </a:r>
            <a:r>
              <a:rPr sz="2400" spc="-25" dirty="0">
                <a:latin typeface="Arial MT"/>
                <a:cs typeface="Arial MT"/>
              </a:rPr>
              <a:t>c</a:t>
            </a:r>
            <a:r>
              <a:rPr sz="2400" spc="-5" dirty="0">
                <a:latin typeface="Arial MT"/>
                <a:cs typeface="Arial MT"/>
              </a:rPr>
              <a:t>h  </a:t>
            </a:r>
            <a:r>
              <a:rPr sz="2400" dirty="0">
                <a:latin typeface="Arial MT"/>
                <a:cs typeface="Arial MT"/>
              </a:rPr>
              <a:t>employee.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50185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COMPANY</a:t>
            </a:r>
            <a:r>
              <a:rPr spc="-20" dirty="0"/>
              <a:t> </a:t>
            </a:r>
            <a:r>
              <a:rPr spc="-5" dirty="0"/>
              <a:t>Database</a:t>
            </a:r>
            <a:r>
              <a:rPr spc="-40" dirty="0"/>
              <a:t> </a:t>
            </a:r>
            <a:r>
              <a:rPr spc="-5" dirty="0"/>
              <a:t>-</a:t>
            </a:r>
            <a:r>
              <a:rPr spc="-15" dirty="0"/>
              <a:t> </a:t>
            </a:r>
            <a:r>
              <a:rPr spc="-30" dirty="0"/>
              <a:t>EMPLOYEE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7332" y="2014727"/>
            <a:ext cx="7126605" cy="309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ts val="3190"/>
              </a:lnSpc>
              <a:spcBef>
                <a:spcPts val="105"/>
              </a:spcBef>
              <a:buSzPct val="96428"/>
              <a:buFont typeface="Wingdings"/>
              <a:buChar char=""/>
              <a:tabLst>
                <a:tab pos="299720" algn="l"/>
              </a:tabLst>
            </a:pPr>
            <a:r>
              <a:rPr sz="2800" spc="5" dirty="0">
                <a:latin typeface="Arial MT"/>
                <a:cs typeface="Arial MT"/>
              </a:rPr>
              <a:t>Each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employee</a:t>
            </a:r>
            <a:r>
              <a:rPr sz="2800" spc="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may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i="1" spc="5" dirty="0">
                <a:latin typeface="Arial"/>
                <a:cs typeface="Arial"/>
              </a:rPr>
              <a:t>have</a:t>
            </a:r>
            <a:r>
              <a:rPr sz="2800" i="1" spc="-20" dirty="0">
                <a:latin typeface="Arial"/>
                <a:cs typeface="Arial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number</a:t>
            </a:r>
            <a:r>
              <a:rPr sz="2800" spc="3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endParaRPr sz="2800">
              <a:latin typeface="Arial MT"/>
              <a:cs typeface="Arial MT"/>
            </a:endParaRPr>
          </a:p>
          <a:p>
            <a:pPr marL="299085">
              <a:lnSpc>
                <a:spcPts val="3190"/>
              </a:lnSpc>
            </a:pPr>
            <a:r>
              <a:rPr sz="2800" b="1" u="heavy" spc="-25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Arial"/>
                <a:cs typeface="Arial"/>
              </a:rPr>
              <a:t>DEPENDENTs.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SzPct val="96428"/>
              <a:buFont typeface="Wingdings"/>
              <a:buChar char=""/>
              <a:tabLst>
                <a:tab pos="299720" algn="l"/>
              </a:tabLst>
            </a:pPr>
            <a:r>
              <a:rPr sz="2800" spc="-5" dirty="0">
                <a:latin typeface="Arial MT"/>
                <a:cs typeface="Arial MT"/>
              </a:rPr>
              <a:t>For </a:t>
            </a:r>
            <a:r>
              <a:rPr sz="2800" spc="5" dirty="0">
                <a:latin typeface="Arial MT"/>
                <a:cs typeface="Arial MT"/>
              </a:rPr>
              <a:t>each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dependent,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"/>
            </a:pPr>
            <a:endParaRPr sz="3800">
              <a:latin typeface="Arial MT"/>
              <a:cs typeface="Arial MT"/>
            </a:endParaRPr>
          </a:p>
          <a:p>
            <a:pPr marL="299085" marR="5080" indent="-287020">
              <a:lnSpc>
                <a:spcPts val="3020"/>
              </a:lnSpc>
              <a:buSzPct val="96428"/>
              <a:buFont typeface="Wingdings"/>
              <a:buChar char=""/>
              <a:tabLst>
                <a:tab pos="299720" algn="l"/>
              </a:tabLst>
            </a:pPr>
            <a:r>
              <a:rPr sz="2800" spc="-15" dirty="0">
                <a:latin typeface="Arial MT"/>
                <a:cs typeface="Arial MT"/>
              </a:rPr>
              <a:t>we</a:t>
            </a:r>
            <a:r>
              <a:rPr sz="2800" spc="30" dirty="0">
                <a:latin typeface="Arial MT"/>
                <a:cs typeface="Arial MT"/>
              </a:rPr>
              <a:t> </a:t>
            </a:r>
            <a:r>
              <a:rPr sz="2800" spc="5" dirty="0">
                <a:latin typeface="Arial MT"/>
                <a:cs typeface="Arial MT"/>
              </a:rPr>
              <a:t>keep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5" dirty="0">
                <a:latin typeface="Arial MT"/>
                <a:cs typeface="Arial MT"/>
              </a:rPr>
              <a:t>track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their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name, </a:t>
            </a:r>
            <a:r>
              <a:rPr sz="2800" spc="-5" dirty="0">
                <a:latin typeface="Arial MT"/>
                <a:cs typeface="Arial MT"/>
              </a:rPr>
              <a:t>sex, </a:t>
            </a:r>
            <a:r>
              <a:rPr sz="2800" spc="5" dirty="0">
                <a:latin typeface="Arial MT"/>
                <a:cs typeface="Arial MT"/>
              </a:rPr>
              <a:t>birthdate,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relationship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spc="5" dirty="0">
                <a:latin typeface="Arial MT"/>
                <a:cs typeface="Arial MT"/>
              </a:rPr>
              <a:t>to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5" dirty="0">
                <a:latin typeface="Arial MT"/>
                <a:cs typeface="Arial MT"/>
              </a:rPr>
              <a:t>the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employee.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94379" y="463295"/>
            <a:ext cx="65449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COMPANY</a:t>
            </a:r>
            <a:r>
              <a:rPr spc="-35" dirty="0"/>
              <a:t> </a:t>
            </a:r>
            <a:r>
              <a:rPr spc="-5" dirty="0"/>
              <a:t>Database</a:t>
            </a:r>
            <a:r>
              <a:rPr spc="-60" dirty="0"/>
              <a:t> </a:t>
            </a:r>
            <a:r>
              <a:rPr spc="-5" dirty="0"/>
              <a:t>-</a:t>
            </a:r>
            <a:r>
              <a:rPr spc="-30" dirty="0"/>
              <a:t> </a:t>
            </a:r>
            <a:r>
              <a:rPr dirty="0"/>
              <a:t>DEPENDENT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8764" y="1278936"/>
            <a:ext cx="8411307" cy="522372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7644" y="3017520"/>
            <a:ext cx="673608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dirty="0">
                <a:solidFill>
                  <a:srgbClr val="00AF4F"/>
                </a:solidFill>
              </a:rPr>
              <a:t>ER</a:t>
            </a:r>
            <a:r>
              <a:rPr sz="6600" spc="-45" dirty="0">
                <a:solidFill>
                  <a:srgbClr val="00AF4F"/>
                </a:solidFill>
              </a:rPr>
              <a:t> </a:t>
            </a:r>
            <a:r>
              <a:rPr sz="6600" spc="-5" dirty="0">
                <a:solidFill>
                  <a:srgbClr val="00AF4F"/>
                </a:solidFill>
              </a:rPr>
              <a:t>Model</a:t>
            </a:r>
            <a:r>
              <a:rPr sz="6600" spc="-35" dirty="0">
                <a:solidFill>
                  <a:srgbClr val="00AF4F"/>
                </a:solidFill>
              </a:rPr>
              <a:t> </a:t>
            </a:r>
            <a:r>
              <a:rPr sz="6600" spc="-5" dirty="0">
                <a:solidFill>
                  <a:srgbClr val="00AF4F"/>
                </a:solidFill>
              </a:rPr>
              <a:t>Concepts</a:t>
            </a:r>
            <a:endParaRPr sz="6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66435" y="280415"/>
            <a:ext cx="457327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5" dirty="0"/>
              <a:t>ER</a:t>
            </a:r>
            <a:r>
              <a:rPr sz="3200" spc="-25" dirty="0"/>
              <a:t> </a:t>
            </a:r>
            <a:r>
              <a:rPr sz="3200" spc="-10" dirty="0"/>
              <a:t>Model</a:t>
            </a:r>
            <a:r>
              <a:rPr sz="3200" spc="10" dirty="0"/>
              <a:t> </a:t>
            </a:r>
            <a:r>
              <a:rPr sz="3200" spc="-10" dirty="0"/>
              <a:t>Concepts</a:t>
            </a:r>
            <a:r>
              <a:rPr sz="3200" spc="55" dirty="0"/>
              <a:t> </a:t>
            </a:r>
            <a:r>
              <a:rPr sz="3200" spc="-5" dirty="0"/>
              <a:t>-</a:t>
            </a:r>
            <a:r>
              <a:rPr sz="3200" spc="-15" dirty="0"/>
              <a:t> </a:t>
            </a:r>
            <a:r>
              <a:rPr sz="3200" spc="-10" dirty="0"/>
              <a:t>Entity</a:t>
            </a:r>
            <a:endParaRPr sz="32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7505" algn="l"/>
              </a:tabLst>
            </a:pPr>
            <a:r>
              <a:rPr spc="-5" dirty="0"/>
              <a:t>Entities</a:t>
            </a: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BF0000"/>
              </a:buClr>
              <a:buFont typeface="Wingdings"/>
              <a:buChar char=""/>
            </a:pPr>
            <a:endParaRPr sz="2950"/>
          </a:p>
          <a:p>
            <a:pPr marL="756285" marR="5080" lvl="1" indent="-287020">
              <a:lnSpc>
                <a:spcPts val="2300"/>
              </a:lnSpc>
              <a:buFont typeface="Wingdings"/>
              <a:buChar char=""/>
              <a:tabLst>
                <a:tab pos="756920" algn="l"/>
              </a:tabLst>
            </a:pPr>
            <a:r>
              <a:rPr sz="2400" dirty="0">
                <a:latin typeface="Arial MT"/>
                <a:cs typeface="Arial MT"/>
              </a:rPr>
              <a:t>Entities </a:t>
            </a:r>
            <a:r>
              <a:rPr sz="2400" spc="-5" dirty="0">
                <a:latin typeface="Arial MT"/>
                <a:cs typeface="Arial MT"/>
              </a:rPr>
              <a:t>are</a:t>
            </a:r>
            <a:r>
              <a:rPr sz="2400" spc="-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400" u="heavy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Arial MT"/>
                <a:cs typeface="Arial MT"/>
              </a:rPr>
              <a:t>specific objects or </a:t>
            </a:r>
            <a:r>
              <a:rPr sz="2400" u="heavy" spc="-5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Arial MT"/>
                <a:cs typeface="Arial MT"/>
              </a:rPr>
              <a:t>things in </a:t>
            </a:r>
            <a:r>
              <a:rPr sz="2400" u="heavy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Arial MT"/>
                <a:cs typeface="Arial MT"/>
              </a:rPr>
              <a:t>the </a:t>
            </a:r>
            <a:r>
              <a:rPr sz="2400" u="heavy" spc="-5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Arial MT"/>
                <a:cs typeface="Arial MT"/>
              </a:rPr>
              <a:t>mini-world </a:t>
            </a:r>
            <a:r>
              <a:rPr sz="2400" spc="-65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are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represented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database.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25"/>
              </a:spcBef>
              <a:buFont typeface="Wingdings"/>
              <a:buChar char=""/>
              <a:tabLst>
                <a:tab pos="756920" algn="l"/>
              </a:tabLst>
            </a:pPr>
            <a:r>
              <a:rPr sz="2400" dirty="0">
                <a:latin typeface="Arial MT"/>
                <a:cs typeface="Arial MT"/>
              </a:rPr>
              <a:t>Object</a:t>
            </a:r>
            <a:endParaRPr sz="2400">
              <a:latin typeface="Arial MT"/>
              <a:cs typeface="Arial MT"/>
            </a:endParaRPr>
          </a:p>
          <a:p>
            <a:pPr marL="1628139" lvl="2" indent="-243840">
              <a:lnSpc>
                <a:spcPct val="100000"/>
              </a:lnSpc>
              <a:buSzPct val="95833"/>
              <a:buFont typeface="Wingdings"/>
              <a:buChar char=""/>
              <a:tabLst>
                <a:tab pos="1628139" algn="l"/>
              </a:tabLst>
            </a:pP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Physical</a:t>
            </a:r>
            <a:r>
              <a:rPr sz="24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Existence</a:t>
            </a:r>
            <a:endParaRPr sz="2400">
              <a:latin typeface="Arial"/>
              <a:cs typeface="Arial"/>
            </a:endParaRPr>
          </a:p>
          <a:p>
            <a:pPr marL="1628139" lvl="2" indent="-243840">
              <a:lnSpc>
                <a:spcPct val="100000"/>
              </a:lnSpc>
              <a:buSzPct val="95833"/>
              <a:buFont typeface="Wingdings"/>
              <a:buChar char=""/>
              <a:tabLst>
                <a:tab pos="1628139" algn="l"/>
              </a:tabLst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Conceptual</a:t>
            </a:r>
            <a:r>
              <a:rPr sz="24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Existence</a:t>
            </a:r>
            <a:endParaRPr sz="24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357505" algn="l"/>
              </a:tabLst>
            </a:pPr>
            <a:r>
              <a:rPr dirty="0"/>
              <a:t>Examples: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24532" y="4139183"/>
            <a:ext cx="4925695" cy="22199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56540" indent="-243840">
              <a:lnSpc>
                <a:spcPct val="100000"/>
              </a:lnSpc>
              <a:spcBef>
                <a:spcPts val="675"/>
              </a:spcBef>
              <a:buSzPct val="95833"/>
              <a:buFont typeface="Wingdings"/>
              <a:buChar char=""/>
              <a:tabLst>
                <a:tab pos="256540" algn="l"/>
              </a:tabLst>
            </a:pPr>
            <a:r>
              <a:rPr sz="2400" dirty="0">
                <a:latin typeface="Arial MT"/>
                <a:cs typeface="Arial MT"/>
              </a:rPr>
              <a:t>Person: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PROFESSOR,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STUDENT</a:t>
            </a:r>
            <a:endParaRPr sz="2400">
              <a:latin typeface="Arial MT"/>
              <a:cs typeface="Arial MT"/>
            </a:endParaRPr>
          </a:p>
          <a:p>
            <a:pPr marL="256540" indent="-243840">
              <a:lnSpc>
                <a:spcPct val="100000"/>
              </a:lnSpc>
              <a:spcBef>
                <a:spcPts val="575"/>
              </a:spcBef>
              <a:buSzPct val="95833"/>
              <a:buFont typeface="Wingdings"/>
              <a:buChar char=""/>
              <a:tabLst>
                <a:tab pos="256540" algn="l"/>
              </a:tabLst>
            </a:pPr>
            <a:r>
              <a:rPr sz="2400" dirty="0">
                <a:latin typeface="Arial MT"/>
                <a:cs typeface="Arial MT"/>
              </a:rPr>
              <a:t>Place: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STORE,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UNIVERSITY</a:t>
            </a:r>
            <a:endParaRPr sz="2400">
              <a:latin typeface="Arial MT"/>
              <a:cs typeface="Arial MT"/>
            </a:endParaRPr>
          </a:p>
          <a:p>
            <a:pPr marL="256540" indent="-243840">
              <a:lnSpc>
                <a:spcPct val="100000"/>
              </a:lnSpc>
              <a:spcBef>
                <a:spcPts val="575"/>
              </a:spcBef>
              <a:buSzPct val="95833"/>
              <a:buFont typeface="Wingdings"/>
              <a:buChar char=""/>
              <a:tabLst>
                <a:tab pos="256540" algn="l"/>
              </a:tabLst>
            </a:pPr>
            <a:r>
              <a:rPr sz="2400" dirty="0">
                <a:latin typeface="Arial MT"/>
                <a:cs typeface="Arial MT"/>
              </a:rPr>
              <a:t>Object: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MACHINE,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BUILDING</a:t>
            </a:r>
            <a:endParaRPr sz="2400">
              <a:latin typeface="Arial MT"/>
              <a:cs typeface="Arial MT"/>
            </a:endParaRPr>
          </a:p>
          <a:p>
            <a:pPr marL="256540" indent="-243840">
              <a:lnSpc>
                <a:spcPct val="100000"/>
              </a:lnSpc>
              <a:spcBef>
                <a:spcPts val="580"/>
              </a:spcBef>
              <a:buSzPct val="95833"/>
              <a:buFont typeface="Wingdings"/>
              <a:buChar char=""/>
              <a:tabLst>
                <a:tab pos="256540" algn="l"/>
              </a:tabLst>
            </a:pPr>
            <a:r>
              <a:rPr sz="2400" spc="-5" dirty="0">
                <a:latin typeface="Arial MT"/>
                <a:cs typeface="Arial MT"/>
              </a:rPr>
              <a:t>Event: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SALE,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REGISTRATION</a:t>
            </a:r>
            <a:endParaRPr sz="2400">
              <a:latin typeface="Arial MT"/>
              <a:cs typeface="Arial MT"/>
            </a:endParaRPr>
          </a:p>
          <a:p>
            <a:pPr marL="256540" indent="-243840">
              <a:lnSpc>
                <a:spcPct val="100000"/>
              </a:lnSpc>
              <a:spcBef>
                <a:spcPts val="575"/>
              </a:spcBef>
              <a:buSzPct val="95833"/>
              <a:buFont typeface="Wingdings"/>
              <a:buChar char=""/>
              <a:tabLst>
                <a:tab pos="256540" algn="l"/>
              </a:tabLst>
            </a:pPr>
            <a:r>
              <a:rPr sz="2400" spc="-10" dirty="0">
                <a:latin typeface="Arial MT"/>
                <a:cs typeface="Arial MT"/>
              </a:rPr>
              <a:t>C</a:t>
            </a:r>
            <a:r>
              <a:rPr sz="2400" dirty="0">
                <a:latin typeface="Arial MT"/>
                <a:cs typeface="Arial MT"/>
              </a:rPr>
              <a:t>on</a:t>
            </a:r>
            <a:r>
              <a:rPr sz="2400" spc="-5" dirty="0">
                <a:latin typeface="Arial MT"/>
                <a:cs typeface="Arial MT"/>
              </a:rPr>
              <a:t>c</a:t>
            </a:r>
            <a:r>
              <a:rPr sz="2400" dirty="0">
                <a:latin typeface="Arial MT"/>
                <a:cs typeface="Arial MT"/>
              </a:rPr>
              <a:t>ept:</a:t>
            </a:r>
            <a:r>
              <a:rPr sz="2400" spc="-1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10" dirty="0">
                <a:latin typeface="Arial MT"/>
                <a:cs typeface="Arial MT"/>
              </a:rPr>
              <a:t>CC</a:t>
            </a:r>
            <a:r>
              <a:rPr sz="2400" dirty="0">
                <a:latin typeface="Arial MT"/>
                <a:cs typeface="Arial MT"/>
              </a:rPr>
              <a:t>O</a:t>
            </a:r>
            <a:r>
              <a:rPr sz="2400" spc="-10" dirty="0">
                <a:latin typeface="Arial MT"/>
                <a:cs typeface="Arial MT"/>
              </a:rPr>
              <a:t>UN</a:t>
            </a:r>
            <a:r>
              <a:rPr sz="2400" spc="-240" dirty="0">
                <a:latin typeface="Arial MT"/>
                <a:cs typeface="Arial MT"/>
              </a:rPr>
              <a:t>T</a:t>
            </a:r>
            <a:r>
              <a:rPr sz="2400" dirty="0">
                <a:latin typeface="Arial MT"/>
                <a:cs typeface="Arial MT"/>
              </a:rPr>
              <a:t>,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</a:t>
            </a:r>
            <a:r>
              <a:rPr sz="2400" dirty="0">
                <a:latin typeface="Arial MT"/>
                <a:cs typeface="Arial MT"/>
              </a:rPr>
              <a:t>O</a:t>
            </a:r>
            <a:r>
              <a:rPr sz="2400" spc="-10" dirty="0">
                <a:latin typeface="Arial MT"/>
                <a:cs typeface="Arial MT"/>
              </a:rPr>
              <a:t>UR</a:t>
            </a:r>
            <a:r>
              <a:rPr sz="2400" dirty="0">
                <a:latin typeface="Arial MT"/>
                <a:cs typeface="Arial MT"/>
              </a:rPr>
              <a:t>SE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46847" y="4758435"/>
            <a:ext cx="1240790" cy="631190"/>
          </a:xfrm>
          <a:custGeom>
            <a:avLst/>
            <a:gdLst/>
            <a:ahLst/>
            <a:cxnLst/>
            <a:rect l="l" t="t" r="r" b="b"/>
            <a:pathLst>
              <a:path w="1240790" h="631189">
                <a:moveTo>
                  <a:pt x="1149096" y="627888"/>
                </a:moveTo>
                <a:lnTo>
                  <a:pt x="91440" y="627888"/>
                </a:lnTo>
                <a:lnTo>
                  <a:pt x="112775" y="630936"/>
                </a:lnTo>
                <a:lnTo>
                  <a:pt x="1127759" y="630936"/>
                </a:lnTo>
                <a:lnTo>
                  <a:pt x="1149096" y="627888"/>
                </a:lnTo>
                <a:close/>
              </a:path>
              <a:path w="1240790" h="631189">
                <a:moveTo>
                  <a:pt x="1170431" y="621791"/>
                </a:moveTo>
                <a:lnTo>
                  <a:pt x="70103" y="621791"/>
                </a:lnTo>
                <a:lnTo>
                  <a:pt x="88392" y="627888"/>
                </a:lnTo>
                <a:lnTo>
                  <a:pt x="1152144" y="627888"/>
                </a:lnTo>
                <a:lnTo>
                  <a:pt x="1170431" y="621791"/>
                </a:lnTo>
                <a:close/>
              </a:path>
              <a:path w="1240790" h="631189">
                <a:moveTo>
                  <a:pt x="1173479" y="9143"/>
                </a:moveTo>
                <a:lnTo>
                  <a:pt x="67055" y="9143"/>
                </a:lnTo>
                <a:lnTo>
                  <a:pt x="51816" y="18287"/>
                </a:lnTo>
                <a:lnTo>
                  <a:pt x="48768" y="21336"/>
                </a:lnTo>
                <a:lnTo>
                  <a:pt x="33527" y="33527"/>
                </a:lnTo>
                <a:lnTo>
                  <a:pt x="21335" y="48768"/>
                </a:lnTo>
                <a:lnTo>
                  <a:pt x="18287" y="51815"/>
                </a:lnTo>
                <a:lnTo>
                  <a:pt x="9144" y="67056"/>
                </a:lnTo>
                <a:lnTo>
                  <a:pt x="9144" y="70103"/>
                </a:lnTo>
                <a:lnTo>
                  <a:pt x="3048" y="88391"/>
                </a:lnTo>
                <a:lnTo>
                  <a:pt x="3048" y="91439"/>
                </a:lnTo>
                <a:lnTo>
                  <a:pt x="0" y="112775"/>
                </a:lnTo>
                <a:lnTo>
                  <a:pt x="0" y="518159"/>
                </a:lnTo>
                <a:lnTo>
                  <a:pt x="3048" y="539495"/>
                </a:lnTo>
                <a:lnTo>
                  <a:pt x="3048" y="542544"/>
                </a:lnTo>
                <a:lnTo>
                  <a:pt x="9144" y="560832"/>
                </a:lnTo>
                <a:lnTo>
                  <a:pt x="9144" y="563880"/>
                </a:lnTo>
                <a:lnTo>
                  <a:pt x="18287" y="579119"/>
                </a:lnTo>
                <a:lnTo>
                  <a:pt x="21335" y="579119"/>
                </a:lnTo>
                <a:lnTo>
                  <a:pt x="21335" y="582168"/>
                </a:lnTo>
                <a:lnTo>
                  <a:pt x="33527" y="597407"/>
                </a:lnTo>
                <a:lnTo>
                  <a:pt x="48768" y="609600"/>
                </a:lnTo>
                <a:lnTo>
                  <a:pt x="51816" y="612647"/>
                </a:lnTo>
                <a:lnTo>
                  <a:pt x="67055" y="621791"/>
                </a:lnTo>
                <a:lnTo>
                  <a:pt x="1173479" y="621791"/>
                </a:lnTo>
                <a:lnTo>
                  <a:pt x="1188720" y="612647"/>
                </a:lnTo>
                <a:lnTo>
                  <a:pt x="1188720" y="609600"/>
                </a:lnTo>
                <a:lnTo>
                  <a:pt x="94487" y="609600"/>
                </a:lnTo>
                <a:lnTo>
                  <a:pt x="76200" y="603503"/>
                </a:lnTo>
                <a:lnTo>
                  <a:pt x="60959" y="594359"/>
                </a:lnTo>
                <a:lnTo>
                  <a:pt x="49529" y="585215"/>
                </a:lnTo>
                <a:lnTo>
                  <a:pt x="48768" y="585215"/>
                </a:lnTo>
                <a:lnTo>
                  <a:pt x="45720" y="582168"/>
                </a:lnTo>
                <a:lnTo>
                  <a:pt x="46329" y="582168"/>
                </a:lnTo>
                <a:lnTo>
                  <a:pt x="36575" y="569976"/>
                </a:lnTo>
                <a:lnTo>
                  <a:pt x="27431" y="554736"/>
                </a:lnTo>
                <a:lnTo>
                  <a:pt x="22351" y="539495"/>
                </a:lnTo>
                <a:lnTo>
                  <a:pt x="21335" y="539495"/>
                </a:lnTo>
                <a:lnTo>
                  <a:pt x="21335" y="91439"/>
                </a:lnTo>
                <a:lnTo>
                  <a:pt x="22351" y="91439"/>
                </a:lnTo>
                <a:lnTo>
                  <a:pt x="27431" y="76200"/>
                </a:lnTo>
                <a:lnTo>
                  <a:pt x="36575" y="60959"/>
                </a:lnTo>
                <a:lnTo>
                  <a:pt x="46329" y="48768"/>
                </a:lnTo>
                <a:lnTo>
                  <a:pt x="45720" y="48768"/>
                </a:lnTo>
                <a:lnTo>
                  <a:pt x="48768" y="45719"/>
                </a:lnTo>
                <a:lnTo>
                  <a:pt x="49529" y="45719"/>
                </a:lnTo>
                <a:lnTo>
                  <a:pt x="60959" y="36575"/>
                </a:lnTo>
                <a:lnTo>
                  <a:pt x="76200" y="27431"/>
                </a:lnTo>
                <a:lnTo>
                  <a:pt x="94487" y="21336"/>
                </a:lnTo>
                <a:lnTo>
                  <a:pt x="1188720" y="21336"/>
                </a:lnTo>
                <a:lnTo>
                  <a:pt x="1188720" y="18287"/>
                </a:lnTo>
                <a:lnTo>
                  <a:pt x="1173479" y="9143"/>
                </a:lnTo>
                <a:close/>
              </a:path>
              <a:path w="1240790" h="631189">
                <a:moveTo>
                  <a:pt x="1193122" y="583522"/>
                </a:moveTo>
                <a:lnTo>
                  <a:pt x="1179576" y="594359"/>
                </a:lnTo>
                <a:lnTo>
                  <a:pt x="1164335" y="603503"/>
                </a:lnTo>
                <a:lnTo>
                  <a:pt x="1146048" y="609600"/>
                </a:lnTo>
                <a:lnTo>
                  <a:pt x="1191768" y="609600"/>
                </a:lnTo>
                <a:lnTo>
                  <a:pt x="1207007" y="597407"/>
                </a:lnTo>
                <a:lnTo>
                  <a:pt x="1216761" y="585215"/>
                </a:lnTo>
                <a:lnTo>
                  <a:pt x="1191768" y="585215"/>
                </a:lnTo>
                <a:lnTo>
                  <a:pt x="1193122" y="583522"/>
                </a:lnTo>
                <a:close/>
              </a:path>
              <a:path w="1240790" h="631189">
                <a:moveTo>
                  <a:pt x="45720" y="582168"/>
                </a:moveTo>
                <a:lnTo>
                  <a:pt x="48768" y="585215"/>
                </a:lnTo>
                <a:lnTo>
                  <a:pt x="47413" y="583522"/>
                </a:lnTo>
                <a:lnTo>
                  <a:pt x="45720" y="582168"/>
                </a:lnTo>
                <a:close/>
              </a:path>
              <a:path w="1240790" h="631189">
                <a:moveTo>
                  <a:pt x="47413" y="583522"/>
                </a:moveTo>
                <a:lnTo>
                  <a:pt x="48768" y="585215"/>
                </a:lnTo>
                <a:lnTo>
                  <a:pt x="49529" y="585215"/>
                </a:lnTo>
                <a:lnTo>
                  <a:pt x="47413" y="583522"/>
                </a:lnTo>
                <a:close/>
              </a:path>
              <a:path w="1240790" h="631189">
                <a:moveTo>
                  <a:pt x="1194816" y="582168"/>
                </a:moveTo>
                <a:lnTo>
                  <a:pt x="1193122" y="583522"/>
                </a:lnTo>
                <a:lnTo>
                  <a:pt x="1191768" y="585215"/>
                </a:lnTo>
                <a:lnTo>
                  <a:pt x="1194816" y="582168"/>
                </a:lnTo>
                <a:close/>
              </a:path>
              <a:path w="1240790" h="631189">
                <a:moveTo>
                  <a:pt x="1219200" y="582168"/>
                </a:moveTo>
                <a:lnTo>
                  <a:pt x="1194816" y="582168"/>
                </a:lnTo>
                <a:lnTo>
                  <a:pt x="1191768" y="585215"/>
                </a:lnTo>
                <a:lnTo>
                  <a:pt x="1216761" y="585215"/>
                </a:lnTo>
                <a:lnTo>
                  <a:pt x="1219200" y="582168"/>
                </a:lnTo>
                <a:close/>
              </a:path>
              <a:path w="1240790" h="631189">
                <a:moveTo>
                  <a:pt x="46329" y="582168"/>
                </a:moveTo>
                <a:lnTo>
                  <a:pt x="45720" y="582168"/>
                </a:lnTo>
                <a:lnTo>
                  <a:pt x="47413" y="583522"/>
                </a:lnTo>
                <a:lnTo>
                  <a:pt x="46329" y="582168"/>
                </a:lnTo>
                <a:close/>
              </a:path>
              <a:path w="1240790" h="631189">
                <a:moveTo>
                  <a:pt x="1219200" y="536447"/>
                </a:moveTo>
                <a:lnTo>
                  <a:pt x="1213103" y="554736"/>
                </a:lnTo>
                <a:lnTo>
                  <a:pt x="1203959" y="569976"/>
                </a:lnTo>
                <a:lnTo>
                  <a:pt x="1193122" y="583522"/>
                </a:lnTo>
                <a:lnTo>
                  <a:pt x="1194816" y="582168"/>
                </a:lnTo>
                <a:lnTo>
                  <a:pt x="1219200" y="582168"/>
                </a:lnTo>
                <a:lnTo>
                  <a:pt x="1219200" y="579119"/>
                </a:lnTo>
                <a:lnTo>
                  <a:pt x="1222248" y="579119"/>
                </a:lnTo>
                <a:lnTo>
                  <a:pt x="1231392" y="563880"/>
                </a:lnTo>
                <a:lnTo>
                  <a:pt x="1231392" y="560832"/>
                </a:lnTo>
                <a:lnTo>
                  <a:pt x="1237487" y="542544"/>
                </a:lnTo>
                <a:lnTo>
                  <a:pt x="1237487" y="539495"/>
                </a:lnTo>
                <a:lnTo>
                  <a:pt x="1219200" y="539495"/>
                </a:lnTo>
                <a:lnTo>
                  <a:pt x="1219200" y="536447"/>
                </a:lnTo>
                <a:close/>
              </a:path>
              <a:path w="1240790" h="631189">
                <a:moveTo>
                  <a:pt x="21335" y="536447"/>
                </a:moveTo>
                <a:lnTo>
                  <a:pt x="21335" y="539495"/>
                </a:lnTo>
                <a:lnTo>
                  <a:pt x="22351" y="539495"/>
                </a:lnTo>
                <a:lnTo>
                  <a:pt x="21335" y="536447"/>
                </a:lnTo>
                <a:close/>
              </a:path>
              <a:path w="1240790" h="631189">
                <a:moveTo>
                  <a:pt x="1237487" y="91439"/>
                </a:moveTo>
                <a:lnTo>
                  <a:pt x="1219200" y="91439"/>
                </a:lnTo>
                <a:lnTo>
                  <a:pt x="1219200" y="539495"/>
                </a:lnTo>
                <a:lnTo>
                  <a:pt x="1237487" y="539495"/>
                </a:lnTo>
                <a:lnTo>
                  <a:pt x="1240535" y="518159"/>
                </a:lnTo>
                <a:lnTo>
                  <a:pt x="1240535" y="112775"/>
                </a:lnTo>
                <a:lnTo>
                  <a:pt x="1237487" y="91439"/>
                </a:lnTo>
                <a:close/>
              </a:path>
              <a:path w="1240790" h="631189">
                <a:moveTo>
                  <a:pt x="22351" y="91439"/>
                </a:moveTo>
                <a:lnTo>
                  <a:pt x="21335" y="91439"/>
                </a:lnTo>
                <a:lnTo>
                  <a:pt x="21335" y="94487"/>
                </a:lnTo>
                <a:lnTo>
                  <a:pt x="22351" y="91439"/>
                </a:lnTo>
                <a:close/>
              </a:path>
              <a:path w="1240790" h="631189">
                <a:moveTo>
                  <a:pt x="1193122" y="47413"/>
                </a:moveTo>
                <a:lnTo>
                  <a:pt x="1203959" y="60959"/>
                </a:lnTo>
                <a:lnTo>
                  <a:pt x="1213103" y="76200"/>
                </a:lnTo>
                <a:lnTo>
                  <a:pt x="1219200" y="94487"/>
                </a:lnTo>
                <a:lnTo>
                  <a:pt x="1219200" y="91439"/>
                </a:lnTo>
                <a:lnTo>
                  <a:pt x="1237487" y="91439"/>
                </a:lnTo>
                <a:lnTo>
                  <a:pt x="1237487" y="88391"/>
                </a:lnTo>
                <a:lnTo>
                  <a:pt x="1231392" y="70103"/>
                </a:lnTo>
                <a:lnTo>
                  <a:pt x="1231392" y="67056"/>
                </a:lnTo>
                <a:lnTo>
                  <a:pt x="1222248" y="51815"/>
                </a:lnTo>
                <a:lnTo>
                  <a:pt x="1219200" y="48768"/>
                </a:lnTo>
                <a:lnTo>
                  <a:pt x="1194816" y="48768"/>
                </a:lnTo>
                <a:lnTo>
                  <a:pt x="1193122" y="47413"/>
                </a:lnTo>
                <a:close/>
              </a:path>
              <a:path w="1240790" h="631189">
                <a:moveTo>
                  <a:pt x="48768" y="45719"/>
                </a:moveTo>
                <a:lnTo>
                  <a:pt x="45720" y="48768"/>
                </a:lnTo>
                <a:lnTo>
                  <a:pt x="47413" y="47413"/>
                </a:lnTo>
                <a:lnTo>
                  <a:pt x="48768" y="45719"/>
                </a:lnTo>
                <a:close/>
              </a:path>
              <a:path w="1240790" h="631189">
                <a:moveTo>
                  <a:pt x="47413" y="47413"/>
                </a:moveTo>
                <a:lnTo>
                  <a:pt x="45720" y="48768"/>
                </a:lnTo>
                <a:lnTo>
                  <a:pt x="46329" y="48768"/>
                </a:lnTo>
                <a:lnTo>
                  <a:pt x="47413" y="47413"/>
                </a:lnTo>
                <a:close/>
              </a:path>
              <a:path w="1240790" h="631189">
                <a:moveTo>
                  <a:pt x="1191768" y="45719"/>
                </a:moveTo>
                <a:lnTo>
                  <a:pt x="1193122" y="47413"/>
                </a:lnTo>
                <a:lnTo>
                  <a:pt x="1194816" y="48768"/>
                </a:lnTo>
                <a:lnTo>
                  <a:pt x="1191768" y="45719"/>
                </a:lnTo>
                <a:close/>
              </a:path>
              <a:path w="1240790" h="631189">
                <a:moveTo>
                  <a:pt x="1216761" y="45719"/>
                </a:moveTo>
                <a:lnTo>
                  <a:pt x="1191768" y="45719"/>
                </a:lnTo>
                <a:lnTo>
                  <a:pt x="1194816" y="48768"/>
                </a:lnTo>
                <a:lnTo>
                  <a:pt x="1219200" y="48768"/>
                </a:lnTo>
                <a:lnTo>
                  <a:pt x="1216761" y="45719"/>
                </a:lnTo>
                <a:close/>
              </a:path>
              <a:path w="1240790" h="631189">
                <a:moveTo>
                  <a:pt x="49529" y="45719"/>
                </a:moveTo>
                <a:lnTo>
                  <a:pt x="48768" y="45719"/>
                </a:lnTo>
                <a:lnTo>
                  <a:pt x="47413" y="47413"/>
                </a:lnTo>
                <a:lnTo>
                  <a:pt x="49529" y="45719"/>
                </a:lnTo>
                <a:close/>
              </a:path>
              <a:path w="1240790" h="631189">
                <a:moveTo>
                  <a:pt x="1191768" y="21336"/>
                </a:moveTo>
                <a:lnTo>
                  <a:pt x="1146048" y="21336"/>
                </a:lnTo>
                <a:lnTo>
                  <a:pt x="1164335" y="27431"/>
                </a:lnTo>
                <a:lnTo>
                  <a:pt x="1179576" y="36575"/>
                </a:lnTo>
                <a:lnTo>
                  <a:pt x="1193122" y="47413"/>
                </a:lnTo>
                <a:lnTo>
                  <a:pt x="1191768" y="45719"/>
                </a:lnTo>
                <a:lnTo>
                  <a:pt x="1216761" y="45719"/>
                </a:lnTo>
                <a:lnTo>
                  <a:pt x="1207007" y="33527"/>
                </a:lnTo>
                <a:lnTo>
                  <a:pt x="1191768" y="21336"/>
                </a:lnTo>
                <a:close/>
              </a:path>
              <a:path w="1240790" h="631189">
                <a:moveTo>
                  <a:pt x="1152144" y="3047"/>
                </a:moveTo>
                <a:lnTo>
                  <a:pt x="88392" y="3047"/>
                </a:lnTo>
                <a:lnTo>
                  <a:pt x="70103" y="9143"/>
                </a:lnTo>
                <a:lnTo>
                  <a:pt x="1170431" y="9143"/>
                </a:lnTo>
                <a:lnTo>
                  <a:pt x="1152144" y="3047"/>
                </a:lnTo>
                <a:close/>
              </a:path>
              <a:path w="1240790" h="631189">
                <a:moveTo>
                  <a:pt x="1127759" y="0"/>
                </a:moveTo>
                <a:lnTo>
                  <a:pt x="112775" y="0"/>
                </a:lnTo>
                <a:lnTo>
                  <a:pt x="91440" y="3047"/>
                </a:lnTo>
                <a:lnTo>
                  <a:pt x="1149096" y="3047"/>
                </a:lnTo>
                <a:lnTo>
                  <a:pt x="11277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717028" y="4901183"/>
            <a:ext cx="8959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20" dirty="0">
                <a:latin typeface="Arial MT"/>
                <a:cs typeface="Arial MT"/>
              </a:rPr>
              <a:t>S</a:t>
            </a:r>
            <a:r>
              <a:rPr sz="2000" spc="-5" dirty="0">
                <a:latin typeface="Arial MT"/>
                <a:cs typeface="Arial MT"/>
              </a:rPr>
              <a:t>t</a:t>
            </a:r>
            <a:r>
              <a:rPr sz="2000" spc="-10" dirty="0">
                <a:latin typeface="Arial MT"/>
                <a:cs typeface="Arial MT"/>
              </a:rPr>
              <a:t>uden</a:t>
            </a:r>
            <a:r>
              <a:rPr sz="2000" spc="-5" dirty="0">
                <a:latin typeface="Arial MT"/>
                <a:cs typeface="Arial MT"/>
              </a:rPr>
              <a:t>t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546847" y="3996435"/>
            <a:ext cx="1240790" cy="631190"/>
          </a:xfrm>
          <a:custGeom>
            <a:avLst/>
            <a:gdLst/>
            <a:ahLst/>
            <a:cxnLst/>
            <a:rect l="l" t="t" r="r" b="b"/>
            <a:pathLst>
              <a:path w="1240790" h="631189">
                <a:moveTo>
                  <a:pt x="1149096" y="627888"/>
                </a:moveTo>
                <a:lnTo>
                  <a:pt x="91440" y="627888"/>
                </a:lnTo>
                <a:lnTo>
                  <a:pt x="112775" y="630936"/>
                </a:lnTo>
                <a:lnTo>
                  <a:pt x="1127759" y="630936"/>
                </a:lnTo>
                <a:lnTo>
                  <a:pt x="1149096" y="627888"/>
                </a:lnTo>
                <a:close/>
              </a:path>
              <a:path w="1240790" h="631189">
                <a:moveTo>
                  <a:pt x="1170431" y="621791"/>
                </a:moveTo>
                <a:lnTo>
                  <a:pt x="70103" y="621791"/>
                </a:lnTo>
                <a:lnTo>
                  <a:pt x="88392" y="627888"/>
                </a:lnTo>
                <a:lnTo>
                  <a:pt x="1152144" y="627888"/>
                </a:lnTo>
                <a:lnTo>
                  <a:pt x="1170431" y="621791"/>
                </a:lnTo>
                <a:close/>
              </a:path>
              <a:path w="1240790" h="631189">
                <a:moveTo>
                  <a:pt x="1173479" y="9143"/>
                </a:moveTo>
                <a:lnTo>
                  <a:pt x="67055" y="9143"/>
                </a:lnTo>
                <a:lnTo>
                  <a:pt x="51816" y="18287"/>
                </a:lnTo>
                <a:lnTo>
                  <a:pt x="48768" y="21336"/>
                </a:lnTo>
                <a:lnTo>
                  <a:pt x="33527" y="33527"/>
                </a:lnTo>
                <a:lnTo>
                  <a:pt x="21335" y="48767"/>
                </a:lnTo>
                <a:lnTo>
                  <a:pt x="18287" y="51815"/>
                </a:lnTo>
                <a:lnTo>
                  <a:pt x="9144" y="67055"/>
                </a:lnTo>
                <a:lnTo>
                  <a:pt x="9144" y="70103"/>
                </a:lnTo>
                <a:lnTo>
                  <a:pt x="3048" y="88391"/>
                </a:lnTo>
                <a:lnTo>
                  <a:pt x="3048" y="91439"/>
                </a:lnTo>
                <a:lnTo>
                  <a:pt x="0" y="112775"/>
                </a:lnTo>
                <a:lnTo>
                  <a:pt x="0" y="518159"/>
                </a:lnTo>
                <a:lnTo>
                  <a:pt x="3048" y="539495"/>
                </a:lnTo>
                <a:lnTo>
                  <a:pt x="3048" y="542544"/>
                </a:lnTo>
                <a:lnTo>
                  <a:pt x="9144" y="560832"/>
                </a:lnTo>
                <a:lnTo>
                  <a:pt x="9144" y="563880"/>
                </a:lnTo>
                <a:lnTo>
                  <a:pt x="18287" y="579119"/>
                </a:lnTo>
                <a:lnTo>
                  <a:pt x="21335" y="579119"/>
                </a:lnTo>
                <a:lnTo>
                  <a:pt x="21335" y="582168"/>
                </a:lnTo>
                <a:lnTo>
                  <a:pt x="33527" y="597407"/>
                </a:lnTo>
                <a:lnTo>
                  <a:pt x="48768" y="609600"/>
                </a:lnTo>
                <a:lnTo>
                  <a:pt x="51816" y="612647"/>
                </a:lnTo>
                <a:lnTo>
                  <a:pt x="67055" y="621791"/>
                </a:lnTo>
                <a:lnTo>
                  <a:pt x="1173479" y="621791"/>
                </a:lnTo>
                <a:lnTo>
                  <a:pt x="1188720" y="612647"/>
                </a:lnTo>
                <a:lnTo>
                  <a:pt x="1188720" y="609600"/>
                </a:lnTo>
                <a:lnTo>
                  <a:pt x="94487" y="609600"/>
                </a:lnTo>
                <a:lnTo>
                  <a:pt x="76200" y="603503"/>
                </a:lnTo>
                <a:lnTo>
                  <a:pt x="60959" y="594359"/>
                </a:lnTo>
                <a:lnTo>
                  <a:pt x="49529" y="585215"/>
                </a:lnTo>
                <a:lnTo>
                  <a:pt x="48768" y="585215"/>
                </a:lnTo>
                <a:lnTo>
                  <a:pt x="45720" y="582168"/>
                </a:lnTo>
                <a:lnTo>
                  <a:pt x="46329" y="582168"/>
                </a:lnTo>
                <a:lnTo>
                  <a:pt x="36575" y="569976"/>
                </a:lnTo>
                <a:lnTo>
                  <a:pt x="27431" y="554736"/>
                </a:lnTo>
                <a:lnTo>
                  <a:pt x="22351" y="539495"/>
                </a:lnTo>
                <a:lnTo>
                  <a:pt x="21335" y="539495"/>
                </a:lnTo>
                <a:lnTo>
                  <a:pt x="21335" y="91439"/>
                </a:lnTo>
                <a:lnTo>
                  <a:pt x="22351" y="91439"/>
                </a:lnTo>
                <a:lnTo>
                  <a:pt x="27431" y="76200"/>
                </a:lnTo>
                <a:lnTo>
                  <a:pt x="36575" y="60960"/>
                </a:lnTo>
                <a:lnTo>
                  <a:pt x="46329" y="48767"/>
                </a:lnTo>
                <a:lnTo>
                  <a:pt x="45720" y="48767"/>
                </a:lnTo>
                <a:lnTo>
                  <a:pt x="48768" y="45719"/>
                </a:lnTo>
                <a:lnTo>
                  <a:pt x="49529" y="45719"/>
                </a:lnTo>
                <a:lnTo>
                  <a:pt x="60959" y="36575"/>
                </a:lnTo>
                <a:lnTo>
                  <a:pt x="76200" y="27431"/>
                </a:lnTo>
                <a:lnTo>
                  <a:pt x="94487" y="21336"/>
                </a:lnTo>
                <a:lnTo>
                  <a:pt x="1188720" y="21336"/>
                </a:lnTo>
                <a:lnTo>
                  <a:pt x="1188720" y="18287"/>
                </a:lnTo>
                <a:lnTo>
                  <a:pt x="1173479" y="9143"/>
                </a:lnTo>
                <a:close/>
              </a:path>
              <a:path w="1240790" h="631189">
                <a:moveTo>
                  <a:pt x="1193122" y="583522"/>
                </a:moveTo>
                <a:lnTo>
                  <a:pt x="1179576" y="594359"/>
                </a:lnTo>
                <a:lnTo>
                  <a:pt x="1164335" y="603503"/>
                </a:lnTo>
                <a:lnTo>
                  <a:pt x="1146048" y="609600"/>
                </a:lnTo>
                <a:lnTo>
                  <a:pt x="1191768" y="609600"/>
                </a:lnTo>
                <a:lnTo>
                  <a:pt x="1207007" y="597407"/>
                </a:lnTo>
                <a:lnTo>
                  <a:pt x="1216761" y="585215"/>
                </a:lnTo>
                <a:lnTo>
                  <a:pt x="1191768" y="585215"/>
                </a:lnTo>
                <a:lnTo>
                  <a:pt x="1193122" y="583522"/>
                </a:lnTo>
                <a:close/>
              </a:path>
              <a:path w="1240790" h="631189">
                <a:moveTo>
                  <a:pt x="45720" y="582168"/>
                </a:moveTo>
                <a:lnTo>
                  <a:pt x="48768" y="585215"/>
                </a:lnTo>
                <a:lnTo>
                  <a:pt x="47413" y="583522"/>
                </a:lnTo>
                <a:lnTo>
                  <a:pt x="45720" y="582168"/>
                </a:lnTo>
                <a:close/>
              </a:path>
              <a:path w="1240790" h="631189">
                <a:moveTo>
                  <a:pt x="47413" y="583522"/>
                </a:moveTo>
                <a:lnTo>
                  <a:pt x="48768" y="585215"/>
                </a:lnTo>
                <a:lnTo>
                  <a:pt x="49529" y="585215"/>
                </a:lnTo>
                <a:lnTo>
                  <a:pt x="47413" y="583522"/>
                </a:lnTo>
                <a:close/>
              </a:path>
              <a:path w="1240790" h="631189">
                <a:moveTo>
                  <a:pt x="1194816" y="582168"/>
                </a:moveTo>
                <a:lnTo>
                  <a:pt x="1193122" y="583522"/>
                </a:lnTo>
                <a:lnTo>
                  <a:pt x="1191768" y="585215"/>
                </a:lnTo>
                <a:lnTo>
                  <a:pt x="1194816" y="582168"/>
                </a:lnTo>
                <a:close/>
              </a:path>
              <a:path w="1240790" h="631189">
                <a:moveTo>
                  <a:pt x="1219200" y="582168"/>
                </a:moveTo>
                <a:lnTo>
                  <a:pt x="1194816" y="582168"/>
                </a:lnTo>
                <a:lnTo>
                  <a:pt x="1191768" y="585215"/>
                </a:lnTo>
                <a:lnTo>
                  <a:pt x="1216761" y="585215"/>
                </a:lnTo>
                <a:lnTo>
                  <a:pt x="1219200" y="582168"/>
                </a:lnTo>
                <a:close/>
              </a:path>
              <a:path w="1240790" h="631189">
                <a:moveTo>
                  <a:pt x="46329" y="582168"/>
                </a:moveTo>
                <a:lnTo>
                  <a:pt x="45720" y="582168"/>
                </a:lnTo>
                <a:lnTo>
                  <a:pt x="47413" y="583522"/>
                </a:lnTo>
                <a:lnTo>
                  <a:pt x="46329" y="582168"/>
                </a:lnTo>
                <a:close/>
              </a:path>
              <a:path w="1240790" h="631189">
                <a:moveTo>
                  <a:pt x="1219200" y="536447"/>
                </a:moveTo>
                <a:lnTo>
                  <a:pt x="1213103" y="554736"/>
                </a:lnTo>
                <a:lnTo>
                  <a:pt x="1203959" y="569976"/>
                </a:lnTo>
                <a:lnTo>
                  <a:pt x="1193122" y="583522"/>
                </a:lnTo>
                <a:lnTo>
                  <a:pt x="1194816" y="582168"/>
                </a:lnTo>
                <a:lnTo>
                  <a:pt x="1219200" y="582168"/>
                </a:lnTo>
                <a:lnTo>
                  <a:pt x="1219200" y="579119"/>
                </a:lnTo>
                <a:lnTo>
                  <a:pt x="1222248" y="579119"/>
                </a:lnTo>
                <a:lnTo>
                  <a:pt x="1231392" y="563880"/>
                </a:lnTo>
                <a:lnTo>
                  <a:pt x="1231392" y="560832"/>
                </a:lnTo>
                <a:lnTo>
                  <a:pt x="1237487" y="542544"/>
                </a:lnTo>
                <a:lnTo>
                  <a:pt x="1237487" y="539495"/>
                </a:lnTo>
                <a:lnTo>
                  <a:pt x="1219200" y="539495"/>
                </a:lnTo>
                <a:lnTo>
                  <a:pt x="1219200" y="536447"/>
                </a:lnTo>
                <a:close/>
              </a:path>
              <a:path w="1240790" h="631189">
                <a:moveTo>
                  <a:pt x="21335" y="536447"/>
                </a:moveTo>
                <a:lnTo>
                  <a:pt x="21335" y="539495"/>
                </a:lnTo>
                <a:lnTo>
                  <a:pt x="22351" y="539495"/>
                </a:lnTo>
                <a:lnTo>
                  <a:pt x="21335" y="536447"/>
                </a:lnTo>
                <a:close/>
              </a:path>
              <a:path w="1240790" h="631189">
                <a:moveTo>
                  <a:pt x="1237487" y="91439"/>
                </a:moveTo>
                <a:lnTo>
                  <a:pt x="1219200" y="91439"/>
                </a:lnTo>
                <a:lnTo>
                  <a:pt x="1219200" y="539495"/>
                </a:lnTo>
                <a:lnTo>
                  <a:pt x="1237487" y="539495"/>
                </a:lnTo>
                <a:lnTo>
                  <a:pt x="1240535" y="518159"/>
                </a:lnTo>
                <a:lnTo>
                  <a:pt x="1240535" y="112775"/>
                </a:lnTo>
                <a:lnTo>
                  <a:pt x="1237487" y="91439"/>
                </a:lnTo>
                <a:close/>
              </a:path>
              <a:path w="1240790" h="631189">
                <a:moveTo>
                  <a:pt x="22351" y="91439"/>
                </a:moveTo>
                <a:lnTo>
                  <a:pt x="21335" y="91439"/>
                </a:lnTo>
                <a:lnTo>
                  <a:pt x="21335" y="94487"/>
                </a:lnTo>
                <a:lnTo>
                  <a:pt x="22351" y="91439"/>
                </a:lnTo>
                <a:close/>
              </a:path>
              <a:path w="1240790" h="631189">
                <a:moveTo>
                  <a:pt x="1193122" y="47413"/>
                </a:moveTo>
                <a:lnTo>
                  <a:pt x="1203959" y="60960"/>
                </a:lnTo>
                <a:lnTo>
                  <a:pt x="1213103" y="76200"/>
                </a:lnTo>
                <a:lnTo>
                  <a:pt x="1219200" y="94487"/>
                </a:lnTo>
                <a:lnTo>
                  <a:pt x="1219200" y="91439"/>
                </a:lnTo>
                <a:lnTo>
                  <a:pt x="1237487" y="91439"/>
                </a:lnTo>
                <a:lnTo>
                  <a:pt x="1237487" y="88391"/>
                </a:lnTo>
                <a:lnTo>
                  <a:pt x="1231392" y="70103"/>
                </a:lnTo>
                <a:lnTo>
                  <a:pt x="1231392" y="67055"/>
                </a:lnTo>
                <a:lnTo>
                  <a:pt x="1222248" y="51815"/>
                </a:lnTo>
                <a:lnTo>
                  <a:pt x="1219200" y="48767"/>
                </a:lnTo>
                <a:lnTo>
                  <a:pt x="1194816" y="48767"/>
                </a:lnTo>
                <a:lnTo>
                  <a:pt x="1193122" y="47413"/>
                </a:lnTo>
                <a:close/>
              </a:path>
              <a:path w="1240790" h="631189">
                <a:moveTo>
                  <a:pt x="48768" y="45719"/>
                </a:moveTo>
                <a:lnTo>
                  <a:pt x="45720" y="48767"/>
                </a:lnTo>
                <a:lnTo>
                  <a:pt x="47413" y="47413"/>
                </a:lnTo>
                <a:lnTo>
                  <a:pt x="48768" y="45719"/>
                </a:lnTo>
                <a:close/>
              </a:path>
              <a:path w="1240790" h="631189">
                <a:moveTo>
                  <a:pt x="47413" y="47413"/>
                </a:moveTo>
                <a:lnTo>
                  <a:pt x="45720" y="48767"/>
                </a:lnTo>
                <a:lnTo>
                  <a:pt x="46329" y="48767"/>
                </a:lnTo>
                <a:lnTo>
                  <a:pt x="47413" y="47413"/>
                </a:lnTo>
                <a:close/>
              </a:path>
              <a:path w="1240790" h="631189">
                <a:moveTo>
                  <a:pt x="1191768" y="45719"/>
                </a:moveTo>
                <a:lnTo>
                  <a:pt x="1193122" y="47413"/>
                </a:lnTo>
                <a:lnTo>
                  <a:pt x="1194816" y="48767"/>
                </a:lnTo>
                <a:lnTo>
                  <a:pt x="1191768" y="45719"/>
                </a:lnTo>
                <a:close/>
              </a:path>
              <a:path w="1240790" h="631189">
                <a:moveTo>
                  <a:pt x="1216761" y="45719"/>
                </a:moveTo>
                <a:lnTo>
                  <a:pt x="1191768" y="45719"/>
                </a:lnTo>
                <a:lnTo>
                  <a:pt x="1194816" y="48767"/>
                </a:lnTo>
                <a:lnTo>
                  <a:pt x="1219200" y="48767"/>
                </a:lnTo>
                <a:lnTo>
                  <a:pt x="1216761" y="45719"/>
                </a:lnTo>
                <a:close/>
              </a:path>
              <a:path w="1240790" h="631189">
                <a:moveTo>
                  <a:pt x="49529" y="45719"/>
                </a:moveTo>
                <a:lnTo>
                  <a:pt x="48768" y="45719"/>
                </a:lnTo>
                <a:lnTo>
                  <a:pt x="47413" y="47413"/>
                </a:lnTo>
                <a:lnTo>
                  <a:pt x="49529" y="45719"/>
                </a:lnTo>
                <a:close/>
              </a:path>
              <a:path w="1240790" h="631189">
                <a:moveTo>
                  <a:pt x="1191768" y="21336"/>
                </a:moveTo>
                <a:lnTo>
                  <a:pt x="1146048" y="21336"/>
                </a:lnTo>
                <a:lnTo>
                  <a:pt x="1164335" y="27431"/>
                </a:lnTo>
                <a:lnTo>
                  <a:pt x="1179576" y="36575"/>
                </a:lnTo>
                <a:lnTo>
                  <a:pt x="1193122" y="47413"/>
                </a:lnTo>
                <a:lnTo>
                  <a:pt x="1191768" y="45719"/>
                </a:lnTo>
                <a:lnTo>
                  <a:pt x="1216761" y="45719"/>
                </a:lnTo>
                <a:lnTo>
                  <a:pt x="1207007" y="33527"/>
                </a:lnTo>
                <a:lnTo>
                  <a:pt x="1191768" y="21336"/>
                </a:lnTo>
                <a:close/>
              </a:path>
              <a:path w="1240790" h="631189">
                <a:moveTo>
                  <a:pt x="1152144" y="3048"/>
                </a:moveTo>
                <a:lnTo>
                  <a:pt x="88392" y="3048"/>
                </a:lnTo>
                <a:lnTo>
                  <a:pt x="70103" y="9143"/>
                </a:lnTo>
                <a:lnTo>
                  <a:pt x="1170431" y="9143"/>
                </a:lnTo>
                <a:lnTo>
                  <a:pt x="1152144" y="3048"/>
                </a:lnTo>
                <a:close/>
              </a:path>
              <a:path w="1240790" h="631189">
                <a:moveTo>
                  <a:pt x="1127759" y="0"/>
                </a:moveTo>
                <a:lnTo>
                  <a:pt x="112775" y="0"/>
                </a:lnTo>
                <a:lnTo>
                  <a:pt x="91440" y="3048"/>
                </a:lnTo>
                <a:lnTo>
                  <a:pt x="1149096" y="3048"/>
                </a:lnTo>
                <a:lnTo>
                  <a:pt x="11277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10347" y="4139183"/>
            <a:ext cx="111315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Arial MT"/>
                <a:cs typeface="Arial MT"/>
              </a:rPr>
              <a:t>Professor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5396" y="310896"/>
            <a:ext cx="527431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5" dirty="0"/>
              <a:t>ER</a:t>
            </a:r>
            <a:r>
              <a:rPr sz="3200" spc="-15" dirty="0"/>
              <a:t> </a:t>
            </a:r>
            <a:r>
              <a:rPr sz="3200" spc="-10" dirty="0"/>
              <a:t>Model</a:t>
            </a:r>
            <a:r>
              <a:rPr sz="3200" spc="15" dirty="0"/>
              <a:t> </a:t>
            </a:r>
            <a:r>
              <a:rPr sz="3200" spc="-10" dirty="0"/>
              <a:t>Concepts</a:t>
            </a:r>
            <a:r>
              <a:rPr sz="3200" spc="65" dirty="0"/>
              <a:t> </a:t>
            </a:r>
            <a:r>
              <a:rPr sz="3200" spc="-5" dirty="0"/>
              <a:t>- </a:t>
            </a:r>
            <a:r>
              <a:rPr sz="3200" spc="-30" dirty="0"/>
              <a:t>Attributes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310132" y="1578864"/>
            <a:ext cx="76415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7505" algn="l"/>
              </a:tabLst>
            </a:pPr>
            <a:r>
              <a:rPr sz="2400" b="1" u="heavy" spc="-10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Arial"/>
                <a:cs typeface="Arial"/>
              </a:rPr>
              <a:t>Attributes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"/>
              <a:tabLst>
                <a:tab pos="756920" algn="l"/>
              </a:tabLst>
            </a:pPr>
            <a:r>
              <a:rPr sz="2400" dirty="0">
                <a:latin typeface="Arial MT"/>
                <a:cs typeface="Arial MT"/>
              </a:rPr>
              <a:t>Attributes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are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properties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used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describe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entity.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0132" y="2676144"/>
            <a:ext cx="651129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7505" algn="l"/>
              </a:tabLst>
            </a:pPr>
            <a:r>
              <a:rPr sz="2400" b="1" u="heavy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Arial"/>
                <a:cs typeface="Arial"/>
              </a:rPr>
              <a:t>Example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"/>
              <a:tabLst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EMPLOYEE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entity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may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have</a:t>
            </a:r>
            <a:r>
              <a:rPr sz="2400" dirty="0">
                <a:latin typeface="Arial MT"/>
                <a:cs typeface="Arial MT"/>
              </a:rPr>
              <a:t> the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attributes</a:t>
            </a:r>
            <a:endParaRPr sz="2400">
              <a:latin typeface="Arial MT"/>
              <a:cs typeface="Arial MT"/>
            </a:endParaRPr>
          </a:p>
          <a:p>
            <a:pPr marL="1170940" lvl="2" indent="-243840">
              <a:lnSpc>
                <a:spcPct val="100000"/>
              </a:lnSpc>
              <a:buSzPct val="95833"/>
              <a:buFont typeface="Wingdings"/>
              <a:buChar char=""/>
              <a:tabLst>
                <a:tab pos="1170940" algn="l"/>
              </a:tabLst>
            </a:pPr>
            <a:r>
              <a:rPr sz="2400" dirty="0">
                <a:latin typeface="Arial MT"/>
                <a:cs typeface="Arial MT"/>
              </a:rPr>
              <a:t>Name,</a:t>
            </a:r>
            <a:endParaRPr sz="2400">
              <a:latin typeface="Arial MT"/>
              <a:cs typeface="Arial MT"/>
            </a:endParaRPr>
          </a:p>
          <a:p>
            <a:pPr marL="1170940" lvl="2" indent="-243840">
              <a:lnSpc>
                <a:spcPct val="100000"/>
              </a:lnSpc>
              <a:buSzPct val="95833"/>
              <a:buFont typeface="Wingdings"/>
              <a:buChar char=""/>
              <a:tabLst>
                <a:tab pos="1170940" algn="l"/>
              </a:tabLst>
            </a:pPr>
            <a:r>
              <a:rPr sz="2400" dirty="0">
                <a:latin typeface="Arial MT"/>
                <a:cs typeface="Arial MT"/>
              </a:rPr>
              <a:t>SSN,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24532" y="4139183"/>
            <a:ext cx="15417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6540" indent="-243840">
              <a:lnSpc>
                <a:spcPct val="100000"/>
              </a:lnSpc>
              <a:spcBef>
                <a:spcPts val="100"/>
              </a:spcBef>
              <a:buSzPct val="95833"/>
              <a:buFont typeface="Wingdings"/>
              <a:buChar char=""/>
              <a:tabLst>
                <a:tab pos="256540" algn="l"/>
              </a:tabLst>
            </a:pPr>
            <a:r>
              <a:rPr sz="2400" dirty="0">
                <a:latin typeface="Arial MT"/>
                <a:cs typeface="Arial MT"/>
              </a:rPr>
              <a:t>Address,</a:t>
            </a:r>
            <a:endParaRPr sz="2400">
              <a:latin typeface="Arial MT"/>
              <a:cs typeface="Arial MT"/>
            </a:endParaRPr>
          </a:p>
          <a:p>
            <a:pPr marL="256540" indent="-243840">
              <a:lnSpc>
                <a:spcPct val="100000"/>
              </a:lnSpc>
              <a:buSzPct val="95833"/>
              <a:buFont typeface="Wingdings"/>
              <a:buChar char=""/>
              <a:tabLst>
                <a:tab pos="256540" algn="l"/>
              </a:tabLst>
            </a:pPr>
            <a:r>
              <a:rPr sz="2400" spc="-5" dirty="0">
                <a:latin typeface="Arial MT"/>
                <a:cs typeface="Arial MT"/>
              </a:rPr>
              <a:t>Sex,</a:t>
            </a:r>
            <a:endParaRPr sz="2400">
              <a:latin typeface="Arial MT"/>
              <a:cs typeface="Arial MT"/>
            </a:endParaRPr>
          </a:p>
          <a:p>
            <a:pPr marL="256540" indent="-243840">
              <a:lnSpc>
                <a:spcPct val="100000"/>
              </a:lnSpc>
              <a:buSzPct val="95833"/>
              <a:buFont typeface="Wingdings"/>
              <a:buChar char=""/>
              <a:tabLst>
                <a:tab pos="256540" algn="l"/>
              </a:tabLst>
            </a:pPr>
            <a:r>
              <a:rPr sz="2400" spc="-5" dirty="0">
                <a:latin typeface="Arial MT"/>
                <a:cs typeface="Arial MT"/>
              </a:rPr>
              <a:t>BirthDate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73111" y="4715764"/>
            <a:ext cx="1237615" cy="631190"/>
          </a:xfrm>
          <a:custGeom>
            <a:avLst/>
            <a:gdLst/>
            <a:ahLst/>
            <a:cxnLst/>
            <a:rect l="l" t="t" r="r" b="b"/>
            <a:pathLst>
              <a:path w="1237615" h="631189">
                <a:moveTo>
                  <a:pt x="1146048" y="627888"/>
                </a:moveTo>
                <a:lnTo>
                  <a:pt x="88392" y="627888"/>
                </a:lnTo>
                <a:lnTo>
                  <a:pt x="109728" y="630936"/>
                </a:lnTo>
                <a:lnTo>
                  <a:pt x="1127760" y="630936"/>
                </a:lnTo>
                <a:lnTo>
                  <a:pt x="1146048" y="627888"/>
                </a:lnTo>
                <a:close/>
              </a:path>
              <a:path w="1237615" h="631189">
                <a:moveTo>
                  <a:pt x="1185672" y="609600"/>
                </a:moveTo>
                <a:lnTo>
                  <a:pt x="48768" y="609600"/>
                </a:lnTo>
                <a:lnTo>
                  <a:pt x="67056" y="621792"/>
                </a:lnTo>
                <a:lnTo>
                  <a:pt x="85344" y="627888"/>
                </a:lnTo>
                <a:lnTo>
                  <a:pt x="1149096" y="627888"/>
                </a:lnTo>
                <a:lnTo>
                  <a:pt x="1167384" y="621792"/>
                </a:lnTo>
                <a:lnTo>
                  <a:pt x="1170432" y="621792"/>
                </a:lnTo>
                <a:lnTo>
                  <a:pt x="1185672" y="609600"/>
                </a:lnTo>
                <a:close/>
              </a:path>
              <a:path w="1237615" h="631189">
                <a:moveTo>
                  <a:pt x="91440" y="21336"/>
                </a:moveTo>
                <a:lnTo>
                  <a:pt x="45720" y="21336"/>
                </a:lnTo>
                <a:lnTo>
                  <a:pt x="30480" y="33528"/>
                </a:lnTo>
                <a:lnTo>
                  <a:pt x="18288" y="48768"/>
                </a:lnTo>
                <a:lnTo>
                  <a:pt x="18288" y="51816"/>
                </a:lnTo>
                <a:lnTo>
                  <a:pt x="9144" y="67056"/>
                </a:lnTo>
                <a:lnTo>
                  <a:pt x="6096" y="67056"/>
                </a:lnTo>
                <a:lnTo>
                  <a:pt x="6096" y="70104"/>
                </a:lnTo>
                <a:lnTo>
                  <a:pt x="0" y="88392"/>
                </a:lnTo>
                <a:lnTo>
                  <a:pt x="0" y="542544"/>
                </a:lnTo>
                <a:lnTo>
                  <a:pt x="6096" y="560832"/>
                </a:lnTo>
                <a:lnTo>
                  <a:pt x="9144" y="563880"/>
                </a:lnTo>
                <a:lnTo>
                  <a:pt x="18288" y="579119"/>
                </a:lnTo>
                <a:lnTo>
                  <a:pt x="18288" y="582168"/>
                </a:lnTo>
                <a:lnTo>
                  <a:pt x="30480" y="597408"/>
                </a:lnTo>
                <a:lnTo>
                  <a:pt x="45720" y="609600"/>
                </a:lnTo>
                <a:lnTo>
                  <a:pt x="91440" y="609600"/>
                </a:lnTo>
                <a:lnTo>
                  <a:pt x="73152" y="603504"/>
                </a:lnTo>
                <a:lnTo>
                  <a:pt x="76200" y="603504"/>
                </a:lnTo>
                <a:lnTo>
                  <a:pt x="57912" y="594360"/>
                </a:lnTo>
                <a:lnTo>
                  <a:pt x="46481" y="585216"/>
                </a:lnTo>
                <a:lnTo>
                  <a:pt x="45720" y="585216"/>
                </a:lnTo>
                <a:lnTo>
                  <a:pt x="42672" y="582168"/>
                </a:lnTo>
                <a:lnTo>
                  <a:pt x="43281" y="582168"/>
                </a:lnTo>
                <a:lnTo>
                  <a:pt x="33528" y="569976"/>
                </a:lnTo>
                <a:lnTo>
                  <a:pt x="24384" y="554736"/>
                </a:lnTo>
                <a:lnTo>
                  <a:pt x="19304" y="539496"/>
                </a:lnTo>
                <a:lnTo>
                  <a:pt x="18288" y="539496"/>
                </a:lnTo>
                <a:lnTo>
                  <a:pt x="18288" y="91440"/>
                </a:lnTo>
                <a:lnTo>
                  <a:pt x="19304" y="91440"/>
                </a:lnTo>
                <a:lnTo>
                  <a:pt x="24384" y="76200"/>
                </a:lnTo>
                <a:lnTo>
                  <a:pt x="33528" y="60960"/>
                </a:lnTo>
                <a:lnTo>
                  <a:pt x="43281" y="48768"/>
                </a:lnTo>
                <a:lnTo>
                  <a:pt x="42672" y="48768"/>
                </a:lnTo>
                <a:lnTo>
                  <a:pt x="45720" y="45719"/>
                </a:lnTo>
                <a:lnTo>
                  <a:pt x="46481" y="45719"/>
                </a:lnTo>
                <a:lnTo>
                  <a:pt x="57912" y="36575"/>
                </a:lnTo>
                <a:lnTo>
                  <a:pt x="76200" y="27431"/>
                </a:lnTo>
                <a:lnTo>
                  <a:pt x="73152" y="27431"/>
                </a:lnTo>
                <a:lnTo>
                  <a:pt x="91440" y="21336"/>
                </a:lnTo>
                <a:close/>
              </a:path>
              <a:path w="1237615" h="631189">
                <a:moveTo>
                  <a:pt x="1191768" y="582168"/>
                </a:moveTo>
                <a:lnTo>
                  <a:pt x="1176528" y="594360"/>
                </a:lnTo>
                <a:lnTo>
                  <a:pt x="1161288" y="603504"/>
                </a:lnTo>
                <a:lnTo>
                  <a:pt x="1143000" y="609600"/>
                </a:lnTo>
                <a:lnTo>
                  <a:pt x="1188720" y="609600"/>
                </a:lnTo>
                <a:lnTo>
                  <a:pt x="1203960" y="597408"/>
                </a:lnTo>
                <a:lnTo>
                  <a:pt x="1213713" y="585216"/>
                </a:lnTo>
                <a:lnTo>
                  <a:pt x="1188720" y="585216"/>
                </a:lnTo>
                <a:lnTo>
                  <a:pt x="1191768" y="582168"/>
                </a:lnTo>
                <a:close/>
              </a:path>
              <a:path w="1237615" h="631189">
                <a:moveTo>
                  <a:pt x="42672" y="582168"/>
                </a:moveTo>
                <a:lnTo>
                  <a:pt x="45720" y="585216"/>
                </a:lnTo>
                <a:lnTo>
                  <a:pt x="44365" y="583522"/>
                </a:lnTo>
                <a:lnTo>
                  <a:pt x="42672" y="582168"/>
                </a:lnTo>
                <a:close/>
              </a:path>
              <a:path w="1237615" h="631189">
                <a:moveTo>
                  <a:pt x="44365" y="583522"/>
                </a:moveTo>
                <a:lnTo>
                  <a:pt x="45720" y="585216"/>
                </a:lnTo>
                <a:lnTo>
                  <a:pt x="46481" y="585216"/>
                </a:lnTo>
                <a:lnTo>
                  <a:pt x="44365" y="583522"/>
                </a:lnTo>
                <a:close/>
              </a:path>
              <a:path w="1237615" h="631189">
                <a:moveTo>
                  <a:pt x="1216152" y="536448"/>
                </a:moveTo>
                <a:lnTo>
                  <a:pt x="1210056" y="554736"/>
                </a:lnTo>
                <a:lnTo>
                  <a:pt x="1200912" y="569976"/>
                </a:lnTo>
                <a:lnTo>
                  <a:pt x="1203960" y="569976"/>
                </a:lnTo>
                <a:lnTo>
                  <a:pt x="1188720" y="585216"/>
                </a:lnTo>
                <a:lnTo>
                  <a:pt x="1213713" y="585216"/>
                </a:lnTo>
                <a:lnTo>
                  <a:pt x="1216152" y="582168"/>
                </a:lnTo>
                <a:lnTo>
                  <a:pt x="1219200" y="582168"/>
                </a:lnTo>
                <a:lnTo>
                  <a:pt x="1219200" y="579119"/>
                </a:lnTo>
                <a:lnTo>
                  <a:pt x="1228344" y="563880"/>
                </a:lnTo>
                <a:lnTo>
                  <a:pt x="1228344" y="560832"/>
                </a:lnTo>
                <a:lnTo>
                  <a:pt x="1234440" y="542544"/>
                </a:lnTo>
                <a:lnTo>
                  <a:pt x="1234440" y="539496"/>
                </a:lnTo>
                <a:lnTo>
                  <a:pt x="1216152" y="539496"/>
                </a:lnTo>
                <a:lnTo>
                  <a:pt x="1216152" y="536448"/>
                </a:lnTo>
                <a:close/>
              </a:path>
              <a:path w="1237615" h="631189">
                <a:moveTo>
                  <a:pt x="43281" y="582168"/>
                </a:moveTo>
                <a:lnTo>
                  <a:pt x="42672" y="582168"/>
                </a:lnTo>
                <a:lnTo>
                  <a:pt x="44365" y="583522"/>
                </a:lnTo>
                <a:lnTo>
                  <a:pt x="43281" y="582168"/>
                </a:lnTo>
                <a:close/>
              </a:path>
              <a:path w="1237615" h="631189">
                <a:moveTo>
                  <a:pt x="18288" y="536448"/>
                </a:moveTo>
                <a:lnTo>
                  <a:pt x="18288" y="539496"/>
                </a:lnTo>
                <a:lnTo>
                  <a:pt x="19304" y="539496"/>
                </a:lnTo>
                <a:lnTo>
                  <a:pt x="18288" y="536448"/>
                </a:lnTo>
                <a:close/>
              </a:path>
              <a:path w="1237615" h="631189">
                <a:moveTo>
                  <a:pt x="1234440" y="91440"/>
                </a:moveTo>
                <a:lnTo>
                  <a:pt x="1216152" y="91440"/>
                </a:lnTo>
                <a:lnTo>
                  <a:pt x="1219200" y="112775"/>
                </a:lnTo>
                <a:lnTo>
                  <a:pt x="1219200" y="518160"/>
                </a:lnTo>
                <a:lnTo>
                  <a:pt x="1216152" y="539496"/>
                </a:lnTo>
                <a:lnTo>
                  <a:pt x="1234440" y="539496"/>
                </a:lnTo>
                <a:lnTo>
                  <a:pt x="1237488" y="518160"/>
                </a:lnTo>
                <a:lnTo>
                  <a:pt x="1237488" y="109728"/>
                </a:lnTo>
                <a:lnTo>
                  <a:pt x="1234440" y="91440"/>
                </a:lnTo>
                <a:close/>
              </a:path>
              <a:path w="1237615" h="631189">
                <a:moveTo>
                  <a:pt x="19304" y="91440"/>
                </a:moveTo>
                <a:lnTo>
                  <a:pt x="18288" y="91440"/>
                </a:lnTo>
                <a:lnTo>
                  <a:pt x="18288" y="94487"/>
                </a:lnTo>
                <a:lnTo>
                  <a:pt x="19304" y="91440"/>
                </a:lnTo>
                <a:close/>
              </a:path>
              <a:path w="1237615" h="631189">
                <a:moveTo>
                  <a:pt x="1213713" y="45719"/>
                </a:moveTo>
                <a:lnTo>
                  <a:pt x="1188720" y="45719"/>
                </a:lnTo>
                <a:lnTo>
                  <a:pt x="1203960" y="60960"/>
                </a:lnTo>
                <a:lnTo>
                  <a:pt x="1200912" y="60960"/>
                </a:lnTo>
                <a:lnTo>
                  <a:pt x="1210056" y="76200"/>
                </a:lnTo>
                <a:lnTo>
                  <a:pt x="1216152" y="94487"/>
                </a:lnTo>
                <a:lnTo>
                  <a:pt x="1216152" y="91440"/>
                </a:lnTo>
                <a:lnTo>
                  <a:pt x="1234440" y="91440"/>
                </a:lnTo>
                <a:lnTo>
                  <a:pt x="1234440" y="88392"/>
                </a:lnTo>
                <a:lnTo>
                  <a:pt x="1228344" y="70104"/>
                </a:lnTo>
                <a:lnTo>
                  <a:pt x="1228344" y="67056"/>
                </a:lnTo>
                <a:lnTo>
                  <a:pt x="1219200" y="51816"/>
                </a:lnTo>
                <a:lnTo>
                  <a:pt x="1219200" y="48768"/>
                </a:lnTo>
                <a:lnTo>
                  <a:pt x="1216152" y="48768"/>
                </a:lnTo>
                <a:lnTo>
                  <a:pt x="1213713" y="45719"/>
                </a:lnTo>
                <a:close/>
              </a:path>
              <a:path w="1237615" h="631189">
                <a:moveTo>
                  <a:pt x="45720" y="45719"/>
                </a:moveTo>
                <a:lnTo>
                  <a:pt x="42672" y="48768"/>
                </a:lnTo>
                <a:lnTo>
                  <a:pt x="44365" y="47413"/>
                </a:lnTo>
                <a:lnTo>
                  <a:pt x="45720" y="45719"/>
                </a:lnTo>
                <a:close/>
              </a:path>
              <a:path w="1237615" h="631189">
                <a:moveTo>
                  <a:pt x="44365" y="47413"/>
                </a:moveTo>
                <a:lnTo>
                  <a:pt x="42672" y="48768"/>
                </a:lnTo>
                <a:lnTo>
                  <a:pt x="43281" y="48768"/>
                </a:lnTo>
                <a:lnTo>
                  <a:pt x="44365" y="47413"/>
                </a:lnTo>
                <a:close/>
              </a:path>
              <a:path w="1237615" h="631189">
                <a:moveTo>
                  <a:pt x="1149096" y="3048"/>
                </a:moveTo>
                <a:lnTo>
                  <a:pt x="85344" y="3048"/>
                </a:lnTo>
                <a:lnTo>
                  <a:pt x="67056" y="9143"/>
                </a:lnTo>
                <a:lnTo>
                  <a:pt x="48768" y="18287"/>
                </a:lnTo>
                <a:lnTo>
                  <a:pt x="48768" y="21336"/>
                </a:lnTo>
                <a:lnTo>
                  <a:pt x="1143000" y="21336"/>
                </a:lnTo>
                <a:lnTo>
                  <a:pt x="1161288" y="27431"/>
                </a:lnTo>
                <a:lnTo>
                  <a:pt x="1176528" y="36575"/>
                </a:lnTo>
                <a:lnTo>
                  <a:pt x="1191768" y="48768"/>
                </a:lnTo>
                <a:lnTo>
                  <a:pt x="1188720" y="45719"/>
                </a:lnTo>
                <a:lnTo>
                  <a:pt x="1213713" y="45719"/>
                </a:lnTo>
                <a:lnTo>
                  <a:pt x="1203960" y="33528"/>
                </a:lnTo>
                <a:lnTo>
                  <a:pt x="1188720" y="21336"/>
                </a:lnTo>
                <a:lnTo>
                  <a:pt x="1188720" y="18287"/>
                </a:lnTo>
                <a:lnTo>
                  <a:pt x="1185672" y="18287"/>
                </a:lnTo>
                <a:lnTo>
                  <a:pt x="1170432" y="9143"/>
                </a:lnTo>
                <a:lnTo>
                  <a:pt x="1167384" y="9143"/>
                </a:lnTo>
                <a:lnTo>
                  <a:pt x="1149096" y="3048"/>
                </a:lnTo>
                <a:close/>
              </a:path>
              <a:path w="1237615" h="631189">
                <a:moveTo>
                  <a:pt x="46481" y="45719"/>
                </a:moveTo>
                <a:lnTo>
                  <a:pt x="45720" y="45719"/>
                </a:lnTo>
                <a:lnTo>
                  <a:pt x="44365" y="47413"/>
                </a:lnTo>
                <a:lnTo>
                  <a:pt x="46481" y="45719"/>
                </a:lnTo>
                <a:close/>
              </a:path>
              <a:path w="1237615" h="631189">
                <a:moveTo>
                  <a:pt x="1124712" y="0"/>
                </a:moveTo>
                <a:lnTo>
                  <a:pt x="109728" y="0"/>
                </a:lnTo>
                <a:lnTo>
                  <a:pt x="88392" y="3048"/>
                </a:lnTo>
                <a:lnTo>
                  <a:pt x="1146048" y="3048"/>
                </a:lnTo>
                <a:lnTo>
                  <a:pt x="11247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540243" y="4858511"/>
            <a:ext cx="8959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20" dirty="0">
                <a:latin typeface="Arial MT"/>
                <a:cs typeface="Arial MT"/>
              </a:rPr>
              <a:t>S</a:t>
            </a:r>
            <a:r>
              <a:rPr sz="2000" spc="-5" dirty="0">
                <a:latin typeface="Arial MT"/>
                <a:cs typeface="Arial MT"/>
              </a:rPr>
              <a:t>t</a:t>
            </a:r>
            <a:r>
              <a:rPr sz="2000" spc="-10" dirty="0">
                <a:latin typeface="Arial MT"/>
                <a:cs typeface="Arial MT"/>
              </a:rPr>
              <a:t>uden</a:t>
            </a:r>
            <a:r>
              <a:rPr sz="2000" spc="-5" dirty="0">
                <a:latin typeface="Arial MT"/>
                <a:cs typeface="Arial MT"/>
              </a:rPr>
              <a:t>t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25511" y="3420364"/>
            <a:ext cx="932815" cy="402590"/>
          </a:xfrm>
          <a:custGeom>
            <a:avLst/>
            <a:gdLst/>
            <a:ahLst/>
            <a:cxnLst/>
            <a:rect l="l" t="t" r="r" b="b"/>
            <a:pathLst>
              <a:path w="932815" h="402589">
                <a:moveTo>
                  <a:pt x="466344" y="0"/>
                </a:moveTo>
                <a:lnTo>
                  <a:pt x="329184" y="9144"/>
                </a:lnTo>
                <a:lnTo>
                  <a:pt x="286512" y="15239"/>
                </a:lnTo>
                <a:lnTo>
                  <a:pt x="243840" y="24384"/>
                </a:lnTo>
                <a:lnTo>
                  <a:pt x="170688" y="45720"/>
                </a:lnTo>
                <a:lnTo>
                  <a:pt x="106680" y="70103"/>
                </a:lnTo>
                <a:lnTo>
                  <a:pt x="57912" y="103632"/>
                </a:lnTo>
                <a:lnTo>
                  <a:pt x="21336" y="137160"/>
                </a:lnTo>
                <a:lnTo>
                  <a:pt x="21336" y="140208"/>
                </a:lnTo>
                <a:lnTo>
                  <a:pt x="9144" y="158496"/>
                </a:lnTo>
                <a:lnTo>
                  <a:pt x="0" y="176784"/>
                </a:lnTo>
                <a:lnTo>
                  <a:pt x="0" y="222503"/>
                </a:lnTo>
                <a:lnTo>
                  <a:pt x="9144" y="243839"/>
                </a:lnTo>
                <a:lnTo>
                  <a:pt x="21336" y="262127"/>
                </a:lnTo>
                <a:lnTo>
                  <a:pt x="21336" y="265175"/>
                </a:lnTo>
                <a:lnTo>
                  <a:pt x="36576" y="283463"/>
                </a:lnTo>
                <a:lnTo>
                  <a:pt x="57912" y="298703"/>
                </a:lnTo>
                <a:lnTo>
                  <a:pt x="82296" y="316991"/>
                </a:lnTo>
                <a:lnTo>
                  <a:pt x="109728" y="329184"/>
                </a:lnTo>
                <a:lnTo>
                  <a:pt x="137160" y="344424"/>
                </a:lnTo>
                <a:lnTo>
                  <a:pt x="170688" y="356615"/>
                </a:lnTo>
                <a:lnTo>
                  <a:pt x="207264" y="368808"/>
                </a:lnTo>
                <a:lnTo>
                  <a:pt x="286512" y="387096"/>
                </a:lnTo>
                <a:lnTo>
                  <a:pt x="329184" y="393191"/>
                </a:lnTo>
                <a:lnTo>
                  <a:pt x="466344" y="402336"/>
                </a:lnTo>
                <a:lnTo>
                  <a:pt x="603504" y="393191"/>
                </a:lnTo>
                <a:lnTo>
                  <a:pt x="646176" y="387096"/>
                </a:lnTo>
                <a:lnTo>
                  <a:pt x="672592" y="381000"/>
                </a:lnTo>
                <a:lnTo>
                  <a:pt x="417576" y="381000"/>
                </a:lnTo>
                <a:lnTo>
                  <a:pt x="374904" y="377951"/>
                </a:lnTo>
                <a:lnTo>
                  <a:pt x="329184" y="371856"/>
                </a:lnTo>
                <a:lnTo>
                  <a:pt x="249936" y="359663"/>
                </a:lnTo>
                <a:lnTo>
                  <a:pt x="176784" y="338327"/>
                </a:lnTo>
                <a:lnTo>
                  <a:pt x="115824" y="313944"/>
                </a:lnTo>
                <a:lnTo>
                  <a:pt x="70104" y="283463"/>
                </a:lnTo>
                <a:lnTo>
                  <a:pt x="39116" y="252984"/>
                </a:lnTo>
                <a:lnTo>
                  <a:pt x="36576" y="252984"/>
                </a:lnTo>
                <a:lnTo>
                  <a:pt x="24384" y="234696"/>
                </a:lnTo>
                <a:lnTo>
                  <a:pt x="27432" y="234696"/>
                </a:lnTo>
                <a:lnTo>
                  <a:pt x="19812" y="219456"/>
                </a:lnTo>
                <a:lnTo>
                  <a:pt x="18288" y="219456"/>
                </a:lnTo>
                <a:lnTo>
                  <a:pt x="18288" y="182880"/>
                </a:lnTo>
                <a:lnTo>
                  <a:pt x="19594" y="182880"/>
                </a:lnTo>
                <a:lnTo>
                  <a:pt x="26125" y="167639"/>
                </a:lnTo>
                <a:lnTo>
                  <a:pt x="24384" y="167639"/>
                </a:lnTo>
                <a:lnTo>
                  <a:pt x="36576" y="149351"/>
                </a:lnTo>
                <a:lnTo>
                  <a:pt x="70104" y="115824"/>
                </a:lnTo>
                <a:lnTo>
                  <a:pt x="91440" y="103632"/>
                </a:lnTo>
                <a:lnTo>
                  <a:pt x="115824" y="88391"/>
                </a:lnTo>
                <a:lnTo>
                  <a:pt x="176784" y="64008"/>
                </a:lnTo>
                <a:lnTo>
                  <a:pt x="213360" y="51815"/>
                </a:lnTo>
                <a:lnTo>
                  <a:pt x="289560" y="33527"/>
                </a:lnTo>
                <a:lnTo>
                  <a:pt x="332232" y="27432"/>
                </a:lnTo>
                <a:lnTo>
                  <a:pt x="417576" y="21336"/>
                </a:lnTo>
                <a:lnTo>
                  <a:pt x="672592" y="21336"/>
                </a:lnTo>
                <a:lnTo>
                  <a:pt x="646176" y="15239"/>
                </a:lnTo>
                <a:lnTo>
                  <a:pt x="603504" y="9144"/>
                </a:lnTo>
                <a:lnTo>
                  <a:pt x="466344" y="0"/>
                </a:lnTo>
                <a:close/>
              </a:path>
              <a:path w="932815" h="402589">
                <a:moveTo>
                  <a:pt x="917448" y="249936"/>
                </a:moveTo>
                <a:lnTo>
                  <a:pt x="896112" y="249936"/>
                </a:lnTo>
                <a:lnTo>
                  <a:pt x="877824" y="268224"/>
                </a:lnTo>
                <a:lnTo>
                  <a:pt x="859536" y="283463"/>
                </a:lnTo>
                <a:lnTo>
                  <a:pt x="813816" y="313944"/>
                </a:lnTo>
                <a:lnTo>
                  <a:pt x="752856" y="338327"/>
                </a:lnTo>
                <a:lnTo>
                  <a:pt x="679704" y="359663"/>
                </a:lnTo>
                <a:lnTo>
                  <a:pt x="640080" y="365760"/>
                </a:lnTo>
                <a:lnTo>
                  <a:pt x="600456" y="374903"/>
                </a:lnTo>
                <a:lnTo>
                  <a:pt x="512064" y="381000"/>
                </a:lnTo>
                <a:lnTo>
                  <a:pt x="672592" y="381000"/>
                </a:lnTo>
                <a:lnTo>
                  <a:pt x="722376" y="368808"/>
                </a:lnTo>
                <a:lnTo>
                  <a:pt x="758952" y="356615"/>
                </a:lnTo>
                <a:lnTo>
                  <a:pt x="822960" y="329184"/>
                </a:lnTo>
                <a:lnTo>
                  <a:pt x="874776" y="298703"/>
                </a:lnTo>
                <a:lnTo>
                  <a:pt x="908304" y="265175"/>
                </a:lnTo>
                <a:lnTo>
                  <a:pt x="908304" y="262127"/>
                </a:lnTo>
                <a:lnTo>
                  <a:pt x="911352" y="262127"/>
                </a:lnTo>
                <a:lnTo>
                  <a:pt x="917448" y="249936"/>
                </a:lnTo>
                <a:close/>
              </a:path>
              <a:path w="932815" h="402589">
                <a:moveTo>
                  <a:pt x="36576" y="249936"/>
                </a:moveTo>
                <a:lnTo>
                  <a:pt x="36576" y="252984"/>
                </a:lnTo>
                <a:lnTo>
                  <a:pt x="39116" y="252984"/>
                </a:lnTo>
                <a:lnTo>
                  <a:pt x="36576" y="249936"/>
                </a:lnTo>
                <a:close/>
              </a:path>
              <a:path w="932815" h="402589">
                <a:moveTo>
                  <a:pt x="911352" y="216408"/>
                </a:moveTo>
                <a:lnTo>
                  <a:pt x="905256" y="234696"/>
                </a:lnTo>
                <a:lnTo>
                  <a:pt x="893064" y="252984"/>
                </a:lnTo>
                <a:lnTo>
                  <a:pt x="896112" y="249936"/>
                </a:lnTo>
                <a:lnTo>
                  <a:pt x="917448" y="249936"/>
                </a:lnTo>
                <a:lnTo>
                  <a:pt x="920496" y="243839"/>
                </a:lnTo>
                <a:lnTo>
                  <a:pt x="923544" y="243839"/>
                </a:lnTo>
                <a:lnTo>
                  <a:pt x="929640" y="222503"/>
                </a:lnTo>
                <a:lnTo>
                  <a:pt x="930401" y="219456"/>
                </a:lnTo>
                <a:lnTo>
                  <a:pt x="911352" y="219456"/>
                </a:lnTo>
                <a:lnTo>
                  <a:pt x="911352" y="216408"/>
                </a:lnTo>
                <a:close/>
              </a:path>
              <a:path w="932815" h="402589">
                <a:moveTo>
                  <a:pt x="18288" y="216408"/>
                </a:moveTo>
                <a:lnTo>
                  <a:pt x="18288" y="219456"/>
                </a:lnTo>
                <a:lnTo>
                  <a:pt x="19812" y="219456"/>
                </a:lnTo>
                <a:lnTo>
                  <a:pt x="18288" y="216408"/>
                </a:lnTo>
                <a:close/>
              </a:path>
              <a:path w="932815" h="402589">
                <a:moveTo>
                  <a:pt x="930656" y="182880"/>
                </a:moveTo>
                <a:lnTo>
                  <a:pt x="911352" y="182880"/>
                </a:lnTo>
                <a:lnTo>
                  <a:pt x="911352" y="192024"/>
                </a:lnTo>
                <a:lnTo>
                  <a:pt x="914400" y="201168"/>
                </a:lnTo>
                <a:lnTo>
                  <a:pt x="911352" y="210312"/>
                </a:lnTo>
                <a:lnTo>
                  <a:pt x="911352" y="219456"/>
                </a:lnTo>
                <a:lnTo>
                  <a:pt x="930401" y="219456"/>
                </a:lnTo>
                <a:lnTo>
                  <a:pt x="932688" y="210312"/>
                </a:lnTo>
                <a:lnTo>
                  <a:pt x="932688" y="188975"/>
                </a:lnTo>
                <a:lnTo>
                  <a:pt x="930656" y="182880"/>
                </a:lnTo>
                <a:close/>
              </a:path>
              <a:path w="932815" h="402589">
                <a:moveTo>
                  <a:pt x="19594" y="182880"/>
                </a:moveTo>
                <a:lnTo>
                  <a:pt x="18288" y="182880"/>
                </a:lnTo>
                <a:lnTo>
                  <a:pt x="18288" y="185927"/>
                </a:lnTo>
                <a:lnTo>
                  <a:pt x="19594" y="182880"/>
                </a:lnTo>
                <a:close/>
              </a:path>
              <a:path w="932815" h="402589">
                <a:moveTo>
                  <a:pt x="925576" y="164591"/>
                </a:moveTo>
                <a:lnTo>
                  <a:pt x="905256" y="164591"/>
                </a:lnTo>
                <a:lnTo>
                  <a:pt x="911352" y="185927"/>
                </a:lnTo>
                <a:lnTo>
                  <a:pt x="911352" y="182880"/>
                </a:lnTo>
                <a:lnTo>
                  <a:pt x="930656" y="182880"/>
                </a:lnTo>
                <a:lnTo>
                  <a:pt x="929640" y="179832"/>
                </a:lnTo>
                <a:lnTo>
                  <a:pt x="929640" y="176784"/>
                </a:lnTo>
                <a:lnTo>
                  <a:pt x="925576" y="164591"/>
                </a:lnTo>
                <a:close/>
              </a:path>
              <a:path w="932815" h="402589">
                <a:moveTo>
                  <a:pt x="27432" y="164591"/>
                </a:moveTo>
                <a:lnTo>
                  <a:pt x="24384" y="167639"/>
                </a:lnTo>
                <a:lnTo>
                  <a:pt x="26125" y="167639"/>
                </a:lnTo>
                <a:lnTo>
                  <a:pt x="27432" y="164591"/>
                </a:lnTo>
                <a:close/>
              </a:path>
              <a:path w="932815" h="402589">
                <a:moveTo>
                  <a:pt x="672592" y="21336"/>
                </a:moveTo>
                <a:lnTo>
                  <a:pt x="512064" y="21336"/>
                </a:lnTo>
                <a:lnTo>
                  <a:pt x="600456" y="27432"/>
                </a:lnTo>
                <a:lnTo>
                  <a:pt x="643128" y="33527"/>
                </a:lnTo>
                <a:lnTo>
                  <a:pt x="682752" y="42672"/>
                </a:lnTo>
                <a:lnTo>
                  <a:pt x="786384" y="76200"/>
                </a:lnTo>
                <a:lnTo>
                  <a:pt x="841248" y="103632"/>
                </a:lnTo>
                <a:lnTo>
                  <a:pt x="880872" y="134112"/>
                </a:lnTo>
                <a:lnTo>
                  <a:pt x="896112" y="149351"/>
                </a:lnTo>
                <a:lnTo>
                  <a:pt x="893064" y="149351"/>
                </a:lnTo>
                <a:lnTo>
                  <a:pt x="905256" y="167639"/>
                </a:lnTo>
                <a:lnTo>
                  <a:pt x="905256" y="164591"/>
                </a:lnTo>
                <a:lnTo>
                  <a:pt x="925576" y="164591"/>
                </a:lnTo>
                <a:lnTo>
                  <a:pt x="923544" y="158496"/>
                </a:lnTo>
                <a:lnTo>
                  <a:pt x="920496" y="158496"/>
                </a:lnTo>
                <a:lnTo>
                  <a:pt x="911352" y="140208"/>
                </a:lnTo>
                <a:lnTo>
                  <a:pt x="908304" y="140208"/>
                </a:lnTo>
                <a:lnTo>
                  <a:pt x="908304" y="137160"/>
                </a:lnTo>
                <a:lnTo>
                  <a:pt x="893064" y="118872"/>
                </a:lnTo>
                <a:lnTo>
                  <a:pt x="871728" y="103632"/>
                </a:lnTo>
                <a:lnTo>
                  <a:pt x="850392" y="85344"/>
                </a:lnTo>
                <a:lnTo>
                  <a:pt x="792480" y="57912"/>
                </a:lnTo>
                <a:lnTo>
                  <a:pt x="722376" y="33527"/>
                </a:lnTo>
                <a:lnTo>
                  <a:pt x="685800" y="24384"/>
                </a:lnTo>
                <a:lnTo>
                  <a:pt x="672592" y="21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72476" y="3477769"/>
            <a:ext cx="23114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5" dirty="0">
                <a:latin typeface="Arial MT"/>
                <a:cs typeface="Arial MT"/>
              </a:rPr>
              <a:t>ID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269223" y="3965955"/>
            <a:ext cx="935990" cy="402590"/>
          </a:xfrm>
          <a:custGeom>
            <a:avLst/>
            <a:gdLst/>
            <a:ahLst/>
            <a:cxnLst/>
            <a:rect l="l" t="t" r="r" b="b"/>
            <a:pathLst>
              <a:path w="935990" h="402589">
                <a:moveTo>
                  <a:pt x="466344" y="0"/>
                </a:moveTo>
                <a:lnTo>
                  <a:pt x="329183" y="9144"/>
                </a:lnTo>
                <a:lnTo>
                  <a:pt x="286511" y="15240"/>
                </a:lnTo>
                <a:lnTo>
                  <a:pt x="246887" y="24384"/>
                </a:lnTo>
                <a:lnTo>
                  <a:pt x="173735" y="45720"/>
                </a:lnTo>
                <a:lnTo>
                  <a:pt x="109727" y="73152"/>
                </a:lnTo>
                <a:lnTo>
                  <a:pt x="60959" y="103632"/>
                </a:lnTo>
                <a:lnTo>
                  <a:pt x="24383" y="137160"/>
                </a:lnTo>
                <a:lnTo>
                  <a:pt x="24383" y="140208"/>
                </a:lnTo>
                <a:lnTo>
                  <a:pt x="12192" y="158496"/>
                </a:lnTo>
                <a:lnTo>
                  <a:pt x="3048" y="179832"/>
                </a:lnTo>
                <a:lnTo>
                  <a:pt x="3048" y="192024"/>
                </a:lnTo>
                <a:lnTo>
                  <a:pt x="0" y="201168"/>
                </a:lnTo>
                <a:lnTo>
                  <a:pt x="3048" y="213360"/>
                </a:lnTo>
                <a:lnTo>
                  <a:pt x="3048" y="225552"/>
                </a:lnTo>
                <a:lnTo>
                  <a:pt x="12192" y="243840"/>
                </a:lnTo>
                <a:lnTo>
                  <a:pt x="24383" y="262128"/>
                </a:lnTo>
                <a:lnTo>
                  <a:pt x="24383" y="265176"/>
                </a:lnTo>
                <a:lnTo>
                  <a:pt x="39624" y="283464"/>
                </a:lnTo>
                <a:lnTo>
                  <a:pt x="60959" y="298704"/>
                </a:lnTo>
                <a:lnTo>
                  <a:pt x="85344" y="316992"/>
                </a:lnTo>
                <a:lnTo>
                  <a:pt x="109727" y="332232"/>
                </a:lnTo>
                <a:lnTo>
                  <a:pt x="173735" y="356616"/>
                </a:lnTo>
                <a:lnTo>
                  <a:pt x="210311" y="368808"/>
                </a:lnTo>
                <a:lnTo>
                  <a:pt x="289559" y="387096"/>
                </a:lnTo>
                <a:lnTo>
                  <a:pt x="329183" y="393192"/>
                </a:lnTo>
                <a:lnTo>
                  <a:pt x="469392" y="402336"/>
                </a:lnTo>
                <a:lnTo>
                  <a:pt x="606551" y="393192"/>
                </a:lnTo>
                <a:lnTo>
                  <a:pt x="646176" y="387096"/>
                </a:lnTo>
                <a:lnTo>
                  <a:pt x="674624" y="381000"/>
                </a:lnTo>
                <a:lnTo>
                  <a:pt x="420624" y="381000"/>
                </a:lnTo>
                <a:lnTo>
                  <a:pt x="332231" y="374904"/>
                </a:lnTo>
                <a:lnTo>
                  <a:pt x="292607" y="368808"/>
                </a:lnTo>
                <a:lnTo>
                  <a:pt x="213359" y="350520"/>
                </a:lnTo>
                <a:lnTo>
                  <a:pt x="146303" y="326136"/>
                </a:lnTo>
                <a:lnTo>
                  <a:pt x="70103" y="283464"/>
                </a:lnTo>
                <a:lnTo>
                  <a:pt x="39624" y="252984"/>
                </a:lnTo>
                <a:lnTo>
                  <a:pt x="29463" y="237744"/>
                </a:lnTo>
                <a:lnTo>
                  <a:pt x="27431" y="237744"/>
                </a:lnTo>
                <a:lnTo>
                  <a:pt x="22206" y="219456"/>
                </a:lnTo>
                <a:lnTo>
                  <a:pt x="21335" y="219456"/>
                </a:lnTo>
                <a:lnTo>
                  <a:pt x="21335" y="182880"/>
                </a:lnTo>
                <a:lnTo>
                  <a:pt x="22351" y="182880"/>
                </a:lnTo>
                <a:lnTo>
                  <a:pt x="27431" y="167640"/>
                </a:lnTo>
                <a:lnTo>
                  <a:pt x="39624" y="149352"/>
                </a:lnTo>
                <a:lnTo>
                  <a:pt x="42163" y="149352"/>
                </a:lnTo>
                <a:lnTo>
                  <a:pt x="54864" y="134112"/>
                </a:lnTo>
                <a:lnTo>
                  <a:pt x="73151" y="118872"/>
                </a:lnTo>
                <a:lnTo>
                  <a:pt x="118872" y="88392"/>
                </a:lnTo>
                <a:lnTo>
                  <a:pt x="179831" y="64008"/>
                </a:lnTo>
                <a:lnTo>
                  <a:pt x="252983" y="42672"/>
                </a:lnTo>
                <a:lnTo>
                  <a:pt x="292607" y="36576"/>
                </a:lnTo>
                <a:lnTo>
                  <a:pt x="332231" y="27432"/>
                </a:lnTo>
                <a:lnTo>
                  <a:pt x="420624" y="21336"/>
                </a:lnTo>
                <a:lnTo>
                  <a:pt x="674623" y="21336"/>
                </a:lnTo>
                <a:lnTo>
                  <a:pt x="646176" y="15240"/>
                </a:lnTo>
                <a:lnTo>
                  <a:pt x="603503" y="9144"/>
                </a:lnTo>
                <a:lnTo>
                  <a:pt x="466344" y="0"/>
                </a:lnTo>
                <a:close/>
              </a:path>
              <a:path w="935990" h="402589">
                <a:moveTo>
                  <a:pt x="928116" y="234696"/>
                </a:moveTo>
                <a:lnTo>
                  <a:pt x="908303" y="234696"/>
                </a:lnTo>
                <a:lnTo>
                  <a:pt x="896111" y="252984"/>
                </a:lnTo>
                <a:lnTo>
                  <a:pt x="862583" y="286512"/>
                </a:lnTo>
                <a:lnTo>
                  <a:pt x="841248" y="298704"/>
                </a:lnTo>
                <a:lnTo>
                  <a:pt x="816864" y="313944"/>
                </a:lnTo>
                <a:lnTo>
                  <a:pt x="755903" y="338328"/>
                </a:lnTo>
                <a:lnTo>
                  <a:pt x="719327" y="350520"/>
                </a:lnTo>
                <a:lnTo>
                  <a:pt x="643127" y="368808"/>
                </a:lnTo>
                <a:lnTo>
                  <a:pt x="603503" y="374904"/>
                </a:lnTo>
                <a:lnTo>
                  <a:pt x="515111" y="381000"/>
                </a:lnTo>
                <a:lnTo>
                  <a:pt x="674624" y="381000"/>
                </a:lnTo>
                <a:lnTo>
                  <a:pt x="725424" y="368808"/>
                </a:lnTo>
                <a:lnTo>
                  <a:pt x="762000" y="356616"/>
                </a:lnTo>
                <a:lnTo>
                  <a:pt x="826007" y="332232"/>
                </a:lnTo>
                <a:lnTo>
                  <a:pt x="874776" y="298704"/>
                </a:lnTo>
                <a:lnTo>
                  <a:pt x="896111" y="283464"/>
                </a:lnTo>
                <a:lnTo>
                  <a:pt x="911351" y="265176"/>
                </a:lnTo>
                <a:lnTo>
                  <a:pt x="911351" y="262128"/>
                </a:lnTo>
                <a:lnTo>
                  <a:pt x="923544" y="243840"/>
                </a:lnTo>
                <a:lnTo>
                  <a:pt x="928116" y="234696"/>
                </a:lnTo>
                <a:close/>
              </a:path>
              <a:path w="935990" h="402589">
                <a:moveTo>
                  <a:pt x="27431" y="234696"/>
                </a:moveTo>
                <a:lnTo>
                  <a:pt x="27431" y="237744"/>
                </a:lnTo>
                <a:lnTo>
                  <a:pt x="29463" y="237744"/>
                </a:lnTo>
                <a:lnTo>
                  <a:pt x="27431" y="234696"/>
                </a:lnTo>
                <a:close/>
              </a:path>
              <a:path w="935990" h="402589">
                <a:moveTo>
                  <a:pt x="914400" y="216408"/>
                </a:moveTo>
                <a:lnTo>
                  <a:pt x="905255" y="237744"/>
                </a:lnTo>
                <a:lnTo>
                  <a:pt x="908303" y="234696"/>
                </a:lnTo>
                <a:lnTo>
                  <a:pt x="928116" y="234696"/>
                </a:lnTo>
                <a:lnTo>
                  <a:pt x="932687" y="225552"/>
                </a:lnTo>
                <a:lnTo>
                  <a:pt x="932687" y="219456"/>
                </a:lnTo>
                <a:lnTo>
                  <a:pt x="914400" y="219456"/>
                </a:lnTo>
                <a:lnTo>
                  <a:pt x="914400" y="216408"/>
                </a:lnTo>
                <a:close/>
              </a:path>
              <a:path w="935990" h="402589">
                <a:moveTo>
                  <a:pt x="21335" y="216408"/>
                </a:moveTo>
                <a:lnTo>
                  <a:pt x="21335" y="219456"/>
                </a:lnTo>
                <a:lnTo>
                  <a:pt x="22206" y="219456"/>
                </a:lnTo>
                <a:lnTo>
                  <a:pt x="21335" y="216408"/>
                </a:lnTo>
                <a:close/>
              </a:path>
              <a:path w="935990" h="402589">
                <a:moveTo>
                  <a:pt x="932687" y="182880"/>
                </a:moveTo>
                <a:lnTo>
                  <a:pt x="914400" y="182880"/>
                </a:lnTo>
                <a:lnTo>
                  <a:pt x="914400" y="219456"/>
                </a:lnTo>
                <a:lnTo>
                  <a:pt x="932687" y="219456"/>
                </a:lnTo>
                <a:lnTo>
                  <a:pt x="932687" y="213360"/>
                </a:lnTo>
                <a:lnTo>
                  <a:pt x="935735" y="201168"/>
                </a:lnTo>
                <a:lnTo>
                  <a:pt x="932687" y="188976"/>
                </a:lnTo>
                <a:lnTo>
                  <a:pt x="932687" y="182880"/>
                </a:lnTo>
                <a:close/>
              </a:path>
              <a:path w="935990" h="402589">
                <a:moveTo>
                  <a:pt x="22351" y="182880"/>
                </a:moveTo>
                <a:lnTo>
                  <a:pt x="21335" y="182880"/>
                </a:lnTo>
                <a:lnTo>
                  <a:pt x="21335" y="185928"/>
                </a:lnTo>
                <a:lnTo>
                  <a:pt x="22351" y="182880"/>
                </a:lnTo>
                <a:close/>
              </a:path>
              <a:path w="935990" h="402589">
                <a:moveTo>
                  <a:pt x="917448" y="149352"/>
                </a:moveTo>
                <a:lnTo>
                  <a:pt x="896111" y="149352"/>
                </a:lnTo>
                <a:lnTo>
                  <a:pt x="908303" y="167640"/>
                </a:lnTo>
                <a:lnTo>
                  <a:pt x="905255" y="167640"/>
                </a:lnTo>
                <a:lnTo>
                  <a:pt x="914400" y="185928"/>
                </a:lnTo>
                <a:lnTo>
                  <a:pt x="914400" y="182880"/>
                </a:lnTo>
                <a:lnTo>
                  <a:pt x="932687" y="182880"/>
                </a:lnTo>
                <a:lnTo>
                  <a:pt x="932687" y="179832"/>
                </a:lnTo>
                <a:lnTo>
                  <a:pt x="923544" y="158496"/>
                </a:lnTo>
                <a:lnTo>
                  <a:pt x="917448" y="149352"/>
                </a:lnTo>
                <a:close/>
              </a:path>
              <a:path w="935990" h="402589">
                <a:moveTo>
                  <a:pt x="42163" y="149352"/>
                </a:moveTo>
                <a:lnTo>
                  <a:pt x="39624" y="149352"/>
                </a:lnTo>
                <a:lnTo>
                  <a:pt x="39624" y="152400"/>
                </a:lnTo>
                <a:lnTo>
                  <a:pt x="42163" y="149352"/>
                </a:lnTo>
                <a:close/>
              </a:path>
              <a:path w="935990" h="402589">
                <a:moveTo>
                  <a:pt x="674623" y="21336"/>
                </a:moveTo>
                <a:lnTo>
                  <a:pt x="515111" y="21336"/>
                </a:lnTo>
                <a:lnTo>
                  <a:pt x="603503" y="27432"/>
                </a:lnTo>
                <a:lnTo>
                  <a:pt x="643127" y="36576"/>
                </a:lnTo>
                <a:lnTo>
                  <a:pt x="682751" y="42672"/>
                </a:lnTo>
                <a:lnTo>
                  <a:pt x="722376" y="51816"/>
                </a:lnTo>
                <a:lnTo>
                  <a:pt x="816864" y="88392"/>
                </a:lnTo>
                <a:lnTo>
                  <a:pt x="865631" y="118872"/>
                </a:lnTo>
                <a:lnTo>
                  <a:pt x="896111" y="152400"/>
                </a:lnTo>
                <a:lnTo>
                  <a:pt x="896111" y="149352"/>
                </a:lnTo>
                <a:lnTo>
                  <a:pt x="917448" y="149352"/>
                </a:lnTo>
                <a:lnTo>
                  <a:pt x="911351" y="140208"/>
                </a:lnTo>
                <a:lnTo>
                  <a:pt x="911351" y="137160"/>
                </a:lnTo>
                <a:lnTo>
                  <a:pt x="896111" y="118872"/>
                </a:lnTo>
                <a:lnTo>
                  <a:pt x="874776" y="103632"/>
                </a:lnTo>
                <a:lnTo>
                  <a:pt x="850392" y="85344"/>
                </a:lnTo>
                <a:lnTo>
                  <a:pt x="795527" y="57912"/>
                </a:lnTo>
                <a:lnTo>
                  <a:pt x="725424" y="33528"/>
                </a:lnTo>
                <a:lnTo>
                  <a:pt x="688848" y="24384"/>
                </a:lnTo>
                <a:lnTo>
                  <a:pt x="674623" y="21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396731" y="4026409"/>
            <a:ext cx="68199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Arial MT"/>
                <a:cs typeface="Arial MT"/>
              </a:rPr>
              <a:t>Cou</a:t>
            </a:r>
            <a:r>
              <a:rPr sz="1600" spc="-10" dirty="0">
                <a:latin typeface="Arial MT"/>
                <a:cs typeface="Arial MT"/>
              </a:rPr>
              <a:t>r</a:t>
            </a:r>
            <a:r>
              <a:rPr sz="1600" spc="10" dirty="0">
                <a:latin typeface="Arial MT"/>
                <a:cs typeface="Arial MT"/>
              </a:rPr>
              <a:t>s</a:t>
            </a:r>
            <a:r>
              <a:rPr sz="1600" dirty="0">
                <a:latin typeface="Arial MT"/>
                <a:cs typeface="Arial MT"/>
              </a:rPr>
              <a:t>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992111" y="3953764"/>
            <a:ext cx="932815" cy="402590"/>
          </a:xfrm>
          <a:custGeom>
            <a:avLst/>
            <a:gdLst/>
            <a:ahLst/>
            <a:cxnLst/>
            <a:rect l="l" t="t" r="r" b="b"/>
            <a:pathLst>
              <a:path w="932815" h="402589">
                <a:moveTo>
                  <a:pt x="466344" y="0"/>
                </a:moveTo>
                <a:lnTo>
                  <a:pt x="329184" y="9144"/>
                </a:lnTo>
                <a:lnTo>
                  <a:pt x="286512" y="15239"/>
                </a:lnTo>
                <a:lnTo>
                  <a:pt x="243840" y="24384"/>
                </a:lnTo>
                <a:lnTo>
                  <a:pt x="170688" y="45720"/>
                </a:lnTo>
                <a:lnTo>
                  <a:pt x="106680" y="70103"/>
                </a:lnTo>
                <a:lnTo>
                  <a:pt x="57912" y="103632"/>
                </a:lnTo>
                <a:lnTo>
                  <a:pt x="21336" y="137160"/>
                </a:lnTo>
                <a:lnTo>
                  <a:pt x="21336" y="140208"/>
                </a:lnTo>
                <a:lnTo>
                  <a:pt x="9144" y="158496"/>
                </a:lnTo>
                <a:lnTo>
                  <a:pt x="0" y="176784"/>
                </a:lnTo>
                <a:lnTo>
                  <a:pt x="0" y="222503"/>
                </a:lnTo>
                <a:lnTo>
                  <a:pt x="9144" y="243839"/>
                </a:lnTo>
                <a:lnTo>
                  <a:pt x="21336" y="262127"/>
                </a:lnTo>
                <a:lnTo>
                  <a:pt x="21336" y="265175"/>
                </a:lnTo>
                <a:lnTo>
                  <a:pt x="36576" y="283463"/>
                </a:lnTo>
                <a:lnTo>
                  <a:pt x="57912" y="298703"/>
                </a:lnTo>
                <a:lnTo>
                  <a:pt x="82296" y="316991"/>
                </a:lnTo>
                <a:lnTo>
                  <a:pt x="109728" y="329184"/>
                </a:lnTo>
                <a:lnTo>
                  <a:pt x="137160" y="344424"/>
                </a:lnTo>
                <a:lnTo>
                  <a:pt x="170688" y="356616"/>
                </a:lnTo>
                <a:lnTo>
                  <a:pt x="207264" y="368808"/>
                </a:lnTo>
                <a:lnTo>
                  <a:pt x="286512" y="387096"/>
                </a:lnTo>
                <a:lnTo>
                  <a:pt x="329184" y="393192"/>
                </a:lnTo>
                <a:lnTo>
                  <a:pt x="466344" y="402336"/>
                </a:lnTo>
                <a:lnTo>
                  <a:pt x="603504" y="393192"/>
                </a:lnTo>
                <a:lnTo>
                  <a:pt x="646176" y="387096"/>
                </a:lnTo>
                <a:lnTo>
                  <a:pt x="672592" y="381000"/>
                </a:lnTo>
                <a:lnTo>
                  <a:pt x="417576" y="381000"/>
                </a:lnTo>
                <a:lnTo>
                  <a:pt x="374904" y="377952"/>
                </a:lnTo>
                <a:lnTo>
                  <a:pt x="329184" y="371856"/>
                </a:lnTo>
                <a:lnTo>
                  <a:pt x="249936" y="359663"/>
                </a:lnTo>
                <a:lnTo>
                  <a:pt x="176784" y="338327"/>
                </a:lnTo>
                <a:lnTo>
                  <a:pt x="115824" y="313944"/>
                </a:lnTo>
                <a:lnTo>
                  <a:pt x="70104" y="283463"/>
                </a:lnTo>
                <a:lnTo>
                  <a:pt x="39116" y="252984"/>
                </a:lnTo>
                <a:lnTo>
                  <a:pt x="36576" y="252984"/>
                </a:lnTo>
                <a:lnTo>
                  <a:pt x="24384" y="234696"/>
                </a:lnTo>
                <a:lnTo>
                  <a:pt x="27432" y="234696"/>
                </a:lnTo>
                <a:lnTo>
                  <a:pt x="19812" y="219456"/>
                </a:lnTo>
                <a:lnTo>
                  <a:pt x="18288" y="219456"/>
                </a:lnTo>
                <a:lnTo>
                  <a:pt x="18288" y="182880"/>
                </a:lnTo>
                <a:lnTo>
                  <a:pt x="19594" y="182880"/>
                </a:lnTo>
                <a:lnTo>
                  <a:pt x="26125" y="167639"/>
                </a:lnTo>
                <a:lnTo>
                  <a:pt x="24384" y="167639"/>
                </a:lnTo>
                <a:lnTo>
                  <a:pt x="36576" y="149351"/>
                </a:lnTo>
                <a:lnTo>
                  <a:pt x="70104" y="115824"/>
                </a:lnTo>
                <a:lnTo>
                  <a:pt x="91440" y="103632"/>
                </a:lnTo>
                <a:lnTo>
                  <a:pt x="115824" y="88391"/>
                </a:lnTo>
                <a:lnTo>
                  <a:pt x="176784" y="64008"/>
                </a:lnTo>
                <a:lnTo>
                  <a:pt x="213360" y="51815"/>
                </a:lnTo>
                <a:lnTo>
                  <a:pt x="289560" y="33527"/>
                </a:lnTo>
                <a:lnTo>
                  <a:pt x="332232" y="27432"/>
                </a:lnTo>
                <a:lnTo>
                  <a:pt x="417576" y="21336"/>
                </a:lnTo>
                <a:lnTo>
                  <a:pt x="672592" y="21336"/>
                </a:lnTo>
                <a:lnTo>
                  <a:pt x="646176" y="15239"/>
                </a:lnTo>
                <a:lnTo>
                  <a:pt x="603504" y="9144"/>
                </a:lnTo>
                <a:lnTo>
                  <a:pt x="466344" y="0"/>
                </a:lnTo>
                <a:close/>
              </a:path>
              <a:path w="932815" h="402589">
                <a:moveTo>
                  <a:pt x="917448" y="249936"/>
                </a:moveTo>
                <a:lnTo>
                  <a:pt x="896112" y="249936"/>
                </a:lnTo>
                <a:lnTo>
                  <a:pt x="877824" y="268224"/>
                </a:lnTo>
                <a:lnTo>
                  <a:pt x="859536" y="283463"/>
                </a:lnTo>
                <a:lnTo>
                  <a:pt x="813816" y="313944"/>
                </a:lnTo>
                <a:lnTo>
                  <a:pt x="752856" y="338327"/>
                </a:lnTo>
                <a:lnTo>
                  <a:pt x="679704" y="359663"/>
                </a:lnTo>
                <a:lnTo>
                  <a:pt x="640080" y="365760"/>
                </a:lnTo>
                <a:lnTo>
                  <a:pt x="600456" y="374904"/>
                </a:lnTo>
                <a:lnTo>
                  <a:pt x="512064" y="381000"/>
                </a:lnTo>
                <a:lnTo>
                  <a:pt x="672592" y="381000"/>
                </a:lnTo>
                <a:lnTo>
                  <a:pt x="722376" y="368808"/>
                </a:lnTo>
                <a:lnTo>
                  <a:pt x="758952" y="356616"/>
                </a:lnTo>
                <a:lnTo>
                  <a:pt x="822960" y="329184"/>
                </a:lnTo>
                <a:lnTo>
                  <a:pt x="874776" y="298703"/>
                </a:lnTo>
                <a:lnTo>
                  <a:pt x="908304" y="265175"/>
                </a:lnTo>
                <a:lnTo>
                  <a:pt x="908304" y="262127"/>
                </a:lnTo>
                <a:lnTo>
                  <a:pt x="911352" y="262127"/>
                </a:lnTo>
                <a:lnTo>
                  <a:pt x="917448" y="249936"/>
                </a:lnTo>
                <a:close/>
              </a:path>
              <a:path w="932815" h="402589">
                <a:moveTo>
                  <a:pt x="36576" y="249936"/>
                </a:moveTo>
                <a:lnTo>
                  <a:pt x="36576" y="252984"/>
                </a:lnTo>
                <a:lnTo>
                  <a:pt x="39116" y="252984"/>
                </a:lnTo>
                <a:lnTo>
                  <a:pt x="36576" y="249936"/>
                </a:lnTo>
                <a:close/>
              </a:path>
              <a:path w="932815" h="402589">
                <a:moveTo>
                  <a:pt x="911352" y="216408"/>
                </a:moveTo>
                <a:lnTo>
                  <a:pt x="905256" y="234696"/>
                </a:lnTo>
                <a:lnTo>
                  <a:pt x="893064" y="252984"/>
                </a:lnTo>
                <a:lnTo>
                  <a:pt x="896112" y="249936"/>
                </a:lnTo>
                <a:lnTo>
                  <a:pt x="917448" y="249936"/>
                </a:lnTo>
                <a:lnTo>
                  <a:pt x="920496" y="243839"/>
                </a:lnTo>
                <a:lnTo>
                  <a:pt x="923544" y="243839"/>
                </a:lnTo>
                <a:lnTo>
                  <a:pt x="929640" y="222503"/>
                </a:lnTo>
                <a:lnTo>
                  <a:pt x="930401" y="219456"/>
                </a:lnTo>
                <a:lnTo>
                  <a:pt x="911352" y="219456"/>
                </a:lnTo>
                <a:lnTo>
                  <a:pt x="911352" y="216408"/>
                </a:lnTo>
                <a:close/>
              </a:path>
              <a:path w="932815" h="402589">
                <a:moveTo>
                  <a:pt x="18288" y="216408"/>
                </a:moveTo>
                <a:lnTo>
                  <a:pt x="18288" y="219456"/>
                </a:lnTo>
                <a:lnTo>
                  <a:pt x="19812" y="219456"/>
                </a:lnTo>
                <a:lnTo>
                  <a:pt x="18288" y="216408"/>
                </a:lnTo>
                <a:close/>
              </a:path>
              <a:path w="932815" h="402589">
                <a:moveTo>
                  <a:pt x="930656" y="182880"/>
                </a:moveTo>
                <a:lnTo>
                  <a:pt x="911352" y="182880"/>
                </a:lnTo>
                <a:lnTo>
                  <a:pt x="911352" y="192024"/>
                </a:lnTo>
                <a:lnTo>
                  <a:pt x="914400" y="201168"/>
                </a:lnTo>
                <a:lnTo>
                  <a:pt x="911352" y="210312"/>
                </a:lnTo>
                <a:lnTo>
                  <a:pt x="911352" y="219456"/>
                </a:lnTo>
                <a:lnTo>
                  <a:pt x="930401" y="219456"/>
                </a:lnTo>
                <a:lnTo>
                  <a:pt x="932688" y="210312"/>
                </a:lnTo>
                <a:lnTo>
                  <a:pt x="932688" y="188975"/>
                </a:lnTo>
                <a:lnTo>
                  <a:pt x="930656" y="182880"/>
                </a:lnTo>
                <a:close/>
              </a:path>
              <a:path w="932815" h="402589">
                <a:moveTo>
                  <a:pt x="19594" y="182880"/>
                </a:moveTo>
                <a:lnTo>
                  <a:pt x="18288" y="182880"/>
                </a:lnTo>
                <a:lnTo>
                  <a:pt x="18288" y="185927"/>
                </a:lnTo>
                <a:lnTo>
                  <a:pt x="19594" y="182880"/>
                </a:lnTo>
                <a:close/>
              </a:path>
              <a:path w="932815" h="402589">
                <a:moveTo>
                  <a:pt x="925576" y="164591"/>
                </a:moveTo>
                <a:lnTo>
                  <a:pt x="905256" y="164591"/>
                </a:lnTo>
                <a:lnTo>
                  <a:pt x="911352" y="185927"/>
                </a:lnTo>
                <a:lnTo>
                  <a:pt x="911352" y="182880"/>
                </a:lnTo>
                <a:lnTo>
                  <a:pt x="930656" y="182880"/>
                </a:lnTo>
                <a:lnTo>
                  <a:pt x="929640" y="179832"/>
                </a:lnTo>
                <a:lnTo>
                  <a:pt x="929640" y="176784"/>
                </a:lnTo>
                <a:lnTo>
                  <a:pt x="925576" y="164591"/>
                </a:lnTo>
                <a:close/>
              </a:path>
              <a:path w="932815" h="402589">
                <a:moveTo>
                  <a:pt x="27432" y="164591"/>
                </a:moveTo>
                <a:lnTo>
                  <a:pt x="24384" y="167639"/>
                </a:lnTo>
                <a:lnTo>
                  <a:pt x="26125" y="167639"/>
                </a:lnTo>
                <a:lnTo>
                  <a:pt x="27432" y="164591"/>
                </a:lnTo>
                <a:close/>
              </a:path>
              <a:path w="932815" h="402589">
                <a:moveTo>
                  <a:pt x="672592" y="21336"/>
                </a:moveTo>
                <a:lnTo>
                  <a:pt x="512064" y="21336"/>
                </a:lnTo>
                <a:lnTo>
                  <a:pt x="600456" y="27432"/>
                </a:lnTo>
                <a:lnTo>
                  <a:pt x="643128" y="33527"/>
                </a:lnTo>
                <a:lnTo>
                  <a:pt x="682752" y="42672"/>
                </a:lnTo>
                <a:lnTo>
                  <a:pt x="786384" y="76200"/>
                </a:lnTo>
                <a:lnTo>
                  <a:pt x="841248" y="103632"/>
                </a:lnTo>
                <a:lnTo>
                  <a:pt x="880872" y="134112"/>
                </a:lnTo>
                <a:lnTo>
                  <a:pt x="896112" y="149351"/>
                </a:lnTo>
                <a:lnTo>
                  <a:pt x="893064" y="149351"/>
                </a:lnTo>
                <a:lnTo>
                  <a:pt x="905256" y="167639"/>
                </a:lnTo>
                <a:lnTo>
                  <a:pt x="905256" y="164591"/>
                </a:lnTo>
                <a:lnTo>
                  <a:pt x="925576" y="164591"/>
                </a:lnTo>
                <a:lnTo>
                  <a:pt x="923544" y="158496"/>
                </a:lnTo>
                <a:lnTo>
                  <a:pt x="920496" y="158496"/>
                </a:lnTo>
                <a:lnTo>
                  <a:pt x="911352" y="140208"/>
                </a:lnTo>
                <a:lnTo>
                  <a:pt x="908304" y="140208"/>
                </a:lnTo>
                <a:lnTo>
                  <a:pt x="908304" y="137160"/>
                </a:lnTo>
                <a:lnTo>
                  <a:pt x="893064" y="118872"/>
                </a:lnTo>
                <a:lnTo>
                  <a:pt x="871728" y="103632"/>
                </a:lnTo>
                <a:lnTo>
                  <a:pt x="850392" y="85344"/>
                </a:lnTo>
                <a:lnTo>
                  <a:pt x="792480" y="57912"/>
                </a:lnTo>
                <a:lnTo>
                  <a:pt x="722376" y="33527"/>
                </a:lnTo>
                <a:lnTo>
                  <a:pt x="685800" y="24384"/>
                </a:lnTo>
                <a:lnTo>
                  <a:pt x="672592" y="21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171435" y="4011169"/>
            <a:ext cx="57213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Arial MT"/>
                <a:cs typeface="Arial MT"/>
              </a:rPr>
              <a:t>Na</a:t>
            </a:r>
            <a:r>
              <a:rPr sz="1600" spc="30" dirty="0">
                <a:latin typeface="Arial MT"/>
                <a:cs typeface="Arial MT"/>
              </a:rPr>
              <a:t>m</a:t>
            </a:r>
            <a:r>
              <a:rPr sz="1600" dirty="0">
                <a:latin typeface="Arial MT"/>
                <a:cs typeface="Arial MT"/>
              </a:rPr>
              <a:t>e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455407" y="3776979"/>
            <a:ext cx="1073150" cy="954405"/>
            <a:chOff x="7455407" y="3776979"/>
            <a:chExt cx="1073150" cy="954405"/>
          </a:xfrm>
        </p:grpSpPr>
        <p:sp>
          <p:nvSpPr>
            <p:cNvPr id="15" name="object 15"/>
            <p:cNvSpPr/>
            <p:nvPr/>
          </p:nvSpPr>
          <p:spPr>
            <a:xfrm>
              <a:off x="7985760" y="3776979"/>
              <a:ext cx="542925" cy="948055"/>
            </a:xfrm>
            <a:custGeom>
              <a:avLst/>
              <a:gdLst/>
              <a:ahLst/>
              <a:cxnLst/>
              <a:rect l="l" t="t" r="r" b="b"/>
              <a:pathLst>
                <a:path w="542925" h="948054">
                  <a:moveTo>
                    <a:pt x="39624" y="0"/>
                  </a:moveTo>
                  <a:lnTo>
                    <a:pt x="18288" y="0"/>
                  </a:lnTo>
                  <a:lnTo>
                    <a:pt x="18288" y="896112"/>
                  </a:lnTo>
                  <a:lnTo>
                    <a:pt x="39624" y="896112"/>
                  </a:lnTo>
                  <a:lnTo>
                    <a:pt x="39624" y="0"/>
                  </a:lnTo>
                  <a:close/>
                </a:path>
                <a:path w="542925" h="948054">
                  <a:moveTo>
                    <a:pt x="542544" y="585216"/>
                  </a:moveTo>
                  <a:lnTo>
                    <a:pt x="533400" y="569976"/>
                  </a:lnTo>
                  <a:lnTo>
                    <a:pt x="0" y="932688"/>
                  </a:lnTo>
                  <a:lnTo>
                    <a:pt x="9144" y="947928"/>
                  </a:lnTo>
                  <a:lnTo>
                    <a:pt x="542544" y="5852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455407" y="4340859"/>
              <a:ext cx="539750" cy="390525"/>
            </a:xfrm>
            <a:custGeom>
              <a:avLst/>
              <a:gdLst/>
              <a:ahLst/>
              <a:cxnLst/>
              <a:rect l="l" t="t" r="r" b="b"/>
              <a:pathLst>
                <a:path w="539750" h="390525">
                  <a:moveTo>
                    <a:pt x="6096" y="0"/>
                  </a:moveTo>
                  <a:lnTo>
                    <a:pt x="0" y="9143"/>
                  </a:lnTo>
                  <a:lnTo>
                    <a:pt x="533400" y="390144"/>
                  </a:lnTo>
                  <a:lnTo>
                    <a:pt x="539496" y="3810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338E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4259" y="387095"/>
            <a:ext cx="3687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ER</a:t>
            </a:r>
            <a:r>
              <a:rPr spc="-30" dirty="0"/>
              <a:t> </a:t>
            </a:r>
            <a:r>
              <a:rPr dirty="0"/>
              <a:t>Model</a:t>
            </a:r>
            <a:r>
              <a:rPr spc="-45" dirty="0"/>
              <a:t> </a:t>
            </a:r>
            <a:r>
              <a:rPr spc="-5" dirty="0"/>
              <a:t>Concepts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310132" y="1578864"/>
            <a:ext cx="7911465" cy="426847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6870" marR="1211580" indent="-344805">
              <a:lnSpc>
                <a:spcPct val="80000"/>
              </a:lnSpc>
              <a:spcBef>
                <a:spcPts val="675"/>
              </a:spcBef>
              <a:buFont typeface="Wingdings"/>
              <a:buChar char=""/>
              <a:tabLst>
                <a:tab pos="357505" algn="l"/>
              </a:tabLst>
            </a:pPr>
            <a:r>
              <a:rPr sz="2400" dirty="0">
                <a:latin typeface="Arial MT"/>
                <a:cs typeface="Arial MT"/>
              </a:rPr>
              <a:t>A</a:t>
            </a:r>
            <a:r>
              <a:rPr sz="2400" spc="-1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specific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entity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will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have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value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10" dirty="0">
                <a:latin typeface="Arial MT"/>
                <a:cs typeface="Arial MT"/>
              </a:rPr>
              <a:t>for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each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its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attributes.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"/>
            </a:pPr>
            <a:endParaRPr sz="2500">
              <a:latin typeface="Arial MT"/>
              <a:cs typeface="Arial MT"/>
            </a:endParaRPr>
          </a:p>
          <a:p>
            <a:pPr marL="1170940" lvl="1" indent="-243840">
              <a:lnSpc>
                <a:spcPct val="100000"/>
              </a:lnSpc>
              <a:buSzPct val="95833"/>
              <a:buFont typeface="Wingdings"/>
              <a:buChar char=""/>
              <a:tabLst>
                <a:tab pos="1170940" algn="l"/>
              </a:tabLst>
            </a:pP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For</a:t>
            </a:r>
            <a:r>
              <a:rPr sz="24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example</a:t>
            </a:r>
            <a:r>
              <a:rPr sz="24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24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specific</a:t>
            </a:r>
            <a:r>
              <a:rPr sz="24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employee</a:t>
            </a:r>
            <a:r>
              <a:rPr sz="24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entity</a:t>
            </a:r>
            <a:r>
              <a:rPr sz="2400" spc="-5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5" dirty="0">
                <a:solidFill>
                  <a:srgbClr val="FF0000"/>
                </a:solidFill>
                <a:latin typeface="Arial MT"/>
                <a:cs typeface="Arial MT"/>
              </a:rPr>
              <a:t>may</a:t>
            </a:r>
            <a:r>
              <a:rPr sz="24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have</a:t>
            </a:r>
            <a:endParaRPr sz="2400">
              <a:latin typeface="Arial MT"/>
              <a:cs typeface="Arial MT"/>
            </a:endParaRPr>
          </a:p>
          <a:p>
            <a:pPr marL="1170940" lvl="1" indent="-243840">
              <a:lnSpc>
                <a:spcPct val="100000"/>
              </a:lnSpc>
              <a:buSzPct val="95833"/>
              <a:buFont typeface="Wingdings"/>
              <a:buChar char=""/>
              <a:tabLst>
                <a:tab pos="1170940" algn="l"/>
              </a:tabLst>
            </a:pPr>
            <a:r>
              <a:rPr sz="2400" dirty="0">
                <a:solidFill>
                  <a:srgbClr val="6F2F9F"/>
                </a:solidFill>
                <a:latin typeface="Arial MT"/>
                <a:cs typeface="Arial MT"/>
              </a:rPr>
              <a:t>Name='John</a:t>
            </a:r>
            <a:r>
              <a:rPr sz="2400" spc="-50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6F2F9F"/>
                </a:solidFill>
                <a:latin typeface="Arial MT"/>
                <a:cs typeface="Arial MT"/>
              </a:rPr>
              <a:t>Smith',</a:t>
            </a:r>
            <a:endParaRPr sz="2400">
              <a:latin typeface="Arial MT"/>
              <a:cs typeface="Arial MT"/>
            </a:endParaRPr>
          </a:p>
          <a:p>
            <a:pPr marL="1170940" lvl="1" indent="-243840">
              <a:lnSpc>
                <a:spcPct val="100000"/>
              </a:lnSpc>
              <a:buSzPct val="95833"/>
              <a:buFont typeface="Wingdings"/>
              <a:buChar char=""/>
              <a:tabLst>
                <a:tab pos="1170940" algn="l"/>
              </a:tabLst>
            </a:pPr>
            <a:r>
              <a:rPr sz="2400" dirty="0">
                <a:solidFill>
                  <a:srgbClr val="6F2F9F"/>
                </a:solidFill>
                <a:latin typeface="Arial MT"/>
                <a:cs typeface="Arial MT"/>
              </a:rPr>
              <a:t>SSN='123456789',</a:t>
            </a:r>
            <a:endParaRPr sz="2400">
              <a:latin typeface="Arial MT"/>
              <a:cs typeface="Arial MT"/>
            </a:endParaRPr>
          </a:p>
          <a:p>
            <a:pPr marL="1170940" lvl="1" indent="-243840">
              <a:lnSpc>
                <a:spcPct val="100000"/>
              </a:lnSpc>
              <a:buSzPct val="95833"/>
              <a:buFont typeface="Wingdings"/>
              <a:buChar char=""/>
              <a:tabLst>
                <a:tab pos="1170940" algn="l"/>
              </a:tabLst>
            </a:pPr>
            <a:r>
              <a:rPr sz="2400" dirty="0">
                <a:solidFill>
                  <a:srgbClr val="6F2F9F"/>
                </a:solidFill>
                <a:latin typeface="Arial MT"/>
                <a:cs typeface="Arial MT"/>
              </a:rPr>
              <a:t>Address</a:t>
            </a:r>
            <a:r>
              <a:rPr sz="2400" spc="-30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6F2F9F"/>
                </a:solidFill>
                <a:latin typeface="Arial MT"/>
                <a:cs typeface="Arial MT"/>
              </a:rPr>
              <a:t>='731,</a:t>
            </a:r>
            <a:r>
              <a:rPr sz="2400" spc="-25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6F2F9F"/>
                </a:solidFill>
                <a:latin typeface="Arial MT"/>
                <a:cs typeface="Arial MT"/>
              </a:rPr>
              <a:t>Fondren,</a:t>
            </a:r>
            <a:r>
              <a:rPr sz="2400" spc="-45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6F2F9F"/>
                </a:solidFill>
                <a:latin typeface="Arial MT"/>
                <a:cs typeface="Arial MT"/>
              </a:rPr>
              <a:t>Houston,</a:t>
            </a:r>
            <a:r>
              <a:rPr sz="2400" spc="-100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6F2F9F"/>
                </a:solidFill>
                <a:latin typeface="Arial MT"/>
                <a:cs typeface="Arial MT"/>
              </a:rPr>
              <a:t>TX',</a:t>
            </a:r>
            <a:endParaRPr sz="2400">
              <a:latin typeface="Arial MT"/>
              <a:cs typeface="Arial MT"/>
            </a:endParaRPr>
          </a:p>
          <a:p>
            <a:pPr marL="1170940" lvl="1" indent="-243840">
              <a:lnSpc>
                <a:spcPct val="100000"/>
              </a:lnSpc>
              <a:buSzPct val="95833"/>
              <a:buFont typeface="Wingdings"/>
              <a:buChar char=""/>
              <a:tabLst>
                <a:tab pos="1170940" algn="l"/>
              </a:tabLst>
            </a:pPr>
            <a:r>
              <a:rPr sz="2400" spc="-5" dirty="0">
                <a:solidFill>
                  <a:srgbClr val="6F2F9F"/>
                </a:solidFill>
                <a:latin typeface="Arial MT"/>
                <a:cs typeface="Arial MT"/>
              </a:rPr>
              <a:t>Sex='M',</a:t>
            </a:r>
            <a:endParaRPr sz="2400">
              <a:latin typeface="Arial MT"/>
              <a:cs typeface="Arial MT"/>
            </a:endParaRPr>
          </a:p>
          <a:p>
            <a:pPr marL="1170940" lvl="1" indent="-243840">
              <a:lnSpc>
                <a:spcPct val="100000"/>
              </a:lnSpc>
              <a:buSzPct val="95833"/>
              <a:buFont typeface="Wingdings"/>
              <a:buChar char=""/>
              <a:tabLst>
                <a:tab pos="1170940" algn="l"/>
              </a:tabLst>
            </a:pPr>
            <a:r>
              <a:rPr sz="2400" spc="-5" dirty="0">
                <a:solidFill>
                  <a:srgbClr val="6F2F9F"/>
                </a:solidFill>
                <a:latin typeface="Arial MT"/>
                <a:cs typeface="Arial MT"/>
              </a:rPr>
              <a:t>BirthDate='09-JAN-55‘</a:t>
            </a:r>
            <a:endParaRPr sz="24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har char=""/>
            </a:pPr>
            <a:endParaRPr sz="2950">
              <a:latin typeface="Arial MT"/>
              <a:cs typeface="Arial MT"/>
            </a:endParaRPr>
          </a:p>
          <a:p>
            <a:pPr marL="356870" marR="5080" indent="-344805">
              <a:lnSpc>
                <a:spcPts val="2300"/>
              </a:lnSpc>
              <a:spcBef>
                <a:spcPts val="5"/>
              </a:spcBef>
              <a:buFont typeface="Wingdings"/>
              <a:buChar char=""/>
              <a:tabLst>
                <a:tab pos="357505" algn="l"/>
              </a:tabLst>
            </a:pPr>
            <a:r>
              <a:rPr sz="2400" dirty="0">
                <a:latin typeface="Arial MT"/>
                <a:cs typeface="Arial MT"/>
              </a:rPr>
              <a:t>Each attribute has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-5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2400" b="1" u="heavy" spc="-10" dirty="0">
                <a:solidFill>
                  <a:srgbClr val="6F2F9F"/>
                </a:solidFill>
                <a:uFill>
                  <a:solidFill>
                    <a:srgbClr val="6F2F9F"/>
                  </a:solidFill>
                </a:uFill>
                <a:latin typeface="Arial"/>
                <a:cs typeface="Arial"/>
              </a:rPr>
              <a:t>value </a:t>
            </a:r>
            <a:r>
              <a:rPr sz="2400" b="1" u="heavy" dirty="0">
                <a:solidFill>
                  <a:srgbClr val="6F2F9F"/>
                </a:solidFill>
                <a:uFill>
                  <a:solidFill>
                    <a:srgbClr val="6F2F9F"/>
                  </a:solidFill>
                </a:uFill>
                <a:latin typeface="Arial"/>
                <a:cs typeface="Arial"/>
              </a:rPr>
              <a:t>set</a:t>
            </a:r>
            <a:r>
              <a:rPr sz="2400" b="1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(or </a:t>
            </a:r>
            <a:r>
              <a:rPr sz="2400" dirty="0">
                <a:latin typeface="Arial MT"/>
                <a:cs typeface="Arial MT"/>
              </a:rPr>
              <a:t>data </a:t>
            </a:r>
            <a:r>
              <a:rPr sz="2400" spc="-5" dirty="0">
                <a:latin typeface="Arial MT"/>
                <a:cs typeface="Arial MT"/>
              </a:rPr>
              <a:t>type) </a:t>
            </a:r>
            <a:r>
              <a:rPr sz="2400" dirty="0">
                <a:latin typeface="Arial MT"/>
                <a:cs typeface="Arial MT"/>
              </a:rPr>
              <a:t>associated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with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–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e.g.</a:t>
            </a:r>
            <a:r>
              <a:rPr sz="2400" spc="-20" dirty="0">
                <a:latin typeface="Arial MT"/>
                <a:cs typeface="Arial MT"/>
              </a:rPr>
              <a:t> integer,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string,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subrange,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enumerated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type.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9483" y="2673095"/>
            <a:ext cx="7998459" cy="1243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0" spc="-55" dirty="0">
                <a:solidFill>
                  <a:srgbClr val="00AF4F"/>
                </a:solidFill>
              </a:rPr>
              <a:t>Types</a:t>
            </a:r>
            <a:r>
              <a:rPr sz="8000" spc="-60" dirty="0">
                <a:solidFill>
                  <a:srgbClr val="00AF4F"/>
                </a:solidFill>
              </a:rPr>
              <a:t> </a:t>
            </a:r>
            <a:r>
              <a:rPr sz="8000" spc="-10" dirty="0">
                <a:solidFill>
                  <a:srgbClr val="00AF4F"/>
                </a:solidFill>
              </a:rPr>
              <a:t>of</a:t>
            </a:r>
            <a:r>
              <a:rPr sz="8000" spc="10" dirty="0">
                <a:solidFill>
                  <a:srgbClr val="00AF4F"/>
                </a:solidFill>
              </a:rPr>
              <a:t> </a:t>
            </a:r>
            <a:r>
              <a:rPr sz="8000" spc="-50" dirty="0">
                <a:solidFill>
                  <a:srgbClr val="00AF4F"/>
                </a:solidFill>
              </a:rPr>
              <a:t>Attributes</a:t>
            </a:r>
            <a:endParaRPr sz="80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8344" y="2554732"/>
            <a:ext cx="8239125" cy="2219325"/>
          </a:xfrm>
          <a:custGeom>
            <a:avLst/>
            <a:gdLst/>
            <a:ahLst/>
            <a:cxnLst/>
            <a:rect l="l" t="t" r="r" b="b"/>
            <a:pathLst>
              <a:path w="8239125" h="2219325">
                <a:moveTo>
                  <a:pt x="8238744" y="0"/>
                </a:moveTo>
                <a:lnTo>
                  <a:pt x="0" y="0"/>
                </a:lnTo>
                <a:lnTo>
                  <a:pt x="0" y="2218943"/>
                </a:lnTo>
                <a:lnTo>
                  <a:pt x="8238744" y="2218943"/>
                </a:lnTo>
                <a:lnTo>
                  <a:pt x="8238744" y="2212847"/>
                </a:lnTo>
                <a:lnTo>
                  <a:pt x="9143" y="2212847"/>
                </a:lnTo>
                <a:lnTo>
                  <a:pt x="3046" y="2209800"/>
                </a:lnTo>
                <a:lnTo>
                  <a:pt x="9143" y="2209800"/>
                </a:lnTo>
                <a:lnTo>
                  <a:pt x="9143" y="9143"/>
                </a:lnTo>
                <a:lnTo>
                  <a:pt x="3046" y="9143"/>
                </a:lnTo>
                <a:lnTo>
                  <a:pt x="9143" y="3047"/>
                </a:lnTo>
                <a:lnTo>
                  <a:pt x="8238744" y="3047"/>
                </a:lnTo>
                <a:lnTo>
                  <a:pt x="8238744" y="0"/>
                </a:lnTo>
                <a:close/>
              </a:path>
              <a:path w="8239125" h="2219325">
                <a:moveTo>
                  <a:pt x="9143" y="2209800"/>
                </a:moveTo>
                <a:lnTo>
                  <a:pt x="3046" y="2209800"/>
                </a:lnTo>
                <a:lnTo>
                  <a:pt x="9143" y="2212847"/>
                </a:lnTo>
                <a:lnTo>
                  <a:pt x="9143" y="2209800"/>
                </a:lnTo>
                <a:close/>
              </a:path>
              <a:path w="8239125" h="2219325">
                <a:moveTo>
                  <a:pt x="8229600" y="2209800"/>
                </a:moveTo>
                <a:lnTo>
                  <a:pt x="9143" y="2209800"/>
                </a:lnTo>
                <a:lnTo>
                  <a:pt x="9143" y="2212847"/>
                </a:lnTo>
                <a:lnTo>
                  <a:pt x="8229600" y="2212847"/>
                </a:lnTo>
                <a:lnTo>
                  <a:pt x="8229600" y="2209800"/>
                </a:lnTo>
                <a:close/>
              </a:path>
              <a:path w="8239125" h="2219325">
                <a:moveTo>
                  <a:pt x="8229600" y="3047"/>
                </a:moveTo>
                <a:lnTo>
                  <a:pt x="8229600" y="2212847"/>
                </a:lnTo>
                <a:lnTo>
                  <a:pt x="8232648" y="2209800"/>
                </a:lnTo>
                <a:lnTo>
                  <a:pt x="8238744" y="2209800"/>
                </a:lnTo>
                <a:lnTo>
                  <a:pt x="8238744" y="9143"/>
                </a:lnTo>
                <a:lnTo>
                  <a:pt x="8232648" y="9143"/>
                </a:lnTo>
                <a:lnTo>
                  <a:pt x="8229600" y="3047"/>
                </a:lnTo>
                <a:close/>
              </a:path>
              <a:path w="8239125" h="2219325">
                <a:moveTo>
                  <a:pt x="8238744" y="2209800"/>
                </a:moveTo>
                <a:lnTo>
                  <a:pt x="8232648" y="2209800"/>
                </a:lnTo>
                <a:lnTo>
                  <a:pt x="8229600" y="2212847"/>
                </a:lnTo>
                <a:lnTo>
                  <a:pt x="8238744" y="2212847"/>
                </a:lnTo>
                <a:lnTo>
                  <a:pt x="8238744" y="2209800"/>
                </a:lnTo>
                <a:close/>
              </a:path>
              <a:path w="8239125" h="2219325">
                <a:moveTo>
                  <a:pt x="9143" y="3047"/>
                </a:moveTo>
                <a:lnTo>
                  <a:pt x="3046" y="9143"/>
                </a:lnTo>
                <a:lnTo>
                  <a:pt x="9143" y="9143"/>
                </a:lnTo>
                <a:lnTo>
                  <a:pt x="9143" y="3047"/>
                </a:lnTo>
                <a:close/>
              </a:path>
              <a:path w="8239125" h="2219325">
                <a:moveTo>
                  <a:pt x="8229600" y="3047"/>
                </a:moveTo>
                <a:lnTo>
                  <a:pt x="9143" y="3047"/>
                </a:lnTo>
                <a:lnTo>
                  <a:pt x="9143" y="9143"/>
                </a:lnTo>
                <a:lnTo>
                  <a:pt x="8229600" y="9143"/>
                </a:lnTo>
                <a:lnTo>
                  <a:pt x="8229600" y="3047"/>
                </a:lnTo>
                <a:close/>
              </a:path>
              <a:path w="8239125" h="2219325">
                <a:moveTo>
                  <a:pt x="8238744" y="3047"/>
                </a:moveTo>
                <a:lnTo>
                  <a:pt x="8229600" y="3047"/>
                </a:lnTo>
                <a:lnTo>
                  <a:pt x="8232648" y="9143"/>
                </a:lnTo>
                <a:lnTo>
                  <a:pt x="8238744" y="9143"/>
                </a:lnTo>
                <a:lnTo>
                  <a:pt x="8238744" y="3047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10132" y="2494483"/>
            <a:ext cx="7666355" cy="190309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434"/>
              </a:spcBef>
              <a:buFont typeface="Wingdings"/>
              <a:buChar char=""/>
              <a:tabLst>
                <a:tab pos="357505" algn="l"/>
              </a:tabLst>
            </a:pPr>
            <a:r>
              <a:rPr sz="2800" b="1" dirty="0">
                <a:solidFill>
                  <a:srgbClr val="990099"/>
                </a:solidFill>
                <a:latin typeface="Arial"/>
                <a:cs typeface="Arial"/>
              </a:rPr>
              <a:t>Overview</a:t>
            </a:r>
            <a:r>
              <a:rPr sz="2800" b="1" spc="-5" dirty="0">
                <a:solidFill>
                  <a:srgbClr val="990099"/>
                </a:solidFill>
                <a:latin typeface="Arial"/>
                <a:cs typeface="Arial"/>
              </a:rPr>
              <a:t> of</a:t>
            </a:r>
            <a:r>
              <a:rPr sz="2800" b="1" spc="-2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990099"/>
                </a:solidFill>
                <a:latin typeface="Arial"/>
                <a:cs typeface="Arial"/>
              </a:rPr>
              <a:t>Database</a:t>
            </a:r>
            <a:r>
              <a:rPr sz="2800" b="1" spc="2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990099"/>
                </a:solidFill>
                <a:latin typeface="Arial"/>
                <a:cs typeface="Arial"/>
              </a:rPr>
              <a:t>Design</a:t>
            </a:r>
            <a:r>
              <a:rPr sz="2800" b="1" spc="-1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990099"/>
                </a:solidFill>
                <a:latin typeface="Arial"/>
                <a:cs typeface="Arial"/>
              </a:rPr>
              <a:t>Process</a:t>
            </a:r>
            <a:endParaRPr sz="28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335"/>
              </a:spcBef>
              <a:buFont typeface="Wingdings"/>
              <a:buChar char=""/>
              <a:tabLst>
                <a:tab pos="357505" algn="l"/>
              </a:tabLst>
            </a:pPr>
            <a:r>
              <a:rPr sz="2800" b="1" dirty="0">
                <a:solidFill>
                  <a:srgbClr val="990099"/>
                </a:solidFill>
                <a:latin typeface="Arial"/>
                <a:cs typeface="Arial"/>
              </a:rPr>
              <a:t>Example</a:t>
            </a:r>
            <a:r>
              <a:rPr sz="2800" b="1" spc="-3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990099"/>
                </a:solidFill>
                <a:latin typeface="Arial"/>
                <a:cs typeface="Arial"/>
              </a:rPr>
              <a:t>Database</a:t>
            </a:r>
            <a:r>
              <a:rPr sz="2800" b="1" spc="-10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990099"/>
                </a:solidFill>
                <a:latin typeface="Arial"/>
                <a:cs typeface="Arial"/>
              </a:rPr>
              <a:t>Application</a:t>
            </a:r>
            <a:r>
              <a:rPr sz="2800" b="1" spc="3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800" b="1" spc="-30" dirty="0">
                <a:solidFill>
                  <a:srgbClr val="990099"/>
                </a:solidFill>
                <a:latin typeface="Arial"/>
                <a:cs typeface="Arial"/>
              </a:rPr>
              <a:t>(COMPANY)</a:t>
            </a:r>
            <a:endParaRPr sz="28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335"/>
              </a:spcBef>
              <a:buFont typeface="Wingdings"/>
              <a:buChar char=""/>
              <a:tabLst>
                <a:tab pos="357505" algn="l"/>
              </a:tabLst>
            </a:pPr>
            <a:r>
              <a:rPr sz="2800" b="1" spc="5" dirty="0">
                <a:solidFill>
                  <a:srgbClr val="990099"/>
                </a:solidFill>
                <a:latin typeface="Arial"/>
                <a:cs typeface="Arial"/>
              </a:rPr>
              <a:t>ER</a:t>
            </a:r>
            <a:r>
              <a:rPr sz="2800" b="1" spc="-4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800" b="1" spc="5" dirty="0">
                <a:solidFill>
                  <a:srgbClr val="990099"/>
                </a:solidFill>
                <a:latin typeface="Arial"/>
                <a:cs typeface="Arial"/>
              </a:rPr>
              <a:t>Model</a:t>
            </a:r>
            <a:r>
              <a:rPr sz="2800" b="1" spc="-5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990099"/>
                </a:solidFill>
                <a:latin typeface="Arial"/>
                <a:cs typeface="Arial"/>
              </a:rPr>
              <a:t>Concepts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SzPct val="96428"/>
              <a:buFont typeface="Wingdings"/>
              <a:buChar char=""/>
              <a:tabLst>
                <a:tab pos="756920" algn="l"/>
              </a:tabLst>
            </a:pPr>
            <a:r>
              <a:rPr sz="2800" b="1" dirty="0">
                <a:solidFill>
                  <a:srgbClr val="990099"/>
                </a:solidFill>
                <a:latin typeface="Arial"/>
                <a:cs typeface="Arial"/>
              </a:rPr>
              <a:t>Entities</a:t>
            </a:r>
            <a:r>
              <a:rPr sz="2800" b="1" spc="-4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990099"/>
                </a:solidFill>
                <a:latin typeface="Arial"/>
                <a:cs typeface="Arial"/>
              </a:rPr>
              <a:t>and</a:t>
            </a:r>
            <a:r>
              <a:rPr sz="2800" b="1" spc="-10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990099"/>
                </a:solidFill>
                <a:latin typeface="Arial"/>
                <a:cs typeface="Arial"/>
              </a:rPr>
              <a:t>Attributes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03435" y="6797359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b="1" spc="-5" dirty="0">
                <a:solidFill>
                  <a:srgbClr val="996633"/>
                </a:solidFill>
                <a:latin typeface="Arial"/>
                <a:cs typeface="Arial"/>
              </a:rPr>
              <a:t>2</a:t>
            </a:fld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88228" y="387095"/>
            <a:ext cx="39465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Simple</a:t>
            </a:r>
            <a:r>
              <a:rPr spc="-35" dirty="0"/>
              <a:t> </a:t>
            </a:r>
            <a:r>
              <a:rPr spc="-5" dirty="0"/>
              <a:t>vs</a:t>
            </a:r>
            <a:r>
              <a:rPr spc="-45" dirty="0"/>
              <a:t> </a:t>
            </a:r>
            <a:r>
              <a:rPr spc="-10" dirty="0"/>
              <a:t>Composite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386332" y="1136903"/>
            <a:ext cx="8011159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7505" algn="l"/>
              </a:tabLst>
            </a:pPr>
            <a:r>
              <a:rPr sz="2400" b="1" u="heavy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Arial"/>
                <a:cs typeface="Arial"/>
              </a:rPr>
              <a:t>Simple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"/>
              <a:tabLst>
                <a:tab pos="756920" algn="l"/>
              </a:tabLst>
            </a:pPr>
            <a:r>
              <a:rPr sz="2400" dirty="0">
                <a:latin typeface="Arial MT"/>
                <a:cs typeface="Arial MT"/>
              </a:rPr>
              <a:t>Each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entity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has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single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atomic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value</a:t>
            </a:r>
            <a:r>
              <a:rPr sz="2400" spc="10" dirty="0">
                <a:latin typeface="Arial MT"/>
                <a:cs typeface="Arial MT"/>
              </a:rPr>
              <a:t> for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attribute.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"/>
              <a:tabLst>
                <a:tab pos="756920" algn="l"/>
              </a:tabLst>
            </a:pPr>
            <a:r>
              <a:rPr sz="2400" b="1" spc="-5" dirty="0">
                <a:solidFill>
                  <a:srgbClr val="BF0000"/>
                </a:solidFill>
                <a:latin typeface="Arial"/>
                <a:cs typeface="Arial"/>
              </a:rPr>
              <a:t>For</a:t>
            </a:r>
            <a:r>
              <a:rPr sz="2400" b="1" spc="-10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BF0000"/>
                </a:solidFill>
                <a:latin typeface="Arial"/>
                <a:cs typeface="Arial"/>
              </a:rPr>
              <a:t>example,</a:t>
            </a:r>
            <a:r>
              <a:rPr sz="2400" b="1" spc="-55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BF0000"/>
                </a:solidFill>
                <a:latin typeface="Arial"/>
                <a:cs typeface="Arial"/>
              </a:rPr>
              <a:t>SSN</a:t>
            </a:r>
            <a:r>
              <a:rPr sz="2400" b="1" spc="-10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BF0000"/>
                </a:solidFill>
                <a:latin typeface="Arial"/>
                <a:cs typeface="Arial"/>
              </a:rPr>
              <a:t>or</a:t>
            </a:r>
            <a:r>
              <a:rPr sz="2400" b="1" spc="-30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BF0000"/>
                </a:solidFill>
                <a:latin typeface="Arial"/>
                <a:cs typeface="Arial"/>
              </a:rPr>
              <a:t>Sex.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har char=""/>
            </a:pPr>
            <a:endParaRPr sz="25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"/>
              <a:tabLst>
                <a:tab pos="357505" algn="l"/>
              </a:tabLst>
            </a:pPr>
            <a:r>
              <a:rPr sz="2400" b="1" u="heavy" spc="-5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Arial"/>
                <a:cs typeface="Arial"/>
              </a:rPr>
              <a:t>Composite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43532" y="2965703"/>
            <a:ext cx="2291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  <a:tab pos="1179830" algn="l"/>
              </a:tabLst>
            </a:pPr>
            <a:r>
              <a:rPr sz="2400" spc="15" dirty="0">
                <a:latin typeface="Arial MT"/>
                <a:cs typeface="Arial MT"/>
              </a:rPr>
              <a:t>T</a:t>
            </a:r>
            <a:r>
              <a:rPr sz="2400" spc="-20" dirty="0">
                <a:latin typeface="Arial MT"/>
                <a:cs typeface="Arial MT"/>
              </a:rPr>
              <a:t>h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0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tt</a:t>
            </a:r>
            <a:r>
              <a:rPr sz="2400" spc="-10" dirty="0">
                <a:latin typeface="Arial MT"/>
                <a:cs typeface="Arial MT"/>
              </a:rPr>
              <a:t>ri</a:t>
            </a:r>
            <a:r>
              <a:rPr sz="2400" dirty="0">
                <a:latin typeface="Arial MT"/>
                <a:cs typeface="Arial MT"/>
              </a:rPr>
              <a:t>bu</a:t>
            </a:r>
            <a:r>
              <a:rPr sz="2400" spc="-20" dirty="0">
                <a:latin typeface="Arial MT"/>
                <a:cs typeface="Arial MT"/>
              </a:rPr>
              <a:t>t</a:t>
            </a:r>
            <a:r>
              <a:rPr sz="2400" spc="-5" dirty="0">
                <a:latin typeface="Arial MT"/>
                <a:cs typeface="Arial MT"/>
              </a:rPr>
              <a:t>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61764" y="2965703"/>
            <a:ext cx="4994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1705" algn="l"/>
                <a:tab pos="1637030" algn="l"/>
                <a:tab pos="3395345" algn="l"/>
                <a:tab pos="3999229" algn="l"/>
              </a:tabLst>
            </a:pPr>
            <a:r>
              <a:rPr sz="2400" spc="15" dirty="0">
                <a:latin typeface="Arial MT"/>
                <a:cs typeface="Arial MT"/>
              </a:rPr>
              <a:t>m</a:t>
            </a:r>
            <a:r>
              <a:rPr sz="2400" dirty="0">
                <a:latin typeface="Arial MT"/>
                <a:cs typeface="Arial MT"/>
              </a:rPr>
              <a:t>ay	b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5" dirty="0">
                <a:latin typeface="Arial MT"/>
                <a:cs typeface="Arial MT"/>
              </a:rPr>
              <a:t>c</a:t>
            </a:r>
            <a:r>
              <a:rPr sz="2400" dirty="0">
                <a:latin typeface="Arial MT"/>
                <a:cs typeface="Arial MT"/>
              </a:rPr>
              <a:t>o</a:t>
            </a:r>
            <a:r>
              <a:rPr sz="2400" spc="-5" dirty="0">
                <a:latin typeface="Arial MT"/>
                <a:cs typeface="Arial MT"/>
              </a:rPr>
              <a:t>m</a:t>
            </a:r>
            <a:r>
              <a:rPr sz="2400" dirty="0">
                <a:latin typeface="Arial MT"/>
                <a:cs typeface="Arial MT"/>
              </a:rPr>
              <a:t>po</a:t>
            </a:r>
            <a:r>
              <a:rPr sz="2400" spc="-5" dirty="0">
                <a:latin typeface="Arial MT"/>
                <a:cs typeface="Arial MT"/>
              </a:rPr>
              <a:t>s</a:t>
            </a:r>
            <a:r>
              <a:rPr sz="2400" dirty="0">
                <a:latin typeface="Arial MT"/>
                <a:cs typeface="Arial MT"/>
              </a:rPr>
              <a:t>e</a:t>
            </a:r>
            <a:r>
              <a:rPr sz="2400" spc="-5" dirty="0">
                <a:latin typeface="Arial MT"/>
                <a:cs typeface="Arial MT"/>
              </a:rPr>
              <a:t>d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0" dirty="0">
                <a:latin typeface="Arial MT"/>
                <a:cs typeface="Arial MT"/>
              </a:rPr>
              <a:t>o</a:t>
            </a:r>
            <a:r>
              <a:rPr sz="2400" dirty="0">
                <a:latin typeface="Arial MT"/>
                <a:cs typeface="Arial MT"/>
              </a:rPr>
              <a:t>f	</a:t>
            </a:r>
            <a:r>
              <a:rPr sz="2400" spc="-5" dirty="0">
                <a:latin typeface="Arial MT"/>
                <a:cs typeface="Arial MT"/>
              </a:rPr>
              <a:t>s</a:t>
            </a:r>
            <a:r>
              <a:rPr sz="2400" dirty="0">
                <a:latin typeface="Arial MT"/>
                <a:cs typeface="Arial MT"/>
              </a:rPr>
              <a:t>e</a:t>
            </a:r>
            <a:r>
              <a:rPr sz="2400" spc="-25" dirty="0">
                <a:latin typeface="Arial MT"/>
                <a:cs typeface="Arial MT"/>
              </a:rPr>
              <a:t>v</a:t>
            </a:r>
            <a:r>
              <a:rPr sz="2400" dirty="0">
                <a:latin typeface="Arial MT"/>
                <a:cs typeface="Arial MT"/>
              </a:rPr>
              <a:t>e</a:t>
            </a:r>
            <a:r>
              <a:rPr sz="2400" spc="-10" dirty="0">
                <a:latin typeface="Arial MT"/>
                <a:cs typeface="Arial MT"/>
              </a:rPr>
              <a:t>r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" dirty="0">
                <a:latin typeface="Arial MT"/>
                <a:cs typeface="Arial MT"/>
              </a:rPr>
              <a:t>l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43532" y="3258311"/>
            <a:ext cx="7617459" cy="2805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components.</a:t>
            </a:r>
            <a:endParaRPr sz="2400">
              <a:latin typeface="Arial MT"/>
              <a:cs typeface="Arial MT"/>
            </a:endParaRPr>
          </a:p>
          <a:p>
            <a:pPr marL="384175" indent="-37211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384175" algn="l"/>
                <a:tab pos="384810" algn="l"/>
              </a:tabLst>
            </a:pPr>
            <a:r>
              <a:rPr sz="2400" b="1" spc="-5" dirty="0">
                <a:solidFill>
                  <a:srgbClr val="BF0000"/>
                </a:solidFill>
                <a:latin typeface="Arial"/>
                <a:cs typeface="Arial"/>
              </a:rPr>
              <a:t>For</a:t>
            </a:r>
            <a:r>
              <a:rPr sz="2400" b="1" spc="-50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BF0000"/>
                </a:solidFill>
                <a:latin typeface="Arial"/>
                <a:cs typeface="Arial"/>
              </a:rPr>
              <a:t>example:</a:t>
            </a:r>
            <a:endParaRPr sz="2400">
              <a:latin typeface="Arial"/>
              <a:cs typeface="Arial"/>
            </a:endParaRPr>
          </a:p>
          <a:p>
            <a:pPr marL="698500" marR="5080" lvl="1" indent="-228600">
              <a:lnSpc>
                <a:spcPct val="80000"/>
              </a:lnSpc>
              <a:spcBef>
                <a:spcPts val="575"/>
              </a:spcBef>
              <a:buSzPct val="95833"/>
              <a:buFont typeface="Wingdings"/>
              <a:buChar char=""/>
              <a:tabLst>
                <a:tab pos="713740" algn="l"/>
                <a:tab pos="3100070" algn="l"/>
                <a:tab pos="4587240" algn="l"/>
                <a:tab pos="5836920" algn="l"/>
                <a:tab pos="6772909" algn="l"/>
              </a:tabLst>
            </a:pPr>
            <a:r>
              <a:rPr sz="2400" b="1" spc="-60" dirty="0">
                <a:solidFill>
                  <a:srgbClr val="BF0000"/>
                </a:solidFill>
                <a:latin typeface="Arial"/>
                <a:cs typeface="Arial"/>
              </a:rPr>
              <a:t>A</a:t>
            </a:r>
            <a:r>
              <a:rPr sz="2400" b="1" spc="15" dirty="0">
                <a:solidFill>
                  <a:srgbClr val="BF0000"/>
                </a:solidFill>
                <a:latin typeface="Arial"/>
                <a:cs typeface="Arial"/>
              </a:rPr>
              <a:t>d</a:t>
            </a:r>
            <a:r>
              <a:rPr sz="2400" b="1" dirty="0">
                <a:solidFill>
                  <a:srgbClr val="BF0000"/>
                </a:solidFill>
                <a:latin typeface="Arial"/>
                <a:cs typeface="Arial"/>
              </a:rPr>
              <a:t>dress</a:t>
            </a:r>
            <a:r>
              <a:rPr sz="2400" b="1" spc="35" dirty="0">
                <a:solidFill>
                  <a:srgbClr val="BF0000"/>
                </a:solidFill>
                <a:latin typeface="Arial"/>
                <a:cs typeface="Arial"/>
              </a:rPr>
              <a:t>(</a:t>
            </a:r>
            <a:r>
              <a:rPr sz="2400" b="1" spc="-60" dirty="0">
                <a:solidFill>
                  <a:srgbClr val="BF0000"/>
                </a:solidFill>
                <a:latin typeface="Arial"/>
                <a:cs typeface="Arial"/>
              </a:rPr>
              <a:t>A</a:t>
            </a:r>
            <a:r>
              <a:rPr sz="2400" b="1" spc="15" dirty="0">
                <a:solidFill>
                  <a:srgbClr val="BF0000"/>
                </a:solidFill>
                <a:latin typeface="Arial"/>
                <a:cs typeface="Arial"/>
              </a:rPr>
              <a:t>p</a:t>
            </a:r>
            <a:r>
              <a:rPr sz="2400" b="1" spc="-5" dirty="0">
                <a:solidFill>
                  <a:srgbClr val="BF0000"/>
                </a:solidFill>
                <a:latin typeface="Arial"/>
                <a:cs typeface="Arial"/>
              </a:rPr>
              <a:t>t</a:t>
            </a:r>
            <a:r>
              <a:rPr sz="2400" b="1" dirty="0">
                <a:solidFill>
                  <a:srgbClr val="BF0000"/>
                </a:solidFill>
                <a:latin typeface="Arial"/>
                <a:cs typeface="Arial"/>
              </a:rPr>
              <a:t>#,	</a:t>
            </a:r>
            <a:r>
              <a:rPr sz="2400" b="1" spc="-10" dirty="0">
                <a:solidFill>
                  <a:srgbClr val="BF0000"/>
                </a:solidFill>
                <a:latin typeface="Arial"/>
                <a:cs typeface="Arial"/>
              </a:rPr>
              <a:t>H</a:t>
            </a:r>
            <a:r>
              <a:rPr sz="2400" b="1" spc="-5" dirty="0">
                <a:solidFill>
                  <a:srgbClr val="BF0000"/>
                </a:solidFill>
                <a:latin typeface="Arial"/>
                <a:cs typeface="Arial"/>
              </a:rPr>
              <a:t>ou</a:t>
            </a:r>
            <a:r>
              <a:rPr sz="2400" b="1" dirty="0">
                <a:solidFill>
                  <a:srgbClr val="BF0000"/>
                </a:solidFill>
                <a:latin typeface="Arial"/>
                <a:cs typeface="Arial"/>
              </a:rPr>
              <a:t>se#,	</a:t>
            </a:r>
            <a:r>
              <a:rPr sz="2400" b="1" spc="5" dirty="0">
                <a:solidFill>
                  <a:srgbClr val="BF0000"/>
                </a:solidFill>
                <a:latin typeface="Arial"/>
                <a:cs typeface="Arial"/>
              </a:rPr>
              <a:t>S</a:t>
            </a:r>
            <a:r>
              <a:rPr sz="2400" b="1" spc="-10" dirty="0">
                <a:solidFill>
                  <a:srgbClr val="BF0000"/>
                </a:solidFill>
                <a:latin typeface="Arial"/>
                <a:cs typeface="Arial"/>
              </a:rPr>
              <a:t>t</a:t>
            </a:r>
            <a:r>
              <a:rPr sz="2400" b="1" spc="-5" dirty="0">
                <a:solidFill>
                  <a:srgbClr val="BF0000"/>
                </a:solidFill>
                <a:latin typeface="Arial"/>
                <a:cs typeface="Arial"/>
              </a:rPr>
              <a:t>r</a:t>
            </a:r>
            <a:r>
              <a:rPr sz="2400" b="1" dirty="0">
                <a:solidFill>
                  <a:srgbClr val="BF0000"/>
                </a:solidFill>
                <a:latin typeface="Arial"/>
                <a:cs typeface="Arial"/>
              </a:rPr>
              <a:t>ee</a:t>
            </a:r>
            <a:r>
              <a:rPr sz="2400" b="1" spc="-10" dirty="0">
                <a:solidFill>
                  <a:srgbClr val="BF0000"/>
                </a:solidFill>
                <a:latin typeface="Arial"/>
                <a:cs typeface="Arial"/>
              </a:rPr>
              <a:t>t</a:t>
            </a:r>
            <a:r>
              <a:rPr sz="2400" b="1" dirty="0">
                <a:solidFill>
                  <a:srgbClr val="BF0000"/>
                </a:solidFill>
                <a:latin typeface="Arial"/>
                <a:cs typeface="Arial"/>
              </a:rPr>
              <a:t>,	</a:t>
            </a:r>
            <a:r>
              <a:rPr sz="2400" b="1" spc="-10" dirty="0">
                <a:solidFill>
                  <a:srgbClr val="BF0000"/>
                </a:solidFill>
                <a:latin typeface="Arial"/>
                <a:cs typeface="Arial"/>
              </a:rPr>
              <a:t>C</a:t>
            </a:r>
            <a:r>
              <a:rPr sz="2400" b="1" dirty="0">
                <a:solidFill>
                  <a:srgbClr val="BF0000"/>
                </a:solidFill>
                <a:latin typeface="Arial"/>
                <a:cs typeface="Arial"/>
              </a:rPr>
              <a:t>i</a:t>
            </a:r>
            <a:r>
              <a:rPr sz="2400" b="1" spc="15" dirty="0">
                <a:solidFill>
                  <a:srgbClr val="BF0000"/>
                </a:solidFill>
                <a:latin typeface="Arial"/>
                <a:cs typeface="Arial"/>
              </a:rPr>
              <a:t>t</a:t>
            </a:r>
            <a:r>
              <a:rPr sz="2400" b="1" spc="-240" dirty="0">
                <a:solidFill>
                  <a:srgbClr val="BF0000"/>
                </a:solidFill>
                <a:latin typeface="Arial"/>
                <a:cs typeface="Arial"/>
              </a:rPr>
              <a:t>y</a:t>
            </a:r>
            <a:r>
              <a:rPr sz="2400" b="1" dirty="0">
                <a:solidFill>
                  <a:srgbClr val="BF0000"/>
                </a:solidFill>
                <a:latin typeface="Arial"/>
                <a:cs typeface="Arial"/>
              </a:rPr>
              <a:t>,	S</a:t>
            </a:r>
            <a:r>
              <a:rPr sz="2400" b="1" spc="-5" dirty="0">
                <a:solidFill>
                  <a:srgbClr val="BF0000"/>
                </a:solidFill>
                <a:latin typeface="Arial"/>
                <a:cs typeface="Arial"/>
              </a:rPr>
              <a:t>t</a:t>
            </a:r>
            <a:r>
              <a:rPr sz="2400" b="1" dirty="0">
                <a:solidFill>
                  <a:srgbClr val="BF0000"/>
                </a:solidFill>
                <a:latin typeface="Arial"/>
                <a:cs typeface="Arial"/>
              </a:rPr>
              <a:t>a</a:t>
            </a:r>
            <a:r>
              <a:rPr sz="2400" b="1" spc="-5" dirty="0">
                <a:solidFill>
                  <a:srgbClr val="BF0000"/>
                </a:solidFill>
                <a:latin typeface="Arial"/>
                <a:cs typeface="Arial"/>
              </a:rPr>
              <a:t>t</a:t>
            </a:r>
            <a:r>
              <a:rPr sz="2400" b="1" dirty="0">
                <a:solidFill>
                  <a:srgbClr val="BF0000"/>
                </a:solidFill>
                <a:latin typeface="Arial"/>
                <a:cs typeface="Arial"/>
              </a:rPr>
              <a:t>e,  </a:t>
            </a:r>
            <a:r>
              <a:rPr sz="2400" b="1" spc="-5" dirty="0">
                <a:solidFill>
                  <a:srgbClr val="BF0000"/>
                </a:solidFill>
                <a:latin typeface="Arial"/>
                <a:cs typeface="Arial"/>
              </a:rPr>
              <a:t>ZipCode,</a:t>
            </a:r>
            <a:r>
              <a:rPr sz="2400" b="1" spc="-25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BF0000"/>
                </a:solidFill>
                <a:latin typeface="Arial"/>
                <a:cs typeface="Arial"/>
              </a:rPr>
              <a:t>Country),</a:t>
            </a:r>
            <a:r>
              <a:rPr sz="2400" b="1" spc="70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BF0000"/>
                </a:solidFill>
                <a:latin typeface="Arial"/>
                <a:cs typeface="Arial"/>
              </a:rPr>
              <a:t>or</a:t>
            </a:r>
            <a:endParaRPr sz="2400">
              <a:latin typeface="Arial"/>
              <a:cs typeface="Arial"/>
            </a:endParaRPr>
          </a:p>
          <a:p>
            <a:pPr marL="713740" lvl="1" indent="-243840">
              <a:lnSpc>
                <a:spcPct val="100000"/>
              </a:lnSpc>
              <a:buSzPct val="95833"/>
              <a:buFont typeface="Wingdings"/>
              <a:buChar char=""/>
              <a:tabLst>
                <a:tab pos="713740" algn="l"/>
              </a:tabLst>
            </a:pPr>
            <a:r>
              <a:rPr sz="2400" b="1" spc="-5" dirty="0">
                <a:solidFill>
                  <a:srgbClr val="BF0000"/>
                </a:solidFill>
                <a:latin typeface="Arial"/>
                <a:cs typeface="Arial"/>
              </a:rPr>
              <a:t>Name(FirstName,</a:t>
            </a:r>
            <a:r>
              <a:rPr sz="2400" b="1" spc="15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BF0000"/>
                </a:solidFill>
                <a:latin typeface="Arial"/>
                <a:cs typeface="Arial"/>
              </a:rPr>
              <a:t>MiddleName,</a:t>
            </a:r>
            <a:r>
              <a:rPr sz="2400" b="1" spc="-15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BF0000"/>
                </a:solidFill>
                <a:latin typeface="Arial"/>
                <a:cs typeface="Arial"/>
              </a:rPr>
              <a:t>LastName).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har char=""/>
            </a:pPr>
            <a:endParaRPr sz="3000">
              <a:latin typeface="Arial"/>
              <a:cs typeface="Arial"/>
            </a:endParaRPr>
          </a:p>
          <a:p>
            <a:pPr marL="698500" marR="5715" lvl="1" indent="-228600">
              <a:lnSpc>
                <a:spcPct val="80000"/>
              </a:lnSpc>
              <a:buSzPct val="95833"/>
              <a:buFont typeface="Wingdings"/>
              <a:buChar char=""/>
              <a:tabLst>
                <a:tab pos="713740" algn="l"/>
                <a:tab pos="2578735" algn="l"/>
                <a:tab pos="3319145" algn="l"/>
                <a:tab pos="4099560" algn="l"/>
                <a:tab pos="4434840" algn="l"/>
                <a:tab pos="5858510" algn="l"/>
                <a:tab pos="6854825" algn="l"/>
              </a:tabLst>
            </a:pPr>
            <a:r>
              <a:rPr sz="2400" spc="-10" dirty="0">
                <a:latin typeface="Arial MT"/>
                <a:cs typeface="Arial MT"/>
              </a:rPr>
              <a:t>C</a:t>
            </a:r>
            <a:r>
              <a:rPr sz="2400" dirty="0">
                <a:latin typeface="Arial MT"/>
                <a:cs typeface="Arial MT"/>
              </a:rPr>
              <a:t>o</a:t>
            </a:r>
            <a:r>
              <a:rPr sz="2400" spc="10" dirty="0">
                <a:latin typeface="Arial MT"/>
                <a:cs typeface="Arial MT"/>
              </a:rPr>
              <a:t>m</a:t>
            </a:r>
            <a:r>
              <a:rPr sz="2400" dirty="0">
                <a:latin typeface="Arial MT"/>
                <a:cs typeface="Arial MT"/>
              </a:rPr>
              <a:t>po</a:t>
            </a:r>
            <a:r>
              <a:rPr sz="2400" spc="-5" dirty="0">
                <a:latin typeface="Arial MT"/>
                <a:cs typeface="Arial MT"/>
              </a:rPr>
              <a:t>s</a:t>
            </a:r>
            <a:r>
              <a:rPr sz="2400" spc="-10" dirty="0">
                <a:latin typeface="Arial MT"/>
                <a:cs typeface="Arial MT"/>
              </a:rPr>
              <a:t>i</a:t>
            </a:r>
            <a:r>
              <a:rPr sz="2400" dirty="0">
                <a:latin typeface="Arial MT"/>
                <a:cs typeface="Arial MT"/>
              </a:rPr>
              <a:t>t</a:t>
            </a:r>
            <a:r>
              <a:rPr sz="2400" spc="-10" dirty="0">
                <a:latin typeface="Arial MT"/>
                <a:cs typeface="Arial MT"/>
              </a:rPr>
              <a:t>i</a:t>
            </a:r>
            <a:r>
              <a:rPr sz="2400" dirty="0">
                <a:latin typeface="Arial MT"/>
                <a:cs typeface="Arial MT"/>
              </a:rPr>
              <a:t>o</a:t>
            </a:r>
            <a:r>
              <a:rPr sz="2400" spc="-5" dirty="0">
                <a:latin typeface="Arial MT"/>
                <a:cs typeface="Arial MT"/>
              </a:rPr>
              <a:t>n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10" dirty="0">
                <a:latin typeface="Arial MT"/>
                <a:cs typeface="Arial MT"/>
              </a:rPr>
              <a:t>m</a:t>
            </a:r>
            <a:r>
              <a:rPr sz="2400" dirty="0">
                <a:latin typeface="Arial MT"/>
                <a:cs typeface="Arial MT"/>
              </a:rPr>
              <a:t>ay	</a:t>
            </a:r>
            <a:r>
              <a:rPr sz="2400" spc="25" dirty="0">
                <a:latin typeface="Arial MT"/>
                <a:cs typeface="Arial MT"/>
              </a:rPr>
              <a:t>f</a:t>
            </a:r>
            <a:r>
              <a:rPr sz="2400" dirty="0">
                <a:latin typeface="Arial MT"/>
                <a:cs typeface="Arial MT"/>
              </a:rPr>
              <a:t>o</a:t>
            </a:r>
            <a:r>
              <a:rPr sz="2400" spc="-30" dirty="0">
                <a:latin typeface="Arial MT"/>
                <a:cs typeface="Arial MT"/>
              </a:rPr>
              <a:t>r</a:t>
            </a:r>
            <a:r>
              <a:rPr sz="2400" dirty="0">
                <a:latin typeface="Arial MT"/>
                <a:cs typeface="Arial MT"/>
              </a:rPr>
              <a:t>m	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	h</a:t>
            </a:r>
            <a:r>
              <a:rPr sz="2400" spc="-10" dirty="0">
                <a:latin typeface="Arial MT"/>
                <a:cs typeface="Arial MT"/>
              </a:rPr>
              <a:t>i</a:t>
            </a:r>
            <a:r>
              <a:rPr sz="2400" dirty="0">
                <a:latin typeface="Arial MT"/>
                <a:cs typeface="Arial MT"/>
              </a:rPr>
              <a:t>e</a:t>
            </a:r>
            <a:r>
              <a:rPr sz="2400" spc="-5" dirty="0">
                <a:latin typeface="Arial MT"/>
                <a:cs typeface="Arial MT"/>
              </a:rPr>
              <a:t>r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" dirty="0">
                <a:latin typeface="Arial MT"/>
                <a:cs typeface="Arial MT"/>
              </a:rPr>
              <a:t>rc</a:t>
            </a:r>
            <a:r>
              <a:rPr sz="2400" dirty="0">
                <a:latin typeface="Arial MT"/>
                <a:cs typeface="Arial MT"/>
              </a:rPr>
              <a:t>hy	</a:t>
            </a:r>
            <a:r>
              <a:rPr sz="2400" spc="-35" dirty="0">
                <a:latin typeface="Arial MT"/>
                <a:cs typeface="Arial MT"/>
              </a:rPr>
              <a:t>w</a:t>
            </a:r>
            <a:r>
              <a:rPr sz="2400" dirty="0">
                <a:latin typeface="Arial MT"/>
                <a:cs typeface="Arial MT"/>
              </a:rPr>
              <a:t>he</a:t>
            </a:r>
            <a:r>
              <a:rPr sz="2400" spc="-5" dirty="0">
                <a:latin typeface="Arial MT"/>
                <a:cs typeface="Arial MT"/>
              </a:rPr>
              <a:t>re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s</a:t>
            </a:r>
            <a:r>
              <a:rPr sz="2400" dirty="0">
                <a:latin typeface="Arial MT"/>
                <a:cs typeface="Arial MT"/>
              </a:rPr>
              <a:t>o</a:t>
            </a:r>
            <a:r>
              <a:rPr sz="2400" spc="10" dirty="0">
                <a:latin typeface="Arial MT"/>
                <a:cs typeface="Arial MT"/>
              </a:rPr>
              <a:t>m</a:t>
            </a:r>
            <a:r>
              <a:rPr sz="2400" spc="-5" dirty="0">
                <a:latin typeface="Arial MT"/>
                <a:cs typeface="Arial MT"/>
              </a:rPr>
              <a:t>e  </a:t>
            </a:r>
            <a:r>
              <a:rPr sz="2400" dirty="0">
                <a:latin typeface="Arial MT"/>
                <a:cs typeface="Arial MT"/>
              </a:rPr>
              <a:t>components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are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themselves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composite.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0788" y="381000"/>
            <a:ext cx="6323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Example</a:t>
            </a:r>
            <a:r>
              <a:rPr spc="-45" dirty="0"/>
              <a:t> </a:t>
            </a:r>
            <a:r>
              <a:rPr spc="-5" dirty="0"/>
              <a:t>of</a:t>
            </a:r>
            <a:r>
              <a:rPr spc="-1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spc="-10" dirty="0"/>
              <a:t>composite</a:t>
            </a:r>
            <a:r>
              <a:rPr spc="-20" dirty="0"/>
              <a:t> </a:t>
            </a:r>
            <a:r>
              <a:rPr spc="-15" dirty="0"/>
              <a:t>attribute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31390" y="1338581"/>
            <a:ext cx="8430895" cy="4874260"/>
            <a:chOff x="1231390" y="1338581"/>
            <a:chExt cx="8430895" cy="48742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23399" y="1338581"/>
              <a:ext cx="7738760" cy="487383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1390" y="1871980"/>
              <a:ext cx="3352800" cy="93573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72403" y="381000"/>
            <a:ext cx="4063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Single</a:t>
            </a:r>
            <a:r>
              <a:rPr spc="-40" dirty="0"/>
              <a:t> </a:t>
            </a:r>
            <a:r>
              <a:rPr spc="-5" dirty="0"/>
              <a:t>vs</a:t>
            </a:r>
            <a:r>
              <a:rPr spc="-45" dirty="0"/>
              <a:t> </a:t>
            </a:r>
            <a:r>
              <a:rPr spc="-5" dirty="0"/>
              <a:t>Multivalued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3932" y="1429512"/>
            <a:ext cx="7768590" cy="463423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57505" algn="l"/>
              </a:tabLst>
            </a:pPr>
            <a:r>
              <a:rPr sz="2400" b="1" u="heavy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Arial"/>
                <a:cs typeface="Arial"/>
              </a:rPr>
              <a:t>Single</a:t>
            </a:r>
            <a:r>
              <a:rPr sz="2400" b="1" u="heavy" spc="-120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25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Arial"/>
                <a:cs typeface="Arial"/>
              </a:rPr>
              <a:t>Valued</a:t>
            </a:r>
            <a:endParaRPr sz="2400">
              <a:latin typeface="Arial"/>
              <a:cs typeface="Arial"/>
            </a:endParaRPr>
          </a:p>
          <a:p>
            <a:pPr marL="756285" marR="276860" lvl="1" indent="-287020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Most </a:t>
            </a:r>
            <a:r>
              <a:rPr sz="2400" dirty="0">
                <a:latin typeface="Arial MT"/>
                <a:cs typeface="Arial MT"/>
              </a:rPr>
              <a:t>attributes </a:t>
            </a:r>
            <a:r>
              <a:rPr sz="2400" spc="-5" dirty="0">
                <a:latin typeface="Arial MT"/>
                <a:cs typeface="Arial MT"/>
              </a:rPr>
              <a:t>have a single value </a:t>
            </a:r>
            <a:r>
              <a:rPr sz="2400" spc="10" dirty="0">
                <a:latin typeface="Arial MT"/>
                <a:cs typeface="Arial MT"/>
              </a:rPr>
              <a:t>for </a:t>
            </a:r>
            <a:r>
              <a:rPr sz="2400" spc="-5" dirty="0">
                <a:latin typeface="Arial MT"/>
                <a:cs typeface="Arial MT"/>
              </a:rPr>
              <a:t>a particular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entity;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such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attributes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are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called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b="1" spc="-5" dirty="0">
                <a:latin typeface="Arial"/>
                <a:cs typeface="Arial"/>
              </a:rPr>
              <a:t>single-valued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756920" algn="l"/>
              </a:tabLst>
            </a:pP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For</a:t>
            </a:r>
            <a:r>
              <a:rPr sz="24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example,</a:t>
            </a:r>
            <a:endParaRPr sz="2400">
              <a:latin typeface="Arial MT"/>
              <a:cs typeface="Arial MT"/>
            </a:endParaRPr>
          </a:p>
          <a:p>
            <a:pPr marL="1170940" lvl="2" indent="-243840">
              <a:lnSpc>
                <a:spcPct val="100000"/>
              </a:lnSpc>
              <a:spcBef>
                <a:spcPts val="575"/>
              </a:spcBef>
              <a:buSzPct val="95833"/>
              <a:buFont typeface="Wingdings"/>
              <a:buChar char=""/>
              <a:tabLst>
                <a:tab pos="1170940" algn="l"/>
              </a:tabLst>
            </a:pPr>
            <a:r>
              <a:rPr sz="2400" spc="-10" dirty="0">
                <a:solidFill>
                  <a:srgbClr val="FF0000"/>
                </a:solidFill>
                <a:latin typeface="Arial MT"/>
                <a:cs typeface="Arial MT"/>
              </a:rPr>
              <a:t>Age</a:t>
            </a:r>
            <a:endParaRPr sz="2400">
              <a:latin typeface="Arial MT"/>
              <a:cs typeface="Arial MT"/>
            </a:endParaRPr>
          </a:p>
          <a:p>
            <a:pPr lvl="2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Wingdings"/>
              <a:buChar char=""/>
            </a:pPr>
            <a:endParaRPr sz="25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7505" algn="l"/>
              </a:tabLst>
            </a:pPr>
            <a:r>
              <a:rPr sz="2400" b="1" u="heavy" spc="-10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Arial"/>
                <a:cs typeface="Arial"/>
              </a:rPr>
              <a:t>Multi-valued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"/>
              <a:tabLst>
                <a:tab pos="756920" algn="l"/>
              </a:tabLst>
            </a:pPr>
            <a:r>
              <a:rPr sz="2400" dirty="0">
                <a:latin typeface="Arial MT"/>
                <a:cs typeface="Arial MT"/>
              </a:rPr>
              <a:t>An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entity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may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have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multiple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values </a:t>
            </a:r>
            <a:r>
              <a:rPr sz="2400" spc="10" dirty="0">
                <a:latin typeface="Arial MT"/>
                <a:cs typeface="Arial MT"/>
              </a:rPr>
              <a:t>for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attribute.</a:t>
            </a:r>
            <a:endParaRPr sz="2400">
              <a:latin typeface="Arial MT"/>
              <a:cs typeface="Arial MT"/>
            </a:endParaRPr>
          </a:p>
          <a:p>
            <a:pPr marL="756285" marR="822960" lvl="1" indent="-287020">
              <a:lnSpc>
                <a:spcPct val="80000"/>
              </a:lnSpc>
              <a:spcBef>
                <a:spcPts val="575"/>
              </a:spcBef>
              <a:buFont typeface="Wingdings"/>
              <a:buChar char=""/>
              <a:tabLst>
                <a:tab pos="841375" algn="l"/>
                <a:tab pos="842010" algn="l"/>
              </a:tabLst>
            </a:pPr>
            <a:r>
              <a:rPr dirty="0"/>
              <a:t>	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For</a:t>
            </a:r>
            <a:r>
              <a:rPr sz="24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example,</a:t>
            </a:r>
            <a:r>
              <a:rPr sz="24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Color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of</a:t>
            </a:r>
            <a:r>
              <a:rPr sz="24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2400" spc="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CAR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or</a:t>
            </a:r>
            <a:r>
              <a:rPr sz="24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Degrees</a:t>
            </a:r>
            <a:r>
              <a:rPr sz="2400" spc="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of</a:t>
            </a:r>
            <a:r>
              <a:rPr sz="2400" spc="-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a </a:t>
            </a:r>
            <a:r>
              <a:rPr sz="2400" spc="-65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30" dirty="0">
                <a:solidFill>
                  <a:srgbClr val="FF0000"/>
                </a:solidFill>
                <a:latin typeface="Arial MT"/>
                <a:cs typeface="Arial MT"/>
              </a:rPr>
              <a:t>STUDENT.</a:t>
            </a:r>
            <a:endParaRPr sz="2400">
              <a:latin typeface="Arial MT"/>
              <a:cs typeface="Arial MT"/>
            </a:endParaRPr>
          </a:p>
          <a:p>
            <a:pPr marL="1170940" lvl="2" indent="-243840">
              <a:lnSpc>
                <a:spcPct val="100000"/>
              </a:lnSpc>
              <a:buSzPct val="95833"/>
              <a:buFont typeface="Wingdings"/>
              <a:buChar char=""/>
              <a:tabLst>
                <a:tab pos="1170940" algn="l"/>
              </a:tabLst>
            </a:pP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Denoted</a:t>
            </a:r>
            <a:r>
              <a:rPr sz="2400" spc="-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as</a:t>
            </a:r>
            <a:r>
              <a:rPr sz="24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{Color}</a:t>
            </a:r>
            <a:r>
              <a:rPr sz="24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or</a:t>
            </a:r>
            <a:r>
              <a:rPr sz="24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{Degrees}.</a:t>
            </a:r>
            <a:endParaRPr sz="2400">
              <a:latin typeface="Arial MT"/>
              <a:cs typeface="Arial MT"/>
            </a:endParaRPr>
          </a:p>
          <a:p>
            <a:pPr marL="841375" lvl="1" indent="-372110">
              <a:lnSpc>
                <a:spcPct val="100000"/>
              </a:lnSpc>
              <a:buFont typeface="Wingdings"/>
              <a:buChar char=""/>
              <a:tabLst>
                <a:tab pos="841375" algn="l"/>
                <a:tab pos="842010" algn="l"/>
              </a:tabLst>
            </a:pPr>
            <a:r>
              <a:rPr sz="2400" spc="-10" dirty="0">
                <a:latin typeface="Arial MT"/>
                <a:cs typeface="Arial MT"/>
              </a:rPr>
              <a:t>lower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upper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bound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86780" y="3854703"/>
            <a:ext cx="951978" cy="3619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57183" y="1386539"/>
            <a:ext cx="924169" cy="285516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2864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Stored</a:t>
            </a:r>
            <a:r>
              <a:rPr spc="-35" dirty="0"/>
              <a:t> </a:t>
            </a:r>
            <a:r>
              <a:rPr spc="-5" dirty="0"/>
              <a:t>vs</a:t>
            </a:r>
            <a:r>
              <a:rPr spc="-45" dirty="0"/>
              <a:t> </a:t>
            </a:r>
            <a:r>
              <a:rPr spc="-5" dirty="0"/>
              <a:t>Derived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22195" y="3319271"/>
            <a:ext cx="704532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5" dirty="0">
                <a:solidFill>
                  <a:srgbClr val="BF0000"/>
                </a:solidFill>
                <a:latin typeface="Arial"/>
                <a:cs typeface="Arial"/>
              </a:rPr>
              <a:t>Date</a:t>
            </a:r>
            <a:r>
              <a:rPr sz="6000" b="1" spc="-30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6000" b="1" dirty="0">
                <a:solidFill>
                  <a:srgbClr val="BF0000"/>
                </a:solidFill>
                <a:latin typeface="Arial"/>
                <a:cs typeface="Arial"/>
              </a:rPr>
              <a:t>of</a:t>
            </a:r>
            <a:r>
              <a:rPr sz="6000" b="1" spc="-5" dirty="0">
                <a:solidFill>
                  <a:srgbClr val="BF0000"/>
                </a:solidFill>
                <a:latin typeface="Arial"/>
                <a:cs typeface="Arial"/>
              </a:rPr>
              <a:t> birth</a:t>
            </a:r>
            <a:r>
              <a:rPr sz="6000" b="1" spc="-30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6000" b="1" spc="-5" dirty="0">
                <a:solidFill>
                  <a:srgbClr val="BF0000"/>
                </a:solidFill>
                <a:latin typeface="Arial"/>
                <a:cs typeface="Arial"/>
              </a:rPr>
              <a:t>-&gt;</a:t>
            </a:r>
            <a:r>
              <a:rPr sz="6000" b="1" spc="-245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6000" b="1" dirty="0">
                <a:solidFill>
                  <a:srgbClr val="BF0000"/>
                </a:solidFill>
                <a:latin typeface="Arial"/>
                <a:cs typeface="Arial"/>
              </a:rPr>
              <a:t>Age</a:t>
            </a:r>
            <a:endParaRPr sz="6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1644" y="2630593"/>
            <a:ext cx="1750594" cy="540173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76235" y="496823"/>
            <a:ext cx="2362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NULL</a:t>
            </a:r>
            <a:r>
              <a:rPr spc="-55" dirty="0"/>
              <a:t> </a:t>
            </a:r>
            <a:r>
              <a:rPr spc="-30" dirty="0"/>
              <a:t>Values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310132" y="2005583"/>
            <a:ext cx="5730875" cy="3013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7505" algn="l"/>
              </a:tabLst>
            </a:pPr>
            <a:r>
              <a:rPr sz="2800" dirty="0">
                <a:latin typeface="Arial MT"/>
                <a:cs typeface="Arial MT"/>
              </a:rPr>
              <a:t>Apartment_number</a:t>
            </a:r>
            <a:endParaRPr sz="28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"/>
              <a:tabLst>
                <a:tab pos="357505" algn="l"/>
              </a:tabLst>
            </a:pPr>
            <a:r>
              <a:rPr sz="2800" dirty="0">
                <a:latin typeface="Arial MT"/>
                <a:cs typeface="Arial MT"/>
              </a:rPr>
              <a:t>College_degrees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har char=""/>
            </a:pPr>
            <a:endParaRPr sz="3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"/>
            </a:pPr>
            <a:endParaRPr sz="27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"/>
              <a:tabLst>
                <a:tab pos="357505" algn="l"/>
              </a:tabLst>
            </a:pPr>
            <a:r>
              <a:rPr sz="2800" b="1" u="heavy" spc="-10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Arial"/>
                <a:cs typeface="Arial"/>
              </a:rPr>
              <a:t>NULL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SzPct val="96428"/>
              <a:buFont typeface="Wingdings"/>
              <a:buChar char=""/>
              <a:tabLst>
                <a:tab pos="756920" algn="l"/>
              </a:tabLst>
            </a:pPr>
            <a:r>
              <a:rPr sz="2800" b="1" spc="10" dirty="0">
                <a:solidFill>
                  <a:srgbClr val="BF0000"/>
                </a:solidFill>
                <a:latin typeface="Arial"/>
                <a:cs typeface="Arial"/>
              </a:rPr>
              <a:t>Missing</a:t>
            </a:r>
            <a:r>
              <a:rPr sz="2800" b="1" spc="-85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BF0000"/>
                </a:solidFill>
                <a:latin typeface="Arial"/>
                <a:cs typeface="Arial"/>
              </a:rPr>
              <a:t>– </a:t>
            </a:r>
            <a:r>
              <a:rPr sz="2800" b="1" spc="-5" dirty="0">
                <a:solidFill>
                  <a:srgbClr val="BF0000"/>
                </a:solidFill>
                <a:latin typeface="Arial"/>
                <a:cs typeface="Arial"/>
              </a:rPr>
              <a:t>Height</a:t>
            </a:r>
            <a:r>
              <a:rPr sz="2800" b="1" spc="-20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BF0000"/>
                </a:solidFill>
                <a:latin typeface="Arial"/>
                <a:cs typeface="Arial"/>
              </a:rPr>
              <a:t>of</a:t>
            </a:r>
            <a:r>
              <a:rPr sz="2800" b="1" dirty="0">
                <a:solidFill>
                  <a:srgbClr val="BF0000"/>
                </a:solidFill>
                <a:latin typeface="Arial"/>
                <a:cs typeface="Arial"/>
              </a:rPr>
              <a:t> a person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SzPct val="96428"/>
              <a:buFont typeface="Wingdings"/>
              <a:buChar char=""/>
              <a:tabLst>
                <a:tab pos="756920" algn="l"/>
              </a:tabLst>
            </a:pPr>
            <a:r>
              <a:rPr sz="2800" b="1" spc="5" dirty="0">
                <a:solidFill>
                  <a:srgbClr val="BF0000"/>
                </a:solidFill>
                <a:latin typeface="Arial"/>
                <a:cs typeface="Arial"/>
              </a:rPr>
              <a:t>Unknown</a:t>
            </a:r>
            <a:r>
              <a:rPr sz="2800" b="1" spc="-60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BF0000"/>
                </a:solidFill>
                <a:latin typeface="Arial"/>
                <a:cs typeface="Arial"/>
              </a:rPr>
              <a:t>–</a:t>
            </a:r>
            <a:r>
              <a:rPr sz="2800" b="1" spc="-25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BF0000"/>
                </a:solidFill>
                <a:latin typeface="Arial"/>
                <a:cs typeface="Arial"/>
              </a:rPr>
              <a:t>Land</a:t>
            </a:r>
            <a:r>
              <a:rPr sz="2800" b="1" spc="15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BF0000"/>
                </a:solidFill>
                <a:latin typeface="Arial"/>
                <a:cs typeface="Arial"/>
              </a:rPr>
              <a:t>line</a:t>
            </a:r>
            <a:r>
              <a:rPr sz="2800" b="1" spc="-45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BF0000"/>
                </a:solidFill>
                <a:latin typeface="Arial"/>
                <a:cs typeface="Arial"/>
              </a:rPr>
              <a:t>number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53403" y="381000"/>
            <a:ext cx="36849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Complex</a:t>
            </a:r>
            <a:r>
              <a:rPr spc="-65" dirty="0"/>
              <a:t> </a:t>
            </a:r>
            <a:r>
              <a:rPr spc="-25" dirty="0"/>
              <a:t>Attributes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310132" y="1972055"/>
            <a:ext cx="8075295" cy="3609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7505" algn="l"/>
              </a:tabLst>
            </a:pPr>
            <a:r>
              <a:rPr sz="2400" dirty="0">
                <a:latin typeface="Arial MT"/>
                <a:cs typeface="Arial MT"/>
              </a:rPr>
              <a:t>In </a:t>
            </a:r>
            <a:r>
              <a:rPr sz="2400" spc="-5" dirty="0">
                <a:latin typeface="Arial MT"/>
                <a:cs typeface="Arial MT"/>
              </a:rPr>
              <a:t>general, composite </a:t>
            </a:r>
            <a:r>
              <a:rPr sz="2400" dirty="0">
                <a:latin typeface="Arial MT"/>
                <a:cs typeface="Arial MT"/>
              </a:rPr>
              <a:t>and </a:t>
            </a:r>
            <a:r>
              <a:rPr sz="2400" spc="-5" dirty="0">
                <a:latin typeface="Arial MT"/>
                <a:cs typeface="Arial MT"/>
              </a:rPr>
              <a:t>multi-valued attributes </a:t>
            </a:r>
            <a:r>
              <a:rPr sz="2400" spc="5" dirty="0">
                <a:latin typeface="Arial MT"/>
                <a:cs typeface="Arial MT"/>
              </a:rPr>
              <a:t>may </a:t>
            </a:r>
            <a:r>
              <a:rPr sz="2400" spc="-10" dirty="0">
                <a:latin typeface="Arial MT"/>
                <a:cs typeface="Arial MT"/>
              </a:rPr>
              <a:t>be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nested </a:t>
            </a:r>
            <a:r>
              <a:rPr sz="2400" spc="-5" dirty="0">
                <a:latin typeface="Arial MT"/>
                <a:cs typeface="Arial MT"/>
              </a:rPr>
              <a:t>arbitrarily </a:t>
            </a:r>
            <a:r>
              <a:rPr sz="2400" dirty="0">
                <a:latin typeface="Arial MT"/>
                <a:cs typeface="Arial MT"/>
              </a:rPr>
              <a:t>to any number </a:t>
            </a:r>
            <a:r>
              <a:rPr sz="2400" spc="-10" dirty="0">
                <a:latin typeface="Arial MT"/>
                <a:cs typeface="Arial MT"/>
              </a:rPr>
              <a:t>of </a:t>
            </a:r>
            <a:r>
              <a:rPr sz="2400" spc="-5" dirty="0">
                <a:latin typeface="Arial MT"/>
                <a:cs typeface="Arial MT"/>
              </a:rPr>
              <a:t>levels, although this is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rare.</a:t>
            </a:r>
            <a:endParaRPr sz="2400">
              <a:latin typeface="Arial MT"/>
              <a:cs typeface="Arial MT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756920" algn="l"/>
                <a:tab pos="1359535" algn="l"/>
                <a:tab pos="2581910" algn="l"/>
                <a:tab pos="2743200" algn="l"/>
                <a:tab pos="4666615" algn="l"/>
                <a:tab pos="5227320" algn="l"/>
                <a:tab pos="5629910" algn="l"/>
                <a:tab pos="5943600" algn="l"/>
                <a:tab pos="6202680" algn="l"/>
                <a:tab pos="7525384" algn="l"/>
                <a:tab pos="7738745" algn="l"/>
                <a:tab pos="7891145" algn="l"/>
              </a:tabLst>
            </a:pPr>
            <a:r>
              <a:rPr sz="2400" dirty="0">
                <a:latin typeface="Arial MT"/>
                <a:cs typeface="Arial MT"/>
              </a:rPr>
              <a:t>F</a:t>
            </a:r>
            <a:r>
              <a:rPr sz="2400" spc="5" dirty="0">
                <a:latin typeface="Arial MT"/>
                <a:cs typeface="Arial MT"/>
              </a:rPr>
              <a:t>o</a:t>
            </a:r>
            <a:r>
              <a:rPr sz="2400" dirty="0">
                <a:latin typeface="Arial MT"/>
                <a:cs typeface="Arial MT"/>
              </a:rPr>
              <a:t>r	e</a:t>
            </a:r>
            <a:r>
              <a:rPr sz="2400" spc="-25" dirty="0">
                <a:latin typeface="Arial MT"/>
                <a:cs typeface="Arial MT"/>
              </a:rPr>
              <a:t>x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15" dirty="0">
                <a:latin typeface="Arial MT"/>
                <a:cs typeface="Arial MT"/>
              </a:rPr>
              <a:t>m</a:t>
            </a:r>
            <a:r>
              <a:rPr sz="2400" dirty="0">
                <a:latin typeface="Arial MT"/>
                <a:cs typeface="Arial MT"/>
              </a:rPr>
              <a:t>p</a:t>
            </a:r>
            <a:r>
              <a:rPr sz="2400" spc="-10" dirty="0">
                <a:latin typeface="Arial MT"/>
                <a:cs typeface="Arial MT"/>
              </a:rPr>
              <a:t>l</a:t>
            </a:r>
            <a:r>
              <a:rPr sz="2400" dirty="0">
                <a:latin typeface="Arial MT"/>
                <a:cs typeface="Arial MT"/>
              </a:rPr>
              <a:t>e,	P</a:t>
            </a:r>
            <a:r>
              <a:rPr sz="2400" spc="-5" dirty="0">
                <a:latin typeface="Arial MT"/>
                <a:cs typeface="Arial MT"/>
              </a:rPr>
              <a:t>r</a:t>
            </a:r>
            <a:r>
              <a:rPr sz="2400" dirty="0">
                <a:latin typeface="Arial MT"/>
                <a:cs typeface="Arial MT"/>
              </a:rPr>
              <a:t>e</a:t>
            </a:r>
            <a:r>
              <a:rPr sz="2400" spc="-25" dirty="0">
                <a:latin typeface="Arial MT"/>
                <a:cs typeface="Arial MT"/>
              </a:rPr>
              <a:t>v</a:t>
            </a:r>
            <a:r>
              <a:rPr sz="2400" spc="-10" dirty="0">
                <a:latin typeface="Arial MT"/>
                <a:cs typeface="Arial MT"/>
              </a:rPr>
              <a:t>i</a:t>
            </a:r>
            <a:r>
              <a:rPr sz="2400" dirty="0">
                <a:latin typeface="Arial MT"/>
                <a:cs typeface="Arial MT"/>
              </a:rPr>
              <a:t>ou</a:t>
            </a:r>
            <a:r>
              <a:rPr sz="2400" spc="-5" dirty="0">
                <a:latin typeface="Arial MT"/>
                <a:cs typeface="Arial MT"/>
              </a:rPr>
              <a:t>s</a:t>
            </a:r>
            <a:r>
              <a:rPr sz="2400" spc="-10" dirty="0">
                <a:latin typeface="Arial MT"/>
                <a:cs typeface="Arial MT"/>
              </a:rPr>
              <a:t>D</a:t>
            </a:r>
            <a:r>
              <a:rPr sz="2400" dirty="0">
                <a:latin typeface="Arial MT"/>
                <a:cs typeface="Arial MT"/>
              </a:rPr>
              <a:t>e</a:t>
            </a:r>
            <a:r>
              <a:rPr sz="2400" spc="-20" dirty="0">
                <a:latin typeface="Arial MT"/>
                <a:cs typeface="Arial MT"/>
              </a:rPr>
              <a:t>g</a:t>
            </a:r>
            <a:r>
              <a:rPr sz="2400" spc="-10" dirty="0">
                <a:latin typeface="Arial MT"/>
                <a:cs typeface="Arial MT"/>
              </a:rPr>
              <a:t>r</a:t>
            </a:r>
            <a:r>
              <a:rPr sz="2400" dirty="0">
                <a:latin typeface="Arial MT"/>
                <a:cs typeface="Arial MT"/>
              </a:rPr>
              <a:t>ees	of	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0" dirty="0">
                <a:latin typeface="Arial MT"/>
                <a:cs typeface="Arial MT"/>
              </a:rPr>
              <a:t>S</a:t>
            </a:r>
            <a:r>
              <a:rPr sz="2400" spc="15" dirty="0">
                <a:latin typeface="Arial MT"/>
                <a:cs typeface="Arial MT"/>
              </a:rPr>
              <a:t>T</a:t>
            </a:r>
            <a:r>
              <a:rPr sz="2400" spc="-10" dirty="0">
                <a:latin typeface="Arial MT"/>
                <a:cs typeface="Arial MT"/>
              </a:rPr>
              <a:t>UD</a:t>
            </a:r>
            <a:r>
              <a:rPr sz="2400" dirty="0">
                <a:latin typeface="Arial MT"/>
                <a:cs typeface="Arial MT"/>
              </a:rPr>
              <a:t>E</a:t>
            </a:r>
            <a:r>
              <a:rPr sz="2400" spc="-10" dirty="0">
                <a:latin typeface="Arial MT"/>
                <a:cs typeface="Arial MT"/>
              </a:rPr>
              <a:t>N</a:t>
            </a:r>
            <a:r>
              <a:rPr sz="2400" dirty="0">
                <a:latin typeface="Arial MT"/>
                <a:cs typeface="Arial MT"/>
              </a:rPr>
              <a:t>T	</a:t>
            </a:r>
            <a:r>
              <a:rPr sz="2400" spc="-10" dirty="0">
                <a:latin typeface="Arial MT"/>
                <a:cs typeface="Arial MT"/>
              </a:rPr>
              <a:t>i</a:t>
            </a:r>
            <a:r>
              <a:rPr sz="2400" dirty="0">
                <a:latin typeface="Arial MT"/>
                <a:cs typeface="Arial MT"/>
              </a:rPr>
              <a:t>s	</a:t>
            </a:r>
            <a:r>
              <a:rPr sz="2400" spc="-5" dirty="0">
                <a:latin typeface="Arial MT"/>
                <a:cs typeface="Arial MT"/>
              </a:rPr>
              <a:t>a  c</a:t>
            </a:r>
            <a:r>
              <a:rPr sz="2400" dirty="0">
                <a:latin typeface="Arial MT"/>
                <a:cs typeface="Arial MT"/>
              </a:rPr>
              <a:t>o</a:t>
            </a:r>
            <a:r>
              <a:rPr sz="2400" spc="10" dirty="0">
                <a:latin typeface="Arial MT"/>
                <a:cs typeface="Arial MT"/>
              </a:rPr>
              <a:t>m</a:t>
            </a:r>
            <a:r>
              <a:rPr sz="2400" dirty="0">
                <a:latin typeface="Arial MT"/>
                <a:cs typeface="Arial MT"/>
              </a:rPr>
              <a:t>po</a:t>
            </a:r>
            <a:r>
              <a:rPr sz="2400" spc="-5" dirty="0">
                <a:latin typeface="Arial MT"/>
                <a:cs typeface="Arial MT"/>
              </a:rPr>
              <a:t>s</a:t>
            </a:r>
            <a:r>
              <a:rPr sz="2400" spc="-10" dirty="0">
                <a:latin typeface="Arial MT"/>
                <a:cs typeface="Arial MT"/>
              </a:rPr>
              <a:t>i</a:t>
            </a:r>
            <a:r>
              <a:rPr sz="2400" spc="-20" dirty="0">
                <a:latin typeface="Arial MT"/>
                <a:cs typeface="Arial MT"/>
              </a:rPr>
              <a:t>t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10" dirty="0">
                <a:latin typeface="Arial MT"/>
                <a:cs typeface="Arial MT"/>
              </a:rPr>
              <a:t>m</a:t>
            </a:r>
            <a:r>
              <a:rPr sz="2400" dirty="0">
                <a:latin typeface="Arial MT"/>
                <a:cs typeface="Arial MT"/>
              </a:rPr>
              <a:t>u</a:t>
            </a:r>
            <a:r>
              <a:rPr sz="2400" spc="-10" dirty="0">
                <a:latin typeface="Arial MT"/>
                <a:cs typeface="Arial MT"/>
              </a:rPr>
              <a:t>l</a:t>
            </a:r>
            <a:r>
              <a:rPr sz="2400" dirty="0">
                <a:latin typeface="Arial MT"/>
                <a:cs typeface="Arial MT"/>
              </a:rPr>
              <a:t>t</a:t>
            </a:r>
            <a:r>
              <a:rPr sz="2400" spc="-5" dirty="0">
                <a:latin typeface="Arial MT"/>
                <a:cs typeface="Arial MT"/>
              </a:rPr>
              <a:t>i</a:t>
            </a:r>
            <a:r>
              <a:rPr sz="2400" spc="-10" dirty="0">
                <a:latin typeface="Arial MT"/>
                <a:cs typeface="Arial MT"/>
              </a:rPr>
              <a:t>-</a:t>
            </a:r>
            <a:r>
              <a:rPr sz="2400" spc="-25" dirty="0">
                <a:latin typeface="Arial MT"/>
                <a:cs typeface="Arial MT"/>
              </a:rPr>
              <a:t>v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10" dirty="0">
                <a:latin typeface="Arial MT"/>
                <a:cs typeface="Arial MT"/>
              </a:rPr>
              <a:t>l</a:t>
            </a:r>
            <a:r>
              <a:rPr sz="2400" dirty="0">
                <a:latin typeface="Arial MT"/>
                <a:cs typeface="Arial MT"/>
              </a:rPr>
              <a:t>ue</a:t>
            </a:r>
            <a:r>
              <a:rPr sz="2400" spc="-5" dirty="0">
                <a:latin typeface="Arial MT"/>
                <a:cs typeface="Arial MT"/>
              </a:rPr>
              <a:t>d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0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tt</a:t>
            </a:r>
            <a:r>
              <a:rPr sz="2400" spc="-5" dirty="0">
                <a:latin typeface="Arial MT"/>
                <a:cs typeface="Arial MT"/>
              </a:rPr>
              <a:t>r</a:t>
            </a:r>
            <a:r>
              <a:rPr sz="2400" spc="-10" dirty="0">
                <a:latin typeface="Arial MT"/>
                <a:cs typeface="Arial MT"/>
              </a:rPr>
              <a:t>i</a:t>
            </a:r>
            <a:r>
              <a:rPr sz="2400" dirty="0">
                <a:latin typeface="Arial MT"/>
                <a:cs typeface="Arial MT"/>
              </a:rPr>
              <a:t>bu</a:t>
            </a:r>
            <a:r>
              <a:rPr sz="2400" spc="-20" dirty="0">
                <a:latin typeface="Arial MT"/>
                <a:cs typeface="Arial MT"/>
              </a:rPr>
              <a:t>t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		</a:t>
            </a:r>
            <a:r>
              <a:rPr sz="2400" spc="-20" dirty="0">
                <a:latin typeface="Arial MT"/>
                <a:cs typeface="Arial MT"/>
              </a:rPr>
              <a:t>d</a:t>
            </a:r>
            <a:r>
              <a:rPr sz="2400" dirty="0">
                <a:latin typeface="Arial MT"/>
                <a:cs typeface="Arial MT"/>
              </a:rPr>
              <a:t>e</a:t>
            </a:r>
            <a:r>
              <a:rPr sz="2400" spc="-20" dirty="0">
                <a:latin typeface="Arial MT"/>
                <a:cs typeface="Arial MT"/>
              </a:rPr>
              <a:t>n</a:t>
            </a:r>
            <a:r>
              <a:rPr sz="2400" dirty="0">
                <a:latin typeface="Arial MT"/>
                <a:cs typeface="Arial MT"/>
              </a:rPr>
              <a:t>ote</a:t>
            </a:r>
            <a:r>
              <a:rPr sz="2400" spc="-5" dirty="0">
                <a:latin typeface="Arial MT"/>
                <a:cs typeface="Arial MT"/>
              </a:rPr>
              <a:t>d</a:t>
            </a:r>
            <a:r>
              <a:rPr sz="2400" dirty="0">
                <a:latin typeface="Arial MT"/>
                <a:cs typeface="Arial MT"/>
              </a:rPr>
              <a:t>		by</a:t>
            </a:r>
            <a:endParaRPr sz="2400">
              <a:latin typeface="Arial MT"/>
              <a:cs typeface="Arial MT"/>
            </a:endParaRPr>
          </a:p>
          <a:p>
            <a:pPr marL="756285">
              <a:lnSpc>
                <a:spcPct val="100000"/>
              </a:lnSpc>
            </a:pPr>
            <a:r>
              <a:rPr sz="2400" spc="-5" dirty="0">
                <a:latin typeface="Arial MT"/>
                <a:cs typeface="Arial MT"/>
              </a:rPr>
              <a:t>{PreviousDegrees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(College,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80" dirty="0">
                <a:latin typeface="Arial MT"/>
                <a:cs typeface="Arial MT"/>
              </a:rPr>
              <a:t>Year,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Degree,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Field)}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Multiple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PreviousDegrees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values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can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exist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756920" algn="l"/>
              </a:tabLst>
            </a:pPr>
            <a:r>
              <a:rPr sz="2400" dirty="0">
                <a:latin typeface="Arial MT"/>
                <a:cs typeface="Arial MT"/>
              </a:rPr>
              <a:t>Each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has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four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subcomponent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attributes:</a:t>
            </a:r>
            <a:endParaRPr sz="2400">
              <a:latin typeface="Arial MT"/>
              <a:cs typeface="Arial MT"/>
            </a:endParaRPr>
          </a:p>
          <a:p>
            <a:pPr marL="1170940" lvl="2" indent="-243840">
              <a:lnSpc>
                <a:spcPct val="100000"/>
              </a:lnSpc>
              <a:spcBef>
                <a:spcPts val="580"/>
              </a:spcBef>
              <a:buSzPct val="95833"/>
              <a:buFont typeface="Wingdings"/>
              <a:buChar char=""/>
              <a:tabLst>
                <a:tab pos="1170940" algn="l"/>
              </a:tabLst>
            </a:pPr>
            <a:r>
              <a:rPr sz="2400" spc="-5" dirty="0">
                <a:latin typeface="Arial MT"/>
                <a:cs typeface="Arial MT"/>
              </a:rPr>
              <a:t>College,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80" dirty="0">
                <a:latin typeface="Arial MT"/>
                <a:cs typeface="Arial MT"/>
              </a:rPr>
              <a:t>Year,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Degree,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Field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4391" y="366267"/>
            <a:ext cx="7543800" cy="133197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10132" y="1884883"/>
            <a:ext cx="7666355" cy="398208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434"/>
              </a:spcBef>
              <a:buFont typeface="Wingdings"/>
              <a:buChar char=""/>
              <a:tabLst>
                <a:tab pos="357505" algn="l"/>
              </a:tabLst>
            </a:pPr>
            <a:r>
              <a:rPr sz="2800" b="1" dirty="0">
                <a:solidFill>
                  <a:srgbClr val="990099"/>
                </a:solidFill>
                <a:latin typeface="Arial"/>
                <a:cs typeface="Arial"/>
              </a:rPr>
              <a:t>Overview</a:t>
            </a:r>
            <a:r>
              <a:rPr sz="2800" b="1" spc="-5" dirty="0">
                <a:solidFill>
                  <a:srgbClr val="990099"/>
                </a:solidFill>
                <a:latin typeface="Arial"/>
                <a:cs typeface="Arial"/>
              </a:rPr>
              <a:t> of</a:t>
            </a:r>
            <a:r>
              <a:rPr sz="2800" b="1" spc="-2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990099"/>
                </a:solidFill>
                <a:latin typeface="Arial"/>
                <a:cs typeface="Arial"/>
              </a:rPr>
              <a:t>Database</a:t>
            </a:r>
            <a:r>
              <a:rPr sz="2800" b="1" spc="2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990099"/>
                </a:solidFill>
                <a:latin typeface="Arial"/>
                <a:cs typeface="Arial"/>
              </a:rPr>
              <a:t>Design</a:t>
            </a:r>
            <a:r>
              <a:rPr sz="2800" b="1" spc="-1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990099"/>
                </a:solidFill>
                <a:latin typeface="Arial"/>
                <a:cs typeface="Arial"/>
              </a:rPr>
              <a:t>Process</a:t>
            </a:r>
            <a:endParaRPr sz="28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335"/>
              </a:spcBef>
              <a:buFont typeface="Wingdings"/>
              <a:buChar char=""/>
              <a:tabLst>
                <a:tab pos="357505" algn="l"/>
              </a:tabLst>
            </a:pPr>
            <a:r>
              <a:rPr sz="2800" b="1" dirty="0">
                <a:solidFill>
                  <a:srgbClr val="990099"/>
                </a:solidFill>
                <a:latin typeface="Arial"/>
                <a:cs typeface="Arial"/>
              </a:rPr>
              <a:t>Example</a:t>
            </a:r>
            <a:r>
              <a:rPr sz="2800" b="1" spc="-3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990099"/>
                </a:solidFill>
                <a:latin typeface="Arial"/>
                <a:cs typeface="Arial"/>
              </a:rPr>
              <a:t>Database</a:t>
            </a:r>
            <a:r>
              <a:rPr sz="2800" b="1" spc="-10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990099"/>
                </a:solidFill>
                <a:latin typeface="Arial"/>
                <a:cs typeface="Arial"/>
              </a:rPr>
              <a:t>Application</a:t>
            </a:r>
            <a:r>
              <a:rPr sz="2800" b="1" spc="3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800" b="1" spc="-30" dirty="0">
                <a:solidFill>
                  <a:srgbClr val="990099"/>
                </a:solidFill>
                <a:latin typeface="Arial"/>
                <a:cs typeface="Arial"/>
              </a:rPr>
              <a:t>(COMPANY)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305"/>
              </a:spcBef>
              <a:buFont typeface="Wingdings"/>
              <a:buChar char=""/>
              <a:tabLst>
                <a:tab pos="756920" algn="l"/>
              </a:tabLst>
            </a:pPr>
            <a:r>
              <a:rPr sz="2400" b="1" spc="-10" dirty="0">
                <a:solidFill>
                  <a:srgbClr val="990099"/>
                </a:solidFill>
                <a:latin typeface="Arial"/>
                <a:cs typeface="Arial"/>
              </a:rPr>
              <a:t>Employee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85"/>
              </a:spcBef>
              <a:buFont typeface="Wingdings"/>
              <a:buChar char=""/>
              <a:tabLst>
                <a:tab pos="756920" algn="l"/>
              </a:tabLst>
            </a:pPr>
            <a:r>
              <a:rPr sz="2400" b="1" spc="-5" dirty="0">
                <a:solidFill>
                  <a:srgbClr val="990099"/>
                </a:solidFill>
                <a:latin typeface="Arial"/>
                <a:cs typeface="Arial"/>
              </a:rPr>
              <a:t>Department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Font typeface="Wingdings"/>
              <a:buChar char=""/>
              <a:tabLst>
                <a:tab pos="756920" algn="l"/>
              </a:tabLst>
            </a:pPr>
            <a:r>
              <a:rPr sz="2400" b="1" spc="-5" dirty="0">
                <a:solidFill>
                  <a:srgbClr val="990099"/>
                </a:solidFill>
                <a:latin typeface="Arial"/>
                <a:cs typeface="Arial"/>
              </a:rPr>
              <a:t>Project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85"/>
              </a:spcBef>
              <a:buFont typeface="Wingdings"/>
              <a:buChar char=""/>
              <a:tabLst>
                <a:tab pos="756920" algn="l"/>
              </a:tabLst>
            </a:pPr>
            <a:r>
              <a:rPr sz="2400" b="1" dirty="0">
                <a:solidFill>
                  <a:srgbClr val="990099"/>
                </a:solidFill>
                <a:latin typeface="Arial"/>
                <a:cs typeface="Arial"/>
              </a:rPr>
              <a:t>Dependent</a:t>
            </a:r>
            <a:endParaRPr sz="24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320"/>
              </a:spcBef>
              <a:buFont typeface="Wingdings"/>
              <a:buChar char=""/>
              <a:tabLst>
                <a:tab pos="357505" algn="l"/>
              </a:tabLst>
            </a:pPr>
            <a:r>
              <a:rPr sz="2800" b="1" spc="5" dirty="0">
                <a:solidFill>
                  <a:srgbClr val="990099"/>
                </a:solidFill>
                <a:latin typeface="Arial"/>
                <a:cs typeface="Arial"/>
              </a:rPr>
              <a:t>ER</a:t>
            </a:r>
            <a:r>
              <a:rPr sz="2800" b="1" spc="-4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800" b="1" spc="5" dirty="0">
                <a:solidFill>
                  <a:srgbClr val="990099"/>
                </a:solidFill>
                <a:latin typeface="Arial"/>
                <a:cs typeface="Arial"/>
              </a:rPr>
              <a:t>Model</a:t>
            </a:r>
            <a:r>
              <a:rPr sz="2800" b="1" spc="-5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990099"/>
                </a:solidFill>
                <a:latin typeface="Arial"/>
                <a:cs typeface="Arial"/>
              </a:rPr>
              <a:t>Concepts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340"/>
              </a:spcBef>
              <a:buSzPct val="96428"/>
              <a:buFont typeface="Wingdings"/>
              <a:buChar char=""/>
              <a:tabLst>
                <a:tab pos="756920" algn="l"/>
              </a:tabLst>
            </a:pPr>
            <a:r>
              <a:rPr sz="2800" b="1" dirty="0">
                <a:solidFill>
                  <a:srgbClr val="990099"/>
                </a:solidFill>
                <a:latin typeface="Arial"/>
                <a:cs typeface="Arial"/>
              </a:rPr>
              <a:t>Entities</a:t>
            </a:r>
            <a:r>
              <a:rPr sz="2800" b="1" spc="-4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990099"/>
                </a:solidFill>
                <a:latin typeface="Arial"/>
                <a:cs typeface="Arial"/>
              </a:rPr>
              <a:t>and</a:t>
            </a:r>
            <a:r>
              <a:rPr sz="2800" b="1" spc="-10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990099"/>
                </a:solidFill>
                <a:latin typeface="Arial"/>
                <a:cs typeface="Arial"/>
              </a:rPr>
              <a:t>Attributes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SzPct val="96428"/>
              <a:buFont typeface="Wingdings"/>
              <a:buChar char=""/>
              <a:tabLst>
                <a:tab pos="756920" algn="l"/>
              </a:tabLst>
            </a:pPr>
            <a:r>
              <a:rPr sz="2800" b="1" spc="-65" dirty="0">
                <a:solidFill>
                  <a:srgbClr val="990099"/>
                </a:solidFill>
                <a:latin typeface="Arial"/>
                <a:cs typeface="Arial"/>
              </a:rPr>
              <a:t>Types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9991" y="1033779"/>
            <a:ext cx="7620000" cy="52578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1620" y="408432"/>
            <a:ext cx="574929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5" dirty="0"/>
              <a:t>Overview</a:t>
            </a:r>
            <a:r>
              <a:rPr sz="2900" spc="-20" dirty="0"/>
              <a:t> </a:t>
            </a:r>
            <a:r>
              <a:rPr sz="2900" dirty="0"/>
              <a:t>of</a:t>
            </a:r>
            <a:r>
              <a:rPr sz="2900" spc="-20" dirty="0"/>
              <a:t> </a:t>
            </a:r>
            <a:r>
              <a:rPr sz="2900" spc="-10" dirty="0"/>
              <a:t>Database</a:t>
            </a:r>
            <a:r>
              <a:rPr sz="2900" spc="-15" dirty="0"/>
              <a:t> </a:t>
            </a:r>
            <a:r>
              <a:rPr sz="2900" spc="-5" dirty="0"/>
              <a:t>Design</a:t>
            </a:r>
            <a:r>
              <a:rPr sz="2900" spc="-15" dirty="0"/>
              <a:t> </a:t>
            </a:r>
            <a:r>
              <a:rPr sz="2900" spc="-5" dirty="0"/>
              <a:t>Process</a:t>
            </a:r>
            <a:endParaRPr sz="2900"/>
          </a:p>
        </p:txBody>
      </p:sp>
      <p:sp>
        <p:nvSpPr>
          <p:cNvPr id="6" name="object 6"/>
          <p:cNvSpPr txBox="1"/>
          <p:nvPr/>
        </p:nvSpPr>
        <p:spPr>
          <a:xfrm>
            <a:off x="9203435" y="6797359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b="1" spc="-5" dirty="0">
                <a:solidFill>
                  <a:srgbClr val="996633"/>
                </a:solidFill>
                <a:latin typeface="Arial"/>
                <a:cs typeface="Arial"/>
              </a:rPr>
              <a:t>3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0132" y="1365504"/>
            <a:ext cx="7754620" cy="470725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57505" algn="l"/>
              </a:tabLst>
            </a:pPr>
            <a:r>
              <a:rPr sz="2400" spc="-55" dirty="0">
                <a:latin typeface="Arial MT"/>
                <a:cs typeface="Arial MT"/>
              </a:rPr>
              <a:t>Two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main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activities: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756920" algn="l"/>
              </a:tabLst>
            </a:pPr>
            <a:r>
              <a:rPr sz="2400" b="1" dirty="0">
                <a:solidFill>
                  <a:srgbClr val="FF0066"/>
                </a:solidFill>
                <a:latin typeface="Arial"/>
                <a:cs typeface="Arial"/>
              </a:rPr>
              <a:t>Database</a:t>
            </a:r>
            <a:r>
              <a:rPr sz="2400" b="1" spc="-5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66"/>
                </a:solidFill>
                <a:latin typeface="Arial"/>
                <a:cs typeface="Arial"/>
              </a:rPr>
              <a:t>design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756920" algn="l"/>
              </a:tabLst>
            </a:pPr>
            <a:r>
              <a:rPr sz="2400" b="1" spc="-10" dirty="0">
                <a:solidFill>
                  <a:srgbClr val="FF0066"/>
                </a:solidFill>
                <a:latin typeface="Arial"/>
                <a:cs typeface="Arial"/>
              </a:rPr>
              <a:t>Applications</a:t>
            </a:r>
            <a:r>
              <a:rPr sz="2400" b="1" dirty="0">
                <a:solidFill>
                  <a:srgbClr val="FF0066"/>
                </a:solidFill>
                <a:latin typeface="Arial"/>
                <a:cs typeface="Arial"/>
              </a:rPr>
              <a:t> design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har char=""/>
            </a:pPr>
            <a:endParaRPr sz="35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"/>
              <a:tabLst>
                <a:tab pos="357505" algn="l"/>
              </a:tabLst>
            </a:pPr>
            <a:r>
              <a:rPr sz="2400" dirty="0">
                <a:latin typeface="Arial MT"/>
                <a:cs typeface="Arial MT"/>
              </a:rPr>
              <a:t>Focus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this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66"/>
                </a:solidFill>
                <a:latin typeface="Arial MT"/>
                <a:cs typeface="Arial MT"/>
              </a:rPr>
              <a:t>presentation</a:t>
            </a:r>
            <a:r>
              <a:rPr sz="2400" spc="-3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66"/>
                </a:solidFill>
                <a:latin typeface="Arial MT"/>
                <a:cs typeface="Arial MT"/>
              </a:rPr>
              <a:t>on</a:t>
            </a:r>
            <a:r>
              <a:rPr sz="2400" spc="-2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66"/>
                </a:solidFill>
                <a:latin typeface="Arial MT"/>
                <a:cs typeface="Arial MT"/>
              </a:rPr>
              <a:t>database</a:t>
            </a:r>
            <a:r>
              <a:rPr sz="2400" spc="-6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66"/>
                </a:solidFill>
                <a:latin typeface="Arial MT"/>
                <a:cs typeface="Arial MT"/>
              </a:rPr>
              <a:t>design</a:t>
            </a:r>
            <a:endParaRPr sz="2400">
              <a:latin typeface="Arial MT"/>
              <a:cs typeface="Arial MT"/>
            </a:endParaRPr>
          </a:p>
          <a:p>
            <a:pPr marL="756285" marR="429895" lvl="1" indent="-287020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756920" algn="l"/>
              </a:tabLst>
            </a:pPr>
            <a:r>
              <a:rPr sz="2400" spc="-120" dirty="0">
                <a:latin typeface="Arial MT"/>
                <a:cs typeface="Arial MT"/>
              </a:rPr>
              <a:t>To </a:t>
            </a:r>
            <a:r>
              <a:rPr sz="2400" spc="-5" dirty="0">
                <a:latin typeface="Arial MT"/>
                <a:cs typeface="Arial MT"/>
              </a:rPr>
              <a:t>design </a:t>
            </a:r>
            <a:r>
              <a:rPr sz="2400" dirty="0">
                <a:latin typeface="Arial MT"/>
                <a:cs typeface="Arial MT"/>
              </a:rPr>
              <a:t>the conceptual schema </a:t>
            </a:r>
            <a:r>
              <a:rPr sz="2400" spc="10" dirty="0">
                <a:latin typeface="Arial MT"/>
                <a:cs typeface="Arial MT"/>
              </a:rPr>
              <a:t>for </a:t>
            </a:r>
            <a:r>
              <a:rPr sz="2400" spc="-5" dirty="0">
                <a:latin typeface="Arial MT"/>
                <a:cs typeface="Arial MT"/>
              </a:rPr>
              <a:t>a </a:t>
            </a:r>
            <a:r>
              <a:rPr sz="2400" dirty="0">
                <a:latin typeface="Arial MT"/>
                <a:cs typeface="Arial MT"/>
              </a:rPr>
              <a:t>database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application</a:t>
            </a:r>
            <a:endParaRPr sz="24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har char=""/>
            </a:pPr>
            <a:endParaRPr sz="3500">
              <a:latin typeface="Arial MT"/>
              <a:cs typeface="Arial MT"/>
            </a:endParaRPr>
          </a:p>
          <a:p>
            <a:pPr marL="356870" marR="725170" indent="-344805">
              <a:lnSpc>
                <a:spcPct val="100000"/>
              </a:lnSpc>
              <a:buFont typeface="Wingdings"/>
              <a:buChar char=""/>
              <a:tabLst>
                <a:tab pos="357505" algn="l"/>
              </a:tabLst>
            </a:pPr>
            <a:r>
              <a:rPr sz="2400" dirty="0">
                <a:solidFill>
                  <a:srgbClr val="FF0066"/>
                </a:solidFill>
                <a:latin typeface="Arial MT"/>
                <a:cs typeface="Arial MT"/>
              </a:rPr>
              <a:t>Applications</a:t>
            </a:r>
            <a:r>
              <a:rPr sz="2400" spc="-2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66"/>
                </a:solidFill>
                <a:latin typeface="Arial MT"/>
                <a:cs typeface="Arial MT"/>
              </a:rPr>
              <a:t>design</a:t>
            </a:r>
            <a:r>
              <a:rPr sz="2400" spc="2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focuses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5" dirty="0">
                <a:solidFill>
                  <a:srgbClr val="FF0066"/>
                </a:solidFill>
                <a:latin typeface="Arial MT"/>
                <a:cs typeface="Arial MT"/>
              </a:rPr>
              <a:t>programs</a:t>
            </a:r>
            <a:r>
              <a:rPr sz="2400" spc="-2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66"/>
                </a:solidFill>
                <a:latin typeface="Arial MT"/>
                <a:cs typeface="Arial MT"/>
              </a:rPr>
              <a:t>and </a:t>
            </a:r>
            <a:r>
              <a:rPr sz="2400" spc="-65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66"/>
                </a:solidFill>
                <a:latin typeface="Arial MT"/>
                <a:cs typeface="Arial MT"/>
              </a:rPr>
              <a:t>interfaces</a:t>
            </a:r>
            <a:r>
              <a:rPr sz="2400" spc="-6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access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database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Wingdings"/>
              <a:buChar char=""/>
              <a:tabLst>
                <a:tab pos="756920" algn="l"/>
              </a:tabLst>
            </a:pPr>
            <a:r>
              <a:rPr sz="2400" dirty="0">
                <a:latin typeface="Arial MT"/>
                <a:cs typeface="Arial MT"/>
              </a:rPr>
              <a:t>Generally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considered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part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b="1" dirty="0">
                <a:solidFill>
                  <a:srgbClr val="FF0066"/>
                </a:solidFill>
                <a:latin typeface="Arial"/>
                <a:cs typeface="Arial"/>
              </a:rPr>
              <a:t>software</a:t>
            </a:r>
            <a:r>
              <a:rPr sz="2400" b="1" spc="-6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66"/>
                </a:solidFill>
                <a:latin typeface="Arial"/>
                <a:cs typeface="Arial"/>
              </a:rPr>
              <a:t>engineering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3332" y="393191"/>
            <a:ext cx="574929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5" dirty="0"/>
              <a:t>Overview</a:t>
            </a:r>
            <a:r>
              <a:rPr sz="2900" spc="-20" dirty="0"/>
              <a:t> </a:t>
            </a:r>
            <a:r>
              <a:rPr sz="2900" dirty="0"/>
              <a:t>of</a:t>
            </a:r>
            <a:r>
              <a:rPr sz="2900" spc="-20" dirty="0"/>
              <a:t> </a:t>
            </a:r>
            <a:r>
              <a:rPr sz="2900" spc="-10" dirty="0"/>
              <a:t>Database</a:t>
            </a:r>
            <a:r>
              <a:rPr sz="2900" spc="-15" dirty="0"/>
              <a:t> </a:t>
            </a:r>
            <a:r>
              <a:rPr sz="2900" spc="-5" dirty="0"/>
              <a:t>Design</a:t>
            </a:r>
            <a:r>
              <a:rPr sz="2900" spc="-15" dirty="0"/>
              <a:t> </a:t>
            </a:r>
            <a:r>
              <a:rPr sz="2900" spc="-5" dirty="0"/>
              <a:t>Process</a:t>
            </a:r>
            <a:endParaRPr sz="29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6792" y="896619"/>
            <a:ext cx="6934200" cy="569975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203435" y="6797359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b="1" spc="-5" dirty="0">
                <a:solidFill>
                  <a:srgbClr val="996633"/>
                </a:solidFill>
                <a:latin typeface="Arial"/>
                <a:cs typeface="Arial"/>
              </a:rPr>
              <a:t>4</a:t>
            </a:fld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3020" y="399287"/>
            <a:ext cx="387667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25" dirty="0"/>
              <a:t>Database</a:t>
            </a:r>
            <a:r>
              <a:rPr sz="4400" spc="50" dirty="0"/>
              <a:t> </a:t>
            </a:r>
            <a:r>
              <a:rPr sz="4400" spc="-10" dirty="0"/>
              <a:t>Design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10132" y="1962911"/>
            <a:ext cx="3883660" cy="3709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7505" algn="l"/>
              </a:tabLst>
            </a:pPr>
            <a:r>
              <a:rPr sz="2400" spc="-20" dirty="0">
                <a:latin typeface="Calibri"/>
                <a:cs typeface="Calibri"/>
              </a:rPr>
              <a:t>Before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look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how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create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database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we’ll </a:t>
            </a:r>
            <a:r>
              <a:rPr sz="2400" spc="-5" dirty="0">
                <a:latin typeface="Calibri"/>
                <a:cs typeface="Calibri"/>
              </a:rPr>
              <a:t>look </a:t>
            </a:r>
            <a:r>
              <a:rPr sz="2400" spc="-10" dirty="0">
                <a:latin typeface="Calibri"/>
                <a:cs typeface="Calibri"/>
              </a:rPr>
              <a:t>at </a:t>
            </a:r>
            <a:r>
              <a:rPr sz="2400" spc="-5" dirty="0">
                <a:latin typeface="Calibri"/>
                <a:cs typeface="Calibri"/>
              </a:rPr>
              <a:t>how </a:t>
            </a:r>
            <a:r>
              <a:rPr sz="2400" spc="-1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design </a:t>
            </a:r>
            <a:r>
              <a:rPr sz="2400" dirty="0">
                <a:latin typeface="Calibri"/>
                <a:cs typeface="Calibri"/>
              </a:rPr>
              <a:t> one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har char="•"/>
            </a:pPr>
            <a:endParaRPr sz="33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400" u="heavy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Calibri"/>
                <a:cs typeface="Calibri"/>
              </a:rPr>
              <a:t>Need</a:t>
            </a:r>
            <a:r>
              <a:rPr sz="2400" u="heavy" spc="-25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-10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Calibri"/>
                <a:cs typeface="Calibri"/>
              </a:rPr>
              <a:t>to</a:t>
            </a:r>
            <a:r>
              <a:rPr sz="2400" u="heavy" spc="-50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-5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Calibri"/>
                <a:cs typeface="Calibri"/>
              </a:rPr>
              <a:t>consider</a:t>
            </a:r>
            <a:endParaRPr sz="2400">
              <a:latin typeface="Calibri"/>
              <a:cs typeface="Calibri"/>
            </a:endParaRPr>
          </a:p>
          <a:p>
            <a:pPr marL="756285" marR="640080" lvl="1" indent="-287020">
              <a:lnSpc>
                <a:spcPct val="100000"/>
              </a:lnSpc>
              <a:spcBef>
                <a:spcPts val="50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Calibri"/>
                <a:cs typeface="Calibri"/>
              </a:rPr>
              <a:t>What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tables,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keys,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constraints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are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needed?</a:t>
            </a:r>
            <a:endParaRPr sz="2000">
              <a:latin typeface="Calibri"/>
              <a:cs typeface="Calibri"/>
            </a:endParaRPr>
          </a:p>
          <a:p>
            <a:pPr marL="756285" marR="45720" lvl="1" indent="-287020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Calibri"/>
                <a:cs typeface="Calibri"/>
              </a:rPr>
              <a:t>What</a:t>
            </a:r>
            <a:r>
              <a:rPr sz="2000" spc="-5" dirty="0">
                <a:latin typeface="Calibri"/>
                <a:cs typeface="Calibri"/>
              </a:rPr>
              <a:t> 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database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going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used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for?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pc="-5" dirty="0"/>
              <a:t>Conceptual</a:t>
            </a:r>
            <a:r>
              <a:rPr spc="-45" dirty="0"/>
              <a:t> </a:t>
            </a:r>
            <a:r>
              <a:rPr spc="-5" dirty="0"/>
              <a:t>design</a:t>
            </a:r>
          </a:p>
          <a:p>
            <a:pPr marL="756285" marR="49530" lvl="1" indent="-287020">
              <a:lnSpc>
                <a:spcPct val="100000"/>
              </a:lnSpc>
              <a:spcBef>
                <a:spcPts val="495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Build a </a:t>
            </a:r>
            <a:r>
              <a:rPr sz="2000" spc="-10" dirty="0">
                <a:latin typeface="Calibri"/>
                <a:cs typeface="Calibri"/>
              </a:rPr>
              <a:t>model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independent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choice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0" dirty="0">
                <a:latin typeface="Calibri"/>
                <a:cs typeface="Calibri"/>
              </a:rPr>
              <a:t>DBMS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 MT"/>
              <a:buChar char="–"/>
            </a:pPr>
            <a:endParaRPr sz="325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pc="-10" dirty="0"/>
              <a:t>Logical</a:t>
            </a:r>
            <a:r>
              <a:rPr spc="-25" dirty="0"/>
              <a:t> </a:t>
            </a:r>
            <a:r>
              <a:rPr spc="-5" dirty="0"/>
              <a:t>design</a:t>
            </a:r>
          </a:p>
          <a:p>
            <a:pPr marL="756285" marR="5080" lvl="1" indent="-287020">
              <a:lnSpc>
                <a:spcPct val="100000"/>
              </a:lnSpc>
              <a:spcBef>
                <a:spcPts val="495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20" dirty="0">
                <a:latin typeface="Calibri"/>
                <a:cs typeface="Calibri"/>
              </a:rPr>
              <a:t>Create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database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given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DBMS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 MT"/>
              <a:buChar char="–"/>
            </a:pPr>
            <a:endParaRPr sz="325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pc="-15" dirty="0"/>
              <a:t>Physical </a:t>
            </a:r>
            <a:r>
              <a:rPr spc="-5" dirty="0"/>
              <a:t>design</a:t>
            </a:r>
          </a:p>
          <a:p>
            <a:pPr marL="756285" marR="60325" lvl="1" indent="-287020">
              <a:lnSpc>
                <a:spcPct val="100000"/>
              </a:lnSpc>
              <a:spcBef>
                <a:spcPts val="495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How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database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stored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hardware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191" y="347979"/>
            <a:ext cx="18288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28835" y="677570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996633"/>
                </a:solidFill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191" y="347979"/>
            <a:ext cx="1600200" cy="6858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241540" y="381000"/>
            <a:ext cx="25965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ERM</a:t>
            </a:r>
            <a:r>
              <a:rPr spc="-4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ERD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10132" y="2168347"/>
            <a:ext cx="8039734" cy="343916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57505" algn="l"/>
              </a:tabLst>
            </a:pP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Entity-Relationship</a:t>
            </a:r>
            <a:r>
              <a:rPr sz="2800" b="1" u="heavy" spc="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Data </a:t>
            </a:r>
            <a:r>
              <a:rPr sz="28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Model</a:t>
            </a:r>
            <a:r>
              <a:rPr sz="2800" b="1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(ERM)</a:t>
            </a:r>
            <a:endParaRPr sz="28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70"/>
              </a:spcBef>
              <a:buSzPct val="96428"/>
              <a:buFont typeface="Wingdings"/>
              <a:buChar char=""/>
              <a:tabLst>
                <a:tab pos="756920" algn="l"/>
              </a:tabLst>
            </a:pPr>
            <a:r>
              <a:rPr sz="2800" dirty="0">
                <a:latin typeface="Arial MT"/>
                <a:cs typeface="Arial MT"/>
              </a:rPr>
              <a:t>is a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detailed,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logical</a:t>
            </a:r>
            <a:r>
              <a:rPr sz="28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5" dirty="0">
                <a:solidFill>
                  <a:srgbClr val="FF0000"/>
                </a:solidFill>
                <a:latin typeface="Arial MT"/>
                <a:cs typeface="Arial MT"/>
              </a:rPr>
              <a:t>representation</a:t>
            </a:r>
            <a:r>
              <a:rPr sz="2800" spc="-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 </a:t>
            </a:r>
            <a:r>
              <a:rPr sz="2800" spc="5" dirty="0">
                <a:latin typeface="Arial MT"/>
                <a:cs typeface="Arial MT"/>
              </a:rPr>
              <a:t>the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spc="5" dirty="0">
                <a:latin typeface="Arial MT"/>
                <a:cs typeface="Arial MT"/>
              </a:rPr>
              <a:t>data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5" dirty="0">
                <a:latin typeface="Arial MT"/>
                <a:cs typeface="Arial MT"/>
              </a:rPr>
              <a:t>for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5" dirty="0">
                <a:latin typeface="Arial MT"/>
                <a:cs typeface="Arial MT"/>
              </a:rPr>
              <a:t>organization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or</a:t>
            </a:r>
            <a:r>
              <a:rPr sz="2800" spc="5" dirty="0">
                <a:latin typeface="Arial MT"/>
                <a:cs typeface="Arial MT"/>
              </a:rPr>
              <a:t> for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5" dirty="0">
                <a:latin typeface="Arial MT"/>
                <a:cs typeface="Arial MT"/>
              </a:rPr>
              <a:t>business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area.</a:t>
            </a:r>
            <a:endParaRPr sz="2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Wingdings"/>
              <a:buChar char=""/>
            </a:pPr>
            <a:endParaRPr sz="405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7505" algn="l"/>
              </a:tabLst>
            </a:pP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Entity-Relationship</a:t>
            </a:r>
            <a:r>
              <a:rPr sz="2800" b="1" u="heavy" spc="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Diagram</a:t>
            </a:r>
            <a:r>
              <a:rPr sz="2800" b="1" u="heavy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(ERD)</a:t>
            </a:r>
            <a:endParaRPr sz="2800">
              <a:latin typeface="Arial"/>
              <a:cs typeface="Arial"/>
            </a:endParaRPr>
          </a:p>
          <a:p>
            <a:pPr marL="756285" marR="996315" lvl="1" indent="-287020">
              <a:lnSpc>
                <a:spcPct val="100000"/>
              </a:lnSpc>
              <a:spcBef>
                <a:spcPts val="670"/>
              </a:spcBef>
              <a:buSzPct val="96428"/>
              <a:buFont typeface="Wingdings"/>
              <a:buChar char=""/>
              <a:tabLst>
                <a:tab pos="756920" algn="l"/>
              </a:tabLst>
            </a:pPr>
            <a:r>
              <a:rPr sz="2800" dirty="0">
                <a:latin typeface="Arial MT"/>
                <a:cs typeface="Arial MT"/>
              </a:rPr>
              <a:t>is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graphical</a:t>
            </a:r>
            <a:r>
              <a:rPr sz="28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5" dirty="0">
                <a:solidFill>
                  <a:srgbClr val="FF0000"/>
                </a:solidFill>
                <a:latin typeface="Arial MT"/>
                <a:cs typeface="Arial MT"/>
              </a:rPr>
              <a:t>representation</a:t>
            </a:r>
            <a:r>
              <a:rPr sz="28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Entity-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Relationship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Model.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3900" y="533400"/>
            <a:ext cx="507619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20" dirty="0"/>
              <a:t>Example</a:t>
            </a:r>
            <a:r>
              <a:rPr sz="4400" spc="35" dirty="0"/>
              <a:t> </a:t>
            </a:r>
            <a:r>
              <a:rPr sz="4400" spc="-5" dirty="0"/>
              <a:t>-</a:t>
            </a:r>
            <a:r>
              <a:rPr sz="4400" spc="-10" dirty="0"/>
              <a:t> ER </a:t>
            </a:r>
            <a:r>
              <a:rPr sz="4400" spc="-25" dirty="0"/>
              <a:t>Diagram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82767" y="2243835"/>
            <a:ext cx="3953256" cy="345033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540243" y="3758183"/>
            <a:ext cx="8959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20" dirty="0">
                <a:latin typeface="Arial MT"/>
                <a:cs typeface="Arial MT"/>
              </a:rPr>
              <a:t>S</a:t>
            </a:r>
            <a:r>
              <a:rPr sz="2000" spc="-5" dirty="0">
                <a:latin typeface="Arial MT"/>
                <a:cs typeface="Arial MT"/>
              </a:rPr>
              <a:t>t</a:t>
            </a:r>
            <a:r>
              <a:rPr sz="2000" spc="-10" dirty="0">
                <a:latin typeface="Arial MT"/>
                <a:cs typeface="Arial MT"/>
              </a:rPr>
              <a:t>uden</a:t>
            </a:r>
            <a:r>
              <a:rPr sz="2000" spc="-5" dirty="0">
                <a:latin typeface="Arial MT"/>
                <a:cs typeface="Arial MT"/>
              </a:rPr>
              <a:t>t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28564" y="2386583"/>
            <a:ext cx="95504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Arial MT"/>
                <a:cs typeface="Arial MT"/>
              </a:rPr>
              <a:t>Le</a:t>
            </a:r>
            <a:r>
              <a:rPr sz="2000" spc="5" dirty="0">
                <a:latin typeface="Arial MT"/>
                <a:cs typeface="Arial MT"/>
              </a:rPr>
              <a:t>c</a:t>
            </a:r>
            <a:r>
              <a:rPr sz="2000" spc="-5" dirty="0">
                <a:latin typeface="Arial MT"/>
                <a:cs typeface="Arial MT"/>
              </a:rPr>
              <a:t>t</a:t>
            </a:r>
            <a:r>
              <a:rPr sz="2000" spc="-10" dirty="0">
                <a:latin typeface="Arial MT"/>
                <a:cs typeface="Arial MT"/>
              </a:rPr>
              <a:t>u</a:t>
            </a:r>
            <a:r>
              <a:rPr sz="2000" dirty="0">
                <a:latin typeface="Arial MT"/>
                <a:cs typeface="Arial MT"/>
              </a:rPr>
              <a:t>r</a:t>
            </a:r>
            <a:r>
              <a:rPr sz="2000" spc="-10" dirty="0">
                <a:latin typeface="Arial MT"/>
                <a:cs typeface="Arial MT"/>
              </a:rPr>
              <a:t>e</a:t>
            </a:r>
            <a:r>
              <a:rPr sz="2000" spc="-5" dirty="0">
                <a:latin typeface="Arial MT"/>
                <a:cs typeface="Arial MT"/>
              </a:rPr>
              <a:t>r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80379" y="5129783"/>
            <a:ext cx="85280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5" dirty="0">
                <a:latin typeface="Arial MT"/>
                <a:cs typeface="Arial MT"/>
              </a:rPr>
              <a:t>M</a:t>
            </a:r>
            <a:r>
              <a:rPr sz="2000" spc="-10" dirty="0">
                <a:latin typeface="Arial MT"/>
                <a:cs typeface="Arial MT"/>
              </a:rPr>
              <a:t>odu</a:t>
            </a:r>
            <a:r>
              <a:rPr sz="2000" spc="-15" dirty="0">
                <a:latin typeface="Arial MT"/>
                <a:cs typeface="Arial MT"/>
              </a:rPr>
              <a:t>l</a:t>
            </a:r>
            <a:r>
              <a:rPr sz="2000" spc="-5" dirty="0">
                <a:latin typeface="Arial MT"/>
                <a:cs typeface="Arial MT"/>
              </a:rPr>
              <a:t>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38291" y="3758183"/>
            <a:ext cx="7378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45" dirty="0">
                <a:latin typeface="Arial MT"/>
                <a:cs typeface="Arial MT"/>
              </a:rPr>
              <a:t>T</a:t>
            </a:r>
            <a:r>
              <a:rPr sz="2000" spc="-10" dirty="0">
                <a:latin typeface="Arial MT"/>
                <a:cs typeface="Arial MT"/>
              </a:rPr>
              <a:t>u</a:t>
            </a:r>
            <a:r>
              <a:rPr sz="2000" spc="-5" dirty="0">
                <a:latin typeface="Arial MT"/>
                <a:cs typeface="Arial MT"/>
              </a:rPr>
              <a:t>t</a:t>
            </a:r>
            <a:r>
              <a:rPr sz="2000" spc="-10" dirty="0">
                <a:latin typeface="Arial MT"/>
                <a:cs typeface="Arial MT"/>
              </a:rPr>
              <a:t>o</a:t>
            </a:r>
            <a:r>
              <a:rPr sz="2000" dirty="0">
                <a:latin typeface="Arial MT"/>
                <a:cs typeface="Arial MT"/>
              </a:rPr>
              <a:t>r</a:t>
            </a:r>
            <a:r>
              <a:rPr sz="2000" spc="-5" dirty="0">
                <a:latin typeface="Arial MT"/>
                <a:cs typeface="Arial MT"/>
              </a:rPr>
              <a:t>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55483" y="5129783"/>
            <a:ext cx="86614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20" dirty="0">
                <a:latin typeface="Arial MT"/>
                <a:cs typeface="Arial MT"/>
              </a:rPr>
              <a:t>S</a:t>
            </a:r>
            <a:r>
              <a:rPr sz="2000" spc="-5" dirty="0">
                <a:latin typeface="Arial MT"/>
                <a:cs typeface="Arial MT"/>
              </a:rPr>
              <a:t>t</a:t>
            </a:r>
            <a:r>
              <a:rPr sz="2000" spc="-10" dirty="0">
                <a:latin typeface="Arial MT"/>
                <a:cs typeface="Arial MT"/>
              </a:rPr>
              <a:t>ud</a:t>
            </a:r>
            <a:r>
              <a:rPr sz="2000" spc="-15" dirty="0">
                <a:latin typeface="Arial MT"/>
                <a:cs typeface="Arial MT"/>
              </a:rPr>
              <a:t>i</a:t>
            </a:r>
            <a:r>
              <a:rPr sz="2000" spc="-10" dirty="0">
                <a:latin typeface="Arial MT"/>
                <a:cs typeface="Arial MT"/>
              </a:rPr>
              <a:t>e</a:t>
            </a:r>
            <a:r>
              <a:rPr sz="2000" spc="-5" dirty="0">
                <a:latin typeface="Arial MT"/>
                <a:cs typeface="Arial MT"/>
              </a:rPr>
              <a:t>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2476" y="2380489"/>
            <a:ext cx="23114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5" dirty="0">
                <a:latin typeface="Arial MT"/>
                <a:cs typeface="Arial MT"/>
              </a:rPr>
              <a:t>ID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27795" y="2913889"/>
            <a:ext cx="68199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Arial MT"/>
                <a:cs typeface="Arial MT"/>
              </a:rPr>
              <a:t>Cou</a:t>
            </a:r>
            <a:r>
              <a:rPr sz="1600" spc="-10" dirty="0">
                <a:latin typeface="Arial MT"/>
                <a:cs typeface="Arial MT"/>
              </a:rPr>
              <a:t>r</a:t>
            </a:r>
            <a:r>
              <a:rPr sz="1600" spc="10" dirty="0">
                <a:latin typeface="Arial MT"/>
                <a:cs typeface="Arial MT"/>
              </a:rPr>
              <a:t>s</a:t>
            </a:r>
            <a:r>
              <a:rPr sz="1600" dirty="0">
                <a:latin typeface="Arial MT"/>
                <a:cs typeface="Arial MT"/>
              </a:rPr>
              <a:t>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71435" y="2913889"/>
            <a:ext cx="57213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Arial MT"/>
                <a:cs typeface="Arial MT"/>
              </a:rPr>
              <a:t>Na</a:t>
            </a:r>
            <a:r>
              <a:rPr sz="1600" spc="30" dirty="0">
                <a:latin typeface="Arial MT"/>
                <a:cs typeface="Arial MT"/>
              </a:rPr>
              <a:t>m</a:t>
            </a:r>
            <a:r>
              <a:rPr sz="1600" dirty="0">
                <a:latin typeface="Arial MT"/>
                <a:cs typeface="Arial MT"/>
              </a:rPr>
              <a:t>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81532" y="2241007"/>
            <a:ext cx="3492500" cy="344042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53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800" u="heavy" spc="-10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Calibri"/>
                <a:cs typeface="Calibri"/>
              </a:rPr>
              <a:t>Example</a:t>
            </a:r>
            <a:endParaRPr sz="2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295"/>
              </a:spcBef>
              <a:buFont typeface="Arial MT"/>
              <a:buChar char="–"/>
              <a:tabLst>
                <a:tab pos="299085" algn="l"/>
                <a:tab pos="299720" algn="l"/>
              </a:tabLst>
            </a:pP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 </a:t>
            </a:r>
            <a:r>
              <a:rPr sz="2000" spc="-15" dirty="0">
                <a:latin typeface="Calibri"/>
                <a:cs typeface="Calibri"/>
              </a:rPr>
              <a:t>University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database</a:t>
            </a:r>
            <a:endParaRPr sz="2000">
              <a:latin typeface="Calibri"/>
              <a:cs typeface="Calibri"/>
            </a:endParaRPr>
          </a:p>
          <a:p>
            <a:pPr marL="299085" marR="497205" indent="-287020">
              <a:lnSpc>
                <a:spcPts val="2160"/>
              </a:lnSpc>
              <a:spcBef>
                <a:spcPts val="509"/>
              </a:spcBef>
              <a:buFont typeface="Arial MT"/>
              <a:buChar char="–"/>
              <a:tabLst>
                <a:tab pos="299085" algn="l"/>
                <a:tab pos="299720" algn="l"/>
              </a:tabLst>
            </a:pPr>
            <a:r>
              <a:rPr sz="2000" spc="-25" dirty="0">
                <a:latin typeface="Calibri"/>
                <a:cs typeface="Calibri"/>
              </a:rPr>
              <a:t>we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might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have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entities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for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Students,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Modules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Lecturers.</a:t>
            </a:r>
            <a:endParaRPr sz="2000">
              <a:latin typeface="Calibri"/>
              <a:cs typeface="Calibri"/>
            </a:endParaRPr>
          </a:p>
          <a:p>
            <a:pPr marL="299085" marR="5080" indent="-287020">
              <a:lnSpc>
                <a:spcPts val="2160"/>
              </a:lnSpc>
              <a:spcBef>
                <a:spcPts val="480"/>
              </a:spcBef>
              <a:buFont typeface="Arial MT"/>
              <a:buChar char="–"/>
              <a:tabLst>
                <a:tab pos="299085" algn="l"/>
                <a:tab pos="299720" algn="l"/>
              </a:tabLst>
            </a:pPr>
            <a:r>
              <a:rPr sz="2000" spc="-10" dirty="0">
                <a:latin typeface="Calibri"/>
                <a:cs typeface="Calibri"/>
              </a:rPr>
              <a:t>Students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might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have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attributes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such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their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ID, </a:t>
            </a:r>
            <a:r>
              <a:rPr sz="2000" spc="-10" dirty="0">
                <a:latin typeface="Calibri"/>
                <a:cs typeface="Calibri"/>
              </a:rPr>
              <a:t>Name,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Course,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could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have 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relationships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with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Modules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(enrolment)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Lecturers </a:t>
            </a:r>
            <a:r>
              <a:rPr sz="2000" spc="-10" dirty="0">
                <a:latin typeface="Calibri"/>
                <a:cs typeface="Calibri"/>
              </a:rPr>
              <a:t> (tutor/tutee)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4191" y="347979"/>
            <a:ext cx="18288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2404" y="2764535"/>
            <a:ext cx="7068184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>
                <a:solidFill>
                  <a:srgbClr val="00AF4F"/>
                </a:solidFill>
              </a:rPr>
              <a:t>PROBLEM</a:t>
            </a:r>
            <a:r>
              <a:rPr sz="6000" spc="-50" dirty="0">
                <a:solidFill>
                  <a:srgbClr val="00AF4F"/>
                </a:solidFill>
              </a:rPr>
              <a:t> </a:t>
            </a:r>
            <a:r>
              <a:rPr sz="6000" spc="-114" dirty="0">
                <a:solidFill>
                  <a:srgbClr val="00AF4F"/>
                </a:solidFill>
              </a:rPr>
              <a:t>STATEMENT</a:t>
            </a:r>
            <a:endParaRPr sz="6000"/>
          </a:p>
        </p:txBody>
      </p:sp>
      <p:sp>
        <p:nvSpPr>
          <p:cNvPr id="5" name="object 5"/>
          <p:cNvSpPr txBox="1"/>
          <p:nvPr/>
        </p:nvSpPr>
        <p:spPr>
          <a:xfrm>
            <a:off x="9203435" y="6797359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b="1" spc="-5" dirty="0">
                <a:solidFill>
                  <a:srgbClr val="996633"/>
                </a:solidFill>
                <a:latin typeface="Arial"/>
                <a:cs typeface="Arial"/>
              </a:rPr>
              <a:t>8</a:t>
            </a:fld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9259" y="381000"/>
            <a:ext cx="5598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Example</a:t>
            </a:r>
            <a:r>
              <a:rPr spc="-55" dirty="0"/>
              <a:t> </a:t>
            </a:r>
            <a:r>
              <a:rPr spc="-45" dirty="0"/>
              <a:t>COMPANY</a:t>
            </a:r>
            <a:r>
              <a:rPr spc="5" dirty="0"/>
              <a:t> </a:t>
            </a:r>
            <a:r>
              <a:rPr spc="-5" dirty="0"/>
              <a:t>Database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03435" y="6797359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b="1" spc="-5" dirty="0">
                <a:solidFill>
                  <a:srgbClr val="996633"/>
                </a:solidFill>
                <a:latin typeface="Arial"/>
                <a:cs typeface="Arial"/>
              </a:rPr>
              <a:t>9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0132" y="2459736"/>
            <a:ext cx="7837170" cy="2463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Wingdings"/>
              <a:buChar char=""/>
              <a:tabLst>
                <a:tab pos="357505" algn="l"/>
              </a:tabLst>
            </a:pPr>
            <a:r>
              <a:rPr sz="3200" spc="-30" dirty="0">
                <a:latin typeface="Arial MT"/>
                <a:cs typeface="Arial MT"/>
              </a:rPr>
              <a:t>We </a:t>
            </a:r>
            <a:r>
              <a:rPr sz="3200" spc="-5" dirty="0">
                <a:latin typeface="Arial MT"/>
                <a:cs typeface="Arial MT"/>
              </a:rPr>
              <a:t>need</a:t>
            </a:r>
            <a:r>
              <a:rPr sz="3200" spc="-4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to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create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"/>
            </a:pPr>
            <a:endParaRPr sz="4350">
              <a:latin typeface="Arial MT"/>
              <a:cs typeface="Arial MT"/>
            </a:endParaRPr>
          </a:p>
          <a:p>
            <a:pPr marL="356870" marR="5080" indent="-344805">
              <a:lnSpc>
                <a:spcPts val="3460"/>
              </a:lnSpc>
              <a:spcBef>
                <a:spcPts val="5"/>
              </a:spcBef>
              <a:buFont typeface="Wingdings"/>
              <a:buChar char=""/>
              <a:tabLst>
                <a:tab pos="357505" algn="l"/>
              </a:tabLst>
            </a:pPr>
            <a:r>
              <a:rPr sz="3200" spc="-5" dirty="0">
                <a:latin typeface="Arial MT"/>
                <a:cs typeface="Arial MT"/>
              </a:rPr>
              <a:t>Database schema design based on the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following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(simplified)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b="1" spc="-10" dirty="0">
                <a:latin typeface="Arial"/>
                <a:cs typeface="Arial"/>
              </a:rPr>
              <a:t>requirements</a:t>
            </a:r>
            <a:r>
              <a:rPr sz="3200" b="1" spc="40" dirty="0">
                <a:latin typeface="Arial"/>
                <a:cs typeface="Arial"/>
              </a:rPr>
              <a:t> </a:t>
            </a:r>
            <a:r>
              <a:rPr sz="3200" spc="-5" dirty="0">
                <a:latin typeface="Arial MT"/>
                <a:cs typeface="Arial MT"/>
              </a:rPr>
              <a:t>of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the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45" dirty="0">
                <a:solidFill>
                  <a:srgbClr val="FF0000"/>
                </a:solidFill>
                <a:latin typeface="Arial MT"/>
                <a:cs typeface="Arial MT"/>
              </a:rPr>
              <a:t>COMPANY</a:t>
            </a:r>
            <a:r>
              <a:rPr sz="32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Database: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966</Words>
  <Application>Microsoft Office PowerPoint</Application>
  <PresentationFormat>Custom</PresentationFormat>
  <Paragraphs>201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Arial MT</vt:lpstr>
      <vt:lpstr>Calibri</vt:lpstr>
      <vt:lpstr>Wingdings</vt:lpstr>
      <vt:lpstr>Office Theme</vt:lpstr>
      <vt:lpstr>PowerPoint Presentation</vt:lpstr>
      <vt:lpstr>PowerPoint Presentation</vt:lpstr>
      <vt:lpstr>Overview of Database Design Process</vt:lpstr>
      <vt:lpstr>Overview of Database Design Process</vt:lpstr>
      <vt:lpstr>Database Design</vt:lpstr>
      <vt:lpstr>ERM and ERD</vt:lpstr>
      <vt:lpstr>Example - ER Diagram</vt:lpstr>
      <vt:lpstr>PROBLEM STATEMENT</vt:lpstr>
      <vt:lpstr>Example COMPANY Database</vt:lpstr>
      <vt:lpstr>COMPANY Database - DEPARTMENT</vt:lpstr>
      <vt:lpstr>COMPANY Database - PROJECT</vt:lpstr>
      <vt:lpstr>COMPANY Database - EMPLOYEE</vt:lpstr>
      <vt:lpstr>COMPANY Database - DEPENDENT</vt:lpstr>
      <vt:lpstr>PowerPoint Presentation</vt:lpstr>
      <vt:lpstr>ER Model Concepts</vt:lpstr>
      <vt:lpstr>ER Model Concepts - Entity</vt:lpstr>
      <vt:lpstr>ER Model Concepts - Attributes</vt:lpstr>
      <vt:lpstr>ER Model Concepts</vt:lpstr>
      <vt:lpstr>Types of Attributes</vt:lpstr>
      <vt:lpstr>Simple vs Composite</vt:lpstr>
      <vt:lpstr>Example of a composite attribute</vt:lpstr>
      <vt:lpstr>Single vs Multivalued</vt:lpstr>
      <vt:lpstr>Stored vs Derived</vt:lpstr>
      <vt:lpstr>NULL Values</vt:lpstr>
      <vt:lpstr>Complex Attributes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SASTRA</dc:creator>
  <cp:lastModifiedBy>Bhaskaran S</cp:lastModifiedBy>
  <cp:revision>2</cp:revision>
  <dcterms:created xsi:type="dcterms:W3CDTF">2023-01-31T09:58:37Z</dcterms:created>
  <dcterms:modified xsi:type="dcterms:W3CDTF">2023-01-31T10:11:47Z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2021-03-15T00:00:00Z</vt:filetime>
  </property>
  <property fmtid="{D5CDD505-2E9C-101B-9397-08002B2CF9AE}" pid="3" name="LastSaved">
    <vt:filetime>2021-03-15T00:00:00Z</vt:filetime>
  </property>
</Properties>
</file>