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228344" y="1487932"/>
            <a:ext cx="8239125" cy="3514725"/>
          </a:xfrm>
          <a:custGeom>
            <a:avLst/>
            <a:gdLst/>
            <a:ahLst/>
            <a:cxnLst/>
            <a:rect l="l" t="t" r="r" b="b"/>
            <a:pathLst>
              <a:path w="8239125" h="3514725">
                <a:moveTo>
                  <a:pt x="8235696" y="0"/>
                </a:moveTo>
                <a:lnTo>
                  <a:pt x="3046" y="0"/>
                </a:lnTo>
                <a:lnTo>
                  <a:pt x="0" y="3047"/>
                </a:lnTo>
                <a:lnTo>
                  <a:pt x="0" y="3511295"/>
                </a:lnTo>
                <a:lnTo>
                  <a:pt x="3046" y="3514343"/>
                </a:lnTo>
                <a:lnTo>
                  <a:pt x="8235696" y="3514343"/>
                </a:lnTo>
                <a:lnTo>
                  <a:pt x="8238744" y="3511295"/>
                </a:lnTo>
                <a:lnTo>
                  <a:pt x="8238744" y="3508247"/>
                </a:lnTo>
                <a:lnTo>
                  <a:pt x="9143" y="3508248"/>
                </a:lnTo>
                <a:lnTo>
                  <a:pt x="3046" y="3505200"/>
                </a:lnTo>
                <a:lnTo>
                  <a:pt x="9143" y="3505199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7"/>
                </a:lnTo>
                <a:lnTo>
                  <a:pt x="8238744" y="3047"/>
                </a:lnTo>
                <a:lnTo>
                  <a:pt x="8235696" y="0"/>
                </a:lnTo>
                <a:close/>
              </a:path>
              <a:path w="8239125" h="3514725">
                <a:moveTo>
                  <a:pt x="9143" y="3505200"/>
                </a:moveTo>
                <a:lnTo>
                  <a:pt x="3046" y="3505200"/>
                </a:lnTo>
                <a:lnTo>
                  <a:pt x="9143" y="3508248"/>
                </a:lnTo>
                <a:lnTo>
                  <a:pt x="9143" y="3505200"/>
                </a:lnTo>
                <a:close/>
              </a:path>
              <a:path w="8239125" h="3514725">
                <a:moveTo>
                  <a:pt x="8229600" y="3505200"/>
                </a:moveTo>
                <a:lnTo>
                  <a:pt x="9143" y="3505200"/>
                </a:lnTo>
                <a:lnTo>
                  <a:pt x="9143" y="3508248"/>
                </a:lnTo>
                <a:lnTo>
                  <a:pt x="8229600" y="3508248"/>
                </a:lnTo>
                <a:lnTo>
                  <a:pt x="8229600" y="3505200"/>
                </a:lnTo>
                <a:close/>
              </a:path>
              <a:path w="8239125" h="3514725">
                <a:moveTo>
                  <a:pt x="8229600" y="3047"/>
                </a:moveTo>
                <a:lnTo>
                  <a:pt x="8229600" y="3508248"/>
                </a:lnTo>
                <a:lnTo>
                  <a:pt x="8232648" y="3505200"/>
                </a:lnTo>
                <a:lnTo>
                  <a:pt x="8238744" y="3505200"/>
                </a:lnTo>
                <a:lnTo>
                  <a:pt x="8238744" y="9144"/>
                </a:lnTo>
                <a:lnTo>
                  <a:pt x="8232648" y="9144"/>
                </a:lnTo>
                <a:lnTo>
                  <a:pt x="8229600" y="3047"/>
                </a:lnTo>
                <a:close/>
              </a:path>
              <a:path w="8239125" h="3514725">
                <a:moveTo>
                  <a:pt x="8238744" y="3505200"/>
                </a:moveTo>
                <a:lnTo>
                  <a:pt x="8232648" y="3505200"/>
                </a:lnTo>
                <a:lnTo>
                  <a:pt x="8229600" y="3508248"/>
                </a:lnTo>
                <a:lnTo>
                  <a:pt x="8238744" y="3508247"/>
                </a:lnTo>
                <a:lnTo>
                  <a:pt x="8238744" y="3505200"/>
                </a:lnTo>
                <a:close/>
              </a:path>
              <a:path w="8239125" h="3514725">
                <a:moveTo>
                  <a:pt x="9143" y="3047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7"/>
                </a:lnTo>
                <a:close/>
              </a:path>
              <a:path w="8239125" h="3514725">
                <a:moveTo>
                  <a:pt x="8229600" y="3047"/>
                </a:moveTo>
                <a:lnTo>
                  <a:pt x="9143" y="3047"/>
                </a:lnTo>
                <a:lnTo>
                  <a:pt x="9143" y="9144"/>
                </a:lnTo>
                <a:lnTo>
                  <a:pt x="8229600" y="9144"/>
                </a:lnTo>
                <a:lnTo>
                  <a:pt x="8229600" y="3047"/>
                </a:lnTo>
                <a:close/>
              </a:path>
              <a:path w="8239125" h="3514725">
                <a:moveTo>
                  <a:pt x="8238744" y="3047"/>
                </a:moveTo>
                <a:lnTo>
                  <a:pt x="8229600" y="3047"/>
                </a:lnTo>
                <a:lnTo>
                  <a:pt x="8232648" y="9144"/>
                </a:lnTo>
                <a:lnTo>
                  <a:pt x="8238744" y="9144"/>
                </a:lnTo>
                <a:lnTo>
                  <a:pt x="82387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5804" y="1505711"/>
            <a:ext cx="5701791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A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6332" y="944880"/>
            <a:ext cx="792073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B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9242" y="1386839"/>
            <a:ext cx="8074914" cy="452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092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90076" y="6690678"/>
            <a:ext cx="33147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508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55" dirty="0"/>
              <a:t> </a:t>
            </a:r>
            <a:r>
              <a:rPr spc="-10" dirty="0"/>
              <a:t>System </a:t>
            </a:r>
            <a:r>
              <a:rPr spc="-1490" dirty="0"/>
              <a:t> </a:t>
            </a:r>
            <a:r>
              <a:rPr spc="-10" dirty="0"/>
              <a:t>Concepts</a:t>
            </a:r>
          </a:p>
          <a:p>
            <a:pPr marL="826769" marR="822960" indent="635" algn="ctr">
              <a:lnSpc>
                <a:spcPct val="100000"/>
              </a:lnSpc>
            </a:pPr>
            <a:r>
              <a:rPr spc="-5" dirty="0"/>
              <a:t>and </a:t>
            </a:r>
            <a:r>
              <a:rPr dirty="0"/>
              <a:t> </a:t>
            </a:r>
            <a:r>
              <a:rPr spc="-15" dirty="0"/>
              <a:t>A</a:t>
            </a:r>
            <a:r>
              <a:rPr spc="5" dirty="0"/>
              <a:t>r</a:t>
            </a:r>
            <a:r>
              <a:rPr dirty="0"/>
              <a:t>c</a:t>
            </a:r>
            <a:r>
              <a:rPr spc="-15" dirty="0"/>
              <a:t>h</a:t>
            </a:r>
            <a:r>
              <a:rPr spc="5" dirty="0"/>
              <a:t>i</a:t>
            </a:r>
            <a:r>
              <a:rPr spc="-5" dirty="0"/>
              <a:t>tect</a:t>
            </a:r>
            <a:r>
              <a:rPr spc="-20" dirty="0"/>
              <a:t>u</a:t>
            </a:r>
            <a:r>
              <a:rPr spc="5" dirty="0"/>
              <a:t>r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532" y="624839"/>
            <a:ext cx="46875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5" dirty="0">
                <a:latin typeface="Arial"/>
                <a:cs typeface="Arial"/>
              </a:rPr>
              <a:t>Data</a:t>
            </a:r>
            <a:r>
              <a:rPr sz="4000" b="1" spc="-9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Independence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5476" y="6690678"/>
            <a:ext cx="2806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532" y="1688593"/>
            <a:ext cx="8533130" cy="3714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7620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three-schema architecture can be </a:t>
            </a:r>
            <a:r>
              <a:rPr sz="2200" spc="-5" dirty="0">
                <a:latin typeface="Arial MT"/>
                <a:cs typeface="Arial MT"/>
              </a:rPr>
              <a:t>used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further </a:t>
            </a:r>
            <a:r>
              <a:rPr sz="2200" spc="-10" dirty="0">
                <a:latin typeface="Arial MT"/>
                <a:cs typeface="Arial MT"/>
              </a:rPr>
              <a:t>explain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data</a:t>
            </a:r>
            <a:r>
              <a:rPr sz="2200"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independence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Defined</a:t>
            </a:r>
            <a:r>
              <a:rPr sz="2200" b="1" u="heavy" spc="12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as</a:t>
            </a:r>
            <a:r>
              <a:rPr sz="2200" b="1" u="heavy" spc="10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</a:t>
            </a:r>
            <a:r>
              <a:rPr sz="2200" b="1" u="heavy" spc="13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capacity</a:t>
            </a:r>
            <a:r>
              <a:rPr sz="2200" b="1" u="heavy" spc="7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to</a:t>
            </a:r>
            <a:r>
              <a:rPr sz="2200" b="1" u="heavy" spc="13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change</a:t>
            </a:r>
            <a:r>
              <a:rPr sz="2200" b="1" u="heavy" spc="1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</a:t>
            </a:r>
            <a:r>
              <a:rPr sz="2200" b="1" u="heavy" spc="13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schema</a:t>
            </a:r>
            <a:r>
              <a:rPr sz="2200" b="1" u="heavy" spc="1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at</a:t>
            </a:r>
            <a:r>
              <a:rPr sz="2200" b="1" u="heavy" spc="1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one</a:t>
            </a:r>
            <a:r>
              <a:rPr sz="2200" b="1" u="heavy" spc="12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level</a:t>
            </a:r>
            <a:r>
              <a:rPr sz="2200" spc="114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database </a:t>
            </a:r>
            <a:r>
              <a:rPr sz="2200" spc="-5" dirty="0">
                <a:latin typeface="Arial MT"/>
                <a:cs typeface="Arial MT"/>
              </a:rPr>
              <a:t>system without having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change the </a:t>
            </a:r>
            <a:r>
              <a:rPr sz="2200" dirty="0">
                <a:latin typeface="Arial MT"/>
                <a:cs typeface="Arial MT"/>
              </a:rPr>
              <a:t>schema </a:t>
            </a:r>
            <a:r>
              <a:rPr sz="2200" spc="-15" dirty="0">
                <a:latin typeface="Arial MT"/>
                <a:cs typeface="Arial MT"/>
              </a:rPr>
              <a:t>at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next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higher</a:t>
            </a:r>
            <a:r>
              <a:rPr sz="2200" spc="-10" dirty="0">
                <a:latin typeface="Arial MT"/>
                <a:cs typeface="Arial MT"/>
              </a:rPr>
              <a:t> level.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u="heavy" spc="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Two</a:t>
            </a:r>
            <a:r>
              <a:rPr sz="2200" b="1" u="heavy" spc="-4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types</a:t>
            </a:r>
            <a:r>
              <a:rPr sz="2200" b="1" u="heavy" spc="5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of</a:t>
            </a:r>
            <a:r>
              <a:rPr sz="2200" b="1" u="heavy" spc="2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data</a:t>
            </a:r>
            <a:r>
              <a:rPr sz="2200" b="1" u="heavy" spc="-1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independence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Logical</a:t>
            </a:r>
            <a:r>
              <a:rPr sz="2200" b="1" spc="-4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Data</a:t>
            </a:r>
            <a:r>
              <a:rPr sz="2200" b="1" spc="-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Independence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spc="-10" dirty="0">
                <a:solidFill>
                  <a:srgbClr val="A70789"/>
                </a:solidFill>
                <a:latin typeface="Arial"/>
                <a:cs typeface="Arial"/>
              </a:rPr>
              <a:t>Physical</a:t>
            </a:r>
            <a:r>
              <a:rPr sz="2200" b="1" spc="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Data</a:t>
            </a:r>
            <a:r>
              <a:rPr sz="2200" b="1" spc="-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Independence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2532" y="594360"/>
            <a:ext cx="48006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Arial"/>
                <a:cs typeface="Arial"/>
              </a:rPr>
              <a:t>Logical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Data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Independence</a:t>
            </a:r>
            <a:r>
              <a:rPr sz="4000" b="1" spc="-5" dirty="0"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732" y="1289304"/>
            <a:ext cx="8074659" cy="46512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b="1" spc="5" dirty="0">
                <a:latin typeface="Arial"/>
                <a:cs typeface="Arial"/>
              </a:rPr>
              <a:t>The</a:t>
            </a:r>
            <a:r>
              <a:rPr sz="2000" b="1" spc="2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capacity</a:t>
            </a:r>
            <a:r>
              <a:rPr sz="2000" b="1" spc="1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to</a:t>
            </a:r>
            <a:r>
              <a:rPr sz="2000" b="1" spc="2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change</a:t>
            </a:r>
            <a:r>
              <a:rPr sz="2000" b="1" spc="2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21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conceptual</a:t>
            </a:r>
            <a:r>
              <a:rPr sz="2000" b="1" spc="2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schema</a:t>
            </a:r>
            <a:r>
              <a:rPr sz="2000" b="1" spc="2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without</a:t>
            </a:r>
            <a:r>
              <a:rPr sz="2000" b="1" spc="2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having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to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change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external</a:t>
            </a:r>
            <a:r>
              <a:rPr sz="2000" b="1" spc="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schemas</a:t>
            </a:r>
            <a:r>
              <a:rPr sz="2000" b="1" spc="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their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application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programs</a:t>
            </a:r>
            <a:r>
              <a:rPr sz="2000" b="1" spc="-1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"/>
            </a:pPr>
            <a:endParaRPr sz="20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10" dirty="0">
                <a:latin typeface="Arial MT"/>
                <a:cs typeface="Arial MT"/>
              </a:rPr>
              <a:t>Change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conceptual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schema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endParaRPr sz="2000" dirty="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buClr>
                <a:srgbClr val="CC3300"/>
              </a:buClr>
              <a:buSzPct val="65000"/>
              <a:buFont typeface="Wingdings"/>
              <a:buChar char=""/>
              <a:tabLst>
                <a:tab pos="698500" algn="l"/>
              </a:tabLst>
            </a:pP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Expand</a:t>
            </a:r>
            <a:r>
              <a:rPr sz="2000" b="1" spc="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database</a:t>
            </a:r>
            <a:r>
              <a:rPr sz="2000" b="1" spc="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(by adding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a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record</a:t>
            </a:r>
            <a:r>
              <a:rPr sz="2000" b="1" spc="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type</a:t>
            </a:r>
            <a:r>
              <a:rPr sz="2000" b="1" spc="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or data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item),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lr>
                <a:srgbClr val="CC3300"/>
              </a:buClr>
              <a:buSzPct val="65000"/>
              <a:buFont typeface="Wingdings"/>
              <a:buChar char=""/>
              <a:tabLst>
                <a:tab pos="698500" algn="l"/>
              </a:tabLst>
            </a:pP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change</a:t>
            </a:r>
            <a:r>
              <a:rPr sz="20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constraints</a:t>
            </a:r>
            <a:endParaRPr sz="2000" dirty="0">
              <a:latin typeface="Arial"/>
              <a:cs typeface="Arial"/>
            </a:endParaRPr>
          </a:p>
          <a:p>
            <a:pPr marL="698500" marR="9525" lvl="1" indent="-228600">
              <a:lnSpc>
                <a:spcPct val="100000"/>
              </a:lnSpc>
              <a:buClr>
                <a:srgbClr val="CC3300"/>
              </a:buClr>
              <a:buSzPct val="65000"/>
              <a:buFont typeface="Wingdings"/>
              <a:buChar char=""/>
              <a:tabLst>
                <a:tab pos="698500" algn="l"/>
                <a:tab pos="1749425" algn="l"/>
                <a:tab pos="2265045" algn="l"/>
                <a:tab pos="3499485" algn="l"/>
                <a:tab pos="4014470" algn="l"/>
                <a:tab pos="5291455" algn="l"/>
                <a:tab pos="5565775" algn="l"/>
                <a:tab pos="6489065" algn="l"/>
                <a:tab pos="7147559" algn="l"/>
                <a:tab pos="7534909" algn="l"/>
              </a:tabLst>
            </a:pP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Re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du</a:t>
            </a:r>
            <a:r>
              <a:rPr sz="2000" b="1" spc="10" dirty="0">
                <a:solidFill>
                  <a:srgbClr val="A70789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th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d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b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000" b="1" spc="10" dirty="0">
                <a:solidFill>
                  <a:srgbClr val="A70789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(b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000" b="1" spc="-15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em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o</a:t>
            </a:r>
            <a:r>
              <a:rPr sz="2000" b="1" spc="10" dirty="0">
                <a:solidFill>
                  <a:srgbClr val="A70789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000" b="1" spc="-15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ec</a:t>
            </a:r>
            <a:r>
              <a:rPr sz="2000" b="1" spc="20" dirty="0">
                <a:solidFill>
                  <a:srgbClr val="A70789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o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d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a  item).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3300"/>
              </a:buClr>
              <a:buFont typeface="Wingdings"/>
              <a:buChar char=""/>
            </a:pPr>
            <a:endParaRPr sz="2050" dirty="0">
              <a:latin typeface="Arial"/>
              <a:cs typeface="Arial"/>
            </a:endParaRPr>
          </a:p>
          <a:p>
            <a:pPr marL="299085" marR="10795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368935" algn="l"/>
                <a:tab pos="369570" algn="l"/>
              </a:tabLst>
            </a:pPr>
            <a:r>
              <a:rPr dirty="0"/>
              <a:t>	</a:t>
            </a:r>
            <a:r>
              <a:rPr sz="2000" spc="-5" dirty="0">
                <a:latin typeface="Arial MT"/>
                <a:cs typeface="Arial MT"/>
              </a:rPr>
              <a:t>External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schemas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refer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only</a:t>
            </a:r>
            <a:r>
              <a:rPr sz="2000" b="1" spc="38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to</a:t>
            </a:r>
            <a:r>
              <a:rPr sz="2000" b="1" spc="4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000" b="1" spc="40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remaining</a:t>
            </a:r>
            <a:r>
              <a:rPr sz="2000" b="1" spc="4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data</a:t>
            </a:r>
            <a:r>
              <a:rPr sz="2000" b="1" spc="40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should </a:t>
            </a:r>
            <a:r>
              <a:rPr sz="2000" b="1" spc="-5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not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be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affected.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6600"/>
              </a:buClr>
              <a:buFont typeface="Wingdings"/>
              <a:buChar char=""/>
            </a:pPr>
            <a:endParaRPr sz="2050" dirty="0">
              <a:latin typeface="Arial"/>
              <a:cs typeface="Arial"/>
            </a:endParaRPr>
          </a:p>
          <a:p>
            <a:pPr marL="299085" marR="10160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Only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view</a:t>
            </a:r>
            <a:r>
              <a:rPr sz="2000" b="1" spc="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definition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and</a:t>
            </a:r>
            <a:r>
              <a:rPr sz="2000" b="1" spc="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000" b="1" spc="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mappings</a:t>
            </a:r>
            <a:r>
              <a:rPr sz="2000" b="1" spc="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need</a:t>
            </a:r>
            <a:r>
              <a:rPr sz="2000" b="1" spc="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be</a:t>
            </a:r>
            <a:r>
              <a:rPr sz="2000" b="1" spc="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changed</a:t>
            </a:r>
            <a:r>
              <a:rPr sz="2000" b="1" spc="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DBMS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supports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logical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independence.</a:t>
            </a:r>
            <a:endParaRPr sz="20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conceptual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schema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undergoes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33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logical</a:t>
            </a:r>
            <a:r>
              <a:rPr sz="2000" b="1" u="heavy" spc="33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reorganization</a:t>
            </a:r>
            <a:r>
              <a:rPr sz="2000" spc="-5" dirty="0">
                <a:latin typeface="Arial MT"/>
                <a:cs typeface="Arial MT"/>
              </a:rPr>
              <a:t>,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244" y="5835650"/>
            <a:ext cx="7783830" cy="802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11935" algn="l"/>
                <a:tab pos="2871470" algn="l"/>
                <a:tab pos="3572510" algn="l"/>
                <a:tab pos="4928870" algn="l"/>
                <a:tab pos="5565775" algn="l"/>
                <a:tab pos="6821805" algn="l"/>
              </a:tabLst>
            </a:pPr>
            <a:r>
              <a:rPr sz="2000" spc="-10" dirty="0">
                <a:latin typeface="Arial MT"/>
                <a:cs typeface="Arial MT"/>
              </a:rPr>
              <a:t>ap</a:t>
            </a:r>
            <a:r>
              <a:rPr sz="2000" spc="10" dirty="0">
                <a:latin typeface="Arial MT"/>
                <a:cs typeface="Arial MT"/>
              </a:rPr>
              <a:t>p</a:t>
            </a:r>
            <a:r>
              <a:rPr sz="2000" spc="5" dirty="0">
                <a:latin typeface="Arial MT"/>
                <a:cs typeface="Arial MT"/>
              </a:rPr>
              <a:t>l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og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30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35" dirty="0">
                <a:latin typeface="Arial MT"/>
                <a:cs typeface="Arial MT"/>
              </a:rPr>
              <a:t>h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15" dirty="0">
                <a:latin typeface="Arial MT"/>
                <a:cs typeface="Arial MT"/>
              </a:rPr>
              <a:t>f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en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ex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000" b="1" spc="10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n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sc</a:t>
            </a:r>
            <a:r>
              <a:rPr sz="2000" b="1" spc="20" dirty="0">
                <a:solidFill>
                  <a:srgbClr val="A70789"/>
                </a:solidFill>
                <a:latin typeface="Arial"/>
                <a:cs typeface="Arial"/>
              </a:rPr>
              <a:t>h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000" b="1" spc="15" dirty="0">
                <a:solidFill>
                  <a:srgbClr val="A70789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R="323215" algn="r">
              <a:lnSpc>
                <a:spcPct val="100000"/>
              </a:lnSpc>
              <a:spcBef>
                <a:spcPts val="1570"/>
              </a:spcBef>
            </a:pPr>
            <a:r>
              <a:rPr sz="1800" b="1" spc="-50" dirty="0">
                <a:solidFill>
                  <a:srgbClr val="FF9900"/>
                </a:solidFill>
                <a:latin typeface="Arial"/>
                <a:cs typeface="Arial"/>
              </a:rPr>
              <a:t>11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7676" y="6101227"/>
            <a:ext cx="39306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constructs must</a:t>
            </a:r>
            <a:r>
              <a:rPr sz="20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work</a:t>
            </a:r>
            <a:r>
              <a:rPr sz="2000" b="1" spc="-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as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 before.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0415" y="469900"/>
            <a:ext cx="1981200" cy="6004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2532" y="993647"/>
            <a:ext cx="392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Three-schema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22247" y="1710435"/>
            <a:ext cx="8327390" cy="4974590"/>
            <a:chOff x="1222247" y="1710435"/>
            <a:chExt cx="8327390" cy="49745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2253" y="1743430"/>
              <a:ext cx="7959243" cy="4913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2247" y="1710435"/>
              <a:ext cx="8327390" cy="4974590"/>
            </a:xfrm>
            <a:custGeom>
              <a:avLst/>
              <a:gdLst/>
              <a:ahLst/>
              <a:cxnLst/>
              <a:rect l="l" t="t" r="r" b="b"/>
              <a:pathLst>
                <a:path w="8327390" h="4974590">
                  <a:moveTo>
                    <a:pt x="8327135" y="0"/>
                  </a:moveTo>
                  <a:lnTo>
                    <a:pt x="0" y="0"/>
                  </a:lnTo>
                  <a:lnTo>
                    <a:pt x="0" y="4974336"/>
                  </a:lnTo>
                  <a:lnTo>
                    <a:pt x="8327135" y="4974336"/>
                  </a:lnTo>
                  <a:lnTo>
                    <a:pt x="8327135" y="4968240"/>
                  </a:lnTo>
                  <a:lnTo>
                    <a:pt x="9142" y="4968240"/>
                  </a:lnTo>
                  <a:lnTo>
                    <a:pt x="6096" y="4962144"/>
                  </a:lnTo>
                  <a:lnTo>
                    <a:pt x="9142" y="4962144"/>
                  </a:lnTo>
                  <a:lnTo>
                    <a:pt x="9142" y="9143"/>
                  </a:lnTo>
                  <a:lnTo>
                    <a:pt x="6096" y="9143"/>
                  </a:lnTo>
                  <a:lnTo>
                    <a:pt x="9142" y="6096"/>
                  </a:lnTo>
                  <a:lnTo>
                    <a:pt x="8327135" y="6096"/>
                  </a:lnTo>
                  <a:lnTo>
                    <a:pt x="8327135" y="0"/>
                  </a:lnTo>
                  <a:close/>
                </a:path>
                <a:path w="8327390" h="4974590">
                  <a:moveTo>
                    <a:pt x="9142" y="4962144"/>
                  </a:moveTo>
                  <a:lnTo>
                    <a:pt x="6096" y="4962144"/>
                  </a:lnTo>
                  <a:lnTo>
                    <a:pt x="9142" y="4968240"/>
                  </a:lnTo>
                  <a:lnTo>
                    <a:pt x="9142" y="4962144"/>
                  </a:lnTo>
                  <a:close/>
                </a:path>
                <a:path w="8327390" h="4974590">
                  <a:moveTo>
                    <a:pt x="8314944" y="4962144"/>
                  </a:moveTo>
                  <a:lnTo>
                    <a:pt x="9142" y="4962144"/>
                  </a:lnTo>
                  <a:lnTo>
                    <a:pt x="9142" y="4968240"/>
                  </a:lnTo>
                  <a:lnTo>
                    <a:pt x="8314944" y="4968240"/>
                  </a:lnTo>
                  <a:lnTo>
                    <a:pt x="8314944" y="4962144"/>
                  </a:lnTo>
                  <a:close/>
                </a:path>
                <a:path w="8327390" h="4974590">
                  <a:moveTo>
                    <a:pt x="8314944" y="6096"/>
                  </a:moveTo>
                  <a:lnTo>
                    <a:pt x="8314944" y="4968240"/>
                  </a:lnTo>
                  <a:lnTo>
                    <a:pt x="8321040" y="4962144"/>
                  </a:lnTo>
                  <a:lnTo>
                    <a:pt x="8327135" y="4962144"/>
                  </a:lnTo>
                  <a:lnTo>
                    <a:pt x="8327135" y="9143"/>
                  </a:lnTo>
                  <a:lnTo>
                    <a:pt x="8321040" y="9143"/>
                  </a:lnTo>
                  <a:lnTo>
                    <a:pt x="8314944" y="6096"/>
                  </a:lnTo>
                  <a:close/>
                </a:path>
                <a:path w="8327390" h="4974590">
                  <a:moveTo>
                    <a:pt x="8327135" y="4962144"/>
                  </a:moveTo>
                  <a:lnTo>
                    <a:pt x="8321040" y="4962144"/>
                  </a:lnTo>
                  <a:lnTo>
                    <a:pt x="8314944" y="4968240"/>
                  </a:lnTo>
                  <a:lnTo>
                    <a:pt x="8327135" y="4968240"/>
                  </a:lnTo>
                  <a:lnTo>
                    <a:pt x="8327135" y="4962144"/>
                  </a:lnTo>
                  <a:close/>
                </a:path>
                <a:path w="8327390" h="4974590">
                  <a:moveTo>
                    <a:pt x="9142" y="6096"/>
                  </a:moveTo>
                  <a:lnTo>
                    <a:pt x="6096" y="9143"/>
                  </a:lnTo>
                  <a:lnTo>
                    <a:pt x="9142" y="9143"/>
                  </a:lnTo>
                  <a:lnTo>
                    <a:pt x="9142" y="6096"/>
                  </a:lnTo>
                  <a:close/>
                </a:path>
                <a:path w="8327390" h="4974590">
                  <a:moveTo>
                    <a:pt x="8314944" y="6096"/>
                  </a:moveTo>
                  <a:lnTo>
                    <a:pt x="9142" y="6096"/>
                  </a:lnTo>
                  <a:lnTo>
                    <a:pt x="9142" y="9143"/>
                  </a:lnTo>
                  <a:lnTo>
                    <a:pt x="8314944" y="9143"/>
                  </a:lnTo>
                  <a:lnTo>
                    <a:pt x="8314944" y="6096"/>
                  </a:lnTo>
                  <a:close/>
                </a:path>
                <a:path w="8327390" h="4974590">
                  <a:moveTo>
                    <a:pt x="8327135" y="6096"/>
                  </a:moveTo>
                  <a:lnTo>
                    <a:pt x="8314944" y="6096"/>
                  </a:lnTo>
                  <a:lnTo>
                    <a:pt x="8321040" y="9143"/>
                  </a:lnTo>
                  <a:lnTo>
                    <a:pt x="8327135" y="9143"/>
                  </a:lnTo>
                  <a:lnTo>
                    <a:pt x="8327135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732" y="822960"/>
            <a:ext cx="70313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0" dirty="0">
                <a:latin typeface="Arial"/>
                <a:cs typeface="Arial"/>
              </a:rPr>
              <a:t>Physical</a:t>
            </a:r>
            <a:r>
              <a:rPr sz="4000" b="1" spc="15" dirty="0">
                <a:latin typeface="Arial"/>
                <a:cs typeface="Arial"/>
              </a:rPr>
              <a:t> </a:t>
            </a:r>
            <a:r>
              <a:rPr sz="4000" b="1" spc="5" dirty="0">
                <a:latin typeface="Arial"/>
                <a:cs typeface="Arial"/>
              </a:rPr>
              <a:t>Data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Independence</a:t>
            </a:r>
            <a:r>
              <a:rPr sz="4000" dirty="0"/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8732" y="1716024"/>
            <a:ext cx="8074659" cy="468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9085" marR="5080" indent="-287020" algn="just">
              <a:lnSpc>
                <a:spcPts val="2160"/>
              </a:lnSpc>
              <a:spcBef>
                <a:spcPts val="365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b="1" spc="5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capacity to change </a:t>
            </a:r>
            <a:r>
              <a:rPr sz="2000" b="1" spc="5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internal schema </a:t>
            </a:r>
            <a:r>
              <a:rPr sz="2000" b="1" spc="-5" dirty="0">
                <a:latin typeface="Arial"/>
                <a:cs typeface="Arial"/>
              </a:rPr>
              <a:t>without having to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change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conceptual</a:t>
            </a:r>
            <a:r>
              <a:rPr sz="2000" b="1" spc="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schema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445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external </a:t>
            </a:r>
            <a:r>
              <a:rPr sz="2000" dirty="0">
                <a:latin typeface="Arial MT"/>
                <a:cs typeface="Arial MT"/>
              </a:rPr>
              <a:t>schemas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need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not be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changed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well.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299085" marR="6350" indent="-287020" algn="just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10" dirty="0">
                <a:latin typeface="Arial MT"/>
                <a:cs typeface="Arial MT"/>
              </a:rPr>
              <a:t>Changes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internal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schema </a:t>
            </a:r>
            <a:r>
              <a:rPr sz="2000" spc="10" dirty="0">
                <a:latin typeface="Arial MT"/>
                <a:cs typeface="Arial MT"/>
              </a:rPr>
              <a:t>may </a:t>
            </a:r>
            <a:r>
              <a:rPr sz="2000" spc="-10" dirty="0">
                <a:latin typeface="Arial MT"/>
                <a:cs typeface="Arial MT"/>
              </a:rPr>
              <a:t>be </a:t>
            </a:r>
            <a:r>
              <a:rPr sz="2000" spc="-5" dirty="0">
                <a:latin typeface="Arial MT"/>
                <a:cs typeface="Arial MT"/>
              </a:rPr>
              <a:t>needed because </a:t>
            </a:r>
            <a:r>
              <a:rPr sz="2000" spc="5" dirty="0">
                <a:latin typeface="Arial MT"/>
                <a:cs typeface="Arial MT"/>
              </a:rPr>
              <a:t>some 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physical</a:t>
            </a: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files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were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reorganized</a:t>
            </a:r>
            <a:r>
              <a:rPr sz="2000" spc="-5" dirty="0">
                <a:latin typeface="Arial MT"/>
                <a:cs typeface="Arial MT"/>
              </a:rPr>
              <a:t>—for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example,</a:t>
            </a:r>
            <a:r>
              <a:rPr sz="2000" spc="5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5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creating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additional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access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structures—to</a:t>
            </a:r>
            <a:r>
              <a:rPr sz="20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improve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performance</a:t>
            </a:r>
            <a:r>
              <a:rPr sz="20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retrieval</a:t>
            </a:r>
            <a:r>
              <a:rPr sz="2000" b="1" u="heavy" spc="-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or</a:t>
            </a:r>
            <a:r>
              <a:rPr sz="2000" b="1" u="heavy" spc="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update.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299085" marR="11430" indent="-287020" algn="just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If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same </a:t>
            </a:r>
            <a:r>
              <a:rPr sz="2000" spc="-10" dirty="0">
                <a:latin typeface="Arial MT"/>
                <a:cs typeface="Arial MT"/>
              </a:rPr>
              <a:t>data as </a:t>
            </a:r>
            <a:r>
              <a:rPr sz="2000" spc="-5" dirty="0">
                <a:latin typeface="Arial MT"/>
                <a:cs typeface="Arial MT"/>
              </a:rPr>
              <a:t>before remains </a:t>
            </a:r>
            <a:r>
              <a:rPr sz="2000" spc="-10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database, </a:t>
            </a:r>
            <a:r>
              <a:rPr sz="2000" spc="-10" dirty="0">
                <a:latin typeface="Arial MT"/>
                <a:cs typeface="Arial MT"/>
              </a:rPr>
              <a:t>we </a:t>
            </a:r>
            <a:r>
              <a:rPr sz="2000" spc="-5" dirty="0">
                <a:latin typeface="Arial MT"/>
                <a:cs typeface="Arial MT"/>
              </a:rPr>
              <a:t>should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not 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have</a:t>
            </a:r>
            <a:r>
              <a:rPr sz="20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to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change</a:t>
            </a:r>
            <a:r>
              <a:rPr sz="2000" b="1" spc="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conceptual</a:t>
            </a:r>
            <a:r>
              <a:rPr sz="2000" b="1" spc="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schema.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"/>
              <a:cs typeface="Arial"/>
            </a:endParaRPr>
          </a:p>
          <a:p>
            <a:pPr marL="299085" marR="6350" indent="-287020" algn="just">
              <a:lnSpc>
                <a:spcPct val="100000"/>
              </a:lnSpc>
              <a:buClr>
                <a:srgbClr val="CC6600"/>
              </a:buClr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query would </a:t>
            </a:r>
            <a:r>
              <a:rPr sz="2000" dirty="0">
                <a:latin typeface="Arial MT"/>
                <a:cs typeface="Arial MT"/>
              </a:rPr>
              <a:t>be 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executed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more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efficiently </a:t>
            </a:r>
            <a:r>
              <a:rPr sz="2000" spc="15" dirty="0">
                <a:latin typeface="Arial MT"/>
                <a:cs typeface="Arial MT"/>
              </a:rPr>
              <a:t>by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b="1" spc="5" dirty="0">
                <a:solidFill>
                  <a:srgbClr val="A70789"/>
                </a:solidFill>
                <a:latin typeface="Arial"/>
                <a:cs typeface="Arial"/>
              </a:rPr>
              <a:t>DBMS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by </a:t>
            </a:r>
            <a:r>
              <a:rPr sz="20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utilizing</a:t>
            </a:r>
            <a:r>
              <a:rPr sz="2000" b="1" spc="-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 new</a:t>
            </a:r>
            <a:r>
              <a:rPr sz="20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70789"/>
                </a:solidFill>
                <a:latin typeface="Arial"/>
                <a:cs typeface="Arial"/>
              </a:rPr>
              <a:t>access</a:t>
            </a:r>
            <a:r>
              <a:rPr sz="2000" b="1" spc="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70789"/>
                </a:solidFill>
                <a:latin typeface="Arial"/>
                <a:cs typeface="Arial"/>
              </a:rPr>
              <a:t>path.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52144" y="1564132"/>
            <a:ext cx="8239125" cy="3971925"/>
          </a:xfrm>
          <a:custGeom>
            <a:avLst/>
            <a:gdLst/>
            <a:ahLst/>
            <a:cxnLst/>
            <a:rect l="l" t="t" r="r" b="b"/>
            <a:pathLst>
              <a:path w="8239125" h="3971925">
                <a:moveTo>
                  <a:pt x="8235696" y="0"/>
                </a:moveTo>
                <a:lnTo>
                  <a:pt x="3046" y="0"/>
                </a:lnTo>
                <a:lnTo>
                  <a:pt x="0" y="3047"/>
                </a:lnTo>
                <a:lnTo>
                  <a:pt x="0" y="3968495"/>
                </a:lnTo>
                <a:lnTo>
                  <a:pt x="3046" y="3971543"/>
                </a:lnTo>
                <a:lnTo>
                  <a:pt x="8235696" y="3971543"/>
                </a:lnTo>
                <a:lnTo>
                  <a:pt x="8238744" y="3968495"/>
                </a:lnTo>
                <a:lnTo>
                  <a:pt x="8238744" y="3965447"/>
                </a:lnTo>
                <a:lnTo>
                  <a:pt x="9143" y="3965448"/>
                </a:lnTo>
                <a:lnTo>
                  <a:pt x="3046" y="3962400"/>
                </a:lnTo>
                <a:lnTo>
                  <a:pt x="9143" y="3962399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7"/>
                </a:lnTo>
                <a:lnTo>
                  <a:pt x="8238744" y="3047"/>
                </a:lnTo>
                <a:lnTo>
                  <a:pt x="8235696" y="0"/>
                </a:lnTo>
                <a:close/>
              </a:path>
              <a:path w="8239125" h="3971925">
                <a:moveTo>
                  <a:pt x="9143" y="3962400"/>
                </a:moveTo>
                <a:lnTo>
                  <a:pt x="3046" y="3962400"/>
                </a:lnTo>
                <a:lnTo>
                  <a:pt x="9143" y="3965448"/>
                </a:lnTo>
                <a:lnTo>
                  <a:pt x="9143" y="3962400"/>
                </a:lnTo>
                <a:close/>
              </a:path>
              <a:path w="8239125" h="3971925">
                <a:moveTo>
                  <a:pt x="8229600" y="3962400"/>
                </a:moveTo>
                <a:lnTo>
                  <a:pt x="9143" y="3962400"/>
                </a:lnTo>
                <a:lnTo>
                  <a:pt x="9143" y="3965448"/>
                </a:lnTo>
                <a:lnTo>
                  <a:pt x="8229600" y="3965448"/>
                </a:lnTo>
                <a:lnTo>
                  <a:pt x="8229600" y="3962400"/>
                </a:lnTo>
                <a:close/>
              </a:path>
              <a:path w="8239125" h="3971925">
                <a:moveTo>
                  <a:pt x="8229600" y="3047"/>
                </a:moveTo>
                <a:lnTo>
                  <a:pt x="8229600" y="3965448"/>
                </a:lnTo>
                <a:lnTo>
                  <a:pt x="8232648" y="3962400"/>
                </a:lnTo>
                <a:lnTo>
                  <a:pt x="8238744" y="3962399"/>
                </a:lnTo>
                <a:lnTo>
                  <a:pt x="8238744" y="9144"/>
                </a:lnTo>
                <a:lnTo>
                  <a:pt x="8232648" y="9144"/>
                </a:lnTo>
                <a:lnTo>
                  <a:pt x="8229600" y="3047"/>
                </a:lnTo>
                <a:close/>
              </a:path>
              <a:path w="8239125" h="3971925">
                <a:moveTo>
                  <a:pt x="8238744" y="3962399"/>
                </a:moveTo>
                <a:lnTo>
                  <a:pt x="8232648" y="3962400"/>
                </a:lnTo>
                <a:lnTo>
                  <a:pt x="8229600" y="3965448"/>
                </a:lnTo>
                <a:lnTo>
                  <a:pt x="8238744" y="3965447"/>
                </a:lnTo>
                <a:lnTo>
                  <a:pt x="8238744" y="3962399"/>
                </a:lnTo>
                <a:close/>
              </a:path>
              <a:path w="8239125" h="3971925">
                <a:moveTo>
                  <a:pt x="9143" y="3047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7"/>
                </a:lnTo>
                <a:close/>
              </a:path>
              <a:path w="8239125" h="3971925">
                <a:moveTo>
                  <a:pt x="8229600" y="3047"/>
                </a:moveTo>
                <a:lnTo>
                  <a:pt x="9143" y="3047"/>
                </a:lnTo>
                <a:lnTo>
                  <a:pt x="9143" y="9144"/>
                </a:lnTo>
                <a:lnTo>
                  <a:pt x="8229600" y="9144"/>
                </a:lnTo>
                <a:lnTo>
                  <a:pt x="8229600" y="3047"/>
                </a:lnTo>
                <a:close/>
              </a:path>
              <a:path w="8239125" h="3971925">
                <a:moveTo>
                  <a:pt x="8238744" y="3047"/>
                </a:moveTo>
                <a:lnTo>
                  <a:pt x="8229600" y="3047"/>
                </a:lnTo>
                <a:lnTo>
                  <a:pt x="8232648" y="9144"/>
                </a:lnTo>
                <a:lnTo>
                  <a:pt x="8238744" y="9144"/>
                </a:lnTo>
                <a:lnTo>
                  <a:pt x="82387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9707" y="2164080"/>
            <a:ext cx="556069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800" u="none" spc="5" dirty="0">
                <a:solidFill>
                  <a:srgbClr val="00AF4F"/>
                </a:solidFill>
              </a:rPr>
              <a:t>DBMS</a:t>
            </a:r>
            <a:endParaRPr sz="8800"/>
          </a:p>
          <a:p>
            <a:pPr algn="ctr">
              <a:lnSpc>
                <a:spcPct val="100000"/>
              </a:lnSpc>
            </a:pPr>
            <a:r>
              <a:rPr sz="8800" u="none" dirty="0">
                <a:solidFill>
                  <a:srgbClr val="00AF4F"/>
                </a:solidFill>
              </a:rPr>
              <a:t>Languages</a:t>
            </a:r>
            <a:endParaRPr sz="8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22375"/>
            <a:ext cx="56591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Definition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0" dirty="0"/>
              <a:t> </a:t>
            </a:r>
            <a:r>
              <a:rPr spc="-10" dirty="0"/>
              <a:t>(DDL)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4036" y="1525218"/>
            <a:ext cx="8074025" cy="41160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320800" algn="l"/>
              </a:tabLst>
            </a:pPr>
            <a:r>
              <a:rPr sz="2200" spc="-10" dirty="0">
                <a:latin typeface="Arial MT"/>
                <a:cs typeface="Arial MT"/>
              </a:rPr>
              <a:t>DBMS	</a:t>
            </a:r>
            <a:r>
              <a:rPr sz="2200" dirty="0">
                <a:latin typeface="Arial MT"/>
                <a:cs typeface="Arial MT"/>
              </a:rPr>
              <a:t>supports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variety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users.</a:t>
            </a:r>
            <a:endParaRPr sz="2200">
              <a:latin typeface="Arial MT"/>
              <a:cs typeface="Arial MT"/>
            </a:endParaRPr>
          </a:p>
          <a:p>
            <a:pPr marL="356870" marR="125222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DBMS </a:t>
            </a:r>
            <a:r>
              <a:rPr sz="2200" dirty="0">
                <a:latin typeface="Arial MT"/>
                <a:cs typeface="Arial MT"/>
              </a:rPr>
              <a:t>must </a:t>
            </a:r>
            <a:r>
              <a:rPr sz="2200" spc="-5" dirty="0">
                <a:latin typeface="Arial MT"/>
                <a:cs typeface="Arial MT"/>
              </a:rPr>
              <a:t>provide </a:t>
            </a:r>
            <a:r>
              <a:rPr sz="2200" dirty="0">
                <a:latin typeface="Arial MT"/>
                <a:cs typeface="Arial MT"/>
              </a:rPr>
              <a:t>appropriate languages and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for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5" dirty="0">
                <a:latin typeface="Arial MT"/>
                <a:cs typeface="Arial MT"/>
              </a:rPr>
              <a:t> category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users.</a:t>
            </a:r>
            <a:endParaRPr sz="2200">
              <a:latin typeface="Arial MT"/>
              <a:cs typeface="Arial MT"/>
            </a:endParaRPr>
          </a:p>
          <a:p>
            <a:pPr marL="356870" marR="337185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927225" algn="l"/>
              </a:tabLst>
            </a:pPr>
            <a:r>
              <a:rPr sz="2200" spc="30" dirty="0">
                <a:latin typeface="Arial MT"/>
                <a:cs typeface="Arial MT"/>
              </a:rPr>
              <a:t>We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explore	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types </a:t>
            </a:r>
            <a:r>
              <a:rPr sz="2200" dirty="0">
                <a:latin typeface="Arial MT"/>
                <a:cs typeface="Arial MT"/>
              </a:rPr>
              <a:t>of languages and interfaces </a:t>
            </a:r>
            <a:r>
              <a:rPr sz="2200" spc="-5" dirty="0">
                <a:latin typeface="Arial MT"/>
                <a:cs typeface="Arial MT"/>
              </a:rPr>
              <a:t>provided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DBMS.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Once</a:t>
            </a:r>
            <a:r>
              <a:rPr sz="2200" spc="1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7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design</a:t>
            </a:r>
            <a:r>
              <a:rPr sz="2200" b="1" u="heavy" spc="19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of</a:t>
            </a:r>
            <a:r>
              <a:rPr sz="2200" b="1" u="heavy" spc="2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r>
              <a:rPr sz="2200" b="1" u="heavy" spc="19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database</a:t>
            </a:r>
            <a:r>
              <a:rPr sz="2200" b="1" u="heavy" spc="19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is</a:t>
            </a:r>
            <a:r>
              <a:rPr sz="2200" b="1" u="heavy" spc="20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completed</a:t>
            </a:r>
            <a:r>
              <a:rPr sz="2200" b="1" u="heavy" spc="17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2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DBMS</a:t>
            </a:r>
            <a:endParaRPr sz="2200">
              <a:latin typeface="Arial"/>
              <a:cs typeface="Arial"/>
            </a:endParaRPr>
          </a:p>
          <a:p>
            <a:pPr marL="356870" algn="just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chosen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implement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endParaRPr sz="2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first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step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specify</a:t>
            </a:r>
            <a:r>
              <a:rPr sz="2200" b="1" u="heavy" spc="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conceptual</a:t>
            </a:r>
            <a:r>
              <a:rPr sz="2200"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and</a:t>
            </a:r>
            <a:r>
              <a:rPr sz="2200" b="1" u="heavy" spc="62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internal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schemas </a:t>
            </a:r>
            <a:r>
              <a:rPr sz="2200" spc="10" dirty="0">
                <a:latin typeface="Arial MT"/>
                <a:cs typeface="Arial MT"/>
              </a:rPr>
              <a:t>for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database </a:t>
            </a:r>
            <a:r>
              <a:rPr sz="2200" dirty="0">
                <a:latin typeface="Arial MT"/>
                <a:cs typeface="Arial MT"/>
              </a:rPr>
              <a:t>and any mappings </a:t>
            </a:r>
            <a:r>
              <a:rPr sz="2200" spc="-5" dirty="0">
                <a:latin typeface="Arial MT"/>
                <a:cs typeface="Arial MT"/>
              </a:rPr>
              <a:t>between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22375"/>
            <a:ext cx="56591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Definition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0" dirty="0"/>
              <a:t> </a:t>
            </a:r>
            <a:r>
              <a:rPr spc="-10" dirty="0"/>
              <a:t>(DDL)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514857"/>
            <a:ext cx="8075930" cy="4519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 </a:t>
            </a:r>
            <a:r>
              <a:rPr sz="2200" spc="-10" dirty="0">
                <a:latin typeface="Arial MT"/>
                <a:cs typeface="Arial MT"/>
              </a:rPr>
              <a:t>DBMSs</a:t>
            </a:r>
            <a:r>
              <a:rPr sz="2200" spc="-5" dirty="0">
                <a:latin typeface="Arial MT"/>
                <a:cs typeface="Arial MT"/>
              </a:rPr>
              <a:t> where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no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strict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 separation of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levels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is </a:t>
            </a:r>
            <a:r>
              <a:rPr sz="22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maintained</a:t>
            </a:r>
            <a:r>
              <a:rPr sz="2200" dirty="0">
                <a:latin typeface="Arial MT"/>
                <a:cs typeface="Arial MT"/>
              </a:rPr>
              <a:t>,</a:t>
            </a:r>
            <a:endParaRPr sz="2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one language, </a:t>
            </a:r>
            <a:r>
              <a:rPr sz="2200" spc="-5" dirty="0">
                <a:latin typeface="Arial MT"/>
                <a:cs typeface="Arial MT"/>
              </a:rPr>
              <a:t>called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data definition language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(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DDL),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is </a:t>
            </a:r>
            <a:r>
              <a:rPr sz="22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used </a:t>
            </a:r>
            <a:r>
              <a:rPr sz="2200" b="1" spc="10" dirty="0">
                <a:solidFill>
                  <a:srgbClr val="A70789"/>
                </a:solidFill>
                <a:latin typeface="Arial"/>
                <a:cs typeface="Arial"/>
              </a:rPr>
              <a:t>by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the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DBA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and </a:t>
            </a:r>
            <a:r>
              <a:rPr sz="2200" b="1" spc="10" dirty="0">
                <a:solidFill>
                  <a:srgbClr val="A70789"/>
                </a:solidFill>
                <a:latin typeface="Arial"/>
                <a:cs typeface="Arial"/>
              </a:rPr>
              <a:t>by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database designers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to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define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both schemas.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</a:t>
            </a:r>
            <a:r>
              <a:rPr sz="2200" b="1" u="heavy" spc="2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DBMS</a:t>
            </a:r>
            <a:r>
              <a:rPr sz="2200" b="1" u="heavy" spc="-3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will</a:t>
            </a:r>
            <a:r>
              <a:rPr sz="2200" b="1" u="heavy" spc="-7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have</a:t>
            </a:r>
            <a:r>
              <a:rPr sz="2200" b="1" u="heavy" spc="1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DDL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compiler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whose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DDL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statements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3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33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3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identify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descriptions</a:t>
            </a:r>
            <a:r>
              <a:rPr sz="2200" spc="3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3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schema</a:t>
            </a:r>
            <a:r>
              <a:rPr sz="2200" spc="3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constructs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DBMS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catalog.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19912"/>
            <a:ext cx="61309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Storage</a:t>
            </a:r>
            <a:r>
              <a:rPr spc="-20" dirty="0"/>
              <a:t> </a:t>
            </a:r>
            <a:r>
              <a:rPr spc="-5" dirty="0"/>
              <a:t>definition</a:t>
            </a:r>
            <a:r>
              <a:rPr spc="-35" dirty="0"/>
              <a:t> </a:t>
            </a:r>
            <a:r>
              <a:rPr spc="-5" dirty="0"/>
              <a:t>language</a:t>
            </a:r>
            <a:r>
              <a:rPr spc="-40" dirty="0"/>
              <a:t> </a:t>
            </a:r>
            <a:r>
              <a:rPr spc="-10" dirty="0"/>
              <a:t>(SDL)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591055"/>
            <a:ext cx="8075295" cy="448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798830" algn="l"/>
                <a:tab pos="2018030" algn="l"/>
                <a:tab pos="3032760" algn="l"/>
                <a:tab pos="3386454" algn="l"/>
                <a:tab pos="4285615" algn="l"/>
                <a:tab pos="6014085" algn="l"/>
                <a:tab pos="6449695" algn="l"/>
              </a:tabLst>
            </a:pPr>
            <a:r>
              <a:rPr sz="240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	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Ss	</a:t>
            </a:r>
            <a:r>
              <a:rPr sz="2400" spc="-35" dirty="0">
                <a:latin typeface="Arial MT"/>
                <a:cs typeface="Arial MT"/>
              </a:rPr>
              <a:t>w</a:t>
            </a:r>
            <a:r>
              <a:rPr sz="2400" dirty="0">
                <a:latin typeface="Arial MT"/>
                <a:cs typeface="Arial MT"/>
              </a:rPr>
              <a:t>he</a:t>
            </a:r>
            <a:r>
              <a:rPr sz="2400" spc="-5" dirty="0">
                <a:latin typeface="Arial MT"/>
                <a:cs typeface="Arial MT"/>
              </a:rPr>
              <a:t>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clea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sep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on	i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ain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ai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ed  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between</a:t>
            </a:r>
            <a:r>
              <a:rPr sz="2400" b="1" spc="-7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conceptual</a:t>
            </a:r>
            <a:r>
              <a:rPr sz="2400" b="1" spc="-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internal</a:t>
            </a:r>
            <a:r>
              <a:rPr sz="2400" b="1" spc="-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levels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356870" marR="635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048385" algn="l"/>
                <a:tab pos="1835150" algn="l"/>
                <a:tab pos="2219325" algn="l"/>
                <a:tab pos="3042285" algn="l"/>
                <a:tab pos="3456304" algn="l"/>
                <a:tab pos="4568825" algn="l"/>
                <a:tab pos="5157470" algn="l"/>
                <a:tab pos="6925309" algn="l"/>
              </a:tabLst>
            </a:pPr>
            <a:r>
              <a:rPr sz="2400" spc="15" dirty="0">
                <a:latin typeface="Arial MT"/>
                <a:cs typeface="Arial MT"/>
              </a:rPr>
              <a:t>T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DD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L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	u</a:t>
            </a:r>
            <a:r>
              <a:rPr sz="2400" spc="-2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t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pe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35" dirty="0">
                <a:latin typeface="Arial MT"/>
                <a:cs typeface="Arial MT"/>
              </a:rPr>
              <a:t>i</a:t>
            </a:r>
            <a:r>
              <a:rPr sz="2400" spc="2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y	th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20" dirty="0">
                <a:solidFill>
                  <a:srgbClr val="A70789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on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ce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pt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al	sc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m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a  </a:t>
            </a:r>
            <a:r>
              <a:rPr sz="2400" b="1" spc="-15" dirty="0">
                <a:solidFill>
                  <a:srgbClr val="A70789"/>
                </a:solidFill>
                <a:latin typeface="Arial"/>
                <a:cs typeface="Arial"/>
              </a:rPr>
              <a:t>only</a:t>
            </a:r>
            <a:r>
              <a:rPr sz="2400" spc="-1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635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640205" algn="l"/>
                <a:tab pos="3194685" algn="l"/>
                <a:tab pos="3828415" algn="l"/>
                <a:tab pos="5145405" algn="l"/>
                <a:tab pos="6724015" algn="l"/>
              </a:tabLst>
            </a:pPr>
            <a:r>
              <a:rPr sz="2400" spc="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no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her	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0" dirty="0"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ua</a:t>
            </a:r>
            <a:r>
              <a:rPr sz="2400" spc="-20" dirty="0"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e,	</a:t>
            </a:r>
            <a:r>
              <a:rPr sz="2400" spc="-20" dirty="0">
                <a:latin typeface="Arial MT"/>
                <a:cs typeface="Arial MT"/>
              </a:rPr>
              <a:t>th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tor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ge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A70789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ini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ion	lan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gu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g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e  (SDL),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is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used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to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specify</a:t>
            </a:r>
            <a:r>
              <a:rPr sz="2400" b="1" spc="-3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4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internal</a:t>
            </a:r>
            <a:r>
              <a:rPr sz="2400" b="1" spc="-4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schema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635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073150" algn="l"/>
                <a:tab pos="2700655" algn="l"/>
                <a:tab pos="4105910" algn="l"/>
                <a:tab pos="4751705" algn="l"/>
                <a:tab pos="5462270" algn="l"/>
                <a:tab pos="6955790" algn="l"/>
                <a:tab pos="7720965" algn="l"/>
              </a:tabLst>
            </a:pPr>
            <a:r>
              <a:rPr sz="2400" spc="15" dirty="0">
                <a:latin typeface="Arial MT"/>
                <a:cs typeface="Arial MT"/>
              </a:rPr>
              <a:t>T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ap</a:t>
            </a:r>
            <a:r>
              <a:rPr sz="2400" b="1" spc="-25" dirty="0">
                <a:solidFill>
                  <a:srgbClr val="A70789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ngs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A70789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ween	</a:t>
            </a:r>
            <a:r>
              <a:rPr sz="2400" b="1" spc="-10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he	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400" b="1" spc="25" dirty="0">
                <a:solidFill>
                  <a:srgbClr val="A70789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o	sc</a:t>
            </a:r>
            <a:r>
              <a:rPr sz="2400" b="1" spc="-30" dirty="0">
                <a:solidFill>
                  <a:srgbClr val="A70789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A70789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	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ay	b</a:t>
            </a:r>
            <a:r>
              <a:rPr sz="2400" spc="-5" dirty="0">
                <a:latin typeface="Arial MT"/>
                <a:cs typeface="Arial MT"/>
              </a:rPr>
              <a:t>e  </a:t>
            </a:r>
            <a:r>
              <a:rPr sz="2400" dirty="0">
                <a:latin typeface="Arial MT"/>
                <a:cs typeface="Arial MT"/>
              </a:rPr>
              <a:t>specified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either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languages.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792480"/>
            <a:ext cx="57962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View</a:t>
            </a:r>
            <a:r>
              <a:rPr spc="-20" dirty="0"/>
              <a:t> </a:t>
            </a:r>
            <a:r>
              <a:rPr spc="-5" dirty="0"/>
              <a:t>Definition</a:t>
            </a:r>
            <a:r>
              <a:rPr spc="-35" dirty="0"/>
              <a:t> </a:t>
            </a:r>
            <a:r>
              <a:rPr spc="-5" dirty="0"/>
              <a:t>Language</a:t>
            </a:r>
            <a:r>
              <a:rPr spc="-15" dirty="0"/>
              <a:t> </a:t>
            </a:r>
            <a:r>
              <a:rPr spc="-10" dirty="0"/>
              <a:t>(VDL)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57732" y="1667257"/>
            <a:ext cx="8532495" cy="4989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true</a:t>
            </a:r>
            <a:r>
              <a:rPr sz="2200" spc="-2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three-schema</a:t>
            </a:r>
            <a:r>
              <a:rPr sz="2200" b="1" u="heavy" spc="-5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architecture</a:t>
            </a:r>
            <a:r>
              <a:rPr sz="2200" dirty="0">
                <a:latin typeface="Arial MT"/>
                <a:cs typeface="Arial MT"/>
              </a:rPr>
              <a:t>,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Need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third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language,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view</a:t>
            </a:r>
            <a:r>
              <a:rPr sz="2200" b="1" u="heavy" spc="2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definition</a:t>
            </a:r>
            <a:r>
              <a:rPr sz="2200" b="1" u="heavy" spc="-4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language</a:t>
            </a:r>
            <a:r>
              <a:rPr sz="2200" b="1" u="heavy" spc="3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(VDL)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1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specify</a:t>
            </a:r>
            <a:r>
              <a:rPr sz="2200" b="1" spc="1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user</a:t>
            </a:r>
            <a:r>
              <a:rPr sz="2200" b="1" u="heavy" spc="204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views</a:t>
            </a:r>
            <a:r>
              <a:rPr sz="2200" b="1" u="heavy" spc="15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and</a:t>
            </a:r>
            <a:r>
              <a:rPr sz="2200" b="1" u="heavy" spc="19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their</a:t>
            </a:r>
            <a:r>
              <a:rPr sz="2200" b="1" u="heavy" spc="16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mappings</a:t>
            </a:r>
            <a:r>
              <a:rPr sz="2200" b="1" u="heavy" spc="17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to</a:t>
            </a:r>
            <a:r>
              <a:rPr sz="2200" b="1" u="heavy" spc="17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the</a:t>
            </a:r>
            <a:r>
              <a:rPr sz="2200" b="1" u="heavy" spc="20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conceptual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schema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In</a:t>
            </a:r>
            <a:r>
              <a:rPr sz="22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most</a:t>
            </a:r>
            <a:r>
              <a:rPr sz="22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DBMSs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The</a:t>
            </a:r>
            <a:r>
              <a:rPr sz="2200" b="1" spc="3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DDL</a:t>
            </a:r>
            <a:r>
              <a:rPr sz="2200" b="1" spc="3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is</a:t>
            </a:r>
            <a:r>
              <a:rPr sz="2200" b="1" spc="29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used</a:t>
            </a:r>
            <a:r>
              <a:rPr sz="2200" b="1" spc="30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to</a:t>
            </a:r>
            <a:r>
              <a:rPr sz="2200" b="1" spc="29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define</a:t>
            </a:r>
            <a:r>
              <a:rPr sz="2200" b="1" spc="3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both</a:t>
            </a:r>
            <a:r>
              <a:rPr sz="2200" b="1" spc="3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conceptual</a:t>
            </a:r>
            <a:r>
              <a:rPr sz="2200" b="1" spc="28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and</a:t>
            </a:r>
            <a:r>
              <a:rPr sz="2200" b="1" spc="31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external </a:t>
            </a:r>
            <a:r>
              <a:rPr sz="2200" b="1" spc="-60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schemas.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In</a:t>
            </a:r>
            <a:r>
              <a:rPr sz="22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relational</a:t>
            </a:r>
            <a:r>
              <a:rPr sz="22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DBMSs,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SQL</a:t>
            </a:r>
            <a:r>
              <a:rPr sz="22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is</a:t>
            </a:r>
            <a:r>
              <a:rPr sz="22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used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in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 the</a:t>
            </a:r>
            <a:r>
              <a:rPr sz="22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role</a:t>
            </a:r>
            <a:r>
              <a:rPr sz="22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VDL</a:t>
            </a:r>
            <a:endParaRPr sz="2200">
              <a:latin typeface="Arial"/>
              <a:cs typeface="Arial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10" dirty="0">
                <a:latin typeface="Arial MT"/>
                <a:cs typeface="Arial MT"/>
              </a:rPr>
              <a:t>To</a:t>
            </a:r>
            <a:r>
              <a:rPr sz="2200" spc="1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define</a:t>
            </a:r>
            <a:r>
              <a:rPr sz="2200" spc="1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13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views</a:t>
            </a:r>
            <a:r>
              <a:rPr sz="2200" b="1" spc="1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as</a:t>
            </a:r>
            <a:r>
              <a:rPr sz="2200" b="1" spc="1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results</a:t>
            </a:r>
            <a:r>
              <a:rPr sz="2200" b="1" spc="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1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predefined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queries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874775"/>
            <a:ext cx="6310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manipulation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35" dirty="0"/>
              <a:t> </a:t>
            </a:r>
            <a:r>
              <a:rPr spc="-10" dirty="0"/>
              <a:t>(DML)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441704"/>
            <a:ext cx="8074659" cy="4561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Once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database</a:t>
            </a:r>
            <a:r>
              <a:rPr sz="2400" spc="-2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schemas</a:t>
            </a:r>
            <a:r>
              <a:rPr sz="2400" spc="-4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are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compiled</a:t>
            </a:r>
            <a:endParaRPr sz="24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database</a:t>
            </a:r>
            <a:r>
              <a:rPr sz="2400" spc="-2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populated</a:t>
            </a:r>
            <a:r>
              <a:rPr sz="2400" spc="-4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356870" marR="7620" indent="-344805">
              <a:lnSpc>
                <a:spcPct val="100000"/>
              </a:lnSpc>
              <a:spcBef>
                <a:spcPts val="57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402080" algn="l"/>
                <a:tab pos="2316480" algn="l"/>
                <a:tab pos="3227705" algn="l"/>
                <a:tab pos="4221480" algn="l"/>
                <a:tab pos="5389245" algn="l"/>
                <a:tab pos="5892165" algn="l"/>
                <a:tab pos="7635240" algn="l"/>
              </a:tabLst>
            </a:pP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U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e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s	</a:t>
            </a:r>
            <a:r>
              <a:rPr sz="2400" spc="10" dirty="0">
                <a:solidFill>
                  <a:srgbClr val="A70789"/>
                </a:solidFill>
                <a:latin typeface="Arial MT"/>
                <a:cs typeface="Arial MT"/>
              </a:rPr>
              <a:t>m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ust	ha</a:t>
            </a:r>
            <a:r>
              <a:rPr sz="2400" spc="-25" dirty="0">
                <a:solidFill>
                  <a:srgbClr val="A70789"/>
                </a:solidFill>
                <a:latin typeface="Arial MT"/>
                <a:cs typeface="Arial MT"/>
              </a:rPr>
              <a:t>v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A70789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o</a:t>
            </a:r>
            <a:r>
              <a:rPr sz="2400" spc="15" dirty="0">
                <a:solidFill>
                  <a:srgbClr val="A70789"/>
                </a:solidFill>
                <a:latin typeface="Arial MT"/>
                <a:cs typeface="Arial MT"/>
              </a:rPr>
              <a:t>m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	</a:t>
            </a:r>
            <a:r>
              <a:rPr sz="2400" spc="10" dirty="0">
                <a:solidFill>
                  <a:srgbClr val="A70789"/>
                </a:solidFill>
                <a:latin typeface="Arial MT"/>
                <a:cs typeface="Arial MT"/>
              </a:rPr>
              <a:t>m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e</a:t>
            </a:r>
            <a:r>
              <a:rPr sz="2400" spc="-20" dirty="0">
                <a:solidFill>
                  <a:srgbClr val="A70789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ns	t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	</a:t>
            </a:r>
            <a:r>
              <a:rPr sz="2400" spc="10" dirty="0">
                <a:solidFill>
                  <a:srgbClr val="A70789"/>
                </a:solidFill>
                <a:latin typeface="Arial MT"/>
                <a:cs typeface="Arial MT"/>
              </a:rPr>
              <a:t>m</a:t>
            </a:r>
            <a:r>
              <a:rPr sz="2400" spc="-20" dirty="0">
                <a:solidFill>
                  <a:srgbClr val="A70789"/>
                </a:solidFill>
                <a:latin typeface="Arial MT"/>
                <a:cs typeface="Arial MT"/>
              </a:rPr>
              <a:t>an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pu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at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	t</a:t>
            </a:r>
            <a:r>
              <a:rPr sz="2400" spc="-20" dirty="0">
                <a:solidFill>
                  <a:srgbClr val="A70789"/>
                </a:solidFill>
                <a:latin typeface="Arial MT"/>
                <a:cs typeface="Arial MT"/>
              </a:rPr>
              <a:t>h</a:t>
            </a:r>
            <a:r>
              <a:rPr sz="2400" spc="-5" dirty="0">
                <a:solidFill>
                  <a:srgbClr val="A70789"/>
                </a:solidFill>
                <a:latin typeface="Arial MT"/>
                <a:cs typeface="Arial MT"/>
              </a:rPr>
              <a:t>e  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database.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633855" algn="l"/>
                <a:tab pos="3828415" algn="l"/>
                <a:tab pos="5108575" algn="l"/>
                <a:tab pos="6690359" algn="l"/>
              </a:tabLst>
            </a:pPr>
            <a:r>
              <a:rPr sz="2400" spc="15" dirty="0">
                <a:latin typeface="Arial MT"/>
                <a:cs typeface="Arial MT"/>
              </a:rPr>
              <a:t>T</a:t>
            </a:r>
            <a:r>
              <a:rPr sz="2400" spc="-25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1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pu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2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ud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FF3399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ie</a:t>
            </a:r>
            <a:r>
              <a:rPr sz="2400" b="1" spc="-45" dirty="0">
                <a:solidFill>
                  <a:srgbClr val="FF3399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al,	i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se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FF3399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o</a:t>
            </a:r>
            <a:r>
              <a:rPr sz="2400" b="1" spc="-30" dirty="0">
                <a:solidFill>
                  <a:srgbClr val="FF3399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, 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deletion,</a:t>
            </a:r>
            <a:r>
              <a:rPr sz="2400" b="1" spc="-3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modification</a:t>
            </a:r>
            <a:r>
              <a:rPr sz="2400" b="1" spc="-2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of</a:t>
            </a:r>
            <a:r>
              <a:rPr sz="2400" b="1" spc="-3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the</a:t>
            </a:r>
            <a:r>
              <a:rPr sz="2400" b="1" spc="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356870" marR="8255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The DBMS provides a set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operations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-5" dirty="0">
                <a:latin typeface="Arial MT"/>
                <a:cs typeface="Arial MT"/>
              </a:rPr>
              <a:t>a language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data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manipulation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language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3399"/>
                </a:solidFill>
                <a:latin typeface="Arial MT"/>
                <a:cs typeface="Arial MT"/>
              </a:rPr>
              <a:t>(</a:t>
            </a:r>
            <a:r>
              <a:rPr sz="2400" b="1" spc="-10" dirty="0">
                <a:solidFill>
                  <a:srgbClr val="FF3399"/>
                </a:solidFill>
                <a:latin typeface="Arial"/>
                <a:cs typeface="Arial"/>
              </a:rPr>
              <a:t>DML)</a:t>
            </a:r>
            <a:r>
              <a:rPr sz="2400" b="1" spc="64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for 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99"/>
                </a:solidFill>
                <a:latin typeface="Arial"/>
                <a:cs typeface="Arial"/>
              </a:rPr>
              <a:t>these</a:t>
            </a:r>
            <a:r>
              <a:rPr sz="2400" b="1" spc="-1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99"/>
                </a:solidFill>
                <a:latin typeface="Arial"/>
                <a:cs typeface="Arial"/>
              </a:rPr>
              <a:t>purposes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0287" y="347979"/>
            <a:ext cx="9138285" cy="2255520"/>
            <a:chOff x="780287" y="347979"/>
            <a:chExt cx="9138285" cy="2255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2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" y="363219"/>
              <a:ext cx="2886456" cy="22280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0287" y="354075"/>
              <a:ext cx="2905125" cy="2249805"/>
            </a:xfrm>
            <a:custGeom>
              <a:avLst/>
              <a:gdLst/>
              <a:ahLst/>
              <a:cxnLst/>
              <a:rect l="l" t="t" r="r" b="b"/>
              <a:pathLst>
                <a:path w="2905125" h="2249805">
                  <a:moveTo>
                    <a:pt x="2904744" y="0"/>
                  </a:moveTo>
                  <a:lnTo>
                    <a:pt x="0" y="0"/>
                  </a:lnTo>
                  <a:lnTo>
                    <a:pt x="0" y="2249424"/>
                  </a:lnTo>
                  <a:lnTo>
                    <a:pt x="2904744" y="2249424"/>
                  </a:lnTo>
                  <a:lnTo>
                    <a:pt x="2904744" y="2243328"/>
                  </a:lnTo>
                  <a:lnTo>
                    <a:pt x="9143" y="2243328"/>
                  </a:lnTo>
                  <a:lnTo>
                    <a:pt x="6096" y="2237232"/>
                  </a:lnTo>
                  <a:lnTo>
                    <a:pt x="9143" y="2237232"/>
                  </a:lnTo>
                  <a:lnTo>
                    <a:pt x="9143" y="9144"/>
                  </a:lnTo>
                  <a:lnTo>
                    <a:pt x="6096" y="9144"/>
                  </a:lnTo>
                  <a:lnTo>
                    <a:pt x="9143" y="6096"/>
                  </a:lnTo>
                  <a:lnTo>
                    <a:pt x="2904744" y="6096"/>
                  </a:lnTo>
                  <a:lnTo>
                    <a:pt x="2904744" y="0"/>
                  </a:lnTo>
                  <a:close/>
                </a:path>
                <a:path w="2905125" h="2249805">
                  <a:moveTo>
                    <a:pt x="9143" y="2237232"/>
                  </a:moveTo>
                  <a:lnTo>
                    <a:pt x="6096" y="2237232"/>
                  </a:lnTo>
                  <a:lnTo>
                    <a:pt x="9143" y="2243328"/>
                  </a:lnTo>
                  <a:lnTo>
                    <a:pt x="9143" y="2237232"/>
                  </a:lnTo>
                  <a:close/>
                </a:path>
                <a:path w="2905125" h="2249805">
                  <a:moveTo>
                    <a:pt x="2895600" y="2237232"/>
                  </a:moveTo>
                  <a:lnTo>
                    <a:pt x="9143" y="2237232"/>
                  </a:lnTo>
                  <a:lnTo>
                    <a:pt x="9143" y="2243328"/>
                  </a:lnTo>
                  <a:lnTo>
                    <a:pt x="2895600" y="2243328"/>
                  </a:lnTo>
                  <a:lnTo>
                    <a:pt x="2895600" y="2237232"/>
                  </a:lnTo>
                  <a:close/>
                </a:path>
                <a:path w="2905125" h="2249805">
                  <a:moveTo>
                    <a:pt x="2895600" y="6096"/>
                  </a:moveTo>
                  <a:lnTo>
                    <a:pt x="2895600" y="2243328"/>
                  </a:lnTo>
                  <a:lnTo>
                    <a:pt x="2901696" y="2237232"/>
                  </a:lnTo>
                  <a:lnTo>
                    <a:pt x="2904744" y="2237232"/>
                  </a:lnTo>
                  <a:lnTo>
                    <a:pt x="2904744" y="9144"/>
                  </a:lnTo>
                  <a:lnTo>
                    <a:pt x="2901696" y="9144"/>
                  </a:lnTo>
                  <a:lnTo>
                    <a:pt x="2895600" y="6096"/>
                  </a:lnTo>
                  <a:close/>
                </a:path>
                <a:path w="2905125" h="2249805">
                  <a:moveTo>
                    <a:pt x="2904744" y="2237232"/>
                  </a:moveTo>
                  <a:lnTo>
                    <a:pt x="2901696" y="2237232"/>
                  </a:lnTo>
                  <a:lnTo>
                    <a:pt x="2895600" y="2243328"/>
                  </a:lnTo>
                  <a:lnTo>
                    <a:pt x="2904744" y="2243328"/>
                  </a:lnTo>
                  <a:lnTo>
                    <a:pt x="2904744" y="2237232"/>
                  </a:lnTo>
                  <a:close/>
                </a:path>
                <a:path w="2905125" h="2249805">
                  <a:moveTo>
                    <a:pt x="9143" y="6096"/>
                  </a:moveTo>
                  <a:lnTo>
                    <a:pt x="6096" y="9144"/>
                  </a:lnTo>
                  <a:lnTo>
                    <a:pt x="9143" y="9144"/>
                  </a:lnTo>
                  <a:lnTo>
                    <a:pt x="9143" y="6096"/>
                  </a:lnTo>
                  <a:close/>
                </a:path>
                <a:path w="2905125" h="2249805">
                  <a:moveTo>
                    <a:pt x="2895600" y="6096"/>
                  </a:moveTo>
                  <a:lnTo>
                    <a:pt x="9143" y="6096"/>
                  </a:lnTo>
                  <a:lnTo>
                    <a:pt x="9143" y="9144"/>
                  </a:lnTo>
                  <a:lnTo>
                    <a:pt x="2895600" y="9144"/>
                  </a:lnTo>
                  <a:lnTo>
                    <a:pt x="2895600" y="6096"/>
                  </a:lnTo>
                  <a:close/>
                </a:path>
                <a:path w="2905125" h="2249805">
                  <a:moveTo>
                    <a:pt x="2904744" y="6096"/>
                  </a:moveTo>
                  <a:lnTo>
                    <a:pt x="2895600" y="6096"/>
                  </a:lnTo>
                  <a:lnTo>
                    <a:pt x="2901696" y="9144"/>
                  </a:lnTo>
                  <a:lnTo>
                    <a:pt x="2904744" y="9144"/>
                  </a:lnTo>
                  <a:lnTo>
                    <a:pt x="2904744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79483" y="66690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33016" y="3130804"/>
            <a:ext cx="5334000" cy="1600200"/>
          </a:xfrm>
          <a:custGeom>
            <a:avLst/>
            <a:gdLst/>
            <a:ahLst/>
            <a:cxnLst/>
            <a:rect l="l" t="t" r="r" b="b"/>
            <a:pathLst>
              <a:path w="5334000" h="1600200">
                <a:moveTo>
                  <a:pt x="5334000" y="0"/>
                </a:moveTo>
                <a:lnTo>
                  <a:pt x="0" y="0"/>
                </a:lnTo>
                <a:lnTo>
                  <a:pt x="0" y="1600200"/>
                </a:lnTo>
                <a:lnTo>
                  <a:pt x="5334000" y="1600200"/>
                </a:lnTo>
                <a:lnTo>
                  <a:pt x="5334000" y="1560576"/>
                </a:lnTo>
                <a:lnTo>
                  <a:pt x="76200" y="1560576"/>
                </a:lnTo>
                <a:lnTo>
                  <a:pt x="36575" y="1524000"/>
                </a:lnTo>
                <a:lnTo>
                  <a:pt x="76200" y="1524000"/>
                </a:lnTo>
                <a:lnTo>
                  <a:pt x="76200" y="76200"/>
                </a:lnTo>
                <a:lnTo>
                  <a:pt x="36575" y="76200"/>
                </a:lnTo>
                <a:lnTo>
                  <a:pt x="76200" y="36575"/>
                </a:lnTo>
                <a:lnTo>
                  <a:pt x="5334000" y="36575"/>
                </a:lnTo>
                <a:lnTo>
                  <a:pt x="5334000" y="0"/>
                </a:lnTo>
                <a:close/>
              </a:path>
              <a:path w="5334000" h="1600200">
                <a:moveTo>
                  <a:pt x="76200" y="1524000"/>
                </a:moveTo>
                <a:lnTo>
                  <a:pt x="36575" y="1524000"/>
                </a:lnTo>
                <a:lnTo>
                  <a:pt x="76200" y="1560576"/>
                </a:lnTo>
                <a:lnTo>
                  <a:pt x="76200" y="1524000"/>
                </a:lnTo>
                <a:close/>
              </a:path>
              <a:path w="5334000" h="1600200">
                <a:moveTo>
                  <a:pt x="5257800" y="1524000"/>
                </a:moveTo>
                <a:lnTo>
                  <a:pt x="76200" y="1524000"/>
                </a:lnTo>
                <a:lnTo>
                  <a:pt x="76200" y="1560576"/>
                </a:lnTo>
                <a:lnTo>
                  <a:pt x="5257800" y="1560576"/>
                </a:lnTo>
                <a:lnTo>
                  <a:pt x="5257800" y="1524000"/>
                </a:lnTo>
                <a:close/>
              </a:path>
              <a:path w="5334000" h="1600200">
                <a:moveTo>
                  <a:pt x="5257800" y="36575"/>
                </a:moveTo>
                <a:lnTo>
                  <a:pt x="5257800" y="1560576"/>
                </a:lnTo>
                <a:lnTo>
                  <a:pt x="5294376" y="1524000"/>
                </a:lnTo>
                <a:lnTo>
                  <a:pt x="5334000" y="1524000"/>
                </a:lnTo>
                <a:lnTo>
                  <a:pt x="5334000" y="76200"/>
                </a:lnTo>
                <a:lnTo>
                  <a:pt x="5294376" y="76200"/>
                </a:lnTo>
                <a:lnTo>
                  <a:pt x="5257800" y="36575"/>
                </a:lnTo>
                <a:close/>
              </a:path>
              <a:path w="5334000" h="1600200">
                <a:moveTo>
                  <a:pt x="5334000" y="1524000"/>
                </a:moveTo>
                <a:lnTo>
                  <a:pt x="5294376" y="1524000"/>
                </a:lnTo>
                <a:lnTo>
                  <a:pt x="5257800" y="1560576"/>
                </a:lnTo>
                <a:lnTo>
                  <a:pt x="5334000" y="1560576"/>
                </a:lnTo>
                <a:lnTo>
                  <a:pt x="5334000" y="1524000"/>
                </a:lnTo>
                <a:close/>
              </a:path>
              <a:path w="5334000" h="1600200">
                <a:moveTo>
                  <a:pt x="76200" y="36575"/>
                </a:moveTo>
                <a:lnTo>
                  <a:pt x="36575" y="76200"/>
                </a:lnTo>
                <a:lnTo>
                  <a:pt x="76200" y="76200"/>
                </a:lnTo>
                <a:lnTo>
                  <a:pt x="76200" y="36575"/>
                </a:lnTo>
                <a:close/>
              </a:path>
              <a:path w="5334000" h="1600200">
                <a:moveTo>
                  <a:pt x="5257800" y="36575"/>
                </a:moveTo>
                <a:lnTo>
                  <a:pt x="76200" y="36575"/>
                </a:lnTo>
                <a:lnTo>
                  <a:pt x="76200" y="76200"/>
                </a:lnTo>
                <a:lnTo>
                  <a:pt x="5257800" y="76200"/>
                </a:lnTo>
                <a:lnTo>
                  <a:pt x="5257800" y="36575"/>
                </a:lnTo>
                <a:close/>
              </a:path>
              <a:path w="5334000" h="1600200">
                <a:moveTo>
                  <a:pt x="5334000" y="36575"/>
                </a:moveTo>
                <a:lnTo>
                  <a:pt x="5257800" y="36575"/>
                </a:lnTo>
                <a:lnTo>
                  <a:pt x="5294376" y="76200"/>
                </a:lnTo>
                <a:lnTo>
                  <a:pt x="5334000" y="76200"/>
                </a:lnTo>
                <a:lnTo>
                  <a:pt x="5334000" y="3657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48332" y="3188207"/>
            <a:ext cx="480822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A70789"/>
                </a:solidFill>
                <a:latin typeface="Arial MT"/>
                <a:cs typeface="Arial MT"/>
              </a:rPr>
              <a:t>Three</a:t>
            </a:r>
            <a:r>
              <a:rPr sz="2800" spc="-1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A70789"/>
                </a:solidFill>
                <a:latin typeface="Arial MT"/>
                <a:cs typeface="Arial MT"/>
              </a:rPr>
              <a:t>Schema</a:t>
            </a:r>
            <a:r>
              <a:rPr sz="2800" spc="-18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A70789"/>
                </a:solidFill>
                <a:latin typeface="Arial MT"/>
                <a:cs typeface="Arial MT"/>
              </a:rPr>
              <a:t>Architecture</a:t>
            </a:r>
            <a:endParaRPr sz="2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A70789"/>
                </a:solidFill>
                <a:latin typeface="Arial MT"/>
                <a:cs typeface="Arial MT"/>
              </a:rPr>
              <a:t>Data</a:t>
            </a:r>
            <a:r>
              <a:rPr sz="2800" spc="-5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A70789"/>
                </a:solidFill>
                <a:latin typeface="Arial MT"/>
                <a:cs typeface="Arial MT"/>
              </a:rPr>
              <a:t>Independence</a:t>
            </a:r>
            <a:endParaRPr sz="2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A70789"/>
                </a:solidFill>
                <a:latin typeface="Arial MT"/>
                <a:cs typeface="Arial MT"/>
              </a:rPr>
              <a:t>Database</a:t>
            </a:r>
            <a:r>
              <a:rPr sz="2800" spc="-3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A70789"/>
                </a:solidFill>
                <a:latin typeface="Arial MT"/>
                <a:cs typeface="Arial MT"/>
              </a:rPr>
              <a:t>Languages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29056"/>
            <a:ext cx="6310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manipulation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35" dirty="0"/>
              <a:t> </a:t>
            </a:r>
            <a:r>
              <a:rPr spc="-10" dirty="0"/>
              <a:t>(DML)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dirty="0"/>
              <a:t>In</a:t>
            </a:r>
            <a:r>
              <a:rPr spc="-15" dirty="0"/>
              <a:t> </a:t>
            </a:r>
            <a:r>
              <a:rPr spc="-5" dirty="0"/>
              <a:t>current</a:t>
            </a:r>
            <a:r>
              <a:rPr spc="-40" dirty="0"/>
              <a:t> </a:t>
            </a:r>
            <a:r>
              <a:rPr dirty="0"/>
              <a:t>DBMSs,</a:t>
            </a:r>
          </a:p>
          <a:p>
            <a:pPr marL="756920" marR="5080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920" algn="l"/>
                <a:tab pos="757555" algn="l"/>
              </a:tabLst>
            </a:pP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comprehensive</a:t>
            </a:r>
            <a:r>
              <a:rPr sz="1800" spc="2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integrated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language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2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includes</a:t>
            </a:r>
            <a:r>
              <a:rPr sz="1800" spc="26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70789"/>
                </a:solidFill>
                <a:latin typeface="Arial MT"/>
                <a:cs typeface="Arial MT"/>
              </a:rPr>
              <a:t>constructs </a:t>
            </a:r>
            <a:r>
              <a:rPr sz="1800" spc="-484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conceptual</a:t>
            </a:r>
            <a:r>
              <a:rPr sz="1800" spc="-4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A70789"/>
                </a:solidFill>
                <a:latin typeface="Arial MT"/>
                <a:cs typeface="Arial MT"/>
              </a:rPr>
              <a:t>schema</a:t>
            </a:r>
            <a:r>
              <a:rPr sz="1800" spc="-4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definition,</a:t>
            </a:r>
            <a:r>
              <a:rPr sz="1800" spc="-4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70789"/>
                </a:solidFill>
                <a:latin typeface="Arial MT"/>
                <a:cs typeface="Arial MT"/>
              </a:rPr>
              <a:t>view</a:t>
            </a:r>
            <a:r>
              <a:rPr sz="1800" spc="1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definition,</a:t>
            </a:r>
            <a:r>
              <a:rPr sz="1800" spc="-7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and data</a:t>
            </a:r>
            <a:r>
              <a:rPr sz="1800" spc="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manipulation.</a:t>
            </a:r>
            <a:endParaRPr sz="1800">
              <a:latin typeface="Arial MT"/>
              <a:cs typeface="Arial MT"/>
            </a:endParaRPr>
          </a:p>
          <a:p>
            <a:pPr marL="635" lvl="1">
              <a:lnSpc>
                <a:spcPct val="100000"/>
              </a:lnSpc>
              <a:spcBef>
                <a:spcPts val="30"/>
              </a:spcBef>
              <a:buClr>
                <a:srgbClr val="CC6600"/>
              </a:buClr>
              <a:buFont typeface="Wingdings"/>
              <a:buChar char=""/>
            </a:pPr>
            <a:endParaRPr sz="2600">
              <a:latin typeface="Arial MT"/>
              <a:cs typeface="Arial MT"/>
            </a:endParaRPr>
          </a:p>
          <a:p>
            <a:pPr marL="35750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b="0" u="none" dirty="0">
                <a:solidFill>
                  <a:srgbClr val="FF3399"/>
                </a:solidFill>
                <a:latin typeface="Arial MT"/>
                <a:cs typeface="Arial MT"/>
              </a:rPr>
              <a:t>Storage</a:t>
            </a:r>
            <a:r>
              <a:rPr b="0" u="none" spc="-3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b="0" u="none" dirty="0">
                <a:solidFill>
                  <a:srgbClr val="FF3399"/>
                </a:solidFill>
                <a:latin typeface="Arial MT"/>
                <a:cs typeface="Arial MT"/>
              </a:rPr>
              <a:t>definition</a:t>
            </a:r>
            <a:r>
              <a:rPr b="0" u="none" spc="-5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b="0" u="none" dirty="0">
                <a:solidFill>
                  <a:srgbClr val="FF3399"/>
                </a:solidFill>
                <a:latin typeface="Arial MT"/>
                <a:cs typeface="Arial MT"/>
              </a:rPr>
              <a:t>is</a:t>
            </a:r>
            <a:r>
              <a:rPr b="0" u="none" spc="-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b="0" u="none" dirty="0">
                <a:solidFill>
                  <a:srgbClr val="FF3399"/>
                </a:solidFill>
                <a:latin typeface="Arial MT"/>
                <a:cs typeface="Arial MT"/>
              </a:rPr>
              <a:t>typically</a:t>
            </a:r>
            <a:r>
              <a:rPr b="0" u="none" spc="-2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b="0" u="none" dirty="0">
                <a:solidFill>
                  <a:srgbClr val="FF3399"/>
                </a:solidFill>
                <a:latin typeface="Arial MT"/>
                <a:cs typeface="Arial MT"/>
              </a:rPr>
              <a:t>kept</a:t>
            </a:r>
            <a:r>
              <a:rPr b="0" u="none" spc="-3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b="0" u="none" dirty="0">
                <a:solidFill>
                  <a:srgbClr val="FF3399"/>
                </a:solidFill>
                <a:latin typeface="Arial MT"/>
                <a:cs typeface="Arial MT"/>
              </a:rPr>
              <a:t>separate</a:t>
            </a:r>
          </a:p>
          <a:p>
            <a:pPr marL="756920" marR="5080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920" algn="l"/>
                <a:tab pos="757555" algn="l"/>
                <a:tab pos="1031240" algn="l"/>
                <a:tab pos="1341755" algn="l"/>
                <a:tab pos="1985010" algn="l"/>
                <a:tab pos="2396490" algn="l"/>
                <a:tab pos="3344545" algn="l"/>
                <a:tab pos="4313555" algn="l"/>
                <a:tab pos="5222240" algn="l"/>
                <a:tab pos="6374130" algn="l"/>
                <a:tab pos="6709409" algn="l"/>
                <a:tab pos="7742555" algn="l"/>
              </a:tabLst>
            </a:pPr>
            <a:r>
              <a:rPr sz="1800" dirty="0">
                <a:latin typeface="Arial MT"/>
                <a:cs typeface="Arial MT"/>
              </a:rPr>
              <a:t>It	is	u</a:t>
            </a:r>
            <a:r>
              <a:rPr sz="1800" spc="10" dirty="0">
                <a:latin typeface="Arial MT"/>
                <a:cs typeface="Arial MT"/>
              </a:rPr>
              <a:t>s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for	de</a:t>
            </a:r>
            <a:r>
              <a:rPr sz="1800" spc="-20" dirty="0">
                <a:latin typeface="Arial MT"/>
                <a:cs typeface="Arial MT"/>
              </a:rPr>
              <a:t>f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FF3399"/>
                </a:solidFill>
                <a:latin typeface="Arial MT"/>
                <a:cs typeface="Arial MT"/>
              </a:rPr>
              <a:t>p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h</a:t>
            </a:r>
            <a:r>
              <a:rPr sz="1800" spc="-15" dirty="0">
                <a:solidFill>
                  <a:srgbClr val="FF3399"/>
                </a:solidFill>
                <a:latin typeface="Arial MT"/>
                <a:cs typeface="Arial MT"/>
              </a:rPr>
              <a:t>y</a:t>
            </a:r>
            <a:r>
              <a:rPr sz="1800" spc="10" dirty="0">
                <a:solidFill>
                  <a:srgbClr val="FF3399"/>
                </a:solidFill>
                <a:latin typeface="Arial MT"/>
                <a:cs typeface="Arial MT"/>
              </a:rPr>
              <a:t>s</a:t>
            </a:r>
            <a:r>
              <a:rPr sz="1800" spc="-20" dirty="0">
                <a:solidFill>
                  <a:srgbClr val="FF3399"/>
                </a:solidFill>
                <a:latin typeface="Arial MT"/>
                <a:cs typeface="Arial MT"/>
              </a:rPr>
              <a:t>i</a:t>
            </a:r>
            <a:r>
              <a:rPr sz="1800" spc="10" dirty="0">
                <a:solidFill>
                  <a:srgbClr val="FF3399"/>
                </a:solidFill>
                <a:latin typeface="Arial MT"/>
                <a:cs typeface="Arial MT"/>
              </a:rPr>
              <a:t>c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3399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	</a:t>
            </a:r>
            <a:r>
              <a:rPr sz="1800" spc="10" dirty="0">
                <a:solidFill>
                  <a:srgbClr val="FF3399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FF3399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ag</a:t>
            </a:r>
            <a:r>
              <a:rPr sz="1800" spc="-5" dirty="0">
                <a:solidFill>
                  <a:srgbClr val="FF3399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	</a:t>
            </a:r>
            <a:r>
              <a:rPr sz="1800" spc="10" dirty="0">
                <a:solidFill>
                  <a:srgbClr val="FF3399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FF3399"/>
                </a:solidFill>
                <a:latin typeface="Arial MT"/>
                <a:cs typeface="Arial MT"/>
              </a:rPr>
              <a:t>r</a:t>
            </a:r>
            <a:r>
              <a:rPr sz="1800" spc="-25" dirty="0">
                <a:solidFill>
                  <a:srgbClr val="FF3399"/>
                </a:solidFill>
                <a:latin typeface="Arial MT"/>
                <a:cs typeface="Arial MT"/>
              </a:rPr>
              <a:t>u</a:t>
            </a:r>
            <a:r>
              <a:rPr sz="1800" spc="10" dirty="0">
                <a:solidFill>
                  <a:srgbClr val="FF3399"/>
                </a:solidFill>
                <a:latin typeface="Arial MT"/>
                <a:cs typeface="Arial MT"/>
              </a:rPr>
              <a:t>c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tu</a:t>
            </a:r>
            <a:r>
              <a:rPr sz="1800" spc="-25" dirty="0">
                <a:solidFill>
                  <a:srgbClr val="FF3399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es	</a:t>
            </a:r>
            <a:r>
              <a:rPr sz="1800" spc="-2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	f</a:t>
            </a:r>
            <a:r>
              <a:rPr sz="1800" spc="-20" dirty="0">
                <a:latin typeface="Arial MT"/>
                <a:cs typeface="Arial MT"/>
              </a:rPr>
              <a:t>i</a:t>
            </a:r>
            <a:r>
              <a:rPr sz="1800" spc="-2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e-tun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	th</a:t>
            </a:r>
            <a:r>
              <a:rPr sz="1800" spc="-5" dirty="0">
                <a:latin typeface="Arial MT"/>
                <a:cs typeface="Arial MT"/>
              </a:rPr>
              <a:t>e  </a:t>
            </a:r>
            <a:r>
              <a:rPr sz="1800" dirty="0">
                <a:latin typeface="Arial MT"/>
                <a:cs typeface="Arial MT"/>
              </a:rPr>
              <a:t>performance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database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821055" lvl="1" indent="-3505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820419" algn="l"/>
                <a:tab pos="821055" algn="l"/>
              </a:tabLst>
            </a:pP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usually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done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99"/>
                </a:solidFill>
                <a:latin typeface="Arial MT"/>
                <a:cs typeface="Arial MT"/>
              </a:rPr>
              <a:t>DBA</a:t>
            </a:r>
            <a:r>
              <a:rPr sz="1800" spc="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staff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635"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"/>
            </a:pPr>
            <a:endParaRPr sz="2600">
              <a:latin typeface="Arial MT"/>
              <a:cs typeface="Arial MT"/>
            </a:endParaRPr>
          </a:p>
          <a:p>
            <a:pPr marL="421640" indent="-408940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421640" algn="l"/>
                <a:tab pos="422275" algn="l"/>
              </a:tabLst>
            </a:pPr>
            <a:r>
              <a:rPr b="0" u="none" dirty="0">
                <a:latin typeface="Arial MT"/>
                <a:cs typeface="Arial MT"/>
              </a:rPr>
              <a:t>A typical</a:t>
            </a:r>
            <a:r>
              <a:rPr b="0" u="none" spc="-30" dirty="0">
                <a:latin typeface="Arial MT"/>
                <a:cs typeface="Arial MT"/>
              </a:rPr>
              <a:t> </a:t>
            </a:r>
            <a:r>
              <a:rPr b="0" u="none" spc="-5" dirty="0">
                <a:latin typeface="Arial MT"/>
                <a:cs typeface="Arial MT"/>
              </a:rPr>
              <a:t>example </a:t>
            </a:r>
            <a:r>
              <a:rPr b="0" u="none" dirty="0">
                <a:latin typeface="Arial MT"/>
                <a:cs typeface="Arial MT"/>
              </a:rPr>
              <a:t>of</a:t>
            </a:r>
            <a:r>
              <a:rPr b="0" u="none" spc="10" dirty="0">
                <a:latin typeface="Arial MT"/>
                <a:cs typeface="Arial MT"/>
              </a:rPr>
              <a:t> </a:t>
            </a:r>
            <a:r>
              <a:rPr b="0" u="none" spc="-5" dirty="0">
                <a:latin typeface="Arial MT"/>
                <a:cs typeface="Arial MT"/>
              </a:rPr>
              <a:t>a</a:t>
            </a:r>
            <a:r>
              <a:rPr b="0" u="none" spc="-10" dirty="0">
                <a:latin typeface="Arial MT"/>
                <a:cs typeface="Arial MT"/>
              </a:rPr>
              <a:t> </a:t>
            </a:r>
            <a:r>
              <a:rPr b="0" u="none" dirty="0">
                <a:latin typeface="Arial MT"/>
                <a:cs typeface="Arial MT"/>
              </a:rPr>
              <a:t>comprehensive</a:t>
            </a:r>
            <a:r>
              <a:rPr b="0" u="none" spc="-50" dirty="0">
                <a:latin typeface="Arial MT"/>
                <a:cs typeface="Arial MT"/>
              </a:rPr>
              <a:t> </a:t>
            </a:r>
            <a:r>
              <a:rPr b="0" u="none" dirty="0">
                <a:latin typeface="Arial MT"/>
                <a:cs typeface="Arial MT"/>
              </a:rPr>
              <a:t>database</a:t>
            </a:r>
            <a:r>
              <a:rPr b="0" u="none" spc="-50" dirty="0">
                <a:latin typeface="Arial MT"/>
                <a:cs typeface="Arial MT"/>
              </a:rPr>
              <a:t> </a:t>
            </a:r>
            <a:r>
              <a:rPr b="0" u="none" dirty="0">
                <a:latin typeface="Arial MT"/>
                <a:cs typeface="Arial MT"/>
              </a:rPr>
              <a:t>language</a:t>
            </a:r>
            <a:r>
              <a:rPr b="0" u="none" spc="-30" dirty="0">
                <a:latin typeface="Arial MT"/>
                <a:cs typeface="Arial MT"/>
              </a:rPr>
              <a:t> </a:t>
            </a:r>
            <a:r>
              <a:rPr b="0" u="none" dirty="0">
                <a:latin typeface="Arial MT"/>
                <a:cs typeface="Arial MT"/>
              </a:rPr>
              <a:t>is</a:t>
            </a:r>
            <a:r>
              <a:rPr b="0" u="none" spc="-5" dirty="0">
                <a:latin typeface="Arial MT"/>
                <a:cs typeface="Arial MT"/>
              </a:rPr>
              <a:t> </a:t>
            </a:r>
            <a:r>
              <a:rPr b="0" u="none" dirty="0">
                <a:latin typeface="Arial MT"/>
                <a:cs typeface="Arial MT"/>
              </a:rPr>
              <a:t>the</a:t>
            </a:r>
            <a:r>
              <a:rPr b="0" u="none" spc="-10" dirty="0">
                <a:latin typeface="Arial MT"/>
                <a:cs typeface="Arial MT"/>
              </a:rPr>
              <a:t> </a:t>
            </a:r>
            <a:r>
              <a:rPr b="0" u="none" spc="-5" dirty="0">
                <a:latin typeface="Arial MT"/>
                <a:cs typeface="Arial MT"/>
              </a:rPr>
              <a:t>SQL</a:t>
            </a:r>
          </a:p>
          <a:p>
            <a:pPr marL="421640" indent="-408940">
              <a:lnSpc>
                <a:spcPct val="100000"/>
              </a:lnSpc>
              <a:spcBef>
                <a:spcPts val="4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21640" algn="l"/>
                <a:tab pos="422275" algn="l"/>
              </a:tabLst>
            </a:pPr>
            <a:r>
              <a:rPr b="0" u="none" spc="-5" dirty="0">
                <a:latin typeface="Arial MT"/>
                <a:cs typeface="Arial MT"/>
              </a:rPr>
              <a:t>which</a:t>
            </a:r>
            <a:r>
              <a:rPr b="0" u="none" spc="-40" dirty="0">
                <a:latin typeface="Arial MT"/>
                <a:cs typeface="Arial MT"/>
              </a:rPr>
              <a:t> </a:t>
            </a:r>
            <a:r>
              <a:rPr b="0" u="none" dirty="0">
                <a:latin typeface="Arial MT"/>
                <a:cs typeface="Arial MT"/>
              </a:rPr>
              <a:t>represents</a:t>
            </a:r>
          </a:p>
          <a:p>
            <a:pPr marL="756920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920" algn="l"/>
                <a:tab pos="757555" algn="l"/>
              </a:tabLst>
            </a:pPr>
            <a:r>
              <a:rPr sz="1800" spc="-5" dirty="0">
                <a:solidFill>
                  <a:srgbClr val="A7078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combination</a:t>
            </a:r>
            <a:r>
              <a:rPr sz="1800" spc="-5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70789"/>
                </a:solidFill>
                <a:latin typeface="Arial MT"/>
                <a:cs typeface="Arial MT"/>
              </a:rPr>
              <a:t>DDL,</a:t>
            </a:r>
            <a:r>
              <a:rPr sz="1800" spc="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70789"/>
                </a:solidFill>
                <a:latin typeface="Arial MT"/>
                <a:cs typeface="Arial MT"/>
              </a:rPr>
              <a:t>VDL,</a:t>
            </a:r>
            <a:r>
              <a:rPr sz="1800" spc="-2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A70789"/>
                </a:solidFill>
                <a:latin typeface="Arial MT"/>
                <a:cs typeface="Arial MT"/>
              </a:rPr>
              <a:t> DML,</a:t>
            </a:r>
            <a:endParaRPr sz="1800">
              <a:latin typeface="Arial MT"/>
              <a:cs typeface="Arial MT"/>
            </a:endParaRPr>
          </a:p>
          <a:p>
            <a:pPr marL="756920" lvl="1" indent="-287020">
              <a:lnSpc>
                <a:spcPct val="100000"/>
              </a:lnSpc>
              <a:spcBef>
                <a:spcPts val="430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920" algn="l"/>
                <a:tab pos="757555" algn="l"/>
              </a:tabLst>
            </a:pP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as</a:t>
            </a:r>
            <a:r>
              <a:rPr sz="18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A70789"/>
                </a:solidFill>
                <a:latin typeface="Arial MT"/>
                <a:cs typeface="Arial MT"/>
              </a:rPr>
              <a:t>well</a:t>
            </a:r>
            <a:r>
              <a:rPr sz="1800" spc="1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as</a:t>
            </a:r>
            <a:r>
              <a:rPr sz="18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statements</a:t>
            </a:r>
            <a:r>
              <a:rPr sz="1800" spc="-4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constraint</a:t>
            </a:r>
            <a:r>
              <a:rPr sz="1800" spc="-5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specification,</a:t>
            </a:r>
            <a:endParaRPr sz="1800">
              <a:latin typeface="Arial MT"/>
              <a:cs typeface="Arial MT"/>
            </a:endParaRPr>
          </a:p>
          <a:p>
            <a:pPr marL="756920" lvl="1" indent="-287020">
              <a:lnSpc>
                <a:spcPct val="100000"/>
              </a:lnSpc>
              <a:spcBef>
                <a:spcPts val="434"/>
              </a:spcBef>
              <a:buClr>
                <a:srgbClr val="CC6600"/>
              </a:buClr>
              <a:buSzPct val="80555"/>
              <a:buFont typeface="Wingdings"/>
              <a:buChar char=""/>
              <a:tabLst>
                <a:tab pos="756920" algn="l"/>
                <a:tab pos="757555" algn="l"/>
              </a:tabLst>
            </a:pPr>
            <a:r>
              <a:rPr sz="1800" spc="5" dirty="0">
                <a:solidFill>
                  <a:srgbClr val="A70789"/>
                </a:solidFill>
                <a:latin typeface="Arial MT"/>
                <a:cs typeface="Arial MT"/>
              </a:rPr>
              <a:t>schema</a:t>
            </a:r>
            <a:r>
              <a:rPr sz="1800" spc="-6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evolution,</a:t>
            </a:r>
            <a:r>
              <a:rPr sz="1800" spc="-4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many</a:t>
            </a:r>
            <a:r>
              <a:rPr sz="1800" spc="-3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other</a:t>
            </a:r>
            <a:r>
              <a:rPr sz="1800" spc="-1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70789"/>
                </a:solidFill>
                <a:latin typeface="Arial MT"/>
                <a:cs typeface="Arial MT"/>
              </a:rPr>
              <a:t>features.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52856"/>
            <a:ext cx="6310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manipulation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35" dirty="0"/>
              <a:t> </a:t>
            </a:r>
            <a:r>
              <a:rPr spc="-10" dirty="0"/>
              <a:t>(DML)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379525"/>
            <a:ext cx="8065770" cy="4963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There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are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two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main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types</a:t>
            </a:r>
            <a:r>
              <a:rPr sz="2000" u="heavy" spc="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 DMLs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3399"/>
                </a:solidFill>
                <a:latin typeface="Arial"/>
                <a:cs typeface="Arial"/>
              </a:rPr>
              <a:t>high-level</a:t>
            </a:r>
            <a:r>
              <a:rPr sz="2000" b="1" spc="-3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399"/>
                </a:solidFill>
                <a:latin typeface="Arial"/>
                <a:cs typeface="Arial"/>
              </a:rPr>
              <a:t>or</a:t>
            </a:r>
            <a:r>
              <a:rPr sz="2000" b="1" spc="-1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399"/>
                </a:solidFill>
                <a:latin typeface="Arial"/>
                <a:cs typeface="Arial"/>
              </a:rPr>
              <a:t>nonprocedural</a:t>
            </a:r>
            <a:r>
              <a:rPr sz="2000" b="1" spc="3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3399"/>
                </a:solidFill>
                <a:latin typeface="Arial"/>
                <a:cs typeface="Arial"/>
              </a:rPr>
              <a:t>DML</a:t>
            </a:r>
            <a:endParaRPr sz="2000">
              <a:latin typeface="Arial"/>
              <a:cs typeface="Arial"/>
            </a:endParaRPr>
          </a:p>
          <a:p>
            <a:pPr marL="756285" marR="137160" lvl="1" indent="-28702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can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 </a:t>
            </a:r>
            <a:r>
              <a:rPr sz="2000" spc="-5" dirty="0">
                <a:latin typeface="Arial MT"/>
                <a:cs typeface="Arial MT"/>
              </a:rPr>
              <a:t>used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own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specify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complex </a:t>
            </a: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concisely.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Many</a:t>
            </a:r>
            <a:r>
              <a:rPr sz="2000" spc="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3399"/>
                </a:solidFill>
                <a:latin typeface="Arial MT"/>
                <a:cs typeface="Arial MT"/>
              </a:rPr>
              <a:t>DBMSs</a:t>
            </a:r>
            <a:r>
              <a:rPr sz="2000" spc="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allow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high-level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DML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statements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either</a:t>
            </a:r>
            <a:r>
              <a:rPr sz="2000" spc="2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to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be</a:t>
            </a:r>
            <a:r>
              <a:rPr sz="2000" spc="1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entered</a:t>
            </a:r>
            <a:endParaRPr sz="2000">
              <a:latin typeface="Arial MT"/>
              <a:cs typeface="Arial MT"/>
            </a:endParaRPr>
          </a:p>
          <a:p>
            <a:pPr marL="356870" marR="57150" indent="-34480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interactively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display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monitor</a:t>
            </a:r>
            <a:r>
              <a:rPr sz="2000" spc="1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or</a:t>
            </a:r>
            <a:r>
              <a:rPr sz="2000" spc="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terminal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 or</a:t>
            </a:r>
            <a:r>
              <a:rPr sz="2000" spc="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to</a:t>
            </a:r>
            <a:r>
              <a:rPr sz="2000" spc="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be</a:t>
            </a:r>
            <a:r>
              <a:rPr sz="2000" spc="2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embedded</a:t>
            </a:r>
            <a:r>
              <a:rPr sz="200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in </a:t>
            </a:r>
            <a:r>
              <a:rPr sz="2000" spc="-54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 general-purpose</a:t>
            </a:r>
            <a:r>
              <a:rPr sz="2000" spc="6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3399"/>
                </a:solidFill>
                <a:latin typeface="Arial MT"/>
                <a:cs typeface="Arial MT"/>
              </a:rPr>
              <a:t>programming</a:t>
            </a:r>
            <a:r>
              <a:rPr sz="2000" spc="-3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language.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latter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case,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DML</a:t>
            </a:r>
            <a:r>
              <a:rPr sz="2000" spc="2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statements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3399"/>
                </a:solidFill>
                <a:latin typeface="Arial MT"/>
                <a:cs typeface="Arial MT"/>
              </a:rPr>
              <a:t>must</a:t>
            </a:r>
            <a:r>
              <a:rPr sz="2000" spc="-4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be</a:t>
            </a:r>
            <a:r>
              <a:rPr sz="200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identified</a:t>
            </a:r>
            <a:r>
              <a:rPr sz="2000" spc="7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3399"/>
                </a:solidFill>
                <a:latin typeface="Arial MT"/>
                <a:cs typeface="Arial MT"/>
              </a:rPr>
              <a:t>within</a:t>
            </a:r>
            <a:r>
              <a:rPr sz="2000" spc="9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program</a:t>
            </a:r>
            <a:endParaRPr sz="20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so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they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be</a:t>
            </a:r>
            <a:r>
              <a:rPr sz="2000" spc="2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extracted</a:t>
            </a:r>
            <a:r>
              <a:rPr sz="200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by</a:t>
            </a:r>
            <a:r>
              <a:rPr sz="2000" spc="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Arial MT"/>
                <a:cs typeface="Arial MT"/>
              </a:rPr>
              <a:t>precompiler</a:t>
            </a:r>
            <a:r>
              <a:rPr sz="2000" spc="-2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processed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DBMS.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68680"/>
            <a:ext cx="6310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manipulation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35" dirty="0"/>
              <a:t> </a:t>
            </a:r>
            <a:r>
              <a:rPr spc="-10" dirty="0"/>
              <a:t>(DML)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819657"/>
            <a:ext cx="7897495" cy="3849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407034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lowlevel</a:t>
            </a:r>
            <a:r>
              <a:rPr sz="2200" b="1" spc="-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or</a:t>
            </a:r>
            <a:r>
              <a:rPr sz="2200" b="1" spc="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procedural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DML</a:t>
            </a:r>
            <a:r>
              <a:rPr sz="22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must</a:t>
            </a:r>
            <a:r>
              <a:rPr sz="22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be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embedded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 in</a:t>
            </a:r>
            <a:r>
              <a:rPr sz="2200" b="1" spc="-2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a </a:t>
            </a:r>
            <a:r>
              <a:rPr sz="2200" b="1" spc="-59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general-purpose</a:t>
            </a:r>
            <a:r>
              <a:rPr sz="2200" b="1" spc="-2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programming</a:t>
            </a:r>
            <a:r>
              <a:rPr sz="2200" b="1" spc="-4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language.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56870" marR="1282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15" dirty="0">
                <a:latin typeface="Arial MT"/>
                <a:cs typeface="Arial MT"/>
              </a:rPr>
              <a:t>DML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typically</a:t>
            </a:r>
            <a:r>
              <a:rPr sz="2200" b="1" spc="3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retrieves</a:t>
            </a:r>
            <a:r>
              <a:rPr sz="2200" b="1" spc="-4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individual</a:t>
            </a:r>
            <a:r>
              <a:rPr sz="2200" b="1" spc="2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records</a:t>
            </a:r>
            <a:r>
              <a:rPr sz="2200" b="1" spc="-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or </a:t>
            </a:r>
            <a:r>
              <a:rPr sz="2200" b="1" spc="-59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objects</a:t>
            </a:r>
            <a:r>
              <a:rPr sz="2200" b="1" spc="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separately.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Therefore,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it </a:t>
            </a:r>
            <a:r>
              <a:rPr sz="2200" dirty="0">
                <a:latin typeface="Arial MT"/>
                <a:cs typeface="Arial MT"/>
              </a:rPr>
              <a:t>needs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programming</a:t>
            </a:r>
            <a:r>
              <a:rPr sz="2200" spc="-3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language</a:t>
            </a:r>
            <a:r>
              <a:rPr sz="2200" spc="-4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constructs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as</a:t>
            </a:r>
            <a:r>
              <a:rPr sz="22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A70789"/>
                </a:solidFill>
                <a:latin typeface="Arial MT"/>
                <a:cs typeface="Arial MT"/>
              </a:rPr>
              <a:t>looping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retrieve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each</a:t>
            </a:r>
            <a:r>
              <a:rPr sz="2200" spc="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record</a:t>
            </a:r>
            <a:r>
              <a:rPr sz="22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A70789"/>
                </a:solidFill>
                <a:latin typeface="Arial MT"/>
                <a:cs typeface="Arial MT"/>
              </a:rPr>
              <a:t>from</a:t>
            </a:r>
            <a:r>
              <a:rPr sz="2200" spc="-5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set</a:t>
            </a:r>
            <a:r>
              <a:rPr sz="22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records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43712"/>
            <a:ext cx="6310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manipulation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35" dirty="0"/>
              <a:t> </a:t>
            </a:r>
            <a:r>
              <a:rPr spc="-10" dirty="0"/>
              <a:t>(DML)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438657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746885" algn="l"/>
                <a:tab pos="2685415" algn="l"/>
                <a:tab pos="3301365" algn="l"/>
                <a:tab pos="4020185" algn="l"/>
                <a:tab pos="4959350" algn="l"/>
              </a:tabLst>
            </a:pPr>
            <a:r>
              <a:rPr sz="2200" spc="-5" dirty="0">
                <a:latin typeface="Arial MT"/>
                <a:cs typeface="Arial MT"/>
              </a:rPr>
              <a:t>Lo</a:t>
            </a:r>
            <a:r>
              <a:rPr sz="2200" spc="-35" dirty="0">
                <a:latin typeface="Arial MT"/>
                <a:cs typeface="Arial MT"/>
              </a:rPr>
              <a:t>w</a:t>
            </a:r>
            <a:r>
              <a:rPr sz="2200" spc="5" dirty="0">
                <a:latin typeface="Arial MT"/>
                <a:cs typeface="Arial MT"/>
              </a:rPr>
              <a:t>-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15" dirty="0">
                <a:latin typeface="Arial MT"/>
                <a:cs typeface="Arial MT"/>
              </a:rPr>
              <a:t>e</a:t>
            </a:r>
            <a:r>
              <a:rPr sz="2200" spc="-25" dirty="0">
                <a:latin typeface="Arial MT"/>
                <a:cs typeface="Arial MT"/>
              </a:rPr>
              <a:t>v</a:t>
            </a:r>
            <a:r>
              <a:rPr sz="2200" spc="1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l	</a:t>
            </a:r>
            <a:r>
              <a:rPr sz="2200" spc="15" dirty="0">
                <a:latin typeface="Arial MT"/>
                <a:cs typeface="Arial MT"/>
              </a:rPr>
              <a:t>D</a:t>
            </a:r>
            <a:r>
              <a:rPr sz="2200" spc="-3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3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so	c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r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ec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or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d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-</a:t>
            </a:r>
            <a:r>
              <a:rPr sz="2200" b="1" spc="-30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t-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A70789"/>
                </a:solidFill>
                <a:latin typeface="Arial"/>
                <a:cs typeface="Arial"/>
              </a:rPr>
              <a:t>-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ti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me  </a:t>
            </a:r>
            <a:r>
              <a:rPr sz="2200" b="1" dirty="0">
                <a:latin typeface="Arial"/>
                <a:cs typeface="Arial"/>
              </a:rPr>
              <a:t>because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this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property.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7900" y="1438657"/>
            <a:ext cx="7880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D</a:t>
            </a:r>
            <a:r>
              <a:rPr sz="2200" b="1" spc="10" dirty="0">
                <a:solidFill>
                  <a:srgbClr val="A70789"/>
                </a:solidFill>
                <a:latin typeface="Arial"/>
                <a:cs typeface="Arial"/>
              </a:rPr>
              <a:t>M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132" y="2512771"/>
            <a:ext cx="8075930" cy="37807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High-level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DMLs,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SQL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can</a:t>
            </a:r>
            <a:r>
              <a:rPr sz="2200" b="1" spc="7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specify</a:t>
            </a:r>
            <a:r>
              <a:rPr sz="2200" b="1" spc="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and</a:t>
            </a:r>
            <a:r>
              <a:rPr sz="2200" b="1" spc="7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retrieve</a:t>
            </a:r>
            <a:r>
              <a:rPr sz="2200" b="1" spc="5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many</a:t>
            </a:r>
            <a:r>
              <a:rPr sz="2200" b="1" spc="3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records</a:t>
            </a:r>
            <a:r>
              <a:rPr sz="2200" b="1" spc="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in</a:t>
            </a:r>
            <a:r>
              <a:rPr sz="2200" b="1" spc="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200" b="1" spc="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single</a:t>
            </a:r>
            <a:r>
              <a:rPr sz="2200" b="1" spc="7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DML </a:t>
            </a:r>
            <a:r>
              <a:rPr sz="2200" b="1" spc="-59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statement</a:t>
            </a:r>
            <a:r>
              <a:rPr sz="2200" dirty="0">
                <a:latin typeface="Arial MT"/>
                <a:cs typeface="Arial MT"/>
              </a:rPr>
              <a:t>;</a:t>
            </a:r>
            <a:endParaRPr sz="2200">
              <a:latin typeface="Arial MT"/>
              <a:cs typeface="Arial MT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2106295" algn="l"/>
                <a:tab pos="2783205" algn="l"/>
                <a:tab pos="3337560" algn="l"/>
                <a:tab pos="4212590" algn="l"/>
                <a:tab pos="6029325" algn="l"/>
                <a:tab pos="6456045" algn="l"/>
              </a:tabLst>
            </a:pP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30" dirty="0">
                <a:latin typeface="Arial MT"/>
                <a:cs typeface="Arial MT"/>
              </a:rPr>
              <a:t>e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30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,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e	c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35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se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t-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t-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A70789"/>
                </a:solidFill>
                <a:latin typeface="Arial"/>
                <a:cs typeface="Arial"/>
              </a:rPr>
              <a:t>-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200" b="1" spc="-15" dirty="0">
                <a:solidFill>
                  <a:srgbClr val="A70789"/>
                </a:solidFill>
                <a:latin typeface="Arial"/>
                <a:cs typeface="Arial"/>
              </a:rPr>
              <a:t>i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me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	or	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se</a:t>
            </a:r>
            <a:r>
              <a:rPr sz="2200" b="1" spc="-20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-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or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n</a:t>
            </a:r>
            <a:r>
              <a:rPr sz="2200" b="1" spc="5" dirty="0">
                <a:solidFill>
                  <a:srgbClr val="A70789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A70789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A70789"/>
                </a:solidFill>
                <a:latin typeface="Arial"/>
                <a:cs typeface="Arial"/>
              </a:rPr>
              <a:t>d  DMLs.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A query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high-level </a:t>
            </a:r>
            <a:r>
              <a:rPr sz="2200" spc="-15" dirty="0">
                <a:latin typeface="Arial MT"/>
                <a:cs typeface="Arial MT"/>
              </a:rPr>
              <a:t>DML </a:t>
            </a:r>
            <a:r>
              <a:rPr sz="2200" spc="5" dirty="0">
                <a:latin typeface="Arial MT"/>
                <a:cs typeface="Arial MT"/>
              </a:rPr>
              <a:t>often </a:t>
            </a:r>
            <a:r>
              <a:rPr sz="2200" dirty="0">
                <a:latin typeface="Arial MT"/>
                <a:cs typeface="Arial MT"/>
              </a:rPr>
              <a:t>specifies </a:t>
            </a:r>
            <a:r>
              <a:rPr sz="2200" spc="-10" dirty="0">
                <a:solidFill>
                  <a:srgbClr val="A70789"/>
                </a:solidFill>
                <a:latin typeface="Arial MT"/>
                <a:cs typeface="Arial MT"/>
              </a:rPr>
              <a:t>which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data </a:t>
            </a:r>
            <a:r>
              <a:rPr sz="2200" spc="-5" dirty="0">
                <a:solidFill>
                  <a:srgbClr val="A70789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A70789"/>
                </a:solidFill>
                <a:latin typeface="Arial MT"/>
                <a:cs typeface="Arial MT"/>
              </a:rPr>
              <a:t>retrieve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A70789"/>
                </a:solidFill>
                <a:latin typeface="Arial MT"/>
                <a:cs typeface="Arial MT"/>
              </a:rPr>
              <a:t>rather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 than</a:t>
            </a:r>
            <a:r>
              <a:rPr sz="2200" spc="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A70789"/>
                </a:solidFill>
                <a:latin typeface="Arial MT"/>
                <a:cs typeface="Arial MT"/>
              </a:rPr>
              <a:t>how</a:t>
            </a:r>
            <a:r>
              <a:rPr sz="2200" spc="-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A70789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A70789"/>
                </a:solidFill>
                <a:latin typeface="Arial MT"/>
                <a:cs typeface="Arial MT"/>
              </a:rPr>
              <a:t>retrieve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 it</a:t>
            </a:r>
            <a:r>
              <a:rPr sz="2200" dirty="0">
                <a:latin typeface="Arial MT"/>
                <a:cs typeface="Arial MT"/>
              </a:rPr>
              <a:t>;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therefore,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such </a:t>
            </a:r>
            <a:r>
              <a:rPr sz="2200" dirty="0">
                <a:latin typeface="Arial MT"/>
                <a:cs typeface="Arial MT"/>
              </a:rPr>
              <a:t> languages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2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declarative</a:t>
            </a:r>
            <a:r>
              <a:rPr sz="2200" b="1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944880"/>
            <a:ext cx="6310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manipulation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35" dirty="0"/>
              <a:t> </a:t>
            </a:r>
            <a:r>
              <a:rPr spc="-10" dirty="0"/>
              <a:t>(DML)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132" y="1999488"/>
            <a:ext cx="8077200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890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Whenever DML </a:t>
            </a:r>
            <a:r>
              <a:rPr sz="2400" dirty="0">
                <a:latin typeface="Arial MT"/>
                <a:cs typeface="Arial MT"/>
              </a:rPr>
              <a:t>commands, </a:t>
            </a:r>
            <a:r>
              <a:rPr sz="2400" spc="-5" dirty="0">
                <a:latin typeface="Arial MT"/>
                <a:cs typeface="Arial MT"/>
              </a:rPr>
              <a:t>whether high level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5" dirty="0">
                <a:latin typeface="Arial MT"/>
                <a:cs typeface="Arial MT"/>
              </a:rPr>
              <a:t>low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762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442595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embedded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general-purpose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programming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language,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language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665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host</a:t>
            </a:r>
            <a:r>
              <a:rPr sz="2400" b="1" u="heavy" spc="66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language </a:t>
            </a:r>
            <a:r>
              <a:rPr sz="2400" b="1" spc="-655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DML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data</a:t>
            </a:r>
            <a:r>
              <a:rPr sz="2400" b="1" u="heavy" spc="-10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sublanguage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On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other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hand,</a:t>
            </a:r>
            <a:r>
              <a:rPr sz="2400" b="1" spc="-5" dirty="0">
                <a:latin typeface="Arial"/>
                <a:cs typeface="Arial"/>
              </a:rPr>
              <a:t> a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high-level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DML</a:t>
            </a:r>
            <a:r>
              <a:rPr sz="2400" dirty="0">
                <a:latin typeface="Arial MT"/>
                <a:cs typeface="Arial MT"/>
              </a:rPr>
              <a:t> 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standalone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interactive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manner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A70789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query </a:t>
            </a:r>
            <a:r>
              <a:rPr sz="2400" b="1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language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303" y="347979"/>
            <a:ext cx="9010015" cy="5797550"/>
            <a:chOff x="908303" y="347979"/>
            <a:chExt cx="9010015" cy="579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46575" y="2326131"/>
              <a:ext cx="4810125" cy="3819525"/>
            </a:xfrm>
            <a:custGeom>
              <a:avLst/>
              <a:gdLst/>
              <a:ahLst/>
              <a:cxnLst/>
              <a:rect l="l" t="t" r="r" b="b"/>
              <a:pathLst>
                <a:path w="4810125" h="3819525">
                  <a:moveTo>
                    <a:pt x="4806696" y="0"/>
                  </a:moveTo>
                  <a:lnTo>
                    <a:pt x="0" y="0"/>
                  </a:lnTo>
                  <a:lnTo>
                    <a:pt x="0" y="3819143"/>
                  </a:lnTo>
                  <a:lnTo>
                    <a:pt x="4806696" y="3819143"/>
                  </a:lnTo>
                  <a:lnTo>
                    <a:pt x="4809744" y="3816095"/>
                  </a:lnTo>
                  <a:lnTo>
                    <a:pt x="4809744" y="3813047"/>
                  </a:lnTo>
                  <a:lnTo>
                    <a:pt x="9144" y="3813048"/>
                  </a:lnTo>
                  <a:lnTo>
                    <a:pt x="3048" y="3810000"/>
                  </a:lnTo>
                  <a:lnTo>
                    <a:pt x="9144" y="3809999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3047"/>
                  </a:lnTo>
                  <a:lnTo>
                    <a:pt x="4809744" y="3047"/>
                  </a:lnTo>
                  <a:lnTo>
                    <a:pt x="4806696" y="0"/>
                  </a:lnTo>
                  <a:close/>
                </a:path>
                <a:path w="4810125" h="3819525">
                  <a:moveTo>
                    <a:pt x="9144" y="3810000"/>
                  </a:moveTo>
                  <a:lnTo>
                    <a:pt x="3048" y="3810000"/>
                  </a:lnTo>
                  <a:lnTo>
                    <a:pt x="9144" y="3813048"/>
                  </a:lnTo>
                  <a:lnTo>
                    <a:pt x="9144" y="3810000"/>
                  </a:lnTo>
                  <a:close/>
                </a:path>
                <a:path w="4810125" h="3819525">
                  <a:moveTo>
                    <a:pt x="4800600" y="3810000"/>
                  </a:moveTo>
                  <a:lnTo>
                    <a:pt x="9144" y="3810000"/>
                  </a:lnTo>
                  <a:lnTo>
                    <a:pt x="9144" y="3813048"/>
                  </a:lnTo>
                  <a:lnTo>
                    <a:pt x="4800600" y="3813048"/>
                  </a:lnTo>
                  <a:lnTo>
                    <a:pt x="4800600" y="3810000"/>
                  </a:lnTo>
                  <a:close/>
                </a:path>
                <a:path w="4810125" h="3819525">
                  <a:moveTo>
                    <a:pt x="4800600" y="3047"/>
                  </a:moveTo>
                  <a:lnTo>
                    <a:pt x="4800600" y="3813048"/>
                  </a:lnTo>
                  <a:lnTo>
                    <a:pt x="4803648" y="3810000"/>
                  </a:lnTo>
                  <a:lnTo>
                    <a:pt x="4809744" y="3810000"/>
                  </a:lnTo>
                  <a:lnTo>
                    <a:pt x="4809744" y="9143"/>
                  </a:lnTo>
                  <a:lnTo>
                    <a:pt x="4803648" y="9143"/>
                  </a:lnTo>
                  <a:lnTo>
                    <a:pt x="4800600" y="3047"/>
                  </a:lnTo>
                  <a:close/>
                </a:path>
                <a:path w="4810125" h="3819525">
                  <a:moveTo>
                    <a:pt x="4809744" y="3810000"/>
                  </a:moveTo>
                  <a:lnTo>
                    <a:pt x="4803648" y="3810000"/>
                  </a:lnTo>
                  <a:lnTo>
                    <a:pt x="4800600" y="3813048"/>
                  </a:lnTo>
                  <a:lnTo>
                    <a:pt x="4809744" y="3813047"/>
                  </a:lnTo>
                  <a:lnTo>
                    <a:pt x="4809744" y="3810000"/>
                  </a:lnTo>
                  <a:close/>
                </a:path>
                <a:path w="4810125" h="3819525">
                  <a:moveTo>
                    <a:pt x="9144" y="3047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3047"/>
                  </a:lnTo>
                  <a:close/>
                </a:path>
                <a:path w="4810125" h="3819525">
                  <a:moveTo>
                    <a:pt x="4800600" y="3047"/>
                  </a:moveTo>
                  <a:lnTo>
                    <a:pt x="9144" y="3047"/>
                  </a:lnTo>
                  <a:lnTo>
                    <a:pt x="9144" y="9143"/>
                  </a:lnTo>
                  <a:lnTo>
                    <a:pt x="4800600" y="9143"/>
                  </a:lnTo>
                  <a:lnTo>
                    <a:pt x="4800600" y="3047"/>
                  </a:lnTo>
                  <a:close/>
                </a:path>
                <a:path w="4810125" h="3819525">
                  <a:moveTo>
                    <a:pt x="4809744" y="3047"/>
                  </a:moveTo>
                  <a:lnTo>
                    <a:pt x="4800600" y="3047"/>
                  </a:lnTo>
                  <a:lnTo>
                    <a:pt x="4803648" y="9143"/>
                  </a:lnTo>
                  <a:lnTo>
                    <a:pt x="4809744" y="9143"/>
                  </a:lnTo>
                  <a:lnTo>
                    <a:pt x="4809744" y="3047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28364" y="2287218"/>
            <a:ext cx="4004945" cy="364680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Three</a:t>
            </a: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Schema</a:t>
            </a:r>
            <a:r>
              <a:rPr sz="2200" b="1" spc="-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Architecture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Data</a:t>
            </a:r>
            <a:r>
              <a:rPr sz="2200" b="1" spc="-5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Independence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Physical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Logical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Database</a:t>
            </a:r>
            <a:r>
              <a:rPr sz="2200" b="1" spc="-4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Languages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DDL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VDL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SDL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DML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3336" y="347979"/>
            <a:ext cx="3066415" cy="1993900"/>
            <a:chOff x="783336" y="347979"/>
            <a:chExt cx="3066415" cy="1993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" y="347979"/>
              <a:ext cx="3047999" cy="1981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3336" y="347979"/>
              <a:ext cx="3066415" cy="1993900"/>
            </a:xfrm>
            <a:custGeom>
              <a:avLst/>
              <a:gdLst/>
              <a:ahLst/>
              <a:cxnLst/>
              <a:rect l="l" t="t" r="r" b="b"/>
              <a:pathLst>
                <a:path w="3066415" h="1993900">
                  <a:moveTo>
                    <a:pt x="3066288" y="0"/>
                  </a:moveTo>
                  <a:lnTo>
                    <a:pt x="3063240" y="0"/>
                  </a:lnTo>
                  <a:lnTo>
                    <a:pt x="3063240" y="1981200"/>
                  </a:lnTo>
                  <a:lnTo>
                    <a:pt x="3060065" y="1984375"/>
                  </a:lnTo>
                  <a:lnTo>
                    <a:pt x="3060065" y="1981200"/>
                  </a:lnTo>
                  <a:lnTo>
                    <a:pt x="3063240" y="1981200"/>
                  </a:lnTo>
                  <a:lnTo>
                    <a:pt x="3063240" y="0"/>
                  </a:lnTo>
                  <a:lnTo>
                    <a:pt x="3057144" y="0"/>
                  </a:lnTo>
                  <a:lnTo>
                    <a:pt x="3057144" y="1981200"/>
                  </a:lnTo>
                  <a:lnTo>
                    <a:pt x="3057144" y="1987296"/>
                  </a:lnTo>
                  <a:lnTo>
                    <a:pt x="3057144" y="1987550"/>
                  </a:lnTo>
                  <a:lnTo>
                    <a:pt x="7670" y="1987550"/>
                  </a:lnTo>
                  <a:lnTo>
                    <a:pt x="7670" y="1984349"/>
                  </a:lnTo>
                  <a:lnTo>
                    <a:pt x="9144" y="1987296"/>
                  </a:lnTo>
                  <a:lnTo>
                    <a:pt x="3057144" y="1987296"/>
                  </a:lnTo>
                  <a:lnTo>
                    <a:pt x="3057144" y="1981200"/>
                  </a:lnTo>
                  <a:lnTo>
                    <a:pt x="9144" y="198120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1981200"/>
                  </a:lnTo>
                  <a:lnTo>
                    <a:pt x="0" y="1987550"/>
                  </a:lnTo>
                  <a:lnTo>
                    <a:pt x="0" y="1993900"/>
                  </a:lnTo>
                  <a:lnTo>
                    <a:pt x="3066288" y="1993900"/>
                  </a:lnTo>
                  <a:lnTo>
                    <a:pt x="3066288" y="1987550"/>
                  </a:lnTo>
                  <a:lnTo>
                    <a:pt x="3060065" y="1987550"/>
                  </a:lnTo>
                  <a:lnTo>
                    <a:pt x="3060065" y="1987296"/>
                  </a:lnTo>
                  <a:lnTo>
                    <a:pt x="3066288" y="1987296"/>
                  </a:lnTo>
                  <a:lnTo>
                    <a:pt x="3066288" y="1981200"/>
                  </a:lnTo>
                  <a:lnTo>
                    <a:pt x="306628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81327" y="1359916"/>
            <a:ext cx="7733030" cy="4456430"/>
            <a:chOff x="1481327" y="1359916"/>
            <a:chExt cx="7733030" cy="44564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3391" y="1414780"/>
              <a:ext cx="7162800" cy="4343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81327" y="1359916"/>
              <a:ext cx="7733030" cy="4456430"/>
            </a:xfrm>
            <a:custGeom>
              <a:avLst/>
              <a:gdLst/>
              <a:ahLst/>
              <a:cxnLst/>
              <a:rect l="l" t="t" r="r" b="b"/>
              <a:pathLst>
                <a:path w="7733030" h="4456430">
                  <a:moveTo>
                    <a:pt x="7732776" y="0"/>
                  </a:moveTo>
                  <a:lnTo>
                    <a:pt x="0" y="0"/>
                  </a:lnTo>
                  <a:lnTo>
                    <a:pt x="0" y="4456176"/>
                  </a:lnTo>
                  <a:lnTo>
                    <a:pt x="7732776" y="4456176"/>
                  </a:lnTo>
                  <a:lnTo>
                    <a:pt x="7732776" y="4428744"/>
                  </a:lnTo>
                  <a:lnTo>
                    <a:pt x="54863" y="4428744"/>
                  </a:lnTo>
                  <a:lnTo>
                    <a:pt x="27431" y="4398264"/>
                  </a:lnTo>
                  <a:lnTo>
                    <a:pt x="54863" y="4398264"/>
                  </a:lnTo>
                  <a:lnTo>
                    <a:pt x="54863" y="54863"/>
                  </a:lnTo>
                  <a:lnTo>
                    <a:pt x="27431" y="54863"/>
                  </a:lnTo>
                  <a:lnTo>
                    <a:pt x="54863" y="27432"/>
                  </a:lnTo>
                  <a:lnTo>
                    <a:pt x="7732776" y="27432"/>
                  </a:lnTo>
                  <a:lnTo>
                    <a:pt x="7732776" y="0"/>
                  </a:lnTo>
                  <a:close/>
                </a:path>
                <a:path w="7733030" h="4456430">
                  <a:moveTo>
                    <a:pt x="54863" y="4398264"/>
                  </a:moveTo>
                  <a:lnTo>
                    <a:pt x="27431" y="4398264"/>
                  </a:lnTo>
                  <a:lnTo>
                    <a:pt x="54863" y="4428744"/>
                  </a:lnTo>
                  <a:lnTo>
                    <a:pt x="54863" y="4398264"/>
                  </a:lnTo>
                  <a:close/>
                </a:path>
                <a:path w="7733030" h="4456430">
                  <a:moveTo>
                    <a:pt x="7674864" y="4398264"/>
                  </a:moveTo>
                  <a:lnTo>
                    <a:pt x="54863" y="4398264"/>
                  </a:lnTo>
                  <a:lnTo>
                    <a:pt x="54863" y="4428744"/>
                  </a:lnTo>
                  <a:lnTo>
                    <a:pt x="7674864" y="4428744"/>
                  </a:lnTo>
                  <a:lnTo>
                    <a:pt x="7674864" y="4398264"/>
                  </a:lnTo>
                  <a:close/>
                </a:path>
                <a:path w="7733030" h="4456430">
                  <a:moveTo>
                    <a:pt x="7674864" y="27432"/>
                  </a:moveTo>
                  <a:lnTo>
                    <a:pt x="7674864" y="4428744"/>
                  </a:lnTo>
                  <a:lnTo>
                    <a:pt x="7705344" y="4398264"/>
                  </a:lnTo>
                  <a:lnTo>
                    <a:pt x="7732776" y="4398264"/>
                  </a:lnTo>
                  <a:lnTo>
                    <a:pt x="7732776" y="54863"/>
                  </a:lnTo>
                  <a:lnTo>
                    <a:pt x="7705344" y="54863"/>
                  </a:lnTo>
                  <a:lnTo>
                    <a:pt x="7674864" y="27432"/>
                  </a:lnTo>
                  <a:close/>
                </a:path>
                <a:path w="7733030" h="4456430">
                  <a:moveTo>
                    <a:pt x="7732776" y="4398264"/>
                  </a:moveTo>
                  <a:lnTo>
                    <a:pt x="7705344" y="4398264"/>
                  </a:lnTo>
                  <a:lnTo>
                    <a:pt x="7674864" y="4428744"/>
                  </a:lnTo>
                  <a:lnTo>
                    <a:pt x="7732776" y="4428744"/>
                  </a:lnTo>
                  <a:lnTo>
                    <a:pt x="7732776" y="4398264"/>
                  </a:lnTo>
                  <a:close/>
                </a:path>
                <a:path w="7733030" h="4456430">
                  <a:moveTo>
                    <a:pt x="54863" y="27432"/>
                  </a:moveTo>
                  <a:lnTo>
                    <a:pt x="27431" y="54863"/>
                  </a:lnTo>
                  <a:lnTo>
                    <a:pt x="54863" y="54863"/>
                  </a:lnTo>
                  <a:lnTo>
                    <a:pt x="54863" y="27432"/>
                  </a:lnTo>
                  <a:close/>
                </a:path>
                <a:path w="7733030" h="4456430">
                  <a:moveTo>
                    <a:pt x="7674864" y="27432"/>
                  </a:moveTo>
                  <a:lnTo>
                    <a:pt x="54863" y="27432"/>
                  </a:lnTo>
                  <a:lnTo>
                    <a:pt x="54863" y="54863"/>
                  </a:lnTo>
                  <a:lnTo>
                    <a:pt x="7674864" y="54863"/>
                  </a:lnTo>
                  <a:lnTo>
                    <a:pt x="7674864" y="27432"/>
                  </a:lnTo>
                  <a:close/>
                </a:path>
                <a:path w="7733030" h="4456430">
                  <a:moveTo>
                    <a:pt x="7732776" y="27432"/>
                  </a:moveTo>
                  <a:lnTo>
                    <a:pt x="7674864" y="27432"/>
                  </a:lnTo>
                  <a:lnTo>
                    <a:pt x="7705344" y="54863"/>
                  </a:lnTo>
                  <a:lnTo>
                    <a:pt x="7732776" y="54863"/>
                  </a:lnTo>
                  <a:lnTo>
                    <a:pt x="7732776" y="27432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8303" y="347981"/>
            <a:ext cx="8973820" cy="722630"/>
            <a:chOff x="908303" y="347981"/>
            <a:chExt cx="8973820" cy="7226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485140"/>
              <a:ext cx="8577125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5672" y="347992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4" h="274320">
                  <a:moveTo>
                    <a:pt x="137160" y="137160"/>
                  </a:moveTo>
                  <a:lnTo>
                    <a:pt x="0" y="137160"/>
                  </a:lnTo>
                  <a:lnTo>
                    <a:pt x="0" y="274307"/>
                  </a:lnTo>
                  <a:lnTo>
                    <a:pt x="137160" y="274307"/>
                  </a:lnTo>
                  <a:lnTo>
                    <a:pt x="137160" y="137160"/>
                  </a:lnTo>
                  <a:close/>
                </a:path>
                <a:path w="277494" h="274320">
                  <a:moveTo>
                    <a:pt x="277355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277355" y="137160"/>
                  </a:lnTo>
                  <a:lnTo>
                    <a:pt x="27735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2831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1559" y="625347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0" y="134112"/>
                  </a:moveTo>
                  <a:lnTo>
                    <a:pt x="134112" y="134112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303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1560" y="62229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19">
                  <a:moveTo>
                    <a:pt x="134112" y="137172"/>
                  </a:moveTo>
                  <a:lnTo>
                    <a:pt x="0" y="137172"/>
                  </a:lnTo>
                  <a:lnTo>
                    <a:pt x="0" y="274320"/>
                  </a:lnTo>
                  <a:lnTo>
                    <a:pt x="134112" y="274320"/>
                  </a:lnTo>
                  <a:lnTo>
                    <a:pt x="134112" y="137172"/>
                  </a:lnTo>
                  <a:close/>
                </a:path>
                <a:path w="271780" h="274319">
                  <a:moveTo>
                    <a:pt x="271272" y="0"/>
                  </a:moveTo>
                  <a:lnTo>
                    <a:pt x="134112" y="0"/>
                  </a:lnTo>
                  <a:lnTo>
                    <a:pt x="134112" y="137160"/>
                  </a:lnTo>
                  <a:lnTo>
                    <a:pt x="271272" y="137160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0415" y="469900"/>
              <a:ext cx="1981200" cy="60045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62532" y="993647"/>
            <a:ext cx="392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Three-schema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22247" y="1710435"/>
            <a:ext cx="7793990" cy="4136390"/>
            <a:chOff x="1222247" y="1710435"/>
            <a:chExt cx="7793990" cy="413639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060" y="1739394"/>
              <a:ext cx="7448099" cy="40817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22247" y="1710435"/>
              <a:ext cx="7793990" cy="4136390"/>
            </a:xfrm>
            <a:custGeom>
              <a:avLst/>
              <a:gdLst/>
              <a:ahLst/>
              <a:cxnLst/>
              <a:rect l="l" t="t" r="r" b="b"/>
              <a:pathLst>
                <a:path w="7793990" h="4136390">
                  <a:moveTo>
                    <a:pt x="7793735" y="0"/>
                  </a:moveTo>
                  <a:lnTo>
                    <a:pt x="0" y="0"/>
                  </a:lnTo>
                  <a:lnTo>
                    <a:pt x="0" y="4136136"/>
                  </a:lnTo>
                  <a:lnTo>
                    <a:pt x="7793735" y="4136136"/>
                  </a:lnTo>
                  <a:lnTo>
                    <a:pt x="7793735" y="4130040"/>
                  </a:lnTo>
                  <a:lnTo>
                    <a:pt x="9142" y="4130040"/>
                  </a:lnTo>
                  <a:lnTo>
                    <a:pt x="6096" y="4123944"/>
                  </a:lnTo>
                  <a:lnTo>
                    <a:pt x="9142" y="4123944"/>
                  </a:lnTo>
                  <a:lnTo>
                    <a:pt x="9142" y="9143"/>
                  </a:lnTo>
                  <a:lnTo>
                    <a:pt x="6096" y="9143"/>
                  </a:lnTo>
                  <a:lnTo>
                    <a:pt x="9142" y="6096"/>
                  </a:lnTo>
                  <a:lnTo>
                    <a:pt x="7793735" y="6096"/>
                  </a:lnTo>
                  <a:lnTo>
                    <a:pt x="7793735" y="0"/>
                  </a:lnTo>
                  <a:close/>
                </a:path>
                <a:path w="7793990" h="4136390">
                  <a:moveTo>
                    <a:pt x="9142" y="4123944"/>
                  </a:moveTo>
                  <a:lnTo>
                    <a:pt x="6096" y="4123944"/>
                  </a:lnTo>
                  <a:lnTo>
                    <a:pt x="9142" y="4130040"/>
                  </a:lnTo>
                  <a:lnTo>
                    <a:pt x="9142" y="4123944"/>
                  </a:lnTo>
                  <a:close/>
                </a:path>
                <a:path w="7793990" h="4136390">
                  <a:moveTo>
                    <a:pt x="7781544" y="4123944"/>
                  </a:moveTo>
                  <a:lnTo>
                    <a:pt x="9142" y="4123944"/>
                  </a:lnTo>
                  <a:lnTo>
                    <a:pt x="9142" y="4130040"/>
                  </a:lnTo>
                  <a:lnTo>
                    <a:pt x="7781544" y="4130040"/>
                  </a:lnTo>
                  <a:lnTo>
                    <a:pt x="7781544" y="4123944"/>
                  </a:lnTo>
                  <a:close/>
                </a:path>
                <a:path w="7793990" h="4136390">
                  <a:moveTo>
                    <a:pt x="7781544" y="6096"/>
                  </a:moveTo>
                  <a:lnTo>
                    <a:pt x="7781544" y="4130040"/>
                  </a:lnTo>
                  <a:lnTo>
                    <a:pt x="7787640" y="4123944"/>
                  </a:lnTo>
                  <a:lnTo>
                    <a:pt x="7793735" y="4123944"/>
                  </a:lnTo>
                  <a:lnTo>
                    <a:pt x="7793735" y="9143"/>
                  </a:lnTo>
                  <a:lnTo>
                    <a:pt x="7787640" y="9143"/>
                  </a:lnTo>
                  <a:lnTo>
                    <a:pt x="7781544" y="6096"/>
                  </a:lnTo>
                  <a:close/>
                </a:path>
                <a:path w="7793990" h="4136390">
                  <a:moveTo>
                    <a:pt x="7793735" y="4123944"/>
                  </a:moveTo>
                  <a:lnTo>
                    <a:pt x="7787640" y="4123944"/>
                  </a:lnTo>
                  <a:lnTo>
                    <a:pt x="7781544" y="4130040"/>
                  </a:lnTo>
                  <a:lnTo>
                    <a:pt x="7793735" y="4130040"/>
                  </a:lnTo>
                  <a:lnTo>
                    <a:pt x="7793735" y="4123944"/>
                  </a:lnTo>
                  <a:close/>
                </a:path>
                <a:path w="7793990" h="4136390">
                  <a:moveTo>
                    <a:pt x="9142" y="6096"/>
                  </a:moveTo>
                  <a:lnTo>
                    <a:pt x="6096" y="9143"/>
                  </a:lnTo>
                  <a:lnTo>
                    <a:pt x="9142" y="9143"/>
                  </a:lnTo>
                  <a:lnTo>
                    <a:pt x="9142" y="6096"/>
                  </a:lnTo>
                  <a:close/>
                </a:path>
                <a:path w="7793990" h="4136390">
                  <a:moveTo>
                    <a:pt x="7781544" y="6096"/>
                  </a:moveTo>
                  <a:lnTo>
                    <a:pt x="9142" y="6096"/>
                  </a:lnTo>
                  <a:lnTo>
                    <a:pt x="9142" y="9143"/>
                  </a:lnTo>
                  <a:lnTo>
                    <a:pt x="7781544" y="9143"/>
                  </a:lnTo>
                  <a:lnTo>
                    <a:pt x="7781544" y="6096"/>
                  </a:lnTo>
                  <a:close/>
                </a:path>
                <a:path w="7793990" h="4136390">
                  <a:moveTo>
                    <a:pt x="7793735" y="6096"/>
                  </a:moveTo>
                  <a:lnTo>
                    <a:pt x="7781544" y="6096"/>
                  </a:lnTo>
                  <a:lnTo>
                    <a:pt x="7787640" y="9143"/>
                  </a:lnTo>
                  <a:lnTo>
                    <a:pt x="7793735" y="9143"/>
                  </a:lnTo>
                  <a:lnTo>
                    <a:pt x="7793735" y="609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228344" y="6136132"/>
            <a:ext cx="7781925" cy="655320"/>
          </a:xfrm>
          <a:custGeom>
            <a:avLst/>
            <a:gdLst/>
            <a:ahLst/>
            <a:cxnLst/>
            <a:rect l="l" t="t" r="r" b="b"/>
            <a:pathLst>
              <a:path w="7781925" h="655320">
                <a:moveTo>
                  <a:pt x="7781544" y="0"/>
                </a:moveTo>
                <a:lnTo>
                  <a:pt x="0" y="0"/>
                </a:lnTo>
                <a:lnTo>
                  <a:pt x="0" y="655320"/>
                </a:lnTo>
                <a:lnTo>
                  <a:pt x="7781544" y="655320"/>
                </a:lnTo>
                <a:lnTo>
                  <a:pt x="7781544" y="649224"/>
                </a:lnTo>
                <a:lnTo>
                  <a:pt x="9143" y="649224"/>
                </a:lnTo>
                <a:lnTo>
                  <a:pt x="3046" y="646176"/>
                </a:lnTo>
                <a:lnTo>
                  <a:pt x="9143" y="646176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7781544" y="3048"/>
                </a:lnTo>
                <a:lnTo>
                  <a:pt x="7781544" y="0"/>
                </a:lnTo>
                <a:close/>
              </a:path>
              <a:path w="7781925" h="655320">
                <a:moveTo>
                  <a:pt x="9143" y="646176"/>
                </a:moveTo>
                <a:lnTo>
                  <a:pt x="3046" y="646176"/>
                </a:lnTo>
                <a:lnTo>
                  <a:pt x="9143" y="649224"/>
                </a:lnTo>
                <a:lnTo>
                  <a:pt x="9143" y="646176"/>
                </a:lnTo>
                <a:close/>
              </a:path>
              <a:path w="7781925" h="655320">
                <a:moveTo>
                  <a:pt x="7772400" y="646176"/>
                </a:moveTo>
                <a:lnTo>
                  <a:pt x="9143" y="646176"/>
                </a:lnTo>
                <a:lnTo>
                  <a:pt x="9143" y="649224"/>
                </a:lnTo>
                <a:lnTo>
                  <a:pt x="7772400" y="649224"/>
                </a:lnTo>
                <a:lnTo>
                  <a:pt x="7772400" y="646176"/>
                </a:lnTo>
                <a:close/>
              </a:path>
              <a:path w="7781925" h="655320">
                <a:moveTo>
                  <a:pt x="7772400" y="3048"/>
                </a:moveTo>
                <a:lnTo>
                  <a:pt x="7772400" y="649224"/>
                </a:lnTo>
                <a:lnTo>
                  <a:pt x="7775448" y="646176"/>
                </a:lnTo>
                <a:lnTo>
                  <a:pt x="7781544" y="646176"/>
                </a:lnTo>
                <a:lnTo>
                  <a:pt x="7781544" y="9144"/>
                </a:lnTo>
                <a:lnTo>
                  <a:pt x="7775448" y="9144"/>
                </a:lnTo>
                <a:lnTo>
                  <a:pt x="7772400" y="3048"/>
                </a:lnTo>
                <a:close/>
              </a:path>
              <a:path w="7781925" h="655320">
                <a:moveTo>
                  <a:pt x="7781544" y="646176"/>
                </a:moveTo>
                <a:lnTo>
                  <a:pt x="7775448" y="646176"/>
                </a:lnTo>
                <a:lnTo>
                  <a:pt x="7772400" y="649224"/>
                </a:lnTo>
                <a:lnTo>
                  <a:pt x="7781544" y="649224"/>
                </a:lnTo>
                <a:lnTo>
                  <a:pt x="7781544" y="646176"/>
                </a:lnTo>
                <a:close/>
              </a:path>
              <a:path w="7781925" h="655320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7781925" h="655320">
                <a:moveTo>
                  <a:pt x="77724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7772400" y="9144"/>
                </a:lnTo>
                <a:lnTo>
                  <a:pt x="7772400" y="3048"/>
                </a:lnTo>
                <a:close/>
              </a:path>
              <a:path w="7781925" h="655320">
                <a:moveTo>
                  <a:pt x="7781544" y="3048"/>
                </a:moveTo>
                <a:lnTo>
                  <a:pt x="7772400" y="3048"/>
                </a:lnTo>
                <a:lnTo>
                  <a:pt x="7775448" y="9144"/>
                </a:lnTo>
                <a:lnTo>
                  <a:pt x="7781544" y="9144"/>
                </a:lnTo>
                <a:lnTo>
                  <a:pt x="7781544" y="304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10132" y="6166103"/>
            <a:ext cx="662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u="heavy" dirty="0">
                <a:solidFill>
                  <a:srgbClr val="A70789"/>
                </a:solidFill>
                <a:uFill>
                  <a:solidFill>
                    <a:srgbClr val="A70789"/>
                  </a:solidFill>
                </a:uFill>
                <a:latin typeface="Arial"/>
                <a:cs typeface="Arial"/>
              </a:rPr>
              <a:t>goal</a:t>
            </a:r>
            <a:r>
              <a:rPr sz="1800" b="1" spc="-10" dirty="0">
                <a:solidFill>
                  <a:srgbClr val="A7078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three-schema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architecture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separate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physical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database.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920495"/>
            <a:ext cx="53105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Three-Schema</a:t>
            </a:r>
            <a:r>
              <a:rPr b="1" spc="-15" dirty="0">
                <a:latin typeface="Arial"/>
                <a:cs typeface="Arial"/>
              </a:rPr>
              <a:t> 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4083" y="66906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732" y="2221993"/>
            <a:ext cx="8338184" cy="3111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Internal</a:t>
            </a:r>
            <a:r>
              <a:rPr sz="2200" b="1" u="heavy" spc="-6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Schema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internal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level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has an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internal</a:t>
            </a:r>
            <a:r>
              <a:rPr sz="2200" b="1" spc="-3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schema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Describes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b="1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physical</a:t>
            </a:r>
            <a:r>
              <a:rPr sz="2200" b="1" u="heavy" spc="6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storage</a:t>
            </a:r>
            <a:r>
              <a:rPr sz="2200" b="1" u="heavy" spc="-1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structure</a:t>
            </a:r>
            <a:r>
              <a:rPr sz="2200" b="1" spc="-4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internal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b="1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physical</a:t>
            </a:r>
            <a:r>
              <a:rPr sz="2200" b="1" u="heavy" spc="4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data</a:t>
            </a:r>
            <a:r>
              <a:rPr sz="2200" b="1" u="heavy" spc="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describes the complete </a:t>
            </a:r>
            <a:r>
              <a:rPr sz="2200" spc="-5" dirty="0">
                <a:latin typeface="Arial MT"/>
                <a:cs typeface="Arial MT"/>
              </a:rPr>
              <a:t>details </a:t>
            </a:r>
            <a:r>
              <a:rPr sz="2200" dirty="0">
                <a:latin typeface="Arial MT"/>
                <a:cs typeface="Arial MT"/>
              </a:rPr>
              <a:t>of data </a:t>
            </a:r>
            <a:r>
              <a:rPr sz="2200" spc="5" dirty="0">
                <a:latin typeface="Arial MT"/>
                <a:cs typeface="Arial MT"/>
              </a:rPr>
              <a:t>storage </a:t>
            </a:r>
            <a:r>
              <a:rPr sz="2200" dirty="0">
                <a:latin typeface="Arial MT"/>
                <a:cs typeface="Arial MT"/>
              </a:rPr>
              <a:t>and access paths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691895"/>
            <a:ext cx="53105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Three-Schema</a:t>
            </a:r>
            <a:r>
              <a:rPr b="1" spc="-15" dirty="0">
                <a:latin typeface="Arial"/>
                <a:cs typeface="Arial"/>
              </a:rPr>
              <a:t> 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4083" y="66906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732" y="1293570"/>
            <a:ext cx="8380730" cy="50546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Conceptual</a:t>
            </a:r>
            <a:r>
              <a:rPr sz="22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schema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conceptual</a:t>
            </a:r>
            <a:r>
              <a:rPr sz="2200" b="1" spc="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level</a:t>
            </a:r>
            <a:r>
              <a:rPr sz="2200" b="1" spc="-1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has a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conceptual</a:t>
            </a:r>
            <a:r>
              <a:rPr sz="2200" b="1" spc="1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schema</a:t>
            </a:r>
            <a:endParaRPr sz="2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850389" algn="l"/>
                <a:tab pos="2487295" algn="l"/>
                <a:tab pos="3950335" algn="l"/>
                <a:tab pos="4462145" algn="l"/>
                <a:tab pos="5126990" algn="l"/>
                <a:tab pos="6175375" algn="l"/>
                <a:tab pos="7632065" algn="l"/>
                <a:tab pos="8211184" algn="l"/>
              </a:tabLst>
            </a:pP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dirty="0">
                <a:latin typeface="Arial MT"/>
                <a:cs typeface="Arial MT"/>
              </a:rPr>
              <a:t>sc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b="1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s</a:t>
            </a:r>
            <a:r>
              <a:rPr sz="2200" b="1" u="heavy" spc="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t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ru</a:t>
            </a:r>
            <a:r>
              <a:rPr sz="2200" b="1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c</a:t>
            </a:r>
            <a:r>
              <a:rPr sz="2200" b="1" u="heavy" spc="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t</a:t>
            </a:r>
            <a:r>
              <a:rPr sz="2200" b="1" u="heavy" spc="-2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u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re	of	</a:t>
            </a:r>
            <a:r>
              <a:rPr sz="2200" b="1" u="heavy" spc="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t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he	</a:t>
            </a:r>
            <a:r>
              <a:rPr sz="2200" b="1" u="heavy" spc="3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w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ho</a:t>
            </a:r>
            <a:r>
              <a:rPr sz="2200" b="1" u="heavy" spc="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l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e	d</a:t>
            </a:r>
            <a:r>
              <a:rPr sz="2200" b="1" u="heavy" spc="-3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a</a:t>
            </a:r>
            <a:r>
              <a:rPr sz="2200" b="1" u="heavy" spc="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t</a:t>
            </a:r>
            <a:r>
              <a:rPr sz="2200" b="1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a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b</a:t>
            </a:r>
            <a:r>
              <a:rPr sz="2200" b="1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as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e	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r	a  community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users.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conceptual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hides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details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spc="-10" dirty="0">
                <a:solidFill>
                  <a:srgbClr val="FF3399"/>
                </a:solidFill>
                <a:latin typeface="Arial"/>
                <a:cs typeface="Arial"/>
              </a:rPr>
              <a:t>physical</a:t>
            </a:r>
            <a:r>
              <a:rPr sz="2200" b="1" spc="3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storage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structures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concentrates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 </a:t>
            </a:r>
            <a:r>
              <a:rPr sz="2200" spc="-5" dirty="0">
                <a:latin typeface="Arial MT"/>
                <a:cs typeface="Arial MT"/>
              </a:rPr>
              <a:t>describing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entities,</a:t>
            </a:r>
            <a:endParaRPr sz="2200">
              <a:latin typeface="Arial"/>
              <a:cs typeface="Arial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1694814" algn="l"/>
                <a:tab pos="2861945" algn="l"/>
                <a:tab pos="5047615" algn="l"/>
                <a:tab pos="5998845" algn="l"/>
                <a:tab pos="7867015" algn="l"/>
              </a:tabLst>
            </a:pP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d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3399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a	</a:t>
            </a:r>
            <a:r>
              <a:rPr sz="2200" b="1" spc="5" dirty="0">
                <a:solidFill>
                  <a:srgbClr val="FF3399"/>
                </a:solidFill>
                <a:latin typeface="Arial"/>
                <a:cs typeface="Arial"/>
              </a:rPr>
              <a:t>t</a:t>
            </a:r>
            <a:r>
              <a:rPr sz="2200" b="1" spc="-55" dirty="0">
                <a:solidFill>
                  <a:srgbClr val="FF3399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p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es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,	r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e</a:t>
            </a:r>
            <a:r>
              <a:rPr sz="2200" b="1" spc="5" dirty="0">
                <a:solidFill>
                  <a:srgbClr val="FF3399"/>
                </a:solidFill>
                <a:latin typeface="Arial"/>
                <a:cs typeface="Arial"/>
              </a:rPr>
              <a:t>l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3399"/>
                </a:solidFill>
                <a:latin typeface="Arial"/>
                <a:cs typeface="Arial"/>
              </a:rPr>
              <a:t>t</a:t>
            </a:r>
            <a:r>
              <a:rPr sz="2200" b="1" spc="5" dirty="0">
                <a:solidFill>
                  <a:srgbClr val="FF3399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on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h</a:t>
            </a:r>
            <a:r>
              <a:rPr sz="2200" b="1" spc="5" dirty="0">
                <a:solidFill>
                  <a:srgbClr val="FF3399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p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,	u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se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r	op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r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3399"/>
                </a:solidFill>
                <a:latin typeface="Arial"/>
                <a:cs typeface="Arial"/>
              </a:rPr>
              <a:t>ti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on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,	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nd  constraints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Usually,</a:t>
            </a:r>
            <a:r>
              <a:rPr sz="2200" spc="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7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representational</a:t>
            </a:r>
            <a:r>
              <a:rPr sz="2200" b="1" u="heavy" spc="8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data</a:t>
            </a:r>
            <a:r>
              <a:rPr sz="2200" b="1" u="heavy" spc="7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model</a:t>
            </a:r>
            <a:r>
              <a:rPr sz="2200" b="1" u="heavy" spc="9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conceptual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1072895"/>
            <a:ext cx="53105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Three-Schema</a:t>
            </a:r>
            <a:r>
              <a:rPr b="1" spc="-15" dirty="0">
                <a:latin typeface="Arial"/>
                <a:cs typeface="Arial"/>
              </a:rPr>
              <a:t> 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4083" y="66906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732" y="1972057"/>
            <a:ext cx="8104505" cy="3782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External</a:t>
            </a:r>
            <a:r>
              <a:rPr sz="2200" b="1" u="heavy" spc="-4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schema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436245" indent="-424180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external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level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includes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number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external</a:t>
            </a:r>
            <a:r>
              <a:rPr sz="2200" b="1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schemas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56870" marR="3619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Each</a:t>
            </a:r>
            <a:r>
              <a:rPr sz="2200" b="1" spc="-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external schema describes the part of the database </a:t>
            </a:r>
            <a:r>
              <a:rPr sz="2200" b="1" spc="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that a particular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user </a:t>
            </a:r>
            <a:r>
              <a:rPr sz="2200" spc="5" dirty="0">
                <a:latin typeface="Arial MT"/>
                <a:cs typeface="Arial MT"/>
              </a:rPr>
              <a:t>group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interested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hides </a:t>
            </a:r>
            <a:r>
              <a:rPr sz="2200" dirty="0">
                <a:latin typeface="Arial MT"/>
                <a:cs typeface="Arial MT"/>
              </a:rPr>
              <a:t>the rest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from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group.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external</a:t>
            </a:r>
            <a:r>
              <a:rPr sz="2200" dirty="0">
                <a:latin typeface="Arial MT"/>
                <a:cs typeface="Arial MT"/>
              </a:rPr>
              <a:t> schema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typically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implemented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endParaRPr sz="22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representational</a:t>
            </a:r>
            <a:r>
              <a:rPr sz="2200" b="1" u="heavy" spc="-5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data</a:t>
            </a:r>
            <a:r>
              <a:rPr sz="2200" b="1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model.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732" y="920495"/>
            <a:ext cx="53105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Three-Schema</a:t>
            </a:r>
            <a:r>
              <a:rPr b="1" spc="-15" dirty="0">
                <a:latin typeface="Arial"/>
                <a:cs typeface="Arial"/>
              </a:rPr>
              <a:t> 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4083" y="66906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732" y="1822704"/>
            <a:ext cx="8378190" cy="441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0160" indent="-344805">
              <a:lnSpc>
                <a:spcPct val="100000"/>
              </a:lnSpc>
              <a:spcBef>
                <a:spcPts val="9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three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schemas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3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descriptions</a:t>
            </a:r>
            <a:r>
              <a:rPr sz="2000" u="heavy" spc="3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</a:t>
            </a:r>
            <a:r>
              <a:rPr sz="2000" u="heavy" spc="4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data</a:t>
            </a:r>
            <a:r>
              <a:rPr sz="2000" spc="-10" dirty="0">
                <a:latin typeface="Arial MT"/>
                <a:cs typeface="Arial MT"/>
              </a:rPr>
              <a:t>;</a:t>
            </a:r>
            <a:r>
              <a:rPr sz="2000" spc="3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actual</a:t>
            </a:r>
            <a:r>
              <a:rPr sz="2000" spc="3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stored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at the</a:t>
            </a:r>
            <a:r>
              <a:rPr sz="2000" spc="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u="heavy" spc="-1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physical</a:t>
            </a:r>
            <a:r>
              <a:rPr sz="2000" u="heavy" spc="7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level</a:t>
            </a:r>
            <a:r>
              <a:rPr sz="2000" u="heavy" spc="5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2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only.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marR="825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three-schema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architecture,</a:t>
            </a:r>
            <a:r>
              <a:rPr sz="2000" spc="39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each</a:t>
            </a:r>
            <a:r>
              <a:rPr sz="2000" u="heavy" spc="42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user</a:t>
            </a:r>
            <a:r>
              <a:rPr sz="2000" u="heavy" spc="40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group</a:t>
            </a:r>
            <a:r>
              <a:rPr sz="2000" u="heavy" spc="42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refers</a:t>
            </a:r>
            <a:r>
              <a:rPr sz="2000" u="heavy" spc="41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to</a:t>
            </a:r>
            <a:r>
              <a:rPr sz="2000" u="heavy" spc="39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its</a:t>
            </a:r>
            <a:r>
              <a:rPr sz="2000" u="heavy" spc="41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own </a:t>
            </a:r>
            <a:r>
              <a:rPr sz="2000" spc="-54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external </a:t>
            </a:r>
            <a:r>
              <a:rPr sz="2000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schema.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DBMS</a:t>
            </a:r>
            <a:r>
              <a:rPr sz="2000" u="heavy" spc="2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must</a:t>
            </a:r>
            <a:r>
              <a:rPr sz="2000" u="heavy" spc="-6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transform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80000"/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a request specified </a:t>
            </a:r>
            <a:r>
              <a:rPr sz="2000" spc="-10" dirty="0">
                <a:latin typeface="Arial MT"/>
                <a:cs typeface="Arial MT"/>
              </a:rPr>
              <a:t>on an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external </a:t>
            </a:r>
            <a:r>
              <a:rPr sz="2000" dirty="0">
                <a:latin typeface="Arial MT"/>
                <a:cs typeface="Arial MT"/>
              </a:rPr>
              <a:t>schema </a:t>
            </a:r>
            <a:r>
              <a:rPr sz="2000" spc="-10" dirty="0">
                <a:latin typeface="Arial MT"/>
                <a:cs typeface="Arial MT"/>
              </a:rPr>
              <a:t>into </a:t>
            </a:r>
            <a:r>
              <a:rPr sz="2000" spc="-5" dirty="0">
                <a:latin typeface="Arial MT"/>
                <a:cs typeface="Arial MT"/>
              </a:rPr>
              <a:t>a request against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conceptual </a:t>
            </a:r>
            <a:r>
              <a:rPr sz="2000" dirty="0">
                <a:latin typeface="Arial MT"/>
                <a:cs typeface="Arial MT"/>
              </a:rPr>
              <a:t>schema, </a:t>
            </a: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then </a:t>
            </a:r>
            <a:r>
              <a:rPr sz="2000" spc="-10" dirty="0">
                <a:latin typeface="Arial MT"/>
                <a:cs typeface="Arial MT"/>
              </a:rPr>
              <a:t>into </a:t>
            </a:r>
            <a:r>
              <a:rPr sz="2000" spc="-5" dirty="0">
                <a:latin typeface="Arial MT"/>
                <a:cs typeface="Arial MT"/>
              </a:rPr>
              <a:t>a request </a:t>
            </a:r>
            <a:r>
              <a:rPr sz="2000" spc="-10" dirty="0">
                <a:latin typeface="Arial MT"/>
                <a:cs typeface="Arial MT"/>
              </a:rPr>
              <a:t>on the </a:t>
            </a:r>
            <a:r>
              <a:rPr sz="2000" spc="-5" dirty="0">
                <a:latin typeface="Arial MT"/>
                <a:cs typeface="Arial MT"/>
              </a:rPr>
              <a:t>internal </a:t>
            </a:r>
            <a:r>
              <a:rPr sz="2000" dirty="0">
                <a:latin typeface="Arial MT"/>
                <a:cs typeface="Arial MT"/>
              </a:rPr>
              <a:t> schema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processing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over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stored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request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database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retrieval,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extracted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from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stored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must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</a:t>
            </a:r>
            <a:r>
              <a:rPr sz="2000" spc="-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000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reformatted</a:t>
            </a:r>
            <a:r>
              <a:rPr sz="2000" u="heavy" spc="-6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to</a:t>
            </a:r>
            <a:r>
              <a:rPr sz="2000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match</a:t>
            </a:r>
            <a:r>
              <a:rPr sz="2000" u="heavy" spc="-3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the</a:t>
            </a:r>
            <a:r>
              <a:rPr sz="2000" u="heavy" spc="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user’s</a:t>
            </a:r>
            <a:r>
              <a:rPr sz="2000" u="heavy" spc="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external</a:t>
            </a:r>
            <a:r>
              <a:rPr sz="2000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1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 MT"/>
                <a:cs typeface="Arial MT"/>
              </a:rPr>
              <a:t>view.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732" y="920495"/>
            <a:ext cx="53105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Three-Schema</a:t>
            </a:r>
            <a:r>
              <a:rPr b="1" spc="-15" dirty="0">
                <a:latin typeface="Arial"/>
                <a:cs typeface="Arial"/>
              </a:rPr>
              <a:t> 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4083" y="66906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FF9900"/>
                </a:solidFill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732" y="1688593"/>
            <a:ext cx="8380095" cy="3782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635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990600" algn="l"/>
                <a:tab pos="2414270" algn="l"/>
                <a:tab pos="2795270" algn="l"/>
                <a:tab pos="4502150" algn="l"/>
                <a:tab pos="5724525" algn="l"/>
                <a:tab pos="6336665" algn="l"/>
                <a:tab pos="7309484" algn="l"/>
              </a:tabLst>
            </a:pPr>
            <a:r>
              <a:rPr sz="2200" spc="2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2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f	</a:t>
            </a:r>
            <a:r>
              <a:rPr sz="2200" spc="5" dirty="0">
                <a:latin typeface="Arial MT"/>
                <a:cs typeface="Arial MT"/>
              </a:rPr>
              <a:t>tr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25" dirty="0">
                <a:latin typeface="Arial MT"/>
                <a:cs typeface="Arial MT"/>
              </a:rPr>
              <a:t>s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rm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g	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30" dirty="0">
                <a:latin typeface="Arial MT"/>
                <a:cs typeface="Arial MT"/>
              </a:rPr>
              <a:t>e</a:t>
            </a:r>
            <a:r>
              <a:rPr sz="2200" spc="15" dirty="0">
                <a:latin typeface="Arial MT"/>
                <a:cs typeface="Arial MT"/>
              </a:rPr>
              <a:t>q</a:t>
            </a:r>
            <a:r>
              <a:rPr sz="2200" spc="-5" dirty="0">
                <a:latin typeface="Arial MT"/>
                <a:cs typeface="Arial MT"/>
              </a:rPr>
              <a:t>ue</a:t>
            </a:r>
            <a:r>
              <a:rPr sz="2200" spc="-25" dirty="0">
                <a:latin typeface="Arial MT"/>
                <a:cs typeface="Arial MT"/>
              </a:rPr>
              <a:t>s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d	</a:t>
            </a:r>
            <a:r>
              <a:rPr sz="2200" spc="-1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spc="-5" dirty="0">
                <a:latin typeface="Arial MT"/>
                <a:cs typeface="Arial MT"/>
              </a:rPr>
              <a:t>ee</a:t>
            </a:r>
            <a:r>
              <a:rPr sz="2200" dirty="0">
                <a:latin typeface="Arial MT"/>
                <a:cs typeface="Arial MT"/>
              </a:rPr>
              <a:t>n  </a:t>
            </a:r>
            <a:r>
              <a:rPr sz="2200" spc="-10" dirty="0">
                <a:latin typeface="Arial MT"/>
                <a:cs typeface="Arial MT"/>
              </a:rPr>
              <a:t>levels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mappings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mappings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FF3399"/>
                </a:solidFill>
                <a:latin typeface="Arial"/>
                <a:cs typeface="Arial"/>
              </a:rPr>
              <a:t>time-consuming</a:t>
            </a:r>
            <a:r>
              <a:rPr sz="2200" dirty="0">
                <a:latin typeface="Arial MT"/>
                <a:cs typeface="Arial MT"/>
              </a:rPr>
              <a:t>,</a:t>
            </a:r>
            <a:endParaRPr sz="2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789305" algn="l"/>
                <a:tab pos="1606550" algn="l"/>
                <a:tab pos="4194175" algn="l"/>
                <a:tab pos="5013960" algn="l"/>
                <a:tab pos="5614670" algn="l"/>
                <a:tab pos="6153785" algn="l"/>
                <a:tab pos="7065645" algn="l"/>
                <a:tab pos="7433945" algn="l"/>
              </a:tabLst>
            </a:pPr>
            <a:r>
              <a:rPr sz="2200" dirty="0">
                <a:latin typeface="Arial MT"/>
                <a:cs typeface="Arial MT"/>
              </a:rPr>
              <a:t>so	s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5" dirty="0">
                <a:latin typeface="Arial MT"/>
                <a:cs typeface="Arial MT"/>
              </a:rPr>
              <a:t>DB</a:t>
            </a:r>
            <a:r>
              <a:rPr sz="2200" spc="-35" dirty="0">
                <a:latin typeface="Arial MT"/>
                <a:cs typeface="Arial MT"/>
              </a:rPr>
              <a:t>M</a:t>
            </a:r>
            <a:r>
              <a:rPr sz="2200" spc="-10" dirty="0">
                <a:latin typeface="Arial MT"/>
                <a:cs typeface="Arial MT"/>
              </a:rPr>
              <a:t>Ss</a:t>
            </a:r>
            <a:r>
              <a:rPr sz="2200" spc="5" dirty="0">
                <a:latin typeface="Arial MT"/>
                <a:cs typeface="Arial MT"/>
              </a:rPr>
              <a:t>—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spc="1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10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ho</a:t>
            </a:r>
            <a:r>
              <a:rPr sz="2200" dirty="0">
                <a:latin typeface="Arial MT"/>
                <a:cs typeface="Arial MT"/>
              </a:rPr>
              <a:t>se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-30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t	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3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t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	s</a:t>
            </a:r>
            <a:r>
              <a:rPr sz="2200" spc="-5" dirty="0">
                <a:latin typeface="Arial MT"/>
                <a:cs typeface="Arial MT"/>
              </a:rPr>
              <a:t>uppo</a:t>
            </a:r>
            <a:r>
              <a:rPr sz="2200" spc="-1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t  small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databases—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do</a:t>
            </a:r>
            <a:r>
              <a:rPr sz="2200" b="1" u="heavy" spc="-2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not</a:t>
            </a:r>
            <a:r>
              <a:rPr sz="2200" b="1" u="heavy" spc="-1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support</a:t>
            </a:r>
            <a:r>
              <a:rPr sz="2200" b="1" u="heavy" spc="1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external</a:t>
            </a:r>
            <a:r>
              <a:rPr sz="2200" b="1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views.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10" dirty="0">
                <a:latin typeface="Arial MT"/>
                <a:cs typeface="Arial MT"/>
              </a:rPr>
              <a:t>Even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systems,</a:t>
            </a:r>
            <a:endParaRPr sz="2200">
              <a:latin typeface="Arial MT"/>
              <a:cs typeface="Arial MT"/>
            </a:endParaRPr>
          </a:p>
          <a:p>
            <a:pPr marL="356870" marR="8255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necessary</a:t>
            </a:r>
            <a:r>
              <a:rPr sz="2200" spc="2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transform</a:t>
            </a:r>
            <a:r>
              <a:rPr sz="2200" spc="2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</a:t>
            </a:r>
            <a:r>
              <a:rPr sz="2200" spc="25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between</a:t>
            </a:r>
            <a:r>
              <a:rPr sz="2200" b="1" u="heavy" spc="24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the</a:t>
            </a:r>
            <a:r>
              <a:rPr sz="2200" b="1" u="heavy" spc="27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conceptual </a:t>
            </a:r>
            <a:r>
              <a:rPr sz="2200" b="1" spc="-60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and internal</a:t>
            </a:r>
            <a:r>
              <a:rPr sz="2200" b="1" u="heavy" spc="-30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3399"/>
                </a:solidFill>
                <a:uFill>
                  <a:solidFill>
                    <a:srgbClr val="FF3399"/>
                  </a:solidFill>
                </a:uFill>
                <a:latin typeface="Arial"/>
                <a:cs typeface="Arial"/>
              </a:rPr>
              <a:t>levels.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544" y="3088132"/>
            <a:ext cx="8239125" cy="1152525"/>
          </a:xfrm>
          <a:custGeom>
            <a:avLst/>
            <a:gdLst/>
            <a:ahLst/>
            <a:cxnLst/>
            <a:rect l="l" t="t" r="r" b="b"/>
            <a:pathLst>
              <a:path w="8239125" h="1152525">
                <a:moveTo>
                  <a:pt x="8235696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1149095"/>
                </a:lnTo>
                <a:lnTo>
                  <a:pt x="3047" y="1152143"/>
                </a:lnTo>
                <a:lnTo>
                  <a:pt x="8235696" y="1152143"/>
                </a:lnTo>
                <a:lnTo>
                  <a:pt x="8238744" y="1149095"/>
                </a:lnTo>
                <a:lnTo>
                  <a:pt x="8238744" y="1146047"/>
                </a:lnTo>
                <a:lnTo>
                  <a:pt x="9143" y="1146047"/>
                </a:lnTo>
                <a:lnTo>
                  <a:pt x="3047" y="1143000"/>
                </a:lnTo>
                <a:lnTo>
                  <a:pt x="9143" y="1143000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8238744" y="3047"/>
                </a:lnTo>
                <a:lnTo>
                  <a:pt x="8235696" y="0"/>
                </a:lnTo>
                <a:close/>
              </a:path>
              <a:path w="8239125" h="1152525">
                <a:moveTo>
                  <a:pt x="9143" y="1143000"/>
                </a:moveTo>
                <a:lnTo>
                  <a:pt x="3047" y="1143000"/>
                </a:lnTo>
                <a:lnTo>
                  <a:pt x="9143" y="1146047"/>
                </a:lnTo>
                <a:lnTo>
                  <a:pt x="9143" y="1143000"/>
                </a:lnTo>
                <a:close/>
              </a:path>
              <a:path w="8239125" h="1152525">
                <a:moveTo>
                  <a:pt x="8229600" y="1143000"/>
                </a:moveTo>
                <a:lnTo>
                  <a:pt x="9143" y="1143000"/>
                </a:lnTo>
                <a:lnTo>
                  <a:pt x="9143" y="1146047"/>
                </a:lnTo>
                <a:lnTo>
                  <a:pt x="8229600" y="1146047"/>
                </a:lnTo>
                <a:lnTo>
                  <a:pt x="8229600" y="1143000"/>
                </a:lnTo>
                <a:close/>
              </a:path>
              <a:path w="8239125" h="1152525">
                <a:moveTo>
                  <a:pt x="8229600" y="3047"/>
                </a:moveTo>
                <a:lnTo>
                  <a:pt x="8229600" y="1146047"/>
                </a:lnTo>
                <a:lnTo>
                  <a:pt x="8232648" y="1143000"/>
                </a:lnTo>
                <a:lnTo>
                  <a:pt x="8238744" y="1143000"/>
                </a:lnTo>
                <a:lnTo>
                  <a:pt x="8238744" y="9143"/>
                </a:lnTo>
                <a:lnTo>
                  <a:pt x="8232648" y="9143"/>
                </a:lnTo>
                <a:lnTo>
                  <a:pt x="8229600" y="3047"/>
                </a:lnTo>
                <a:close/>
              </a:path>
              <a:path w="8239125" h="1152525">
                <a:moveTo>
                  <a:pt x="8238744" y="1143000"/>
                </a:moveTo>
                <a:lnTo>
                  <a:pt x="8232648" y="1143000"/>
                </a:lnTo>
                <a:lnTo>
                  <a:pt x="8229600" y="1146047"/>
                </a:lnTo>
                <a:lnTo>
                  <a:pt x="8238744" y="1146047"/>
                </a:lnTo>
                <a:lnTo>
                  <a:pt x="8238744" y="1143000"/>
                </a:lnTo>
                <a:close/>
              </a:path>
              <a:path w="8239125" h="11525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239125" h="1152525">
                <a:moveTo>
                  <a:pt x="82296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229600" y="9143"/>
                </a:lnTo>
                <a:lnTo>
                  <a:pt x="8229600" y="3047"/>
                </a:lnTo>
                <a:close/>
              </a:path>
              <a:path w="8239125" h="1152525">
                <a:moveTo>
                  <a:pt x="8238744" y="3047"/>
                </a:moveTo>
                <a:lnTo>
                  <a:pt x="8229600" y="3047"/>
                </a:lnTo>
                <a:lnTo>
                  <a:pt x="8232648" y="9143"/>
                </a:lnTo>
                <a:lnTo>
                  <a:pt x="8238744" y="9143"/>
                </a:lnTo>
                <a:lnTo>
                  <a:pt x="8238744" y="30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6332" y="3124200"/>
            <a:ext cx="77114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u="none" dirty="0">
                <a:solidFill>
                  <a:srgbClr val="00AF4F"/>
                </a:solidFill>
                <a:latin typeface="Arial"/>
                <a:cs typeface="Arial"/>
              </a:rPr>
              <a:t>Data</a:t>
            </a:r>
            <a:r>
              <a:rPr sz="6600" b="1" u="none" spc="-50" dirty="0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sz="6600" b="1" u="none" spc="-5" dirty="0">
                <a:solidFill>
                  <a:srgbClr val="00AF4F"/>
                </a:solidFill>
                <a:latin typeface="Arial"/>
                <a:cs typeface="Arial"/>
              </a:rPr>
              <a:t>Independence</a:t>
            </a:r>
            <a:endParaRPr sz="6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592" y="347979"/>
            <a:ext cx="1371600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1501</Words>
  <Application>Microsoft Office PowerPoint</Application>
  <PresentationFormat>Custom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MT</vt:lpstr>
      <vt:lpstr>Calibri</vt:lpstr>
      <vt:lpstr>Wingdings</vt:lpstr>
      <vt:lpstr>Office Theme</vt:lpstr>
      <vt:lpstr>Database System  Concepts and  Architecture</vt:lpstr>
      <vt:lpstr>PowerPoint Presentation</vt:lpstr>
      <vt:lpstr>Three-schema architecture</vt:lpstr>
      <vt:lpstr>Three-Schema Architecture</vt:lpstr>
      <vt:lpstr>Three-Schema Architecture</vt:lpstr>
      <vt:lpstr>Three-Schema Architecture</vt:lpstr>
      <vt:lpstr>Three-Schema Architecture</vt:lpstr>
      <vt:lpstr>Three-Schema Architecture</vt:lpstr>
      <vt:lpstr>Data Independence</vt:lpstr>
      <vt:lpstr>Data Independence</vt:lpstr>
      <vt:lpstr>Logical Data Independence:</vt:lpstr>
      <vt:lpstr>Three-schema architecture</vt:lpstr>
      <vt:lpstr>Physical Data Independence:</vt:lpstr>
      <vt:lpstr>DBMS Languages</vt:lpstr>
      <vt:lpstr>Data Definition language (DDL)</vt:lpstr>
      <vt:lpstr>Data Definition language (DDL)</vt:lpstr>
      <vt:lpstr>Storage definition language (SDL)</vt:lpstr>
      <vt:lpstr>View Definition Language (VDL)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 Concepts and  Architecture</dc:title>
  <dc:creator>SASTRA</dc:creator>
  <cp:lastModifiedBy>Bhaskaran S</cp:lastModifiedBy>
  <cp:revision>2</cp:revision>
  <dcterms:created xsi:type="dcterms:W3CDTF">2023-01-31T11:35:42Z</dcterms:created>
  <dcterms:modified xsi:type="dcterms:W3CDTF">2023-02-01T04:14:06Z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2021-03-09T00:00:00Z</vt:filetime>
  </property>
  <property fmtid="{D5CDD505-2E9C-101B-9397-08002B2CF9AE}" pid="3" name="LastSaved">
    <vt:filetime>2021-03-09T00:00:00Z</vt:filetime>
  </property>
</Properties>
</file>