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719" y="485139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191" y="347979"/>
            <a:ext cx="3657600" cy="1066800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228343" y="1402588"/>
            <a:ext cx="8239125" cy="3819525"/>
          </a:xfrm>
          <a:custGeom>
            <a:avLst/>
            <a:gdLst/>
            <a:ahLst/>
            <a:cxnLst/>
            <a:rect l="l" t="t" r="r" b="b"/>
            <a:pathLst>
              <a:path w="8239125" h="3819525">
                <a:moveTo>
                  <a:pt x="8238744" y="0"/>
                </a:moveTo>
                <a:lnTo>
                  <a:pt x="0" y="0"/>
                </a:lnTo>
                <a:lnTo>
                  <a:pt x="0" y="3816096"/>
                </a:lnTo>
                <a:lnTo>
                  <a:pt x="3046" y="3819144"/>
                </a:lnTo>
                <a:lnTo>
                  <a:pt x="8235696" y="3819144"/>
                </a:lnTo>
                <a:lnTo>
                  <a:pt x="8238744" y="3816096"/>
                </a:lnTo>
                <a:lnTo>
                  <a:pt x="8238744" y="3813048"/>
                </a:lnTo>
                <a:lnTo>
                  <a:pt x="9143" y="3813048"/>
                </a:lnTo>
                <a:lnTo>
                  <a:pt x="3046" y="3810000"/>
                </a:lnTo>
                <a:lnTo>
                  <a:pt x="9143" y="3810000"/>
                </a:lnTo>
                <a:lnTo>
                  <a:pt x="9143" y="9144"/>
                </a:lnTo>
                <a:lnTo>
                  <a:pt x="3046" y="9144"/>
                </a:lnTo>
                <a:lnTo>
                  <a:pt x="9143" y="3048"/>
                </a:lnTo>
                <a:lnTo>
                  <a:pt x="8238744" y="3048"/>
                </a:lnTo>
                <a:lnTo>
                  <a:pt x="8238744" y="0"/>
                </a:lnTo>
                <a:close/>
              </a:path>
              <a:path w="8239125" h="3819525">
                <a:moveTo>
                  <a:pt x="9143" y="3810000"/>
                </a:moveTo>
                <a:lnTo>
                  <a:pt x="3046" y="3810000"/>
                </a:lnTo>
                <a:lnTo>
                  <a:pt x="9143" y="3813048"/>
                </a:lnTo>
                <a:lnTo>
                  <a:pt x="9143" y="3810000"/>
                </a:lnTo>
                <a:close/>
              </a:path>
              <a:path w="8239125" h="3819525">
                <a:moveTo>
                  <a:pt x="8229600" y="3810000"/>
                </a:moveTo>
                <a:lnTo>
                  <a:pt x="9143" y="3810000"/>
                </a:lnTo>
                <a:lnTo>
                  <a:pt x="9143" y="3813048"/>
                </a:lnTo>
                <a:lnTo>
                  <a:pt x="8229600" y="3813048"/>
                </a:lnTo>
                <a:lnTo>
                  <a:pt x="8229600" y="3810000"/>
                </a:lnTo>
                <a:close/>
              </a:path>
              <a:path w="8239125" h="3819525">
                <a:moveTo>
                  <a:pt x="8229600" y="3048"/>
                </a:moveTo>
                <a:lnTo>
                  <a:pt x="8229600" y="3813048"/>
                </a:lnTo>
                <a:lnTo>
                  <a:pt x="8232648" y="3810000"/>
                </a:lnTo>
                <a:lnTo>
                  <a:pt x="8238744" y="3810000"/>
                </a:lnTo>
                <a:lnTo>
                  <a:pt x="8238744" y="9144"/>
                </a:lnTo>
                <a:lnTo>
                  <a:pt x="8232648" y="9144"/>
                </a:lnTo>
                <a:lnTo>
                  <a:pt x="8229600" y="3048"/>
                </a:lnTo>
                <a:close/>
              </a:path>
              <a:path w="8239125" h="3819525">
                <a:moveTo>
                  <a:pt x="8238744" y="3810000"/>
                </a:moveTo>
                <a:lnTo>
                  <a:pt x="8232648" y="3810000"/>
                </a:lnTo>
                <a:lnTo>
                  <a:pt x="8229600" y="3813048"/>
                </a:lnTo>
                <a:lnTo>
                  <a:pt x="8238744" y="3813048"/>
                </a:lnTo>
                <a:lnTo>
                  <a:pt x="8238744" y="3810000"/>
                </a:lnTo>
                <a:close/>
              </a:path>
              <a:path w="8239125" h="3819525">
                <a:moveTo>
                  <a:pt x="9143" y="3048"/>
                </a:moveTo>
                <a:lnTo>
                  <a:pt x="3046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w="8239125" h="3819525">
                <a:moveTo>
                  <a:pt x="8229600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8229600" y="9144"/>
                </a:lnTo>
                <a:lnTo>
                  <a:pt x="8229600" y="3048"/>
                </a:lnTo>
                <a:close/>
              </a:path>
              <a:path w="8239125" h="3819525">
                <a:moveTo>
                  <a:pt x="8238744" y="3048"/>
                </a:moveTo>
                <a:lnTo>
                  <a:pt x="8229600" y="3048"/>
                </a:lnTo>
                <a:lnTo>
                  <a:pt x="8232648" y="9144"/>
                </a:lnTo>
                <a:lnTo>
                  <a:pt x="8238744" y="9144"/>
                </a:lnTo>
                <a:lnTo>
                  <a:pt x="8238744" y="3048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95804" y="1420367"/>
            <a:ext cx="5701791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00A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719" y="485139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0A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0A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0A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88719" y="485139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5372" y="2078735"/>
            <a:ext cx="8042655" cy="304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00A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0132" y="1289304"/>
            <a:ext cx="8074025" cy="4926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30700" y="6718849"/>
            <a:ext cx="363156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50452" y="6721159"/>
            <a:ext cx="33147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marR="508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Database</a:t>
            </a:r>
            <a:r>
              <a:rPr spc="-55" dirty="0"/>
              <a:t> </a:t>
            </a:r>
            <a:r>
              <a:rPr spc="-10" dirty="0"/>
              <a:t>System </a:t>
            </a:r>
            <a:r>
              <a:rPr spc="-1490" dirty="0"/>
              <a:t> </a:t>
            </a:r>
            <a:r>
              <a:rPr spc="-10" dirty="0"/>
              <a:t>Concepts</a:t>
            </a:r>
          </a:p>
          <a:p>
            <a:pPr marL="826769" marR="822960" indent="635" algn="ctr">
              <a:lnSpc>
                <a:spcPct val="100000"/>
              </a:lnSpc>
            </a:pPr>
            <a:r>
              <a:rPr spc="-5" dirty="0"/>
              <a:t>and </a:t>
            </a:r>
            <a:r>
              <a:rPr dirty="0"/>
              <a:t> </a:t>
            </a:r>
            <a:r>
              <a:rPr spc="-15" dirty="0"/>
              <a:t>A</a:t>
            </a:r>
            <a:r>
              <a:rPr spc="5" dirty="0"/>
              <a:t>r</a:t>
            </a:r>
            <a:r>
              <a:rPr dirty="0"/>
              <a:t>c</a:t>
            </a:r>
            <a:r>
              <a:rPr spc="-15" dirty="0"/>
              <a:t>h</a:t>
            </a:r>
            <a:r>
              <a:rPr spc="5" dirty="0"/>
              <a:t>i</a:t>
            </a:r>
            <a:r>
              <a:rPr spc="-5" dirty="0"/>
              <a:t>tect</a:t>
            </a:r>
            <a:r>
              <a:rPr spc="-20" dirty="0"/>
              <a:t>u</a:t>
            </a:r>
            <a:r>
              <a:rPr spc="5" dirty="0"/>
              <a:t>r</a:t>
            </a:r>
            <a:r>
              <a:rPr spc="-5" dirty="0"/>
              <a:t>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685799"/>
            <a:ext cx="60991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Hierarchical</a:t>
            </a:r>
            <a:r>
              <a:rPr sz="4000" u="heavy" spc="-5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4000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(Tree)</a:t>
            </a:r>
            <a:r>
              <a:rPr sz="4000" u="heavy" spc="-3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4000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Model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222247" y="1558036"/>
            <a:ext cx="7031990" cy="3416935"/>
            <a:chOff x="1222247" y="1558036"/>
            <a:chExt cx="7031990" cy="34169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390" y="1606094"/>
              <a:ext cx="6983015" cy="33596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22247" y="1558036"/>
              <a:ext cx="7031990" cy="3416935"/>
            </a:xfrm>
            <a:custGeom>
              <a:avLst/>
              <a:gdLst/>
              <a:ahLst/>
              <a:cxnLst/>
              <a:rect l="l" t="t" r="r" b="b"/>
              <a:pathLst>
                <a:path w="7031990" h="3416935">
                  <a:moveTo>
                    <a:pt x="7031735" y="0"/>
                  </a:moveTo>
                  <a:lnTo>
                    <a:pt x="0" y="0"/>
                  </a:lnTo>
                  <a:lnTo>
                    <a:pt x="0" y="3416807"/>
                  </a:lnTo>
                  <a:lnTo>
                    <a:pt x="7031735" y="3416807"/>
                  </a:lnTo>
                  <a:lnTo>
                    <a:pt x="7031735" y="3410711"/>
                  </a:lnTo>
                  <a:lnTo>
                    <a:pt x="9142" y="3410712"/>
                  </a:lnTo>
                  <a:lnTo>
                    <a:pt x="6096" y="3407664"/>
                  </a:lnTo>
                  <a:lnTo>
                    <a:pt x="9142" y="3407664"/>
                  </a:lnTo>
                  <a:lnTo>
                    <a:pt x="9142" y="9143"/>
                  </a:lnTo>
                  <a:lnTo>
                    <a:pt x="6096" y="9143"/>
                  </a:lnTo>
                  <a:lnTo>
                    <a:pt x="9142" y="6096"/>
                  </a:lnTo>
                  <a:lnTo>
                    <a:pt x="7031735" y="6096"/>
                  </a:lnTo>
                  <a:lnTo>
                    <a:pt x="7031735" y="0"/>
                  </a:lnTo>
                  <a:close/>
                </a:path>
                <a:path w="7031990" h="3416935">
                  <a:moveTo>
                    <a:pt x="9142" y="3407664"/>
                  </a:moveTo>
                  <a:lnTo>
                    <a:pt x="6096" y="3407664"/>
                  </a:lnTo>
                  <a:lnTo>
                    <a:pt x="9142" y="3410712"/>
                  </a:lnTo>
                  <a:lnTo>
                    <a:pt x="9142" y="3407664"/>
                  </a:lnTo>
                  <a:close/>
                </a:path>
                <a:path w="7031990" h="3416935">
                  <a:moveTo>
                    <a:pt x="7019544" y="3407664"/>
                  </a:moveTo>
                  <a:lnTo>
                    <a:pt x="9142" y="3407664"/>
                  </a:lnTo>
                  <a:lnTo>
                    <a:pt x="9142" y="3410712"/>
                  </a:lnTo>
                  <a:lnTo>
                    <a:pt x="7019544" y="3410712"/>
                  </a:lnTo>
                  <a:lnTo>
                    <a:pt x="7019544" y="3407664"/>
                  </a:lnTo>
                  <a:close/>
                </a:path>
                <a:path w="7031990" h="3416935">
                  <a:moveTo>
                    <a:pt x="7019544" y="6096"/>
                  </a:moveTo>
                  <a:lnTo>
                    <a:pt x="7019544" y="3410712"/>
                  </a:lnTo>
                  <a:lnTo>
                    <a:pt x="7025640" y="3407664"/>
                  </a:lnTo>
                  <a:lnTo>
                    <a:pt x="7031735" y="3407663"/>
                  </a:lnTo>
                  <a:lnTo>
                    <a:pt x="7031735" y="9143"/>
                  </a:lnTo>
                  <a:lnTo>
                    <a:pt x="7025640" y="9143"/>
                  </a:lnTo>
                  <a:lnTo>
                    <a:pt x="7019544" y="6096"/>
                  </a:lnTo>
                  <a:close/>
                </a:path>
                <a:path w="7031990" h="3416935">
                  <a:moveTo>
                    <a:pt x="7031735" y="3407663"/>
                  </a:moveTo>
                  <a:lnTo>
                    <a:pt x="7025640" y="3407664"/>
                  </a:lnTo>
                  <a:lnTo>
                    <a:pt x="7019544" y="3410712"/>
                  </a:lnTo>
                  <a:lnTo>
                    <a:pt x="7031735" y="3410711"/>
                  </a:lnTo>
                  <a:lnTo>
                    <a:pt x="7031735" y="3407663"/>
                  </a:lnTo>
                  <a:close/>
                </a:path>
                <a:path w="7031990" h="3416935">
                  <a:moveTo>
                    <a:pt x="9142" y="6096"/>
                  </a:moveTo>
                  <a:lnTo>
                    <a:pt x="6096" y="9143"/>
                  </a:lnTo>
                  <a:lnTo>
                    <a:pt x="9142" y="9143"/>
                  </a:lnTo>
                  <a:lnTo>
                    <a:pt x="9142" y="6096"/>
                  </a:lnTo>
                  <a:close/>
                </a:path>
                <a:path w="7031990" h="3416935">
                  <a:moveTo>
                    <a:pt x="7019544" y="6096"/>
                  </a:moveTo>
                  <a:lnTo>
                    <a:pt x="9142" y="6096"/>
                  </a:lnTo>
                  <a:lnTo>
                    <a:pt x="9142" y="9143"/>
                  </a:lnTo>
                  <a:lnTo>
                    <a:pt x="7019544" y="9143"/>
                  </a:lnTo>
                  <a:lnTo>
                    <a:pt x="7019544" y="6096"/>
                  </a:lnTo>
                  <a:close/>
                </a:path>
                <a:path w="7031990" h="3416935">
                  <a:moveTo>
                    <a:pt x="7031735" y="6096"/>
                  </a:moveTo>
                  <a:lnTo>
                    <a:pt x="7019544" y="6096"/>
                  </a:lnTo>
                  <a:lnTo>
                    <a:pt x="7025640" y="9143"/>
                  </a:lnTo>
                  <a:lnTo>
                    <a:pt x="7031735" y="9143"/>
                  </a:lnTo>
                  <a:lnTo>
                    <a:pt x="7031735" y="6096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470647" y="5105908"/>
            <a:ext cx="2295525" cy="1972310"/>
            <a:chOff x="7470647" y="5105908"/>
            <a:chExt cx="2295525" cy="19723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2511" y="5118100"/>
              <a:ext cx="2200536" cy="191029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470647" y="5105908"/>
              <a:ext cx="2295525" cy="1972310"/>
            </a:xfrm>
            <a:custGeom>
              <a:avLst/>
              <a:gdLst/>
              <a:ahLst/>
              <a:cxnLst/>
              <a:rect l="l" t="t" r="r" b="b"/>
              <a:pathLst>
                <a:path w="2295525" h="1972309">
                  <a:moveTo>
                    <a:pt x="2295144" y="0"/>
                  </a:moveTo>
                  <a:lnTo>
                    <a:pt x="0" y="0"/>
                  </a:lnTo>
                  <a:lnTo>
                    <a:pt x="0" y="1972056"/>
                  </a:lnTo>
                  <a:lnTo>
                    <a:pt x="2295144" y="1972056"/>
                  </a:lnTo>
                  <a:lnTo>
                    <a:pt x="2295144" y="1969008"/>
                  </a:lnTo>
                  <a:lnTo>
                    <a:pt x="9144" y="1969008"/>
                  </a:lnTo>
                  <a:lnTo>
                    <a:pt x="6096" y="1962912"/>
                  </a:lnTo>
                  <a:lnTo>
                    <a:pt x="9144" y="1962912"/>
                  </a:lnTo>
                  <a:lnTo>
                    <a:pt x="9144" y="12192"/>
                  </a:lnTo>
                  <a:lnTo>
                    <a:pt x="6096" y="12192"/>
                  </a:lnTo>
                  <a:lnTo>
                    <a:pt x="9144" y="6096"/>
                  </a:lnTo>
                  <a:lnTo>
                    <a:pt x="2295144" y="6096"/>
                  </a:lnTo>
                  <a:lnTo>
                    <a:pt x="2295144" y="0"/>
                  </a:lnTo>
                  <a:close/>
                </a:path>
                <a:path w="2295525" h="1972309">
                  <a:moveTo>
                    <a:pt x="9144" y="1962912"/>
                  </a:moveTo>
                  <a:lnTo>
                    <a:pt x="6096" y="1962912"/>
                  </a:lnTo>
                  <a:lnTo>
                    <a:pt x="9144" y="1969008"/>
                  </a:lnTo>
                  <a:lnTo>
                    <a:pt x="9144" y="1962912"/>
                  </a:lnTo>
                  <a:close/>
                </a:path>
                <a:path w="2295525" h="1972309">
                  <a:moveTo>
                    <a:pt x="2286000" y="1962912"/>
                  </a:moveTo>
                  <a:lnTo>
                    <a:pt x="9144" y="1962912"/>
                  </a:lnTo>
                  <a:lnTo>
                    <a:pt x="9144" y="1969008"/>
                  </a:lnTo>
                  <a:lnTo>
                    <a:pt x="2286000" y="1969008"/>
                  </a:lnTo>
                  <a:lnTo>
                    <a:pt x="2286000" y="1962912"/>
                  </a:lnTo>
                  <a:close/>
                </a:path>
                <a:path w="2295525" h="1972309">
                  <a:moveTo>
                    <a:pt x="2286000" y="6096"/>
                  </a:moveTo>
                  <a:lnTo>
                    <a:pt x="2286000" y="1969008"/>
                  </a:lnTo>
                  <a:lnTo>
                    <a:pt x="2289048" y="1962912"/>
                  </a:lnTo>
                  <a:lnTo>
                    <a:pt x="2295144" y="1962912"/>
                  </a:lnTo>
                  <a:lnTo>
                    <a:pt x="2295144" y="12192"/>
                  </a:lnTo>
                  <a:lnTo>
                    <a:pt x="2289048" y="12192"/>
                  </a:lnTo>
                  <a:lnTo>
                    <a:pt x="2286000" y="6096"/>
                  </a:lnTo>
                  <a:close/>
                </a:path>
                <a:path w="2295525" h="1972309">
                  <a:moveTo>
                    <a:pt x="2295144" y="1962912"/>
                  </a:moveTo>
                  <a:lnTo>
                    <a:pt x="2289048" y="1962912"/>
                  </a:lnTo>
                  <a:lnTo>
                    <a:pt x="2286000" y="1969008"/>
                  </a:lnTo>
                  <a:lnTo>
                    <a:pt x="2295144" y="1969008"/>
                  </a:lnTo>
                  <a:lnTo>
                    <a:pt x="2295144" y="1962912"/>
                  </a:lnTo>
                  <a:close/>
                </a:path>
                <a:path w="2295525" h="1972309">
                  <a:moveTo>
                    <a:pt x="9144" y="6096"/>
                  </a:moveTo>
                  <a:lnTo>
                    <a:pt x="6096" y="12192"/>
                  </a:lnTo>
                  <a:lnTo>
                    <a:pt x="9144" y="12192"/>
                  </a:lnTo>
                  <a:lnTo>
                    <a:pt x="9144" y="6096"/>
                  </a:lnTo>
                  <a:close/>
                </a:path>
                <a:path w="2295525" h="1972309">
                  <a:moveTo>
                    <a:pt x="2286000" y="6096"/>
                  </a:moveTo>
                  <a:lnTo>
                    <a:pt x="9144" y="6096"/>
                  </a:lnTo>
                  <a:lnTo>
                    <a:pt x="9144" y="12192"/>
                  </a:lnTo>
                  <a:lnTo>
                    <a:pt x="2286000" y="12192"/>
                  </a:lnTo>
                  <a:lnTo>
                    <a:pt x="2286000" y="6096"/>
                  </a:lnTo>
                  <a:close/>
                </a:path>
                <a:path w="2295525" h="1972309">
                  <a:moveTo>
                    <a:pt x="2295144" y="6096"/>
                  </a:moveTo>
                  <a:lnTo>
                    <a:pt x="2286000" y="6096"/>
                  </a:lnTo>
                  <a:lnTo>
                    <a:pt x="2289048" y="12192"/>
                  </a:lnTo>
                  <a:lnTo>
                    <a:pt x="2295144" y="12192"/>
                  </a:lnTo>
                  <a:lnTo>
                    <a:pt x="2295144" y="6096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53439"/>
            <a:ext cx="36410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u="heavy" spc="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Network</a:t>
            </a:r>
            <a:r>
              <a:rPr sz="4000" u="heavy" spc="-12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4000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Model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1298447" y="1862835"/>
            <a:ext cx="8174990" cy="4441190"/>
            <a:chOff x="1298447" y="1862835"/>
            <a:chExt cx="8174990" cy="44411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591" y="2252979"/>
              <a:ext cx="8153400" cy="3479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98447" y="1862835"/>
              <a:ext cx="8174990" cy="4441190"/>
            </a:xfrm>
            <a:custGeom>
              <a:avLst/>
              <a:gdLst/>
              <a:ahLst/>
              <a:cxnLst/>
              <a:rect l="l" t="t" r="r" b="b"/>
              <a:pathLst>
                <a:path w="8174990" h="4441190">
                  <a:moveTo>
                    <a:pt x="8174735" y="0"/>
                  </a:moveTo>
                  <a:lnTo>
                    <a:pt x="0" y="0"/>
                  </a:lnTo>
                  <a:lnTo>
                    <a:pt x="0" y="4440936"/>
                  </a:lnTo>
                  <a:lnTo>
                    <a:pt x="8174735" y="4440936"/>
                  </a:lnTo>
                  <a:lnTo>
                    <a:pt x="8174735" y="4434839"/>
                  </a:lnTo>
                  <a:lnTo>
                    <a:pt x="9143" y="4434840"/>
                  </a:lnTo>
                  <a:lnTo>
                    <a:pt x="6096" y="4428744"/>
                  </a:lnTo>
                  <a:lnTo>
                    <a:pt x="9143" y="4428744"/>
                  </a:lnTo>
                  <a:lnTo>
                    <a:pt x="9143" y="9143"/>
                  </a:lnTo>
                  <a:lnTo>
                    <a:pt x="6096" y="9143"/>
                  </a:lnTo>
                  <a:lnTo>
                    <a:pt x="9143" y="6096"/>
                  </a:lnTo>
                  <a:lnTo>
                    <a:pt x="8174735" y="6096"/>
                  </a:lnTo>
                  <a:lnTo>
                    <a:pt x="8174735" y="0"/>
                  </a:lnTo>
                  <a:close/>
                </a:path>
                <a:path w="8174990" h="4441190">
                  <a:moveTo>
                    <a:pt x="9143" y="4428744"/>
                  </a:moveTo>
                  <a:lnTo>
                    <a:pt x="6096" y="4428744"/>
                  </a:lnTo>
                  <a:lnTo>
                    <a:pt x="9143" y="4434840"/>
                  </a:lnTo>
                  <a:lnTo>
                    <a:pt x="9143" y="4428744"/>
                  </a:lnTo>
                  <a:close/>
                </a:path>
                <a:path w="8174990" h="4441190">
                  <a:moveTo>
                    <a:pt x="8162544" y="4428744"/>
                  </a:moveTo>
                  <a:lnTo>
                    <a:pt x="9143" y="4428744"/>
                  </a:lnTo>
                  <a:lnTo>
                    <a:pt x="9143" y="4434840"/>
                  </a:lnTo>
                  <a:lnTo>
                    <a:pt x="8162544" y="4434840"/>
                  </a:lnTo>
                  <a:lnTo>
                    <a:pt x="8162544" y="4428744"/>
                  </a:lnTo>
                  <a:close/>
                </a:path>
                <a:path w="8174990" h="4441190">
                  <a:moveTo>
                    <a:pt x="8162544" y="6096"/>
                  </a:moveTo>
                  <a:lnTo>
                    <a:pt x="8162544" y="4434840"/>
                  </a:lnTo>
                  <a:lnTo>
                    <a:pt x="8168640" y="4428744"/>
                  </a:lnTo>
                  <a:lnTo>
                    <a:pt x="8174735" y="4428744"/>
                  </a:lnTo>
                  <a:lnTo>
                    <a:pt x="8174735" y="9143"/>
                  </a:lnTo>
                  <a:lnTo>
                    <a:pt x="8168640" y="9143"/>
                  </a:lnTo>
                  <a:lnTo>
                    <a:pt x="8162544" y="6096"/>
                  </a:lnTo>
                  <a:close/>
                </a:path>
                <a:path w="8174990" h="4441190">
                  <a:moveTo>
                    <a:pt x="8174735" y="4428744"/>
                  </a:moveTo>
                  <a:lnTo>
                    <a:pt x="8168640" y="4428744"/>
                  </a:lnTo>
                  <a:lnTo>
                    <a:pt x="8162544" y="4434840"/>
                  </a:lnTo>
                  <a:lnTo>
                    <a:pt x="8174735" y="4434839"/>
                  </a:lnTo>
                  <a:lnTo>
                    <a:pt x="8174735" y="4428744"/>
                  </a:lnTo>
                  <a:close/>
                </a:path>
                <a:path w="8174990" h="4441190">
                  <a:moveTo>
                    <a:pt x="9143" y="6096"/>
                  </a:moveTo>
                  <a:lnTo>
                    <a:pt x="6096" y="9143"/>
                  </a:lnTo>
                  <a:lnTo>
                    <a:pt x="9143" y="9143"/>
                  </a:lnTo>
                  <a:lnTo>
                    <a:pt x="9143" y="6096"/>
                  </a:lnTo>
                  <a:close/>
                </a:path>
                <a:path w="8174990" h="4441190">
                  <a:moveTo>
                    <a:pt x="8162544" y="6096"/>
                  </a:moveTo>
                  <a:lnTo>
                    <a:pt x="9143" y="6096"/>
                  </a:lnTo>
                  <a:lnTo>
                    <a:pt x="9143" y="9143"/>
                  </a:lnTo>
                  <a:lnTo>
                    <a:pt x="8162544" y="9143"/>
                  </a:lnTo>
                  <a:lnTo>
                    <a:pt x="8162544" y="6096"/>
                  </a:lnTo>
                  <a:close/>
                </a:path>
                <a:path w="8174990" h="4441190">
                  <a:moveTo>
                    <a:pt x="8174735" y="6096"/>
                  </a:moveTo>
                  <a:lnTo>
                    <a:pt x="8162544" y="6096"/>
                  </a:lnTo>
                  <a:lnTo>
                    <a:pt x="8168640" y="9143"/>
                  </a:lnTo>
                  <a:lnTo>
                    <a:pt x="8174735" y="9143"/>
                  </a:lnTo>
                  <a:lnTo>
                    <a:pt x="8174735" y="6096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975852" y="6721159"/>
            <a:ext cx="28067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sz="1800" b="1" spc="-5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819912"/>
            <a:ext cx="43472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Relational</a:t>
            </a:r>
            <a:r>
              <a:rPr sz="4000" u="heavy" spc="-9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4000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Models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429511" y="1539747"/>
            <a:ext cx="5681980" cy="5514340"/>
            <a:chOff x="1429511" y="1539747"/>
            <a:chExt cx="5681980" cy="55143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2084" y="1583239"/>
              <a:ext cx="5616707" cy="54611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29511" y="1539747"/>
              <a:ext cx="5681980" cy="5514340"/>
            </a:xfrm>
            <a:custGeom>
              <a:avLst/>
              <a:gdLst/>
              <a:ahLst/>
              <a:cxnLst/>
              <a:rect l="l" t="t" r="r" b="b"/>
              <a:pathLst>
                <a:path w="5681980" h="5514340">
                  <a:moveTo>
                    <a:pt x="5681471" y="0"/>
                  </a:moveTo>
                  <a:lnTo>
                    <a:pt x="0" y="0"/>
                  </a:lnTo>
                  <a:lnTo>
                    <a:pt x="0" y="5513832"/>
                  </a:lnTo>
                  <a:lnTo>
                    <a:pt x="5681471" y="5513832"/>
                  </a:lnTo>
                  <a:lnTo>
                    <a:pt x="5681471" y="5507735"/>
                  </a:lnTo>
                  <a:lnTo>
                    <a:pt x="9143" y="5507736"/>
                  </a:lnTo>
                  <a:lnTo>
                    <a:pt x="3047" y="5504688"/>
                  </a:lnTo>
                  <a:lnTo>
                    <a:pt x="9143" y="5504688"/>
                  </a:lnTo>
                  <a:lnTo>
                    <a:pt x="9143" y="9143"/>
                  </a:lnTo>
                  <a:lnTo>
                    <a:pt x="3047" y="9143"/>
                  </a:lnTo>
                  <a:lnTo>
                    <a:pt x="9143" y="3048"/>
                  </a:lnTo>
                  <a:lnTo>
                    <a:pt x="5681471" y="3048"/>
                  </a:lnTo>
                  <a:lnTo>
                    <a:pt x="5681471" y="0"/>
                  </a:lnTo>
                  <a:close/>
                </a:path>
                <a:path w="5681980" h="5514340">
                  <a:moveTo>
                    <a:pt x="9143" y="5504688"/>
                  </a:moveTo>
                  <a:lnTo>
                    <a:pt x="3047" y="5504688"/>
                  </a:lnTo>
                  <a:lnTo>
                    <a:pt x="9143" y="5507736"/>
                  </a:lnTo>
                  <a:lnTo>
                    <a:pt x="9143" y="5504688"/>
                  </a:lnTo>
                  <a:close/>
                </a:path>
                <a:path w="5681980" h="5514340">
                  <a:moveTo>
                    <a:pt x="5669280" y="5504688"/>
                  </a:moveTo>
                  <a:lnTo>
                    <a:pt x="9143" y="5504688"/>
                  </a:lnTo>
                  <a:lnTo>
                    <a:pt x="9143" y="5507736"/>
                  </a:lnTo>
                  <a:lnTo>
                    <a:pt x="5669280" y="5507736"/>
                  </a:lnTo>
                  <a:lnTo>
                    <a:pt x="5669280" y="5504688"/>
                  </a:lnTo>
                  <a:close/>
                </a:path>
                <a:path w="5681980" h="5514340">
                  <a:moveTo>
                    <a:pt x="5669280" y="3048"/>
                  </a:moveTo>
                  <a:lnTo>
                    <a:pt x="5669280" y="5507736"/>
                  </a:lnTo>
                  <a:lnTo>
                    <a:pt x="5675376" y="5504688"/>
                  </a:lnTo>
                  <a:lnTo>
                    <a:pt x="5681471" y="5504688"/>
                  </a:lnTo>
                  <a:lnTo>
                    <a:pt x="5681471" y="9143"/>
                  </a:lnTo>
                  <a:lnTo>
                    <a:pt x="5675376" y="9143"/>
                  </a:lnTo>
                  <a:lnTo>
                    <a:pt x="5669280" y="3048"/>
                  </a:lnTo>
                  <a:close/>
                </a:path>
                <a:path w="5681980" h="5514340">
                  <a:moveTo>
                    <a:pt x="5681471" y="5504688"/>
                  </a:moveTo>
                  <a:lnTo>
                    <a:pt x="5675376" y="5504688"/>
                  </a:lnTo>
                  <a:lnTo>
                    <a:pt x="5669280" y="5507736"/>
                  </a:lnTo>
                  <a:lnTo>
                    <a:pt x="5681471" y="5507735"/>
                  </a:lnTo>
                  <a:lnTo>
                    <a:pt x="5681471" y="5504688"/>
                  </a:lnTo>
                  <a:close/>
                </a:path>
                <a:path w="5681980" h="5514340">
                  <a:moveTo>
                    <a:pt x="9143" y="3048"/>
                  </a:moveTo>
                  <a:lnTo>
                    <a:pt x="3047" y="9143"/>
                  </a:lnTo>
                  <a:lnTo>
                    <a:pt x="9143" y="9143"/>
                  </a:lnTo>
                  <a:lnTo>
                    <a:pt x="9143" y="3048"/>
                  </a:lnTo>
                  <a:close/>
                </a:path>
                <a:path w="5681980" h="5514340">
                  <a:moveTo>
                    <a:pt x="5669280" y="3048"/>
                  </a:moveTo>
                  <a:lnTo>
                    <a:pt x="9143" y="3048"/>
                  </a:lnTo>
                  <a:lnTo>
                    <a:pt x="9143" y="9143"/>
                  </a:lnTo>
                  <a:lnTo>
                    <a:pt x="5669280" y="9143"/>
                  </a:lnTo>
                  <a:lnTo>
                    <a:pt x="5669280" y="3048"/>
                  </a:lnTo>
                  <a:close/>
                </a:path>
                <a:path w="5681980" h="5514340">
                  <a:moveTo>
                    <a:pt x="5681471" y="3048"/>
                  </a:moveTo>
                  <a:lnTo>
                    <a:pt x="5669280" y="3048"/>
                  </a:lnTo>
                  <a:lnTo>
                    <a:pt x="5675376" y="9143"/>
                  </a:lnTo>
                  <a:lnTo>
                    <a:pt x="5681471" y="9143"/>
                  </a:lnTo>
                  <a:lnTo>
                    <a:pt x="5681471" y="3048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5020" y="1948179"/>
            <a:ext cx="2334571" cy="21714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649224"/>
            <a:ext cx="49390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Physical</a:t>
            </a:r>
            <a:r>
              <a:rPr sz="4000" u="heavy" spc="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Data</a:t>
            </a:r>
            <a:r>
              <a:rPr sz="4000" u="heavy" spc="-5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4000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Model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1514855"/>
            <a:ext cx="8227695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715" indent="-344805" algn="just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7505" algn="l"/>
              </a:tabLst>
            </a:pPr>
            <a:r>
              <a:rPr sz="2400" spc="-5" dirty="0">
                <a:latin typeface="Arial MT"/>
                <a:cs typeface="Arial MT"/>
              </a:rPr>
              <a:t>Physical </a:t>
            </a:r>
            <a:r>
              <a:rPr sz="2400" dirty="0">
                <a:latin typeface="Arial MT"/>
                <a:cs typeface="Arial MT"/>
              </a:rPr>
              <a:t>data models describe 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how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data 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stored 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as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 files</a:t>
            </a:r>
            <a:r>
              <a:rPr sz="2400" b="1" spc="40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in</a:t>
            </a:r>
            <a:r>
              <a:rPr sz="2400" b="1" spc="4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the</a:t>
            </a:r>
            <a:r>
              <a:rPr sz="2400" b="1" spc="42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computer</a:t>
            </a:r>
            <a:r>
              <a:rPr sz="2400" b="1" spc="4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3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representing</a:t>
            </a:r>
            <a:r>
              <a:rPr sz="2400" spc="409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information</a:t>
            </a:r>
            <a:r>
              <a:rPr sz="2400" spc="4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such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record</a:t>
            </a:r>
            <a:r>
              <a:rPr sz="24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formats,</a:t>
            </a:r>
            <a:r>
              <a:rPr sz="2400" spc="-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record</a:t>
            </a:r>
            <a:r>
              <a:rPr sz="24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orderings,</a:t>
            </a:r>
            <a:r>
              <a:rPr sz="24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access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paths.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"/>
            </a:pPr>
            <a:endParaRPr sz="2500">
              <a:latin typeface="Arial MT"/>
              <a:cs typeface="Arial MT"/>
            </a:endParaRPr>
          </a:p>
          <a:p>
            <a:pPr marL="356870" marR="508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"/>
              <a:tabLst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An </a:t>
            </a:r>
            <a:r>
              <a:rPr sz="2400" b="1" dirty="0">
                <a:latin typeface="Arial"/>
                <a:cs typeface="Arial"/>
              </a:rPr>
              <a:t>access </a:t>
            </a:r>
            <a:r>
              <a:rPr sz="2400" b="1" spc="-10" dirty="0">
                <a:latin typeface="Arial"/>
                <a:cs typeface="Arial"/>
              </a:rPr>
              <a:t>path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a </a:t>
            </a:r>
            <a:r>
              <a:rPr sz="2400" b="1" dirty="0">
                <a:latin typeface="Arial"/>
                <a:cs typeface="Arial"/>
              </a:rPr>
              <a:t>search </a:t>
            </a:r>
            <a:r>
              <a:rPr sz="2400" b="1" spc="-5" dirty="0">
                <a:latin typeface="Arial"/>
                <a:cs typeface="Arial"/>
              </a:rPr>
              <a:t>structure that </a:t>
            </a:r>
            <a:r>
              <a:rPr sz="2400" b="1" dirty="0">
                <a:latin typeface="Arial"/>
                <a:cs typeface="Arial"/>
              </a:rPr>
              <a:t>makes </a:t>
            </a:r>
            <a:r>
              <a:rPr sz="2400" b="1" spc="-5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 search </a:t>
            </a:r>
            <a:r>
              <a:rPr sz="2400" b="1" spc="-5" dirty="0">
                <a:latin typeface="Arial"/>
                <a:cs typeface="Arial"/>
              </a:rPr>
              <a:t>for particular database</a:t>
            </a:r>
            <a:r>
              <a:rPr sz="2400" b="1" spc="65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records </a:t>
            </a:r>
            <a:r>
              <a:rPr sz="2400" spc="-5" dirty="0">
                <a:latin typeface="Arial MT"/>
                <a:cs typeface="Arial MT"/>
              </a:rPr>
              <a:t>efficient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such 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indexing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hashing.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"/>
            </a:pPr>
            <a:endParaRPr sz="2500">
              <a:latin typeface="Arial"/>
              <a:cs typeface="Arial"/>
            </a:endParaRPr>
          </a:p>
          <a:p>
            <a:pPr marL="356870" marR="10795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"/>
              <a:tabLst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An </a:t>
            </a:r>
            <a:r>
              <a:rPr sz="2400" b="1" spc="-5" dirty="0">
                <a:latin typeface="Arial"/>
                <a:cs typeface="Arial"/>
              </a:rPr>
              <a:t>index </a:t>
            </a:r>
            <a:r>
              <a:rPr sz="2400" b="1" dirty="0">
                <a:latin typeface="Arial"/>
                <a:cs typeface="Arial"/>
              </a:rPr>
              <a:t>is an </a:t>
            </a:r>
            <a:r>
              <a:rPr sz="2400" b="1" spc="-5" dirty="0">
                <a:latin typeface="Arial"/>
                <a:cs typeface="Arial"/>
              </a:rPr>
              <a:t>example </a:t>
            </a:r>
            <a:r>
              <a:rPr sz="2400" b="1" dirty="0">
                <a:latin typeface="Arial"/>
                <a:cs typeface="Arial"/>
              </a:rPr>
              <a:t>of an </a:t>
            </a:r>
            <a:r>
              <a:rPr sz="2400" dirty="0">
                <a:latin typeface="Arial MT"/>
                <a:cs typeface="Arial MT"/>
              </a:rPr>
              <a:t>access </a:t>
            </a:r>
            <a:r>
              <a:rPr sz="2400" spc="-10" dirty="0">
                <a:latin typeface="Arial MT"/>
                <a:cs typeface="Arial MT"/>
              </a:rPr>
              <a:t>path </a:t>
            </a:r>
            <a:r>
              <a:rPr sz="2400" spc="-5" dirty="0">
                <a:latin typeface="Arial MT"/>
                <a:cs typeface="Arial MT"/>
              </a:rPr>
              <a:t>that </a:t>
            </a:r>
            <a:r>
              <a:rPr sz="2400" spc="-10" dirty="0">
                <a:latin typeface="Arial MT"/>
                <a:cs typeface="Arial MT"/>
              </a:rPr>
              <a:t>allows </a:t>
            </a:r>
            <a:r>
              <a:rPr sz="2400" spc="-5" dirty="0">
                <a:latin typeface="Arial MT"/>
                <a:cs typeface="Arial MT"/>
              </a:rPr>
              <a:t> direct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access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using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term</a:t>
            </a:r>
            <a:r>
              <a:rPr sz="2400" dirty="0">
                <a:latin typeface="Arial MT"/>
                <a:cs typeface="Arial MT"/>
              </a:rPr>
              <a:t> 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keyword.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"/>
            </a:pPr>
            <a:endParaRPr sz="2500">
              <a:latin typeface="Arial MT"/>
              <a:cs typeface="Arial MT"/>
            </a:endParaRPr>
          </a:p>
          <a:p>
            <a:pPr marL="356870" marR="6985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"/>
              <a:tabLst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Index may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organized</a:t>
            </a:r>
            <a:r>
              <a:rPr sz="2400" spc="-5" dirty="0">
                <a:latin typeface="Arial MT"/>
                <a:cs typeface="Arial MT"/>
              </a:rPr>
              <a:t> in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linear,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hierarchical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(tree-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structured),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 some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other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fashion.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94816" y="1911604"/>
            <a:ext cx="8305800" cy="3429000"/>
          </a:xfrm>
          <a:custGeom>
            <a:avLst/>
            <a:gdLst/>
            <a:ahLst/>
            <a:cxnLst/>
            <a:rect l="l" t="t" r="r" b="b"/>
            <a:pathLst>
              <a:path w="8305800" h="3429000">
                <a:moveTo>
                  <a:pt x="8266176" y="0"/>
                </a:moveTo>
                <a:lnTo>
                  <a:pt x="36574" y="0"/>
                </a:lnTo>
                <a:lnTo>
                  <a:pt x="23145" y="3143"/>
                </a:lnTo>
                <a:lnTo>
                  <a:pt x="11429" y="11429"/>
                </a:lnTo>
                <a:lnTo>
                  <a:pt x="3143" y="23145"/>
                </a:lnTo>
                <a:lnTo>
                  <a:pt x="0" y="36575"/>
                </a:lnTo>
                <a:lnTo>
                  <a:pt x="0" y="3389376"/>
                </a:lnTo>
                <a:lnTo>
                  <a:pt x="3143" y="3404568"/>
                </a:lnTo>
                <a:lnTo>
                  <a:pt x="11429" y="3417189"/>
                </a:lnTo>
                <a:lnTo>
                  <a:pt x="23145" y="3425809"/>
                </a:lnTo>
                <a:lnTo>
                  <a:pt x="36574" y="3429000"/>
                </a:lnTo>
                <a:lnTo>
                  <a:pt x="8266176" y="3429000"/>
                </a:lnTo>
                <a:lnTo>
                  <a:pt x="8281368" y="3425809"/>
                </a:lnTo>
                <a:lnTo>
                  <a:pt x="8293988" y="3417189"/>
                </a:lnTo>
                <a:lnTo>
                  <a:pt x="8302609" y="3404568"/>
                </a:lnTo>
                <a:lnTo>
                  <a:pt x="8305800" y="3389376"/>
                </a:lnTo>
                <a:lnTo>
                  <a:pt x="76200" y="3389376"/>
                </a:lnTo>
                <a:lnTo>
                  <a:pt x="36574" y="3352800"/>
                </a:lnTo>
                <a:lnTo>
                  <a:pt x="76200" y="3352800"/>
                </a:lnTo>
                <a:lnTo>
                  <a:pt x="76200" y="76200"/>
                </a:lnTo>
                <a:lnTo>
                  <a:pt x="36574" y="76200"/>
                </a:lnTo>
                <a:lnTo>
                  <a:pt x="76200" y="36575"/>
                </a:lnTo>
                <a:lnTo>
                  <a:pt x="8305800" y="36575"/>
                </a:lnTo>
                <a:lnTo>
                  <a:pt x="8302609" y="23145"/>
                </a:lnTo>
                <a:lnTo>
                  <a:pt x="8293988" y="11429"/>
                </a:lnTo>
                <a:lnTo>
                  <a:pt x="8281368" y="3143"/>
                </a:lnTo>
                <a:lnTo>
                  <a:pt x="8266176" y="0"/>
                </a:lnTo>
                <a:close/>
              </a:path>
              <a:path w="8305800" h="3429000">
                <a:moveTo>
                  <a:pt x="76200" y="3352800"/>
                </a:moveTo>
                <a:lnTo>
                  <a:pt x="36574" y="3352800"/>
                </a:lnTo>
                <a:lnTo>
                  <a:pt x="76200" y="3389376"/>
                </a:lnTo>
                <a:lnTo>
                  <a:pt x="76200" y="3352800"/>
                </a:lnTo>
                <a:close/>
              </a:path>
              <a:path w="8305800" h="3429000">
                <a:moveTo>
                  <a:pt x="8229600" y="3352800"/>
                </a:moveTo>
                <a:lnTo>
                  <a:pt x="76200" y="3352800"/>
                </a:lnTo>
                <a:lnTo>
                  <a:pt x="76200" y="3389376"/>
                </a:lnTo>
                <a:lnTo>
                  <a:pt x="8229600" y="3389376"/>
                </a:lnTo>
                <a:lnTo>
                  <a:pt x="8229600" y="3352800"/>
                </a:lnTo>
                <a:close/>
              </a:path>
              <a:path w="8305800" h="3429000">
                <a:moveTo>
                  <a:pt x="8229600" y="36575"/>
                </a:moveTo>
                <a:lnTo>
                  <a:pt x="8229600" y="3389376"/>
                </a:lnTo>
                <a:lnTo>
                  <a:pt x="8266176" y="3352800"/>
                </a:lnTo>
                <a:lnTo>
                  <a:pt x="8305800" y="3352800"/>
                </a:lnTo>
                <a:lnTo>
                  <a:pt x="8305800" y="76200"/>
                </a:lnTo>
                <a:lnTo>
                  <a:pt x="8266176" y="76200"/>
                </a:lnTo>
                <a:lnTo>
                  <a:pt x="8229600" y="36575"/>
                </a:lnTo>
                <a:close/>
              </a:path>
              <a:path w="8305800" h="3429000">
                <a:moveTo>
                  <a:pt x="8305800" y="3352800"/>
                </a:moveTo>
                <a:lnTo>
                  <a:pt x="8266176" y="3352800"/>
                </a:lnTo>
                <a:lnTo>
                  <a:pt x="8229600" y="3389376"/>
                </a:lnTo>
                <a:lnTo>
                  <a:pt x="8305800" y="3389376"/>
                </a:lnTo>
                <a:lnTo>
                  <a:pt x="8305800" y="3352800"/>
                </a:lnTo>
                <a:close/>
              </a:path>
              <a:path w="8305800" h="3429000">
                <a:moveTo>
                  <a:pt x="76200" y="36575"/>
                </a:moveTo>
                <a:lnTo>
                  <a:pt x="36574" y="76200"/>
                </a:lnTo>
                <a:lnTo>
                  <a:pt x="76200" y="76200"/>
                </a:lnTo>
                <a:lnTo>
                  <a:pt x="76200" y="36575"/>
                </a:lnTo>
                <a:close/>
              </a:path>
              <a:path w="8305800" h="3429000">
                <a:moveTo>
                  <a:pt x="8229600" y="36575"/>
                </a:moveTo>
                <a:lnTo>
                  <a:pt x="76200" y="36575"/>
                </a:lnTo>
                <a:lnTo>
                  <a:pt x="76200" y="76200"/>
                </a:lnTo>
                <a:lnTo>
                  <a:pt x="8229600" y="76200"/>
                </a:lnTo>
                <a:lnTo>
                  <a:pt x="8229600" y="36575"/>
                </a:lnTo>
                <a:close/>
              </a:path>
              <a:path w="8305800" h="3429000">
                <a:moveTo>
                  <a:pt x="8305800" y="36575"/>
                </a:moveTo>
                <a:lnTo>
                  <a:pt x="8229600" y="36575"/>
                </a:lnTo>
                <a:lnTo>
                  <a:pt x="8266176" y="76200"/>
                </a:lnTo>
                <a:lnTo>
                  <a:pt x="8305800" y="76200"/>
                </a:lnTo>
                <a:lnTo>
                  <a:pt x="8305800" y="36575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marR="508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Schemas,</a:t>
            </a:r>
            <a:r>
              <a:rPr spc="-25" dirty="0"/>
              <a:t> </a:t>
            </a:r>
            <a:r>
              <a:rPr spc="-5" dirty="0"/>
              <a:t>Instances </a:t>
            </a:r>
            <a:r>
              <a:rPr spc="-1820" dirty="0"/>
              <a:t> </a:t>
            </a:r>
            <a:r>
              <a:rPr dirty="0"/>
              <a:t>and</a:t>
            </a:r>
          </a:p>
          <a:p>
            <a:pPr algn="ctr">
              <a:lnSpc>
                <a:spcPct val="100000"/>
              </a:lnSpc>
            </a:pPr>
            <a:r>
              <a:rPr dirty="0"/>
              <a:t>Database</a:t>
            </a:r>
            <a:r>
              <a:rPr spc="-25" dirty="0"/>
              <a:t> </a:t>
            </a:r>
            <a:r>
              <a:rPr spc="-5" dirty="0"/>
              <a:t>State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685800"/>
            <a:ext cx="47415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Student</a:t>
            </a:r>
            <a:r>
              <a:rPr sz="4400" u="heavy" spc="-9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4400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Database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1450847" y="1558036"/>
            <a:ext cx="5812790" cy="5050790"/>
            <a:chOff x="1450847" y="1558036"/>
            <a:chExt cx="5812790" cy="50507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3319" y="1567180"/>
              <a:ext cx="5077438" cy="500161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50847" y="1558036"/>
              <a:ext cx="5812790" cy="5050790"/>
            </a:xfrm>
            <a:custGeom>
              <a:avLst/>
              <a:gdLst/>
              <a:ahLst/>
              <a:cxnLst/>
              <a:rect l="l" t="t" r="r" b="b"/>
              <a:pathLst>
                <a:path w="5812790" h="5050790">
                  <a:moveTo>
                    <a:pt x="5812535" y="0"/>
                  </a:moveTo>
                  <a:lnTo>
                    <a:pt x="0" y="0"/>
                  </a:lnTo>
                  <a:lnTo>
                    <a:pt x="0" y="5050536"/>
                  </a:lnTo>
                  <a:lnTo>
                    <a:pt x="5812535" y="5050536"/>
                  </a:lnTo>
                  <a:lnTo>
                    <a:pt x="5812535" y="5044439"/>
                  </a:lnTo>
                  <a:lnTo>
                    <a:pt x="9143" y="5044440"/>
                  </a:lnTo>
                  <a:lnTo>
                    <a:pt x="6096" y="5038344"/>
                  </a:lnTo>
                  <a:lnTo>
                    <a:pt x="9143" y="5038344"/>
                  </a:lnTo>
                  <a:lnTo>
                    <a:pt x="9143" y="9143"/>
                  </a:lnTo>
                  <a:lnTo>
                    <a:pt x="6096" y="9143"/>
                  </a:lnTo>
                  <a:lnTo>
                    <a:pt x="9143" y="6096"/>
                  </a:lnTo>
                  <a:lnTo>
                    <a:pt x="5812535" y="6096"/>
                  </a:lnTo>
                  <a:lnTo>
                    <a:pt x="5812535" y="0"/>
                  </a:lnTo>
                  <a:close/>
                </a:path>
                <a:path w="5812790" h="5050790">
                  <a:moveTo>
                    <a:pt x="9143" y="5038344"/>
                  </a:moveTo>
                  <a:lnTo>
                    <a:pt x="6096" y="5038344"/>
                  </a:lnTo>
                  <a:lnTo>
                    <a:pt x="9143" y="5044440"/>
                  </a:lnTo>
                  <a:lnTo>
                    <a:pt x="9143" y="5038344"/>
                  </a:lnTo>
                  <a:close/>
                </a:path>
                <a:path w="5812790" h="5050790">
                  <a:moveTo>
                    <a:pt x="5800344" y="5038344"/>
                  </a:moveTo>
                  <a:lnTo>
                    <a:pt x="9143" y="5038344"/>
                  </a:lnTo>
                  <a:lnTo>
                    <a:pt x="9143" y="5044440"/>
                  </a:lnTo>
                  <a:lnTo>
                    <a:pt x="5800344" y="5044440"/>
                  </a:lnTo>
                  <a:lnTo>
                    <a:pt x="5800344" y="5038344"/>
                  </a:lnTo>
                  <a:close/>
                </a:path>
                <a:path w="5812790" h="5050790">
                  <a:moveTo>
                    <a:pt x="5800344" y="6096"/>
                  </a:moveTo>
                  <a:lnTo>
                    <a:pt x="5800344" y="5044440"/>
                  </a:lnTo>
                  <a:lnTo>
                    <a:pt x="5806440" y="5038344"/>
                  </a:lnTo>
                  <a:lnTo>
                    <a:pt x="5812535" y="5038344"/>
                  </a:lnTo>
                  <a:lnTo>
                    <a:pt x="5812535" y="9143"/>
                  </a:lnTo>
                  <a:lnTo>
                    <a:pt x="5806440" y="9143"/>
                  </a:lnTo>
                  <a:lnTo>
                    <a:pt x="5800344" y="6096"/>
                  </a:lnTo>
                  <a:close/>
                </a:path>
                <a:path w="5812790" h="5050790">
                  <a:moveTo>
                    <a:pt x="5812535" y="5038344"/>
                  </a:moveTo>
                  <a:lnTo>
                    <a:pt x="5806440" y="5038344"/>
                  </a:lnTo>
                  <a:lnTo>
                    <a:pt x="5800344" y="5044440"/>
                  </a:lnTo>
                  <a:lnTo>
                    <a:pt x="5812535" y="5044439"/>
                  </a:lnTo>
                  <a:lnTo>
                    <a:pt x="5812535" y="5038344"/>
                  </a:lnTo>
                  <a:close/>
                </a:path>
                <a:path w="5812790" h="5050790">
                  <a:moveTo>
                    <a:pt x="9143" y="6096"/>
                  </a:moveTo>
                  <a:lnTo>
                    <a:pt x="6096" y="9143"/>
                  </a:lnTo>
                  <a:lnTo>
                    <a:pt x="9143" y="9143"/>
                  </a:lnTo>
                  <a:lnTo>
                    <a:pt x="9143" y="6096"/>
                  </a:lnTo>
                  <a:close/>
                </a:path>
                <a:path w="5812790" h="5050790">
                  <a:moveTo>
                    <a:pt x="5800344" y="6096"/>
                  </a:moveTo>
                  <a:lnTo>
                    <a:pt x="9143" y="6096"/>
                  </a:lnTo>
                  <a:lnTo>
                    <a:pt x="9143" y="9143"/>
                  </a:lnTo>
                  <a:lnTo>
                    <a:pt x="5800344" y="9143"/>
                  </a:lnTo>
                  <a:lnTo>
                    <a:pt x="5800344" y="6096"/>
                  </a:lnTo>
                  <a:close/>
                </a:path>
                <a:path w="5812790" h="5050790">
                  <a:moveTo>
                    <a:pt x="5812535" y="6096"/>
                  </a:moveTo>
                  <a:lnTo>
                    <a:pt x="5800344" y="6096"/>
                  </a:lnTo>
                  <a:lnTo>
                    <a:pt x="5806440" y="9143"/>
                  </a:lnTo>
                  <a:lnTo>
                    <a:pt x="5812535" y="9143"/>
                  </a:lnTo>
                  <a:lnTo>
                    <a:pt x="5812535" y="6096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996695"/>
            <a:ext cx="81400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Schema</a:t>
            </a:r>
            <a:r>
              <a:rPr sz="3200" u="heavy" spc="2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3200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diagram</a:t>
            </a:r>
            <a:r>
              <a:rPr sz="3200" u="heavy" spc="1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3200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for</a:t>
            </a:r>
            <a:r>
              <a:rPr sz="3200" u="heavy" spc="2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3200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the</a:t>
            </a:r>
            <a:r>
              <a:rPr sz="3200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3200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Student</a:t>
            </a:r>
            <a:r>
              <a:rPr sz="3200" u="heavy" spc="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3200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database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078990" y="1795779"/>
            <a:ext cx="8534400" cy="5181600"/>
            <a:chOff x="1078990" y="1795779"/>
            <a:chExt cx="8534400" cy="5181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4532" y="1916018"/>
              <a:ext cx="8313535" cy="4897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78990" y="1795779"/>
              <a:ext cx="8534400" cy="5181600"/>
            </a:xfrm>
            <a:custGeom>
              <a:avLst/>
              <a:gdLst/>
              <a:ahLst/>
              <a:cxnLst/>
              <a:rect l="l" t="t" r="r" b="b"/>
              <a:pathLst>
                <a:path w="8534400" h="5181600">
                  <a:moveTo>
                    <a:pt x="8534401" y="0"/>
                  </a:moveTo>
                  <a:lnTo>
                    <a:pt x="0" y="0"/>
                  </a:lnTo>
                  <a:lnTo>
                    <a:pt x="0" y="5181600"/>
                  </a:lnTo>
                  <a:lnTo>
                    <a:pt x="8534401" y="5181600"/>
                  </a:lnTo>
                  <a:lnTo>
                    <a:pt x="8534401" y="5145025"/>
                  </a:lnTo>
                  <a:lnTo>
                    <a:pt x="76200" y="5145025"/>
                  </a:lnTo>
                  <a:lnTo>
                    <a:pt x="39625" y="5105400"/>
                  </a:lnTo>
                  <a:lnTo>
                    <a:pt x="76200" y="5105400"/>
                  </a:lnTo>
                  <a:lnTo>
                    <a:pt x="76200" y="76200"/>
                  </a:lnTo>
                  <a:lnTo>
                    <a:pt x="39625" y="76200"/>
                  </a:lnTo>
                  <a:lnTo>
                    <a:pt x="76200" y="39624"/>
                  </a:lnTo>
                  <a:lnTo>
                    <a:pt x="8534401" y="39624"/>
                  </a:lnTo>
                  <a:lnTo>
                    <a:pt x="8534401" y="0"/>
                  </a:lnTo>
                  <a:close/>
                </a:path>
                <a:path w="8534400" h="5181600">
                  <a:moveTo>
                    <a:pt x="76200" y="5105400"/>
                  </a:moveTo>
                  <a:lnTo>
                    <a:pt x="39625" y="5105400"/>
                  </a:lnTo>
                  <a:lnTo>
                    <a:pt x="76200" y="5145025"/>
                  </a:lnTo>
                  <a:lnTo>
                    <a:pt x="76200" y="5105400"/>
                  </a:lnTo>
                  <a:close/>
                </a:path>
                <a:path w="8534400" h="5181600">
                  <a:moveTo>
                    <a:pt x="8458201" y="5105400"/>
                  </a:moveTo>
                  <a:lnTo>
                    <a:pt x="76200" y="5105400"/>
                  </a:lnTo>
                  <a:lnTo>
                    <a:pt x="76200" y="5145025"/>
                  </a:lnTo>
                  <a:lnTo>
                    <a:pt x="8458201" y="5145025"/>
                  </a:lnTo>
                  <a:lnTo>
                    <a:pt x="8458201" y="5105400"/>
                  </a:lnTo>
                  <a:close/>
                </a:path>
                <a:path w="8534400" h="5181600">
                  <a:moveTo>
                    <a:pt x="8458201" y="39624"/>
                  </a:moveTo>
                  <a:lnTo>
                    <a:pt x="8458201" y="5145025"/>
                  </a:lnTo>
                  <a:lnTo>
                    <a:pt x="8497825" y="5105400"/>
                  </a:lnTo>
                  <a:lnTo>
                    <a:pt x="8534401" y="5105400"/>
                  </a:lnTo>
                  <a:lnTo>
                    <a:pt x="8534401" y="76200"/>
                  </a:lnTo>
                  <a:lnTo>
                    <a:pt x="8497825" y="76200"/>
                  </a:lnTo>
                  <a:lnTo>
                    <a:pt x="8458201" y="39624"/>
                  </a:lnTo>
                  <a:close/>
                </a:path>
                <a:path w="8534400" h="5181600">
                  <a:moveTo>
                    <a:pt x="8534401" y="5105400"/>
                  </a:moveTo>
                  <a:lnTo>
                    <a:pt x="8497825" y="5105400"/>
                  </a:lnTo>
                  <a:lnTo>
                    <a:pt x="8458201" y="5145025"/>
                  </a:lnTo>
                  <a:lnTo>
                    <a:pt x="8534401" y="5145025"/>
                  </a:lnTo>
                  <a:lnTo>
                    <a:pt x="8534401" y="5105400"/>
                  </a:lnTo>
                  <a:close/>
                </a:path>
                <a:path w="8534400" h="5181600">
                  <a:moveTo>
                    <a:pt x="76200" y="39624"/>
                  </a:moveTo>
                  <a:lnTo>
                    <a:pt x="39625" y="76200"/>
                  </a:lnTo>
                  <a:lnTo>
                    <a:pt x="76200" y="76200"/>
                  </a:lnTo>
                  <a:lnTo>
                    <a:pt x="76200" y="39624"/>
                  </a:lnTo>
                  <a:close/>
                </a:path>
                <a:path w="8534400" h="5181600">
                  <a:moveTo>
                    <a:pt x="8458201" y="39624"/>
                  </a:moveTo>
                  <a:lnTo>
                    <a:pt x="76200" y="39624"/>
                  </a:lnTo>
                  <a:lnTo>
                    <a:pt x="76200" y="76200"/>
                  </a:lnTo>
                  <a:lnTo>
                    <a:pt x="8458201" y="76200"/>
                  </a:lnTo>
                  <a:lnTo>
                    <a:pt x="8458201" y="39624"/>
                  </a:lnTo>
                  <a:close/>
                </a:path>
                <a:path w="8534400" h="5181600">
                  <a:moveTo>
                    <a:pt x="8534401" y="39624"/>
                  </a:moveTo>
                  <a:lnTo>
                    <a:pt x="8458201" y="39624"/>
                  </a:lnTo>
                  <a:lnTo>
                    <a:pt x="8497825" y="76200"/>
                  </a:lnTo>
                  <a:lnTo>
                    <a:pt x="8534401" y="76200"/>
                  </a:lnTo>
                  <a:lnTo>
                    <a:pt x="8534401" y="3962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649224"/>
            <a:ext cx="43751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u="heavy" spc="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Database</a:t>
            </a:r>
            <a:r>
              <a:rPr sz="4000" u="heavy" spc="-14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4000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Schema</a:t>
            </a:r>
            <a:endParaRPr sz="4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1365504"/>
            <a:ext cx="501586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data</a:t>
            </a:r>
            <a:r>
              <a:rPr sz="2000" spc="-5" dirty="0">
                <a:latin typeface="Arial MT"/>
                <a:cs typeface="Arial MT"/>
              </a:rPr>
              <a:t> model,</a:t>
            </a:r>
            <a:endParaRPr sz="20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676910" algn="l"/>
                <a:tab pos="1039494" algn="l"/>
                <a:tab pos="2273935" algn="l"/>
                <a:tab pos="2663825" algn="l"/>
                <a:tab pos="4041775" algn="l"/>
              </a:tabLst>
            </a:pPr>
            <a:r>
              <a:rPr sz="2000" spc="-5" dirty="0">
                <a:latin typeface="Arial MT"/>
                <a:cs typeface="Arial MT"/>
              </a:rPr>
              <a:t>It	</a:t>
            </a:r>
            <a:r>
              <a:rPr sz="2000" spc="-10" dirty="0">
                <a:latin typeface="Arial MT"/>
                <a:cs typeface="Arial MT"/>
              </a:rPr>
              <a:t>is	</a:t>
            </a:r>
            <a:r>
              <a:rPr sz="2000" spc="-5" dirty="0">
                <a:latin typeface="Arial MT"/>
                <a:cs typeface="Arial MT"/>
              </a:rPr>
              <a:t>important	to	distinguish	between</a:t>
            </a:r>
            <a:endParaRPr sz="20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database</a:t>
            </a:r>
            <a:r>
              <a:rPr sz="2000" b="1" u="heavy" spc="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and</a:t>
            </a:r>
            <a:r>
              <a:rPr sz="2000" b="1" u="heavy" spc="2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the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database</a:t>
            </a:r>
            <a:r>
              <a:rPr sz="2000" b="1" u="heavy" spc="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itself.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9540" y="1670304"/>
            <a:ext cx="29063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42925" algn="l"/>
                <a:tab pos="2094230" algn="l"/>
                <a:tab pos="2511425" algn="l"/>
              </a:tabLst>
            </a:pP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h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d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e</a:t>
            </a:r>
            <a:r>
              <a:rPr sz="2000" b="1" u="heavy" spc="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s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c</a:t>
            </a:r>
            <a:r>
              <a:rPr sz="2000" b="1" u="heavy" spc="-1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r</a:t>
            </a:r>
            <a:r>
              <a:rPr sz="2000" b="1" u="heavy" spc="1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i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pt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i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o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n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	o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f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	th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132" y="2584704"/>
            <a:ext cx="8072755" cy="404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000" dirty="0">
                <a:solidFill>
                  <a:srgbClr val="A70789"/>
                </a:solidFill>
                <a:latin typeface="Arial MT"/>
                <a:cs typeface="Arial MT"/>
              </a:rPr>
              <a:t>The</a:t>
            </a:r>
            <a:r>
              <a:rPr sz="2000" spc="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A70789"/>
                </a:solidFill>
                <a:latin typeface="Arial MT"/>
                <a:cs typeface="Arial MT"/>
              </a:rPr>
              <a:t>description</a:t>
            </a:r>
            <a:r>
              <a:rPr sz="200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A70789"/>
                </a:solidFill>
                <a:latin typeface="Arial MT"/>
                <a:cs typeface="Arial MT"/>
              </a:rPr>
              <a:t>of</a:t>
            </a:r>
            <a:r>
              <a:rPr sz="2000" spc="-5" dirty="0">
                <a:solidFill>
                  <a:srgbClr val="A70789"/>
                </a:solidFill>
                <a:latin typeface="Arial MT"/>
                <a:cs typeface="Arial MT"/>
              </a:rPr>
              <a:t> a</a:t>
            </a:r>
            <a:r>
              <a:rPr sz="200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A70789"/>
                </a:solidFill>
                <a:latin typeface="Arial MT"/>
                <a:cs typeface="Arial MT"/>
              </a:rPr>
              <a:t>database</a:t>
            </a:r>
            <a:r>
              <a:rPr sz="200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A70789"/>
                </a:solidFill>
                <a:latin typeface="Arial MT"/>
                <a:cs typeface="Arial MT"/>
              </a:rPr>
              <a:t>is</a:t>
            </a:r>
            <a:r>
              <a:rPr sz="2000" spc="-5" dirty="0">
                <a:solidFill>
                  <a:srgbClr val="A70789"/>
                </a:solidFill>
                <a:latin typeface="Arial MT"/>
                <a:cs typeface="Arial MT"/>
              </a:rPr>
              <a:t> called</a:t>
            </a:r>
            <a:r>
              <a:rPr sz="200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A70789"/>
                </a:solidFill>
                <a:latin typeface="Arial MT"/>
                <a:cs typeface="Arial MT"/>
              </a:rPr>
              <a:t>the</a:t>
            </a:r>
            <a:r>
              <a:rPr sz="2000" spc="-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database</a:t>
            </a:r>
            <a:r>
              <a:rPr sz="2000" b="1" u="heavy" spc="54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schema</a:t>
            </a:r>
            <a:r>
              <a:rPr sz="2000" b="1" spc="-5" dirty="0">
                <a:latin typeface="Arial"/>
                <a:cs typeface="Arial"/>
              </a:rPr>
              <a:t>, </a:t>
            </a:r>
            <a:r>
              <a:rPr sz="2000" b="1" dirty="0">
                <a:latin typeface="Arial"/>
                <a:cs typeface="Arial"/>
              </a:rPr>
              <a:t> which </a:t>
            </a:r>
            <a:r>
              <a:rPr sz="2000" b="1" spc="-5" dirty="0">
                <a:latin typeface="Arial"/>
                <a:cs typeface="Arial"/>
              </a:rPr>
              <a:t>is specified during database design and </a:t>
            </a:r>
            <a:r>
              <a:rPr sz="2000" b="1" spc="5" dirty="0">
                <a:latin typeface="Arial"/>
                <a:cs typeface="Arial"/>
              </a:rPr>
              <a:t>is </a:t>
            </a:r>
            <a:r>
              <a:rPr sz="2000" b="1" spc="-5" dirty="0">
                <a:latin typeface="Arial"/>
                <a:cs typeface="Arial"/>
              </a:rPr>
              <a:t>not </a:t>
            </a:r>
            <a:r>
              <a:rPr sz="2000" b="1" spc="-10" dirty="0">
                <a:latin typeface="Arial"/>
                <a:cs typeface="Arial"/>
              </a:rPr>
              <a:t>expected 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change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frequently.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C3300"/>
              </a:buClr>
              <a:buFont typeface="Wingdings"/>
              <a:buChar char=""/>
            </a:pPr>
            <a:endParaRPr sz="2050">
              <a:latin typeface="Arial MT"/>
              <a:cs typeface="Arial MT"/>
            </a:endParaRPr>
          </a:p>
          <a:p>
            <a:pPr marL="356870" marR="7620" indent="-344805" algn="just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000" spc="-5" dirty="0">
                <a:latin typeface="Arial MT"/>
                <a:cs typeface="Arial MT"/>
              </a:rPr>
              <a:t>Most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data</a:t>
            </a:r>
            <a:r>
              <a:rPr sz="2000" spc="-5" dirty="0">
                <a:latin typeface="Arial MT"/>
                <a:cs typeface="Arial MT"/>
              </a:rPr>
              <a:t> models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have</a:t>
            </a:r>
            <a:r>
              <a:rPr sz="2000" spc="-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certain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conventions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5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displaying </a:t>
            </a:r>
            <a:r>
              <a:rPr sz="2000" dirty="0">
                <a:latin typeface="Arial MT"/>
                <a:cs typeface="Arial MT"/>
              </a:rPr>
              <a:t> schemas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diagrams.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C3300"/>
              </a:buClr>
              <a:buFont typeface="Wingdings"/>
              <a:buChar char=""/>
            </a:pPr>
            <a:endParaRPr sz="205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A70789"/>
                </a:solidFill>
                <a:latin typeface="Arial MT"/>
                <a:cs typeface="Arial MT"/>
              </a:rPr>
              <a:t>A</a:t>
            </a:r>
            <a:r>
              <a:rPr sz="2000" spc="1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A70789"/>
                </a:solidFill>
                <a:latin typeface="Arial MT"/>
                <a:cs typeface="Arial MT"/>
              </a:rPr>
              <a:t>displayed</a:t>
            </a:r>
            <a:r>
              <a:rPr sz="2000" spc="10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A70789"/>
                </a:solidFill>
                <a:latin typeface="Arial MT"/>
                <a:cs typeface="Arial MT"/>
              </a:rPr>
              <a:t>schema</a:t>
            </a:r>
            <a:r>
              <a:rPr sz="2000" spc="-3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A70789"/>
                </a:solidFill>
                <a:latin typeface="Arial MT"/>
                <a:cs typeface="Arial MT"/>
              </a:rPr>
              <a:t>is</a:t>
            </a:r>
            <a:r>
              <a:rPr sz="2000" spc="1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A70789"/>
                </a:solidFill>
                <a:latin typeface="Arial MT"/>
                <a:cs typeface="Arial MT"/>
              </a:rPr>
              <a:t>called</a:t>
            </a:r>
            <a:r>
              <a:rPr sz="2000" spc="3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A70789"/>
                </a:solidFill>
                <a:latin typeface="Arial MT"/>
                <a:cs typeface="Arial MT"/>
              </a:rPr>
              <a:t>a</a:t>
            </a:r>
            <a:r>
              <a:rPr sz="2000" spc="1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schema</a:t>
            </a:r>
            <a:r>
              <a:rPr sz="2000" b="1" u="heavy" spc="1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diagram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3300"/>
              </a:buClr>
              <a:buFont typeface="Wingdings"/>
              <a:buChar char=""/>
            </a:pPr>
            <a:endParaRPr sz="2050">
              <a:latin typeface="Arial"/>
              <a:cs typeface="Arial"/>
            </a:endParaRPr>
          </a:p>
          <a:p>
            <a:pPr marL="356870" marR="6985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10" dirty="0">
                <a:latin typeface="Arial MT"/>
                <a:cs typeface="Arial MT"/>
              </a:rPr>
              <a:t>diagram displays the</a:t>
            </a:r>
            <a:r>
              <a:rPr sz="2000" spc="-1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structure of 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each record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type </a:t>
            </a:r>
            <a:r>
              <a:rPr sz="2000" spc="-10" dirty="0">
                <a:latin typeface="Arial MT"/>
                <a:cs typeface="Arial MT"/>
              </a:rPr>
              <a:t>but not the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actual instances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records.</a:t>
            </a:r>
            <a:endParaRPr sz="2000">
              <a:latin typeface="Arial MT"/>
              <a:cs typeface="Arial MT"/>
            </a:endParaRPr>
          </a:p>
          <a:p>
            <a:pPr marL="356870" marR="495300" indent="-344805">
              <a:lnSpc>
                <a:spcPct val="100000"/>
              </a:lnSpc>
              <a:spcBef>
                <a:spcPts val="48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 MT"/>
                <a:cs typeface="Arial MT"/>
              </a:rPr>
              <a:t>Each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object </a:t>
            </a:r>
            <a:r>
              <a:rPr sz="2000" spc="-10" dirty="0">
                <a:latin typeface="Arial MT"/>
                <a:cs typeface="Arial MT"/>
              </a:rPr>
              <a:t>in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schema—such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as</a:t>
            </a:r>
            <a:r>
              <a:rPr sz="200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STUDENT</a:t>
            </a:r>
            <a:r>
              <a:rPr sz="2000" b="1" u="heavy" spc="5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/</a:t>
            </a:r>
            <a:r>
              <a:rPr sz="2000" b="1" u="heavy" spc="-3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COURSE</a:t>
            </a:r>
            <a:r>
              <a:rPr sz="2000" b="1" u="heavy" spc="7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spc="-10" dirty="0">
                <a:latin typeface="Arial MT"/>
                <a:cs typeface="Arial MT"/>
              </a:rPr>
              <a:t>—</a:t>
            </a:r>
            <a:r>
              <a:rPr sz="2000" spc="-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a </a:t>
            </a:r>
            <a:r>
              <a:rPr sz="2000" b="1" spc="-54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schema</a:t>
            </a:r>
            <a:r>
              <a:rPr sz="2000" b="1" u="heavy" spc="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construct.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4516" y="762000"/>
            <a:ext cx="803910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Schema</a:t>
            </a:r>
            <a:r>
              <a:rPr sz="4400" u="heavy" spc="1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4400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Diagram</a:t>
            </a:r>
            <a:r>
              <a:rPr sz="4400" u="heavy" spc="3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4400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- Limitations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1591057"/>
            <a:ext cx="8076565" cy="472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schema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diagram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displays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only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some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aspects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schema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such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as the</a:t>
            </a:r>
            <a:r>
              <a:rPr sz="2200" b="1" spc="-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names</a:t>
            </a:r>
            <a:r>
              <a:rPr sz="2200" b="1" spc="-2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of</a:t>
            </a:r>
            <a:r>
              <a:rPr sz="2200" b="1" spc="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record</a:t>
            </a:r>
            <a:r>
              <a:rPr sz="2200" b="1" spc="-2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A70789"/>
                </a:solidFill>
                <a:latin typeface="Arial"/>
                <a:cs typeface="Arial"/>
              </a:rPr>
              <a:t>types</a:t>
            </a:r>
            <a:r>
              <a:rPr sz="2200" b="1" spc="2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and</a:t>
            </a:r>
            <a:r>
              <a:rPr sz="2200" b="1" spc="2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data</a:t>
            </a:r>
            <a:r>
              <a:rPr sz="2200" b="1" spc="-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items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CC6600"/>
              </a:buClr>
              <a:buFont typeface="Wingdings"/>
              <a:buChar char=""/>
            </a:pPr>
            <a:endParaRPr sz="22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Other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aspects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1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200" b="1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not</a:t>
            </a:r>
            <a:r>
              <a:rPr sz="2200" b="1" u="heavy" spc="2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specified</a:t>
            </a:r>
            <a:r>
              <a:rPr sz="2200" b="1" spc="-1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schema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diagram;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3300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356870" marR="635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Figure</a:t>
            </a:r>
            <a:r>
              <a:rPr sz="2200" spc="6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shows neither the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data 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type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of each 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data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item nor 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the</a:t>
            </a:r>
            <a:r>
              <a:rPr sz="2200" b="1" spc="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relationships</a:t>
            </a:r>
            <a:r>
              <a:rPr sz="2200" b="1" spc="-4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among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various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files</a:t>
            </a:r>
            <a:r>
              <a:rPr sz="2200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marL="356870" marR="508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Many types </a:t>
            </a:r>
            <a:r>
              <a:rPr sz="2200" spc="-15" dirty="0">
                <a:latin typeface="Arial MT"/>
                <a:cs typeface="Arial MT"/>
              </a:rPr>
              <a:t>of 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constraints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are not 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represented </a:t>
            </a:r>
            <a:r>
              <a:rPr sz="2200" spc="-5" dirty="0">
                <a:latin typeface="Arial MT"/>
                <a:cs typeface="Arial MT"/>
              </a:rPr>
              <a:t>in schema </a:t>
            </a:r>
            <a:r>
              <a:rPr sz="2200" dirty="0">
                <a:latin typeface="Arial MT"/>
                <a:cs typeface="Arial MT"/>
              </a:rPr>
              <a:t> diagrams.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CC3300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356870" marR="5715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constraint</a:t>
            </a:r>
            <a:r>
              <a:rPr sz="2200" dirty="0">
                <a:latin typeface="Arial MT"/>
                <a:cs typeface="Arial MT"/>
              </a:rPr>
              <a:t> such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students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majoring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in</a:t>
            </a:r>
            <a:r>
              <a:rPr sz="2200" b="1" spc="60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computer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 science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must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take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CS1310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before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end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of</a:t>
            </a:r>
            <a:r>
              <a:rPr sz="2200" spc="5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their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sophomore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year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quite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difficult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6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represent </a:t>
            </a:r>
            <a:r>
              <a:rPr sz="2200" dirty="0">
                <a:latin typeface="Arial MT"/>
                <a:cs typeface="Arial MT"/>
              </a:rPr>
              <a:t> diagrammatically.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6227" y="762000"/>
            <a:ext cx="3970654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Database</a:t>
            </a:r>
            <a:r>
              <a:rPr sz="4400" u="heavy" spc="-6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4400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state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1677618"/>
            <a:ext cx="8077200" cy="4917372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actual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 in</a:t>
            </a:r>
            <a:r>
              <a:rPr sz="22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database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may</a:t>
            </a:r>
            <a:r>
              <a:rPr sz="22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change</a:t>
            </a:r>
            <a:r>
              <a:rPr sz="22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quite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frequently.</a:t>
            </a:r>
          </a:p>
          <a:p>
            <a:pPr marL="356870" marR="5080" indent="-344805" algn="just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For </a:t>
            </a:r>
            <a:r>
              <a:rPr sz="2200" spc="-5" dirty="0">
                <a:latin typeface="Arial MT"/>
                <a:cs typeface="Arial MT"/>
              </a:rPr>
              <a:t>example,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database changes every </a:t>
            </a:r>
            <a:r>
              <a:rPr sz="2200" dirty="0">
                <a:latin typeface="Arial MT"/>
                <a:cs typeface="Arial MT"/>
              </a:rPr>
              <a:t>time </a:t>
            </a:r>
            <a:r>
              <a:rPr sz="2200" spc="-5" dirty="0">
                <a:latin typeface="Arial MT"/>
                <a:cs typeface="Arial MT"/>
              </a:rPr>
              <a:t>we </a:t>
            </a:r>
            <a:r>
              <a:rPr sz="2200" dirty="0">
                <a:latin typeface="Arial MT"/>
                <a:cs typeface="Arial MT"/>
              </a:rPr>
              <a:t>add a new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student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enter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new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grade.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 dirty="0">
              <a:latin typeface="Arial MT"/>
              <a:cs typeface="Arial MT"/>
            </a:endParaRPr>
          </a:p>
          <a:p>
            <a:pPr marL="356870" marR="635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data in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database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at a particular moment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in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time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is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called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database state</a:t>
            </a:r>
            <a:r>
              <a:rPr sz="22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or</a:t>
            </a:r>
            <a:r>
              <a:rPr sz="22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snapshot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lang="en-IN" sz="22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56870" marR="635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endParaRPr sz="2200" dirty="0">
              <a:latin typeface="Arial"/>
              <a:cs typeface="Arial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436880" algn="l"/>
              </a:tabLst>
            </a:pPr>
            <a:r>
              <a:rPr dirty="0"/>
              <a:t>	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It</a:t>
            </a:r>
            <a:r>
              <a:rPr sz="2200" b="1" spc="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is</a:t>
            </a:r>
            <a:r>
              <a:rPr sz="2200" b="1" spc="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also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called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 the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current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 set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of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occurrences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or 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instances</a:t>
            </a:r>
            <a:r>
              <a:rPr sz="2200" b="1" spc="-2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in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database.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C3300"/>
              </a:buClr>
              <a:buFont typeface="Wingdings"/>
              <a:buChar char=""/>
            </a:pPr>
            <a:endParaRPr sz="3200" dirty="0">
              <a:latin typeface="Arial"/>
              <a:cs typeface="Arial"/>
            </a:endParaRPr>
          </a:p>
          <a:p>
            <a:pPr marL="356870" marR="635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Every</a:t>
            </a:r>
            <a:r>
              <a:rPr sz="2200" dirty="0">
                <a:latin typeface="Arial MT"/>
                <a:cs typeface="Arial MT"/>
              </a:rPr>
              <a:t> time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b="1" spc="20" dirty="0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insert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delete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 a record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change</a:t>
            </a:r>
            <a:r>
              <a:rPr sz="2200" b="1" spc="6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value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of a data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item 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a record</a:t>
            </a:r>
            <a:r>
              <a:rPr sz="2200" dirty="0">
                <a:latin typeface="Arial MT"/>
                <a:cs typeface="Arial MT"/>
              </a:rPr>
              <a:t>, </a:t>
            </a:r>
            <a:r>
              <a:rPr sz="2200" spc="-15" dirty="0">
                <a:latin typeface="Arial MT"/>
                <a:cs typeface="Arial MT"/>
              </a:rPr>
              <a:t>we</a:t>
            </a:r>
            <a:r>
              <a:rPr sz="2200" spc="5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change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one state </a:t>
            </a:r>
            <a:r>
              <a:rPr sz="22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of 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</a:t>
            </a:r>
            <a:r>
              <a:rPr sz="2200"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database </a:t>
            </a:r>
            <a:r>
              <a:rPr sz="2200"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into</a:t>
            </a:r>
            <a:r>
              <a:rPr sz="22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another</a:t>
            </a:r>
            <a:r>
              <a:rPr sz="22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state.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263312"/>
            <a:ext cx="9144000" cy="2231390"/>
            <a:chOff x="774191" y="347979"/>
            <a:chExt cx="9144000" cy="22313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391" y="347979"/>
              <a:ext cx="2209800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191" y="347979"/>
              <a:ext cx="2886456" cy="2231136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3624071" y="2673604"/>
            <a:ext cx="4581525" cy="2133600"/>
          </a:xfrm>
          <a:custGeom>
            <a:avLst/>
            <a:gdLst/>
            <a:ahLst/>
            <a:cxnLst/>
            <a:rect l="l" t="t" r="r" b="b"/>
            <a:pathLst>
              <a:path w="4581525" h="2133600">
                <a:moveTo>
                  <a:pt x="4581144" y="0"/>
                </a:moveTo>
                <a:lnTo>
                  <a:pt x="0" y="0"/>
                </a:lnTo>
                <a:lnTo>
                  <a:pt x="0" y="2133600"/>
                </a:lnTo>
                <a:lnTo>
                  <a:pt x="4581144" y="2133600"/>
                </a:lnTo>
                <a:lnTo>
                  <a:pt x="4581144" y="2093976"/>
                </a:lnTo>
                <a:lnTo>
                  <a:pt x="76200" y="2093976"/>
                </a:lnTo>
                <a:lnTo>
                  <a:pt x="36575" y="2057400"/>
                </a:lnTo>
                <a:lnTo>
                  <a:pt x="76200" y="2057400"/>
                </a:lnTo>
                <a:lnTo>
                  <a:pt x="76200" y="76200"/>
                </a:lnTo>
                <a:lnTo>
                  <a:pt x="36575" y="76200"/>
                </a:lnTo>
                <a:lnTo>
                  <a:pt x="76200" y="36575"/>
                </a:lnTo>
                <a:lnTo>
                  <a:pt x="4581144" y="36575"/>
                </a:lnTo>
                <a:lnTo>
                  <a:pt x="4581144" y="0"/>
                </a:lnTo>
                <a:close/>
              </a:path>
              <a:path w="4581525" h="2133600">
                <a:moveTo>
                  <a:pt x="76200" y="2057400"/>
                </a:moveTo>
                <a:lnTo>
                  <a:pt x="36575" y="2057400"/>
                </a:lnTo>
                <a:lnTo>
                  <a:pt x="76200" y="2093976"/>
                </a:lnTo>
                <a:lnTo>
                  <a:pt x="76200" y="2057400"/>
                </a:lnTo>
                <a:close/>
              </a:path>
              <a:path w="4581525" h="2133600">
                <a:moveTo>
                  <a:pt x="4504944" y="2057400"/>
                </a:moveTo>
                <a:lnTo>
                  <a:pt x="76200" y="2057400"/>
                </a:lnTo>
                <a:lnTo>
                  <a:pt x="76200" y="2093976"/>
                </a:lnTo>
                <a:lnTo>
                  <a:pt x="4504944" y="2093976"/>
                </a:lnTo>
                <a:lnTo>
                  <a:pt x="4504944" y="2057400"/>
                </a:lnTo>
                <a:close/>
              </a:path>
              <a:path w="4581525" h="2133600">
                <a:moveTo>
                  <a:pt x="4504944" y="36575"/>
                </a:moveTo>
                <a:lnTo>
                  <a:pt x="4504944" y="2093976"/>
                </a:lnTo>
                <a:lnTo>
                  <a:pt x="4541520" y="2057400"/>
                </a:lnTo>
                <a:lnTo>
                  <a:pt x="4581144" y="2057400"/>
                </a:lnTo>
                <a:lnTo>
                  <a:pt x="4581144" y="76200"/>
                </a:lnTo>
                <a:lnTo>
                  <a:pt x="4541520" y="76200"/>
                </a:lnTo>
                <a:lnTo>
                  <a:pt x="4504944" y="36575"/>
                </a:lnTo>
                <a:close/>
              </a:path>
              <a:path w="4581525" h="2133600">
                <a:moveTo>
                  <a:pt x="4581144" y="2057400"/>
                </a:moveTo>
                <a:lnTo>
                  <a:pt x="4541520" y="2057400"/>
                </a:lnTo>
                <a:lnTo>
                  <a:pt x="4504944" y="2093976"/>
                </a:lnTo>
                <a:lnTo>
                  <a:pt x="4581144" y="2093976"/>
                </a:lnTo>
                <a:lnTo>
                  <a:pt x="4581144" y="2057400"/>
                </a:lnTo>
                <a:close/>
              </a:path>
              <a:path w="4581525" h="2133600">
                <a:moveTo>
                  <a:pt x="76200" y="36575"/>
                </a:moveTo>
                <a:lnTo>
                  <a:pt x="36575" y="76200"/>
                </a:lnTo>
                <a:lnTo>
                  <a:pt x="76200" y="76200"/>
                </a:lnTo>
                <a:lnTo>
                  <a:pt x="76200" y="36575"/>
                </a:lnTo>
                <a:close/>
              </a:path>
              <a:path w="4581525" h="2133600">
                <a:moveTo>
                  <a:pt x="4504944" y="36575"/>
                </a:moveTo>
                <a:lnTo>
                  <a:pt x="76200" y="36575"/>
                </a:lnTo>
                <a:lnTo>
                  <a:pt x="76200" y="76200"/>
                </a:lnTo>
                <a:lnTo>
                  <a:pt x="4504944" y="76200"/>
                </a:lnTo>
                <a:lnTo>
                  <a:pt x="4504944" y="36575"/>
                </a:lnTo>
                <a:close/>
              </a:path>
              <a:path w="4581525" h="2133600">
                <a:moveTo>
                  <a:pt x="4581144" y="36575"/>
                </a:moveTo>
                <a:lnTo>
                  <a:pt x="4504944" y="36575"/>
                </a:lnTo>
                <a:lnTo>
                  <a:pt x="4541520" y="76200"/>
                </a:lnTo>
                <a:lnTo>
                  <a:pt x="4581144" y="76200"/>
                </a:lnTo>
                <a:lnTo>
                  <a:pt x="4581144" y="3657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9388" y="2727960"/>
            <a:ext cx="3803650" cy="2036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469900" algn="l"/>
              </a:tabLst>
            </a:pPr>
            <a:r>
              <a:rPr sz="4400" b="1" spc="-5" dirty="0">
                <a:solidFill>
                  <a:srgbClr val="A70789"/>
                </a:solidFill>
                <a:latin typeface="Arial"/>
                <a:cs typeface="Arial"/>
              </a:rPr>
              <a:t>Data</a:t>
            </a:r>
            <a:r>
              <a:rPr sz="4400" b="1" spc="-8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4400" b="1" spc="-5" dirty="0">
                <a:solidFill>
                  <a:srgbClr val="A70789"/>
                </a:solidFill>
                <a:latin typeface="Arial"/>
                <a:cs typeface="Arial"/>
              </a:rPr>
              <a:t>models</a:t>
            </a:r>
            <a:endParaRPr sz="4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4400" b="1" spc="-10" dirty="0">
                <a:solidFill>
                  <a:srgbClr val="A70789"/>
                </a:solidFill>
                <a:latin typeface="Arial"/>
                <a:cs typeface="Arial"/>
              </a:rPr>
              <a:t>Schemas</a:t>
            </a:r>
            <a:endParaRPr sz="4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4400" b="1" spc="-5" dirty="0">
                <a:solidFill>
                  <a:srgbClr val="A70789"/>
                </a:solidFill>
                <a:latin typeface="Arial"/>
                <a:cs typeface="Arial"/>
              </a:rPr>
              <a:t>Instances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0988" y="707136"/>
            <a:ext cx="70802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Database</a:t>
            </a:r>
            <a:r>
              <a:rPr sz="3200" u="heavy" spc="1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3200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Schema</a:t>
            </a:r>
            <a:r>
              <a:rPr sz="3200" u="heavy" spc="2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3200" u="heavy" spc="-4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vs</a:t>
            </a:r>
            <a:r>
              <a:rPr sz="3200" u="heavy" spc="4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3200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Database</a:t>
            </a:r>
            <a:r>
              <a:rPr sz="3200" u="heavy" spc="2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3200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State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1303325"/>
            <a:ext cx="8075295" cy="5328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10" dirty="0">
                <a:latin typeface="Arial MT"/>
                <a:cs typeface="Arial MT"/>
              </a:rPr>
              <a:t>When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we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define</a:t>
            </a:r>
            <a:r>
              <a:rPr sz="2000" b="1" spc="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 new</a:t>
            </a:r>
            <a:r>
              <a:rPr sz="20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database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b="1" spc="5" dirty="0">
                <a:latin typeface="Arial"/>
                <a:cs typeface="Arial"/>
              </a:rPr>
              <a:t>we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specify</a:t>
            </a:r>
            <a:r>
              <a:rPr sz="2000" b="1" spc="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its 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database</a:t>
            </a:r>
            <a:r>
              <a:rPr sz="2000" b="1" u="heavy" spc="1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schema</a:t>
            </a:r>
            <a:r>
              <a:rPr sz="2000" b="1" u="heavy" spc="1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only</a:t>
            </a:r>
            <a:r>
              <a:rPr sz="2000" b="1" u="heavy" spc="2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to</a:t>
            </a:r>
            <a:r>
              <a:rPr sz="2000" b="1" u="heavy" spc="-2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the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spc="-15" dirty="0">
                <a:latin typeface="Arial MT"/>
                <a:cs typeface="Arial MT"/>
              </a:rPr>
              <a:t>DBMS.</a:t>
            </a:r>
            <a:endParaRPr sz="20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corresponding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database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state</a:t>
            </a:r>
            <a:r>
              <a:rPr sz="2000" spc="-10" dirty="0">
                <a:latin typeface="Arial MT"/>
                <a:cs typeface="Arial MT"/>
              </a:rPr>
              <a:t> is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empty</a:t>
            </a:r>
            <a:r>
              <a:rPr sz="2000" b="1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state </a:t>
            </a:r>
            <a:r>
              <a:rPr sz="2000"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with</a:t>
            </a:r>
            <a:r>
              <a:rPr sz="2000" b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no</a:t>
            </a:r>
            <a:r>
              <a:rPr sz="2000"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Wingdings"/>
              <a:buChar char=""/>
            </a:pPr>
            <a:endParaRPr sz="29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902335" algn="l"/>
                <a:tab pos="1261745" algn="l"/>
                <a:tab pos="2057400" algn="l"/>
                <a:tab pos="2785745" algn="l"/>
                <a:tab pos="3161030" algn="l"/>
                <a:tab pos="3676015" algn="l"/>
                <a:tab pos="4916805" algn="l"/>
                <a:tab pos="5657215" algn="l"/>
                <a:tab pos="6144895" algn="l"/>
                <a:tab pos="7330440" algn="l"/>
                <a:tab pos="7650480" algn="l"/>
              </a:tabLst>
            </a:pPr>
            <a:r>
              <a:rPr sz="2000" dirty="0">
                <a:latin typeface="Arial MT"/>
                <a:cs typeface="Arial MT"/>
              </a:rPr>
              <a:t>G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-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i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n</a:t>
            </a:r>
            <a:r>
              <a:rPr sz="2000" b="1" u="heavy" spc="-3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i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t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i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a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l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	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s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t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a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t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e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	o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f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	t</a:t>
            </a:r>
            <a:r>
              <a:rPr sz="2000" b="1" u="heavy" spc="-2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h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e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	d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a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t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a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b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a</a:t>
            </a:r>
            <a:r>
              <a:rPr sz="2000" b="1" u="heavy" spc="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s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e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	</a:t>
            </a:r>
            <a:r>
              <a:rPr sz="2000" spc="-35" dirty="0">
                <a:latin typeface="Arial MT"/>
                <a:cs typeface="Arial MT"/>
              </a:rPr>
              <a:t>w</a:t>
            </a:r>
            <a:r>
              <a:rPr sz="2000" spc="10" dirty="0">
                <a:latin typeface="Arial MT"/>
                <a:cs typeface="Arial MT"/>
              </a:rPr>
              <a:t>h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h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10" dirty="0">
                <a:latin typeface="Arial MT"/>
                <a:cs typeface="Arial MT"/>
              </a:rPr>
              <a:t>d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spc="1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aba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spc="-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15" dirty="0">
                <a:latin typeface="Arial MT"/>
                <a:cs typeface="Arial MT"/>
              </a:rPr>
              <a:t>f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spc="-5" dirty="0">
                <a:latin typeface="Arial MT"/>
                <a:cs typeface="Arial MT"/>
              </a:rPr>
              <a:t>t</a:t>
            </a:r>
            <a:endParaRPr sz="20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populated or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loaded </a:t>
            </a:r>
            <a:r>
              <a:rPr sz="2000" b="1" spc="5" dirty="0">
                <a:latin typeface="Arial"/>
                <a:cs typeface="Arial"/>
              </a:rPr>
              <a:t>with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initial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426720" indent="-41465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426720" algn="l"/>
                <a:tab pos="427355" algn="l"/>
              </a:tabLst>
            </a:pPr>
            <a:r>
              <a:rPr sz="2000" b="1" spc="-5" dirty="0">
                <a:latin typeface="Arial"/>
                <a:cs typeface="Arial"/>
              </a:rPr>
              <a:t>From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on,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every</a:t>
            </a:r>
            <a:r>
              <a:rPr sz="2000" b="1" spc="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time</a:t>
            </a:r>
            <a:r>
              <a:rPr sz="2000" b="1" spc="-3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an</a:t>
            </a:r>
            <a:r>
              <a:rPr sz="2000" b="1" spc="2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update </a:t>
            </a:r>
            <a:r>
              <a:rPr sz="2000" spc="-10" dirty="0">
                <a:latin typeface="Arial MT"/>
                <a:cs typeface="Arial MT"/>
              </a:rPr>
              <a:t>operation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applied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database</a:t>
            </a:r>
            <a:endParaRPr sz="2000">
              <a:latin typeface="Arial MT"/>
              <a:cs typeface="Arial MT"/>
            </a:endParaRPr>
          </a:p>
          <a:p>
            <a:pPr marL="826135" lvl="1" indent="-356870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826135" algn="l"/>
                <a:tab pos="826769" algn="l"/>
              </a:tabLst>
            </a:pPr>
            <a:r>
              <a:rPr sz="2000" spc="-20" dirty="0">
                <a:latin typeface="Arial MT"/>
                <a:cs typeface="Arial MT"/>
              </a:rPr>
              <a:t>we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get another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database</a:t>
            </a:r>
            <a:r>
              <a:rPr sz="2000" b="1" spc="3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state</a:t>
            </a:r>
            <a:r>
              <a:rPr sz="2000" spc="-1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 MT"/>
                <a:cs typeface="Arial MT"/>
              </a:rPr>
              <a:t>At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point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database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current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state.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Wingdings"/>
              <a:buChar char=""/>
            </a:pPr>
            <a:endParaRPr sz="2900">
              <a:latin typeface="Arial MT"/>
              <a:cs typeface="Arial MT"/>
            </a:endParaRPr>
          </a:p>
          <a:p>
            <a:pPr marL="356870" marR="9525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000" spc="-5" dirty="0">
                <a:latin typeface="Arial MT"/>
                <a:cs typeface="Arial MT"/>
              </a:rPr>
              <a:t>DBMS </a:t>
            </a:r>
            <a:r>
              <a:rPr sz="2000" spc="-10" dirty="0">
                <a:latin typeface="Arial MT"/>
                <a:cs typeface="Arial MT"/>
              </a:rPr>
              <a:t>is </a:t>
            </a:r>
            <a:r>
              <a:rPr sz="2000" spc="-5" dirty="0">
                <a:latin typeface="Arial MT"/>
                <a:cs typeface="Arial MT"/>
              </a:rPr>
              <a:t>responsible </a:t>
            </a:r>
            <a:r>
              <a:rPr sz="2000" dirty="0">
                <a:latin typeface="Arial MT"/>
                <a:cs typeface="Arial MT"/>
              </a:rPr>
              <a:t>for </a:t>
            </a:r>
            <a:r>
              <a:rPr sz="2000" spc="-10" dirty="0">
                <a:latin typeface="Arial MT"/>
                <a:cs typeface="Arial MT"/>
              </a:rPr>
              <a:t>ensuring that </a:t>
            </a:r>
            <a:r>
              <a:rPr sz="2000" spc="5" dirty="0">
                <a:latin typeface="Arial MT"/>
                <a:cs typeface="Arial MT"/>
              </a:rPr>
              <a:t>every </a:t>
            </a:r>
            <a:r>
              <a:rPr sz="2000" dirty="0">
                <a:latin typeface="Arial MT"/>
                <a:cs typeface="Arial MT"/>
              </a:rPr>
              <a:t>state </a:t>
            </a:r>
            <a:r>
              <a:rPr sz="2000" spc="-10" dirty="0">
                <a:latin typeface="Arial MT"/>
                <a:cs typeface="Arial MT"/>
              </a:rPr>
              <a:t>of the </a:t>
            </a:r>
            <a:r>
              <a:rPr sz="2000" spc="-5" dirty="0">
                <a:latin typeface="Arial MT"/>
                <a:cs typeface="Arial MT"/>
              </a:rPr>
              <a:t>database </a:t>
            </a:r>
            <a:r>
              <a:rPr sz="2000" spc="-10" dirty="0">
                <a:latin typeface="Arial MT"/>
                <a:cs typeface="Arial MT"/>
              </a:rPr>
              <a:t>is </a:t>
            </a:r>
            <a:r>
              <a:rPr sz="2000" spc="-5" dirty="0">
                <a:latin typeface="Arial MT"/>
                <a:cs typeface="Arial MT"/>
              </a:rPr>
              <a:t> a</a:t>
            </a:r>
            <a:r>
              <a:rPr sz="2000" spc="52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valid</a:t>
            </a:r>
            <a:r>
              <a:rPr sz="2000" b="1" u="heavy" spc="53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state—</a:t>
            </a:r>
            <a:r>
              <a:rPr sz="2000" b="1" u="heavy" spc="52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that</a:t>
            </a:r>
            <a:r>
              <a:rPr sz="2000" b="1" u="heavy" spc="53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is,  a</a:t>
            </a:r>
            <a:r>
              <a:rPr sz="2000" b="1" u="heavy" spc="52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state</a:t>
            </a:r>
            <a:r>
              <a:rPr sz="2000" b="1" u="heavy" spc="52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that</a:t>
            </a:r>
            <a:r>
              <a:rPr sz="2000" b="1" spc="53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satisfies</a:t>
            </a:r>
            <a:r>
              <a:rPr sz="2000" spc="5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structure</a:t>
            </a:r>
            <a:r>
              <a:rPr sz="2000" spc="5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and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constraints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specified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schema.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798575"/>
            <a:ext cx="47129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Intension</a:t>
            </a:r>
            <a:r>
              <a:rPr sz="3200" u="heavy" spc="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3200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and</a:t>
            </a:r>
            <a:r>
              <a:rPr sz="3200" u="heavy" spc="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3200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Extension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/>
              <a:t>Hence,</a:t>
            </a:r>
          </a:p>
          <a:p>
            <a:pPr marL="756285" marR="69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specifying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1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 MT"/>
                <a:cs typeface="Arial MT"/>
              </a:rPr>
              <a:t>correct</a:t>
            </a:r>
            <a:r>
              <a:rPr sz="2400" u="heavy" spc="1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 MT"/>
                <a:cs typeface="Arial MT"/>
              </a:rPr>
              <a:t>schema </a:t>
            </a:r>
            <a:r>
              <a:rPr sz="2400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 MT"/>
                <a:cs typeface="Arial MT"/>
              </a:rPr>
              <a:t>to</a:t>
            </a:r>
            <a:r>
              <a:rPr sz="2400" u="heavy" spc="2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 MT"/>
                <a:cs typeface="Arial MT"/>
              </a:rPr>
              <a:t>the</a:t>
            </a:r>
            <a:r>
              <a:rPr sz="2400" u="heavy" spc="1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 MT"/>
                <a:cs typeface="Arial MT"/>
              </a:rPr>
              <a:t>DBMS</a:t>
            </a:r>
            <a:r>
              <a:rPr sz="2400" spc="-1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extremely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important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  <a:p>
            <a:pPr marL="841375" lvl="1" indent="-37211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841375" algn="l"/>
                <a:tab pos="84201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schema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must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1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 MT"/>
                <a:cs typeface="Arial MT"/>
              </a:rPr>
              <a:t>designed</a:t>
            </a:r>
            <a:r>
              <a:rPr sz="2400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 MT"/>
                <a:cs typeface="Arial MT"/>
              </a:rPr>
              <a:t>with</a:t>
            </a:r>
            <a:r>
              <a:rPr sz="2400" u="heavy" spc="3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 MT"/>
                <a:cs typeface="Arial MT"/>
              </a:rPr>
              <a:t>utmost</a:t>
            </a:r>
            <a:r>
              <a:rPr sz="2400" u="heavy" spc="-6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 MT"/>
                <a:cs typeface="Arial MT"/>
              </a:rPr>
              <a:t>care.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CC6600"/>
              </a:buClr>
              <a:buFont typeface="Wingdings"/>
              <a:buChar char=""/>
            </a:pPr>
            <a:endParaRPr sz="3500"/>
          </a:p>
          <a:p>
            <a:pPr marL="356870" marR="508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DBMS</a:t>
            </a:r>
            <a:r>
              <a:rPr dirty="0"/>
              <a:t> </a:t>
            </a:r>
            <a:r>
              <a:rPr spc="-5" dirty="0"/>
              <a:t>stores</a:t>
            </a:r>
            <a:r>
              <a:rPr dirty="0"/>
              <a:t> </a:t>
            </a:r>
            <a:r>
              <a:rPr spc="-10" dirty="0"/>
              <a:t>the</a:t>
            </a:r>
            <a:r>
              <a:rPr spc="-5" dirty="0"/>
              <a:t> </a:t>
            </a:r>
            <a:r>
              <a:rPr dirty="0"/>
              <a:t>descriptions</a:t>
            </a:r>
            <a:r>
              <a:rPr spc="5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the</a:t>
            </a:r>
            <a:r>
              <a:rPr spc="-5" dirty="0"/>
              <a:t> schema </a:t>
            </a:r>
            <a:r>
              <a:rPr dirty="0"/>
              <a:t> constructs </a:t>
            </a:r>
            <a:r>
              <a:rPr spc="-5" dirty="0"/>
              <a:t>and constraints—also called </a:t>
            </a:r>
            <a:r>
              <a:rPr dirty="0"/>
              <a:t>the</a:t>
            </a:r>
            <a:r>
              <a:rPr dirty="0">
                <a:solidFill>
                  <a:srgbClr val="A70789"/>
                </a:solidFill>
              </a:rPr>
              <a:t> </a:t>
            </a:r>
            <a:r>
              <a:rPr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meta-data— </a:t>
            </a:r>
            <a:r>
              <a:rPr b="1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in</a:t>
            </a:r>
            <a:r>
              <a:rPr b="1" u="heavy" spc="22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the</a:t>
            </a:r>
            <a:r>
              <a:rPr b="1" u="heavy" spc="204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DBMS</a:t>
            </a:r>
            <a:r>
              <a:rPr b="1" u="heavy" spc="22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catalog</a:t>
            </a:r>
            <a:r>
              <a:rPr b="1" spc="20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so</a:t>
            </a:r>
            <a:r>
              <a:rPr b="1" spc="195" dirty="0">
                <a:latin typeface="Arial"/>
                <a:cs typeface="Arial"/>
              </a:rPr>
              <a:t> </a:t>
            </a:r>
            <a:r>
              <a:rPr spc="-5" dirty="0"/>
              <a:t>that</a:t>
            </a:r>
            <a:r>
              <a:rPr spc="204" dirty="0"/>
              <a:t> </a:t>
            </a:r>
            <a:r>
              <a:rPr spc="-5" dirty="0"/>
              <a:t>DBMS</a:t>
            </a:r>
            <a:r>
              <a:rPr spc="200" dirty="0"/>
              <a:t> </a:t>
            </a:r>
            <a:r>
              <a:rPr spc="-10" dirty="0"/>
              <a:t>software</a:t>
            </a:r>
            <a:r>
              <a:rPr spc="229" dirty="0"/>
              <a:t> </a:t>
            </a:r>
            <a:r>
              <a:rPr dirty="0"/>
              <a:t>can</a:t>
            </a:r>
            <a:r>
              <a:rPr spc="204" dirty="0"/>
              <a:t> </a:t>
            </a:r>
            <a:r>
              <a:rPr spc="-5" dirty="0"/>
              <a:t>refer </a:t>
            </a:r>
            <a:r>
              <a:rPr spc="-65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schema</a:t>
            </a:r>
            <a:r>
              <a:rPr spc="-30" dirty="0"/>
              <a:t> </a:t>
            </a:r>
            <a:r>
              <a:rPr spc="-5" dirty="0"/>
              <a:t>whenever</a:t>
            </a:r>
            <a:r>
              <a:rPr spc="30" dirty="0"/>
              <a:t> </a:t>
            </a:r>
            <a:r>
              <a:rPr spc="-5" dirty="0"/>
              <a:t>it</a:t>
            </a:r>
            <a:r>
              <a:rPr spc="-15" dirty="0"/>
              <a:t> </a:t>
            </a:r>
            <a:r>
              <a:rPr dirty="0"/>
              <a:t>needs</a:t>
            </a:r>
            <a:r>
              <a:rPr spc="-15" dirty="0"/>
              <a:t> </a:t>
            </a:r>
            <a:r>
              <a:rPr dirty="0"/>
              <a:t>to.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3500"/>
          </a:p>
          <a:p>
            <a:pPr marL="356870" marR="508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pc="-5" dirty="0"/>
              <a:t>The </a:t>
            </a:r>
            <a:r>
              <a:rPr dirty="0"/>
              <a:t>schema </a:t>
            </a:r>
            <a:r>
              <a:rPr spc="-5" dirty="0"/>
              <a:t>is called </a:t>
            </a:r>
            <a:r>
              <a:rPr dirty="0"/>
              <a:t>the</a:t>
            </a:r>
            <a:r>
              <a:rPr dirty="0">
                <a:solidFill>
                  <a:srgbClr val="A70789"/>
                </a:solidFill>
              </a:rPr>
              <a:t> </a:t>
            </a:r>
            <a:r>
              <a:rPr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intension, </a:t>
            </a:r>
            <a:r>
              <a:rPr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and </a:t>
            </a:r>
            <a:r>
              <a:rPr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a </a:t>
            </a:r>
            <a:r>
              <a:rPr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database </a:t>
            </a:r>
            <a:r>
              <a:rPr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state</a:t>
            </a:r>
            <a:r>
              <a:rPr b="1" u="heavy" spc="-1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is</a:t>
            </a:r>
            <a:r>
              <a:rPr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called</a:t>
            </a:r>
            <a:r>
              <a:rPr b="1" u="heavy" spc="-4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an</a:t>
            </a:r>
            <a:r>
              <a:rPr b="1" u="heavy" spc="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extension</a:t>
            </a:r>
            <a:r>
              <a:rPr b="1" spc="-4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5" dirty="0"/>
              <a:t>schema.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707136"/>
            <a:ext cx="353250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Schema</a:t>
            </a:r>
            <a:r>
              <a:rPr sz="3200" u="heavy" spc="-4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3200" u="heavy" spc="-1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Evolution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1365504"/>
            <a:ext cx="8074659" cy="4840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9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schema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not</a:t>
            </a:r>
            <a:r>
              <a:rPr sz="2000" b="1" spc="-2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supposed</a:t>
            </a:r>
            <a:r>
              <a:rPr sz="2000" b="1" spc="2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to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change</a:t>
            </a:r>
            <a:r>
              <a:rPr sz="2000" b="1" spc="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frequently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Wingdings"/>
              <a:buChar char=""/>
            </a:pPr>
            <a:endParaRPr sz="2900">
              <a:latin typeface="Arial"/>
              <a:cs typeface="Arial"/>
            </a:endParaRPr>
          </a:p>
          <a:p>
            <a:pPr marL="356870" marR="9525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not</a:t>
            </a:r>
            <a:r>
              <a:rPr sz="2000" spc="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uncommon</a:t>
            </a:r>
            <a:r>
              <a:rPr sz="2000" spc="8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that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changes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occasionally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need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1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be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applied</a:t>
            </a:r>
            <a:r>
              <a:rPr sz="2000" spc="11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schema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application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requirements </a:t>
            </a:r>
            <a:r>
              <a:rPr sz="2000" spc="-10" dirty="0">
                <a:latin typeface="Arial MT"/>
                <a:cs typeface="Arial MT"/>
              </a:rPr>
              <a:t>change.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Wingdings"/>
              <a:buChar char=""/>
            </a:pPr>
            <a:endParaRPr sz="2900">
              <a:latin typeface="Arial MT"/>
              <a:cs typeface="Arial MT"/>
            </a:endParaRPr>
          </a:p>
          <a:p>
            <a:pPr marL="35687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example,</a:t>
            </a:r>
            <a:endParaRPr sz="200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spc="-10" dirty="0">
                <a:latin typeface="Arial MT"/>
                <a:cs typeface="Arial MT"/>
              </a:rPr>
              <a:t>we </a:t>
            </a:r>
            <a:r>
              <a:rPr sz="2000" spc="10" dirty="0">
                <a:latin typeface="Arial MT"/>
                <a:cs typeface="Arial MT"/>
              </a:rPr>
              <a:t>may </a:t>
            </a:r>
            <a:r>
              <a:rPr sz="2000" dirty="0">
                <a:latin typeface="Arial MT"/>
                <a:cs typeface="Arial MT"/>
              </a:rPr>
              <a:t>decide </a:t>
            </a:r>
            <a:r>
              <a:rPr sz="2000" spc="-10" dirty="0">
                <a:latin typeface="Arial MT"/>
                <a:cs typeface="Arial MT"/>
              </a:rPr>
              <a:t>that </a:t>
            </a:r>
            <a:r>
              <a:rPr sz="2000" spc="-5" dirty="0">
                <a:latin typeface="Arial MT"/>
                <a:cs typeface="Arial MT"/>
              </a:rPr>
              <a:t>another </a:t>
            </a:r>
            <a:r>
              <a:rPr sz="2000" spc="-10" dirty="0">
                <a:latin typeface="Arial MT"/>
                <a:cs typeface="Arial MT"/>
              </a:rPr>
              <a:t>data item</a:t>
            </a:r>
            <a:r>
              <a:rPr sz="2000" spc="5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needs </a:t>
            </a:r>
            <a:r>
              <a:rPr sz="2000" spc="-5" dirty="0">
                <a:latin typeface="Arial MT"/>
                <a:cs typeface="Arial MT"/>
              </a:rPr>
              <a:t>to </a:t>
            </a:r>
            <a:r>
              <a:rPr sz="2000" spc="-10" dirty="0">
                <a:latin typeface="Arial MT"/>
                <a:cs typeface="Arial MT"/>
              </a:rPr>
              <a:t>be </a:t>
            </a:r>
            <a:r>
              <a:rPr sz="2000" spc="-5" dirty="0">
                <a:latin typeface="Arial MT"/>
                <a:cs typeface="Arial MT"/>
              </a:rPr>
              <a:t>stored </a:t>
            </a:r>
            <a:r>
              <a:rPr sz="2000" dirty="0">
                <a:latin typeface="Arial MT"/>
                <a:cs typeface="Arial MT"/>
              </a:rPr>
              <a:t>for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each record </a:t>
            </a:r>
            <a:r>
              <a:rPr sz="2000" spc="-10" dirty="0">
                <a:latin typeface="Arial MT"/>
                <a:cs typeface="Arial MT"/>
              </a:rPr>
              <a:t>in </a:t>
            </a:r>
            <a:r>
              <a:rPr sz="2000" spc="-5" dirty="0">
                <a:latin typeface="Arial MT"/>
                <a:cs typeface="Arial MT"/>
              </a:rPr>
              <a:t>a file, such </a:t>
            </a:r>
            <a:r>
              <a:rPr sz="2000" spc="-10" dirty="0">
                <a:latin typeface="Arial MT"/>
                <a:cs typeface="Arial MT"/>
              </a:rPr>
              <a:t>as adding</a:t>
            </a:r>
            <a:r>
              <a:rPr sz="2000" spc="-1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the Date_of_birth to the 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STUDENT</a:t>
            </a:r>
            <a:r>
              <a:rPr sz="2000" b="1" u="heavy" spc="5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schema.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CC6600"/>
              </a:buClr>
              <a:buFont typeface="Wingdings"/>
              <a:buChar char=""/>
            </a:pPr>
            <a:endParaRPr sz="2900">
              <a:latin typeface="Arial"/>
              <a:cs typeface="Arial"/>
            </a:endParaRPr>
          </a:p>
          <a:p>
            <a:pPr marL="35687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000" spc="-5" dirty="0">
                <a:latin typeface="Arial MT"/>
                <a:cs typeface="Arial MT"/>
              </a:rPr>
              <a:t>This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known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as</a:t>
            </a:r>
            <a:r>
              <a:rPr sz="2000" spc="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schema</a:t>
            </a:r>
            <a:r>
              <a:rPr sz="2000" b="1" u="heavy" spc="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evolution.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Wingdings"/>
              <a:buChar char=""/>
            </a:pPr>
            <a:endParaRPr sz="2900">
              <a:latin typeface="Arial"/>
              <a:cs typeface="Arial"/>
            </a:endParaRPr>
          </a:p>
          <a:p>
            <a:pPr marL="356870" marR="635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249680" algn="l"/>
                <a:tab pos="2286000" algn="l"/>
                <a:tab pos="3316604" algn="l"/>
                <a:tab pos="4294505" algn="l"/>
                <a:tab pos="5130165" algn="l"/>
                <a:tab pos="6605270" algn="l"/>
                <a:tab pos="7117080" algn="l"/>
              </a:tabLst>
            </a:pP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10" dirty="0">
                <a:latin typeface="Arial MT"/>
                <a:cs typeface="Arial MT"/>
              </a:rPr>
              <a:t>o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30" dirty="0">
                <a:latin typeface="Arial MT"/>
                <a:cs typeface="Arial MT"/>
              </a:rPr>
              <a:t>m</a:t>
            </a:r>
            <a:r>
              <a:rPr sz="2000" spc="-10" dirty="0">
                <a:latin typeface="Arial MT"/>
                <a:cs typeface="Arial MT"/>
              </a:rPr>
              <a:t>ode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D</a:t>
            </a:r>
            <a:r>
              <a:rPr sz="2000" spc="-20" dirty="0">
                <a:latin typeface="Arial MT"/>
                <a:cs typeface="Arial MT"/>
              </a:rPr>
              <a:t>B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20" dirty="0">
                <a:latin typeface="Arial MT"/>
                <a:cs typeface="Arial MT"/>
              </a:rPr>
              <a:t>S</a:t>
            </a:r>
            <a:r>
              <a:rPr sz="2000" spc="-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-10" dirty="0">
                <a:latin typeface="Arial MT"/>
                <a:cs typeface="Arial MT"/>
              </a:rPr>
              <a:t>n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15" dirty="0">
                <a:latin typeface="Arial MT"/>
                <a:cs typeface="Arial MT"/>
              </a:rPr>
              <a:t>l</a:t>
            </a:r>
            <a:r>
              <a:rPr sz="2000" spc="-10" dirty="0">
                <a:latin typeface="Arial MT"/>
                <a:cs typeface="Arial MT"/>
              </a:rPr>
              <a:t>u</a:t>
            </a:r>
            <a:r>
              <a:rPr sz="2000" spc="10" dirty="0">
                <a:latin typeface="Arial MT"/>
                <a:cs typeface="Arial MT"/>
              </a:rPr>
              <a:t>d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s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o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me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	op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e</a:t>
            </a:r>
            <a:r>
              <a:rPr sz="2000" b="1" u="heavy" spc="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r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a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t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i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on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s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	fo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r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	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sc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h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e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ma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evolution</a:t>
            </a:r>
            <a:r>
              <a:rPr sz="2000" b="1" spc="-2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Arial MT"/>
                <a:cs typeface="Arial MT"/>
              </a:rPr>
              <a:t>that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can </a:t>
            </a:r>
            <a:r>
              <a:rPr sz="2000" spc="-10" dirty="0">
                <a:latin typeface="Arial MT"/>
                <a:cs typeface="Arial MT"/>
              </a:rPr>
              <a:t>be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applied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while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database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operational.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8303" y="347979"/>
            <a:ext cx="9010015" cy="4806950"/>
            <a:chOff x="908303" y="347979"/>
            <a:chExt cx="9010015" cy="48069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391" y="347979"/>
              <a:ext cx="2209800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28343" y="2326131"/>
              <a:ext cx="4810125" cy="2828925"/>
            </a:xfrm>
            <a:custGeom>
              <a:avLst/>
              <a:gdLst/>
              <a:ahLst/>
              <a:cxnLst/>
              <a:rect l="l" t="t" r="r" b="b"/>
              <a:pathLst>
                <a:path w="4810125" h="2828925">
                  <a:moveTo>
                    <a:pt x="4806696" y="0"/>
                  </a:moveTo>
                  <a:lnTo>
                    <a:pt x="3046" y="0"/>
                  </a:lnTo>
                  <a:lnTo>
                    <a:pt x="0" y="3047"/>
                  </a:lnTo>
                  <a:lnTo>
                    <a:pt x="0" y="2825495"/>
                  </a:lnTo>
                  <a:lnTo>
                    <a:pt x="3046" y="2828543"/>
                  </a:lnTo>
                  <a:lnTo>
                    <a:pt x="4806696" y="2828543"/>
                  </a:lnTo>
                  <a:lnTo>
                    <a:pt x="4809744" y="2825495"/>
                  </a:lnTo>
                  <a:lnTo>
                    <a:pt x="4809744" y="2822448"/>
                  </a:lnTo>
                  <a:lnTo>
                    <a:pt x="9143" y="2822447"/>
                  </a:lnTo>
                  <a:lnTo>
                    <a:pt x="3046" y="2819399"/>
                  </a:lnTo>
                  <a:lnTo>
                    <a:pt x="9143" y="2819399"/>
                  </a:lnTo>
                  <a:lnTo>
                    <a:pt x="9143" y="9143"/>
                  </a:lnTo>
                  <a:lnTo>
                    <a:pt x="3046" y="9143"/>
                  </a:lnTo>
                  <a:lnTo>
                    <a:pt x="9143" y="3047"/>
                  </a:lnTo>
                  <a:lnTo>
                    <a:pt x="4809744" y="3047"/>
                  </a:lnTo>
                  <a:lnTo>
                    <a:pt x="4806696" y="0"/>
                  </a:lnTo>
                  <a:close/>
                </a:path>
                <a:path w="4810125" h="2828925">
                  <a:moveTo>
                    <a:pt x="9143" y="2819399"/>
                  </a:moveTo>
                  <a:lnTo>
                    <a:pt x="3046" y="2819399"/>
                  </a:lnTo>
                  <a:lnTo>
                    <a:pt x="9143" y="2822447"/>
                  </a:lnTo>
                  <a:lnTo>
                    <a:pt x="9143" y="2819399"/>
                  </a:lnTo>
                  <a:close/>
                </a:path>
                <a:path w="4810125" h="2828925">
                  <a:moveTo>
                    <a:pt x="4800600" y="2819399"/>
                  </a:moveTo>
                  <a:lnTo>
                    <a:pt x="9143" y="2819399"/>
                  </a:lnTo>
                  <a:lnTo>
                    <a:pt x="9143" y="2822447"/>
                  </a:lnTo>
                  <a:lnTo>
                    <a:pt x="4800600" y="2822447"/>
                  </a:lnTo>
                  <a:lnTo>
                    <a:pt x="4800600" y="2819399"/>
                  </a:lnTo>
                  <a:close/>
                </a:path>
                <a:path w="4810125" h="2828925">
                  <a:moveTo>
                    <a:pt x="4800600" y="3047"/>
                  </a:moveTo>
                  <a:lnTo>
                    <a:pt x="4800600" y="2822447"/>
                  </a:lnTo>
                  <a:lnTo>
                    <a:pt x="4803648" y="2819399"/>
                  </a:lnTo>
                  <a:lnTo>
                    <a:pt x="4809744" y="2819399"/>
                  </a:lnTo>
                  <a:lnTo>
                    <a:pt x="4809744" y="9143"/>
                  </a:lnTo>
                  <a:lnTo>
                    <a:pt x="4803648" y="9143"/>
                  </a:lnTo>
                  <a:lnTo>
                    <a:pt x="4800600" y="3047"/>
                  </a:lnTo>
                  <a:close/>
                </a:path>
                <a:path w="4810125" h="2828925">
                  <a:moveTo>
                    <a:pt x="4809744" y="2819399"/>
                  </a:moveTo>
                  <a:lnTo>
                    <a:pt x="4803648" y="2819399"/>
                  </a:lnTo>
                  <a:lnTo>
                    <a:pt x="4800600" y="2822447"/>
                  </a:lnTo>
                  <a:lnTo>
                    <a:pt x="4809744" y="2822448"/>
                  </a:lnTo>
                  <a:lnTo>
                    <a:pt x="4809744" y="2819399"/>
                  </a:lnTo>
                  <a:close/>
                </a:path>
                <a:path w="4810125" h="2828925">
                  <a:moveTo>
                    <a:pt x="9143" y="3047"/>
                  </a:moveTo>
                  <a:lnTo>
                    <a:pt x="3046" y="9143"/>
                  </a:lnTo>
                  <a:lnTo>
                    <a:pt x="9143" y="9143"/>
                  </a:lnTo>
                  <a:lnTo>
                    <a:pt x="9143" y="3047"/>
                  </a:lnTo>
                  <a:close/>
                </a:path>
                <a:path w="4810125" h="2828925">
                  <a:moveTo>
                    <a:pt x="4800600" y="3047"/>
                  </a:moveTo>
                  <a:lnTo>
                    <a:pt x="9143" y="3047"/>
                  </a:lnTo>
                  <a:lnTo>
                    <a:pt x="9143" y="9143"/>
                  </a:lnTo>
                  <a:lnTo>
                    <a:pt x="4800600" y="9143"/>
                  </a:lnTo>
                  <a:lnTo>
                    <a:pt x="4800600" y="3047"/>
                  </a:lnTo>
                  <a:close/>
                </a:path>
                <a:path w="4810125" h="2828925">
                  <a:moveTo>
                    <a:pt x="4809744" y="3047"/>
                  </a:moveTo>
                  <a:lnTo>
                    <a:pt x="4800600" y="3047"/>
                  </a:lnTo>
                  <a:lnTo>
                    <a:pt x="4803648" y="9143"/>
                  </a:lnTo>
                  <a:lnTo>
                    <a:pt x="4809744" y="9143"/>
                  </a:lnTo>
                  <a:lnTo>
                    <a:pt x="4809744" y="3047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10132" y="2279904"/>
            <a:ext cx="4291965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Client</a:t>
            </a:r>
            <a:r>
              <a:rPr sz="2400" b="1" spc="-4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/</a:t>
            </a:r>
            <a:r>
              <a:rPr sz="2400" b="1" spc="-2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66"/>
                </a:solidFill>
                <a:latin typeface="Arial"/>
                <a:cs typeface="Arial"/>
              </a:rPr>
              <a:t>Server</a:t>
            </a:r>
            <a:r>
              <a:rPr sz="2400" b="1" spc="2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66"/>
                </a:solidFill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b="1" spc="-5" dirty="0">
                <a:solidFill>
                  <a:srgbClr val="FF0066"/>
                </a:solidFill>
                <a:latin typeface="Arial"/>
                <a:cs typeface="Arial"/>
              </a:rPr>
              <a:t>Data</a:t>
            </a:r>
            <a:r>
              <a:rPr sz="2400" b="1" spc="-2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66"/>
                </a:solidFill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b="1" spc="-5" dirty="0">
                <a:solidFill>
                  <a:srgbClr val="FF0066"/>
                </a:solidFill>
                <a:latin typeface="Arial"/>
                <a:cs typeface="Arial"/>
              </a:rPr>
              <a:t>Categories</a:t>
            </a:r>
            <a:r>
              <a:rPr sz="2400" b="1" spc="-2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of</a:t>
            </a:r>
            <a:r>
              <a:rPr sz="2400" b="1" spc="-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66"/>
                </a:solidFill>
                <a:latin typeface="Arial"/>
                <a:cs typeface="Arial"/>
              </a:rPr>
              <a:t>Data</a:t>
            </a:r>
            <a:r>
              <a:rPr sz="2400" b="1" spc="-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66"/>
                </a:solidFill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Schemas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Instances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b="1" spc="-5" dirty="0">
                <a:solidFill>
                  <a:srgbClr val="FF0066"/>
                </a:solidFill>
                <a:latin typeface="Arial"/>
                <a:cs typeface="Arial"/>
              </a:rPr>
              <a:t>Database</a:t>
            </a:r>
            <a:r>
              <a:rPr sz="2400" b="1" spc="-2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66"/>
                </a:solidFill>
                <a:latin typeface="Arial"/>
                <a:cs typeface="Arial"/>
              </a:rPr>
              <a:t>State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191" y="347979"/>
            <a:ext cx="3047999" cy="19812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414016" y="1558036"/>
            <a:ext cx="5867400" cy="4441190"/>
            <a:chOff x="2414016" y="1558036"/>
            <a:chExt cx="5867400" cy="44411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0216" y="1634236"/>
              <a:ext cx="5715000" cy="4279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14016" y="1558036"/>
              <a:ext cx="5867400" cy="4441190"/>
            </a:xfrm>
            <a:custGeom>
              <a:avLst/>
              <a:gdLst/>
              <a:ahLst/>
              <a:cxnLst/>
              <a:rect l="l" t="t" r="r" b="b"/>
              <a:pathLst>
                <a:path w="5867400" h="4441190">
                  <a:moveTo>
                    <a:pt x="5867400" y="0"/>
                  </a:moveTo>
                  <a:lnTo>
                    <a:pt x="0" y="0"/>
                  </a:lnTo>
                  <a:lnTo>
                    <a:pt x="0" y="4440936"/>
                  </a:lnTo>
                  <a:lnTo>
                    <a:pt x="5867400" y="4440936"/>
                  </a:lnTo>
                  <a:lnTo>
                    <a:pt x="5867400" y="4401312"/>
                  </a:lnTo>
                  <a:lnTo>
                    <a:pt x="76200" y="4401312"/>
                  </a:lnTo>
                  <a:lnTo>
                    <a:pt x="36576" y="4364736"/>
                  </a:lnTo>
                  <a:lnTo>
                    <a:pt x="76200" y="4364736"/>
                  </a:lnTo>
                  <a:lnTo>
                    <a:pt x="76200" y="76200"/>
                  </a:lnTo>
                  <a:lnTo>
                    <a:pt x="36575" y="76200"/>
                  </a:lnTo>
                  <a:lnTo>
                    <a:pt x="76200" y="39624"/>
                  </a:lnTo>
                  <a:lnTo>
                    <a:pt x="5867400" y="39624"/>
                  </a:lnTo>
                  <a:lnTo>
                    <a:pt x="5867400" y="0"/>
                  </a:lnTo>
                  <a:close/>
                </a:path>
                <a:path w="5867400" h="4441190">
                  <a:moveTo>
                    <a:pt x="76200" y="4364736"/>
                  </a:moveTo>
                  <a:lnTo>
                    <a:pt x="36576" y="4364736"/>
                  </a:lnTo>
                  <a:lnTo>
                    <a:pt x="76200" y="4401312"/>
                  </a:lnTo>
                  <a:lnTo>
                    <a:pt x="76200" y="4364736"/>
                  </a:lnTo>
                  <a:close/>
                </a:path>
                <a:path w="5867400" h="4441190">
                  <a:moveTo>
                    <a:pt x="5791200" y="4364736"/>
                  </a:moveTo>
                  <a:lnTo>
                    <a:pt x="76200" y="4364736"/>
                  </a:lnTo>
                  <a:lnTo>
                    <a:pt x="76200" y="4401312"/>
                  </a:lnTo>
                  <a:lnTo>
                    <a:pt x="5791200" y="4401312"/>
                  </a:lnTo>
                  <a:lnTo>
                    <a:pt x="5791200" y="4364736"/>
                  </a:lnTo>
                  <a:close/>
                </a:path>
                <a:path w="5867400" h="4441190">
                  <a:moveTo>
                    <a:pt x="5791200" y="39624"/>
                  </a:moveTo>
                  <a:lnTo>
                    <a:pt x="5791200" y="4401312"/>
                  </a:lnTo>
                  <a:lnTo>
                    <a:pt x="5827775" y="4364736"/>
                  </a:lnTo>
                  <a:lnTo>
                    <a:pt x="5867400" y="4364736"/>
                  </a:lnTo>
                  <a:lnTo>
                    <a:pt x="5867400" y="76200"/>
                  </a:lnTo>
                  <a:lnTo>
                    <a:pt x="5827776" y="76200"/>
                  </a:lnTo>
                  <a:lnTo>
                    <a:pt x="5791200" y="39624"/>
                  </a:lnTo>
                  <a:close/>
                </a:path>
                <a:path w="5867400" h="4441190">
                  <a:moveTo>
                    <a:pt x="5867400" y="4364736"/>
                  </a:moveTo>
                  <a:lnTo>
                    <a:pt x="5827775" y="4364736"/>
                  </a:lnTo>
                  <a:lnTo>
                    <a:pt x="5791200" y="4401312"/>
                  </a:lnTo>
                  <a:lnTo>
                    <a:pt x="5867400" y="4401312"/>
                  </a:lnTo>
                  <a:lnTo>
                    <a:pt x="5867400" y="4364736"/>
                  </a:lnTo>
                  <a:close/>
                </a:path>
                <a:path w="5867400" h="4441190">
                  <a:moveTo>
                    <a:pt x="76200" y="39624"/>
                  </a:moveTo>
                  <a:lnTo>
                    <a:pt x="36575" y="76200"/>
                  </a:lnTo>
                  <a:lnTo>
                    <a:pt x="76200" y="76200"/>
                  </a:lnTo>
                  <a:lnTo>
                    <a:pt x="76200" y="39624"/>
                  </a:lnTo>
                  <a:close/>
                </a:path>
                <a:path w="5867400" h="4441190">
                  <a:moveTo>
                    <a:pt x="5791200" y="39624"/>
                  </a:moveTo>
                  <a:lnTo>
                    <a:pt x="76200" y="39624"/>
                  </a:lnTo>
                  <a:lnTo>
                    <a:pt x="76200" y="76200"/>
                  </a:lnTo>
                  <a:lnTo>
                    <a:pt x="5791200" y="76200"/>
                  </a:lnTo>
                  <a:lnTo>
                    <a:pt x="5791200" y="39624"/>
                  </a:lnTo>
                  <a:close/>
                </a:path>
                <a:path w="5867400" h="4441190">
                  <a:moveTo>
                    <a:pt x="5867400" y="39624"/>
                  </a:moveTo>
                  <a:lnTo>
                    <a:pt x="5791200" y="39624"/>
                  </a:lnTo>
                  <a:lnTo>
                    <a:pt x="5827776" y="76200"/>
                  </a:lnTo>
                  <a:lnTo>
                    <a:pt x="5867400" y="76200"/>
                  </a:lnTo>
                  <a:lnTo>
                    <a:pt x="5867400" y="39624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822960"/>
            <a:ext cx="30029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>
                <a:solidFill>
                  <a:srgbClr val="BF0000"/>
                </a:solidFill>
              </a:rPr>
              <a:t>Data</a:t>
            </a:r>
            <a:r>
              <a:rPr sz="4400" spc="-75" dirty="0">
                <a:solidFill>
                  <a:srgbClr val="BF0000"/>
                </a:solidFill>
              </a:rPr>
              <a:t> </a:t>
            </a:r>
            <a:r>
              <a:rPr sz="4400" spc="-10" dirty="0">
                <a:solidFill>
                  <a:srgbClr val="BF0000"/>
                </a:solidFill>
              </a:rPr>
              <a:t>Model</a:t>
            </a:r>
            <a:endParaRPr sz="44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1743455"/>
            <a:ext cx="32772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  <a:tab pos="1276985" algn="l"/>
                <a:tab pos="1884045" algn="l"/>
                <a:tab pos="2353310" algn="l"/>
                <a:tab pos="3112135" algn="l"/>
              </a:tabLst>
            </a:pPr>
            <a:r>
              <a:rPr sz="2400" dirty="0">
                <a:latin typeface="Arial MT"/>
                <a:cs typeface="Arial MT"/>
              </a:rPr>
              <a:t>One	</a:t>
            </a:r>
            <a:r>
              <a:rPr sz="2400" spc="-5" dirty="0">
                <a:latin typeface="Arial MT"/>
                <a:cs typeface="Arial MT"/>
              </a:rPr>
              <a:t>fundamental </a:t>
            </a:r>
            <a:r>
              <a:rPr sz="2400" dirty="0">
                <a:latin typeface="Arial MT"/>
                <a:cs typeface="Arial MT"/>
              </a:rPr>
              <a:t> app</a:t>
            </a:r>
            <a:r>
              <a:rPr sz="2400" spc="-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oa</a:t>
            </a:r>
            <a:r>
              <a:rPr sz="2400" spc="-5" dirty="0">
                <a:latin typeface="Arial MT"/>
                <a:cs typeface="Arial MT"/>
              </a:rPr>
              <a:t>ch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s	th</a:t>
            </a:r>
            <a:r>
              <a:rPr sz="2400" spc="-2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t	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t  </a:t>
            </a:r>
            <a:r>
              <a:rPr sz="24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abstraction</a:t>
            </a:r>
            <a:r>
              <a:rPr sz="240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8923" y="1743455"/>
            <a:ext cx="1820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characteristic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8619" y="1743455"/>
            <a:ext cx="264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9600" algn="l"/>
                <a:tab pos="1374775" algn="l"/>
              </a:tabLst>
            </a:pPr>
            <a:r>
              <a:rPr sz="2400" spc="-2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f	</a:t>
            </a:r>
            <a:r>
              <a:rPr sz="2400" spc="-20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h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da</a:t>
            </a:r>
            <a:r>
              <a:rPr sz="2400" spc="-20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aba</a:t>
            </a:r>
            <a:r>
              <a:rPr sz="2400" spc="-5" dirty="0">
                <a:latin typeface="Arial MT"/>
                <a:cs typeface="Arial MT"/>
              </a:rPr>
              <a:t>se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2284" y="2109215"/>
            <a:ext cx="4568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7320" algn="l"/>
                <a:tab pos="2463165" algn="l"/>
                <a:tab pos="3389629" algn="l"/>
                <a:tab pos="3928745" algn="l"/>
              </a:tabLst>
            </a:pPr>
            <a:r>
              <a:rPr sz="2400" dirty="0">
                <a:latin typeface="Arial MT"/>
                <a:cs typeface="Arial MT"/>
              </a:rPr>
              <a:t>p</a:t>
            </a:r>
            <a:r>
              <a:rPr sz="2400" spc="-10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25" dirty="0">
                <a:latin typeface="Arial MT"/>
                <a:cs typeface="Arial MT"/>
              </a:rPr>
              <a:t>v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des	</a:t>
            </a:r>
            <a:r>
              <a:rPr sz="24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s</a:t>
            </a:r>
            <a:r>
              <a:rPr sz="24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ome</a:t>
            </a:r>
            <a:r>
              <a:rPr sz="24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	l</a:t>
            </a:r>
            <a:r>
              <a:rPr sz="2400" b="1" u="heavy" spc="-2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spc="-4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v</a:t>
            </a:r>
            <a:r>
              <a:rPr sz="24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el	</a:t>
            </a:r>
            <a:r>
              <a:rPr sz="24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o</a:t>
            </a:r>
            <a:r>
              <a:rPr sz="24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f	</a:t>
            </a:r>
            <a:r>
              <a:rPr sz="24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d</a:t>
            </a:r>
            <a:r>
              <a:rPr sz="24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0132" y="3206496"/>
            <a:ext cx="807529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Data</a:t>
            </a:r>
            <a:r>
              <a:rPr sz="2400" b="1" spc="19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abstraction</a:t>
            </a:r>
            <a:r>
              <a:rPr sz="2400" b="1" spc="18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generally</a:t>
            </a:r>
            <a:r>
              <a:rPr sz="2400" b="1" spc="13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refers</a:t>
            </a:r>
            <a:r>
              <a:rPr sz="2400" b="1" spc="19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to</a:t>
            </a:r>
            <a:r>
              <a:rPr sz="2400" b="1" spc="18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the</a:t>
            </a:r>
            <a:r>
              <a:rPr sz="2400" b="1" spc="19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suppression </a:t>
            </a:r>
            <a:r>
              <a:rPr sz="2400" b="1" spc="-65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details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organization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" dirty="0">
                <a:latin typeface="Arial MT"/>
                <a:cs typeface="Arial MT"/>
              </a:rPr>
              <a:t> storage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"/>
            </a:pPr>
            <a:endParaRPr sz="2500">
              <a:latin typeface="Arial MT"/>
              <a:cs typeface="Arial MT"/>
            </a:endParaRPr>
          </a:p>
          <a:p>
            <a:pPr marL="356870" marR="6985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-5" dirty="0">
                <a:latin typeface="Arial MT"/>
                <a:cs typeface="Arial MT"/>
              </a:rPr>
              <a:t>Highlighting</a:t>
            </a:r>
            <a:r>
              <a:rPr sz="2400" spc="2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the</a:t>
            </a:r>
            <a:r>
              <a:rPr sz="2400" spc="260" dirty="0"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essential</a:t>
            </a:r>
            <a:r>
              <a:rPr sz="2400" b="1" spc="24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features</a:t>
            </a:r>
            <a:r>
              <a:rPr sz="2400" b="1" spc="24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for</a:t>
            </a:r>
            <a:r>
              <a:rPr sz="2400" b="1" spc="254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an</a:t>
            </a:r>
            <a:r>
              <a:rPr sz="2400" b="1" spc="254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improved </a:t>
            </a:r>
            <a:r>
              <a:rPr sz="2400" b="1" spc="-65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understanding</a:t>
            </a:r>
            <a:r>
              <a:rPr sz="2400" b="1" spc="-5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of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"/>
            </a:pPr>
            <a:endParaRPr sz="2500">
              <a:latin typeface="Arial"/>
              <a:cs typeface="Arial"/>
            </a:endParaRPr>
          </a:p>
          <a:p>
            <a:pPr marL="356870" marR="9525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abstraction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-</a:t>
            </a:r>
            <a:r>
              <a:rPr sz="2400" b="1" spc="5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Different</a:t>
            </a:r>
            <a:r>
              <a:rPr sz="2400" b="1" spc="4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users</a:t>
            </a:r>
            <a:r>
              <a:rPr sz="2400" b="1" spc="7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can</a:t>
            </a:r>
            <a:r>
              <a:rPr sz="2400" b="1" spc="5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perceive</a:t>
            </a:r>
            <a:r>
              <a:rPr sz="2400" b="1" spc="6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data</a:t>
            </a:r>
            <a:r>
              <a:rPr sz="2400" b="1" spc="6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at </a:t>
            </a:r>
            <a:r>
              <a:rPr sz="2400" b="1" spc="-65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their</a:t>
            </a:r>
            <a:r>
              <a:rPr sz="2400" b="1" spc="-2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preferred</a:t>
            </a:r>
            <a:r>
              <a:rPr sz="2400" b="1" spc="-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level</a:t>
            </a:r>
            <a:r>
              <a:rPr sz="2400" b="1" spc="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of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detail</a:t>
            </a:r>
            <a:r>
              <a:rPr sz="240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755904"/>
            <a:ext cx="331279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>
                <a:solidFill>
                  <a:srgbClr val="BF0000"/>
                </a:solidFill>
              </a:rPr>
              <a:t>Data</a:t>
            </a:r>
            <a:r>
              <a:rPr sz="4400" spc="-70" dirty="0">
                <a:solidFill>
                  <a:srgbClr val="BF0000"/>
                </a:solidFill>
              </a:rPr>
              <a:t> </a:t>
            </a:r>
            <a:r>
              <a:rPr sz="4400" spc="-10" dirty="0">
                <a:solidFill>
                  <a:srgbClr val="BF0000"/>
                </a:solidFill>
              </a:rPr>
              <a:t>Models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57732" y="1438655"/>
            <a:ext cx="72390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743585" algn="l"/>
                <a:tab pos="1368425" algn="l"/>
                <a:tab pos="1472565" algn="l"/>
                <a:tab pos="1838325" algn="l"/>
                <a:tab pos="1999614" algn="l"/>
                <a:tab pos="3362325" algn="l"/>
                <a:tab pos="3590925" algn="l"/>
                <a:tab pos="3828415" algn="l"/>
                <a:tab pos="4148454" algn="l"/>
                <a:tab pos="4922520" algn="l"/>
                <a:tab pos="5267325" algn="l"/>
                <a:tab pos="5907405" algn="l"/>
                <a:tab pos="6562725" algn="l"/>
              </a:tabLst>
            </a:pPr>
            <a:r>
              <a:rPr sz="2400" dirty="0">
                <a:latin typeface="Arial MT"/>
                <a:cs typeface="Arial MT"/>
              </a:rPr>
              <a:t>A	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set	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f	c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on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cep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	</a:t>
            </a:r>
            <a:r>
              <a:rPr sz="2400" b="1" spc="-30" dirty="0">
                <a:solidFill>
                  <a:srgbClr val="A70789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o	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escri</a:t>
            </a:r>
            <a:r>
              <a:rPr sz="2400" b="1" spc="-30" dirty="0">
                <a:solidFill>
                  <a:srgbClr val="A70789"/>
                </a:solidFill>
                <a:latin typeface="Arial"/>
                <a:cs typeface="Arial"/>
              </a:rPr>
              <a:t>b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the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	s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r</a:t>
            </a:r>
            <a:r>
              <a:rPr sz="2400" b="1" spc="-25" dirty="0">
                <a:solidFill>
                  <a:srgbClr val="A70789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c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ure  </a:t>
            </a:r>
            <a:r>
              <a:rPr sz="2400" spc="-5" dirty="0">
                <a:latin typeface="Arial MT"/>
                <a:cs typeface="Arial MT"/>
              </a:rPr>
              <a:t>types,		</a:t>
            </a:r>
            <a:r>
              <a:rPr sz="2400" dirty="0">
                <a:latin typeface="Arial MT"/>
                <a:cs typeface="Arial MT"/>
              </a:rPr>
              <a:t>relationships)		</a:t>
            </a:r>
            <a:r>
              <a:rPr sz="2400" spc="-10" dirty="0">
                <a:latin typeface="Arial MT"/>
                <a:cs typeface="Arial MT"/>
              </a:rPr>
              <a:t>of	</a:t>
            </a:r>
            <a:r>
              <a:rPr sz="2400" spc="-5" dirty="0">
                <a:latin typeface="Arial MT"/>
                <a:cs typeface="Arial MT"/>
              </a:rPr>
              <a:t>a	database,	</a:t>
            </a:r>
            <a:r>
              <a:rPr sz="2400" dirty="0">
                <a:latin typeface="Arial MT"/>
                <a:cs typeface="Arial MT"/>
              </a:rPr>
              <a:t>and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constraints		that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database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should</a:t>
            </a:r>
            <a:r>
              <a:rPr sz="2400" spc="-5" dirty="0">
                <a:latin typeface="Arial MT"/>
                <a:cs typeface="Arial MT"/>
              </a:rPr>
              <a:t> obey.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21700" y="1438655"/>
            <a:ext cx="938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59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(</a:t>
            </a:r>
            <a:r>
              <a:rPr sz="2400" dirty="0">
                <a:latin typeface="Arial MT"/>
                <a:cs typeface="Arial MT"/>
              </a:rPr>
              <a:t>dat</a:t>
            </a:r>
            <a:r>
              <a:rPr sz="2400" spc="-5" dirty="0">
                <a:latin typeface="Arial MT"/>
                <a:cs typeface="Arial MT"/>
              </a:rPr>
              <a:t>a  c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10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ta</a:t>
            </a:r>
            <a:r>
              <a:rPr sz="2400" spc="-35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7732" y="3048000"/>
            <a:ext cx="8303895" cy="329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137285" algn="l"/>
                <a:tab pos="2255520" algn="l"/>
                <a:tab pos="2947670" algn="l"/>
                <a:tab pos="4050665" algn="l"/>
                <a:tab pos="4352925" algn="l"/>
                <a:tab pos="4892040" algn="l"/>
                <a:tab pos="5282565" algn="l"/>
                <a:tab pos="6193790" algn="l"/>
                <a:tab pos="7885430" algn="l"/>
              </a:tabLst>
            </a:pPr>
            <a:r>
              <a:rPr sz="2400" spc="-10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m</a:t>
            </a:r>
            <a:r>
              <a:rPr sz="2400" dirty="0">
                <a:latin typeface="Arial MT"/>
                <a:cs typeface="Arial MT"/>
              </a:rPr>
              <a:t>ode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s	a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so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ud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et	</a:t>
            </a:r>
            <a:r>
              <a:rPr sz="2400" spc="-2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f	</a:t>
            </a:r>
            <a:r>
              <a:rPr sz="2400" b="1" spc="-30" dirty="0">
                <a:solidFill>
                  <a:srgbClr val="A70789"/>
                </a:solidFill>
                <a:latin typeface="Arial"/>
                <a:cs typeface="Arial"/>
              </a:rPr>
              <a:t>b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as</a:t>
            </a:r>
            <a:r>
              <a:rPr sz="2400" b="1" spc="-20" dirty="0">
                <a:solidFill>
                  <a:srgbClr val="A70789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	</a:t>
            </a:r>
            <a:r>
              <a:rPr sz="2400" b="1" spc="-30" dirty="0">
                <a:solidFill>
                  <a:srgbClr val="A70789"/>
                </a:solidFill>
                <a:latin typeface="Arial"/>
                <a:cs typeface="Arial"/>
              </a:rPr>
              <a:t>o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io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ns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	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f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or  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specifying</a:t>
            </a:r>
            <a:r>
              <a:rPr sz="2400" b="1" spc="3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retrievals</a:t>
            </a:r>
            <a:r>
              <a:rPr sz="2400" b="1" spc="2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and</a:t>
            </a:r>
            <a:r>
              <a:rPr sz="2400" b="1" spc="-2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updates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on</a:t>
            </a:r>
            <a:r>
              <a:rPr sz="2400" b="1" spc="-2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the</a:t>
            </a:r>
            <a:r>
              <a:rPr sz="2400" b="1" spc="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database.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35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112520" algn="l"/>
                <a:tab pos="2240280" algn="l"/>
                <a:tab pos="3621404" algn="l"/>
                <a:tab pos="4017645" algn="l"/>
                <a:tab pos="4602480" algn="l"/>
                <a:tab pos="5352415" algn="l"/>
                <a:tab pos="6346190" algn="l"/>
                <a:tab pos="6760845" algn="l"/>
                <a:tab pos="7867015" algn="l"/>
              </a:tabLst>
            </a:pPr>
            <a:r>
              <a:rPr sz="2400" spc="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so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ud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25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epts	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	th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10" dirty="0">
                <a:latin typeface="Arial MT"/>
                <a:cs typeface="Arial MT"/>
              </a:rPr>
              <a:t>m</a:t>
            </a:r>
            <a:r>
              <a:rPr sz="2400" dirty="0">
                <a:latin typeface="Arial MT"/>
                <a:cs typeface="Arial MT"/>
              </a:rPr>
              <a:t>ode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s</a:t>
            </a:r>
            <a:r>
              <a:rPr sz="2400" spc="-20" dirty="0">
                <a:latin typeface="Arial MT"/>
                <a:cs typeface="Arial MT"/>
              </a:rPr>
              <a:t>p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spc="-35" dirty="0">
                <a:latin typeface="Arial MT"/>
                <a:cs typeface="Arial MT"/>
              </a:rPr>
              <a:t>i</a:t>
            </a:r>
            <a:r>
              <a:rPr sz="2400" spc="25" dirty="0">
                <a:latin typeface="Arial MT"/>
                <a:cs typeface="Arial MT"/>
              </a:rPr>
              <a:t>f</a:t>
            </a:r>
            <a:r>
              <a:rPr sz="2400" dirty="0">
                <a:latin typeface="Arial MT"/>
                <a:cs typeface="Arial MT"/>
              </a:rPr>
              <a:t>y	t</a:t>
            </a:r>
            <a:r>
              <a:rPr sz="2400" spc="-20" dirty="0">
                <a:latin typeface="Arial MT"/>
                <a:cs typeface="Arial MT"/>
              </a:rPr>
              <a:t>h</a:t>
            </a:r>
            <a:r>
              <a:rPr sz="2400" spc="-5" dirty="0">
                <a:latin typeface="Arial MT"/>
                <a:cs typeface="Arial MT"/>
              </a:rPr>
              <a:t>e</a:t>
            </a:r>
            <a:endParaRPr sz="2400" dirty="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dynamic</a:t>
            </a:r>
            <a:r>
              <a:rPr sz="2400" b="1" spc="3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aspect</a:t>
            </a:r>
            <a:r>
              <a:rPr sz="2400" b="1" spc="-3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or</a:t>
            </a:r>
            <a:r>
              <a:rPr sz="24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behavior</a:t>
            </a:r>
            <a:r>
              <a:rPr sz="24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of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a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database</a:t>
            </a:r>
            <a:r>
              <a:rPr sz="2400" b="1" spc="-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application.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 dirty="0">
              <a:latin typeface="Arial"/>
              <a:cs typeface="Arial"/>
            </a:endParaRPr>
          </a:p>
          <a:p>
            <a:pPr marL="356870" marR="8255" indent="-344805">
              <a:lnSpc>
                <a:spcPct val="1133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This</a:t>
            </a:r>
            <a:r>
              <a:rPr sz="2400" b="1" spc="3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allows</a:t>
            </a:r>
            <a:r>
              <a:rPr sz="2400" b="1" spc="30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3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database</a:t>
            </a:r>
            <a:r>
              <a:rPr sz="2400" b="1" spc="3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designer</a:t>
            </a:r>
            <a:r>
              <a:rPr sz="2400" b="1" spc="3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to</a:t>
            </a:r>
            <a:r>
              <a:rPr sz="2400" b="1" spc="3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specify</a:t>
            </a:r>
            <a:r>
              <a:rPr sz="2400" b="1" spc="2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spc="3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set</a:t>
            </a:r>
            <a:r>
              <a:rPr sz="2400" b="1" spc="31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valid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user-defined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operations.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(COMPUTE_GPA)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304544" y="2249932"/>
            <a:ext cx="8239125" cy="1762125"/>
          </a:xfrm>
          <a:custGeom>
            <a:avLst/>
            <a:gdLst/>
            <a:ahLst/>
            <a:cxnLst/>
            <a:rect l="l" t="t" r="r" b="b"/>
            <a:pathLst>
              <a:path w="8239125" h="1762125">
                <a:moveTo>
                  <a:pt x="8235696" y="0"/>
                </a:moveTo>
                <a:lnTo>
                  <a:pt x="3047" y="0"/>
                </a:lnTo>
                <a:lnTo>
                  <a:pt x="0" y="3047"/>
                </a:lnTo>
                <a:lnTo>
                  <a:pt x="0" y="1758695"/>
                </a:lnTo>
                <a:lnTo>
                  <a:pt x="3047" y="1761743"/>
                </a:lnTo>
                <a:lnTo>
                  <a:pt x="8235696" y="1761743"/>
                </a:lnTo>
                <a:lnTo>
                  <a:pt x="8238744" y="1758695"/>
                </a:lnTo>
                <a:lnTo>
                  <a:pt x="8238744" y="1755647"/>
                </a:lnTo>
                <a:lnTo>
                  <a:pt x="9143" y="1755647"/>
                </a:lnTo>
                <a:lnTo>
                  <a:pt x="3047" y="1752600"/>
                </a:lnTo>
                <a:lnTo>
                  <a:pt x="9143" y="1752600"/>
                </a:lnTo>
                <a:lnTo>
                  <a:pt x="9143" y="9143"/>
                </a:lnTo>
                <a:lnTo>
                  <a:pt x="3047" y="9143"/>
                </a:lnTo>
                <a:lnTo>
                  <a:pt x="9143" y="3047"/>
                </a:lnTo>
                <a:lnTo>
                  <a:pt x="8238744" y="3047"/>
                </a:lnTo>
                <a:lnTo>
                  <a:pt x="8235696" y="0"/>
                </a:lnTo>
                <a:close/>
              </a:path>
              <a:path w="8239125" h="1762125">
                <a:moveTo>
                  <a:pt x="9143" y="1752600"/>
                </a:moveTo>
                <a:lnTo>
                  <a:pt x="3047" y="1752600"/>
                </a:lnTo>
                <a:lnTo>
                  <a:pt x="9143" y="1755647"/>
                </a:lnTo>
                <a:lnTo>
                  <a:pt x="9143" y="1752600"/>
                </a:lnTo>
                <a:close/>
              </a:path>
              <a:path w="8239125" h="1762125">
                <a:moveTo>
                  <a:pt x="8229600" y="1752600"/>
                </a:moveTo>
                <a:lnTo>
                  <a:pt x="9143" y="1752600"/>
                </a:lnTo>
                <a:lnTo>
                  <a:pt x="9143" y="1755647"/>
                </a:lnTo>
                <a:lnTo>
                  <a:pt x="8229600" y="1755647"/>
                </a:lnTo>
                <a:lnTo>
                  <a:pt x="8229600" y="1752600"/>
                </a:lnTo>
                <a:close/>
              </a:path>
              <a:path w="8239125" h="1762125">
                <a:moveTo>
                  <a:pt x="8229600" y="3047"/>
                </a:moveTo>
                <a:lnTo>
                  <a:pt x="8229600" y="1755647"/>
                </a:lnTo>
                <a:lnTo>
                  <a:pt x="8232648" y="1752600"/>
                </a:lnTo>
                <a:lnTo>
                  <a:pt x="8238744" y="1752600"/>
                </a:lnTo>
                <a:lnTo>
                  <a:pt x="8238744" y="9143"/>
                </a:lnTo>
                <a:lnTo>
                  <a:pt x="8232648" y="9143"/>
                </a:lnTo>
                <a:lnTo>
                  <a:pt x="8229600" y="3047"/>
                </a:lnTo>
                <a:close/>
              </a:path>
              <a:path w="8239125" h="1762125">
                <a:moveTo>
                  <a:pt x="8238744" y="1752600"/>
                </a:moveTo>
                <a:lnTo>
                  <a:pt x="8232648" y="1752600"/>
                </a:lnTo>
                <a:lnTo>
                  <a:pt x="8229600" y="1755647"/>
                </a:lnTo>
                <a:lnTo>
                  <a:pt x="8238744" y="1755647"/>
                </a:lnTo>
                <a:lnTo>
                  <a:pt x="8238744" y="1752600"/>
                </a:lnTo>
                <a:close/>
              </a:path>
              <a:path w="8239125" h="1762125">
                <a:moveTo>
                  <a:pt x="9143" y="3047"/>
                </a:moveTo>
                <a:lnTo>
                  <a:pt x="3047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8239125" h="1762125">
                <a:moveTo>
                  <a:pt x="8229600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8229600" y="9143"/>
                </a:lnTo>
                <a:lnTo>
                  <a:pt x="8229600" y="3047"/>
                </a:lnTo>
                <a:close/>
              </a:path>
              <a:path w="8239125" h="1762125">
                <a:moveTo>
                  <a:pt x="8238744" y="3047"/>
                </a:moveTo>
                <a:lnTo>
                  <a:pt x="8229600" y="3047"/>
                </a:lnTo>
                <a:lnTo>
                  <a:pt x="8232648" y="9143"/>
                </a:lnTo>
                <a:lnTo>
                  <a:pt x="8238744" y="9143"/>
                </a:lnTo>
                <a:lnTo>
                  <a:pt x="8238744" y="304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2916555" marR="5080" indent="-1850389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BF0000"/>
                </a:solidFill>
              </a:rPr>
              <a:t>Categories</a:t>
            </a:r>
            <a:r>
              <a:rPr sz="5400" spc="-30" dirty="0">
                <a:solidFill>
                  <a:srgbClr val="BF0000"/>
                </a:solidFill>
              </a:rPr>
              <a:t> </a:t>
            </a:r>
            <a:r>
              <a:rPr sz="5400" spc="-10" dirty="0">
                <a:solidFill>
                  <a:srgbClr val="BF0000"/>
                </a:solidFill>
              </a:rPr>
              <a:t>of</a:t>
            </a:r>
            <a:r>
              <a:rPr sz="5400" spc="-25" dirty="0">
                <a:solidFill>
                  <a:srgbClr val="BF0000"/>
                </a:solidFill>
              </a:rPr>
              <a:t> </a:t>
            </a:r>
            <a:r>
              <a:rPr sz="5400" spc="-5" dirty="0">
                <a:solidFill>
                  <a:srgbClr val="BF0000"/>
                </a:solidFill>
              </a:rPr>
              <a:t>Data </a:t>
            </a:r>
            <a:r>
              <a:rPr sz="5400" spc="-1485" dirty="0">
                <a:solidFill>
                  <a:srgbClr val="BF0000"/>
                </a:solidFill>
              </a:rPr>
              <a:t> </a:t>
            </a:r>
            <a:r>
              <a:rPr sz="5400" spc="-10" dirty="0">
                <a:solidFill>
                  <a:srgbClr val="BF0000"/>
                </a:solidFill>
              </a:rPr>
              <a:t>Models</a:t>
            </a:r>
            <a:endParaRPr sz="5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655319"/>
            <a:ext cx="70389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Categories</a:t>
            </a:r>
            <a:r>
              <a:rPr sz="4400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4400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of</a:t>
            </a:r>
            <a:r>
              <a:rPr sz="4400" u="heavy" spc="-3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4400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Data</a:t>
            </a:r>
            <a:r>
              <a:rPr sz="4400" u="heavy" spc="-2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4400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Models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86332" y="1530096"/>
            <a:ext cx="7998459" cy="499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Conceptual</a:t>
            </a:r>
            <a:r>
              <a:rPr sz="2400" b="1" spc="-3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A70789"/>
                </a:solidFill>
                <a:latin typeface="Arial MT"/>
                <a:cs typeface="Arial MT"/>
              </a:rPr>
              <a:t>(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high-level</a:t>
            </a:r>
            <a:r>
              <a:rPr sz="2400" spc="-5" dirty="0">
                <a:solidFill>
                  <a:srgbClr val="A70789"/>
                </a:solidFill>
                <a:latin typeface="Arial MT"/>
                <a:cs typeface="Arial MT"/>
              </a:rPr>
              <a:t>,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semantic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buClr>
                <a:srgbClr val="CC6600"/>
              </a:buClr>
              <a:buSzPct val="79166"/>
              <a:buFont typeface="Wingdings"/>
              <a:buChar char="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provide</a:t>
            </a:r>
            <a:r>
              <a:rPr sz="2400" dirty="0">
                <a:latin typeface="Arial MT"/>
                <a:cs typeface="Arial MT"/>
              </a:rPr>
              <a:t> concepts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close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way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many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users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perceive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data,</a:t>
            </a:r>
            <a:endParaRPr sz="24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Physical 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(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low-level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,</a:t>
            </a:r>
            <a:r>
              <a:rPr sz="2400" spc="-5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internal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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provide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concepts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describe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details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of</a:t>
            </a:r>
            <a:r>
              <a:rPr sz="2400" spc="6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how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stored</a:t>
            </a:r>
            <a:r>
              <a:rPr sz="2400" dirty="0">
                <a:latin typeface="Arial MT"/>
                <a:cs typeface="Arial MT"/>
              </a:rPr>
              <a:t> 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computer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storage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media,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typically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magnetic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disks.</a:t>
            </a:r>
            <a:endParaRPr sz="24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Implementation</a:t>
            </a:r>
            <a:r>
              <a:rPr sz="2400" b="1" spc="-3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A70789"/>
                </a:solidFill>
                <a:latin typeface="Arial MT"/>
                <a:cs typeface="Arial MT"/>
              </a:rPr>
              <a:t>(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record-oriented</a:t>
            </a:r>
            <a:r>
              <a:rPr sz="2400" spc="-5" dirty="0">
                <a:solidFill>
                  <a:srgbClr val="A70789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756285" marR="7620" lvl="1" indent="-287020" algn="just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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which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provide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concepts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may</a:t>
            </a:r>
            <a:r>
              <a:rPr sz="2400" dirty="0">
                <a:latin typeface="Arial MT"/>
                <a:cs typeface="Arial MT"/>
              </a:rPr>
              <a:t> be</a:t>
            </a:r>
            <a:r>
              <a:rPr sz="2400" spc="6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easily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understood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users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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Representational </a:t>
            </a:r>
            <a:r>
              <a:rPr sz="2400" spc="-5" dirty="0">
                <a:latin typeface="Arial MT"/>
                <a:cs typeface="Arial MT"/>
              </a:rPr>
              <a:t>data </a:t>
            </a:r>
            <a:r>
              <a:rPr sz="2400" dirty="0">
                <a:latin typeface="Arial MT"/>
                <a:cs typeface="Arial MT"/>
              </a:rPr>
              <a:t>models hide many </a:t>
            </a:r>
            <a:r>
              <a:rPr sz="2400" spc="-5" dirty="0">
                <a:latin typeface="Arial MT"/>
                <a:cs typeface="Arial MT"/>
              </a:rPr>
              <a:t>details </a:t>
            </a:r>
            <a:r>
              <a:rPr sz="2400" spc="-1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 </a:t>
            </a:r>
            <a:r>
              <a:rPr sz="2400" spc="-5" dirty="0">
                <a:latin typeface="Arial MT"/>
                <a:cs typeface="Arial MT"/>
              </a:rPr>
              <a:t>storage </a:t>
            </a:r>
            <a:r>
              <a:rPr sz="2400" dirty="0">
                <a:latin typeface="Arial MT"/>
                <a:cs typeface="Arial MT"/>
              </a:rPr>
              <a:t>on </a:t>
            </a:r>
            <a:r>
              <a:rPr sz="2400" spc="-5" dirty="0">
                <a:latin typeface="Arial MT"/>
                <a:cs typeface="Arial MT"/>
              </a:rPr>
              <a:t>disk </a:t>
            </a:r>
            <a:r>
              <a:rPr sz="2400" dirty="0">
                <a:latin typeface="Arial MT"/>
                <a:cs typeface="Arial MT"/>
              </a:rPr>
              <a:t>but </a:t>
            </a:r>
            <a:r>
              <a:rPr sz="2400" spc="-10" dirty="0">
                <a:latin typeface="Arial MT"/>
                <a:cs typeface="Arial MT"/>
              </a:rPr>
              <a:t>can </a:t>
            </a:r>
            <a:r>
              <a:rPr sz="2400" dirty="0">
                <a:latin typeface="Arial MT"/>
                <a:cs typeface="Arial MT"/>
              </a:rPr>
              <a:t>be </a:t>
            </a:r>
            <a:r>
              <a:rPr sz="2400" spc="-5" dirty="0">
                <a:latin typeface="Arial MT"/>
                <a:cs typeface="Arial MT"/>
              </a:rPr>
              <a:t>implemented </a:t>
            </a:r>
            <a:r>
              <a:rPr sz="2400" spc="-10" dirty="0">
                <a:latin typeface="Arial MT"/>
                <a:cs typeface="Arial MT"/>
              </a:rPr>
              <a:t>on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 computer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system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directly.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609599"/>
            <a:ext cx="56432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Conceptual</a:t>
            </a:r>
            <a:r>
              <a:rPr sz="4000" u="heavy" spc="-8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4000" u="heavy" spc="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Data</a:t>
            </a:r>
            <a:r>
              <a:rPr sz="4000" u="heavy" spc="-4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4000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Model</a:t>
            </a:r>
            <a:endParaRPr sz="40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1514855"/>
            <a:ext cx="8074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  <a:tab pos="2179320" algn="l"/>
                <a:tab pos="3051175" algn="l"/>
                <a:tab pos="4312920" algn="l"/>
                <a:tab pos="5117465" algn="l"/>
                <a:tab pos="6730365" algn="l"/>
                <a:tab pos="7720965" algn="l"/>
              </a:tabLst>
            </a:pPr>
            <a:r>
              <a:rPr sz="2400" spc="-10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ept</a:t>
            </a:r>
            <a:r>
              <a:rPr sz="2400" spc="-20" dirty="0">
                <a:latin typeface="Arial MT"/>
                <a:cs typeface="Arial MT"/>
              </a:rPr>
              <a:t>u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	dat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15" dirty="0">
                <a:latin typeface="Arial MT"/>
                <a:cs typeface="Arial MT"/>
              </a:rPr>
              <a:t>m</a:t>
            </a:r>
            <a:r>
              <a:rPr sz="2400" spc="-2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s	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s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	c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on</a:t>
            </a:r>
            <a:r>
              <a:rPr sz="2400" b="1" spc="-20" dirty="0">
                <a:solidFill>
                  <a:srgbClr val="A70789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pts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	su</a:t>
            </a:r>
            <a:r>
              <a:rPr sz="2400" b="1" spc="5" dirty="0">
                <a:solidFill>
                  <a:srgbClr val="A70789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h	a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s  entities,</a:t>
            </a:r>
            <a:r>
              <a:rPr sz="2400" b="1" spc="-4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attributes,</a:t>
            </a:r>
            <a:r>
              <a:rPr sz="2400" b="1" spc="-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relationships.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132" y="2688335"/>
            <a:ext cx="6531609" cy="9582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entity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represents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real-world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object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concept</a:t>
            </a:r>
            <a:endParaRPr sz="1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34"/>
              </a:spcBef>
              <a:buClr>
                <a:srgbClr val="CC6600"/>
              </a:buClr>
              <a:buSzPct val="80555"/>
              <a:buFont typeface="Wingdings"/>
              <a:buChar char=""/>
              <a:tabLst>
                <a:tab pos="756920" algn="l"/>
                <a:tab pos="1442085" algn="l"/>
                <a:tab pos="1844039" algn="l"/>
                <a:tab pos="2258695" algn="l"/>
                <a:tab pos="3459479" algn="l"/>
                <a:tab pos="3837304" algn="l"/>
                <a:tab pos="4114800" algn="l"/>
                <a:tab pos="5026025" algn="l"/>
                <a:tab pos="5633085" algn="l"/>
                <a:tab pos="6099175" algn="l"/>
              </a:tabLst>
            </a:pPr>
            <a:r>
              <a:rPr sz="1800" b="1" dirty="0">
                <a:latin typeface="Arial"/>
                <a:cs typeface="Arial"/>
              </a:rPr>
              <a:t>such	</a:t>
            </a: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	an	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empl</a:t>
            </a:r>
            <a:r>
              <a:rPr sz="1800" b="1" spc="2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spc="-9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	o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	p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oject	</a:t>
            </a:r>
            <a:r>
              <a:rPr sz="1800" dirty="0">
                <a:latin typeface="Arial MT"/>
                <a:cs typeface="Arial MT"/>
              </a:rPr>
              <a:t>f</a:t>
            </a:r>
            <a:r>
              <a:rPr sz="1800" spc="-5" dirty="0">
                <a:latin typeface="Arial MT"/>
                <a:cs typeface="Arial MT"/>
              </a:rPr>
              <a:t>r</a:t>
            </a:r>
            <a:r>
              <a:rPr sz="1800" dirty="0">
                <a:latin typeface="Arial MT"/>
                <a:cs typeface="Arial MT"/>
              </a:rPr>
              <a:t>om	th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10" dirty="0">
                <a:latin typeface="Arial MT"/>
                <a:cs typeface="Arial MT"/>
              </a:rPr>
              <a:t>m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-25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i  </a:t>
            </a:r>
            <a:r>
              <a:rPr sz="1800" dirty="0">
                <a:latin typeface="Arial MT"/>
                <a:cs typeface="Arial MT"/>
              </a:rPr>
              <a:t>described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database.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6964" y="3072384"/>
            <a:ext cx="1414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7390" algn="l"/>
                <a:tab pos="1237615" algn="l"/>
              </a:tabLst>
            </a:pPr>
            <a:r>
              <a:rPr sz="1800" spc="-35" dirty="0">
                <a:latin typeface="Arial MT"/>
                <a:cs typeface="Arial MT"/>
              </a:rPr>
              <a:t>w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r</a:t>
            </a:r>
            <a:r>
              <a:rPr sz="1800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0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hat	</a:t>
            </a:r>
            <a:r>
              <a:rPr sz="1800" spc="-20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0132" y="4005071"/>
            <a:ext cx="8074659" cy="243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attribute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represents</a:t>
            </a:r>
            <a:r>
              <a:rPr sz="1800" b="1" spc="6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some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property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interest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further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describes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entity,</a:t>
            </a:r>
            <a:endParaRPr sz="1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CC6600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5" dirty="0">
                <a:latin typeface="Arial MT"/>
                <a:cs typeface="Arial MT"/>
              </a:rPr>
              <a:t>such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employee’s</a:t>
            </a:r>
            <a:r>
              <a:rPr sz="18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name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or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salary</a:t>
            </a: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CC6600"/>
              </a:buClr>
              <a:buFont typeface="Wingdings"/>
              <a:buChar char=""/>
            </a:pPr>
            <a:endParaRPr sz="26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22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relationship</a:t>
            </a:r>
            <a:r>
              <a:rPr sz="1800" b="1" spc="229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among</a:t>
            </a:r>
            <a:r>
              <a:rPr sz="1800" b="1" spc="2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two</a:t>
            </a:r>
            <a:r>
              <a:rPr sz="1800" b="1" spc="229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or</a:t>
            </a:r>
            <a:r>
              <a:rPr sz="1800" b="1" spc="2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more</a:t>
            </a:r>
            <a:r>
              <a:rPr sz="1800" b="1" spc="229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entities</a:t>
            </a:r>
            <a:r>
              <a:rPr sz="1800" b="1" spc="2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represents</a:t>
            </a:r>
            <a:r>
              <a:rPr sz="1800" b="1" spc="2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an</a:t>
            </a:r>
            <a:r>
              <a:rPr sz="1800" b="1" spc="2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association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among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entities,</a:t>
            </a:r>
            <a:endParaRPr sz="18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30"/>
              </a:spcBef>
              <a:buClr>
                <a:srgbClr val="CC6600"/>
              </a:buClr>
              <a:buSzPct val="80555"/>
              <a:buFont typeface="Wingdings"/>
              <a:buChar char=""/>
              <a:tabLst>
                <a:tab pos="756920" algn="l"/>
                <a:tab pos="1164590" algn="l"/>
                <a:tab pos="2234565" algn="l"/>
                <a:tab pos="2502535" algn="l"/>
                <a:tab pos="3569335" algn="l"/>
                <a:tab pos="4879975" algn="l"/>
                <a:tab pos="5882640" algn="l"/>
                <a:tab pos="6278880" algn="l"/>
                <a:tab pos="7409815" algn="l"/>
                <a:tab pos="7934325" algn="l"/>
              </a:tabLst>
            </a:pPr>
            <a:r>
              <a:rPr sz="1800" dirty="0">
                <a:latin typeface="Arial MT"/>
                <a:cs typeface="Arial MT"/>
              </a:rPr>
              <a:t>for	e</a:t>
            </a:r>
            <a:r>
              <a:rPr sz="1800" spc="-40" dirty="0">
                <a:latin typeface="Arial MT"/>
                <a:cs typeface="Arial MT"/>
              </a:rPr>
              <a:t>x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m</a:t>
            </a:r>
            <a:r>
              <a:rPr sz="1800" dirty="0">
                <a:latin typeface="Arial MT"/>
                <a:cs typeface="Arial MT"/>
              </a:rPr>
              <a:t>ple,	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35" dirty="0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or</a:t>
            </a:r>
            <a:r>
              <a:rPr sz="1800" spc="10" dirty="0">
                <a:solidFill>
                  <a:srgbClr val="FF0000"/>
                </a:solidFill>
                <a:latin typeface="Arial MT"/>
                <a:cs typeface="Arial MT"/>
              </a:rPr>
              <a:t>ks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-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r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20" dirty="0">
                <a:latin typeface="Arial MT"/>
                <a:cs typeface="Arial MT"/>
              </a:rPr>
              <a:t>l</a:t>
            </a:r>
            <a:r>
              <a:rPr sz="1800" dirty="0">
                <a:latin typeface="Arial MT"/>
                <a:cs typeface="Arial MT"/>
              </a:rPr>
              <a:t>atio</a:t>
            </a:r>
            <a:r>
              <a:rPr sz="1800" spc="-25" dirty="0">
                <a:latin typeface="Arial MT"/>
                <a:cs typeface="Arial MT"/>
              </a:rPr>
              <a:t>n</a:t>
            </a:r>
            <a:r>
              <a:rPr sz="1800" spc="10" dirty="0">
                <a:latin typeface="Arial MT"/>
                <a:cs typeface="Arial MT"/>
              </a:rPr>
              <a:t>s</a:t>
            </a:r>
            <a:r>
              <a:rPr sz="1800" spc="-25" dirty="0">
                <a:latin typeface="Arial MT"/>
                <a:cs typeface="Arial MT"/>
              </a:rPr>
              <a:t>h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dirty="0">
                <a:latin typeface="Arial MT"/>
                <a:cs typeface="Arial MT"/>
              </a:rPr>
              <a:t>	b</a:t>
            </a:r>
            <a:r>
              <a:rPr sz="1800" spc="-2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35" dirty="0">
                <a:latin typeface="Arial MT"/>
                <a:cs typeface="Arial MT"/>
              </a:rPr>
              <a:t>w</a:t>
            </a:r>
            <a:r>
              <a:rPr sz="1800" dirty="0">
                <a:latin typeface="Arial MT"/>
                <a:cs typeface="Arial MT"/>
              </a:rPr>
              <a:t>ee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	a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	e</a:t>
            </a:r>
            <a:r>
              <a:rPr sz="1800" spc="-15" dirty="0">
                <a:latin typeface="Arial MT"/>
                <a:cs typeface="Arial MT"/>
              </a:rPr>
              <a:t>m</a:t>
            </a:r>
            <a:r>
              <a:rPr sz="1800" dirty="0">
                <a:latin typeface="Arial MT"/>
                <a:cs typeface="Arial MT"/>
              </a:rPr>
              <a:t>pl</a:t>
            </a:r>
            <a:r>
              <a:rPr sz="1800" spc="-25" dirty="0">
                <a:latin typeface="Arial MT"/>
                <a:cs typeface="Arial MT"/>
              </a:rPr>
              <a:t>o</a:t>
            </a:r>
            <a:r>
              <a:rPr sz="1800" spc="-15" dirty="0">
                <a:latin typeface="Arial MT"/>
                <a:cs typeface="Arial MT"/>
              </a:rPr>
              <a:t>y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	an</a:t>
            </a: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a  </a:t>
            </a:r>
            <a:r>
              <a:rPr sz="1800" dirty="0">
                <a:latin typeface="Arial MT"/>
                <a:cs typeface="Arial MT"/>
              </a:rPr>
              <a:t>project.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786383"/>
            <a:ext cx="502285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>
                <a:solidFill>
                  <a:srgbClr val="BF0000"/>
                </a:solidFill>
              </a:rPr>
              <a:t>Example</a:t>
            </a:r>
            <a:r>
              <a:rPr sz="4400" spc="-10" dirty="0">
                <a:solidFill>
                  <a:srgbClr val="BF0000"/>
                </a:solidFill>
              </a:rPr>
              <a:t> ER</a:t>
            </a:r>
            <a:r>
              <a:rPr sz="4400" spc="-40" dirty="0">
                <a:solidFill>
                  <a:srgbClr val="BF0000"/>
                </a:solidFill>
              </a:rPr>
              <a:t> </a:t>
            </a:r>
            <a:r>
              <a:rPr sz="4400" spc="-10" dirty="0">
                <a:solidFill>
                  <a:srgbClr val="BF0000"/>
                </a:solidFill>
              </a:rPr>
              <a:t>Model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1146047" y="2054860"/>
            <a:ext cx="8327390" cy="3667125"/>
            <a:chOff x="1146047" y="2054860"/>
            <a:chExt cx="8327390" cy="36671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5190" y="2064004"/>
              <a:ext cx="8305800" cy="36484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46047" y="2054860"/>
              <a:ext cx="8327390" cy="3667125"/>
            </a:xfrm>
            <a:custGeom>
              <a:avLst/>
              <a:gdLst/>
              <a:ahLst/>
              <a:cxnLst/>
              <a:rect l="l" t="t" r="r" b="b"/>
              <a:pathLst>
                <a:path w="8327390" h="3667125">
                  <a:moveTo>
                    <a:pt x="8327135" y="0"/>
                  </a:moveTo>
                  <a:lnTo>
                    <a:pt x="0" y="0"/>
                  </a:lnTo>
                  <a:lnTo>
                    <a:pt x="0" y="3666744"/>
                  </a:lnTo>
                  <a:lnTo>
                    <a:pt x="8327135" y="3666744"/>
                  </a:lnTo>
                  <a:lnTo>
                    <a:pt x="8327135" y="3660648"/>
                  </a:lnTo>
                  <a:lnTo>
                    <a:pt x="9142" y="3660648"/>
                  </a:lnTo>
                  <a:lnTo>
                    <a:pt x="6096" y="3657600"/>
                  </a:lnTo>
                  <a:lnTo>
                    <a:pt x="9142" y="3657600"/>
                  </a:lnTo>
                  <a:lnTo>
                    <a:pt x="9142" y="9144"/>
                  </a:lnTo>
                  <a:lnTo>
                    <a:pt x="6096" y="9144"/>
                  </a:lnTo>
                  <a:lnTo>
                    <a:pt x="9142" y="6096"/>
                  </a:lnTo>
                  <a:lnTo>
                    <a:pt x="8327135" y="6096"/>
                  </a:lnTo>
                  <a:lnTo>
                    <a:pt x="8327135" y="0"/>
                  </a:lnTo>
                  <a:close/>
                </a:path>
                <a:path w="8327390" h="3667125">
                  <a:moveTo>
                    <a:pt x="9142" y="3657600"/>
                  </a:moveTo>
                  <a:lnTo>
                    <a:pt x="6096" y="3657600"/>
                  </a:lnTo>
                  <a:lnTo>
                    <a:pt x="9142" y="3660648"/>
                  </a:lnTo>
                  <a:lnTo>
                    <a:pt x="9142" y="3657600"/>
                  </a:lnTo>
                  <a:close/>
                </a:path>
                <a:path w="8327390" h="3667125">
                  <a:moveTo>
                    <a:pt x="8314944" y="3657600"/>
                  </a:moveTo>
                  <a:lnTo>
                    <a:pt x="9142" y="3657600"/>
                  </a:lnTo>
                  <a:lnTo>
                    <a:pt x="9142" y="3660648"/>
                  </a:lnTo>
                  <a:lnTo>
                    <a:pt x="8314944" y="3660648"/>
                  </a:lnTo>
                  <a:lnTo>
                    <a:pt x="8314944" y="3657600"/>
                  </a:lnTo>
                  <a:close/>
                </a:path>
                <a:path w="8327390" h="3667125">
                  <a:moveTo>
                    <a:pt x="8314944" y="6096"/>
                  </a:moveTo>
                  <a:lnTo>
                    <a:pt x="8314944" y="3660648"/>
                  </a:lnTo>
                  <a:lnTo>
                    <a:pt x="8321040" y="3657600"/>
                  </a:lnTo>
                  <a:lnTo>
                    <a:pt x="8327135" y="3657600"/>
                  </a:lnTo>
                  <a:lnTo>
                    <a:pt x="8327135" y="9144"/>
                  </a:lnTo>
                  <a:lnTo>
                    <a:pt x="8321040" y="9144"/>
                  </a:lnTo>
                  <a:lnTo>
                    <a:pt x="8314944" y="6096"/>
                  </a:lnTo>
                  <a:close/>
                </a:path>
                <a:path w="8327390" h="3667125">
                  <a:moveTo>
                    <a:pt x="8327135" y="3657600"/>
                  </a:moveTo>
                  <a:lnTo>
                    <a:pt x="8321040" y="3657600"/>
                  </a:lnTo>
                  <a:lnTo>
                    <a:pt x="8314944" y="3660648"/>
                  </a:lnTo>
                  <a:lnTo>
                    <a:pt x="8327135" y="3660648"/>
                  </a:lnTo>
                  <a:lnTo>
                    <a:pt x="8327135" y="3657600"/>
                  </a:lnTo>
                  <a:close/>
                </a:path>
                <a:path w="8327390" h="3667125">
                  <a:moveTo>
                    <a:pt x="9142" y="6096"/>
                  </a:moveTo>
                  <a:lnTo>
                    <a:pt x="6096" y="9144"/>
                  </a:lnTo>
                  <a:lnTo>
                    <a:pt x="9142" y="9144"/>
                  </a:lnTo>
                  <a:lnTo>
                    <a:pt x="9142" y="6096"/>
                  </a:lnTo>
                  <a:close/>
                </a:path>
                <a:path w="8327390" h="3667125">
                  <a:moveTo>
                    <a:pt x="8314944" y="6096"/>
                  </a:moveTo>
                  <a:lnTo>
                    <a:pt x="9142" y="6096"/>
                  </a:lnTo>
                  <a:lnTo>
                    <a:pt x="9142" y="9144"/>
                  </a:lnTo>
                  <a:lnTo>
                    <a:pt x="8314944" y="9144"/>
                  </a:lnTo>
                  <a:lnTo>
                    <a:pt x="8314944" y="6096"/>
                  </a:lnTo>
                  <a:close/>
                </a:path>
                <a:path w="8327390" h="3667125">
                  <a:moveTo>
                    <a:pt x="8327135" y="6096"/>
                  </a:moveTo>
                  <a:lnTo>
                    <a:pt x="8314944" y="6096"/>
                  </a:lnTo>
                  <a:lnTo>
                    <a:pt x="8321040" y="9144"/>
                  </a:lnTo>
                  <a:lnTo>
                    <a:pt x="8327135" y="9144"/>
                  </a:lnTo>
                  <a:lnTo>
                    <a:pt x="8327135" y="6096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822960"/>
            <a:ext cx="69977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Representational</a:t>
            </a:r>
            <a:r>
              <a:rPr sz="4000" u="heavy" spc="-10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4000" u="heavy" spc="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Data</a:t>
            </a:r>
            <a:r>
              <a:rPr sz="4000" u="heavy" spc="-4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4000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Model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8732" y="1953767"/>
            <a:ext cx="7618095" cy="397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7505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Representational or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implementation</a:t>
            </a:r>
            <a:r>
              <a:rPr sz="2400" spc="-5" dirty="0">
                <a:latin typeface="Arial MT"/>
                <a:cs typeface="Arial MT"/>
              </a:rPr>
              <a:t> data </a:t>
            </a:r>
            <a:r>
              <a:rPr sz="2400" dirty="0">
                <a:latin typeface="Arial MT"/>
                <a:cs typeface="Arial MT"/>
              </a:rPr>
              <a:t>models </a:t>
            </a:r>
            <a:r>
              <a:rPr sz="2400" spc="-5" dirty="0">
                <a:latin typeface="Arial MT"/>
                <a:cs typeface="Arial MT"/>
              </a:rPr>
              <a:t>are 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most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frequently</a:t>
            </a:r>
            <a:r>
              <a:rPr sz="2400" b="1" u="heavy" spc="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in</a:t>
            </a:r>
            <a:r>
              <a:rPr sz="2400" b="1" u="heavy" spc="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traditional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commercial</a:t>
            </a:r>
            <a:r>
              <a:rPr sz="2400" b="1" u="heavy" spc="-3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DBMSs.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"/>
            </a:pPr>
            <a:endParaRPr sz="3500">
              <a:latin typeface="Arial"/>
              <a:cs typeface="Arial"/>
            </a:endParaRPr>
          </a:p>
          <a:p>
            <a:pPr marL="356870" marR="508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"/>
              <a:tabLst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These </a:t>
            </a:r>
            <a:r>
              <a:rPr sz="2400" spc="-5" dirty="0">
                <a:latin typeface="Arial MT"/>
                <a:cs typeface="Arial MT"/>
              </a:rPr>
              <a:t>include </a:t>
            </a:r>
            <a:r>
              <a:rPr sz="2400" b="1" spc="-5" dirty="0">
                <a:latin typeface="Arial"/>
                <a:cs typeface="Arial"/>
              </a:rPr>
              <a:t>the so-called </a:t>
            </a:r>
            <a:r>
              <a:rPr sz="2400" b="1" dirty="0">
                <a:latin typeface="Arial"/>
                <a:cs typeface="Arial"/>
              </a:rPr>
              <a:t>legacy </a:t>
            </a:r>
            <a:r>
              <a:rPr sz="2400" b="1" spc="-5" dirty="0">
                <a:latin typeface="Arial"/>
                <a:cs typeface="Arial"/>
              </a:rPr>
              <a:t>data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models— </a:t>
            </a:r>
            <a:r>
              <a:rPr sz="24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the</a:t>
            </a:r>
            <a:r>
              <a:rPr sz="2400" b="1" spc="5" dirty="0">
                <a:solidFill>
                  <a:srgbClr val="A70789"/>
                </a:solidFill>
                <a:latin typeface="Arial"/>
                <a:cs typeface="Arial"/>
              </a:rPr>
              <a:t> network</a:t>
            </a:r>
            <a:r>
              <a:rPr sz="2400" b="1" spc="-5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and</a:t>
            </a:r>
            <a:r>
              <a:rPr sz="2400" b="1" spc="-3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hierarchical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"/>
            </a:pPr>
            <a:endParaRPr sz="3500">
              <a:latin typeface="Arial"/>
              <a:cs typeface="Arial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Representational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data</a:t>
            </a:r>
            <a:r>
              <a:rPr sz="2400" spc="-5" dirty="0">
                <a:latin typeface="Arial MT"/>
                <a:cs typeface="Arial MT"/>
              </a:rPr>
              <a:t> models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represent</a:t>
            </a:r>
            <a:r>
              <a:rPr sz="2400" dirty="0">
                <a:latin typeface="Arial MT"/>
                <a:cs typeface="Arial MT"/>
              </a:rPr>
              <a:t> data</a:t>
            </a:r>
            <a:r>
              <a:rPr sz="2400" spc="6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record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structures</a:t>
            </a:r>
            <a:r>
              <a:rPr sz="2400" dirty="0">
                <a:latin typeface="Arial MT"/>
                <a:cs typeface="Arial MT"/>
              </a:rPr>
              <a:t> 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hence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sometimes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called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record-based</a:t>
            </a:r>
            <a:r>
              <a:rPr sz="2400" b="1" spc="-4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data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models.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1212</Words>
  <Application>Microsoft Office PowerPoint</Application>
  <PresentationFormat>Custom</PresentationFormat>
  <Paragraphs>156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MT</vt:lpstr>
      <vt:lpstr>Calibri</vt:lpstr>
      <vt:lpstr>Wingdings</vt:lpstr>
      <vt:lpstr>Office Theme</vt:lpstr>
      <vt:lpstr>Database System  Concepts and  Architecture</vt:lpstr>
      <vt:lpstr>PowerPoint Presentation</vt:lpstr>
      <vt:lpstr>Data Model</vt:lpstr>
      <vt:lpstr>Data Models</vt:lpstr>
      <vt:lpstr>Categories of Data  Models</vt:lpstr>
      <vt:lpstr>Categories of Data Models</vt:lpstr>
      <vt:lpstr>Conceptual Data Model</vt:lpstr>
      <vt:lpstr>Example ER Model</vt:lpstr>
      <vt:lpstr>Representational Data Model</vt:lpstr>
      <vt:lpstr>Hierarchical (Tree) Model</vt:lpstr>
      <vt:lpstr>Network Model</vt:lpstr>
      <vt:lpstr>Relational Models</vt:lpstr>
      <vt:lpstr>Physical Data Model</vt:lpstr>
      <vt:lpstr>Schemas, Instances  and Database State</vt:lpstr>
      <vt:lpstr>Student Database</vt:lpstr>
      <vt:lpstr>Schema diagram for the Student database</vt:lpstr>
      <vt:lpstr>Database Schema</vt:lpstr>
      <vt:lpstr>Schema Diagram - Limitations</vt:lpstr>
      <vt:lpstr>Database state</vt:lpstr>
      <vt:lpstr>Database Schema vs Database State</vt:lpstr>
      <vt:lpstr>Intension and Extension</vt:lpstr>
      <vt:lpstr>Schema Evolution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  Concepts and  Architecture</dc:title>
  <dc:creator>SASTRA</dc:creator>
  <cp:lastModifiedBy>Bhaskaran S</cp:lastModifiedBy>
  <cp:revision>3</cp:revision>
  <dcterms:created xsi:type="dcterms:W3CDTF">2023-02-01T04:39:51Z</dcterms:created>
  <dcterms:modified xsi:type="dcterms:W3CDTF">2023-02-03T08:42:20Z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2021-03-08T00:00:00Z</vt:filetime>
  </property>
  <property fmtid="{D5CDD505-2E9C-101B-9397-08002B2CF9AE}" pid="3" name="LastSaved">
    <vt:filetime>2021-03-08T00:00:00Z</vt:filetime>
  </property>
</Properties>
</file>