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39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32" y="810767"/>
            <a:ext cx="80731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7337" y="2058618"/>
            <a:ext cx="807872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dirty="0"/>
              <a:t>INT102</a:t>
            </a:r>
            <a:r>
              <a:rPr spc="-10" dirty="0"/>
              <a:t> </a:t>
            </a:r>
            <a:r>
              <a:rPr dirty="0"/>
              <a:t>– DBMS</a:t>
            </a:r>
            <a:r>
              <a:rPr spc="-65" dirty="0"/>
              <a:t> </a:t>
            </a:r>
            <a:r>
              <a:rPr dirty="0"/>
              <a:t>– G.Manikandan</a:t>
            </a:r>
            <a:r>
              <a:rPr spc="-6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155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347981"/>
            <a:ext cx="8857615" cy="548640"/>
            <a:chOff x="908303" y="347981"/>
            <a:chExt cx="885761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485140"/>
              <a:ext cx="857712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672" y="347992"/>
              <a:ext cx="277495" cy="274320"/>
            </a:xfrm>
            <a:custGeom>
              <a:avLst/>
              <a:gdLst/>
              <a:ahLst/>
              <a:cxnLst/>
              <a:rect l="l" t="t" r="r" b="b"/>
              <a:pathLst>
                <a:path w="277494" h="274320">
                  <a:moveTo>
                    <a:pt x="137160" y="137160"/>
                  </a:moveTo>
                  <a:lnTo>
                    <a:pt x="0" y="137160"/>
                  </a:lnTo>
                  <a:lnTo>
                    <a:pt x="0" y="274307"/>
                  </a:lnTo>
                  <a:lnTo>
                    <a:pt x="137160" y="274307"/>
                  </a:lnTo>
                  <a:lnTo>
                    <a:pt x="137160" y="137160"/>
                  </a:lnTo>
                  <a:close/>
                </a:path>
                <a:path w="277494" h="274320">
                  <a:moveTo>
                    <a:pt x="277355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277355" y="137160"/>
                  </a:lnTo>
                  <a:lnTo>
                    <a:pt x="277355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2831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1559" y="625347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48514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4" h="140334">
                  <a:moveTo>
                    <a:pt x="140206" y="0"/>
                  </a:moveTo>
                  <a:lnTo>
                    <a:pt x="0" y="0"/>
                  </a:lnTo>
                  <a:lnTo>
                    <a:pt x="0" y="140206"/>
                  </a:lnTo>
                  <a:lnTo>
                    <a:pt x="140206" y="140206"/>
                  </a:lnTo>
                  <a:lnTo>
                    <a:pt x="140206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1560" y="62229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19">
                  <a:moveTo>
                    <a:pt x="134112" y="137172"/>
                  </a:moveTo>
                  <a:lnTo>
                    <a:pt x="0" y="137172"/>
                  </a:lnTo>
                  <a:lnTo>
                    <a:pt x="0" y="274320"/>
                  </a:lnTo>
                  <a:lnTo>
                    <a:pt x="134112" y="274320"/>
                  </a:lnTo>
                  <a:lnTo>
                    <a:pt x="134112" y="137172"/>
                  </a:lnTo>
                  <a:close/>
                </a:path>
                <a:path w="271780" h="274319">
                  <a:moveTo>
                    <a:pt x="271272" y="0"/>
                  </a:moveTo>
                  <a:lnTo>
                    <a:pt x="134112" y="0"/>
                  </a:lnTo>
                  <a:lnTo>
                    <a:pt x="134112" y="137160"/>
                  </a:lnTo>
                  <a:lnTo>
                    <a:pt x="271272" y="137160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32052" y="1883663"/>
            <a:ext cx="77489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993300"/>
                </a:solidFill>
              </a:rPr>
              <a:t>INT10</a:t>
            </a:r>
            <a:r>
              <a:rPr lang="en-IN" sz="3200" dirty="0">
                <a:solidFill>
                  <a:srgbClr val="993300"/>
                </a:solidFill>
              </a:rPr>
              <a:t>4</a:t>
            </a:r>
            <a:r>
              <a:rPr sz="3200" spc="-14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–</a:t>
            </a:r>
            <a:r>
              <a:rPr sz="3200" spc="-13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Database</a:t>
            </a:r>
            <a:r>
              <a:rPr sz="3200" spc="-120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Management</a:t>
            </a:r>
            <a:r>
              <a:rPr sz="3200" spc="-105" dirty="0">
                <a:solidFill>
                  <a:srgbClr val="993300"/>
                </a:solidFill>
              </a:rPr>
              <a:t> </a:t>
            </a:r>
            <a:r>
              <a:rPr sz="3200" spc="-10" dirty="0">
                <a:solidFill>
                  <a:srgbClr val="993300"/>
                </a:solidFill>
              </a:rPr>
              <a:t>System </a:t>
            </a:r>
            <a:r>
              <a:rPr sz="3200" dirty="0">
                <a:solidFill>
                  <a:srgbClr val="993300"/>
                </a:solidFill>
              </a:rPr>
              <a:t>Unit</a:t>
            </a:r>
            <a:r>
              <a:rPr sz="3200" spc="-35" dirty="0">
                <a:solidFill>
                  <a:srgbClr val="993300"/>
                </a:solidFill>
              </a:rPr>
              <a:t> </a:t>
            </a:r>
            <a:r>
              <a:rPr sz="3200" dirty="0">
                <a:solidFill>
                  <a:srgbClr val="993300"/>
                </a:solidFill>
              </a:rPr>
              <a:t>–</a:t>
            </a:r>
            <a:r>
              <a:rPr sz="3200" spc="-40" dirty="0">
                <a:solidFill>
                  <a:srgbClr val="993300"/>
                </a:solidFill>
              </a:rPr>
              <a:t> </a:t>
            </a:r>
            <a:r>
              <a:rPr sz="3200" spc="-25" dirty="0">
                <a:solidFill>
                  <a:srgbClr val="993300"/>
                </a:solidFill>
              </a:rPr>
              <a:t>II</a:t>
            </a:r>
            <a:endParaRPr sz="3200" dirty="0"/>
          </a:p>
        </p:txBody>
      </p:sp>
      <p:grpSp>
        <p:nvGrpSpPr>
          <p:cNvPr id="15" name="object 15"/>
          <p:cNvGrpSpPr/>
          <p:nvPr/>
        </p:nvGrpSpPr>
        <p:grpSpPr>
          <a:xfrm>
            <a:off x="5900928" y="3399028"/>
            <a:ext cx="1170940" cy="725805"/>
            <a:chOff x="5900928" y="3399028"/>
            <a:chExt cx="1170940" cy="72580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1551" y="3584955"/>
              <a:ext cx="432816" cy="533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7023" y="3597147"/>
              <a:ext cx="374903" cy="5090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4847" y="3405123"/>
              <a:ext cx="280416" cy="7132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8712" y="3859276"/>
              <a:ext cx="143254" cy="1554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07023" y="3405123"/>
              <a:ext cx="1158240" cy="713740"/>
            </a:xfrm>
            <a:custGeom>
              <a:avLst/>
              <a:gdLst/>
              <a:ahLst/>
              <a:cxnLst/>
              <a:rect l="l" t="t" r="r" b="b"/>
              <a:pathLst>
                <a:path w="1158240" h="713739">
                  <a:moveTo>
                    <a:pt x="15239" y="192024"/>
                  </a:moveTo>
                  <a:lnTo>
                    <a:pt x="15239" y="192024"/>
                  </a:lnTo>
                  <a:lnTo>
                    <a:pt x="362712" y="192024"/>
                  </a:lnTo>
                  <a:lnTo>
                    <a:pt x="362712" y="221218"/>
                  </a:lnTo>
                  <a:lnTo>
                    <a:pt x="362712" y="249554"/>
                  </a:lnTo>
                  <a:lnTo>
                    <a:pt x="362712" y="277320"/>
                  </a:lnTo>
                  <a:lnTo>
                    <a:pt x="362712" y="304800"/>
                  </a:lnTo>
                  <a:lnTo>
                    <a:pt x="330722" y="348981"/>
                  </a:lnTo>
                  <a:lnTo>
                    <a:pt x="298816" y="393079"/>
                  </a:lnTo>
                  <a:lnTo>
                    <a:pt x="267080" y="437007"/>
                  </a:lnTo>
                  <a:lnTo>
                    <a:pt x="235599" y="480680"/>
                  </a:lnTo>
                  <a:lnTo>
                    <a:pt x="204455" y="524016"/>
                  </a:lnTo>
                  <a:lnTo>
                    <a:pt x="173736" y="566927"/>
                  </a:lnTo>
                  <a:lnTo>
                    <a:pt x="224027" y="566927"/>
                  </a:lnTo>
                  <a:lnTo>
                    <a:pt x="274319" y="566927"/>
                  </a:lnTo>
                  <a:lnTo>
                    <a:pt x="324611" y="566927"/>
                  </a:lnTo>
                  <a:lnTo>
                    <a:pt x="374903" y="566927"/>
                  </a:lnTo>
                  <a:lnTo>
                    <a:pt x="374903" y="600741"/>
                  </a:lnTo>
                  <a:lnTo>
                    <a:pt x="374903" y="633984"/>
                  </a:lnTo>
                  <a:lnTo>
                    <a:pt x="374903" y="667226"/>
                  </a:lnTo>
                  <a:lnTo>
                    <a:pt x="374903" y="701039"/>
                  </a:lnTo>
                  <a:lnTo>
                    <a:pt x="321346" y="701039"/>
                  </a:lnTo>
                  <a:lnTo>
                    <a:pt x="0" y="701039"/>
                  </a:lnTo>
                  <a:lnTo>
                    <a:pt x="0" y="669036"/>
                  </a:lnTo>
                  <a:lnTo>
                    <a:pt x="0" y="637032"/>
                  </a:lnTo>
                  <a:lnTo>
                    <a:pt x="0" y="605028"/>
                  </a:lnTo>
                  <a:lnTo>
                    <a:pt x="0" y="573024"/>
                  </a:lnTo>
                  <a:lnTo>
                    <a:pt x="30254" y="531876"/>
                  </a:lnTo>
                  <a:lnTo>
                    <a:pt x="60169" y="490727"/>
                  </a:lnTo>
                  <a:lnTo>
                    <a:pt x="89916" y="449579"/>
                  </a:lnTo>
                  <a:lnTo>
                    <a:pt x="119662" y="408431"/>
                  </a:lnTo>
                  <a:lnTo>
                    <a:pt x="149577" y="367283"/>
                  </a:lnTo>
                  <a:lnTo>
                    <a:pt x="179831" y="326136"/>
                  </a:lnTo>
                  <a:lnTo>
                    <a:pt x="138683" y="326136"/>
                  </a:lnTo>
                  <a:lnTo>
                    <a:pt x="97535" y="326136"/>
                  </a:lnTo>
                  <a:lnTo>
                    <a:pt x="56387" y="326136"/>
                  </a:lnTo>
                  <a:lnTo>
                    <a:pt x="15239" y="326136"/>
                  </a:lnTo>
                  <a:lnTo>
                    <a:pt x="15239" y="292322"/>
                  </a:lnTo>
                  <a:lnTo>
                    <a:pt x="15239" y="259079"/>
                  </a:lnTo>
                  <a:lnTo>
                    <a:pt x="15239" y="225837"/>
                  </a:lnTo>
                  <a:lnTo>
                    <a:pt x="15239" y="192024"/>
                  </a:lnTo>
                  <a:close/>
                </a:path>
                <a:path w="1158240" h="713739">
                  <a:moveTo>
                    <a:pt x="618744" y="179831"/>
                  </a:moveTo>
                  <a:lnTo>
                    <a:pt x="678561" y="182498"/>
                  </a:lnTo>
                  <a:lnTo>
                    <a:pt x="722376" y="192024"/>
                  </a:lnTo>
                  <a:lnTo>
                    <a:pt x="759332" y="206121"/>
                  </a:lnTo>
                  <a:lnTo>
                    <a:pt x="789431" y="231648"/>
                  </a:lnTo>
                  <a:lnTo>
                    <a:pt x="811720" y="273653"/>
                  </a:lnTo>
                  <a:lnTo>
                    <a:pt x="816864" y="292608"/>
                  </a:lnTo>
                  <a:lnTo>
                    <a:pt x="822626" y="312658"/>
                  </a:lnTo>
                  <a:lnTo>
                    <a:pt x="826388" y="331850"/>
                  </a:lnTo>
                  <a:lnTo>
                    <a:pt x="828436" y="350472"/>
                  </a:lnTo>
                  <a:lnTo>
                    <a:pt x="829055" y="368808"/>
                  </a:lnTo>
                  <a:lnTo>
                    <a:pt x="829055" y="424148"/>
                  </a:lnTo>
                  <a:lnTo>
                    <a:pt x="829055" y="480060"/>
                  </a:lnTo>
                  <a:lnTo>
                    <a:pt x="829055" y="535971"/>
                  </a:lnTo>
                  <a:lnTo>
                    <a:pt x="829055" y="591312"/>
                  </a:lnTo>
                  <a:lnTo>
                    <a:pt x="829103" y="608504"/>
                  </a:lnTo>
                  <a:lnTo>
                    <a:pt x="832103" y="649224"/>
                  </a:lnTo>
                  <a:lnTo>
                    <a:pt x="847344" y="701039"/>
                  </a:lnTo>
                  <a:lnTo>
                    <a:pt x="813053" y="701039"/>
                  </a:lnTo>
                  <a:lnTo>
                    <a:pt x="778763" y="701039"/>
                  </a:lnTo>
                  <a:lnTo>
                    <a:pt x="744473" y="701039"/>
                  </a:lnTo>
                  <a:lnTo>
                    <a:pt x="710183" y="701039"/>
                  </a:lnTo>
                  <a:lnTo>
                    <a:pt x="707898" y="690705"/>
                  </a:lnTo>
                  <a:lnTo>
                    <a:pt x="705612" y="682371"/>
                  </a:lnTo>
                  <a:lnTo>
                    <a:pt x="703326" y="675751"/>
                  </a:lnTo>
                  <a:lnTo>
                    <a:pt x="701040" y="670560"/>
                  </a:lnTo>
                  <a:lnTo>
                    <a:pt x="699230" y="664892"/>
                  </a:lnTo>
                  <a:lnTo>
                    <a:pt x="697992" y="657225"/>
                  </a:lnTo>
                  <a:lnTo>
                    <a:pt x="696753" y="647842"/>
                  </a:lnTo>
                  <a:lnTo>
                    <a:pt x="694944" y="637031"/>
                  </a:lnTo>
                  <a:lnTo>
                    <a:pt x="667511" y="669036"/>
                  </a:lnTo>
                  <a:lnTo>
                    <a:pt x="620696" y="700373"/>
                  </a:lnTo>
                  <a:lnTo>
                    <a:pt x="576214" y="711612"/>
                  </a:lnTo>
                  <a:lnTo>
                    <a:pt x="551688" y="713231"/>
                  </a:lnTo>
                  <a:lnTo>
                    <a:pt x="519683" y="710422"/>
                  </a:lnTo>
                  <a:lnTo>
                    <a:pt x="469391" y="688800"/>
                  </a:lnTo>
                  <a:lnTo>
                    <a:pt x="435101" y="648366"/>
                  </a:lnTo>
                  <a:lnTo>
                    <a:pt x="416813" y="595979"/>
                  </a:lnTo>
                  <a:lnTo>
                    <a:pt x="414527" y="566927"/>
                  </a:lnTo>
                  <a:lnTo>
                    <a:pt x="416242" y="538829"/>
                  </a:lnTo>
                  <a:lnTo>
                    <a:pt x="429958" y="490632"/>
                  </a:lnTo>
                  <a:lnTo>
                    <a:pt x="456247" y="452247"/>
                  </a:lnTo>
                  <a:lnTo>
                    <a:pt x="501967" y="424814"/>
                  </a:lnTo>
                  <a:lnTo>
                    <a:pt x="569309" y="404193"/>
                  </a:lnTo>
                  <a:lnTo>
                    <a:pt x="598931" y="395859"/>
                  </a:lnTo>
                  <a:lnTo>
                    <a:pt x="621696" y="389239"/>
                  </a:lnTo>
                  <a:lnTo>
                    <a:pt x="637031" y="384048"/>
                  </a:lnTo>
                  <a:lnTo>
                    <a:pt x="648985" y="379428"/>
                  </a:lnTo>
                  <a:lnTo>
                    <a:pt x="661796" y="374522"/>
                  </a:lnTo>
                  <a:lnTo>
                    <a:pt x="675179" y="369046"/>
                  </a:lnTo>
                  <a:lnTo>
                    <a:pt x="688848" y="362712"/>
                  </a:lnTo>
                  <a:lnTo>
                    <a:pt x="688228" y="345614"/>
                  </a:lnTo>
                  <a:lnTo>
                    <a:pt x="670940" y="304657"/>
                  </a:lnTo>
                  <a:lnTo>
                    <a:pt x="640079" y="295655"/>
                  </a:lnTo>
                  <a:lnTo>
                    <a:pt x="622934" y="296751"/>
                  </a:lnTo>
                  <a:lnTo>
                    <a:pt x="585215" y="310896"/>
                  </a:lnTo>
                  <a:lnTo>
                    <a:pt x="563879" y="356615"/>
                  </a:lnTo>
                  <a:lnTo>
                    <a:pt x="529589" y="352044"/>
                  </a:lnTo>
                  <a:lnTo>
                    <a:pt x="495300" y="347472"/>
                  </a:lnTo>
                  <a:lnTo>
                    <a:pt x="461010" y="342900"/>
                  </a:lnTo>
                  <a:lnTo>
                    <a:pt x="426720" y="338327"/>
                  </a:lnTo>
                  <a:lnTo>
                    <a:pt x="431339" y="314801"/>
                  </a:lnTo>
                  <a:lnTo>
                    <a:pt x="441721" y="275748"/>
                  </a:lnTo>
                  <a:lnTo>
                    <a:pt x="467105" y="233934"/>
                  </a:lnTo>
                  <a:lnTo>
                    <a:pt x="490727" y="213360"/>
                  </a:lnTo>
                  <a:lnTo>
                    <a:pt x="501014" y="205263"/>
                  </a:lnTo>
                  <a:lnTo>
                    <a:pt x="545591" y="188975"/>
                  </a:lnTo>
                  <a:lnTo>
                    <a:pt x="600455" y="180403"/>
                  </a:lnTo>
                  <a:lnTo>
                    <a:pt x="618744" y="179831"/>
                  </a:lnTo>
                  <a:close/>
                </a:path>
                <a:path w="1158240" h="713739">
                  <a:moveTo>
                    <a:pt x="1072896" y="0"/>
                  </a:moveTo>
                  <a:lnTo>
                    <a:pt x="1072896" y="48006"/>
                  </a:lnTo>
                  <a:lnTo>
                    <a:pt x="1072896" y="96012"/>
                  </a:lnTo>
                  <a:lnTo>
                    <a:pt x="1072896" y="144017"/>
                  </a:lnTo>
                  <a:lnTo>
                    <a:pt x="1072896" y="192024"/>
                  </a:lnTo>
                  <a:lnTo>
                    <a:pt x="1092993" y="192024"/>
                  </a:lnTo>
                  <a:lnTo>
                    <a:pt x="1112520" y="192024"/>
                  </a:lnTo>
                  <a:lnTo>
                    <a:pt x="1132046" y="192024"/>
                  </a:lnTo>
                  <a:lnTo>
                    <a:pt x="1152144" y="192024"/>
                  </a:lnTo>
                  <a:lnTo>
                    <a:pt x="1152144" y="228123"/>
                  </a:lnTo>
                  <a:lnTo>
                    <a:pt x="1152144" y="263651"/>
                  </a:lnTo>
                  <a:lnTo>
                    <a:pt x="1152144" y="299180"/>
                  </a:lnTo>
                  <a:lnTo>
                    <a:pt x="1152144" y="335279"/>
                  </a:lnTo>
                  <a:lnTo>
                    <a:pt x="1132046" y="335279"/>
                  </a:lnTo>
                  <a:lnTo>
                    <a:pt x="1112519" y="335279"/>
                  </a:lnTo>
                  <a:lnTo>
                    <a:pt x="1092993" y="335279"/>
                  </a:lnTo>
                  <a:lnTo>
                    <a:pt x="1072896" y="335279"/>
                  </a:lnTo>
                  <a:lnTo>
                    <a:pt x="1072896" y="380523"/>
                  </a:lnTo>
                  <a:lnTo>
                    <a:pt x="1072896" y="425195"/>
                  </a:lnTo>
                  <a:lnTo>
                    <a:pt x="1072896" y="469868"/>
                  </a:lnTo>
                  <a:lnTo>
                    <a:pt x="1072896" y="515112"/>
                  </a:lnTo>
                  <a:lnTo>
                    <a:pt x="1073419" y="529923"/>
                  </a:lnTo>
                  <a:lnTo>
                    <a:pt x="1087754" y="569976"/>
                  </a:lnTo>
                  <a:lnTo>
                    <a:pt x="1103376" y="573024"/>
                  </a:lnTo>
                  <a:lnTo>
                    <a:pt x="1111329" y="572404"/>
                  </a:lnTo>
                  <a:lnTo>
                    <a:pt x="1121282" y="570357"/>
                  </a:lnTo>
                  <a:lnTo>
                    <a:pt x="1132951" y="566594"/>
                  </a:lnTo>
                  <a:lnTo>
                    <a:pt x="1146048" y="560831"/>
                  </a:lnTo>
                  <a:lnTo>
                    <a:pt x="1150096" y="595074"/>
                  </a:lnTo>
                  <a:lnTo>
                    <a:pt x="1153287" y="629030"/>
                  </a:lnTo>
                  <a:lnTo>
                    <a:pt x="1155906" y="662416"/>
                  </a:lnTo>
                  <a:lnTo>
                    <a:pt x="1158240" y="694943"/>
                  </a:lnTo>
                  <a:lnTo>
                    <a:pt x="1131379" y="702944"/>
                  </a:lnTo>
                  <a:lnTo>
                    <a:pt x="1105662" y="708659"/>
                  </a:lnTo>
                  <a:lnTo>
                    <a:pt x="1081087" y="712088"/>
                  </a:lnTo>
                  <a:lnTo>
                    <a:pt x="1057655" y="713231"/>
                  </a:lnTo>
                  <a:lnTo>
                    <a:pt x="1033700" y="712041"/>
                  </a:lnTo>
                  <a:lnTo>
                    <a:pt x="993790" y="701659"/>
                  </a:lnTo>
                  <a:lnTo>
                    <a:pt x="957833" y="669036"/>
                  </a:lnTo>
                  <a:lnTo>
                    <a:pt x="936069" y="615410"/>
                  </a:lnTo>
                  <a:lnTo>
                    <a:pt x="930259" y="553878"/>
                  </a:lnTo>
                  <a:lnTo>
                    <a:pt x="929640" y="515112"/>
                  </a:lnTo>
                  <a:lnTo>
                    <a:pt x="929640" y="469439"/>
                  </a:lnTo>
                  <a:lnTo>
                    <a:pt x="929640" y="424052"/>
                  </a:lnTo>
                  <a:lnTo>
                    <a:pt x="929640" y="379237"/>
                  </a:lnTo>
                  <a:lnTo>
                    <a:pt x="929640" y="335279"/>
                  </a:lnTo>
                  <a:lnTo>
                    <a:pt x="916400" y="335279"/>
                  </a:lnTo>
                  <a:lnTo>
                    <a:pt x="903731" y="335279"/>
                  </a:lnTo>
                  <a:lnTo>
                    <a:pt x="891063" y="335279"/>
                  </a:lnTo>
                  <a:lnTo>
                    <a:pt x="877824" y="335279"/>
                  </a:lnTo>
                  <a:lnTo>
                    <a:pt x="877824" y="299180"/>
                  </a:lnTo>
                  <a:lnTo>
                    <a:pt x="877824" y="263651"/>
                  </a:lnTo>
                  <a:lnTo>
                    <a:pt x="877824" y="228123"/>
                  </a:lnTo>
                  <a:lnTo>
                    <a:pt x="877824" y="192024"/>
                  </a:lnTo>
                  <a:lnTo>
                    <a:pt x="891063" y="192024"/>
                  </a:lnTo>
                  <a:lnTo>
                    <a:pt x="903732" y="192024"/>
                  </a:lnTo>
                  <a:lnTo>
                    <a:pt x="916400" y="192024"/>
                  </a:lnTo>
                  <a:lnTo>
                    <a:pt x="929640" y="192024"/>
                  </a:lnTo>
                  <a:lnTo>
                    <a:pt x="929640" y="169163"/>
                  </a:lnTo>
                  <a:lnTo>
                    <a:pt x="929640" y="146303"/>
                  </a:lnTo>
                  <a:lnTo>
                    <a:pt x="929640" y="123443"/>
                  </a:lnTo>
                  <a:lnTo>
                    <a:pt x="929640" y="100584"/>
                  </a:lnTo>
                  <a:lnTo>
                    <a:pt x="966168" y="75437"/>
                  </a:lnTo>
                  <a:lnTo>
                    <a:pt x="1002410" y="50291"/>
                  </a:lnTo>
                  <a:lnTo>
                    <a:pt x="1038082" y="25145"/>
                  </a:lnTo>
                  <a:lnTo>
                    <a:pt x="1072896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53000" y="3578860"/>
            <a:ext cx="441959" cy="546100"/>
            <a:chOff x="4953000" y="3578860"/>
            <a:chExt cx="441959" cy="5461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9096" y="3584955"/>
              <a:ext cx="429767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256" y="3859276"/>
              <a:ext cx="140206" cy="1554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59096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04215" y="0"/>
                  </a:moveTo>
                  <a:lnTo>
                    <a:pt x="262889" y="2666"/>
                  </a:lnTo>
                  <a:lnTo>
                    <a:pt x="307848" y="12192"/>
                  </a:lnTo>
                  <a:lnTo>
                    <a:pt x="344423" y="26289"/>
                  </a:lnTo>
                  <a:lnTo>
                    <a:pt x="380904" y="63912"/>
                  </a:lnTo>
                  <a:lnTo>
                    <a:pt x="402336" y="112776"/>
                  </a:lnTo>
                  <a:lnTo>
                    <a:pt x="409193" y="152019"/>
                  </a:lnTo>
                  <a:lnTo>
                    <a:pt x="411479" y="188976"/>
                  </a:lnTo>
                  <a:lnTo>
                    <a:pt x="411479" y="244316"/>
                  </a:lnTo>
                  <a:lnTo>
                    <a:pt x="411479" y="300228"/>
                  </a:lnTo>
                  <a:lnTo>
                    <a:pt x="411479" y="356139"/>
                  </a:lnTo>
                  <a:lnTo>
                    <a:pt x="411479" y="411480"/>
                  </a:lnTo>
                  <a:lnTo>
                    <a:pt x="412003" y="428672"/>
                  </a:lnTo>
                  <a:lnTo>
                    <a:pt x="413384" y="443865"/>
                  </a:lnTo>
                  <a:lnTo>
                    <a:pt x="415337" y="457342"/>
                  </a:lnTo>
                  <a:lnTo>
                    <a:pt x="417575" y="469392"/>
                  </a:lnTo>
                  <a:lnTo>
                    <a:pt x="418623" y="479631"/>
                  </a:lnTo>
                  <a:lnTo>
                    <a:pt x="421385" y="491871"/>
                  </a:lnTo>
                  <a:lnTo>
                    <a:pt x="425291" y="505825"/>
                  </a:lnTo>
                  <a:lnTo>
                    <a:pt x="429767" y="521208"/>
                  </a:lnTo>
                  <a:lnTo>
                    <a:pt x="397240" y="521208"/>
                  </a:lnTo>
                  <a:lnTo>
                    <a:pt x="363854" y="521208"/>
                  </a:lnTo>
                  <a:lnTo>
                    <a:pt x="329898" y="521208"/>
                  </a:lnTo>
                  <a:lnTo>
                    <a:pt x="295655" y="521208"/>
                  </a:lnTo>
                  <a:lnTo>
                    <a:pt x="291655" y="510873"/>
                  </a:lnTo>
                  <a:lnTo>
                    <a:pt x="288798" y="502539"/>
                  </a:lnTo>
                  <a:lnTo>
                    <a:pt x="287083" y="495919"/>
                  </a:lnTo>
                  <a:lnTo>
                    <a:pt x="286512" y="490728"/>
                  </a:lnTo>
                  <a:lnTo>
                    <a:pt x="284702" y="485060"/>
                  </a:lnTo>
                  <a:lnTo>
                    <a:pt x="283463" y="477393"/>
                  </a:lnTo>
                  <a:lnTo>
                    <a:pt x="282225" y="468010"/>
                  </a:lnTo>
                  <a:lnTo>
                    <a:pt x="280415" y="457200"/>
                  </a:lnTo>
                  <a:lnTo>
                    <a:pt x="252984" y="489204"/>
                  </a:lnTo>
                  <a:lnTo>
                    <a:pt x="204882" y="520541"/>
                  </a:lnTo>
                  <a:lnTo>
                    <a:pt x="161258" y="531780"/>
                  </a:lnTo>
                  <a:lnTo>
                    <a:pt x="137159" y="533400"/>
                  </a:lnTo>
                  <a:lnTo>
                    <a:pt x="105108" y="530590"/>
                  </a:lnTo>
                  <a:lnTo>
                    <a:pt x="53578" y="508968"/>
                  </a:lnTo>
                  <a:lnTo>
                    <a:pt x="19288" y="468534"/>
                  </a:lnTo>
                  <a:lnTo>
                    <a:pt x="2238" y="416147"/>
                  </a:lnTo>
                  <a:lnTo>
                    <a:pt x="0" y="387096"/>
                  </a:lnTo>
                  <a:lnTo>
                    <a:pt x="1666" y="358997"/>
                  </a:lnTo>
                  <a:lnTo>
                    <a:pt x="14144" y="310800"/>
                  </a:lnTo>
                  <a:lnTo>
                    <a:pt x="40433" y="272415"/>
                  </a:lnTo>
                  <a:lnTo>
                    <a:pt x="87391" y="244983"/>
                  </a:lnTo>
                  <a:lnTo>
                    <a:pt x="154781" y="224361"/>
                  </a:lnTo>
                  <a:lnTo>
                    <a:pt x="184403" y="216027"/>
                  </a:lnTo>
                  <a:lnTo>
                    <a:pt x="207168" y="209407"/>
                  </a:lnTo>
                  <a:lnTo>
                    <a:pt x="246887" y="194690"/>
                  </a:lnTo>
                  <a:lnTo>
                    <a:pt x="271271" y="182880"/>
                  </a:lnTo>
                  <a:lnTo>
                    <a:pt x="270700" y="165782"/>
                  </a:lnTo>
                  <a:lnTo>
                    <a:pt x="254650" y="124825"/>
                  </a:lnTo>
                  <a:lnTo>
                    <a:pt x="222503" y="115824"/>
                  </a:lnTo>
                  <a:lnTo>
                    <a:pt x="207121" y="116919"/>
                  </a:lnTo>
                  <a:lnTo>
                    <a:pt x="170687" y="131064"/>
                  </a:lnTo>
                  <a:lnTo>
                    <a:pt x="149351" y="176784"/>
                  </a:lnTo>
                  <a:lnTo>
                    <a:pt x="115062" y="172212"/>
                  </a:lnTo>
                  <a:lnTo>
                    <a:pt x="80772" y="167640"/>
                  </a:lnTo>
                  <a:lnTo>
                    <a:pt x="46482" y="163068"/>
                  </a:lnTo>
                  <a:lnTo>
                    <a:pt x="12191" y="158496"/>
                  </a:lnTo>
                  <a:lnTo>
                    <a:pt x="20573" y="114300"/>
                  </a:lnTo>
                  <a:lnTo>
                    <a:pt x="41481" y="66103"/>
                  </a:lnTo>
                  <a:lnTo>
                    <a:pt x="76200" y="33528"/>
                  </a:lnTo>
                  <a:lnTo>
                    <a:pt x="86487" y="25431"/>
                  </a:lnTo>
                  <a:lnTo>
                    <a:pt x="131063" y="9144"/>
                  </a:lnTo>
                  <a:lnTo>
                    <a:pt x="184213" y="571"/>
                  </a:lnTo>
                  <a:lnTo>
                    <a:pt x="204215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42632" y="3578860"/>
            <a:ext cx="441959" cy="546100"/>
            <a:chOff x="7342632" y="3578860"/>
            <a:chExt cx="441959" cy="5461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8727" y="3584955"/>
              <a:ext cx="429768" cy="533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48727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6407" y="134112"/>
                  </a:moveTo>
                  <a:lnTo>
                    <a:pt x="176117" y="153400"/>
                  </a:lnTo>
                  <a:lnTo>
                    <a:pt x="156114" y="185928"/>
                  </a:lnTo>
                  <a:lnTo>
                    <a:pt x="144875" y="236220"/>
                  </a:lnTo>
                  <a:lnTo>
                    <a:pt x="143255" y="268224"/>
                  </a:lnTo>
                  <a:lnTo>
                    <a:pt x="144875" y="300228"/>
                  </a:lnTo>
                  <a:lnTo>
                    <a:pt x="156114" y="350520"/>
                  </a:lnTo>
                  <a:lnTo>
                    <a:pt x="187071" y="392049"/>
                  </a:lnTo>
                  <a:lnTo>
                    <a:pt x="216407" y="399288"/>
                  </a:lnTo>
                  <a:lnTo>
                    <a:pt x="231314" y="397525"/>
                  </a:lnTo>
                  <a:lnTo>
                    <a:pt x="265175" y="368808"/>
                  </a:lnTo>
                  <a:lnTo>
                    <a:pt x="281559" y="327278"/>
                  </a:lnTo>
                  <a:lnTo>
                    <a:pt x="286512" y="265176"/>
                  </a:lnTo>
                  <a:lnTo>
                    <a:pt x="285321" y="234934"/>
                  </a:lnTo>
                  <a:lnTo>
                    <a:pt x="274939" y="185880"/>
                  </a:lnTo>
                  <a:lnTo>
                    <a:pt x="244221" y="142875"/>
                  </a:lnTo>
                  <a:lnTo>
                    <a:pt x="216407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7033" y="5667"/>
                  </a:lnTo>
                  <a:lnTo>
                    <a:pt x="313562" y="22479"/>
                  </a:lnTo>
                  <a:lnTo>
                    <a:pt x="352663" y="50149"/>
                  </a:lnTo>
                  <a:lnTo>
                    <a:pt x="384048" y="88392"/>
                  </a:lnTo>
                  <a:lnTo>
                    <a:pt x="404050" y="126730"/>
                  </a:lnTo>
                  <a:lnTo>
                    <a:pt x="418338" y="168783"/>
                  </a:lnTo>
                  <a:lnTo>
                    <a:pt x="426910" y="214836"/>
                  </a:lnTo>
                  <a:lnTo>
                    <a:pt x="429768" y="265176"/>
                  </a:lnTo>
                  <a:lnTo>
                    <a:pt x="426291" y="321754"/>
                  </a:lnTo>
                  <a:lnTo>
                    <a:pt x="415670" y="372618"/>
                  </a:lnTo>
                  <a:lnTo>
                    <a:pt x="397621" y="417766"/>
                  </a:lnTo>
                  <a:lnTo>
                    <a:pt x="371855" y="457200"/>
                  </a:lnTo>
                  <a:lnTo>
                    <a:pt x="341566" y="489680"/>
                  </a:lnTo>
                  <a:lnTo>
                    <a:pt x="305561" y="513588"/>
                  </a:lnTo>
                  <a:lnTo>
                    <a:pt x="263842" y="528351"/>
                  </a:lnTo>
                  <a:lnTo>
                    <a:pt x="216407" y="533400"/>
                  </a:lnTo>
                  <a:lnTo>
                    <a:pt x="172974" y="529399"/>
                  </a:lnTo>
                  <a:lnTo>
                    <a:pt x="134112" y="517398"/>
                  </a:lnTo>
                  <a:lnTo>
                    <a:pt x="99822" y="497395"/>
                  </a:lnTo>
                  <a:lnTo>
                    <a:pt x="70103" y="469392"/>
                  </a:lnTo>
                  <a:lnTo>
                    <a:pt x="39862" y="427672"/>
                  </a:lnTo>
                  <a:lnTo>
                    <a:pt x="17906" y="380238"/>
                  </a:lnTo>
                  <a:lnTo>
                    <a:pt x="4524" y="327088"/>
                  </a:lnTo>
                  <a:lnTo>
                    <a:pt x="0" y="268224"/>
                  </a:lnTo>
                  <a:lnTo>
                    <a:pt x="3905" y="212074"/>
                  </a:lnTo>
                  <a:lnTo>
                    <a:pt x="15240" y="161925"/>
                  </a:lnTo>
                  <a:lnTo>
                    <a:pt x="33432" y="116919"/>
                  </a:lnTo>
                  <a:lnTo>
                    <a:pt x="57912" y="76200"/>
                  </a:lnTo>
                  <a:lnTo>
                    <a:pt x="89916" y="43719"/>
                  </a:lnTo>
                  <a:lnTo>
                    <a:pt x="126492" y="19812"/>
                  </a:lnTo>
                  <a:lnTo>
                    <a:pt x="167640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98520" y="3578860"/>
            <a:ext cx="441959" cy="546100"/>
            <a:chOff x="3398520" y="3578860"/>
            <a:chExt cx="441959" cy="54610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4615" y="3584955"/>
              <a:ext cx="429768" cy="533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4615" y="3584955"/>
              <a:ext cx="429895" cy="533400"/>
            </a:xfrm>
            <a:custGeom>
              <a:avLst/>
              <a:gdLst/>
              <a:ahLst/>
              <a:cxnLst/>
              <a:rect l="l" t="t" r="r" b="b"/>
              <a:pathLst>
                <a:path w="429895" h="533400">
                  <a:moveTo>
                    <a:pt x="213360" y="134112"/>
                  </a:moveTo>
                  <a:lnTo>
                    <a:pt x="173497" y="153400"/>
                  </a:lnTo>
                  <a:lnTo>
                    <a:pt x="153543" y="185928"/>
                  </a:lnTo>
                  <a:lnTo>
                    <a:pt x="144399" y="236220"/>
                  </a:lnTo>
                  <a:lnTo>
                    <a:pt x="143256" y="268224"/>
                  </a:lnTo>
                  <a:lnTo>
                    <a:pt x="144399" y="300228"/>
                  </a:lnTo>
                  <a:lnTo>
                    <a:pt x="153542" y="350520"/>
                  </a:lnTo>
                  <a:lnTo>
                    <a:pt x="185165" y="392049"/>
                  </a:lnTo>
                  <a:lnTo>
                    <a:pt x="213360" y="399288"/>
                  </a:lnTo>
                  <a:lnTo>
                    <a:pt x="228314" y="397525"/>
                  </a:lnTo>
                  <a:lnTo>
                    <a:pt x="265175" y="368808"/>
                  </a:lnTo>
                  <a:lnTo>
                    <a:pt x="278891" y="327278"/>
                  </a:lnTo>
                  <a:lnTo>
                    <a:pt x="283463" y="265176"/>
                  </a:lnTo>
                  <a:lnTo>
                    <a:pt x="282321" y="234934"/>
                  </a:lnTo>
                  <a:lnTo>
                    <a:pt x="273177" y="185880"/>
                  </a:lnTo>
                  <a:lnTo>
                    <a:pt x="241554" y="142875"/>
                  </a:lnTo>
                  <a:lnTo>
                    <a:pt x="213360" y="134112"/>
                  </a:lnTo>
                  <a:close/>
                </a:path>
                <a:path w="429895" h="533400">
                  <a:moveTo>
                    <a:pt x="213360" y="0"/>
                  </a:moveTo>
                  <a:lnTo>
                    <a:pt x="265271" y="5667"/>
                  </a:lnTo>
                  <a:lnTo>
                    <a:pt x="310895" y="22479"/>
                  </a:lnTo>
                  <a:lnTo>
                    <a:pt x="349662" y="50149"/>
                  </a:lnTo>
                  <a:lnTo>
                    <a:pt x="381000" y="88392"/>
                  </a:lnTo>
                  <a:lnTo>
                    <a:pt x="402764" y="126730"/>
                  </a:lnTo>
                  <a:lnTo>
                    <a:pt x="417957" y="168783"/>
                  </a:lnTo>
                  <a:lnTo>
                    <a:pt x="426862" y="214836"/>
                  </a:lnTo>
                  <a:lnTo>
                    <a:pt x="429768" y="265176"/>
                  </a:lnTo>
                  <a:lnTo>
                    <a:pt x="425862" y="321754"/>
                  </a:lnTo>
                  <a:lnTo>
                    <a:pt x="414528" y="372618"/>
                  </a:lnTo>
                  <a:lnTo>
                    <a:pt x="396335" y="417766"/>
                  </a:lnTo>
                  <a:lnTo>
                    <a:pt x="371856" y="457200"/>
                  </a:lnTo>
                  <a:lnTo>
                    <a:pt x="339804" y="489680"/>
                  </a:lnTo>
                  <a:lnTo>
                    <a:pt x="302895" y="513588"/>
                  </a:lnTo>
                  <a:lnTo>
                    <a:pt x="260842" y="528351"/>
                  </a:lnTo>
                  <a:lnTo>
                    <a:pt x="213360" y="533400"/>
                  </a:lnTo>
                  <a:lnTo>
                    <a:pt x="169925" y="529399"/>
                  </a:lnTo>
                  <a:lnTo>
                    <a:pt x="131063" y="517398"/>
                  </a:lnTo>
                  <a:lnTo>
                    <a:pt x="96774" y="497395"/>
                  </a:lnTo>
                  <a:lnTo>
                    <a:pt x="67056" y="469392"/>
                  </a:lnTo>
                  <a:lnTo>
                    <a:pt x="37290" y="427672"/>
                  </a:lnTo>
                  <a:lnTo>
                    <a:pt x="16383" y="380238"/>
                  </a:lnTo>
                  <a:lnTo>
                    <a:pt x="4048" y="327088"/>
                  </a:lnTo>
                  <a:lnTo>
                    <a:pt x="0" y="268224"/>
                  </a:lnTo>
                  <a:lnTo>
                    <a:pt x="3476" y="212074"/>
                  </a:lnTo>
                  <a:lnTo>
                    <a:pt x="14097" y="161925"/>
                  </a:lnTo>
                  <a:lnTo>
                    <a:pt x="32146" y="116919"/>
                  </a:lnTo>
                  <a:lnTo>
                    <a:pt x="57912" y="76200"/>
                  </a:lnTo>
                  <a:lnTo>
                    <a:pt x="88201" y="43719"/>
                  </a:lnTo>
                  <a:lnTo>
                    <a:pt x="124206" y="19812"/>
                  </a:lnTo>
                  <a:lnTo>
                    <a:pt x="165925" y="5048"/>
                  </a:lnTo>
                  <a:lnTo>
                    <a:pt x="21336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126224" y="3591052"/>
            <a:ext cx="155575" cy="521334"/>
            <a:chOff x="7126224" y="3591052"/>
            <a:chExt cx="155575" cy="521334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20" y="3597147"/>
              <a:ext cx="143255" cy="5090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32320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09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696712" y="3591052"/>
            <a:ext cx="155575" cy="521334"/>
            <a:chOff x="5696712" y="3591052"/>
            <a:chExt cx="155575" cy="521334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2808" y="3597147"/>
              <a:ext cx="143255" cy="5090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02808" y="3597147"/>
              <a:ext cx="143510" cy="509270"/>
            </a:xfrm>
            <a:custGeom>
              <a:avLst/>
              <a:gdLst/>
              <a:ahLst/>
              <a:cxnLst/>
              <a:rect l="l" t="t" r="r" b="b"/>
              <a:pathLst>
                <a:path w="143510" h="509270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51121"/>
                  </a:lnTo>
                  <a:lnTo>
                    <a:pt x="143255" y="509015"/>
                  </a:lnTo>
                  <a:lnTo>
                    <a:pt x="107156" y="509015"/>
                  </a:lnTo>
                  <a:lnTo>
                    <a:pt x="71627" y="509015"/>
                  </a:lnTo>
                  <a:lnTo>
                    <a:pt x="36099" y="509015"/>
                  </a:lnTo>
                  <a:lnTo>
                    <a:pt x="0" y="509015"/>
                  </a:lnTo>
                  <a:lnTo>
                    <a:pt x="0" y="457894"/>
                  </a:lnTo>
                  <a:lnTo>
                    <a:pt x="0" y="51121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42504" y="3578860"/>
            <a:ext cx="405765" cy="533400"/>
            <a:chOff x="7842504" y="3578860"/>
            <a:chExt cx="405765" cy="533400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8599" y="3584955"/>
              <a:ext cx="393192" cy="5212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848599" y="3584955"/>
              <a:ext cx="393700" cy="521334"/>
            </a:xfrm>
            <a:custGeom>
              <a:avLst/>
              <a:gdLst/>
              <a:ahLst/>
              <a:cxnLst/>
              <a:rect l="l" t="t" r="r" b="b"/>
              <a:pathLst>
                <a:path w="393700" h="521335">
                  <a:moveTo>
                    <a:pt x="268224" y="0"/>
                  </a:moveTo>
                  <a:lnTo>
                    <a:pt x="320801" y="12953"/>
                  </a:lnTo>
                  <a:lnTo>
                    <a:pt x="359664" y="48768"/>
                  </a:lnTo>
                  <a:lnTo>
                    <a:pt x="385572" y="110871"/>
                  </a:lnTo>
                  <a:lnTo>
                    <a:pt x="391382" y="151209"/>
                  </a:lnTo>
                  <a:lnTo>
                    <a:pt x="393192" y="198120"/>
                  </a:lnTo>
                  <a:lnTo>
                    <a:pt x="393192" y="251474"/>
                  </a:lnTo>
                  <a:lnTo>
                    <a:pt x="393192" y="304912"/>
                  </a:lnTo>
                  <a:lnTo>
                    <a:pt x="393192" y="358521"/>
                  </a:lnTo>
                  <a:lnTo>
                    <a:pt x="393192" y="412383"/>
                  </a:lnTo>
                  <a:lnTo>
                    <a:pt x="393192" y="466583"/>
                  </a:lnTo>
                  <a:lnTo>
                    <a:pt x="393192" y="521208"/>
                  </a:lnTo>
                  <a:lnTo>
                    <a:pt x="358378" y="521208"/>
                  </a:lnTo>
                  <a:lnTo>
                    <a:pt x="322706" y="521208"/>
                  </a:lnTo>
                  <a:lnTo>
                    <a:pt x="286464" y="521208"/>
                  </a:lnTo>
                  <a:lnTo>
                    <a:pt x="249935" y="521208"/>
                  </a:lnTo>
                  <a:lnTo>
                    <a:pt x="249935" y="474189"/>
                  </a:lnTo>
                  <a:lnTo>
                    <a:pt x="249935" y="240792"/>
                  </a:lnTo>
                  <a:lnTo>
                    <a:pt x="249316" y="219170"/>
                  </a:lnTo>
                  <a:lnTo>
                    <a:pt x="237744" y="173736"/>
                  </a:lnTo>
                  <a:lnTo>
                    <a:pt x="201168" y="152400"/>
                  </a:lnTo>
                  <a:lnTo>
                    <a:pt x="188499" y="154114"/>
                  </a:lnTo>
                  <a:lnTo>
                    <a:pt x="158496" y="179832"/>
                  </a:lnTo>
                  <a:lnTo>
                    <a:pt x="147447" y="218312"/>
                  </a:lnTo>
                  <a:lnTo>
                    <a:pt x="143255" y="277368"/>
                  </a:lnTo>
                  <a:lnTo>
                    <a:pt x="143255" y="325258"/>
                  </a:lnTo>
                  <a:lnTo>
                    <a:pt x="143255" y="373733"/>
                  </a:lnTo>
                  <a:lnTo>
                    <a:pt x="143255" y="422647"/>
                  </a:lnTo>
                  <a:lnTo>
                    <a:pt x="143255" y="471854"/>
                  </a:lnTo>
                  <a:lnTo>
                    <a:pt x="143255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1" y="12192"/>
                  </a:lnTo>
                  <a:lnTo>
                    <a:pt x="134111" y="32766"/>
                  </a:lnTo>
                  <a:lnTo>
                    <a:pt x="134111" y="53340"/>
                  </a:lnTo>
                  <a:lnTo>
                    <a:pt x="134111" y="73914"/>
                  </a:lnTo>
                  <a:lnTo>
                    <a:pt x="134111" y="94488"/>
                  </a:lnTo>
                  <a:lnTo>
                    <a:pt x="148304" y="71056"/>
                  </a:lnTo>
                  <a:lnTo>
                    <a:pt x="177831" y="34480"/>
                  </a:lnTo>
                  <a:lnTo>
                    <a:pt x="226695" y="6095"/>
                  </a:lnTo>
                  <a:lnTo>
                    <a:pt x="246459" y="1619"/>
                  </a:lnTo>
                  <a:lnTo>
                    <a:pt x="268224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51960" y="3578860"/>
            <a:ext cx="646430" cy="533400"/>
            <a:chOff x="4251960" y="3578860"/>
            <a:chExt cx="646430" cy="53340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58055" y="3584955"/>
              <a:ext cx="633984" cy="5212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58055" y="3584955"/>
              <a:ext cx="634365" cy="521334"/>
            </a:xfrm>
            <a:custGeom>
              <a:avLst/>
              <a:gdLst/>
              <a:ahLst/>
              <a:cxnLst/>
              <a:rect l="l" t="t" r="r" b="b"/>
              <a:pathLst>
                <a:path w="634364" h="521335">
                  <a:moveTo>
                    <a:pt x="262128" y="0"/>
                  </a:moveTo>
                  <a:lnTo>
                    <a:pt x="301752" y="6096"/>
                  </a:lnTo>
                  <a:lnTo>
                    <a:pt x="345328" y="33909"/>
                  </a:lnTo>
                  <a:lnTo>
                    <a:pt x="366950" y="65913"/>
                  </a:lnTo>
                  <a:lnTo>
                    <a:pt x="374904" y="85344"/>
                  </a:lnTo>
                  <a:lnTo>
                    <a:pt x="392144" y="63722"/>
                  </a:lnTo>
                  <a:lnTo>
                    <a:pt x="422052" y="29622"/>
                  </a:lnTo>
                  <a:lnTo>
                    <a:pt x="467487" y="4572"/>
                  </a:lnTo>
                  <a:lnTo>
                    <a:pt x="505968" y="0"/>
                  </a:lnTo>
                  <a:lnTo>
                    <a:pt x="534019" y="3333"/>
                  </a:lnTo>
                  <a:lnTo>
                    <a:pt x="580977" y="28289"/>
                  </a:lnTo>
                  <a:lnTo>
                    <a:pt x="614695" y="77295"/>
                  </a:lnTo>
                  <a:lnTo>
                    <a:pt x="631745" y="153781"/>
                  </a:lnTo>
                  <a:lnTo>
                    <a:pt x="633984" y="201168"/>
                  </a:lnTo>
                  <a:lnTo>
                    <a:pt x="633984" y="254508"/>
                  </a:lnTo>
                  <a:lnTo>
                    <a:pt x="633984" y="307848"/>
                  </a:lnTo>
                  <a:lnTo>
                    <a:pt x="633984" y="361188"/>
                  </a:lnTo>
                  <a:lnTo>
                    <a:pt x="633984" y="414527"/>
                  </a:lnTo>
                  <a:lnTo>
                    <a:pt x="633984" y="467867"/>
                  </a:lnTo>
                  <a:lnTo>
                    <a:pt x="633984" y="521208"/>
                  </a:lnTo>
                  <a:lnTo>
                    <a:pt x="597455" y="521208"/>
                  </a:lnTo>
                  <a:lnTo>
                    <a:pt x="561213" y="521208"/>
                  </a:lnTo>
                  <a:lnTo>
                    <a:pt x="525541" y="521208"/>
                  </a:lnTo>
                  <a:lnTo>
                    <a:pt x="490728" y="521208"/>
                  </a:lnTo>
                  <a:lnTo>
                    <a:pt x="490728" y="472454"/>
                  </a:lnTo>
                  <a:lnTo>
                    <a:pt x="490728" y="231648"/>
                  </a:lnTo>
                  <a:lnTo>
                    <a:pt x="490108" y="214979"/>
                  </a:lnTo>
                  <a:lnTo>
                    <a:pt x="471154" y="167830"/>
                  </a:lnTo>
                  <a:lnTo>
                    <a:pt x="445008" y="152400"/>
                  </a:lnTo>
                  <a:lnTo>
                    <a:pt x="432339" y="154114"/>
                  </a:lnTo>
                  <a:lnTo>
                    <a:pt x="402336" y="179832"/>
                  </a:lnTo>
                  <a:lnTo>
                    <a:pt x="388191" y="233410"/>
                  </a:lnTo>
                  <a:lnTo>
                    <a:pt x="387096" y="259080"/>
                  </a:lnTo>
                  <a:lnTo>
                    <a:pt x="387096" y="310627"/>
                  </a:lnTo>
                  <a:lnTo>
                    <a:pt x="387096" y="362760"/>
                  </a:lnTo>
                  <a:lnTo>
                    <a:pt x="387096" y="415332"/>
                  </a:lnTo>
                  <a:lnTo>
                    <a:pt x="387096" y="468197"/>
                  </a:lnTo>
                  <a:lnTo>
                    <a:pt x="387096" y="521208"/>
                  </a:lnTo>
                  <a:lnTo>
                    <a:pt x="352282" y="521208"/>
                  </a:lnTo>
                  <a:lnTo>
                    <a:pt x="316611" y="521208"/>
                  </a:lnTo>
                  <a:lnTo>
                    <a:pt x="280368" y="521208"/>
                  </a:lnTo>
                  <a:lnTo>
                    <a:pt x="243840" y="521208"/>
                  </a:lnTo>
                  <a:lnTo>
                    <a:pt x="243840" y="474189"/>
                  </a:lnTo>
                  <a:lnTo>
                    <a:pt x="243840" y="240792"/>
                  </a:lnTo>
                  <a:lnTo>
                    <a:pt x="243792" y="225933"/>
                  </a:lnTo>
                  <a:lnTo>
                    <a:pt x="237982" y="186451"/>
                  </a:lnTo>
                  <a:lnTo>
                    <a:pt x="212979" y="155067"/>
                  </a:lnTo>
                  <a:lnTo>
                    <a:pt x="198120" y="152400"/>
                  </a:lnTo>
                  <a:lnTo>
                    <a:pt x="186785" y="154066"/>
                  </a:lnTo>
                  <a:lnTo>
                    <a:pt x="150971" y="192262"/>
                  </a:lnTo>
                  <a:lnTo>
                    <a:pt x="143922" y="234648"/>
                  </a:lnTo>
                  <a:lnTo>
                    <a:pt x="143256" y="262128"/>
                  </a:lnTo>
                  <a:lnTo>
                    <a:pt x="143256" y="313358"/>
                  </a:lnTo>
                  <a:lnTo>
                    <a:pt x="143256" y="364735"/>
                  </a:lnTo>
                  <a:lnTo>
                    <a:pt x="143256" y="416405"/>
                  </a:lnTo>
                  <a:lnTo>
                    <a:pt x="143256" y="468514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480" y="12192"/>
                  </a:lnTo>
                  <a:lnTo>
                    <a:pt x="65532" y="12192"/>
                  </a:lnTo>
                  <a:lnTo>
                    <a:pt x="98583" y="12192"/>
                  </a:lnTo>
                  <a:lnTo>
                    <a:pt x="131064" y="12192"/>
                  </a:lnTo>
                  <a:lnTo>
                    <a:pt x="131064" y="30480"/>
                  </a:lnTo>
                  <a:lnTo>
                    <a:pt x="131064" y="48768"/>
                  </a:lnTo>
                  <a:lnTo>
                    <a:pt x="131064" y="67056"/>
                  </a:lnTo>
                  <a:lnTo>
                    <a:pt x="131064" y="85344"/>
                  </a:lnTo>
                  <a:lnTo>
                    <a:pt x="146589" y="64198"/>
                  </a:lnTo>
                  <a:lnTo>
                    <a:pt x="176498" y="32194"/>
                  </a:lnTo>
                  <a:lnTo>
                    <a:pt x="223647" y="4952"/>
                  </a:lnTo>
                  <a:lnTo>
                    <a:pt x="242173" y="1190"/>
                  </a:lnTo>
                  <a:lnTo>
                    <a:pt x="262128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898392" y="3578860"/>
            <a:ext cx="304800" cy="533400"/>
            <a:chOff x="3898392" y="3578860"/>
            <a:chExt cx="304800" cy="533400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4488" y="3584955"/>
              <a:ext cx="292608" cy="5212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904488" y="3584955"/>
              <a:ext cx="292735" cy="521334"/>
            </a:xfrm>
            <a:custGeom>
              <a:avLst/>
              <a:gdLst/>
              <a:ahLst/>
              <a:cxnLst/>
              <a:rect l="l" t="t" r="r" b="b"/>
              <a:pathLst>
                <a:path w="292735" h="521335">
                  <a:moveTo>
                    <a:pt x="222503" y="0"/>
                  </a:moveTo>
                  <a:lnTo>
                    <a:pt x="239029" y="1714"/>
                  </a:lnTo>
                  <a:lnTo>
                    <a:pt x="256412" y="6858"/>
                  </a:lnTo>
                  <a:lnTo>
                    <a:pt x="274367" y="15430"/>
                  </a:lnTo>
                  <a:lnTo>
                    <a:pt x="292608" y="27432"/>
                  </a:lnTo>
                  <a:lnTo>
                    <a:pt x="281225" y="61769"/>
                  </a:lnTo>
                  <a:lnTo>
                    <a:pt x="270128" y="96393"/>
                  </a:lnTo>
                  <a:lnTo>
                    <a:pt x="259603" y="131587"/>
                  </a:lnTo>
                  <a:lnTo>
                    <a:pt x="249936" y="167640"/>
                  </a:lnTo>
                  <a:lnTo>
                    <a:pt x="237267" y="161401"/>
                  </a:lnTo>
                  <a:lnTo>
                    <a:pt x="226313" y="156590"/>
                  </a:lnTo>
                  <a:lnTo>
                    <a:pt x="216503" y="153495"/>
                  </a:lnTo>
                  <a:lnTo>
                    <a:pt x="207263" y="152400"/>
                  </a:lnTo>
                  <a:lnTo>
                    <a:pt x="194167" y="154162"/>
                  </a:lnTo>
                  <a:lnTo>
                    <a:pt x="164591" y="182880"/>
                  </a:lnTo>
                  <a:lnTo>
                    <a:pt x="148208" y="247269"/>
                  </a:lnTo>
                  <a:lnTo>
                    <a:pt x="144446" y="293893"/>
                  </a:lnTo>
                  <a:lnTo>
                    <a:pt x="143256" y="350520"/>
                  </a:lnTo>
                  <a:lnTo>
                    <a:pt x="143256" y="393477"/>
                  </a:lnTo>
                  <a:lnTo>
                    <a:pt x="143256" y="435863"/>
                  </a:lnTo>
                  <a:lnTo>
                    <a:pt x="143256" y="478250"/>
                  </a:lnTo>
                  <a:lnTo>
                    <a:pt x="143256" y="521208"/>
                  </a:lnTo>
                  <a:lnTo>
                    <a:pt x="106727" y="521208"/>
                  </a:lnTo>
                  <a:lnTo>
                    <a:pt x="70485" y="521208"/>
                  </a:lnTo>
                  <a:lnTo>
                    <a:pt x="34813" y="521208"/>
                  </a:lnTo>
                  <a:lnTo>
                    <a:pt x="0" y="521208"/>
                  </a:lnTo>
                  <a:lnTo>
                    <a:pt x="0" y="470086"/>
                  </a:lnTo>
                  <a:lnTo>
                    <a:pt x="0" y="12192"/>
                  </a:lnTo>
                  <a:lnTo>
                    <a:pt x="32527" y="12192"/>
                  </a:lnTo>
                  <a:lnTo>
                    <a:pt x="65912" y="12192"/>
                  </a:lnTo>
                  <a:lnTo>
                    <a:pt x="99869" y="12192"/>
                  </a:lnTo>
                  <a:lnTo>
                    <a:pt x="134112" y="12192"/>
                  </a:lnTo>
                  <a:lnTo>
                    <a:pt x="134112" y="32766"/>
                  </a:lnTo>
                  <a:lnTo>
                    <a:pt x="134112" y="53340"/>
                  </a:lnTo>
                  <a:lnTo>
                    <a:pt x="134112" y="73914"/>
                  </a:lnTo>
                  <a:lnTo>
                    <a:pt x="134112" y="94488"/>
                  </a:lnTo>
                  <a:lnTo>
                    <a:pt x="143303" y="70627"/>
                  </a:lnTo>
                  <a:lnTo>
                    <a:pt x="162829" y="33194"/>
                  </a:lnTo>
                  <a:lnTo>
                    <a:pt x="195834" y="6095"/>
                  </a:lnTo>
                  <a:lnTo>
                    <a:pt x="208883" y="1619"/>
                  </a:lnTo>
                  <a:lnTo>
                    <a:pt x="222503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26224" y="3399028"/>
            <a:ext cx="155575" cy="143510"/>
            <a:chOff x="7126224" y="3399028"/>
            <a:chExt cx="155575" cy="143510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2320" y="3405123"/>
              <a:ext cx="143255" cy="1310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32320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09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696712" y="3399028"/>
            <a:ext cx="155575" cy="143510"/>
            <a:chOff x="5696712" y="3399028"/>
            <a:chExt cx="155575" cy="14351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2808" y="3405123"/>
              <a:ext cx="143255" cy="1310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02808" y="3405123"/>
              <a:ext cx="143510" cy="131445"/>
            </a:xfrm>
            <a:custGeom>
              <a:avLst/>
              <a:gdLst/>
              <a:ahLst/>
              <a:cxnLst/>
              <a:rect l="l" t="t" r="r" b="b"/>
              <a:pathLst>
                <a:path w="143510" h="131445">
                  <a:moveTo>
                    <a:pt x="0" y="0"/>
                  </a:moveTo>
                  <a:lnTo>
                    <a:pt x="36099" y="0"/>
                  </a:lnTo>
                  <a:lnTo>
                    <a:pt x="71627" y="0"/>
                  </a:lnTo>
                  <a:lnTo>
                    <a:pt x="107156" y="0"/>
                  </a:lnTo>
                  <a:lnTo>
                    <a:pt x="143255" y="0"/>
                  </a:lnTo>
                  <a:lnTo>
                    <a:pt x="143255" y="32480"/>
                  </a:lnTo>
                  <a:lnTo>
                    <a:pt x="143255" y="65532"/>
                  </a:lnTo>
                  <a:lnTo>
                    <a:pt x="143255" y="98583"/>
                  </a:lnTo>
                  <a:lnTo>
                    <a:pt x="143255" y="131063"/>
                  </a:lnTo>
                  <a:lnTo>
                    <a:pt x="107156" y="131063"/>
                  </a:lnTo>
                  <a:lnTo>
                    <a:pt x="71627" y="131063"/>
                  </a:lnTo>
                  <a:lnTo>
                    <a:pt x="36099" y="131063"/>
                  </a:lnTo>
                  <a:lnTo>
                    <a:pt x="0" y="131063"/>
                  </a:lnTo>
                  <a:lnTo>
                    <a:pt x="0" y="98583"/>
                  </a:lnTo>
                  <a:lnTo>
                    <a:pt x="0" y="65531"/>
                  </a:lnTo>
                  <a:lnTo>
                    <a:pt x="0" y="32480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455920" y="3399028"/>
            <a:ext cx="155575" cy="713740"/>
            <a:chOff x="5455920" y="3399028"/>
            <a:chExt cx="155575" cy="71374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62015" y="3405123"/>
              <a:ext cx="143256" cy="70103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462015" y="3405123"/>
              <a:ext cx="143510" cy="701040"/>
            </a:xfrm>
            <a:custGeom>
              <a:avLst/>
              <a:gdLst/>
              <a:ahLst/>
              <a:cxnLst/>
              <a:rect l="l" t="t" r="r" b="b"/>
              <a:pathLst>
                <a:path w="143510" h="701039">
                  <a:moveTo>
                    <a:pt x="0" y="0"/>
                  </a:moveTo>
                  <a:lnTo>
                    <a:pt x="36528" y="0"/>
                  </a:lnTo>
                  <a:lnTo>
                    <a:pt x="72771" y="0"/>
                  </a:lnTo>
                  <a:lnTo>
                    <a:pt x="108442" y="0"/>
                  </a:lnTo>
                  <a:lnTo>
                    <a:pt x="143256" y="0"/>
                  </a:lnTo>
                  <a:lnTo>
                    <a:pt x="143256" y="49684"/>
                  </a:lnTo>
                  <a:lnTo>
                    <a:pt x="143256" y="701039"/>
                  </a:lnTo>
                  <a:lnTo>
                    <a:pt x="108442" y="701039"/>
                  </a:lnTo>
                  <a:lnTo>
                    <a:pt x="72771" y="701039"/>
                  </a:lnTo>
                  <a:lnTo>
                    <a:pt x="36528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825496" y="3399028"/>
            <a:ext cx="506095" cy="713740"/>
            <a:chOff x="2825496" y="3399028"/>
            <a:chExt cx="506095" cy="713740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31592" y="3405123"/>
              <a:ext cx="493775" cy="7010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31592" y="3405123"/>
              <a:ext cx="494030" cy="701040"/>
            </a:xfrm>
            <a:custGeom>
              <a:avLst/>
              <a:gdLst/>
              <a:ahLst/>
              <a:cxnLst/>
              <a:rect l="l" t="t" r="r" b="b"/>
              <a:pathLst>
                <a:path w="494029" h="701039">
                  <a:moveTo>
                    <a:pt x="0" y="0"/>
                  </a:moveTo>
                  <a:lnTo>
                    <a:pt x="38338" y="0"/>
                  </a:lnTo>
                  <a:lnTo>
                    <a:pt x="75818" y="0"/>
                  </a:lnTo>
                  <a:lnTo>
                    <a:pt x="112728" y="0"/>
                  </a:lnTo>
                  <a:lnTo>
                    <a:pt x="149351" y="0"/>
                  </a:lnTo>
                  <a:lnTo>
                    <a:pt x="171595" y="42776"/>
                  </a:lnTo>
                  <a:lnTo>
                    <a:pt x="193637" y="85728"/>
                  </a:lnTo>
                  <a:lnTo>
                    <a:pt x="215504" y="128806"/>
                  </a:lnTo>
                  <a:lnTo>
                    <a:pt x="237221" y="171959"/>
                  </a:lnTo>
                  <a:lnTo>
                    <a:pt x="258812" y="215136"/>
                  </a:lnTo>
                  <a:lnTo>
                    <a:pt x="280303" y="258289"/>
                  </a:lnTo>
                  <a:lnTo>
                    <a:pt x="301718" y="301367"/>
                  </a:lnTo>
                  <a:lnTo>
                    <a:pt x="323083" y="344319"/>
                  </a:lnTo>
                  <a:lnTo>
                    <a:pt x="344424" y="387096"/>
                  </a:lnTo>
                  <a:lnTo>
                    <a:pt x="344424" y="338959"/>
                  </a:lnTo>
                  <a:lnTo>
                    <a:pt x="344424" y="290607"/>
                  </a:lnTo>
                  <a:lnTo>
                    <a:pt x="344424" y="0"/>
                  </a:lnTo>
                  <a:lnTo>
                    <a:pt x="382762" y="0"/>
                  </a:lnTo>
                  <a:lnTo>
                    <a:pt x="420242" y="0"/>
                  </a:lnTo>
                  <a:lnTo>
                    <a:pt x="457152" y="0"/>
                  </a:lnTo>
                  <a:lnTo>
                    <a:pt x="493775" y="0"/>
                  </a:lnTo>
                  <a:lnTo>
                    <a:pt x="493775" y="49684"/>
                  </a:lnTo>
                  <a:lnTo>
                    <a:pt x="493775" y="701039"/>
                  </a:lnTo>
                  <a:lnTo>
                    <a:pt x="457152" y="701039"/>
                  </a:lnTo>
                  <a:lnTo>
                    <a:pt x="420243" y="701039"/>
                  </a:lnTo>
                  <a:lnTo>
                    <a:pt x="382762" y="701039"/>
                  </a:lnTo>
                  <a:lnTo>
                    <a:pt x="344424" y="701039"/>
                  </a:lnTo>
                  <a:lnTo>
                    <a:pt x="323088" y="658363"/>
                  </a:lnTo>
                  <a:lnTo>
                    <a:pt x="301751" y="615662"/>
                  </a:lnTo>
                  <a:lnTo>
                    <a:pt x="280415" y="572911"/>
                  </a:lnTo>
                  <a:lnTo>
                    <a:pt x="259079" y="530084"/>
                  </a:lnTo>
                  <a:lnTo>
                    <a:pt x="237743" y="487157"/>
                  </a:lnTo>
                  <a:lnTo>
                    <a:pt x="216407" y="444104"/>
                  </a:lnTo>
                  <a:lnTo>
                    <a:pt x="195071" y="400901"/>
                  </a:lnTo>
                  <a:lnTo>
                    <a:pt x="173735" y="357523"/>
                  </a:lnTo>
                  <a:lnTo>
                    <a:pt x="152400" y="313943"/>
                  </a:lnTo>
                  <a:lnTo>
                    <a:pt x="152400" y="362956"/>
                  </a:lnTo>
                  <a:lnTo>
                    <a:pt x="152400" y="701039"/>
                  </a:lnTo>
                  <a:lnTo>
                    <a:pt x="114014" y="701039"/>
                  </a:lnTo>
                  <a:lnTo>
                    <a:pt x="76200" y="701039"/>
                  </a:lnTo>
                  <a:lnTo>
                    <a:pt x="38385" y="701039"/>
                  </a:lnTo>
                  <a:lnTo>
                    <a:pt x="0" y="701039"/>
                  </a:lnTo>
                  <a:lnTo>
                    <a:pt x="0" y="650749"/>
                  </a:lnTo>
                  <a:lnTo>
                    <a:pt x="0" y="49684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63168"/>
            <a:ext cx="7280909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simplified</a:t>
            </a:r>
            <a:r>
              <a:rPr sz="2800" spc="-90" dirty="0"/>
              <a:t> </a:t>
            </a:r>
            <a:r>
              <a:rPr sz="2800" dirty="0"/>
              <a:t>COMPANY</a:t>
            </a:r>
            <a:r>
              <a:rPr sz="2800" spc="-15" dirty="0"/>
              <a:t> </a:t>
            </a:r>
            <a:r>
              <a:rPr sz="2800" dirty="0"/>
              <a:t>relational</a:t>
            </a:r>
            <a:r>
              <a:rPr sz="2800" spc="-45" dirty="0"/>
              <a:t> </a:t>
            </a:r>
            <a:r>
              <a:rPr sz="2800" spc="-10" dirty="0"/>
              <a:t>database schema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52727" y="1893316"/>
            <a:ext cx="7733030" cy="4456430"/>
            <a:chOff x="1252727" y="1893316"/>
            <a:chExt cx="7733030" cy="4456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372" y="1978902"/>
              <a:ext cx="7103904" cy="42397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2727" y="1893316"/>
              <a:ext cx="7733030" cy="4456430"/>
            </a:xfrm>
            <a:custGeom>
              <a:avLst/>
              <a:gdLst/>
              <a:ahLst/>
              <a:cxnLst/>
              <a:rect l="l" t="t" r="r" b="b"/>
              <a:pathLst>
                <a:path w="7733030" h="4456430">
                  <a:moveTo>
                    <a:pt x="7732776" y="0"/>
                  </a:moveTo>
                  <a:lnTo>
                    <a:pt x="0" y="0"/>
                  </a:lnTo>
                  <a:lnTo>
                    <a:pt x="0" y="4456176"/>
                  </a:lnTo>
                  <a:lnTo>
                    <a:pt x="7732776" y="4456176"/>
                  </a:lnTo>
                  <a:lnTo>
                    <a:pt x="7732776" y="4428744"/>
                  </a:lnTo>
                  <a:lnTo>
                    <a:pt x="54863" y="4428744"/>
                  </a:lnTo>
                  <a:lnTo>
                    <a:pt x="27431" y="4398264"/>
                  </a:lnTo>
                  <a:lnTo>
                    <a:pt x="54863" y="4398264"/>
                  </a:lnTo>
                  <a:lnTo>
                    <a:pt x="54863" y="54863"/>
                  </a:lnTo>
                  <a:lnTo>
                    <a:pt x="27431" y="54863"/>
                  </a:lnTo>
                  <a:lnTo>
                    <a:pt x="54863" y="27432"/>
                  </a:lnTo>
                  <a:lnTo>
                    <a:pt x="7732776" y="27432"/>
                  </a:lnTo>
                  <a:lnTo>
                    <a:pt x="7732776" y="0"/>
                  </a:lnTo>
                  <a:close/>
                </a:path>
                <a:path w="7733030" h="4456430">
                  <a:moveTo>
                    <a:pt x="54863" y="4398264"/>
                  </a:moveTo>
                  <a:lnTo>
                    <a:pt x="27431" y="4398264"/>
                  </a:lnTo>
                  <a:lnTo>
                    <a:pt x="54863" y="4428744"/>
                  </a:lnTo>
                  <a:lnTo>
                    <a:pt x="54863" y="4398264"/>
                  </a:lnTo>
                  <a:close/>
                </a:path>
                <a:path w="7733030" h="4456430">
                  <a:moveTo>
                    <a:pt x="7674864" y="4398264"/>
                  </a:moveTo>
                  <a:lnTo>
                    <a:pt x="54863" y="4398264"/>
                  </a:lnTo>
                  <a:lnTo>
                    <a:pt x="54863" y="4428744"/>
                  </a:lnTo>
                  <a:lnTo>
                    <a:pt x="7674864" y="4428744"/>
                  </a:lnTo>
                  <a:lnTo>
                    <a:pt x="7674864" y="4398264"/>
                  </a:lnTo>
                  <a:close/>
                </a:path>
                <a:path w="7733030" h="4456430">
                  <a:moveTo>
                    <a:pt x="7674864" y="27432"/>
                  </a:moveTo>
                  <a:lnTo>
                    <a:pt x="7674864" y="4428744"/>
                  </a:lnTo>
                  <a:lnTo>
                    <a:pt x="7705344" y="4398264"/>
                  </a:lnTo>
                  <a:lnTo>
                    <a:pt x="7732776" y="4398264"/>
                  </a:lnTo>
                  <a:lnTo>
                    <a:pt x="7732776" y="54863"/>
                  </a:lnTo>
                  <a:lnTo>
                    <a:pt x="7705344" y="54863"/>
                  </a:lnTo>
                  <a:lnTo>
                    <a:pt x="7674864" y="27432"/>
                  </a:lnTo>
                  <a:close/>
                </a:path>
                <a:path w="7733030" h="4456430">
                  <a:moveTo>
                    <a:pt x="7732776" y="4398264"/>
                  </a:moveTo>
                  <a:lnTo>
                    <a:pt x="7705344" y="4398264"/>
                  </a:lnTo>
                  <a:lnTo>
                    <a:pt x="7674864" y="4428744"/>
                  </a:lnTo>
                  <a:lnTo>
                    <a:pt x="7732776" y="4428744"/>
                  </a:lnTo>
                  <a:lnTo>
                    <a:pt x="7732776" y="4398264"/>
                  </a:lnTo>
                  <a:close/>
                </a:path>
                <a:path w="7733030" h="4456430">
                  <a:moveTo>
                    <a:pt x="54863" y="27432"/>
                  </a:moveTo>
                  <a:lnTo>
                    <a:pt x="27431" y="54863"/>
                  </a:lnTo>
                  <a:lnTo>
                    <a:pt x="54863" y="54863"/>
                  </a:lnTo>
                  <a:lnTo>
                    <a:pt x="54863" y="27432"/>
                  </a:lnTo>
                  <a:close/>
                </a:path>
                <a:path w="7733030" h="4456430">
                  <a:moveTo>
                    <a:pt x="7674864" y="27432"/>
                  </a:moveTo>
                  <a:lnTo>
                    <a:pt x="54863" y="27432"/>
                  </a:lnTo>
                  <a:lnTo>
                    <a:pt x="54863" y="54863"/>
                  </a:lnTo>
                  <a:lnTo>
                    <a:pt x="7674864" y="54863"/>
                  </a:lnTo>
                  <a:lnTo>
                    <a:pt x="7674864" y="27432"/>
                  </a:lnTo>
                  <a:close/>
                </a:path>
                <a:path w="7733030" h="4456430">
                  <a:moveTo>
                    <a:pt x="7732776" y="27432"/>
                  </a:moveTo>
                  <a:lnTo>
                    <a:pt x="7674864" y="27432"/>
                  </a:lnTo>
                  <a:lnTo>
                    <a:pt x="7705344" y="54863"/>
                  </a:lnTo>
                  <a:lnTo>
                    <a:pt x="7732776" y="54863"/>
                  </a:lnTo>
                  <a:lnTo>
                    <a:pt x="7732776" y="2743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56013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Redundant</a:t>
            </a:r>
            <a:r>
              <a:rPr sz="2800" spc="15" dirty="0"/>
              <a:t> </a:t>
            </a:r>
            <a:r>
              <a:rPr sz="2800" dirty="0"/>
              <a:t>Information</a:t>
            </a:r>
            <a:r>
              <a:rPr sz="2800" spc="-85" dirty="0"/>
              <a:t> </a:t>
            </a:r>
            <a:r>
              <a:rPr sz="2800" dirty="0"/>
              <a:t>in</a:t>
            </a:r>
            <a:r>
              <a:rPr sz="2800" spc="-55" dirty="0"/>
              <a:t> </a:t>
            </a:r>
            <a:r>
              <a:rPr sz="2800" spc="-10" dirty="0"/>
              <a:t>Tuples </a:t>
            </a:r>
            <a:r>
              <a:rPr sz="2800" dirty="0"/>
              <a:t>and</a:t>
            </a:r>
            <a:r>
              <a:rPr sz="2800" spc="-40" dirty="0"/>
              <a:t> </a:t>
            </a:r>
            <a:r>
              <a:rPr sz="2800" dirty="0"/>
              <a:t>Update </a:t>
            </a:r>
            <a:r>
              <a:rPr sz="2800" spc="-10" dirty="0"/>
              <a:t>Anomalies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20060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832" y="1982418"/>
            <a:ext cx="5782310" cy="28282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441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44170" algn="l"/>
                <a:tab pos="344805" algn="l"/>
              </a:tabLst>
            </a:pP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redundantly</a:t>
            </a:r>
            <a:endParaRPr sz="2200">
              <a:latin typeface="Arial MT"/>
              <a:cs typeface="Arial MT"/>
            </a:endParaRPr>
          </a:p>
          <a:p>
            <a:pPr marL="7435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44220" algn="l"/>
              </a:tabLst>
            </a:pPr>
            <a:r>
              <a:rPr sz="2200" dirty="0">
                <a:latin typeface="Arial MT"/>
                <a:cs typeface="Arial MT"/>
              </a:rPr>
              <a:t>Wastes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storage</a:t>
            </a:r>
            <a:endParaRPr sz="2200">
              <a:latin typeface="Arial MT"/>
              <a:cs typeface="Arial MT"/>
            </a:endParaRPr>
          </a:p>
          <a:p>
            <a:pPr marL="7435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44220" algn="l"/>
              </a:tabLst>
            </a:pPr>
            <a:r>
              <a:rPr sz="2200" dirty="0">
                <a:latin typeface="Arial MT"/>
                <a:cs typeface="Arial MT"/>
              </a:rPr>
              <a:t>Causes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update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anomalies</a:t>
            </a:r>
            <a:endParaRPr sz="2200">
              <a:latin typeface="Arial MT"/>
              <a:cs typeface="Arial MT"/>
            </a:endParaRPr>
          </a:p>
          <a:p>
            <a:pPr marL="1143000" lvl="2" indent="-228600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43000" algn="l"/>
              </a:tabLst>
            </a:pPr>
            <a:r>
              <a:rPr sz="2200" dirty="0">
                <a:latin typeface="Arial MT"/>
                <a:cs typeface="Arial MT"/>
              </a:rPr>
              <a:t>Insertion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anomalies</a:t>
            </a:r>
            <a:endParaRPr sz="2200">
              <a:latin typeface="Arial MT"/>
              <a:cs typeface="Arial MT"/>
            </a:endParaRPr>
          </a:p>
          <a:p>
            <a:pPr marL="1143000" lvl="2" indent="-22860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43000" algn="l"/>
              </a:tabLst>
            </a:pPr>
            <a:r>
              <a:rPr sz="2200" dirty="0">
                <a:latin typeface="Arial MT"/>
                <a:cs typeface="Arial MT"/>
              </a:rPr>
              <a:t>Deletion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anomalies</a:t>
            </a:r>
            <a:endParaRPr sz="2200">
              <a:latin typeface="Arial MT"/>
              <a:cs typeface="Arial MT"/>
            </a:endParaRPr>
          </a:p>
          <a:p>
            <a:pPr marL="1143000" lvl="2" indent="-228600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43000" algn="l"/>
              </a:tabLst>
            </a:pPr>
            <a:r>
              <a:rPr sz="2200" dirty="0">
                <a:latin typeface="Arial MT"/>
                <a:cs typeface="Arial MT"/>
              </a:rPr>
              <a:t>Modification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anomalies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650" dirty="0">
                <a:solidFill>
                  <a:srgbClr val="CC3300"/>
                </a:solidFill>
                <a:latin typeface="Wingdings"/>
                <a:cs typeface="Wingdings"/>
              </a:rPr>
              <a:t>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56013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Redundant</a:t>
            </a:r>
            <a:r>
              <a:rPr sz="2800" spc="15" dirty="0"/>
              <a:t> </a:t>
            </a:r>
            <a:r>
              <a:rPr sz="2800" dirty="0"/>
              <a:t>Information</a:t>
            </a:r>
            <a:r>
              <a:rPr sz="2800" spc="-85" dirty="0"/>
              <a:t> </a:t>
            </a:r>
            <a:r>
              <a:rPr sz="2800" dirty="0"/>
              <a:t>in</a:t>
            </a:r>
            <a:r>
              <a:rPr sz="2800" spc="-55" dirty="0"/>
              <a:t> </a:t>
            </a:r>
            <a:r>
              <a:rPr sz="2800" spc="-10" dirty="0"/>
              <a:t>Tuples </a:t>
            </a:r>
            <a:r>
              <a:rPr sz="2800" dirty="0"/>
              <a:t>and</a:t>
            </a:r>
            <a:r>
              <a:rPr sz="2800" spc="-40" dirty="0"/>
              <a:t> </a:t>
            </a:r>
            <a:r>
              <a:rPr sz="2800" dirty="0"/>
              <a:t>Update </a:t>
            </a:r>
            <a:r>
              <a:rPr sz="2800" spc="-10" dirty="0"/>
              <a:t>Anomalies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450847" y="2167635"/>
            <a:ext cx="7467600" cy="3758565"/>
            <a:chOff x="1450847" y="2167635"/>
            <a:chExt cx="7467600" cy="3758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42" y="2270131"/>
              <a:ext cx="7298405" cy="3547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0847" y="2167635"/>
              <a:ext cx="7467600" cy="3758565"/>
            </a:xfrm>
            <a:custGeom>
              <a:avLst/>
              <a:gdLst/>
              <a:ahLst/>
              <a:cxnLst/>
              <a:rect l="l" t="t" r="r" b="b"/>
              <a:pathLst>
                <a:path w="7467600" h="3758565">
                  <a:moveTo>
                    <a:pt x="7467600" y="0"/>
                  </a:moveTo>
                  <a:lnTo>
                    <a:pt x="0" y="0"/>
                  </a:lnTo>
                  <a:lnTo>
                    <a:pt x="0" y="3758183"/>
                  </a:lnTo>
                  <a:lnTo>
                    <a:pt x="7467600" y="3758183"/>
                  </a:lnTo>
                  <a:lnTo>
                    <a:pt x="7467600" y="3752088"/>
                  </a:lnTo>
                  <a:lnTo>
                    <a:pt x="9143" y="3752088"/>
                  </a:lnTo>
                  <a:lnTo>
                    <a:pt x="6096" y="3749040"/>
                  </a:lnTo>
                  <a:lnTo>
                    <a:pt x="9143" y="3749040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7467600" y="6096"/>
                  </a:lnTo>
                  <a:lnTo>
                    <a:pt x="7467600" y="0"/>
                  </a:lnTo>
                  <a:close/>
                </a:path>
                <a:path w="7467600" h="3758565">
                  <a:moveTo>
                    <a:pt x="9143" y="3749040"/>
                  </a:moveTo>
                  <a:lnTo>
                    <a:pt x="6096" y="3749040"/>
                  </a:lnTo>
                  <a:lnTo>
                    <a:pt x="9143" y="3752088"/>
                  </a:lnTo>
                  <a:lnTo>
                    <a:pt x="9143" y="3749040"/>
                  </a:lnTo>
                  <a:close/>
                </a:path>
                <a:path w="7467600" h="3758565">
                  <a:moveTo>
                    <a:pt x="7458456" y="3749040"/>
                  </a:moveTo>
                  <a:lnTo>
                    <a:pt x="9143" y="3749040"/>
                  </a:lnTo>
                  <a:lnTo>
                    <a:pt x="9143" y="3752088"/>
                  </a:lnTo>
                  <a:lnTo>
                    <a:pt x="7458456" y="3752088"/>
                  </a:lnTo>
                  <a:lnTo>
                    <a:pt x="7458456" y="3749040"/>
                  </a:lnTo>
                  <a:close/>
                </a:path>
                <a:path w="7467600" h="3758565">
                  <a:moveTo>
                    <a:pt x="7458456" y="6096"/>
                  </a:moveTo>
                  <a:lnTo>
                    <a:pt x="7458456" y="3752088"/>
                  </a:lnTo>
                  <a:lnTo>
                    <a:pt x="7464552" y="3749040"/>
                  </a:lnTo>
                  <a:lnTo>
                    <a:pt x="7467600" y="3749040"/>
                  </a:lnTo>
                  <a:lnTo>
                    <a:pt x="7467600" y="9143"/>
                  </a:lnTo>
                  <a:lnTo>
                    <a:pt x="7464552" y="9143"/>
                  </a:lnTo>
                  <a:lnTo>
                    <a:pt x="7458456" y="6096"/>
                  </a:lnTo>
                  <a:close/>
                </a:path>
                <a:path w="7467600" h="3758565">
                  <a:moveTo>
                    <a:pt x="7467600" y="3749040"/>
                  </a:moveTo>
                  <a:lnTo>
                    <a:pt x="7464552" y="3749040"/>
                  </a:lnTo>
                  <a:lnTo>
                    <a:pt x="7458456" y="3752088"/>
                  </a:lnTo>
                  <a:lnTo>
                    <a:pt x="7467600" y="3752088"/>
                  </a:lnTo>
                  <a:lnTo>
                    <a:pt x="7467600" y="3749040"/>
                  </a:lnTo>
                  <a:close/>
                </a:path>
                <a:path w="7467600" h="3758565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7467600" h="3758565">
                  <a:moveTo>
                    <a:pt x="7458456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7458456" y="9143"/>
                  </a:lnTo>
                  <a:lnTo>
                    <a:pt x="7458456" y="6096"/>
                  </a:lnTo>
                  <a:close/>
                </a:path>
                <a:path w="7467600" h="3758565">
                  <a:moveTo>
                    <a:pt x="7467600" y="6096"/>
                  </a:moveTo>
                  <a:lnTo>
                    <a:pt x="7458456" y="6096"/>
                  </a:lnTo>
                  <a:lnTo>
                    <a:pt x="7464552" y="9143"/>
                  </a:lnTo>
                  <a:lnTo>
                    <a:pt x="7467600" y="9143"/>
                  </a:lnTo>
                  <a:lnTo>
                    <a:pt x="7467600" y="609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871727"/>
            <a:ext cx="56013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Redundant</a:t>
            </a:r>
            <a:r>
              <a:rPr sz="2800" spc="15" dirty="0"/>
              <a:t> </a:t>
            </a:r>
            <a:r>
              <a:rPr sz="2800" dirty="0"/>
              <a:t>Information</a:t>
            </a:r>
            <a:r>
              <a:rPr sz="2800" spc="-85" dirty="0"/>
              <a:t> </a:t>
            </a:r>
            <a:r>
              <a:rPr sz="2800" dirty="0"/>
              <a:t>in</a:t>
            </a:r>
            <a:r>
              <a:rPr sz="2800" spc="-55" dirty="0"/>
              <a:t> </a:t>
            </a:r>
            <a:r>
              <a:rPr sz="2800" spc="-10" dirty="0"/>
              <a:t>Tuples </a:t>
            </a:r>
            <a:r>
              <a:rPr sz="2800" dirty="0"/>
              <a:t>and</a:t>
            </a:r>
            <a:r>
              <a:rPr sz="2800" spc="-40" dirty="0"/>
              <a:t> </a:t>
            </a:r>
            <a:r>
              <a:rPr sz="2800" dirty="0"/>
              <a:t>Update </a:t>
            </a:r>
            <a:r>
              <a:rPr sz="2800" spc="-10" dirty="0"/>
              <a:t>Anomalies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374647" y="1856739"/>
            <a:ext cx="7434580" cy="4752340"/>
            <a:chOff x="1374647" y="1856739"/>
            <a:chExt cx="7434580" cy="4752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1865883"/>
              <a:ext cx="7415783" cy="4730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4647" y="1856739"/>
              <a:ext cx="7434580" cy="4752340"/>
            </a:xfrm>
            <a:custGeom>
              <a:avLst/>
              <a:gdLst/>
              <a:ahLst/>
              <a:cxnLst/>
              <a:rect l="l" t="t" r="r" b="b"/>
              <a:pathLst>
                <a:path w="7434580" h="4752340">
                  <a:moveTo>
                    <a:pt x="7434072" y="0"/>
                  </a:moveTo>
                  <a:lnTo>
                    <a:pt x="0" y="0"/>
                  </a:lnTo>
                  <a:lnTo>
                    <a:pt x="0" y="4751832"/>
                  </a:lnTo>
                  <a:lnTo>
                    <a:pt x="7434072" y="4751832"/>
                  </a:lnTo>
                  <a:lnTo>
                    <a:pt x="7434072" y="4745736"/>
                  </a:lnTo>
                  <a:lnTo>
                    <a:pt x="9143" y="4745736"/>
                  </a:lnTo>
                  <a:lnTo>
                    <a:pt x="6096" y="4739640"/>
                  </a:lnTo>
                  <a:lnTo>
                    <a:pt x="9143" y="4739640"/>
                  </a:lnTo>
                  <a:lnTo>
                    <a:pt x="9143" y="9144"/>
                  </a:lnTo>
                  <a:lnTo>
                    <a:pt x="6096" y="9144"/>
                  </a:lnTo>
                  <a:lnTo>
                    <a:pt x="9143" y="6096"/>
                  </a:lnTo>
                  <a:lnTo>
                    <a:pt x="7434072" y="6096"/>
                  </a:lnTo>
                  <a:lnTo>
                    <a:pt x="7434072" y="0"/>
                  </a:lnTo>
                  <a:close/>
                </a:path>
                <a:path w="7434580" h="4752340">
                  <a:moveTo>
                    <a:pt x="9143" y="4739640"/>
                  </a:moveTo>
                  <a:lnTo>
                    <a:pt x="6096" y="4739640"/>
                  </a:lnTo>
                  <a:lnTo>
                    <a:pt x="9143" y="4745736"/>
                  </a:lnTo>
                  <a:lnTo>
                    <a:pt x="9143" y="4739640"/>
                  </a:lnTo>
                  <a:close/>
                </a:path>
                <a:path w="7434580" h="4752340">
                  <a:moveTo>
                    <a:pt x="7424928" y="4739640"/>
                  </a:moveTo>
                  <a:lnTo>
                    <a:pt x="9143" y="4739640"/>
                  </a:lnTo>
                  <a:lnTo>
                    <a:pt x="9143" y="4745736"/>
                  </a:lnTo>
                  <a:lnTo>
                    <a:pt x="7424928" y="4745736"/>
                  </a:lnTo>
                  <a:lnTo>
                    <a:pt x="7424928" y="4739640"/>
                  </a:lnTo>
                  <a:close/>
                </a:path>
                <a:path w="7434580" h="4752340">
                  <a:moveTo>
                    <a:pt x="7424928" y="6096"/>
                  </a:moveTo>
                  <a:lnTo>
                    <a:pt x="7424928" y="4745736"/>
                  </a:lnTo>
                  <a:lnTo>
                    <a:pt x="7431024" y="4739640"/>
                  </a:lnTo>
                  <a:lnTo>
                    <a:pt x="7434072" y="4739640"/>
                  </a:lnTo>
                  <a:lnTo>
                    <a:pt x="7434072" y="9144"/>
                  </a:lnTo>
                  <a:lnTo>
                    <a:pt x="7431024" y="9144"/>
                  </a:lnTo>
                  <a:lnTo>
                    <a:pt x="7424928" y="6096"/>
                  </a:lnTo>
                  <a:close/>
                </a:path>
                <a:path w="7434580" h="4752340">
                  <a:moveTo>
                    <a:pt x="7434072" y="4739640"/>
                  </a:moveTo>
                  <a:lnTo>
                    <a:pt x="7431024" y="4739640"/>
                  </a:lnTo>
                  <a:lnTo>
                    <a:pt x="7424928" y="4745736"/>
                  </a:lnTo>
                  <a:lnTo>
                    <a:pt x="7434072" y="4745736"/>
                  </a:lnTo>
                  <a:lnTo>
                    <a:pt x="7434072" y="4739640"/>
                  </a:lnTo>
                  <a:close/>
                </a:path>
                <a:path w="7434580" h="4752340">
                  <a:moveTo>
                    <a:pt x="9143" y="6096"/>
                  </a:moveTo>
                  <a:lnTo>
                    <a:pt x="6096" y="9144"/>
                  </a:lnTo>
                  <a:lnTo>
                    <a:pt x="9143" y="9144"/>
                  </a:lnTo>
                  <a:lnTo>
                    <a:pt x="9143" y="6096"/>
                  </a:lnTo>
                  <a:close/>
                </a:path>
                <a:path w="7434580" h="4752340">
                  <a:moveTo>
                    <a:pt x="7424928" y="6096"/>
                  </a:moveTo>
                  <a:lnTo>
                    <a:pt x="9143" y="6096"/>
                  </a:lnTo>
                  <a:lnTo>
                    <a:pt x="9143" y="9144"/>
                  </a:lnTo>
                  <a:lnTo>
                    <a:pt x="7424928" y="9144"/>
                  </a:lnTo>
                  <a:lnTo>
                    <a:pt x="7424928" y="6096"/>
                  </a:lnTo>
                  <a:close/>
                </a:path>
                <a:path w="7434580" h="4752340">
                  <a:moveTo>
                    <a:pt x="7434072" y="6096"/>
                  </a:moveTo>
                  <a:lnTo>
                    <a:pt x="7424928" y="6096"/>
                  </a:lnTo>
                  <a:lnTo>
                    <a:pt x="7431024" y="9144"/>
                  </a:lnTo>
                  <a:lnTo>
                    <a:pt x="7434072" y="9144"/>
                  </a:lnTo>
                  <a:lnTo>
                    <a:pt x="7434072" y="609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EXAMPLE</a:t>
            </a:r>
            <a:r>
              <a:rPr sz="2800" spc="-70" dirty="0"/>
              <a:t> </a:t>
            </a:r>
            <a:r>
              <a:rPr sz="2800" dirty="0"/>
              <a:t>OF</a:t>
            </a:r>
            <a:r>
              <a:rPr sz="2800" spc="-85" dirty="0"/>
              <a:t> </a:t>
            </a:r>
            <a:r>
              <a:rPr sz="2800" dirty="0"/>
              <a:t>AN</a:t>
            </a:r>
            <a:r>
              <a:rPr sz="2800" spc="-5" dirty="0"/>
              <a:t> </a:t>
            </a:r>
            <a:r>
              <a:rPr sz="2800" dirty="0"/>
              <a:t>UPDATE</a:t>
            </a:r>
            <a:r>
              <a:rPr sz="2800" spc="10" dirty="0"/>
              <a:t> </a:t>
            </a:r>
            <a:r>
              <a:rPr sz="2800" spc="-10" dirty="0"/>
              <a:t>ANOMALY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472691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851355"/>
            <a:ext cx="8005445" cy="27076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relation: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EMP_PROJ(Emp#,</a:t>
            </a:r>
            <a:r>
              <a:rPr sz="22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Proj#,</a:t>
            </a:r>
            <a:r>
              <a:rPr sz="2200" spc="-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Ename,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Pname,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No_hours)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Update</a:t>
            </a:r>
            <a:r>
              <a:rPr sz="2200" u="sng" spc="-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Anomaly: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Changing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name of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project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P1 from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“Billing”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“Customer-Accounting”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update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20" dirty="0">
                <a:latin typeface="Arial MT"/>
                <a:cs typeface="Arial MT"/>
              </a:rPr>
              <a:t>made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working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P1.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EXAMPLE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dirty="0"/>
              <a:t>AN</a:t>
            </a:r>
            <a:r>
              <a:rPr sz="2800" spc="25" dirty="0"/>
              <a:t> </a:t>
            </a:r>
            <a:r>
              <a:rPr sz="2800" dirty="0"/>
              <a:t>INSERT</a:t>
            </a:r>
            <a:r>
              <a:rPr sz="2800" spc="-60" dirty="0"/>
              <a:t> </a:t>
            </a:r>
            <a:r>
              <a:rPr sz="2800" spc="-10" dirty="0"/>
              <a:t>ANOMALY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777492"/>
            <a:ext cx="8269605" cy="3926204"/>
          </a:xfrm>
          <a:custGeom>
            <a:avLst/>
            <a:gdLst/>
            <a:ahLst/>
            <a:cxnLst/>
            <a:rect l="l" t="t" r="r" b="b"/>
            <a:pathLst>
              <a:path w="8269605" h="3926204">
                <a:moveTo>
                  <a:pt x="8269224" y="0"/>
                </a:moveTo>
                <a:lnTo>
                  <a:pt x="0" y="0"/>
                </a:lnTo>
                <a:lnTo>
                  <a:pt x="0" y="3925824"/>
                </a:lnTo>
                <a:lnTo>
                  <a:pt x="8269224" y="3925824"/>
                </a:lnTo>
                <a:lnTo>
                  <a:pt x="8269224" y="3904488"/>
                </a:lnTo>
                <a:lnTo>
                  <a:pt x="39624" y="3904488"/>
                </a:lnTo>
                <a:lnTo>
                  <a:pt x="18286" y="3886200"/>
                </a:lnTo>
                <a:lnTo>
                  <a:pt x="39624" y="3886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926204">
                <a:moveTo>
                  <a:pt x="39624" y="3886200"/>
                </a:moveTo>
                <a:lnTo>
                  <a:pt x="18286" y="3886200"/>
                </a:lnTo>
                <a:lnTo>
                  <a:pt x="39624" y="3904488"/>
                </a:lnTo>
                <a:lnTo>
                  <a:pt x="39624" y="3886200"/>
                </a:lnTo>
                <a:close/>
              </a:path>
              <a:path w="8269605" h="3926204">
                <a:moveTo>
                  <a:pt x="8229600" y="3886200"/>
                </a:moveTo>
                <a:lnTo>
                  <a:pt x="39624" y="3886200"/>
                </a:lnTo>
                <a:lnTo>
                  <a:pt x="39624" y="3904488"/>
                </a:lnTo>
                <a:lnTo>
                  <a:pt x="8229600" y="3904488"/>
                </a:lnTo>
                <a:lnTo>
                  <a:pt x="8229600" y="3886200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8229600" y="3904488"/>
                </a:lnTo>
                <a:lnTo>
                  <a:pt x="8247888" y="3886200"/>
                </a:lnTo>
                <a:lnTo>
                  <a:pt x="8269224" y="3886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3886200"/>
                </a:moveTo>
                <a:lnTo>
                  <a:pt x="8247888" y="3886200"/>
                </a:lnTo>
                <a:lnTo>
                  <a:pt x="8229600" y="3904488"/>
                </a:lnTo>
                <a:lnTo>
                  <a:pt x="8269224" y="3904488"/>
                </a:lnTo>
                <a:lnTo>
                  <a:pt x="8269224" y="3886200"/>
                </a:lnTo>
                <a:close/>
              </a:path>
              <a:path w="8269605" h="3926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926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926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753818"/>
            <a:ext cx="7942580" cy="3512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relation: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EMP_PROJ(Emp#,</a:t>
            </a:r>
            <a:r>
              <a:rPr sz="22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Proj#,</a:t>
            </a:r>
            <a:r>
              <a:rPr sz="2200" spc="-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Ename,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Pname,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No_hours)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212850" algn="l"/>
              </a:tabLst>
            </a:pPr>
            <a:r>
              <a:rPr sz="2200" u="sng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Insert</a:t>
            </a: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	</a:t>
            </a:r>
            <a:r>
              <a:rPr sz="2200" u="sng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Anomaly: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Cannot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insert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unless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assigned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it.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 MT"/>
                <a:cs typeface="Arial MT"/>
              </a:rPr>
              <a:t>Conversely</a:t>
            </a:r>
            <a:endParaRPr sz="2200">
              <a:latin typeface="Arial MT"/>
              <a:cs typeface="Arial MT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Cannot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insert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unless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he/she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assigned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project.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EXAMPLE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dirty="0"/>
              <a:t>A</a:t>
            </a:r>
            <a:r>
              <a:rPr sz="2800" spc="-30" dirty="0"/>
              <a:t> </a:t>
            </a:r>
            <a:r>
              <a:rPr sz="2800" dirty="0"/>
              <a:t>DELETE</a:t>
            </a:r>
            <a:r>
              <a:rPr sz="2800" spc="-35" dirty="0"/>
              <a:t> </a:t>
            </a:r>
            <a:r>
              <a:rPr sz="2800" spc="-10" dirty="0"/>
              <a:t>ANOMALY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625091"/>
            <a:ext cx="8269605" cy="4535805"/>
          </a:xfrm>
          <a:custGeom>
            <a:avLst/>
            <a:gdLst/>
            <a:ahLst/>
            <a:cxnLst/>
            <a:rect l="l" t="t" r="r" b="b"/>
            <a:pathLst>
              <a:path w="8269605" h="4535805">
                <a:moveTo>
                  <a:pt x="8269224" y="0"/>
                </a:moveTo>
                <a:lnTo>
                  <a:pt x="0" y="0"/>
                </a:lnTo>
                <a:lnTo>
                  <a:pt x="0" y="4535424"/>
                </a:lnTo>
                <a:lnTo>
                  <a:pt x="8269224" y="4535424"/>
                </a:lnTo>
                <a:lnTo>
                  <a:pt x="8269224" y="4514088"/>
                </a:lnTo>
                <a:lnTo>
                  <a:pt x="39624" y="4514088"/>
                </a:lnTo>
                <a:lnTo>
                  <a:pt x="18286" y="4495800"/>
                </a:lnTo>
                <a:lnTo>
                  <a:pt x="39624" y="4495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535805">
                <a:moveTo>
                  <a:pt x="39624" y="4495800"/>
                </a:moveTo>
                <a:lnTo>
                  <a:pt x="18286" y="4495800"/>
                </a:lnTo>
                <a:lnTo>
                  <a:pt x="39624" y="4514088"/>
                </a:lnTo>
                <a:lnTo>
                  <a:pt x="39624" y="4495800"/>
                </a:lnTo>
                <a:close/>
              </a:path>
              <a:path w="8269605" h="4535805">
                <a:moveTo>
                  <a:pt x="8229600" y="4495800"/>
                </a:moveTo>
                <a:lnTo>
                  <a:pt x="39624" y="4495800"/>
                </a:lnTo>
                <a:lnTo>
                  <a:pt x="39624" y="4514088"/>
                </a:lnTo>
                <a:lnTo>
                  <a:pt x="8229600" y="4514088"/>
                </a:lnTo>
                <a:lnTo>
                  <a:pt x="8229600" y="4495800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8229600" y="4514088"/>
                </a:lnTo>
                <a:lnTo>
                  <a:pt x="8247888" y="4495800"/>
                </a:lnTo>
                <a:lnTo>
                  <a:pt x="8269224" y="4495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4495800"/>
                </a:moveTo>
                <a:lnTo>
                  <a:pt x="8247888" y="4495800"/>
                </a:lnTo>
                <a:lnTo>
                  <a:pt x="8229600" y="4514088"/>
                </a:lnTo>
                <a:lnTo>
                  <a:pt x="8269224" y="4514088"/>
                </a:lnTo>
                <a:lnTo>
                  <a:pt x="8269224" y="4495800"/>
                </a:lnTo>
                <a:close/>
              </a:path>
              <a:path w="8269605" h="45358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5358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5358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601418"/>
            <a:ext cx="7872095" cy="42500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relation: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EMP_PROJ(Emp#,</a:t>
            </a:r>
            <a:r>
              <a:rPr sz="22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Proj#,</a:t>
            </a:r>
            <a:r>
              <a:rPr sz="2200" spc="-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Ename,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Pname,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No_hours)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Delete</a:t>
            </a:r>
            <a:r>
              <a:rPr sz="2200" u="sng" spc="-2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Anomaly: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deleted</a:t>
            </a:r>
            <a:endParaRPr sz="2200">
              <a:latin typeface="Arial MT"/>
              <a:cs typeface="Arial MT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234440" algn="l"/>
                <a:tab pos="1235075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 result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deleting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 work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project.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Alternately</a:t>
            </a:r>
            <a:endParaRPr sz="2200">
              <a:latin typeface="Arial MT"/>
              <a:cs typeface="Arial MT"/>
            </a:endParaRPr>
          </a:p>
          <a:p>
            <a:pPr marL="1155700" marR="498475" lvl="2" indent="-228600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65909"/>
              <a:buFont typeface="Wingdings"/>
              <a:buChar char=""/>
              <a:tabLst>
                <a:tab pos="115570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project, </a:t>
            </a:r>
            <a:r>
              <a:rPr sz="2200" dirty="0">
                <a:latin typeface="Arial MT"/>
                <a:cs typeface="Arial MT"/>
              </a:rPr>
              <a:t>deleting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employee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would result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deleting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corresponding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project.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496" y="1637283"/>
            <a:ext cx="8056245" cy="4434840"/>
            <a:chOff x="1301496" y="1637283"/>
            <a:chExt cx="8056245" cy="4434840"/>
          </a:xfrm>
        </p:grpSpPr>
        <p:sp>
          <p:nvSpPr>
            <p:cNvPr id="3" name="object 3"/>
            <p:cNvSpPr/>
            <p:nvPr/>
          </p:nvSpPr>
          <p:spPr>
            <a:xfrm>
              <a:off x="1307592" y="1643379"/>
              <a:ext cx="8044180" cy="4419600"/>
            </a:xfrm>
            <a:custGeom>
              <a:avLst/>
              <a:gdLst/>
              <a:ahLst/>
              <a:cxnLst/>
              <a:rect l="l" t="t" r="r" b="b"/>
              <a:pathLst>
                <a:path w="8044180" h="4419600">
                  <a:moveTo>
                    <a:pt x="8043672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8043672" y="4419600"/>
                  </a:lnTo>
                  <a:lnTo>
                    <a:pt x="8043672" y="0"/>
                  </a:lnTo>
                  <a:close/>
                </a:path>
              </a:pathLst>
            </a:custGeom>
            <a:solidFill>
              <a:srgbClr val="EF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637283"/>
              <a:ext cx="8056245" cy="4434840"/>
            </a:xfrm>
            <a:custGeom>
              <a:avLst/>
              <a:gdLst/>
              <a:ahLst/>
              <a:cxnLst/>
              <a:rect l="l" t="t" r="r" b="b"/>
              <a:pathLst>
                <a:path w="8056245" h="4434840">
                  <a:moveTo>
                    <a:pt x="8055863" y="0"/>
                  </a:moveTo>
                  <a:lnTo>
                    <a:pt x="0" y="0"/>
                  </a:lnTo>
                  <a:lnTo>
                    <a:pt x="0" y="4434840"/>
                  </a:lnTo>
                  <a:lnTo>
                    <a:pt x="8055863" y="4434840"/>
                  </a:lnTo>
                  <a:lnTo>
                    <a:pt x="8055863" y="4425696"/>
                  </a:lnTo>
                  <a:lnTo>
                    <a:pt x="15240" y="4425696"/>
                  </a:lnTo>
                  <a:lnTo>
                    <a:pt x="6096" y="4419600"/>
                  </a:lnTo>
                  <a:lnTo>
                    <a:pt x="15240" y="4419600"/>
                  </a:lnTo>
                  <a:lnTo>
                    <a:pt x="15240" y="15239"/>
                  </a:lnTo>
                  <a:lnTo>
                    <a:pt x="6095" y="15239"/>
                  </a:lnTo>
                  <a:lnTo>
                    <a:pt x="15240" y="6095"/>
                  </a:lnTo>
                  <a:lnTo>
                    <a:pt x="8055863" y="6095"/>
                  </a:lnTo>
                  <a:lnTo>
                    <a:pt x="8055863" y="0"/>
                  </a:lnTo>
                  <a:close/>
                </a:path>
                <a:path w="8056245" h="4434840">
                  <a:moveTo>
                    <a:pt x="15240" y="4419600"/>
                  </a:moveTo>
                  <a:lnTo>
                    <a:pt x="6096" y="4419600"/>
                  </a:lnTo>
                  <a:lnTo>
                    <a:pt x="15240" y="4425696"/>
                  </a:lnTo>
                  <a:lnTo>
                    <a:pt x="15240" y="4419600"/>
                  </a:lnTo>
                  <a:close/>
                </a:path>
                <a:path w="8056245" h="4434840">
                  <a:moveTo>
                    <a:pt x="8043672" y="4419600"/>
                  </a:moveTo>
                  <a:lnTo>
                    <a:pt x="15240" y="4419600"/>
                  </a:lnTo>
                  <a:lnTo>
                    <a:pt x="15240" y="4425696"/>
                  </a:lnTo>
                  <a:lnTo>
                    <a:pt x="8043672" y="4425696"/>
                  </a:lnTo>
                  <a:lnTo>
                    <a:pt x="8043672" y="4419600"/>
                  </a:lnTo>
                  <a:close/>
                </a:path>
                <a:path w="8056245" h="4434840">
                  <a:moveTo>
                    <a:pt x="8043672" y="6095"/>
                  </a:moveTo>
                  <a:lnTo>
                    <a:pt x="8043672" y="4425696"/>
                  </a:lnTo>
                  <a:lnTo>
                    <a:pt x="8049768" y="4419600"/>
                  </a:lnTo>
                  <a:lnTo>
                    <a:pt x="8055863" y="4419600"/>
                  </a:lnTo>
                  <a:lnTo>
                    <a:pt x="8055863" y="15239"/>
                  </a:lnTo>
                  <a:lnTo>
                    <a:pt x="8049768" y="15239"/>
                  </a:lnTo>
                  <a:lnTo>
                    <a:pt x="8043672" y="6095"/>
                  </a:lnTo>
                  <a:close/>
                </a:path>
                <a:path w="8056245" h="4434840">
                  <a:moveTo>
                    <a:pt x="8055863" y="4419600"/>
                  </a:moveTo>
                  <a:lnTo>
                    <a:pt x="8049768" y="4419600"/>
                  </a:lnTo>
                  <a:lnTo>
                    <a:pt x="8043672" y="4425696"/>
                  </a:lnTo>
                  <a:lnTo>
                    <a:pt x="8055863" y="4425696"/>
                  </a:lnTo>
                  <a:lnTo>
                    <a:pt x="8055863" y="4419600"/>
                  </a:lnTo>
                  <a:close/>
                </a:path>
                <a:path w="8056245" h="4434840">
                  <a:moveTo>
                    <a:pt x="15240" y="6095"/>
                  </a:moveTo>
                  <a:lnTo>
                    <a:pt x="6095" y="15239"/>
                  </a:lnTo>
                  <a:lnTo>
                    <a:pt x="15240" y="15239"/>
                  </a:lnTo>
                  <a:lnTo>
                    <a:pt x="15240" y="6095"/>
                  </a:lnTo>
                  <a:close/>
                </a:path>
                <a:path w="8056245" h="4434840">
                  <a:moveTo>
                    <a:pt x="8043672" y="6095"/>
                  </a:moveTo>
                  <a:lnTo>
                    <a:pt x="15240" y="6095"/>
                  </a:lnTo>
                  <a:lnTo>
                    <a:pt x="15240" y="15239"/>
                  </a:lnTo>
                  <a:lnTo>
                    <a:pt x="8043672" y="15239"/>
                  </a:lnTo>
                  <a:lnTo>
                    <a:pt x="8043672" y="6095"/>
                  </a:lnTo>
                  <a:close/>
                </a:path>
                <a:path w="8056245" h="4434840">
                  <a:moveTo>
                    <a:pt x="8055863" y="6095"/>
                  </a:moveTo>
                  <a:lnTo>
                    <a:pt x="8043672" y="6095"/>
                  </a:lnTo>
                  <a:lnTo>
                    <a:pt x="8049768" y="15239"/>
                  </a:lnTo>
                  <a:lnTo>
                    <a:pt x="8055863" y="15239"/>
                  </a:lnTo>
                  <a:lnTo>
                    <a:pt x="80558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2664" y="4557267"/>
              <a:ext cx="7812405" cy="612775"/>
            </a:xfrm>
            <a:custGeom>
              <a:avLst/>
              <a:gdLst/>
              <a:ahLst/>
              <a:cxnLst/>
              <a:rect l="l" t="t" r="r" b="b"/>
              <a:pathLst>
                <a:path w="7812405" h="612775">
                  <a:moveTo>
                    <a:pt x="7812024" y="0"/>
                  </a:moveTo>
                  <a:lnTo>
                    <a:pt x="0" y="0"/>
                  </a:lnTo>
                  <a:lnTo>
                    <a:pt x="0" y="612647"/>
                  </a:lnTo>
                  <a:lnTo>
                    <a:pt x="7812024" y="612647"/>
                  </a:lnTo>
                  <a:lnTo>
                    <a:pt x="7812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568" y="4551172"/>
              <a:ext cx="7824470" cy="624840"/>
            </a:xfrm>
            <a:custGeom>
              <a:avLst/>
              <a:gdLst/>
              <a:ahLst/>
              <a:cxnLst/>
              <a:rect l="l" t="t" r="r" b="b"/>
              <a:pathLst>
                <a:path w="7824470" h="624839">
                  <a:moveTo>
                    <a:pt x="7824215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7824215" y="624839"/>
                  </a:lnTo>
                  <a:lnTo>
                    <a:pt x="7824215" y="618744"/>
                  </a:lnTo>
                  <a:lnTo>
                    <a:pt x="12191" y="618744"/>
                  </a:lnTo>
                  <a:lnTo>
                    <a:pt x="6095" y="612647"/>
                  </a:lnTo>
                  <a:lnTo>
                    <a:pt x="12191" y="612647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7824215" y="6095"/>
                  </a:lnTo>
                  <a:lnTo>
                    <a:pt x="7824215" y="0"/>
                  </a:lnTo>
                  <a:close/>
                </a:path>
                <a:path w="7824470" h="624839">
                  <a:moveTo>
                    <a:pt x="12191" y="612647"/>
                  </a:moveTo>
                  <a:lnTo>
                    <a:pt x="6095" y="612647"/>
                  </a:lnTo>
                  <a:lnTo>
                    <a:pt x="12191" y="618744"/>
                  </a:lnTo>
                  <a:lnTo>
                    <a:pt x="12191" y="612647"/>
                  </a:lnTo>
                  <a:close/>
                </a:path>
                <a:path w="7824470" h="624839">
                  <a:moveTo>
                    <a:pt x="7808976" y="612647"/>
                  </a:moveTo>
                  <a:lnTo>
                    <a:pt x="12191" y="612647"/>
                  </a:lnTo>
                  <a:lnTo>
                    <a:pt x="12191" y="618744"/>
                  </a:lnTo>
                  <a:lnTo>
                    <a:pt x="7808976" y="618744"/>
                  </a:lnTo>
                  <a:lnTo>
                    <a:pt x="7808976" y="612647"/>
                  </a:lnTo>
                  <a:close/>
                </a:path>
                <a:path w="7824470" h="624839">
                  <a:moveTo>
                    <a:pt x="7808976" y="6095"/>
                  </a:moveTo>
                  <a:lnTo>
                    <a:pt x="7808976" y="618744"/>
                  </a:lnTo>
                  <a:lnTo>
                    <a:pt x="7818120" y="612647"/>
                  </a:lnTo>
                  <a:lnTo>
                    <a:pt x="7824215" y="612647"/>
                  </a:lnTo>
                  <a:lnTo>
                    <a:pt x="7824215" y="12191"/>
                  </a:lnTo>
                  <a:lnTo>
                    <a:pt x="7818120" y="12191"/>
                  </a:lnTo>
                  <a:lnTo>
                    <a:pt x="7808976" y="6095"/>
                  </a:lnTo>
                  <a:close/>
                </a:path>
                <a:path w="7824470" h="624839">
                  <a:moveTo>
                    <a:pt x="7824215" y="612647"/>
                  </a:moveTo>
                  <a:lnTo>
                    <a:pt x="7818120" y="612647"/>
                  </a:lnTo>
                  <a:lnTo>
                    <a:pt x="7808976" y="618744"/>
                  </a:lnTo>
                  <a:lnTo>
                    <a:pt x="7824215" y="618744"/>
                  </a:lnTo>
                  <a:lnTo>
                    <a:pt x="7824215" y="612647"/>
                  </a:lnTo>
                  <a:close/>
                </a:path>
                <a:path w="7824470" h="624839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824470" h="624839">
                  <a:moveTo>
                    <a:pt x="7808976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7808976" y="12191"/>
                  </a:lnTo>
                  <a:lnTo>
                    <a:pt x="7808976" y="6095"/>
                  </a:lnTo>
                  <a:close/>
                </a:path>
                <a:path w="7824470" h="624839">
                  <a:moveTo>
                    <a:pt x="7824215" y="6095"/>
                  </a:moveTo>
                  <a:lnTo>
                    <a:pt x="7808976" y="6095"/>
                  </a:lnTo>
                  <a:lnTo>
                    <a:pt x="7818120" y="12191"/>
                  </a:lnTo>
                  <a:lnTo>
                    <a:pt x="7824215" y="12191"/>
                  </a:lnTo>
                  <a:lnTo>
                    <a:pt x="782421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2664" y="5291836"/>
              <a:ext cx="7812405" cy="612775"/>
            </a:xfrm>
            <a:custGeom>
              <a:avLst/>
              <a:gdLst/>
              <a:ahLst/>
              <a:cxnLst/>
              <a:rect l="l" t="t" r="r" b="b"/>
              <a:pathLst>
                <a:path w="7812405" h="612775">
                  <a:moveTo>
                    <a:pt x="7812024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7812024" y="612648"/>
                  </a:lnTo>
                  <a:lnTo>
                    <a:pt x="7812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6568" y="5285739"/>
              <a:ext cx="7824470" cy="624840"/>
            </a:xfrm>
            <a:custGeom>
              <a:avLst/>
              <a:gdLst/>
              <a:ahLst/>
              <a:cxnLst/>
              <a:rect l="l" t="t" r="r" b="b"/>
              <a:pathLst>
                <a:path w="7824470" h="624839">
                  <a:moveTo>
                    <a:pt x="782421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7824215" y="624840"/>
                  </a:lnTo>
                  <a:lnTo>
                    <a:pt x="7824215" y="618744"/>
                  </a:lnTo>
                  <a:lnTo>
                    <a:pt x="12191" y="618744"/>
                  </a:lnTo>
                  <a:lnTo>
                    <a:pt x="6095" y="612648"/>
                  </a:lnTo>
                  <a:lnTo>
                    <a:pt x="12191" y="612648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7824215" y="6096"/>
                  </a:lnTo>
                  <a:lnTo>
                    <a:pt x="7824215" y="0"/>
                  </a:lnTo>
                  <a:close/>
                </a:path>
                <a:path w="7824470" h="624839">
                  <a:moveTo>
                    <a:pt x="12191" y="612648"/>
                  </a:moveTo>
                  <a:lnTo>
                    <a:pt x="6095" y="612648"/>
                  </a:lnTo>
                  <a:lnTo>
                    <a:pt x="12191" y="618744"/>
                  </a:lnTo>
                  <a:lnTo>
                    <a:pt x="12191" y="612648"/>
                  </a:lnTo>
                  <a:close/>
                </a:path>
                <a:path w="7824470" h="624839">
                  <a:moveTo>
                    <a:pt x="7808976" y="612648"/>
                  </a:moveTo>
                  <a:lnTo>
                    <a:pt x="12191" y="612648"/>
                  </a:lnTo>
                  <a:lnTo>
                    <a:pt x="12191" y="618744"/>
                  </a:lnTo>
                  <a:lnTo>
                    <a:pt x="7808976" y="618744"/>
                  </a:lnTo>
                  <a:lnTo>
                    <a:pt x="7808976" y="612648"/>
                  </a:lnTo>
                  <a:close/>
                </a:path>
                <a:path w="7824470" h="624839">
                  <a:moveTo>
                    <a:pt x="7808976" y="6096"/>
                  </a:moveTo>
                  <a:lnTo>
                    <a:pt x="7808976" y="618744"/>
                  </a:lnTo>
                  <a:lnTo>
                    <a:pt x="7818120" y="612648"/>
                  </a:lnTo>
                  <a:lnTo>
                    <a:pt x="7824215" y="612648"/>
                  </a:lnTo>
                  <a:lnTo>
                    <a:pt x="7824215" y="12192"/>
                  </a:lnTo>
                  <a:lnTo>
                    <a:pt x="7818120" y="12192"/>
                  </a:lnTo>
                  <a:lnTo>
                    <a:pt x="7808976" y="6096"/>
                  </a:lnTo>
                  <a:close/>
                </a:path>
                <a:path w="7824470" h="624839">
                  <a:moveTo>
                    <a:pt x="7824215" y="612648"/>
                  </a:moveTo>
                  <a:lnTo>
                    <a:pt x="7818120" y="612648"/>
                  </a:lnTo>
                  <a:lnTo>
                    <a:pt x="7808976" y="618744"/>
                  </a:lnTo>
                  <a:lnTo>
                    <a:pt x="7824215" y="618744"/>
                  </a:lnTo>
                  <a:lnTo>
                    <a:pt x="7824215" y="612648"/>
                  </a:lnTo>
                  <a:close/>
                </a:path>
                <a:path w="7824470" h="624839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7824470" h="624839">
                  <a:moveTo>
                    <a:pt x="7808976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7808976" y="12192"/>
                  </a:lnTo>
                  <a:lnTo>
                    <a:pt x="7808976" y="6096"/>
                  </a:lnTo>
                  <a:close/>
                </a:path>
                <a:path w="7824470" h="624839">
                  <a:moveTo>
                    <a:pt x="7824215" y="6096"/>
                  </a:moveTo>
                  <a:lnTo>
                    <a:pt x="7808976" y="6096"/>
                  </a:lnTo>
                  <a:lnTo>
                    <a:pt x="7818120" y="12192"/>
                  </a:lnTo>
                  <a:lnTo>
                    <a:pt x="7824215" y="12192"/>
                  </a:lnTo>
                  <a:lnTo>
                    <a:pt x="782421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9616" y="3831844"/>
              <a:ext cx="7809230" cy="612775"/>
            </a:xfrm>
            <a:custGeom>
              <a:avLst/>
              <a:gdLst/>
              <a:ahLst/>
              <a:cxnLst/>
              <a:rect l="l" t="t" r="r" b="b"/>
              <a:pathLst>
                <a:path w="7809230" h="612775">
                  <a:moveTo>
                    <a:pt x="7808976" y="0"/>
                  </a:moveTo>
                  <a:lnTo>
                    <a:pt x="0" y="0"/>
                  </a:lnTo>
                  <a:lnTo>
                    <a:pt x="0" y="612647"/>
                  </a:lnTo>
                  <a:lnTo>
                    <a:pt x="7808976" y="612647"/>
                  </a:lnTo>
                  <a:lnTo>
                    <a:pt x="7808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3520" y="3825748"/>
              <a:ext cx="7824470" cy="624840"/>
            </a:xfrm>
            <a:custGeom>
              <a:avLst/>
              <a:gdLst/>
              <a:ahLst/>
              <a:cxnLst/>
              <a:rect l="l" t="t" r="r" b="b"/>
              <a:pathLst>
                <a:path w="7824470" h="624839">
                  <a:moveTo>
                    <a:pt x="7824215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7824215" y="624839"/>
                  </a:lnTo>
                  <a:lnTo>
                    <a:pt x="7824215" y="618744"/>
                  </a:lnTo>
                  <a:lnTo>
                    <a:pt x="12192" y="618744"/>
                  </a:lnTo>
                  <a:lnTo>
                    <a:pt x="6096" y="612647"/>
                  </a:lnTo>
                  <a:lnTo>
                    <a:pt x="12192" y="612647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7824215" y="6096"/>
                  </a:lnTo>
                  <a:lnTo>
                    <a:pt x="7824215" y="0"/>
                  </a:lnTo>
                  <a:close/>
                </a:path>
                <a:path w="7824470" h="624839">
                  <a:moveTo>
                    <a:pt x="12192" y="612647"/>
                  </a:moveTo>
                  <a:lnTo>
                    <a:pt x="6096" y="612647"/>
                  </a:lnTo>
                  <a:lnTo>
                    <a:pt x="12192" y="618744"/>
                  </a:lnTo>
                  <a:lnTo>
                    <a:pt x="12192" y="612647"/>
                  </a:lnTo>
                  <a:close/>
                </a:path>
                <a:path w="7824470" h="624839">
                  <a:moveTo>
                    <a:pt x="7808976" y="612647"/>
                  </a:moveTo>
                  <a:lnTo>
                    <a:pt x="12192" y="612647"/>
                  </a:lnTo>
                  <a:lnTo>
                    <a:pt x="12192" y="618744"/>
                  </a:lnTo>
                  <a:lnTo>
                    <a:pt x="7808976" y="618744"/>
                  </a:lnTo>
                  <a:lnTo>
                    <a:pt x="7808976" y="612647"/>
                  </a:lnTo>
                  <a:close/>
                </a:path>
                <a:path w="7824470" h="624839">
                  <a:moveTo>
                    <a:pt x="7808976" y="6096"/>
                  </a:moveTo>
                  <a:lnTo>
                    <a:pt x="7808976" y="618744"/>
                  </a:lnTo>
                  <a:lnTo>
                    <a:pt x="7815072" y="612647"/>
                  </a:lnTo>
                  <a:lnTo>
                    <a:pt x="7824215" y="612647"/>
                  </a:lnTo>
                  <a:lnTo>
                    <a:pt x="7824215" y="12191"/>
                  </a:lnTo>
                  <a:lnTo>
                    <a:pt x="7815072" y="12191"/>
                  </a:lnTo>
                  <a:lnTo>
                    <a:pt x="7808976" y="6096"/>
                  </a:lnTo>
                  <a:close/>
                </a:path>
                <a:path w="7824470" h="624839">
                  <a:moveTo>
                    <a:pt x="7824215" y="612647"/>
                  </a:moveTo>
                  <a:lnTo>
                    <a:pt x="7815072" y="612647"/>
                  </a:lnTo>
                  <a:lnTo>
                    <a:pt x="7808976" y="618744"/>
                  </a:lnTo>
                  <a:lnTo>
                    <a:pt x="7824215" y="618744"/>
                  </a:lnTo>
                  <a:lnTo>
                    <a:pt x="7824215" y="612647"/>
                  </a:lnTo>
                  <a:close/>
                </a:path>
                <a:path w="7824470" h="624839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7824470" h="624839">
                  <a:moveTo>
                    <a:pt x="7808976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7808976" y="12191"/>
                  </a:lnTo>
                  <a:lnTo>
                    <a:pt x="7808976" y="6096"/>
                  </a:lnTo>
                  <a:close/>
                </a:path>
                <a:path w="7824470" h="624839">
                  <a:moveTo>
                    <a:pt x="7824215" y="6096"/>
                  </a:moveTo>
                  <a:lnTo>
                    <a:pt x="7808976" y="6096"/>
                  </a:lnTo>
                  <a:lnTo>
                    <a:pt x="7815072" y="12191"/>
                  </a:lnTo>
                  <a:lnTo>
                    <a:pt x="7824215" y="12191"/>
                  </a:lnTo>
                  <a:lnTo>
                    <a:pt x="782421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1888" y="2329179"/>
              <a:ext cx="487680" cy="1283335"/>
            </a:xfrm>
            <a:custGeom>
              <a:avLst/>
              <a:gdLst/>
              <a:ahLst/>
              <a:cxnLst/>
              <a:rect l="l" t="t" r="r" b="b"/>
              <a:pathLst>
                <a:path w="487679" h="1283335">
                  <a:moveTo>
                    <a:pt x="487680" y="950976"/>
                  </a:moveTo>
                  <a:lnTo>
                    <a:pt x="365760" y="950976"/>
                  </a:lnTo>
                  <a:lnTo>
                    <a:pt x="365760" y="15240"/>
                  </a:lnTo>
                  <a:lnTo>
                    <a:pt x="365760" y="9144"/>
                  </a:lnTo>
                  <a:lnTo>
                    <a:pt x="365760" y="0"/>
                  </a:lnTo>
                  <a:lnTo>
                    <a:pt x="121920" y="0"/>
                  </a:lnTo>
                  <a:lnTo>
                    <a:pt x="121920" y="950976"/>
                  </a:lnTo>
                  <a:lnTo>
                    <a:pt x="0" y="950976"/>
                  </a:lnTo>
                  <a:lnTo>
                    <a:pt x="243840" y="1283208"/>
                  </a:lnTo>
                  <a:lnTo>
                    <a:pt x="255016" y="1267968"/>
                  </a:lnTo>
                  <a:lnTo>
                    <a:pt x="478726" y="963168"/>
                  </a:lnTo>
                  <a:lnTo>
                    <a:pt x="485432" y="954024"/>
                  </a:lnTo>
                  <a:lnTo>
                    <a:pt x="487680" y="950976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89380" y="1706879"/>
            <a:ext cx="7787005" cy="419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Example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contains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staff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department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details: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 MT"/>
              <a:cs typeface="Arial MT"/>
            </a:endParaRPr>
          </a:p>
          <a:p>
            <a:pPr marL="5114925" marR="61912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Arial"/>
                <a:cs typeface="Arial"/>
              </a:rPr>
              <a:t>Such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‘redundancy’ </a:t>
            </a:r>
            <a:r>
              <a:rPr sz="1800" b="1" i="1" dirty="0">
                <a:latin typeface="Arial"/>
                <a:cs typeface="Arial"/>
              </a:rPr>
              <a:t>could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lead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to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25" dirty="0">
                <a:latin typeface="Arial"/>
                <a:cs typeface="Arial"/>
              </a:rPr>
              <a:t>the </a:t>
            </a:r>
            <a:r>
              <a:rPr sz="1800" b="1" i="1" spc="-10" dirty="0">
                <a:latin typeface="Arial"/>
                <a:cs typeface="Arial"/>
              </a:rPr>
              <a:t>following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‘anomalies’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73990" marR="6223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Insert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Anomaly</a:t>
            </a:r>
            <a:r>
              <a:rPr sz="2000" spc="-10" dirty="0">
                <a:latin typeface="Arial MT"/>
                <a:cs typeface="Arial MT"/>
              </a:rPr>
              <a:t>: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can’t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without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inserting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member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staff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department</a:t>
            </a:r>
            <a:endParaRPr sz="2000">
              <a:latin typeface="Arial MT"/>
              <a:cs typeface="Arial MT"/>
            </a:endParaRPr>
          </a:p>
          <a:p>
            <a:pPr marL="161925" marR="50800">
              <a:lnSpc>
                <a:spcPct val="100000"/>
              </a:lnSpc>
              <a:spcBef>
                <a:spcPts val="920"/>
              </a:spcBef>
            </a:pPr>
            <a:r>
              <a:rPr sz="1800" b="1" dirty="0">
                <a:latin typeface="Arial"/>
                <a:cs typeface="Arial"/>
              </a:rPr>
              <a:t>Update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Anomaly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SA51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simultaneously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DS40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in.</a:t>
            </a:r>
            <a:endParaRPr sz="1800">
              <a:latin typeface="Arial MT"/>
              <a:cs typeface="Arial MT"/>
            </a:endParaRPr>
          </a:p>
          <a:p>
            <a:pPr marL="173990" marR="5080">
              <a:lnSpc>
                <a:spcPct val="100000"/>
              </a:lnSpc>
              <a:spcBef>
                <a:spcPts val="1550"/>
              </a:spcBef>
            </a:pPr>
            <a:r>
              <a:rPr sz="2000" b="1" spc="-10" dirty="0">
                <a:latin typeface="Arial"/>
                <a:cs typeface="Arial"/>
              </a:rPr>
              <a:t>Deletion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Anomaly</a:t>
            </a:r>
            <a:r>
              <a:rPr sz="2000" dirty="0">
                <a:latin typeface="Arial MT"/>
                <a:cs typeface="Arial MT"/>
              </a:rPr>
              <a:t>: By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removing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employee SL10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removed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pertaining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dept.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6600"/>
                </a:solidFill>
                <a:latin typeface="Times New Roman"/>
                <a:cs typeface="Times New Roman"/>
              </a:rPr>
              <a:t>Another</a:t>
            </a:r>
            <a:r>
              <a:rPr spc="-10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C6600"/>
                </a:solidFill>
                <a:latin typeface="Times New Roman"/>
                <a:cs typeface="Times New Roman"/>
              </a:rPr>
              <a:t>Example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191" y="2252979"/>
            <a:ext cx="4419600" cy="1536191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734568"/>
            <a:ext cx="6239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Guideline</a:t>
            </a:r>
            <a:r>
              <a:rPr sz="2800" spc="-90" dirty="0"/>
              <a:t> </a:t>
            </a:r>
            <a:r>
              <a:rPr sz="2800" dirty="0"/>
              <a:t>for</a:t>
            </a:r>
            <a:r>
              <a:rPr sz="2800" spc="-45" dirty="0"/>
              <a:t> </a:t>
            </a:r>
            <a:r>
              <a:rPr sz="2800" dirty="0"/>
              <a:t>Redundant</a:t>
            </a:r>
            <a:r>
              <a:rPr sz="2800" spc="15" dirty="0"/>
              <a:t> </a:t>
            </a:r>
            <a:r>
              <a:rPr sz="2800" spc="-10" dirty="0"/>
              <a:t>Information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2006092"/>
            <a:ext cx="8269605" cy="2783205"/>
          </a:xfrm>
          <a:custGeom>
            <a:avLst/>
            <a:gdLst/>
            <a:ahLst/>
            <a:cxnLst/>
            <a:rect l="l" t="t" r="r" b="b"/>
            <a:pathLst>
              <a:path w="8269605" h="2783204">
                <a:moveTo>
                  <a:pt x="8269224" y="0"/>
                </a:moveTo>
                <a:lnTo>
                  <a:pt x="0" y="0"/>
                </a:lnTo>
                <a:lnTo>
                  <a:pt x="0" y="2782824"/>
                </a:lnTo>
                <a:lnTo>
                  <a:pt x="8269224" y="2782824"/>
                </a:lnTo>
                <a:lnTo>
                  <a:pt x="8269224" y="2761488"/>
                </a:lnTo>
                <a:lnTo>
                  <a:pt x="39624" y="2761488"/>
                </a:lnTo>
                <a:lnTo>
                  <a:pt x="18286" y="2743200"/>
                </a:lnTo>
                <a:lnTo>
                  <a:pt x="39624" y="2743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783204">
                <a:moveTo>
                  <a:pt x="39624" y="2743200"/>
                </a:moveTo>
                <a:lnTo>
                  <a:pt x="18286" y="2743200"/>
                </a:lnTo>
                <a:lnTo>
                  <a:pt x="39624" y="2761488"/>
                </a:lnTo>
                <a:lnTo>
                  <a:pt x="39624" y="2743200"/>
                </a:lnTo>
                <a:close/>
              </a:path>
              <a:path w="8269605" h="2783204">
                <a:moveTo>
                  <a:pt x="8229600" y="2743200"/>
                </a:moveTo>
                <a:lnTo>
                  <a:pt x="39624" y="2743200"/>
                </a:lnTo>
                <a:lnTo>
                  <a:pt x="39624" y="2761488"/>
                </a:lnTo>
                <a:lnTo>
                  <a:pt x="8229600" y="2761488"/>
                </a:lnTo>
                <a:lnTo>
                  <a:pt x="8229600" y="2743200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8229600" y="2761488"/>
                </a:lnTo>
                <a:lnTo>
                  <a:pt x="8247888" y="2743200"/>
                </a:lnTo>
                <a:lnTo>
                  <a:pt x="8269224" y="2743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2743200"/>
                </a:moveTo>
                <a:lnTo>
                  <a:pt x="8247888" y="2743200"/>
                </a:lnTo>
                <a:lnTo>
                  <a:pt x="8229600" y="2761488"/>
                </a:lnTo>
                <a:lnTo>
                  <a:pt x="8269224" y="2761488"/>
                </a:lnTo>
                <a:lnTo>
                  <a:pt x="8269224" y="2743200"/>
                </a:lnTo>
                <a:close/>
              </a:path>
              <a:path w="8269605" h="2783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783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783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161287"/>
            <a:ext cx="7960359" cy="312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in</a:t>
            </a:r>
            <a:r>
              <a:rPr sz="2800" b="1" spc="-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Tuples</a:t>
            </a:r>
            <a:r>
              <a:rPr sz="2800" b="1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and</a:t>
            </a:r>
            <a:r>
              <a:rPr sz="2800" b="1" spc="-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BF0000"/>
                </a:solidFill>
                <a:latin typeface="Arial"/>
                <a:cs typeface="Arial"/>
              </a:rPr>
              <a:t>Update</a:t>
            </a:r>
            <a:r>
              <a:rPr sz="2800" b="1" spc="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BF0000"/>
                </a:solidFill>
                <a:latin typeface="Arial"/>
                <a:cs typeface="Arial"/>
              </a:rPr>
              <a:t>Anomalies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GUIDELINE</a:t>
            </a:r>
            <a:r>
              <a:rPr sz="2200" u="sng" spc="-8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2:</a:t>
            </a:r>
            <a:endParaRPr sz="2200">
              <a:latin typeface="Arial MT"/>
              <a:cs typeface="Arial MT"/>
            </a:endParaRPr>
          </a:p>
          <a:p>
            <a:pPr marL="756285" marR="24193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 does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 suffer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insertion, </a:t>
            </a:r>
            <a:r>
              <a:rPr sz="2200" dirty="0">
                <a:latin typeface="Arial MT"/>
                <a:cs typeface="Arial MT"/>
              </a:rPr>
              <a:t>deletion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update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anomalies.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anomalies present,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applications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made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take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account.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NULL</a:t>
            </a:r>
            <a:r>
              <a:rPr sz="2800" spc="5" dirty="0"/>
              <a:t> </a:t>
            </a:r>
            <a:r>
              <a:rPr sz="2800" dirty="0"/>
              <a:t>Values</a:t>
            </a:r>
            <a:r>
              <a:rPr sz="2800" spc="-25" dirty="0"/>
              <a:t> </a:t>
            </a:r>
            <a:r>
              <a:rPr sz="2800" dirty="0"/>
              <a:t>in</a:t>
            </a:r>
            <a:r>
              <a:rPr sz="2800" spc="-30" dirty="0"/>
              <a:t> </a:t>
            </a:r>
            <a:r>
              <a:rPr sz="2800" spc="-10" dirty="0"/>
              <a:t>Tuples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472691"/>
            <a:ext cx="8269605" cy="5069205"/>
          </a:xfrm>
          <a:custGeom>
            <a:avLst/>
            <a:gdLst/>
            <a:ahLst/>
            <a:cxnLst/>
            <a:rect l="l" t="t" r="r" b="b"/>
            <a:pathLst>
              <a:path w="8269605" h="5069205">
                <a:moveTo>
                  <a:pt x="8269224" y="0"/>
                </a:moveTo>
                <a:lnTo>
                  <a:pt x="0" y="0"/>
                </a:lnTo>
                <a:lnTo>
                  <a:pt x="0" y="5068824"/>
                </a:lnTo>
                <a:lnTo>
                  <a:pt x="8269224" y="5068824"/>
                </a:lnTo>
                <a:lnTo>
                  <a:pt x="8269224" y="5047488"/>
                </a:lnTo>
                <a:lnTo>
                  <a:pt x="39624" y="5047488"/>
                </a:lnTo>
                <a:lnTo>
                  <a:pt x="18286" y="5029200"/>
                </a:lnTo>
                <a:lnTo>
                  <a:pt x="39624" y="5029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5069205">
                <a:moveTo>
                  <a:pt x="39624" y="5029200"/>
                </a:moveTo>
                <a:lnTo>
                  <a:pt x="18286" y="5029200"/>
                </a:lnTo>
                <a:lnTo>
                  <a:pt x="39624" y="5047488"/>
                </a:lnTo>
                <a:lnTo>
                  <a:pt x="39624" y="5029200"/>
                </a:lnTo>
                <a:close/>
              </a:path>
              <a:path w="8269605" h="5069205">
                <a:moveTo>
                  <a:pt x="8229600" y="5029200"/>
                </a:moveTo>
                <a:lnTo>
                  <a:pt x="39624" y="5029200"/>
                </a:lnTo>
                <a:lnTo>
                  <a:pt x="39624" y="5047488"/>
                </a:lnTo>
                <a:lnTo>
                  <a:pt x="8229600" y="5047488"/>
                </a:lnTo>
                <a:lnTo>
                  <a:pt x="8229600" y="5029200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8229600" y="5047488"/>
                </a:lnTo>
                <a:lnTo>
                  <a:pt x="8247888" y="5029200"/>
                </a:lnTo>
                <a:lnTo>
                  <a:pt x="8269224" y="5029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5029200"/>
                </a:moveTo>
                <a:lnTo>
                  <a:pt x="8247888" y="5029200"/>
                </a:lnTo>
                <a:lnTo>
                  <a:pt x="8229600" y="5047488"/>
                </a:lnTo>
                <a:lnTo>
                  <a:pt x="8269224" y="5047488"/>
                </a:lnTo>
                <a:lnTo>
                  <a:pt x="8269224" y="5029200"/>
                </a:lnTo>
                <a:close/>
              </a:path>
              <a:path w="8269605" h="5069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449018"/>
            <a:ext cx="7563484" cy="46526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GUIDELINE</a:t>
            </a:r>
            <a:r>
              <a:rPr sz="2200" u="sng" spc="-7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3: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Relations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designed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their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tuples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few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possible</a:t>
            </a:r>
            <a:endParaRPr sz="2200">
              <a:latin typeface="Arial MT"/>
              <a:cs typeface="Arial MT"/>
            </a:endParaRPr>
          </a:p>
          <a:p>
            <a:pPr marL="756285" marR="15621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NULL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frequently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could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placed </a:t>
            </a:r>
            <a:r>
              <a:rPr sz="2200" spc="-2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separate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(with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primary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key)</a:t>
            </a:r>
            <a:endParaRPr sz="2200">
              <a:latin typeface="Arial MT"/>
              <a:cs typeface="Arial MT"/>
            </a:endParaRPr>
          </a:p>
          <a:p>
            <a:pPr marL="356870" marR="934719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difficulty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performing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selections, </a:t>
            </a:r>
            <a:r>
              <a:rPr sz="2200" spc="-10" dirty="0">
                <a:latin typeface="Arial MT"/>
                <a:cs typeface="Arial MT"/>
              </a:rPr>
              <a:t>aggregation </a:t>
            </a:r>
            <a:r>
              <a:rPr sz="2200" dirty="0">
                <a:latin typeface="Arial MT"/>
                <a:cs typeface="Arial MT"/>
              </a:rPr>
              <a:t>operations,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joins.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Reasons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nulls: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applicable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invalid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3896995" algn="l"/>
              </a:tabLst>
            </a:pP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unknown</a:t>
            </a:r>
            <a:r>
              <a:rPr sz="2200" dirty="0">
                <a:latin typeface="Arial MT"/>
                <a:cs typeface="Arial MT"/>
              </a:rPr>
              <a:t>	(may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exist)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exist,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unavailable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280160" y="2844292"/>
            <a:ext cx="7580630" cy="1640205"/>
          </a:xfrm>
          <a:custGeom>
            <a:avLst/>
            <a:gdLst/>
            <a:ahLst/>
            <a:cxnLst/>
            <a:rect l="l" t="t" r="r" b="b"/>
            <a:pathLst>
              <a:path w="7580630" h="1640204">
                <a:moveTo>
                  <a:pt x="7580376" y="0"/>
                </a:moveTo>
                <a:lnTo>
                  <a:pt x="0" y="0"/>
                </a:lnTo>
                <a:lnTo>
                  <a:pt x="0" y="1639824"/>
                </a:lnTo>
                <a:lnTo>
                  <a:pt x="7580376" y="1639824"/>
                </a:lnTo>
                <a:lnTo>
                  <a:pt x="7580376" y="1618488"/>
                </a:lnTo>
                <a:lnTo>
                  <a:pt x="36576" y="1618488"/>
                </a:lnTo>
                <a:lnTo>
                  <a:pt x="18287" y="1600200"/>
                </a:lnTo>
                <a:lnTo>
                  <a:pt x="36576" y="1600200"/>
                </a:lnTo>
                <a:lnTo>
                  <a:pt x="36576" y="39624"/>
                </a:lnTo>
                <a:lnTo>
                  <a:pt x="18287" y="39624"/>
                </a:lnTo>
                <a:lnTo>
                  <a:pt x="36576" y="18287"/>
                </a:lnTo>
                <a:lnTo>
                  <a:pt x="7580376" y="18287"/>
                </a:lnTo>
                <a:lnTo>
                  <a:pt x="7580376" y="0"/>
                </a:lnTo>
                <a:close/>
              </a:path>
              <a:path w="7580630" h="1640204">
                <a:moveTo>
                  <a:pt x="36576" y="1600200"/>
                </a:moveTo>
                <a:lnTo>
                  <a:pt x="18287" y="1600200"/>
                </a:lnTo>
                <a:lnTo>
                  <a:pt x="36576" y="1618488"/>
                </a:lnTo>
                <a:lnTo>
                  <a:pt x="36576" y="1600200"/>
                </a:lnTo>
                <a:close/>
              </a:path>
              <a:path w="7580630" h="1640204">
                <a:moveTo>
                  <a:pt x="7543800" y="1600200"/>
                </a:moveTo>
                <a:lnTo>
                  <a:pt x="36576" y="1600200"/>
                </a:lnTo>
                <a:lnTo>
                  <a:pt x="36576" y="1618488"/>
                </a:lnTo>
                <a:lnTo>
                  <a:pt x="7543800" y="1618488"/>
                </a:lnTo>
                <a:lnTo>
                  <a:pt x="7543800" y="1600200"/>
                </a:lnTo>
                <a:close/>
              </a:path>
              <a:path w="7580630" h="1640204">
                <a:moveTo>
                  <a:pt x="7543800" y="18287"/>
                </a:moveTo>
                <a:lnTo>
                  <a:pt x="7543800" y="1618488"/>
                </a:lnTo>
                <a:lnTo>
                  <a:pt x="7562088" y="1600200"/>
                </a:lnTo>
                <a:lnTo>
                  <a:pt x="7580376" y="1600200"/>
                </a:lnTo>
                <a:lnTo>
                  <a:pt x="7580376" y="39624"/>
                </a:lnTo>
                <a:lnTo>
                  <a:pt x="7562088" y="39624"/>
                </a:lnTo>
                <a:lnTo>
                  <a:pt x="7543800" y="18287"/>
                </a:lnTo>
                <a:close/>
              </a:path>
              <a:path w="7580630" h="1640204">
                <a:moveTo>
                  <a:pt x="7580376" y="1600200"/>
                </a:moveTo>
                <a:lnTo>
                  <a:pt x="7562088" y="1600200"/>
                </a:lnTo>
                <a:lnTo>
                  <a:pt x="7543800" y="1618488"/>
                </a:lnTo>
                <a:lnTo>
                  <a:pt x="7580376" y="1618488"/>
                </a:lnTo>
                <a:lnTo>
                  <a:pt x="7580376" y="1600200"/>
                </a:lnTo>
                <a:close/>
              </a:path>
              <a:path w="7580630" h="1640204">
                <a:moveTo>
                  <a:pt x="36576" y="18287"/>
                </a:moveTo>
                <a:lnTo>
                  <a:pt x="18287" y="39624"/>
                </a:lnTo>
                <a:lnTo>
                  <a:pt x="36576" y="39624"/>
                </a:lnTo>
                <a:lnTo>
                  <a:pt x="36576" y="18287"/>
                </a:lnTo>
                <a:close/>
              </a:path>
              <a:path w="7580630" h="1640204">
                <a:moveTo>
                  <a:pt x="7543800" y="18287"/>
                </a:moveTo>
                <a:lnTo>
                  <a:pt x="36576" y="18287"/>
                </a:lnTo>
                <a:lnTo>
                  <a:pt x="36576" y="39624"/>
                </a:lnTo>
                <a:lnTo>
                  <a:pt x="7543800" y="39624"/>
                </a:lnTo>
                <a:lnTo>
                  <a:pt x="7543800" y="18287"/>
                </a:lnTo>
                <a:close/>
              </a:path>
              <a:path w="7580630" h="1640204">
                <a:moveTo>
                  <a:pt x="7580376" y="18287"/>
                </a:moveTo>
                <a:lnTo>
                  <a:pt x="7543800" y="18287"/>
                </a:lnTo>
                <a:lnTo>
                  <a:pt x="7562088" y="39624"/>
                </a:lnTo>
                <a:lnTo>
                  <a:pt x="7580376" y="39624"/>
                </a:lnTo>
                <a:lnTo>
                  <a:pt x="7580376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139" y="2799283"/>
            <a:ext cx="726694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Need</a:t>
            </a:r>
            <a:r>
              <a:rPr sz="28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Database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Design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Design</a:t>
            </a:r>
            <a:r>
              <a:rPr sz="2800" spc="-4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Guidelines</a:t>
            </a:r>
            <a:r>
              <a:rPr sz="28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r>
              <a:rPr sz="28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Relational </a:t>
            </a: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Databases</a:t>
            </a:r>
            <a:endParaRPr sz="2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990000"/>
                </a:solidFill>
                <a:latin typeface="Arial MT"/>
                <a:cs typeface="Arial MT"/>
              </a:rPr>
              <a:t>Problems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Generation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dirty="0"/>
              <a:t>Spurious</a:t>
            </a:r>
            <a:r>
              <a:rPr sz="2800" spc="-35" dirty="0"/>
              <a:t> </a:t>
            </a:r>
            <a:r>
              <a:rPr sz="2800" spc="-10" dirty="0"/>
              <a:t>Tuples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777492"/>
            <a:ext cx="8269605" cy="4078604"/>
          </a:xfrm>
          <a:custGeom>
            <a:avLst/>
            <a:gdLst/>
            <a:ahLst/>
            <a:cxnLst/>
            <a:rect l="l" t="t" r="r" b="b"/>
            <a:pathLst>
              <a:path w="8269605" h="4078604">
                <a:moveTo>
                  <a:pt x="8269224" y="0"/>
                </a:moveTo>
                <a:lnTo>
                  <a:pt x="0" y="0"/>
                </a:lnTo>
                <a:lnTo>
                  <a:pt x="0" y="4078224"/>
                </a:lnTo>
                <a:lnTo>
                  <a:pt x="8269224" y="4078224"/>
                </a:lnTo>
                <a:lnTo>
                  <a:pt x="8269224" y="4056888"/>
                </a:lnTo>
                <a:lnTo>
                  <a:pt x="39624" y="4056888"/>
                </a:lnTo>
                <a:lnTo>
                  <a:pt x="18286" y="4038600"/>
                </a:lnTo>
                <a:lnTo>
                  <a:pt x="39624" y="4038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078604">
                <a:moveTo>
                  <a:pt x="39624" y="4038600"/>
                </a:moveTo>
                <a:lnTo>
                  <a:pt x="18286" y="4038600"/>
                </a:lnTo>
                <a:lnTo>
                  <a:pt x="39624" y="4056888"/>
                </a:lnTo>
                <a:lnTo>
                  <a:pt x="39624" y="4038600"/>
                </a:lnTo>
                <a:close/>
              </a:path>
              <a:path w="8269605" h="4078604">
                <a:moveTo>
                  <a:pt x="8229600" y="4038600"/>
                </a:moveTo>
                <a:lnTo>
                  <a:pt x="39624" y="4038600"/>
                </a:lnTo>
                <a:lnTo>
                  <a:pt x="39624" y="4056888"/>
                </a:lnTo>
                <a:lnTo>
                  <a:pt x="8229600" y="4056888"/>
                </a:lnTo>
                <a:lnTo>
                  <a:pt x="8229600" y="4038600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8229600" y="4056888"/>
                </a:lnTo>
                <a:lnTo>
                  <a:pt x="8247888" y="4038600"/>
                </a:lnTo>
                <a:lnTo>
                  <a:pt x="8269224" y="4038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4038600"/>
                </a:moveTo>
                <a:lnTo>
                  <a:pt x="8247888" y="4038600"/>
                </a:lnTo>
                <a:lnTo>
                  <a:pt x="8229600" y="4056888"/>
                </a:lnTo>
                <a:lnTo>
                  <a:pt x="8269224" y="4056888"/>
                </a:lnTo>
                <a:lnTo>
                  <a:pt x="8269224" y="4038600"/>
                </a:lnTo>
                <a:close/>
              </a:path>
              <a:path w="8269605" h="4078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753818"/>
            <a:ext cx="7994015" cy="38144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GUIDELINE</a:t>
            </a:r>
            <a:r>
              <a:rPr sz="2200" u="sng" spc="-7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200" u="sng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4:</a:t>
            </a:r>
            <a:endParaRPr sz="2200">
              <a:latin typeface="Arial MT"/>
              <a:cs typeface="Arial MT"/>
            </a:endParaRPr>
          </a:p>
          <a:p>
            <a:pPr marL="756285" marR="385445" lvl="1" indent="-287020">
              <a:lnSpc>
                <a:spcPts val="2380"/>
              </a:lnSpc>
              <a:spcBef>
                <a:spcPts val="56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designed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lossless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condition.</a:t>
            </a:r>
            <a:endParaRPr sz="2200">
              <a:latin typeface="Arial MT"/>
              <a:cs typeface="Arial MT"/>
            </a:endParaRPr>
          </a:p>
          <a:p>
            <a:pPr marL="756285" marR="912494" lvl="1" indent="-287020">
              <a:lnSpc>
                <a:spcPts val="2380"/>
              </a:lnSpc>
              <a:spcBef>
                <a:spcPts val="52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No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spurious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tuples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natural-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 </a:t>
            </a:r>
            <a:r>
              <a:rPr sz="2200" spc="-10" dirty="0">
                <a:latin typeface="Arial MT"/>
                <a:cs typeface="Arial MT"/>
              </a:rPr>
              <a:t>relations.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6600"/>
              </a:buClr>
              <a:buFont typeface="Wingdings"/>
              <a:buChar char=""/>
            </a:pPr>
            <a:endParaRPr sz="2950">
              <a:latin typeface="Arial MT"/>
              <a:cs typeface="Arial MT"/>
            </a:endParaRPr>
          </a:p>
          <a:p>
            <a:pPr marL="356870" marR="5080" indent="-344805">
              <a:lnSpc>
                <a:spcPts val="238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Bad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relational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erroneous </a:t>
            </a:r>
            <a:r>
              <a:rPr sz="2200" dirty="0">
                <a:latin typeface="Arial MT"/>
                <a:cs typeface="Arial MT"/>
              </a:rPr>
              <a:t>results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certain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3300"/>
              </a:buClr>
              <a:buFont typeface="Wingdings"/>
              <a:buChar char=""/>
            </a:pPr>
            <a:endParaRPr sz="2950">
              <a:latin typeface="Arial MT"/>
              <a:cs typeface="Arial MT"/>
            </a:endParaRPr>
          </a:p>
          <a:p>
            <a:pPr marL="356870" marR="189865" indent="-344805">
              <a:lnSpc>
                <a:spcPts val="238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"lossless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join"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property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 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guarantee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meaningful </a:t>
            </a:r>
            <a:r>
              <a:rPr sz="2200" dirty="0">
                <a:latin typeface="Arial MT"/>
                <a:cs typeface="Arial MT"/>
              </a:rPr>
              <a:t>results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join</a:t>
            </a:r>
            <a:r>
              <a:rPr sz="2200" spc="-10" dirty="0">
                <a:latin typeface="Arial MT"/>
                <a:cs typeface="Arial MT"/>
              </a:rPr>
              <a:t> operations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</a:t>
            </a:r>
            <a:r>
              <a:rPr spc="-5" dirty="0"/>
              <a:t> </a:t>
            </a:r>
            <a:r>
              <a:rPr dirty="0"/>
              <a:t>without</a:t>
            </a:r>
            <a:r>
              <a:rPr spc="-55" dirty="0"/>
              <a:t> </a:t>
            </a:r>
            <a:r>
              <a:rPr dirty="0"/>
              <a:t>Spurious</a:t>
            </a:r>
            <a:r>
              <a:rPr spc="-5" dirty="0"/>
              <a:t> </a:t>
            </a:r>
            <a:r>
              <a:rPr spc="-10" dirty="0"/>
              <a:t>Tuples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2927" y="1588516"/>
            <a:ext cx="4608830" cy="4685030"/>
            <a:chOff x="2852927" y="1588516"/>
            <a:chExt cx="4608830" cy="4685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0233" y="1652905"/>
              <a:ext cx="4433358" cy="43910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52927" y="1588516"/>
              <a:ext cx="4608830" cy="4685030"/>
            </a:xfrm>
            <a:custGeom>
              <a:avLst/>
              <a:gdLst/>
              <a:ahLst/>
              <a:cxnLst/>
              <a:rect l="l" t="t" r="r" b="b"/>
              <a:pathLst>
                <a:path w="4608830" h="4685030">
                  <a:moveTo>
                    <a:pt x="4608576" y="0"/>
                  </a:moveTo>
                  <a:lnTo>
                    <a:pt x="0" y="0"/>
                  </a:lnTo>
                  <a:lnTo>
                    <a:pt x="0" y="4684776"/>
                  </a:lnTo>
                  <a:lnTo>
                    <a:pt x="4608576" y="4684776"/>
                  </a:lnTo>
                  <a:lnTo>
                    <a:pt x="4608576" y="4657344"/>
                  </a:lnTo>
                  <a:lnTo>
                    <a:pt x="54864" y="4657344"/>
                  </a:lnTo>
                  <a:lnTo>
                    <a:pt x="27432" y="4626864"/>
                  </a:lnTo>
                  <a:lnTo>
                    <a:pt x="54864" y="4626864"/>
                  </a:lnTo>
                  <a:lnTo>
                    <a:pt x="54864" y="54863"/>
                  </a:lnTo>
                  <a:lnTo>
                    <a:pt x="27432" y="54863"/>
                  </a:lnTo>
                  <a:lnTo>
                    <a:pt x="54864" y="27432"/>
                  </a:lnTo>
                  <a:lnTo>
                    <a:pt x="4608576" y="27432"/>
                  </a:lnTo>
                  <a:lnTo>
                    <a:pt x="4608576" y="0"/>
                  </a:lnTo>
                  <a:close/>
                </a:path>
                <a:path w="4608830" h="4685030">
                  <a:moveTo>
                    <a:pt x="54864" y="4626864"/>
                  </a:moveTo>
                  <a:lnTo>
                    <a:pt x="27432" y="4626864"/>
                  </a:lnTo>
                  <a:lnTo>
                    <a:pt x="54864" y="4657344"/>
                  </a:lnTo>
                  <a:lnTo>
                    <a:pt x="54864" y="4626864"/>
                  </a:lnTo>
                  <a:close/>
                </a:path>
                <a:path w="4608830" h="4685030">
                  <a:moveTo>
                    <a:pt x="4550664" y="4626864"/>
                  </a:moveTo>
                  <a:lnTo>
                    <a:pt x="54864" y="4626864"/>
                  </a:lnTo>
                  <a:lnTo>
                    <a:pt x="54864" y="4657344"/>
                  </a:lnTo>
                  <a:lnTo>
                    <a:pt x="4550664" y="4657344"/>
                  </a:lnTo>
                  <a:lnTo>
                    <a:pt x="4550664" y="4626864"/>
                  </a:lnTo>
                  <a:close/>
                </a:path>
                <a:path w="4608830" h="4685030">
                  <a:moveTo>
                    <a:pt x="4550664" y="27432"/>
                  </a:moveTo>
                  <a:lnTo>
                    <a:pt x="4550664" y="4657344"/>
                  </a:lnTo>
                  <a:lnTo>
                    <a:pt x="4581144" y="4626864"/>
                  </a:lnTo>
                  <a:lnTo>
                    <a:pt x="4608576" y="4626864"/>
                  </a:lnTo>
                  <a:lnTo>
                    <a:pt x="4608576" y="54863"/>
                  </a:lnTo>
                  <a:lnTo>
                    <a:pt x="4581144" y="54863"/>
                  </a:lnTo>
                  <a:lnTo>
                    <a:pt x="4550664" y="27432"/>
                  </a:lnTo>
                  <a:close/>
                </a:path>
                <a:path w="4608830" h="4685030">
                  <a:moveTo>
                    <a:pt x="4608576" y="4626864"/>
                  </a:moveTo>
                  <a:lnTo>
                    <a:pt x="4581144" y="4626864"/>
                  </a:lnTo>
                  <a:lnTo>
                    <a:pt x="4550664" y="4657344"/>
                  </a:lnTo>
                  <a:lnTo>
                    <a:pt x="4608576" y="4657344"/>
                  </a:lnTo>
                  <a:lnTo>
                    <a:pt x="4608576" y="4626864"/>
                  </a:lnTo>
                  <a:close/>
                </a:path>
                <a:path w="4608830" h="4685030">
                  <a:moveTo>
                    <a:pt x="54864" y="27432"/>
                  </a:moveTo>
                  <a:lnTo>
                    <a:pt x="27432" y="54863"/>
                  </a:lnTo>
                  <a:lnTo>
                    <a:pt x="54864" y="54863"/>
                  </a:lnTo>
                  <a:lnTo>
                    <a:pt x="54864" y="27432"/>
                  </a:lnTo>
                  <a:close/>
                </a:path>
                <a:path w="4608830" h="4685030">
                  <a:moveTo>
                    <a:pt x="4550664" y="27432"/>
                  </a:moveTo>
                  <a:lnTo>
                    <a:pt x="54864" y="27432"/>
                  </a:lnTo>
                  <a:lnTo>
                    <a:pt x="54864" y="54863"/>
                  </a:lnTo>
                  <a:lnTo>
                    <a:pt x="4550664" y="54863"/>
                  </a:lnTo>
                  <a:lnTo>
                    <a:pt x="4550664" y="27432"/>
                  </a:lnTo>
                  <a:close/>
                </a:path>
                <a:path w="4608830" h="4685030">
                  <a:moveTo>
                    <a:pt x="4608576" y="27432"/>
                  </a:moveTo>
                  <a:lnTo>
                    <a:pt x="4550664" y="27432"/>
                  </a:lnTo>
                  <a:lnTo>
                    <a:pt x="4581144" y="54863"/>
                  </a:lnTo>
                  <a:lnTo>
                    <a:pt x="4608576" y="54863"/>
                  </a:lnTo>
                  <a:lnTo>
                    <a:pt x="4608576" y="2743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</a:t>
            </a:r>
            <a:r>
              <a:rPr spc="-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Spurious</a:t>
            </a:r>
            <a:r>
              <a:rPr spc="-30" dirty="0"/>
              <a:t> </a:t>
            </a:r>
            <a:r>
              <a:rPr spc="-10" dirty="0"/>
              <a:t>Tuples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24327" y="1512316"/>
            <a:ext cx="4989830" cy="4879975"/>
            <a:chOff x="2624327" y="1512316"/>
            <a:chExt cx="4989830" cy="4879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5667" y="1567180"/>
              <a:ext cx="4695567" cy="47701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4327" y="1512316"/>
              <a:ext cx="4989830" cy="4879975"/>
            </a:xfrm>
            <a:custGeom>
              <a:avLst/>
              <a:gdLst/>
              <a:ahLst/>
              <a:cxnLst/>
              <a:rect l="l" t="t" r="r" b="b"/>
              <a:pathLst>
                <a:path w="4989830" h="4879975">
                  <a:moveTo>
                    <a:pt x="4989576" y="0"/>
                  </a:moveTo>
                  <a:lnTo>
                    <a:pt x="0" y="0"/>
                  </a:lnTo>
                  <a:lnTo>
                    <a:pt x="0" y="4879848"/>
                  </a:lnTo>
                  <a:lnTo>
                    <a:pt x="4989576" y="4879848"/>
                  </a:lnTo>
                  <a:lnTo>
                    <a:pt x="4989576" y="4852416"/>
                  </a:lnTo>
                  <a:lnTo>
                    <a:pt x="54864" y="4852416"/>
                  </a:lnTo>
                  <a:lnTo>
                    <a:pt x="27432" y="4824984"/>
                  </a:lnTo>
                  <a:lnTo>
                    <a:pt x="54864" y="4824984"/>
                  </a:lnTo>
                  <a:lnTo>
                    <a:pt x="54864" y="54863"/>
                  </a:lnTo>
                  <a:lnTo>
                    <a:pt x="27432" y="54863"/>
                  </a:lnTo>
                  <a:lnTo>
                    <a:pt x="54864" y="27432"/>
                  </a:lnTo>
                  <a:lnTo>
                    <a:pt x="4989576" y="27432"/>
                  </a:lnTo>
                  <a:lnTo>
                    <a:pt x="4989576" y="0"/>
                  </a:lnTo>
                  <a:close/>
                </a:path>
                <a:path w="4989830" h="4879975">
                  <a:moveTo>
                    <a:pt x="54864" y="4824984"/>
                  </a:moveTo>
                  <a:lnTo>
                    <a:pt x="27432" y="4824984"/>
                  </a:lnTo>
                  <a:lnTo>
                    <a:pt x="54864" y="4852416"/>
                  </a:lnTo>
                  <a:lnTo>
                    <a:pt x="54864" y="4824984"/>
                  </a:lnTo>
                  <a:close/>
                </a:path>
                <a:path w="4989830" h="4879975">
                  <a:moveTo>
                    <a:pt x="4931664" y="4824984"/>
                  </a:moveTo>
                  <a:lnTo>
                    <a:pt x="54864" y="4824984"/>
                  </a:lnTo>
                  <a:lnTo>
                    <a:pt x="54864" y="4852416"/>
                  </a:lnTo>
                  <a:lnTo>
                    <a:pt x="4931664" y="4852416"/>
                  </a:lnTo>
                  <a:lnTo>
                    <a:pt x="4931664" y="4824984"/>
                  </a:lnTo>
                  <a:close/>
                </a:path>
                <a:path w="4989830" h="4879975">
                  <a:moveTo>
                    <a:pt x="4931664" y="27432"/>
                  </a:moveTo>
                  <a:lnTo>
                    <a:pt x="4931664" y="4852416"/>
                  </a:lnTo>
                  <a:lnTo>
                    <a:pt x="4962144" y="4824984"/>
                  </a:lnTo>
                  <a:lnTo>
                    <a:pt x="4989576" y="4824984"/>
                  </a:lnTo>
                  <a:lnTo>
                    <a:pt x="4989576" y="54863"/>
                  </a:lnTo>
                  <a:lnTo>
                    <a:pt x="4962144" y="54863"/>
                  </a:lnTo>
                  <a:lnTo>
                    <a:pt x="4931664" y="27432"/>
                  </a:lnTo>
                  <a:close/>
                </a:path>
                <a:path w="4989830" h="4879975">
                  <a:moveTo>
                    <a:pt x="4989576" y="4824984"/>
                  </a:moveTo>
                  <a:lnTo>
                    <a:pt x="4962144" y="4824984"/>
                  </a:lnTo>
                  <a:lnTo>
                    <a:pt x="4931664" y="4852416"/>
                  </a:lnTo>
                  <a:lnTo>
                    <a:pt x="4989576" y="4852416"/>
                  </a:lnTo>
                  <a:lnTo>
                    <a:pt x="4989576" y="4824984"/>
                  </a:lnTo>
                  <a:close/>
                </a:path>
                <a:path w="4989830" h="4879975">
                  <a:moveTo>
                    <a:pt x="54864" y="27432"/>
                  </a:moveTo>
                  <a:lnTo>
                    <a:pt x="27432" y="54863"/>
                  </a:lnTo>
                  <a:lnTo>
                    <a:pt x="54864" y="54863"/>
                  </a:lnTo>
                  <a:lnTo>
                    <a:pt x="54864" y="27432"/>
                  </a:lnTo>
                  <a:close/>
                </a:path>
                <a:path w="4989830" h="4879975">
                  <a:moveTo>
                    <a:pt x="4931664" y="27432"/>
                  </a:moveTo>
                  <a:lnTo>
                    <a:pt x="54864" y="27432"/>
                  </a:lnTo>
                  <a:lnTo>
                    <a:pt x="54864" y="54863"/>
                  </a:lnTo>
                  <a:lnTo>
                    <a:pt x="4931664" y="54863"/>
                  </a:lnTo>
                  <a:lnTo>
                    <a:pt x="4931664" y="27432"/>
                  </a:lnTo>
                  <a:close/>
                </a:path>
                <a:path w="4989830" h="4879975">
                  <a:moveTo>
                    <a:pt x="4989576" y="27432"/>
                  </a:moveTo>
                  <a:lnTo>
                    <a:pt x="4931664" y="27432"/>
                  </a:lnTo>
                  <a:lnTo>
                    <a:pt x="4962144" y="54863"/>
                  </a:lnTo>
                  <a:lnTo>
                    <a:pt x="4989576" y="54863"/>
                  </a:lnTo>
                  <a:lnTo>
                    <a:pt x="4989576" y="2743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996695"/>
            <a:ext cx="60223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Summary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110" dirty="0"/>
              <a:t> </a:t>
            </a:r>
            <a:r>
              <a:rPr sz="3200" dirty="0"/>
              <a:t>Design</a:t>
            </a:r>
            <a:r>
              <a:rPr sz="3200" spc="-85" dirty="0"/>
              <a:t> </a:t>
            </a:r>
            <a:r>
              <a:rPr sz="3200" spc="-10" dirty="0"/>
              <a:t>Guidelines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3103" y="2082292"/>
            <a:ext cx="8269605" cy="3164205"/>
          </a:xfrm>
          <a:custGeom>
            <a:avLst/>
            <a:gdLst/>
            <a:ahLst/>
            <a:cxnLst/>
            <a:rect l="l" t="t" r="r" b="b"/>
            <a:pathLst>
              <a:path w="8269605" h="3164204">
                <a:moveTo>
                  <a:pt x="8269224" y="0"/>
                </a:moveTo>
                <a:lnTo>
                  <a:pt x="0" y="0"/>
                </a:lnTo>
                <a:lnTo>
                  <a:pt x="0" y="3163824"/>
                </a:lnTo>
                <a:lnTo>
                  <a:pt x="8269224" y="3163824"/>
                </a:lnTo>
                <a:lnTo>
                  <a:pt x="8269224" y="3142488"/>
                </a:lnTo>
                <a:lnTo>
                  <a:pt x="39624" y="3142488"/>
                </a:lnTo>
                <a:lnTo>
                  <a:pt x="18286" y="3124200"/>
                </a:lnTo>
                <a:lnTo>
                  <a:pt x="39624" y="3124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164204">
                <a:moveTo>
                  <a:pt x="39624" y="3124200"/>
                </a:moveTo>
                <a:lnTo>
                  <a:pt x="18286" y="3124200"/>
                </a:lnTo>
                <a:lnTo>
                  <a:pt x="39624" y="3142488"/>
                </a:lnTo>
                <a:lnTo>
                  <a:pt x="39624" y="3124200"/>
                </a:lnTo>
                <a:close/>
              </a:path>
              <a:path w="8269605" h="3164204">
                <a:moveTo>
                  <a:pt x="8229600" y="3124200"/>
                </a:moveTo>
                <a:lnTo>
                  <a:pt x="39624" y="3124200"/>
                </a:lnTo>
                <a:lnTo>
                  <a:pt x="39624" y="3142488"/>
                </a:lnTo>
                <a:lnTo>
                  <a:pt x="8229600" y="3142488"/>
                </a:lnTo>
                <a:lnTo>
                  <a:pt x="8229600" y="3124200"/>
                </a:lnTo>
                <a:close/>
              </a:path>
              <a:path w="8269605" h="3164204">
                <a:moveTo>
                  <a:pt x="8229600" y="18287"/>
                </a:moveTo>
                <a:lnTo>
                  <a:pt x="8229600" y="3142488"/>
                </a:lnTo>
                <a:lnTo>
                  <a:pt x="8247888" y="3124200"/>
                </a:lnTo>
                <a:lnTo>
                  <a:pt x="8269224" y="3124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164204">
                <a:moveTo>
                  <a:pt x="8269224" y="3124200"/>
                </a:moveTo>
                <a:lnTo>
                  <a:pt x="8247888" y="3124200"/>
                </a:lnTo>
                <a:lnTo>
                  <a:pt x="8229600" y="3142488"/>
                </a:lnTo>
                <a:lnTo>
                  <a:pt x="8269224" y="3142488"/>
                </a:lnTo>
                <a:lnTo>
                  <a:pt x="8269224" y="3124200"/>
                </a:lnTo>
                <a:close/>
              </a:path>
              <a:path w="8269605" h="31642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1642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1642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941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problems</a:t>
            </a:r>
            <a:r>
              <a:rPr spc="-20" dirty="0"/>
              <a:t> </a:t>
            </a:r>
            <a:r>
              <a:rPr spc="-10" dirty="0"/>
              <a:t>listed</a:t>
            </a:r>
          </a:p>
          <a:p>
            <a:pPr marL="359410" marR="8255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9410" algn="l"/>
                <a:tab pos="360045" algn="l"/>
              </a:tabLst>
            </a:pPr>
            <a:r>
              <a:rPr dirty="0"/>
              <a:t>which</a:t>
            </a:r>
            <a:r>
              <a:rPr spc="10" dirty="0"/>
              <a:t> </a:t>
            </a:r>
            <a:r>
              <a:rPr dirty="0"/>
              <a:t>can</a:t>
            </a:r>
            <a:r>
              <a:rPr spc="25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dirty="0"/>
              <a:t>detected</a:t>
            </a:r>
            <a:r>
              <a:rPr spc="5" dirty="0"/>
              <a:t> </a:t>
            </a:r>
            <a:r>
              <a:rPr dirty="0"/>
              <a:t>without</a:t>
            </a:r>
            <a:r>
              <a:rPr spc="35" dirty="0"/>
              <a:t> </a:t>
            </a:r>
            <a:r>
              <a:rPr dirty="0"/>
              <a:t>additional</a:t>
            </a:r>
            <a:r>
              <a:rPr spc="10" dirty="0"/>
              <a:t> </a:t>
            </a:r>
            <a:r>
              <a:rPr dirty="0"/>
              <a:t>tools</a:t>
            </a:r>
            <a:r>
              <a:rPr spc="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analysis,</a:t>
            </a:r>
            <a:r>
              <a:rPr spc="35" dirty="0"/>
              <a:t> </a:t>
            </a:r>
            <a:r>
              <a:rPr spc="-25" dirty="0"/>
              <a:t>are </a:t>
            </a:r>
            <a:r>
              <a:rPr dirty="0"/>
              <a:t>as</a:t>
            </a:r>
            <a:r>
              <a:rPr spc="-20" dirty="0"/>
              <a:t> </a:t>
            </a:r>
            <a:r>
              <a:rPr spc="-10" dirty="0"/>
              <a:t>follows:</a:t>
            </a:r>
          </a:p>
          <a:p>
            <a:pPr marL="758825" marR="762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</a:tabLst>
            </a:pPr>
            <a:r>
              <a:rPr sz="2200" dirty="0">
                <a:latin typeface="Arial MT"/>
                <a:cs typeface="Arial MT"/>
              </a:rPr>
              <a:t>Anomalies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3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redundant</a:t>
            </a:r>
            <a:r>
              <a:rPr sz="2200" spc="3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work</a:t>
            </a:r>
            <a:r>
              <a:rPr sz="2200" spc="3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done</a:t>
            </a:r>
            <a:r>
              <a:rPr sz="2200" spc="3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during </a:t>
            </a:r>
            <a:r>
              <a:rPr sz="2200" dirty="0">
                <a:latin typeface="Arial MT"/>
                <a:cs typeface="Arial MT"/>
              </a:rPr>
              <a:t>insertion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deletion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Updation</a:t>
            </a:r>
            <a:endParaRPr sz="2200">
              <a:latin typeface="Arial MT"/>
              <a:cs typeface="Arial MT"/>
            </a:endParaRPr>
          </a:p>
          <a:p>
            <a:pPr marL="75882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</a:tabLst>
            </a:pPr>
            <a:r>
              <a:rPr sz="2200" dirty="0">
                <a:latin typeface="Arial MT"/>
                <a:cs typeface="Arial MT"/>
              </a:rPr>
              <a:t>Waste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space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NULLs</a:t>
            </a:r>
            <a:endParaRPr sz="2200">
              <a:latin typeface="Arial MT"/>
              <a:cs typeface="Arial MT"/>
            </a:endParaRPr>
          </a:p>
          <a:p>
            <a:pPr marL="75882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9460" algn="l"/>
                <a:tab pos="2291715" algn="l"/>
                <a:tab pos="2669540" algn="l"/>
                <a:tab pos="3602354" algn="l"/>
                <a:tab pos="4215130" algn="l"/>
                <a:tab pos="5419090" algn="l"/>
                <a:tab pos="6108065" algn="l"/>
                <a:tab pos="7031355" algn="l"/>
                <a:tab pos="7753984" algn="l"/>
              </a:tabLst>
            </a:pPr>
            <a:r>
              <a:rPr sz="2200" spc="-10" dirty="0">
                <a:latin typeface="Arial MT"/>
                <a:cs typeface="Arial MT"/>
              </a:rPr>
              <a:t>Generation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invalid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spurious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during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joins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base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391" y="347979"/>
            <a:ext cx="220980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6191" y="1262380"/>
            <a:ext cx="7543800" cy="5105400"/>
            <a:chOff x="1536191" y="1262380"/>
            <a:chExt cx="7543800" cy="5105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2391" y="1338580"/>
              <a:ext cx="7391400" cy="4953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6191" y="1262380"/>
              <a:ext cx="7543800" cy="5105400"/>
            </a:xfrm>
            <a:custGeom>
              <a:avLst/>
              <a:gdLst/>
              <a:ahLst/>
              <a:cxnLst/>
              <a:rect l="l" t="t" r="r" b="b"/>
              <a:pathLst>
                <a:path w="7543800" h="5105400">
                  <a:moveTo>
                    <a:pt x="7507224" y="0"/>
                  </a:moveTo>
                  <a:lnTo>
                    <a:pt x="39624" y="0"/>
                  </a:lnTo>
                  <a:lnTo>
                    <a:pt x="24431" y="3190"/>
                  </a:lnTo>
                  <a:lnTo>
                    <a:pt x="11811" y="11811"/>
                  </a:lnTo>
                  <a:lnTo>
                    <a:pt x="3190" y="24431"/>
                  </a:lnTo>
                  <a:lnTo>
                    <a:pt x="0" y="39624"/>
                  </a:lnTo>
                  <a:lnTo>
                    <a:pt x="0" y="5068824"/>
                  </a:lnTo>
                  <a:lnTo>
                    <a:pt x="3190" y="5083540"/>
                  </a:lnTo>
                  <a:lnTo>
                    <a:pt x="11811" y="5095113"/>
                  </a:lnTo>
                  <a:lnTo>
                    <a:pt x="24431" y="5102685"/>
                  </a:lnTo>
                  <a:lnTo>
                    <a:pt x="39624" y="5105400"/>
                  </a:lnTo>
                  <a:lnTo>
                    <a:pt x="7507224" y="5105400"/>
                  </a:lnTo>
                  <a:lnTo>
                    <a:pt x="7521940" y="5102685"/>
                  </a:lnTo>
                  <a:lnTo>
                    <a:pt x="7533512" y="5095113"/>
                  </a:lnTo>
                  <a:lnTo>
                    <a:pt x="7541085" y="5083540"/>
                  </a:lnTo>
                  <a:lnTo>
                    <a:pt x="7543800" y="5068824"/>
                  </a:lnTo>
                  <a:lnTo>
                    <a:pt x="76200" y="5068824"/>
                  </a:lnTo>
                  <a:lnTo>
                    <a:pt x="39624" y="5029200"/>
                  </a:lnTo>
                  <a:lnTo>
                    <a:pt x="76200" y="5029200"/>
                  </a:lnTo>
                  <a:lnTo>
                    <a:pt x="76200" y="76200"/>
                  </a:lnTo>
                  <a:lnTo>
                    <a:pt x="39624" y="76200"/>
                  </a:lnTo>
                  <a:lnTo>
                    <a:pt x="76200" y="39624"/>
                  </a:lnTo>
                  <a:lnTo>
                    <a:pt x="7543800" y="39624"/>
                  </a:lnTo>
                  <a:lnTo>
                    <a:pt x="7541085" y="24431"/>
                  </a:lnTo>
                  <a:lnTo>
                    <a:pt x="7533512" y="11811"/>
                  </a:lnTo>
                  <a:lnTo>
                    <a:pt x="7521940" y="3190"/>
                  </a:lnTo>
                  <a:lnTo>
                    <a:pt x="7507224" y="0"/>
                  </a:lnTo>
                  <a:close/>
                </a:path>
                <a:path w="7543800" h="5105400">
                  <a:moveTo>
                    <a:pt x="76200" y="5029200"/>
                  </a:moveTo>
                  <a:lnTo>
                    <a:pt x="39624" y="5029200"/>
                  </a:lnTo>
                  <a:lnTo>
                    <a:pt x="76200" y="5068824"/>
                  </a:lnTo>
                  <a:lnTo>
                    <a:pt x="76200" y="5029200"/>
                  </a:lnTo>
                  <a:close/>
                </a:path>
                <a:path w="7543800" h="5105400">
                  <a:moveTo>
                    <a:pt x="7467600" y="5029200"/>
                  </a:moveTo>
                  <a:lnTo>
                    <a:pt x="76200" y="5029200"/>
                  </a:lnTo>
                  <a:lnTo>
                    <a:pt x="76200" y="5068824"/>
                  </a:lnTo>
                  <a:lnTo>
                    <a:pt x="7467600" y="5068824"/>
                  </a:lnTo>
                  <a:lnTo>
                    <a:pt x="7467600" y="5029200"/>
                  </a:lnTo>
                  <a:close/>
                </a:path>
                <a:path w="7543800" h="5105400">
                  <a:moveTo>
                    <a:pt x="7467600" y="39624"/>
                  </a:moveTo>
                  <a:lnTo>
                    <a:pt x="7467600" y="5068824"/>
                  </a:lnTo>
                  <a:lnTo>
                    <a:pt x="7507224" y="5029200"/>
                  </a:lnTo>
                  <a:lnTo>
                    <a:pt x="7543800" y="5029200"/>
                  </a:lnTo>
                  <a:lnTo>
                    <a:pt x="7543800" y="76200"/>
                  </a:lnTo>
                  <a:lnTo>
                    <a:pt x="7507224" y="76200"/>
                  </a:lnTo>
                  <a:lnTo>
                    <a:pt x="7467600" y="39624"/>
                  </a:lnTo>
                  <a:close/>
                </a:path>
                <a:path w="7543800" h="5105400">
                  <a:moveTo>
                    <a:pt x="7543800" y="5029200"/>
                  </a:moveTo>
                  <a:lnTo>
                    <a:pt x="7507224" y="5029200"/>
                  </a:lnTo>
                  <a:lnTo>
                    <a:pt x="7467600" y="5068824"/>
                  </a:lnTo>
                  <a:lnTo>
                    <a:pt x="7543800" y="5068824"/>
                  </a:lnTo>
                  <a:lnTo>
                    <a:pt x="7543800" y="5029200"/>
                  </a:lnTo>
                  <a:close/>
                </a:path>
                <a:path w="7543800" h="5105400">
                  <a:moveTo>
                    <a:pt x="76200" y="39624"/>
                  </a:moveTo>
                  <a:lnTo>
                    <a:pt x="39624" y="76200"/>
                  </a:lnTo>
                  <a:lnTo>
                    <a:pt x="76200" y="76200"/>
                  </a:lnTo>
                  <a:lnTo>
                    <a:pt x="76200" y="39624"/>
                  </a:lnTo>
                  <a:close/>
                </a:path>
                <a:path w="7543800" h="5105400">
                  <a:moveTo>
                    <a:pt x="7467600" y="39624"/>
                  </a:moveTo>
                  <a:lnTo>
                    <a:pt x="76200" y="39624"/>
                  </a:lnTo>
                  <a:lnTo>
                    <a:pt x="76200" y="76200"/>
                  </a:lnTo>
                  <a:lnTo>
                    <a:pt x="7467600" y="76200"/>
                  </a:lnTo>
                  <a:lnTo>
                    <a:pt x="7467600" y="39624"/>
                  </a:lnTo>
                  <a:close/>
                </a:path>
                <a:path w="7543800" h="5105400">
                  <a:moveTo>
                    <a:pt x="7543800" y="39624"/>
                  </a:moveTo>
                  <a:lnTo>
                    <a:pt x="7467600" y="39624"/>
                  </a:lnTo>
                  <a:lnTo>
                    <a:pt x="7507224" y="76200"/>
                  </a:lnTo>
                  <a:lnTo>
                    <a:pt x="7543800" y="76200"/>
                  </a:lnTo>
                  <a:lnTo>
                    <a:pt x="7543800" y="396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472691"/>
            <a:ext cx="8269605" cy="5069205"/>
          </a:xfrm>
          <a:custGeom>
            <a:avLst/>
            <a:gdLst/>
            <a:ahLst/>
            <a:cxnLst/>
            <a:rect l="l" t="t" r="r" b="b"/>
            <a:pathLst>
              <a:path w="8269605" h="5069205">
                <a:moveTo>
                  <a:pt x="8269224" y="0"/>
                </a:moveTo>
                <a:lnTo>
                  <a:pt x="0" y="0"/>
                </a:lnTo>
                <a:lnTo>
                  <a:pt x="0" y="5068824"/>
                </a:lnTo>
                <a:lnTo>
                  <a:pt x="8269224" y="5068824"/>
                </a:lnTo>
                <a:lnTo>
                  <a:pt x="8269224" y="5047488"/>
                </a:lnTo>
                <a:lnTo>
                  <a:pt x="39624" y="5047488"/>
                </a:lnTo>
                <a:lnTo>
                  <a:pt x="18286" y="5029200"/>
                </a:lnTo>
                <a:lnTo>
                  <a:pt x="39624" y="5029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5069205">
                <a:moveTo>
                  <a:pt x="39624" y="5029200"/>
                </a:moveTo>
                <a:lnTo>
                  <a:pt x="18286" y="5029200"/>
                </a:lnTo>
                <a:lnTo>
                  <a:pt x="39624" y="5047488"/>
                </a:lnTo>
                <a:lnTo>
                  <a:pt x="39624" y="5029200"/>
                </a:lnTo>
                <a:close/>
              </a:path>
              <a:path w="8269605" h="5069205">
                <a:moveTo>
                  <a:pt x="8229600" y="5029200"/>
                </a:moveTo>
                <a:lnTo>
                  <a:pt x="39624" y="5029200"/>
                </a:lnTo>
                <a:lnTo>
                  <a:pt x="39624" y="5047488"/>
                </a:lnTo>
                <a:lnTo>
                  <a:pt x="8229600" y="5047488"/>
                </a:lnTo>
                <a:lnTo>
                  <a:pt x="8229600" y="5029200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8229600" y="5047488"/>
                </a:lnTo>
                <a:lnTo>
                  <a:pt x="8247888" y="5029200"/>
                </a:lnTo>
                <a:lnTo>
                  <a:pt x="8269224" y="5029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5029200"/>
                </a:moveTo>
                <a:lnTo>
                  <a:pt x="8247888" y="5029200"/>
                </a:lnTo>
                <a:lnTo>
                  <a:pt x="8229600" y="5047488"/>
                </a:lnTo>
                <a:lnTo>
                  <a:pt x="8269224" y="5047488"/>
                </a:lnTo>
                <a:lnTo>
                  <a:pt x="8269224" y="5029200"/>
                </a:lnTo>
                <a:close/>
              </a:path>
              <a:path w="8269605" h="5069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449018"/>
            <a:ext cx="7974330" cy="50546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Various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aspects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Relational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Languages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associated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consists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attributes,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Relational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consists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relation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schemas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Assumption</a:t>
            </a:r>
            <a:endParaRPr sz="2200">
              <a:latin typeface="Arial MT"/>
              <a:cs typeface="Arial MT"/>
            </a:endParaRPr>
          </a:p>
          <a:p>
            <a:pPr marL="756285" marR="831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grouped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using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designer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mapping 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 schema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conceptual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enhanced-</a:t>
            </a:r>
            <a:r>
              <a:rPr sz="2200" dirty="0">
                <a:latin typeface="Arial MT"/>
                <a:cs typeface="Arial MT"/>
              </a:rPr>
              <a:t>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(EER)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 </a:t>
            </a:r>
            <a:r>
              <a:rPr sz="2200" spc="-10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701292"/>
            <a:ext cx="8269605" cy="3316604"/>
          </a:xfrm>
          <a:custGeom>
            <a:avLst/>
            <a:gdLst/>
            <a:ahLst/>
            <a:cxnLst/>
            <a:rect l="l" t="t" r="r" b="b"/>
            <a:pathLst>
              <a:path w="8269605" h="3316604">
                <a:moveTo>
                  <a:pt x="8269224" y="0"/>
                </a:moveTo>
                <a:lnTo>
                  <a:pt x="0" y="0"/>
                </a:lnTo>
                <a:lnTo>
                  <a:pt x="0" y="3316224"/>
                </a:lnTo>
                <a:lnTo>
                  <a:pt x="8269224" y="3316224"/>
                </a:lnTo>
                <a:lnTo>
                  <a:pt x="8269224" y="3294888"/>
                </a:lnTo>
                <a:lnTo>
                  <a:pt x="39624" y="3294888"/>
                </a:lnTo>
                <a:lnTo>
                  <a:pt x="18286" y="3276600"/>
                </a:lnTo>
                <a:lnTo>
                  <a:pt x="39624" y="3276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316604">
                <a:moveTo>
                  <a:pt x="39624" y="3276600"/>
                </a:moveTo>
                <a:lnTo>
                  <a:pt x="18286" y="3276600"/>
                </a:lnTo>
                <a:lnTo>
                  <a:pt x="39624" y="3294888"/>
                </a:lnTo>
                <a:lnTo>
                  <a:pt x="39624" y="3276600"/>
                </a:lnTo>
                <a:close/>
              </a:path>
              <a:path w="8269605" h="3316604">
                <a:moveTo>
                  <a:pt x="8229600" y="3276600"/>
                </a:moveTo>
                <a:lnTo>
                  <a:pt x="39624" y="3276600"/>
                </a:lnTo>
                <a:lnTo>
                  <a:pt x="39624" y="3294888"/>
                </a:lnTo>
                <a:lnTo>
                  <a:pt x="8229600" y="3294888"/>
                </a:lnTo>
                <a:lnTo>
                  <a:pt x="8229600" y="3276600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8229600" y="3294888"/>
                </a:lnTo>
                <a:lnTo>
                  <a:pt x="8247888" y="3276600"/>
                </a:lnTo>
                <a:lnTo>
                  <a:pt x="8269224" y="3276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3276600"/>
                </a:moveTo>
                <a:lnTo>
                  <a:pt x="8247888" y="3276600"/>
                </a:lnTo>
                <a:lnTo>
                  <a:pt x="8229600" y="3294888"/>
                </a:lnTo>
                <a:lnTo>
                  <a:pt x="8269224" y="3294888"/>
                </a:lnTo>
                <a:lnTo>
                  <a:pt x="8269224" y="3276600"/>
                </a:lnTo>
                <a:close/>
              </a:path>
              <a:path w="8269605" h="3316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316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316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677618"/>
            <a:ext cx="7807325" cy="31775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spc="-20" dirty="0">
                <a:latin typeface="Arial MT"/>
                <a:cs typeface="Arial MT"/>
              </a:rPr>
              <a:t>Need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Guidelines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measure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quality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2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intuition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designer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Theory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Evaluate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quality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Why</a:t>
            </a:r>
            <a:r>
              <a:rPr sz="22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groupings</a:t>
            </a:r>
            <a:r>
              <a:rPr sz="22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relation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schemas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is better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another?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8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472691"/>
            <a:ext cx="8269605" cy="5069205"/>
          </a:xfrm>
          <a:custGeom>
            <a:avLst/>
            <a:gdLst/>
            <a:ahLst/>
            <a:cxnLst/>
            <a:rect l="l" t="t" r="r" b="b"/>
            <a:pathLst>
              <a:path w="8269605" h="5069205">
                <a:moveTo>
                  <a:pt x="8269224" y="0"/>
                </a:moveTo>
                <a:lnTo>
                  <a:pt x="0" y="0"/>
                </a:lnTo>
                <a:lnTo>
                  <a:pt x="0" y="5068824"/>
                </a:lnTo>
                <a:lnTo>
                  <a:pt x="8269224" y="5068824"/>
                </a:lnTo>
                <a:lnTo>
                  <a:pt x="8269224" y="5047488"/>
                </a:lnTo>
                <a:lnTo>
                  <a:pt x="39624" y="5047488"/>
                </a:lnTo>
                <a:lnTo>
                  <a:pt x="18286" y="5029200"/>
                </a:lnTo>
                <a:lnTo>
                  <a:pt x="39624" y="5029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5069205">
                <a:moveTo>
                  <a:pt x="39624" y="5029200"/>
                </a:moveTo>
                <a:lnTo>
                  <a:pt x="18286" y="5029200"/>
                </a:lnTo>
                <a:lnTo>
                  <a:pt x="39624" y="5047488"/>
                </a:lnTo>
                <a:lnTo>
                  <a:pt x="39624" y="5029200"/>
                </a:lnTo>
                <a:close/>
              </a:path>
              <a:path w="8269605" h="5069205">
                <a:moveTo>
                  <a:pt x="8229600" y="5029200"/>
                </a:moveTo>
                <a:lnTo>
                  <a:pt x="39624" y="5029200"/>
                </a:lnTo>
                <a:lnTo>
                  <a:pt x="39624" y="5047488"/>
                </a:lnTo>
                <a:lnTo>
                  <a:pt x="8229600" y="5047488"/>
                </a:lnTo>
                <a:lnTo>
                  <a:pt x="8229600" y="5029200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8229600" y="5047488"/>
                </a:lnTo>
                <a:lnTo>
                  <a:pt x="8247888" y="5029200"/>
                </a:lnTo>
                <a:lnTo>
                  <a:pt x="8269224" y="5029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5029200"/>
                </a:moveTo>
                <a:lnTo>
                  <a:pt x="8247888" y="5029200"/>
                </a:lnTo>
                <a:lnTo>
                  <a:pt x="8229600" y="5047488"/>
                </a:lnTo>
                <a:lnTo>
                  <a:pt x="8269224" y="5047488"/>
                </a:lnTo>
                <a:lnTo>
                  <a:pt x="8269224" y="5029200"/>
                </a:lnTo>
                <a:close/>
              </a:path>
              <a:path w="8269605" h="5069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514857"/>
            <a:ext cx="8076565" cy="485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There 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levels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deliberate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goodness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</a:t>
            </a:r>
            <a:r>
              <a:rPr sz="2200" spc="-10" dirty="0">
                <a:latin typeface="Arial MT"/>
                <a:cs typeface="Arial MT"/>
              </a:rPr>
              <a:t> schemas.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First</a:t>
            </a:r>
            <a:r>
              <a:rPr sz="2200" b="1" spc="-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is</a:t>
            </a:r>
            <a:r>
              <a:rPr sz="22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logical</a:t>
            </a:r>
            <a:r>
              <a:rPr sz="22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(or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conceptual)</a:t>
            </a:r>
            <a:r>
              <a:rPr sz="2200" b="1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756285" marR="8890" lvl="1" indent="-287020" algn="just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How</a:t>
            </a:r>
            <a:r>
              <a:rPr sz="2200" b="1" spc="12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users</a:t>
            </a:r>
            <a:r>
              <a:rPr sz="2200" b="1" spc="8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interpret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relation</a:t>
            </a:r>
            <a:r>
              <a:rPr sz="2200" b="1" spc="95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schemas</a:t>
            </a:r>
            <a:r>
              <a:rPr sz="2200" b="1" spc="8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and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meaning</a:t>
            </a:r>
            <a:r>
              <a:rPr sz="2200" b="1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their</a:t>
            </a:r>
            <a:r>
              <a:rPr sz="2200" b="1" spc="-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attributes?</a:t>
            </a:r>
            <a:endParaRPr sz="2200">
              <a:latin typeface="Arial"/>
              <a:cs typeface="Arial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Having</a:t>
            </a:r>
            <a:r>
              <a:rPr sz="2200" spc="22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good</a:t>
            </a:r>
            <a:r>
              <a:rPr sz="2200" spc="1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schemas</a:t>
            </a:r>
            <a:r>
              <a:rPr sz="2200" spc="2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20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2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enables</a:t>
            </a:r>
            <a:r>
              <a:rPr sz="2200" spc="2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understand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clearly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meaning</a:t>
            </a:r>
            <a:r>
              <a:rPr sz="2200" spc="1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9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9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Hence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formulate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their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queries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correctly.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Second</a:t>
            </a:r>
            <a:r>
              <a:rPr sz="2200" b="1" spc="-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implementation</a:t>
            </a:r>
            <a:r>
              <a:rPr sz="2200" b="1" spc="-8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(or</a:t>
            </a:r>
            <a:r>
              <a:rPr sz="2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physical</a:t>
            </a:r>
            <a:r>
              <a:rPr sz="2200" b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6"/>
                </a:solidFill>
                <a:latin typeface="Arial"/>
                <a:cs typeface="Arial"/>
              </a:rPr>
              <a:t>storage)</a:t>
            </a:r>
            <a:r>
              <a:rPr sz="22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66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756285" marR="10795" lvl="1" indent="-287020" algn="just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How</a:t>
            </a:r>
            <a:r>
              <a:rPr sz="2200" b="1" spc="114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tuples</a:t>
            </a:r>
            <a:r>
              <a:rPr sz="2200" b="1" spc="85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in</a:t>
            </a:r>
            <a:r>
              <a:rPr sz="2200" b="1" spc="95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sz="2200" b="1" spc="85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base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relation</a:t>
            </a:r>
            <a:r>
              <a:rPr sz="2200" b="1" spc="95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are</a:t>
            </a:r>
            <a:r>
              <a:rPr sz="2200" b="1" spc="10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stored</a:t>
            </a:r>
            <a:r>
              <a:rPr sz="2200" b="1" spc="90" dirty="0">
                <a:solidFill>
                  <a:srgbClr val="0066FF"/>
                </a:solidFill>
                <a:latin typeface="Arial"/>
                <a:cs typeface="Arial"/>
              </a:rPr>
              <a:t>  </a:t>
            </a:r>
            <a:r>
              <a:rPr sz="2200" b="1" spc="-25" dirty="0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updated?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Approaches</a:t>
            </a:r>
            <a:r>
              <a:rPr spc="1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Database</a:t>
            </a:r>
            <a:r>
              <a:rPr spc="-5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472691"/>
            <a:ext cx="8269605" cy="5069205"/>
          </a:xfrm>
          <a:custGeom>
            <a:avLst/>
            <a:gdLst/>
            <a:ahLst/>
            <a:cxnLst/>
            <a:rect l="l" t="t" r="r" b="b"/>
            <a:pathLst>
              <a:path w="8269605" h="5069205">
                <a:moveTo>
                  <a:pt x="8269224" y="0"/>
                </a:moveTo>
                <a:lnTo>
                  <a:pt x="0" y="0"/>
                </a:lnTo>
                <a:lnTo>
                  <a:pt x="0" y="5068824"/>
                </a:lnTo>
                <a:lnTo>
                  <a:pt x="8269224" y="5068824"/>
                </a:lnTo>
                <a:lnTo>
                  <a:pt x="8269224" y="5047488"/>
                </a:lnTo>
                <a:lnTo>
                  <a:pt x="39624" y="5047488"/>
                </a:lnTo>
                <a:lnTo>
                  <a:pt x="18286" y="5029200"/>
                </a:lnTo>
                <a:lnTo>
                  <a:pt x="39624" y="50292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5069205">
                <a:moveTo>
                  <a:pt x="39624" y="5029200"/>
                </a:moveTo>
                <a:lnTo>
                  <a:pt x="18286" y="5029200"/>
                </a:lnTo>
                <a:lnTo>
                  <a:pt x="39624" y="5047488"/>
                </a:lnTo>
                <a:lnTo>
                  <a:pt x="39624" y="5029200"/>
                </a:lnTo>
                <a:close/>
              </a:path>
              <a:path w="8269605" h="5069205">
                <a:moveTo>
                  <a:pt x="8229600" y="5029200"/>
                </a:moveTo>
                <a:lnTo>
                  <a:pt x="39624" y="5029200"/>
                </a:lnTo>
                <a:lnTo>
                  <a:pt x="39624" y="5047488"/>
                </a:lnTo>
                <a:lnTo>
                  <a:pt x="8229600" y="5047488"/>
                </a:lnTo>
                <a:lnTo>
                  <a:pt x="8229600" y="5029200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8229600" y="5047488"/>
                </a:lnTo>
                <a:lnTo>
                  <a:pt x="8247888" y="5029200"/>
                </a:lnTo>
                <a:lnTo>
                  <a:pt x="8269224" y="50292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5029200"/>
                </a:moveTo>
                <a:lnTo>
                  <a:pt x="8247888" y="5029200"/>
                </a:lnTo>
                <a:lnTo>
                  <a:pt x="8229600" y="5047488"/>
                </a:lnTo>
                <a:lnTo>
                  <a:pt x="8269224" y="5047488"/>
                </a:lnTo>
                <a:lnTo>
                  <a:pt x="8269224" y="5029200"/>
                </a:lnTo>
                <a:close/>
              </a:path>
              <a:path w="8269605" h="5069205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5069205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5069205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514857"/>
            <a:ext cx="807339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Database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design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 performed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 </a:t>
            </a:r>
            <a:r>
              <a:rPr sz="2200" spc="-10" dirty="0">
                <a:latin typeface="Arial MT"/>
                <a:cs typeface="Arial MT"/>
              </a:rPr>
              <a:t>approaches: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Bottom-up</a:t>
            </a:r>
            <a:r>
              <a:rPr sz="2200" b="1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design</a:t>
            </a:r>
            <a:r>
              <a:rPr sz="2200" b="1" spc="-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methodology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(design</a:t>
            </a:r>
            <a:r>
              <a:rPr sz="2200" spc="-5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by 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synthesis)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  <a:tab pos="2167255" algn="l"/>
                <a:tab pos="3481070" algn="l"/>
                <a:tab pos="4785360" algn="l"/>
                <a:tab pos="5230495" algn="l"/>
                <a:tab pos="5770245" algn="l"/>
                <a:tab pos="6833870" algn="l"/>
                <a:tab pos="7592695" algn="l"/>
              </a:tabLst>
            </a:pPr>
            <a:r>
              <a:rPr sz="2200" spc="-10" dirty="0">
                <a:latin typeface="Arial MT"/>
                <a:cs typeface="Arial MT"/>
              </a:rPr>
              <a:t>Considers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individual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attributes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starting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point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uses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those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construct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 </a:t>
            </a:r>
            <a:r>
              <a:rPr sz="2200" spc="-10" dirty="0">
                <a:latin typeface="Arial MT"/>
                <a:cs typeface="Arial MT"/>
              </a:rPr>
              <a:t>schemas.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Top-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down</a:t>
            </a:r>
            <a:r>
              <a:rPr sz="2200" b="1" spc="-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design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6FF"/>
                </a:solidFill>
                <a:latin typeface="Arial"/>
                <a:cs typeface="Arial"/>
              </a:rPr>
              <a:t>methodology</a:t>
            </a:r>
            <a:r>
              <a:rPr sz="2200" b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(design</a:t>
            </a:r>
            <a:r>
              <a:rPr sz="2200" spc="-4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6FF"/>
                </a:solidFill>
                <a:latin typeface="Arial MT"/>
                <a:cs typeface="Arial MT"/>
              </a:rPr>
              <a:t>analysis)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8908795" y="4264153"/>
            <a:ext cx="4775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0" dirty="0">
                <a:latin typeface="Arial MT"/>
                <a:cs typeface="Arial MT"/>
              </a:rPr>
              <a:t>into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332" y="4264153"/>
            <a:ext cx="6957059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299720" algn="l"/>
                <a:tab pos="1240790" algn="l"/>
                <a:tab pos="1945005" algn="l"/>
                <a:tab pos="2310765" algn="l"/>
                <a:tab pos="3469004" algn="l"/>
                <a:tab pos="3910965" algn="l"/>
                <a:tab pos="5352415" algn="l"/>
                <a:tab pos="5794375" algn="l"/>
              </a:tabLst>
            </a:pPr>
            <a:r>
              <a:rPr sz="2200" spc="-10" dirty="0">
                <a:latin typeface="Arial MT"/>
                <a:cs typeface="Arial MT"/>
              </a:rPr>
              <a:t>Starts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number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groupings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attributes </a:t>
            </a:r>
            <a:r>
              <a:rPr sz="2200" dirty="0">
                <a:latin typeface="Arial MT"/>
                <a:cs typeface="Arial MT"/>
              </a:rPr>
              <a:t>relations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exist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together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naturally</a:t>
            </a:r>
            <a:endParaRPr sz="2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299720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example,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invoice, a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form,</a:t>
            </a:r>
            <a:r>
              <a:rPr sz="22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report.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3844" y="5739385"/>
            <a:ext cx="68275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61160" algn="l"/>
                <a:tab pos="2785745" algn="l"/>
                <a:tab pos="3240405" algn="l"/>
                <a:tab pos="4276725" algn="l"/>
                <a:tab pos="6300470" algn="l"/>
              </a:tabLst>
            </a:pPr>
            <a:r>
              <a:rPr sz="2200" spc="-10" dirty="0">
                <a:latin typeface="Arial MT"/>
                <a:cs typeface="Arial MT"/>
              </a:rPr>
              <a:t>collectively,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leading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further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decomposition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until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7332" y="5404105"/>
            <a:ext cx="7616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87020" algn="r">
              <a:lnSpc>
                <a:spcPct val="100000"/>
              </a:lnSpc>
              <a:spcBef>
                <a:spcPts val="10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287020" algn="l"/>
                <a:tab pos="1081405" algn="l"/>
                <a:tab pos="2450465" algn="l"/>
                <a:tab pos="3163570" algn="l"/>
                <a:tab pos="4017010" algn="l"/>
                <a:tab pos="5443220" algn="l"/>
                <a:tab pos="7122795" algn="l"/>
              </a:tabLst>
            </a:pP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relations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then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analyzed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individually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</a:pPr>
            <a:r>
              <a:rPr sz="2200" spc="-25" dirty="0">
                <a:latin typeface="Arial MT"/>
                <a:cs typeface="Arial MT"/>
              </a:rPr>
              <a:t>all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3844" y="6074665"/>
            <a:ext cx="35902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 MT"/>
                <a:cs typeface="Arial MT"/>
              </a:rPr>
              <a:t>desirable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properties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met.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Goal</a:t>
            </a:r>
          </a:p>
        </p:txBody>
      </p:sp>
      <p:sp>
        <p:nvSpPr>
          <p:cNvPr id="3" name="object 3"/>
          <p:cNvSpPr/>
          <p:nvPr/>
        </p:nvSpPr>
        <p:spPr>
          <a:xfrm>
            <a:off x="1213103" y="1853692"/>
            <a:ext cx="8269605" cy="2249805"/>
          </a:xfrm>
          <a:custGeom>
            <a:avLst/>
            <a:gdLst/>
            <a:ahLst/>
            <a:cxnLst/>
            <a:rect l="l" t="t" r="r" b="b"/>
            <a:pathLst>
              <a:path w="8269605" h="2249804">
                <a:moveTo>
                  <a:pt x="8269224" y="0"/>
                </a:moveTo>
                <a:lnTo>
                  <a:pt x="0" y="0"/>
                </a:lnTo>
                <a:lnTo>
                  <a:pt x="0" y="2249424"/>
                </a:lnTo>
                <a:lnTo>
                  <a:pt x="8269224" y="2249424"/>
                </a:lnTo>
                <a:lnTo>
                  <a:pt x="8269224" y="2228088"/>
                </a:lnTo>
                <a:lnTo>
                  <a:pt x="39624" y="2228088"/>
                </a:lnTo>
                <a:lnTo>
                  <a:pt x="18286" y="2209800"/>
                </a:lnTo>
                <a:lnTo>
                  <a:pt x="39624" y="2209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2249804">
                <a:moveTo>
                  <a:pt x="39624" y="2209800"/>
                </a:moveTo>
                <a:lnTo>
                  <a:pt x="18286" y="2209800"/>
                </a:lnTo>
                <a:lnTo>
                  <a:pt x="39624" y="2228088"/>
                </a:lnTo>
                <a:lnTo>
                  <a:pt x="39624" y="2209800"/>
                </a:lnTo>
                <a:close/>
              </a:path>
              <a:path w="8269605" h="2249804">
                <a:moveTo>
                  <a:pt x="8229600" y="2209800"/>
                </a:moveTo>
                <a:lnTo>
                  <a:pt x="39624" y="2209800"/>
                </a:lnTo>
                <a:lnTo>
                  <a:pt x="39624" y="2228088"/>
                </a:lnTo>
                <a:lnTo>
                  <a:pt x="8229600" y="2228088"/>
                </a:lnTo>
                <a:lnTo>
                  <a:pt x="8229600" y="2209800"/>
                </a:lnTo>
                <a:close/>
              </a:path>
              <a:path w="8269605" h="2249804">
                <a:moveTo>
                  <a:pt x="8229600" y="18287"/>
                </a:moveTo>
                <a:lnTo>
                  <a:pt x="8229600" y="2228088"/>
                </a:lnTo>
                <a:lnTo>
                  <a:pt x="8247888" y="2209800"/>
                </a:lnTo>
                <a:lnTo>
                  <a:pt x="8269224" y="2209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2249804">
                <a:moveTo>
                  <a:pt x="8269224" y="2209800"/>
                </a:moveTo>
                <a:lnTo>
                  <a:pt x="8247888" y="2209800"/>
                </a:lnTo>
                <a:lnTo>
                  <a:pt x="8229600" y="2228088"/>
                </a:lnTo>
                <a:lnTo>
                  <a:pt x="8269224" y="2228088"/>
                </a:lnTo>
                <a:lnTo>
                  <a:pt x="8269224" y="2209800"/>
                </a:lnTo>
                <a:close/>
              </a:path>
              <a:path w="8269605" h="2249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2249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2249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895857"/>
            <a:ext cx="7231380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Relational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ultimately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spc="-10" dirty="0">
                <a:latin typeface="Arial MT"/>
                <a:cs typeface="Arial MT"/>
              </a:rPr>
              <a:t>relations.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implicit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goals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activity </a:t>
            </a:r>
            <a:r>
              <a:rPr sz="2200" spc="-25" dirty="0"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Information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preservation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Minimum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redundancy.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Design</a:t>
            </a:r>
            <a:r>
              <a:rPr sz="2800" spc="-30" dirty="0"/>
              <a:t> </a:t>
            </a:r>
            <a:r>
              <a:rPr sz="2800" dirty="0"/>
              <a:t>Guidelines</a:t>
            </a:r>
            <a:r>
              <a:rPr sz="2800" spc="-65" dirty="0"/>
              <a:t> </a:t>
            </a:r>
            <a:r>
              <a:rPr sz="2800" dirty="0"/>
              <a:t>for</a:t>
            </a:r>
            <a:r>
              <a:rPr sz="2800" spc="-30" dirty="0"/>
              <a:t> </a:t>
            </a:r>
            <a:r>
              <a:rPr sz="2800" dirty="0"/>
              <a:t>Relational</a:t>
            </a:r>
            <a:r>
              <a:rPr sz="2800" spc="-25" dirty="0"/>
              <a:t> </a:t>
            </a:r>
            <a:r>
              <a:rPr sz="2800" spc="-10" dirty="0"/>
              <a:t>Databases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1929892"/>
            <a:ext cx="8269605" cy="3011805"/>
          </a:xfrm>
          <a:custGeom>
            <a:avLst/>
            <a:gdLst/>
            <a:ahLst/>
            <a:cxnLst/>
            <a:rect l="l" t="t" r="r" b="b"/>
            <a:pathLst>
              <a:path w="8269605" h="3011804">
                <a:moveTo>
                  <a:pt x="8269224" y="0"/>
                </a:moveTo>
                <a:lnTo>
                  <a:pt x="0" y="0"/>
                </a:lnTo>
                <a:lnTo>
                  <a:pt x="0" y="3011424"/>
                </a:lnTo>
                <a:lnTo>
                  <a:pt x="8269224" y="3011424"/>
                </a:lnTo>
                <a:lnTo>
                  <a:pt x="8269224" y="2990088"/>
                </a:lnTo>
                <a:lnTo>
                  <a:pt x="39624" y="2990088"/>
                </a:lnTo>
                <a:lnTo>
                  <a:pt x="18286" y="2971800"/>
                </a:lnTo>
                <a:lnTo>
                  <a:pt x="39624" y="29718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3011804">
                <a:moveTo>
                  <a:pt x="39624" y="2971800"/>
                </a:moveTo>
                <a:lnTo>
                  <a:pt x="18286" y="2971800"/>
                </a:lnTo>
                <a:lnTo>
                  <a:pt x="39624" y="2990088"/>
                </a:lnTo>
                <a:lnTo>
                  <a:pt x="39624" y="2971800"/>
                </a:lnTo>
                <a:close/>
              </a:path>
              <a:path w="8269605" h="3011804">
                <a:moveTo>
                  <a:pt x="8229600" y="2971800"/>
                </a:moveTo>
                <a:lnTo>
                  <a:pt x="39624" y="2971800"/>
                </a:lnTo>
                <a:lnTo>
                  <a:pt x="39624" y="2990088"/>
                </a:lnTo>
                <a:lnTo>
                  <a:pt x="8229600" y="2990088"/>
                </a:lnTo>
                <a:lnTo>
                  <a:pt x="8229600" y="2971800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8229600" y="2990088"/>
                </a:lnTo>
                <a:lnTo>
                  <a:pt x="8247888" y="2971800"/>
                </a:lnTo>
                <a:lnTo>
                  <a:pt x="8269224" y="29718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2971800"/>
                </a:moveTo>
                <a:lnTo>
                  <a:pt x="8247888" y="2971800"/>
                </a:lnTo>
                <a:lnTo>
                  <a:pt x="8229600" y="2990088"/>
                </a:lnTo>
                <a:lnTo>
                  <a:pt x="8269224" y="2990088"/>
                </a:lnTo>
                <a:lnTo>
                  <a:pt x="8269224" y="2971800"/>
                </a:lnTo>
                <a:close/>
              </a:path>
              <a:path w="8269605" h="30118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30118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30118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1972057"/>
            <a:ext cx="8073390" cy="264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CC3300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  <a:tab pos="1066800" algn="l"/>
                <a:tab pos="2194560" algn="l"/>
                <a:tab pos="3587750" algn="l"/>
                <a:tab pos="4187825" algn="l"/>
                <a:tab pos="4849495" algn="l"/>
                <a:tab pos="5294630" algn="l"/>
                <a:tab pos="6035040" algn="l"/>
                <a:tab pos="6461760" algn="l"/>
                <a:tab pos="7824470" algn="l"/>
              </a:tabLst>
            </a:pPr>
            <a:r>
              <a:rPr sz="2200" spc="-20" dirty="0">
                <a:latin typeface="Arial MT"/>
                <a:cs typeface="Arial MT"/>
              </a:rPr>
              <a:t>Four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informal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guidelines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may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used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measures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determine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quality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design: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Making</a:t>
            </a:r>
            <a:r>
              <a:rPr sz="2200" spc="1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sure</a:t>
            </a:r>
            <a:r>
              <a:rPr sz="2200" spc="10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that</a:t>
            </a:r>
            <a:r>
              <a:rPr sz="2200" spc="1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10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semantics</a:t>
            </a:r>
            <a:r>
              <a:rPr sz="2200" spc="1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1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10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attributes</a:t>
            </a:r>
            <a:r>
              <a:rPr sz="2200" spc="9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is</a:t>
            </a:r>
            <a:r>
              <a:rPr sz="2200" spc="1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clear</a:t>
            </a:r>
            <a:r>
              <a:rPr sz="2200" spc="114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in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schema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Reducing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redundant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information</a:t>
            </a:r>
            <a:r>
              <a:rPr sz="22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tuples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Reducing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NULL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values in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tuples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Disallowing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possibility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of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generating</a:t>
            </a:r>
            <a:r>
              <a:rPr sz="22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spurious</a:t>
            </a:r>
            <a:r>
              <a:rPr sz="2200" spc="-5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tuples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9368"/>
            <a:ext cx="83146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1.</a:t>
            </a:r>
            <a:r>
              <a:rPr sz="2800" spc="-30" dirty="0"/>
              <a:t> </a:t>
            </a:r>
            <a:r>
              <a:rPr sz="2800" dirty="0"/>
              <a:t>Semantics</a:t>
            </a:r>
            <a:r>
              <a:rPr sz="2800" spc="-65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dirty="0"/>
              <a:t>the</a:t>
            </a:r>
            <a:r>
              <a:rPr sz="2800" spc="-20" dirty="0"/>
              <a:t> </a:t>
            </a:r>
            <a:r>
              <a:rPr sz="2800" dirty="0"/>
              <a:t>Relational</a:t>
            </a:r>
            <a:r>
              <a:rPr sz="2800" spc="-25" dirty="0"/>
              <a:t> </a:t>
            </a:r>
            <a:r>
              <a:rPr sz="2800" dirty="0"/>
              <a:t>Attributes</a:t>
            </a:r>
            <a:r>
              <a:rPr sz="2800" spc="25" dirty="0"/>
              <a:t> </a:t>
            </a:r>
            <a:r>
              <a:rPr sz="2800" dirty="0"/>
              <a:t>must</a:t>
            </a:r>
            <a:r>
              <a:rPr sz="2800" spc="-35" dirty="0"/>
              <a:t> </a:t>
            </a:r>
            <a:r>
              <a:rPr sz="2800" spc="-25" dirty="0"/>
              <a:t>be </a:t>
            </a:r>
            <a:r>
              <a:rPr sz="2800" spc="-10" dirty="0"/>
              <a:t>clear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3103" y="2158492"/>
            <a:ext cx="8269605" cy="4078604"/>
          </a:xfrm>
          <a:custGeom>
            <a:avLst/>
            <a:gdLst/>
            <a:ahLst/>
            <a:cxnLst/>
            <a:rect l="l" t="t" r="r" b="b"/>
            <a:pathLst>
              <a:path w="8269605" h="4078604">
                <a:moveTo>
                  <a:pt x="8269224" y="0"/>
                </a:moveTo>
                <a:lnTo>
                  <a:pt x="0" y="0"/>
                </a:lnTo>
                <a:lnTo>
                  <a:pt x="0" y="4078224"/>
                </a:lnTo>
                <a:lnTo>
                  <a:pt x="8269224" y="4078224"/>
                </a:lnTo>
                <a:lnTo>
                  <a:pt x="8269224" y="4056888"/>
                </a:lnTo>
                <a:lnTo>
                  <a:pt x="39624" y="4056888"/>
                </a:lnTo>
                <a:lnTo>
                  <a:pt x="18286" y="4038600"/>
                </a:lnTo>
                <a:lnTo>
                  <a:pt x="39624" y="4038600"/>
                </a:lnTo>
                <a:lnTo>
                  <a:pt x="39624" y="39624"/>
                </a:lnTo>
                <a:lnTo>
                  <a:pt x="18286" y="39624"/>
                </a:lnTo>
                <a:lnTo>
                  <a:pt x="39624" y="18287"/>
                </a:lnTo>
                <a:lnTo>
                  <a:pt x="8269224" y="18287"/>
                </a:lnTo>
                <a:lnTo>
                  <a:pt x="8269224" y="0"/>
                </a:lnTo>
                <a:close/>
              </a:path>
              <a:path w="8269605" h="4078604">
                <a:moveTo>
                  <a:pt x="39624" y="4038600"/>
                </a:moveTo>
                <a:lnTo>
                  <a:pt x="18286" y="4038600"/>
                </a:lnTo>
                <a:lnTo>
                  <a:pt x="39624" y="4056888"/>
                </a:lnTo>
                <a:lnTo>
                  <a:pt x="39624" y="4038600"/>
                </a:lnTo>
                <a:close/>
              </a:path>
              <a:path w="8269605" h="4078604">
                <a:moveTo>
                  <a:pt x="8229600" y="4038600"/>
                </a:moveTo>
                <a:lnTo>
                  <a:pt x="39624" y="4038600"/>
                </a:lnTo>
                <a:lnTo>
                  <a:pt x="39624" y="4056888"/>
                </a:lnTo>
                <a:lnTo>
                  <a:pt x="8229600" y="4056888"/>
                </a:lnTo>
                <a:lnTo>
                  <a:pt x="8229600" y="4038600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8229600" y="4056888"/>
                </a:lnTo>
                <a:lnTo>
                  <a:pt x="8247888" y="4038600"/>
                </a:lnTo>
                <a:lnTo>
                  <a:pt x="8269224" y="4038600"/>
                </a:lnTo>
                <a:lnTo>
                  <a:pt x="8269224" y="39624"/>
                </a:lnTo>
                <a:lnTo>
                  <a:pt x="8247888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4038600"/>
                </a:moveTo>
                <a:lnTo>
                  <a:pt x="8247888" y="4038600"/>
                </a:lnTo>
                <a:lnTo>
                  <a:pt x="8229600" y="4056888"/>
                </a:lnTo>
                <a:lnTo>
                  <a:pt x="8269224" y="4056888"/>
                </a:lnTo>
                <a:lnTo>
                  <a:pt x="8269224" y="4038600"/>
                </a:lnTo>
                <a:close/>
              </a:path>
              <a:path w="8269605" h="4078604">
                <a:moveTo>
                  <a:pt x="39624" y="18287"/>
                </a:moveTo>
                <a:lnTo>
                  <a:pt x="18286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8269605" h="4078604">
                <a:moveTo>
                  <a:pt x="8229600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8229600" y="39624"/>
                </a:lnTo>
                <a:lnTo>
                  <a:pt x="8229600" y="18287"/>
                </a:lnTo>
                <a:close/>
              </a:path>
              <a:path w="8269605" h="4078604">
                <a:moveTo>
                  <a:pt x="8269224" y="18287"/>
                </a:moveTo>
                <a:lnTo>
                  <a:pt x="8229600" y="18287"/>
                </a:lnTo>
                <a:lnTo>
                  <a:pt x="8247888" y="39624"/>
                </a:lnTo>
                <a:lnTo>
                  <a:pt x="8269224" y="39624"/>
                </a:lnTo>
                <a:lnTo>
                  <a:pt x="8269224" y="18287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132" y="2127504"/>
            <a:ext cx="7993380" cy="3849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68750"/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400" u="sng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GUIDELINE</a:t>
            </a:r>
            <a:r>
              <a:rPr sz="2400" u="sng" spc="-114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2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1: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9166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tuple 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entity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relationship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instance.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(Applies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individual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relations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attributes).</a:t>
            </a:r>
            <a:endParaRPr sz="2400">
              <a:latin typeface="Arial MT"/>
              <a:cs typeface="Arial MT"/>
            </a:endParaRPr>
          </a:p>
          <a:p>
            <a:pPr marL="756285" marR="122555" lvl="1" indent="-287020">
              <a:lnSpc>
                <a:spcPct val="100000"/>
              </a:lnSpc>
              <a:spcBef>
                <a:spcPts val="53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Attributes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entities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(EMPLOYEEs, </a:t>
            </a:r>
            <a:r>
              <a:rPr sz="2200" dirty="0">
                <a:latin typeface="Arial MT"/>
                <a:cs typeface="Arial MT"/>
              </a:rPr>
              <a:t>DEPARTMENTs,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PROJECTs)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mixed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foreign</a:t>
            </a:r>
            <a:r>
              <a:rPr sz="22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keys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entities</a:t>
            </a:r>
            <a:endParaRPr sz="2200">
              <a:latin typeface="Arial MT"/>
              <a:cs typeface="Arial MT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525"/>
              </a:spcBef>
              <a:buClr>
                <a:srgbClr val="CC6600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Entity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relationship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22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kept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apart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 </a:t>
            </a:r>
            <a:r>
              <a:rPr sz="2200" dirty="0">
                <a:latin typeface="Arial MT"/>
                <a:cs typeface="Arial MT"/>
              </a:rPr>
              <a:t>much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possible.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1106</Words>
  <Application>Microsoft Office PowerPoint</Application>
  <PresentationFormat>Custom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Times New Roman</vt:lpstr>
      <vt:lpstr>Wingdings</vt:lpstr>
      <vt:lpstr>Office Theme</vt:lpstr>
      <vt:lpstr>INT104 – Database Management System Unit – II</vt:lpstr>
      <vt:lpstr>PowerPoint Presentation</vt:lpstr>
      <vt:lpstr>Recap</vt:lpstr>
      <vt:lpstr>Introduction</vt:lpstr>
      <vt:lpstr>Introduction</vt:lpstr>
      <vt:lpstr>Approaches to Database Design</vt:lpstr>
      <vt:lpstr>Goal</vt:lpstr>
      <vt:lpstr>Design Guidelines for Relational Databases</vt:lpstr>
      <vt:lpstr>1. Semantics of the Relational Attributes must be clear</vt:lpstr>
      <vt:lpstr>A simplified COMPANY relational database schema</vt:lpstr>
      <vt:lpstr>Redundant Information in Tuples and Update Anomalies</vt:lpstr>
      <vt:lpstr>Redundant Information in Tuples and Update Anomalies</vt:lpstr>
      <vt:lpstr>Redundant Information in Tuples and Update Anomalies</vt:lpstr>
      <vt:lpstr>EXAMPLE OF AN UPDATE ANOMALY</vt:lpstr>
      <vt:lpstr>EXAMPLE OF AN INSERT ANOMALY</vt:lpstr>
      <vt:lpstr>EXAMPLE OF A DELETE ANOMALY</vt:lpstr>
      <vt:lpstr>Another Example</vt:lpstr>
      <vt:lpstr>Guideline for Redundant Information</vt:lpstr>
      <vt:lpstr>NULL Values in Tuples</vt:lpstr>
      <vt:lpstr>Generation of Spurious Tuples</vt:lpstr>
      <vt:lpstr>Join without Spurious Tuples</vt:lpstr>
      <vt:lpstr>Join with Spurious Tuples</vt:lpstr>
      <vt:lpstr>Summary of Design Guidelines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Unit – III</dc:title>
  <dc:creator>SASTRA</dc:creator>
  <cp:lastModifiedBy>Bhaskaran S</cp:lastModifiedBy>
  <cp:revision>3</cp:revision>
  <dcterms:created xsi:type="dcterms:W3CDTF">2023-03-20T07:01:55Z</dcterms:created>
  <dcterms:modified xsi:type="dcterms:W3CDTF">2023-09-15T03:56:08Z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Producer">
    <vt:lpwstr>doPDF Ver 7.2 Build 355 (unknown Windows version - Version: 10.0.17763 (x64))</vt:lpwstr>
  </property>
  <property fmtid="{D5CDD505-2E9C-101B-9397-08002B2CF9AE}" pid="4" name="LastSaved">
    <vt:filetime>2021-04-19T00:00:00Z</vt:filetime>
  </property>
</Properties>
</file>