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5</a:t>
            </a:r>
            <a:r>
              <a:rPr spc="-15" dirty="0"/>
              <a:t>/</a:t>
            </a:r>
            <a:r>
              <a:rPr spc="-10" dirty="0"/>
              <a:t>31</a:t>
            </a:r>
            <a:r>
              <a:rPr spc="-15" dirty="0"/>
              <a:t>/</a:t>
            </a:r>
            <a:r>
              <a:rPr spc="-10" dirty="0"/>
              <a:t>202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G.Manikandan</a:t>
            </a:r>
            <a:r>
              <a:rPr spc="-20" dirty="0"/>
              <a:t> </a:t>
            </a:r>
            <a:r>
              <a:rPr dirty="0"/>
              <a:t>/</a:t>
            </a:r>
            <a:r>
              <a:rPr spc="-10" dirty="0"/>
              <a:t> ICT</a:t>
            </a:r>
            <a:r>
              <a:rPr spc="3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dirty="0"/>
              <a:t>SOC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5</a:t>
            </a:r>
            <a:r>
              <a:rPr spc="-15" dirty="0"/>
              <a:t>/</a:t>
            </a:r>
            <a:r>
              <a:rPr spc="-10" dirty="0"/>
              <a:t>31</a:t>
            </a:r>
            <a:r>
              <a:rPr spc="-15" dirty="0"/>
              <a:t>/</a:t>
            </a:r>
            <a:r>
              <a:rPr spc="-10" dirty="0"/>
              <a:t>202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G.Manikandan</a:t>
            </a:r>
            <a:r>
              <a:rPr spc="-20" dirty="0"/>
              <a:t> </a:t>
            </a:r>
            <a:r>
              <a:rPr dirty="0"/>
              <a:t>/</a:t>
            </a:r>
            <a:r>
              <a:rPr spc="-10" dirty="0"/>
              <a:t> ICT</a:t>
            </a:r>
            <a:r>
              <a:rPr spc="3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dirty="0"/>
              <a:t>SOC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5</a:t>
            </a:r>
            <a:r>
              <a:rPr spc="-15" dirty="0"/>
              <a:t>/</a:t>
            </a:r>
            <a:r>
              <a:rPr spc="-10" dirty="0"/>
              <a:t>31</a:t>
            </a:r>
            <a:r>
              <a:rPr spc="-15" dirty="0"/>
              <a:t>/</a:t>
            </a:r>
            <a:r>
              <a:rPr spc="-10" dirty="0"/>
              <a:t>202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G.Manikandan</a:t>
            </a:r>
            <a:r>
              <a:rPr spc="-20" dirty="0"/>
              <a:t> </a:t>
            </a:r>
            <a:r>
              <a:rPr dirty="0"/>
              <a:t>/</a:t>
            </a:r>
            <a:r>
              <a:rPr spc="-10" dirty="0"/>
              <a:t> ICT</a:t>
            </a:r>
            <a:r>
              <a:rPr spc="3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dirty="0"/>
              <a:t>SOC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5</a:t>
            </a:r>
            <a:r>
              <a:rPr spc="-15" dirty="0"/>
              <a:t>/</a:t>
            </a:r>
            <a:r>
              <a:rPr spc="-10" dirty="0"/>
              <a:t>31</a:t>
            </a:r>
            <a:r>
              <a:rPr spc="-15" dirty="0"/>
              <a:t>/</a:t>
            </a:r>
            <a:r>
              <a:rPr spc="-10" dirty="0"/>
              <a:t>202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G.Manikandan</a:t>
            </a:r>
            <a:r>
              <a:rPr spc="-20" dirty="0"/>
              <a:t> </a:t>
            </a:r>
            <a:r>
              <a:rPr dirty="0"/>
              <a:t>/</a:t>
            </a:r>
            <a:r>
              <a:rPr spc="-10" dirty="0"/>
              <a:t> ICT</a:t>
            </a:r>
            <a:r>
              <a:rPr spc="3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dirty="0"/>
              <a:t>SOC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5</a:t>
            </a:r>
            <a:r>
              <a:rPr spc="-15" dirty="0"/>
              <a:t>/</a:t>
            </a:r>
            <a:r>
              <a:rPr spc="-10" dirty="0"/>
              <a:t>31</a:t>
            </a:r>
            <a:r>
              <a:rPr spc="-15" dirty="0"/>
              <a:t>/</a:t>
            </a:r>
            <a:r>
              <a:rPr spc="-10" dirty="0"/>
              <a:t>202</a:t>
            </a:r>
            <a:r>
              <a:rPr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G.Manikandan</a:t>
            </a:r>
            <a:r>
              <a:rPr spc="-20" dirty="0"/>
              <a:t> </a:t>
            </a:r>
            <a:r>
              <a:rPr dirty="0"/>
              <a:t>/</a:t>
            </a:r>
            <a:r>
              <a:rPr spc="-10" dirty="0"/>
              <a:t> ICT</a:t>
            </a:r>
            <a:r>
              <a:rPr spc="3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dirty="0"/>
              <a:t>SOC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1981200" cy="762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7739" y="243839"/>
            <a:ext cx="8757920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132" y="2822448"/>
            <a:ext cx="8074659" cy="2331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10132" y="6779948"/>
            <a:ext cx="68833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5</a:t>
            </a:r>
            <a:r>
              <a:rPr spc="-15" dirty="0"/>
              <a:t>/</a:t>
            </a:r>
            <a:r>
              <a:rPr spc="-10" dirty="0"/>
              <a:t>31</a:t>
            </a:r>
            <a:r>
              <a:rPr spc="-15" dirty="0"/>
              <a:t>/</a:t>
            </a:r>
            <a:r>
              <a:rPr spc="-10" dirty="0"/>
              <a:t>202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1388" y="6779948"/>
            <a:ext cx="168782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G.Manikandan</a:t>
            </a:r>
            <a:r>
              <a:rPr spc="-20" dirty="0"/>
              <a:t> </a:t>
            </a:r>
            <a:r>
              <a:rPr dirty="0"/>
              <a:t>/</a:t>
            </a:r>
            <a:r>
              <a:rPr spc="-10" dirty="0"/>
              <a:t> ICT</a:t>
            </a:r>
            <a:r>
              <a:rPr spc="3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dirty="0"/>
              <a:t>SOC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79052" y="6779948"/>
            <a:ext cx="22987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2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ride.com/dbms/serializability-in-" TargetMode="External"/><Relationship Id="rId2" Type="http://schemas.openxmlformats.org/officeDocument/2006/relationships/hyperlink" Target="http://www.cburch.com/cs/340/reading/se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eksforgeek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23544" y="1856739"/>
            <a:ext cx="8772525" cy="1085215"/>
          </a:xfrm>
          <a:custGeom>
            <a:avLst/>
            <a:gdLst/>
            <a:ahLst/>
            <a:cxnLst/>
            <a:rect l="l" t="t" r="r" b="b"/>
            <a:pathLst>
              <a:path w="8772525" h="1085214">
                <a:moveTo>
                  <a:pt x="8772144" y="0"/>
                </a:moveTo>
                <a:lnTo>
                  <a:pt x="0" y="0"/>
                </a:lnTo>
                <a:lnTo>
                  <a:pt x="0" y="1085088"/>
                </a:lnTo>
                <a:lnTo>
                  <a:pt x="8772144" y="1085088"/>
                </a:lnTo>
                <a:lnTo>
                  <a:pt x="8772144" y="1078992"/>
                </a:lnTo>
                <a:lnTo>
                  <a:pt x="9143" y="1078992"/>
                </a:lnTo>
                <a:lnTo>
                  <a:pt x="3046" y="1075944"/>
                </a:lnTo>
                <a:lnTo>
                  <a:pt x="9143" y="1075944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8772144" y="3048"/>
                </a:lnTo>
                <a:lnTo>
                  <a:pt x="8772144" y="0"/>
                </a:lnTo>
                <a:close/>
              </a:path>
              <a:path w="8772525" h="1085214">
                <a:moveTo>
                  <a:pt x="9143" y="1075944"/>
                </a:moveTo>
                <a:lnTo>
                  <a:pt x="3046" y="1075944"/>
                </a:lnTo>
                <a:lnTo>
                  <a:pt x="9143" y="1078992"/>
                </a:lnTo>
                <a:lnTo>
                  <a:pt x="9143" y="1075944"/>
                </a:lnTo>
                <a:close/>
              </a:path>
              <a:path w="8772525" h="1085214">
                <a:moveTo>
                  <a:pt x="8763000" y="1075944"/>
                </a:moveTo>
                <a:lnTo>
                  <a:pt x="9143" y="1075944"/>
                </a:lnTo>
                <a:lnTo>
                  <a:pt x="9143" y="1078992"/>
                </a:lnTo>
                <a:lnTo>
                  <a:pt x="8763000" y="1078992"/>
                </a:lnTo>
                <a:lnTo>
                  <a:pt x="8763000" y="1075944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8763000" y="1078992"/>
                </a:lnTo>
                <a:lnTo>
                  <a:pt x="8766048" y="1075944"/>
                </a:lnTo>
                <a:lnTo>
                  <a:pt x="8772144" y="1075944"/>
                </a:lnTo>
                <a:lnTo>
                  <a:pt x="8772144" y="9144"/>
                </a:lnTo>
                <a:lnTo>
                  <a:pt x="8766048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1075944"/>
                </a:moveTo>
                <a:lnTo>
                  <a:pt x="8766048" y="1075944"/>
                </a:lnTo>
                <a:lnTo>
                  <a:pt x="8763000" y="1078992"/>
                </a:lnTo>
                <a:lnTo>
                  <a:pt x="8772144" y="1078992"/>
                </a:lnTo>
                <a:lnTo>
                  <a:pt x="8772144" y="1075944"/>
                </a:lnTo>
                <a:close/>
              </a:path>
              <a:path w="8772525" h="1085214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8763000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3048"/>
                </a:moveTo>
                <a:lnTo>
                  <a:pt x="8763000" y="3048"/>
                </a:lnTo>
                <a:lnTo>
                  <a:pt x="8766048" y="9144"/>
                </a:lnTo>
                <a:lnTo>
                  <a:pt x="8772144" y="9144"/>
                </a:lnTo>
                <a:lnTo>
                  <a:pt x="8772144" y="304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2052" y="1883663"/>
            <a:ext cx="775017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4830" marR="5080" indent="-3072765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solidFill>
                  <a:srgbClr val="993300"/>
                </a:solidFill>
                <a:latin typeface="Arial"/>
                <a:cs typeface="Arial"/>
              </a:rPr>
              <a:t>INT10</a:t>
            </a:r>
            <a:r>
              <a:rPr lang="en-IN" spc="-10">
                <a:solidFill>
                  <a:srgbClr val="993300"/>
                </a:solidFill>
                <a:latin typeface="Arial"/>
                <a:cs typeface="Arial"/>
              </a:rPr>
              <a:t>4</a:t>
            </a:r>
            <a:r>
              <a:rPr spc="-1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993300"/>
                </a:solidFill>
                <a:latin typeface="Arial"/>
                <a:cs typeface="Arial"/>
              </a:rPr>
              <a:t>–</a:t>
            </a:r>
            <a:r>
              <a:rPr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993300"/>
                </a:solidFill>
                <a:latin typeface="Arial"/>
                <a:cs typeface="Arial"/>
              </a:rPr>
              <a:t>Database</a:t>
            </a:r>
            <a:r>
              <a:rPr spc="2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993300"/>
                </a:solidFill>
                <a:latin typeface="Arial"/>
                <a:cs typeface="Arial"/>
              </a:rPr>
              <a:t>Management</a:t>
            </a:r>
            <a:r>
              <a:rPr spc="3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993300"/>
                </a:solidFill>
                <a:latin typeface="Arial"/>
                <a:cs typeface="Arial"/>
              </a:rPr>
              <a:t>System </a:t>
            </a:r>
            <a:r>
              <a:rPr spc="-869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993300"/>
                </a:solidFill>
                <a:latin typeface="Arial"/>
                <a:cs typeface="Arial"/>
              </a:rPr>
              <a:t>Unit</a:t>
            </a:r>
            <a:r>
              <a:rPr spc="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993300"/>
                </a:solidFill>
                <a:latin typeface="Arial"/>
                <a:cs typeface="Arial"/>
              </a:rPr>
              <a:t>– III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297424" y="3642868"/>
            <a:ext cx="1012190" cy="759460"/>
            <a:chOff x="5297424" y="3642868"/>
            <a:chExt cx="1012190" cy="7594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4248" y="3648964"/>
              <a:ext cx="509015" cy="746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8840" y="4033012"/>
              <a:ext cx="164590" cy="2164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3520" y="3667252"/>
              <a:ext cx="441959" cy="7101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03520" y="3648964"/>
              <a:ext cx="1000125" cy="746760"/>
            </a:xfrm>
            <a:custGeom>
              <a:avLst/>
              <a:gdLst/>
              <a:ahLst/>
              <a:cxnLst/>
              <a:rect l="l" t="t" r="r" b="b"/>
              <a:pathLst>
                <a:path w="1000125" h="746760">
                  <a:moveTo>
                    <a:pt x="18287" y="18287"/>
                  </a:moveTo>
                  <a:lnTo>
                    <a:pt x="18287" y="18287"/>
                  </a:lnTo>
                  <a:lnTo>
                    <a:pt x="426719" y="18287"/>
                  </a:lnTo>
                  <a:lnTo>
                    <a:pt x="426719" y="57626"/>
                  </a:lnTo>
                  <a:lnTo>
                    <a:pt x="426719" y="97536"/>
                  </a:lnTo>
                  <a:lnTo>
                    <a:pt x="426719" y="137445"/>
                  </a:lnTo>
                  <a:lnTo>
                    <a:pt x="426719" y="176784"/>
                  </a:lnTo>
                  <a:lnTo>
                    <a:pt x="399282" y="222503"/>
                  </a:lnTo>
                  <a:lnTo>
                    <a:pt x="371808" y="268223"/>
                  </a:lnTo>
                  <a:lnTo>
                    <a:pt x="344263" y="313943"/>
                  </a:lnTo>
                  <a:lnTo>
                    <a:pt x="316610" y="359663"/>
                  </a:lnTo>
                  <a:lnTo>
                    <a:pt x="288815" y="405384"/>
                  </a:lnTo>
                  <a:lnTo>
                    <a:pt x="260842" y="451104"/>
                  </a:lnTo>
                  <a:lnTo>
                    <a:pt x="232654" y="496824"/>
                  </a:lnTo>
                  <a:lnTo>
                    <a:pt x="204215" y="542544"/>
                  </a:lnTo>
                  <a:lnTo>
                    <a:pt x="251764" y="542544"/>
                  </a:lnTo>
                  <a:lnTo>
                    <a:pt x="299313" y="542544"/>
                  </a:lnTo>
                  <a:lnTo>
                    <a:pt x="346862" y="542544"/>
                  </a:lnTo>
                  <a:lnTo>
                    <a:pt x="394411" y="542544"/>
                  </a:lnTo>
                  <a:lnTo>
                    <a:pt x="441959" y="542544"/>
                  </a:lnTo>
                  <a:lnTo>
                    <a:pt x="441959" y="590026"/>
                  </a:lnTo>
                  <a:lnTo>
                    <a:pt x="441959" y="636651"/>
                  </a:lnTo>
                  <a:lnTo>
                    <a:pt x="441959" y="682704"/>
                  </a:lnTo>
                  <a:lnTo>
                    <a:pt x="441959" y="728472"/>
                  </a:lnTo>
                  <a:lnTo>
                    <a:pt x="393187" y="728472"/>
                  </a:lnTo>
                  <a:lnTo>
                    <a:pt x="0" y="728472"/>
                  </a:lnTo>
                  <a:lnTo>
                    <a:pt x="0" y="684990"/>
                  </a:lnTo>
                  <a:lnTo>
                    <a:pt x="0" y="641223"/>
                  </a:lnTo>
                  <a:lnTo>
                    <a:pt x="0" y="596884"/>
                  </a:lnTo>
                  <a:lnTo>
                    <a:pt x="0" y="551688"/>
                  </a:lnTo>
                  <a:lnTo>
                    <a:pt x="27295" y="508253"/>
                  </a:lnTo>
                  <a:lnTo>
                    <a:pt x="54340" y="464819"/>
                  </a:lnTo>
                  <a:lnTo>
                    <a:pt x="81170" y="421385"/>
                  </a:lnTo>
                  <a:lnTo>
                    <a:pt x="107823" y="377951"/>
                  </a:lnTo>
                  <a:lnTo>
                    <a:pt x="134332" y="334517"/>
                  </a:lnTo>
                  <a:lnTo>
                    <a:pt x="160734" y="291083"/>
                  </a:lnTo>
                  <a:lnTo>
                    <a:pt x="187065" y="247649"/>
                  </a:lnTo>
                  <a:lnTo>
                    <a:pt x="213359" y="204215"/>
                  </a:lnTo>
                  <a:lnTo>
                    <a:pt x="164877" y="204215"/>
                  </a:lnTo>
                  <a:lnTo>
                    <a:pt x="115823" y="204215"/>
                  </a:lnTo>
                  <a:lnTo>
                    <a:pt x="66770" y="204215"/>
                  </a:lnTo>
                  <a:lnTo>
                    <a:pt x="18287" y="204215"/>
                  </a:lnTo>
                  <a:lnTo>
                    <a:pt x="18287" y="156733"/>
                  </a:lnTo>
                  <a:lnTo>
                    <a:pt x="18287" y="110109"/>
                  </a:lnTo>
                  <a:lnTo>
                    <a:pt x="18287" y="64055"/>
                  </a:lnTo>
                  <a:lnTo>
                    <a:pt x="18287" y="18287"/>
                  </a:lnTo>
                  <a:close/>
                </a:path>
                <a:path w="1000125" h="746760">
                  <a:moveTo>
                    <a:pt x="734567" y="0"/>
                  </a:moveTo>
                  <a:lnTo>
                    <a:pt x="802385" y="4190"/>
                  </a:lnTo>
                  <a:lnTo>
                    <a:pt x="856488" y="15239"/>
                  </a:lnTo>
                  <a:lnTo>
                    <a:pt x="898016" y="36195"/>
                  </a:lnTo>
                  <a:lnTo>
                    <a:pt x="932688" y="73151"/>
                  </a:lnTo>
                  <a:lnTo>
                    <a:pt x="951738" y="108965"/>
                  </a:lnTo>
                  <a:lnTo>
                    <a:pt x="966215" y="158496"/>
                  </a:lnTo>
                  <a:lnTo>
                    <a:pt x="975740" y="211454"/>
                  </a:lnTo>
                  <a:lnTo>
                    <a:pt x="978407" y="262127"/>
                  </a:lnTo>
                  <a:lnTo>
                    <a:pt x="978407" y="315242"/>
                  </a:lnTo>
                  <a:lnTo>
                    <a:pt x="978407" y="368017"/>
                  </a:lnTo>
                  <a:lnTo>
                    <a:pt x="978407" y="420624"/>
                  </a:lnTo>
                  <a:lnTo>
                    <a:pt x="978407" y="473230"/>
                  </a:lnTo>
                  <a:lnTo>
                    <a:pt x="978407" y="526005"/>
                  </a:lnTo>
                  <a:lnTo>
                    <a:pt x="978407" y="579120"/>
                  </a:lnTo>
                  <a:lnTo>
                    <a:pt x="978931" y="602599"/>
                  </a:lnTo>
                  <a:lnTo>
                    <a:pt x="980312" y="622935"/>
                  </a:lnTo>
                  <a:lnTo>
                    <a:pt x="982265" y="640413"/>
                  </a:lnTo>
                  <a:lnTo>
                    <a:pt x="984503" y="655320"/>
                  </a:lnTo>
                  <a:lnTo>
                    <a:pt x="985599" y="671893"/>
                  </a:lnTo>
                  <a:lnTo>
                    <a:pt x="988694" y="689610"/>
                  </a:lnTo>
                  <a:lnTo>
                    <a:pt x="993505" y="708469"/>
                  </a:lnTo>
                  <a:lnTo>
                    <a:pt x="999743" y="728472"/>
                  </a:lnTo>
                  <a:lnTo>
                    <a:pt x="960405" y="728472"/>
                  </a:lnTo>
                  <a:lnTo>
                    <a:pt x="920496" y="728472"/>
                  </a:lnTo>
                  <a:lnTo>
                    <a:pt x="880586" y="728472"/>
                  </a:lnTo>
                  <a:lnTo>
                    <a:pt x="841247" y="728472"/>
                  </a:lnTo>
                  <a:lnTo>
                    <a:pt x="837199" y="715851"/>
                  </a:lnTo>
                  <a:lnTo>
                    <a:pt x="834009" y="705231"/>
                  </a:lnTo>
                  <a:lnTo>
                    <a:pt x="831389" y="696325"/>
                  </a:lnTo>
                  <a:lnTo>
                    <a:pt x="829055" y="688848"/>
                  </a:lnTo>
                  <a:lnTo>
                    <a:pt x="827246" y="679132"/>
                  </a:lnTo>
                  <a:lnTo>
                    <a:pt x="826007" y="668274"/>
                  </a:lnTo>
                  <a:lnTo>
                    <a:pt x="824769" y="656272"/>
                  </a:lnTo>
                  <a:lnTo>
                    <a:pt x="822959" y="643127"/>
                  </a:lnTo>
                  <a:lnTo>
                    <a:pt x="790575" y="686562"/>
                  </a:lnTo>
                  <a:lnTo>
                    <a:pt x="755903" y="716280"/>
                  </a:lnTo>
                  <a:lnTo>
                    <a:pt x="708659" y="738377"/>
                  </a:lnTo>
                  <a:lnTo>
                    <a:pt x="652271" y="746760"/>
                  </a:lnTo>
                  <a:lnTo>
                    <a:pt x="615695" y="742807"/>
                  </a:lnTo>
                  <a:lnTo>
                    <a:pt x="556260" y="712041"/>
                  </a:lnTo>
                  <a:lnTo>
                    <a:pt x="515159" y="654367"/>
                  </a:lnTo>
                  <a:lnTo>
                    <a:pt x="493537" y="581215"/>
                  </a:lnTo>
                  <a:lnTo>
                    <a:pt x="490727" y="539496"/>
                  </a:lnTo>
                  <a:lnTo>
                    <a:pt x="492490" y="501872"/>
                  </a:lnTo>
                  <a:lnTo>
                    <a:pt x="507444" y="435768"/>
                  </a:lnTo>
                  <a:lnTo>
                    <a:pt x="538352" y="383190"/>
                  </a:lnTo>
                  <a:lnTo>
                    <a:pt x="593216" y="344138"/>
                  </a:lnTo>
                  <a:lnTo>
                    <a:pt x="630935" y="329184"/>
                  </a:lnTo>
                  <a:lnTo>
                    <a:pt x="674417" y="314801"/>
                  </a:lnTo>
                  <a:lnTo>
                    <a:pt x="709040" y="303276"/>
                  </a:lnTo>
                  <a:lnTo>
                    <a:pt x="752855" y="286512"/>
                  </a:lnTo>
                  <a:lnTo>
                    <a:pt x="797861" y="263366"/>
                  </a:lnTo>
                  <a:lnTo>
                    <a:pt x="813815" y="252984"/>
                  </a:lnTo>
                  <a:lnTo>
                    <a:pt x="813196" y="230028"/>
                  </a:lnTo>
                  <a:lnTo>
                    <a:pt x="801624" y="182880"/>
                  </a:lnTo>
                  <a:lnTo>
                    <a:pt x="755903" y="164591"/>
                  </a:lnTo>
                  <a:lnTo>
                    <a:pt x="736472" y="165782"/>
                  </a:lnTo>
                  <a:lnTo>
                    <a:pt x="691895" y="185927"/>
                  </a:lnTo>
                  <a:lnTo>
                    <a:pt x="672607" y="225790"/>
                  </a:lnTo>
                  <a:lnTo>
                    <a:pt x="667512" y="246887"/>
                  </a:lnTo>
                  <a:lnTo>
                    <a:pt x="626411" y="240030"/>
                  </a:lnTo>
                  <a:lnTo>
                    <a:pt x="585596" y="233172"/>
                  </a:lnTo>
                  <a:lnTo>
                    <a:pt x="545353" y="226313"/>
                  </a:lnTo>
                  <a:lnTo>
                    <a:pt x="505967" y="219456"/>
                  </a:lnTo>
                  <a:lnTo>
                    <a:pt x="511063" y="187356"/>
                  </a:lnTo>
                  <a:lnTo>
                    <a:pt x="523541" y="134588"/>
                  </a:lnTo>
                  <a:lnTo>
                    <a:pt x="540591" y="93297"/>
                  </a:lnTo>
                  <a:lnTo>
                    <a:pt x="566785" y="60055"/>
                  </a:lnTo>
                  <a:lnTo>
                    <a:pt x="609600" y="26670"/>
                  </a:lnTo>
                  <a:lnTo>
                    <a:pt x="646176" y="12191"/>
                  </a:lnTo>
                  <a:lnTo>
                    <a:pt x="688086" y="3810"/>
                  </a:lnTo>
                  <a:lnTo>
                    <a:pt x="710469" y="1047"/>
                  </a:lnTo>
                  <a:lnTo>
                    <a:pt x="734567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175760" y="3642868"/>
            <a:ext cx="521334" cy="759460"/>
            <a:chOff x="4175760" y="3642868"/>
            <a:chExt cx="521334" cy="75946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1855" y="3648964"/>
              <a:ext cx="509016" cy="746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6448" y="4033012"/>
              <a:ext cx="164590" cy="2164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81855" y="3648964"/>
              <a:ext cx="509270" cy="746760"/>
            </a:xfrm>
            <a:custGeom>
              <a:avLst/>
              <a:gdLst/>
              <a:ahLst/>
              <a:cxnLst/>
              <a:rect l="l" t="t" r="r" b="b"/>
              <a:pathLst>
                <a:path w="509270" h="746760">
                  <a:moveTo>
                    <a:pt x="243840" y="0"/>
                  </a:moveTo>
                  <a:lnTo>
                    <a:pt x="311658" y="4190"/>
                  </a:lnTo>
                  <a:lnTo>
                    <a:pt x="365760" y="15239"/>
                  </a:lnTo>
                  <a:lnTo>
                    <a:pt x="407288" y="36195"/>
                  </a:lnTo>
                  <a:lnTo>
                    <a:pt x="441960" y="73151"/>
                  </a:lnTo>
                  <a:lnTo>
                    <a:pt x="462153" y="108965"/>
                  </a:lnTo>
                  <a:lnTo>
                    <a:pt x="475488" y="158496"/>
                  </a:lnTo>
                  <a:lnTo>
                    <a:pt x="485013" y="211454"/>
                  </a:lnTo>
                  <a:lnTo>
                    <a:pt x="487680" y="262127"/>
                  </a:lnTo>
                  <a:lnTo>
                    <a:pt x="487680" y="315242"/>
                  </a:lnTo>
                  <a:lnTo>
                    <a:pt x="487680" y="368017"/>
                  </a:lnTo>
                  <a:lnTo>
                    <a:pt x="487680" y="420624"/>
                  </a:lnTo>
                  <a:lnTo>
                    <a:pt x="487680" y="473230"/>
                  </a:lnTo>
                  <a:lnTo>
                    <a:pt x="487680" y="526005"/>
                  </a:lnTo>
                  <a:lnTo>
                    <a:pt x="487680" y="579120"/>
                  </a:lnTo>
                  <a:lnTo>
                    <a:pt x="488203" y="602599"/>
                  </a:lnTo>
                  <a:lnTo>
                    <a:pt x="489585" y="622935"/>
                  </a:lnTo>
                  <a:lnTo>
                    <a:pt x="491537" y="640413"/>
                  </a:lnTo>
                  <a:lnTo>
                    <a:pt x="493776" y="655320"/>
                  </a:lnTo>
                  <a:lnTo>
                    <a:pt x="496157" y="671893"/>
                  </a:lnTo>
                  <a:lnTo>
                    <a:pt x="499110" y="689610"/>
                  </a:lnTo>
                  <a:lnTo>
                    <a:pt x="503205" y="708469"/>
                  </a:lnTo>
                  <a:lnTo>
                    <a:pt x="509016" y="728472"/>
                  </a:lnTo>
                  <a:lnTo>
                    <a:pt x="470106" y="728472"/>
                  </a:lnTo>
                  <a:lnTo>
                    <a:pt x="430911" y="728472"/>
                  </a:lnTo>
                  <a:lnTo>
                    <a:pt x="391144" y="728472"/>
                  </a:lnTo>
                  <a:lnTo>
                    <a:pt x="350520" y="728472"/>
                  </a:lnTo>
                  <a:lnTo>
                    <a:pt x="346471" y="715851"/>
                  </a:lnTo>
                  <a:lnTo>
                    <a:pt x="343281" y="705231"/>
                  </a:lnTo>
                  <a:lnTo>
                    <a:pt x="340661" y="696325"/>
                  </a:lnTo>
                  <a:lnTo>
                    <a:pt x="338328" y="688848"/>
                  </a:lnTo>
                  <a:lnTo>
                    <a:pt x="336518" y="679132"/>
                  </a:lnTo>
                  <a:lnTo>
                    <a:pt x="335280" y="668274"/>
                  </a:lnTo>
                  <a:lnTo>
                    <a:pt x="334041" y="656272"/>
                  </a:lnTo>
                  <a:lnTo>
                    <a:pt x="332232" y="643127"/>
                  </a:lnTo>
                  <a:lnTo>
                    <a:pt x="300228" y="686562"/>
                  </a:lnTo>
                  <a:lnTo>
                    <a:pt x="268224" y="716280"/>
                  </a:lnTo>
                  <a:lnTo>
                    <a:pt x="218313" y="738377"/>
                  </a:lnTo>
                  <a:lnTo>
                    <a:pt x="161544" y="746760"/>
                  </a:lnTo>
                  <a:lnTo>
                    <a:pt x="124968" y="742807"/>
                  </a:lnTo>
                  <a:lnTo>
                    <a:pt x="65532" y="712041"/>
                  </a:lnTo>
                  <a:lnTo>
                    <a:pt x="24431" y="654367"/>
                  </a:lnTo>
                  <a:lnTo>
                    <a:pt x="2809" y="581215"/>
                  </a:lnTo>
                  <a:lnTo>
                    <a:pt x="0" y="539496"/>
                  </a:lnTo>
                  <a:lnTo>
                    <a:pt x="2190" y="501872"/>
                  </a:lnTo>
                  <a:lnTo>
                    <a:pt x="18002" y="435768"/>
                  </a:lnTo>
                  <a:lnTo>
                    <a:pt x="48910" y="383190"/>
                  </a:lnTo>
                  <a:lnTo>
                    <a:pt x="102917" y="344138"/>
                  </a:lnTo>
                  <a:lnTo>
                    <a:pt x="140208" y="329184"/>
                  </a:lnTo>
                  <a:lnTo>
                    <a:pt x="183689" y="314801"/>
                  </a:lnTo>
                  <a:lnTo>
                    <a:pt x="218312" y="303276"/>
                  </a:lnTo>
                  <a:lnTo>
                    <a:pt x="262128" y="286512"/>
                  </a:lnTo>
                  <a:lnTo>
                    <a:pt x="307562" y="263366"/>
                  </a:lnTo>
                  <a:lnTo>
                    <a:pt x="323088" y="252984"/>
                  </a:lnTo>
                  <a:lnTo>
                    <a:pt x="322468" y="230028"/>
                  </a:lnTo>
                  <a:lnTo>
                    <a:pt x="310896" y="182880"/>
                  </a:lnTo>
                  <a:lnTo>
                    <a:pt x="265176" y="164591"/>
                  </a:lnTo>
                  <a:lnTo>
                    <a:pt x="245745" y="165782"/>
                  </a:lnTo>
                  <a:lnTo>
                    <a:pt x="201168" y="185927"/>
                  </a:lnTo>
                  <a:lnTo>
                    <a:pt x="181879" y="225790"/>
                  </a:lnTo>
                  <a:lnTo>
                    <a:pt x="176784" y="246887"/>
                  </a:lnTo>
                  <a:lnTo>
                    <a:pt x="135683" y="240030"/>
                  </a:lnTo>
                  <a:lnTo>
                    <a:pt x="94869" y="233172"/>
                  </a:lnTo>
                  <a:lnTo>
                    <a:pt x="54625" y="226313"/>
                  </a:lnTo>
                  <a:lnTo>
                    <a:pt x="15240" y="219456"/>
                  </a:lnTo>
                  <a:lnTo>
                    <a:pt x="20335" y="187356"/>
                  </a:lnTo>
                  <a:lnTo>
                    <a:pt x="32813" y="134588"/>
                  </a:lnTo>
                  <a:lnTo>
                    <a:pt x="49863" y="93297"/>
                  </a:lnTo>
                  <a:lnTo>
                    <a:pt x="76057" y="60055"/>
                  </a:lnTo>
                  <a:lnTo>
                    <a:pt x="118872" y="26670"/>
                  </a:lnTo>
                  <a:lnTo>
                    <a:pt x="155448" y="12191"/>
                  </a:lnTo>
                  <a:lnTo>
                    <a:pt x="197358" y="3810"/>
                  </a:lnTo>
                  <a:lnTo>
                    <a:pt x="219741" y="1047"/>
                  </a:lnTo>
                  <a:lnTo>
                    <a:pt x="24384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388608" y="3389884"/>
            <a:ext cx="500380" cy="1012190"/>
            <a:chOff x="6388608" y="3389884"/>
            <a:chExt cx="500380" cy="101219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94703" y="3395979"/>
              <a:ext cx="487679" cy="9997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94703" y="3395979"/>
              <a:ext cx="487680" cy="1000125"/>
            </a:xfrm>
            <a:custGeom>
              <a:avLst/>
              <a:gdLst/>
              <a:ahLst/>
              <a:cxnLst/>
              <a:rect l="l" t="t" r="r" b="b"/>
              <a:pathLst>
                <a:path w="487679" h="1000125">
                  <a:moveTo>
                    <a:pt x="249936" y="457200"/>
                  </a:moveTo>
                  <a:lnTo>
                    <a:pt x="204073" y="481631"/>
                  </a:lnTo>
                  <a:lnTo>
                    <a:pt x="182260" y="522827"/>
                  </a:lnTo>
                  <a:lnTo>
                    <a:pt x="171878" y="584739"/>
                  </a:lnTo>
                  <a:lnTo>
                    <a:pt x="170688" y="624840"/>
                  </a:lnTo>
                  <a:lnTo>
                    <a:pt x="171878" y="667178"/>
                  </a:lnTo>
                  <a:lnTo>
                    <a:pt x="182260" y="732424"/>
                  </a:lnTo>
                  <a:lnTo>
                    <a:pt x="204025" y="774144"/>
                  </a:lnTo>
                  <a:lnTo>
                    <a:pt x="246888" y="798576"/>
                  </a:lnTo>
                  <a:lnTo>
                    <a:pt x="260508" y="796242"/>
                  </a:lnTo>
                  <a:lnTo>
                    <a:pt x="295655" y="758952"/>
                  </a:lnTo>
                  <a:lnTo>
                    <a:pt x="312039" y="704088"/>
                  </a:lnTo>
                  <a:lnTo>
                    <a:pt x="316992" y="621792"/>
                  </a:lnTo>
                  <a:lnTo>
                    <a:pt x="315849" y="581691"/>
                  </a:lnTo>
                  <a:lnTo>
                    <a:pt x="306704" y="519779"/>
                  </a:lnTo>
                  <a:lnTo>
                    <a:pt x="287226" y="480345"/>
                  </a:lnTo>
                  <a:lnTo>
                    <a:pt x="249936" y="457200"/>
                  </a:lnTo>
                  <a:close/>
                </a:path>
                <a:path w="487679" h="1000125">
                  <a:moveTo>
                    <a:pt x="0" y="0"/>
                  </a:moveTo>
                  <a:lnTo>
                    <a:pt x="43386" y="0"/>
                  </a:lnTo>
                  <a:lnTo>
                    <a:pt x="86487" y="0"/>
                  </a:lnTo>
                  <a:lnTo>
                    <a:pt x="129016" y="0"/>
                  </a:lnTo>
                  <a:lnTo>
                    <a:pt x="170688" y="0"/>
                  </a:lnTo>
                  <a:lnTo>
                    <a:pt x="170688" y="48341"/>
                  </a:lnTo>
                  <a:lnTo>
                    <a:pt x="170688" y="341375"/>
                  </a:lnTo>
                  <a:lnTo>
                    <a:pt x="184451" y="320182"/>
                  </a:lnTo>
                  <a:lnTo>
                    <a:pt x="213121" y="286940"/>
                  </a:lnTo>
                  <a:lnTo>
                    <a:pt x="245173" y="265842"/>
                  </a:lnTo>
                  <a:lnTo>
                    <a:pt x="281749" y="254603"/>
                  </a:lnTo>
                  <a:lnTo>
                    <a:pt x="301751" y="252984"/>
                  </a:lnTo>
                  <a:lnTo>
                    <a:pt x="339375" y="259175"/>
                  </a:lnTo>
                  <a:lnTo>
                    <a:pt x="374142" y="277368"/>
                  </a:lnTo>
                  <a:lnTo>
                    <a:pt x="405479" y="306990"/>
                  </a:lnTo>
                  <a:lnTo>
                    <a:pt x="432816" y="347472"/>
                  </a:lnTo>
                  <a:lnTo>
                    <a:pt x="463296" y="418366"/>
                  </a:lnTo>
                  <a:lnTo>
                    <a:pt x="473964" y="461009"/>
                  </a:lnTo>
                  <a:lnTo>
                    <a:pt x="481584" y="508225"/>
                  </a:lnTo>
                  <a:lnTo>
                    <a:pt x="486156" y="559844"/>
                  </a:lnTo>
                  <a:lnTo>
                    <a:pt x="487679" y="615696"/>
                  </a:lnTo>
                  <a:lnTo>
                    <a:pt x="486013" y="672941"/>
                  </a:lnTo>
                  <a:lnTo>
                    <a:pt x="481202" y="726186"/>
                  </a:lnTo>
                  <a:lnTo>
                    <a:pt x="473535" y="776001"/>
                  </a:lnTo>
                  <a:lnTo>
                    <a:pt x="463296" y="822960"/>
                  </a:lnTo>
                  <a:lnTo>
                    <a:pt x="450246" y="864012"/>
                  </a:lnTo>
                  <a:lnTo>
                    <a:pt x="434340" y="899922"/>
                  </a:lnTo>
                  <a:lnTo>
                    <a:pt x="396240" y="954024"/>
                  </a:lnTo>
                  <a:lnTo>
                    <a:pt x="351281" y="988314"/>
                  </a:lnTo>
                  <a:lnTo>
                    <a:pt x="301751" y="999744"/>
                  </a:lnTo>
                  <a:lnTo>
                    <a:pt x="279463" y="997505"/>
                  </a:lnTo>
                  <a:lnTo>
                    <a:pt x="238315" y="980455"/>
                  </a:lnTo>
                  <a:lnTo>
                    <a:pt x="205216" y="951976"/>
                  </a:lnTo>
                  <a:lnTo>
                    <a:pt x="174450" y="907494"/>
                  </a:lnTo>
                  <a:lnTo>
                    <a:pt x="158496" y="877824"/>
                  </a:lnTo>
                  <a:lnTo>
                    <a:pt x="158496" y="903446"/>
                  </a:lnTo>
                  <a:lnTo>
                    <a:pt x="158496" y="929639"/>
                  </a:lnTo>
                  <a:lnTo>
                    <a:pt x="158496" y="955833"/>
                  </a:lnTo>
                  <a:lnTo>
                    <a:pt x="158496" y="981456"/>
                  </a:lnTo>
                  <a:lnTo>
                    <a:pt x="119586" y="981456"/>
                  </a:lnTo>
                  <a:lnTo>
                    <a:pt x="80390" y="981456"/>
                  </a:lnTo>
                  <a:lnTo>
                    <a:pt x="40624" y="981456"/>
                  </a:lnTo>
                  <a:lnTo>
                    <a:pt x="0" y="981456"/>
                  </a:lnTo>
                  <a:lnTo>
                    <a:pt x="0" y="929936"/>
                  </a:lnTo>
                  <a:lnTo>
                    <a:pt x="0" y="51519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947416" y="3642868"/>
            <a:ext cx="524510" cy="759460"/>
            <a:chOff x="2947416" y="3642868"/>
            <a:chExt cx="524510" cy="75946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3511" y="3648964"/>
              <a:ext cx="512063" cy="746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18104" y="3804412"/>
              <a:ext cx="179830" cy="16154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53511" y="3648964"/>
              <a:ext cx="512445" cy="746760"/>
            </a:xfrm>
            <a:custGeom>
              <a:avLst/>
              <a:gdLst/>
              <a:ahLst/>
              <a:cxnLst/>
              <a:rect l="l" t="t" r="r" b="b"/>
              <a:pathLst>
                <a:path w="512445" h="746760">
                  <a:moveTo>
                    <a:pt x="249936" y="0"/>
                  </a:moveTo>
                  <a:lnTo>
                    <a:pt x="295132" y="2905"/>
                  </a:lnTo>
                  <a:lnTo>
                    <a:pt x="334899" y="11811"/>
                  </a:lnTo>
                  <a:lnTo>
                    <a:pt x="399288" y="48768"/>
                  </a:lnTo>
                  <a:lnTo>
                    <a:pt x="447293" y="104394"/>
                  </a:lnTo>
                  <a:lnTo>
                    <a:pt x="466153" y="140493"/>
                  </a:lnTo>
                  <a:lnTo>
                    <a:pt x="481584" y="182880"/>
                  </a:lnTo>
                  <a:lnTo>
                    <a:pt x="492946" y="219821"/>
                  </a:lnTo>
                  <a:lnTo>
                    <a:pt x="501530" y="261152"/>
                  </a:lnTo>
                  <a:lnTo>
                    <a:pt x="507479" y="306872"/>
                  </a:lnTo>
                  <a:lnTo>
                    <a:pt x="510942" y="356981"/>
                  </a:lnTo>
                  <a:lnTo>
                    <a:pt x="512063" y="411480"/>
                  </a:lnTo>
                  <a:lnTo>
                    <a:pt x="512063" y="418385"/>
                  </a:lnTo>
                  <a:lnTo>
                    <a:pt x="512063" y="425577"/>
                  </a:lnTo>
                  <a:lnTo>
                    <a:pt x="512063" y="433339"/>
                  </a:lnTo>
                  <a:lnTo>
                    <a:pt x="512063" y="441960"/>
                  </a:lnTo>
                  <a:lnTo>
                    <a:pt x="463722" y="441960"/>
                  </a:lnTo>
                  <a:lnTo>
                    <a:pt x="170687" y="441960"/>
                  </a:lnTo>
                  <a:lnTo>
                    <a:pt x="174069" y="472201"/>
                  </a:lnTo>
                  <a:lnTo>
                    <a:pt x="186547" y="521255"/>
                  </a:lnTo>
                  <a:lnTo>
                    <a:pt x="207644" y="559498"/>
                  </a:lnTo>
                  <a:lnTo>
                    <a:pt x="239649" y="582358"/>
                  </a:lnTo>
                  <a:lnTo>
                    <a:pt x="259080" y="585215"/>
                  </a:lnTo>
                  <a:lnTo>
                    <a:pt x="270510" y="584025"/>
                  </a:lnTo>
                  <a:lnTo>
                    <a:pt x="304800" y="563880"/>
                  </a:lnTo>
                  <a:lnTo>
                    <a:pt x="335279" y="521208"/>
                  </a:lnTo>
                  <a:lnTo>
                    <a:pt x="376475" y="526303"/>
                  </a:lnTo>
                  <a:lnTo>
                    <a:pt x="417956" y="532257"/>
                  </a:lnTo>
                  <a:lnTo>
                    <a:pt x="460009" y="538781"/>
                  </a:lnTo>
                  <a:lnTo>
                    <a:pt x="502920" y="545591"/>
                  </a:lnTo>
                  <a:lnTo>
                    <a:pt x="481726" y="594693"/>
                  </a:lnTo>
                  <a:lnTo>
                    <a:pt x="459105" y="636651"/>
                  </a:lnTo>
                  <a:lnTo>
                    <a:pt x="434768" y="671179"/>
                  </a:lnTo>
                  <a:lnTo>
                    <a:pt x="378571" y="718470"/>
                  </a:lnTo>
                  <a:lnTo>
                    <a:pt x="343280" y="733806"/>
                  </a:lnTo>
                  <a:lnTo>
                    <a:pt x="301704" y="743426"/>
                  </a:lnTo>
                  <a:lnTo>
                    <a:pt x="252983" y="746760"/>
                  </a:lnTo>
                  <a:lnTo>
                    <a:pt x="211835" y="743950"/>
                  </a:lnTo>
                  <a:lnTo>
                    <a:pt x="143256" y="722328"/>
                  </a:lnTo>
                  <a:lnTo>
                    <a:pt x="91820" y="682418"/>
                  </a:lnTo>
                  <a:lnTo>
                    <a:pt x="50672" y="619648"/>
                  </a:lnTo>
                  <a:lnTo>
                    <a:pt x="33527" y="579120"/>
                  </a:lnTo>
                  <a:lnTo>
                    <a:pt x="18002" y="533923"/>
                  </a:lnTo>
                  <a:lnTo>
                    <a:pt x="7619" y="485013"/>
                  </a:lnTo>
                  <a:lnTo>
                    <a:pt x="1809" y="432101"/>
                  </a:lnTo>
                  <a:lnTo>
                    <a:pt x="0" y="374903"/>
                  </a:lnTo>
                  <a:lnTo>
                    <a:pt x="1792" y="320519"/>
                  </a:lnTo>
                  <a:lnTo>
                    <a:pt x="7224" y="270030"/>
                  </a:lnTo>
                  <a:lnTo>
                    <a:pt x="16382" y="223265"/>
                  </a:lnTo>
                  <a:lnTo>
                    <a:pt x="29351" y="180057"/>
                  </a:lnTo>
                  <a:lnTo>
                    <a:pt x="46213" y="140236"/>
                  </a:lnTo>
                  <a:lnTo>
                    <a:pt x="67056" y="103632"/>
                  </a:lnTo>
                  <a:lnTo>
                    <a:pt x="94853" y="67104"/>
                  </a:lnTo>
                  <a:lnTo>
                    <a:pt x="127040" y="38185"/>
                  </a:lnTo>
                  <a:lnTo>
                    <a:pt x="163616" y="17166"/>
                  </a:lnTo>
                  <a:lnTo>
                    <a:pt x="204581" y="4340"/>
                  </a:lnTo>
                  <a:lnTo>
                    <a:pt x="249936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781544" y="3389884"/>
            <a:ext cx="890269" cy="1283335"/>
            <a:chOff x="7781544" y="3389884"/>
            <a:chExt cx="890269" cy="1283335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44255" y="3667251"/>
              <a:ext cx="521208" cy="9997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87639" y="3395979"/>
              <a:ext cx="332231" cy="9997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787639" y="3395979"/>
              <a:ext cx="878205" cy="1271270"/>
            </a:xfrm>
            <a:custGeom>
              <a:avLst/>
              <a:gdLst/>
              <a:ahLst/>
              <a:cxnLst/>
              <a:rect l="l" t="t" r="r" b="b"/>
              <a:pathLst>
                <a:path w="878204" h="1271270">
                  <a:moveTo>
                    <a:pt x="356615" y="271272"/>
                  </a:moveTo>
                  <a:lnTo>
                    <a:pt x="400526" y="271272"/>
                  </a:lnTo>
                  <a:lnTo>
                    <a:pt x="445007" y="271272"/>
                  </a:lnTo>
                  <a:lnTo>
                    <a:pt x="489489" y="271272"/>
                  </a:lnTo>
                  <a:lnTo>
                    <a:pt x="533400" y="271272"/>
                  </a:lnTo>
                  <a:lnTo>
                    <a:pt x="543559" y="323196"/>
                  </a:lnTo>
                  <a:lnTo>
                    <a:pt x="553719" y="375322"/>
                  </a:lnTo>
                  <a:lnTo>
                    <a:pt x="563879" y="427623"/>
                  </a:lnTo>
                  <a:lnTo>
                    <a:pt x="574039" y="480074"/>
                  </a:lnTo>
                  <a:lnTo>
                    <a:pt x="584199" y="532651"/>
                  </a:lnTo>
                  <a:lnTo>
                    <a:pt x="594359" y="585328"/>
                  </a:lnTo>
                  <a:lnTo>
                    <a:pt x="604519" y="638081"/>
                  </a:lnTo>
                  <a:lnTo>
                    <a:pt x="614679" y="690884"/>
                  </a:lnTo>
                  <a:lnTo>
                    <a:pt x="624839" y="743712"/>
                  </a:lnTo>
                  <a:lnTo>
                    <a:pt x="634891" y="690884"/>
                  </a:lnTo>
                  <a:lnTo>
                    <a:pt x="644741" y="638081"/>
                  </a:lnTo>
                  <a:lnTo>
                    <a:pt x="654416" y="585328"/>
                  </a:lnTo>
                  <a:lnTo>
                    <a:pt x="663941" y="532651"/>
                  </a:lnTo>
                  <a:lnTo>
                    <a:pt x="673340" y="480074"/>
                  </a:lnTo>
                  <a:lnTo>
                    <a:pt x="682639" y="427623"/>
                  </a:lnTo>
                  <a:lnTo>
                    <a:pt x="691862" y="375322"/>
                  </a:lnTo>
                  <a:lnTo>
                    <a:pt x="701035" y="323196"/>
                  </a:lnTo>
                  <a:lnTo>
                    <a:pt x="710183" y="271272"/>
                  </a:lnTo>
                  <a:lnTo>
                    <a:pt x="751808" y="271272"/>
                  </a:lnTo>
                  <a:lnTo>
                    <a:pt x="794003" y="271272"/>
                  </a:lnTo>
                  <a:lnTo>
                    <a:pt x="836199" y="271272"/>
                  </a:lnTo>
                  <a:lnTo>
                    <a:pt x="877824" y="271272"/>
                  </a:lnTo>
                  <a:lnTo>
                    <a:pt x="866240" y="321868"/>
                  </a:lnTo>
                  <a:lnTo>
                    <a:pt x="854651" y="372465"/>
                  </a:lnTo>
                  <a:lnTo>
                    <a:pt x="843052" y="423062"/>
                  </a:lnTo>
                  <a:lnTo>
                    <a:pt x="831436" y="473659"/>
                  </a:lnTo>
                  <a:lnTo>
                    <a:pt x="819799" y="524255"/>
                  </a:lnTo>
                  <a:lnTo>
                    <a:pt x="808134" y="574852"/>
                  </a:lnTo>
                  <a:lnTo>
                    <a:pt x="796437" y="625449"/>
                  </a:lnTo>
                  <a:lnTo>
                    <a:pt x="784702" y="676046"/>
                  </a:lnTo>
                  <a:lnTo>
                    <a:pt x="772924" y="726643"/>
                  </a:lnTo>
                  <a:lnTo>
                    <a:pt x="761096" y="777239"/>
                  </a:lnTo>
                  <a:lnTo>
                    <a:pt x="749215" y="827836"/>
                  </a:lnTo>
                  <a:lnTo>
                    <a:pt x="737274" y="878433"/>
                  </a:lnTo>
                  <a:lnTo>
                    <a:pt x="725268" y="929030"/>
                  </a:lnTo>
                  <a:lnTo>
                    <a:pt x="713192" y="979627"/>
                  </a:lnTo>
                  <a:lnTo>
                    <a:pt x="701039" y="1030224"/>
                  </a:lnTo>
                  <a:lnTo>
                    <a:pt x="686800" y="1090850"/>
                  </a:lnTo>
                  <a:lnTo>
                    <a:pt x="671702" y="1140333"/>
                  </a:lnTo>
                  <a:lnTo>
                    <a:pt x="656034" y="1178956"/>
                  </a:lnTo>
                  <a:lnTo>
                    <a:pt x="616124" y="1235011"/>
                  </a:lnTo>
                  <a:lnTo>
                    <a:pt x="548782" y="1267015"/>
                  </a:lnTo>
                  <a:lnTo>
                    <a:pt x="505967" y="1271016"/>
                  </a:lnTo>
                  <a:lnTo>
                    <a:pt x="485346" y="1269920"/>
                  </a:lnTo>
                  <a:lnTo>
                    <a:pt x="459866" y="1266825"/>
                  </a:lnTo>
                  <a:lnTo>
                    <a:pt x="429244" y="1262014"/>
                  </a:lnTo>
                  <a:lnTo>
                    <a:pt x="393191" y="1255776"/>
                  </a:lnTo>
                  <a:lnTo>
                    <a:pt x="390429" y="1207770"/>
                  </a:lnTo>
                  <a:lnTo>
                    <a:pt x="387096" y="1159764"/>
                  </a:lnTo>
                  <a:lnTo>
                    <a:pt x="383762" y="1111758"/>
                  </a:lnTo>
                  <a:lnTo>
                    <a:pt x="381000" y="1063752"/>
                  </a:lnTo>
                  <a:lnTo>
                    <a:pt x="399811" y="1072229"/>
                  </a:lnTo>
                  <a:lnTo>
                    <a:pt x="419480" y="1078992"/>
                  </a:lnTo>
                  <a:lnTo>
                    <a:pt x="439721" y="1083468"/>
                  </a:lnTo>
                  <a:lnTo>
                    <a:pt x="460248" y="1085088"/>
                  </a:lnTo>
                  <a:lnTo>
                    <a:pt x="475154" y="1083421"/>
                  </a:lnTo>
                  <a:lnTo>
                    <a:pt x="509015" y="1060704"/>
                  </a:lnTo>
                  <a:lnTo>
                    <a:pt x="535162" y="1008411"/>
                  </a:lnTo>
                  <a:lnTo>
                    <a:pt x="542543" y="981456"/>
                  </a:lnTo>
                  <a:lnTo>
                    <a:pt x="528873" y="930511"/>
                  </a:lnTo>
                  <a:lnTo>
                    <a:pt x="515289" y="879574"/>
                  </a:lnTo>
                  <a:lnTo>
                    <a:pt x="501785" y="828650"/>
                  </a:lnTo>
                  <a:lnTo>
                    <a:pt x="488355" y="777746"/>
                  </a:lnTo>
                  <a:lnTo>
                    <a:pt x="474991" y="726869"/>
                  </a:lnTo>
                  <a:lnTo>
                    <a:pt x="461687" y="676025"/>
                  </a:lnTo>
                  <a:lnTo>
                    <a:pt x="448437" y="625220"/>
                  </a:lnTo>
                  <a:lnTo>
                    <a:pt x="435233" y="574463"/>
                  </a:lnTo>
                  <a:lnTo>
                    <a:pt x="422069" y="523759"/>
                  </a:lnTo>
                  <a:lnTo>
                    <a:pt x="408938" y="473115"/>
                  </a:lnTo>
                  <a:lnTo>
                    <a:pt x="395834" y="422537"/>
                  </a:lnTo>
                  <a:lnTo>
                    <a:pt x="382750" y="372033"/>
                  </a:lnTo>
                  <a:lnTo>
                    <a:pt x="369679" y="321609"/>
                  </a:lnTo>
                  <a:lnTo>
                    <a:pt x="356615" y="271272"/>
                  </a:lnTo>
                  <a:close/>
                </a:path>
                <a:path w="878204" h="1271270">
                  <a:moveTo>
                    <a:pt x="231648" y="0"/>
                  </a:moveTo>
                  <a:lnTo>
                    <a:pt x="231648" y="0"/>
                  </a:lnTo>
                  <a:lnTo>
                    <a:pt x="231648" y="271272"/>
                  </a:lnTo>
                  <a:lnTo>
                    <a:pt x="254984" y="271272"/>
                  </a:lnTo>
                  <a:lnTo>
                    <a:pt x="278891" y="271272"/>
                  </a:lnTo>
                  <a:lnTo>
                    <a:pt x="302799" y="271272"/>
                  </a:lnTo>
                  <a:lnTo>
                    <a:pt x="326135" y="271272"/>
                  </a:lnTo>
                  <a:lnTo>
                    <a:pt x="326135" y="319801"/>
                  </a:lnTo>
                  <a:lnTo>
                    <a:pt x="326135" y="369189"/>
                  </a:lnTo>
                  <a:lnTo>
                    <a:pt x="326135" y="419147"/>
                  </a:lnTo>
                  <a:lnTo>
                    <a:pt x="326135" y="469392"/>
                  </a:lnTo>
                  <a:lnTo>
                    <a:pt x="302799" y="469392"/>
                  </a:lnTo>
                  <a:lnTo>
                    <a:pt x="278892" y="469392"/>
                  </a:lnTo>
                  <a:lnTo>
                    <a:pt x="254984" y="469392"/>
                  </a:lnTo>
                  <a:lnTo>
                    <a:pt x="231648" y="469392"/>
                  </a:lnTo>
                  <a:lnTo>
                    <a:pt x="231648" y="520281"/>
                  </a:lnTo>
                  <a:lnTo>
                    <a:pt x="231648" y="570731"/>
                  </a:lnTo>
                  <a:lnTo>
                    <a:pt x="231648" y="621036"/>
                  </a:lnTo>
                  <a:lnTo>
                    <a:pt x="231648" y="671486"/>
                  </a:lnTo>
                  <a:lnTo>
                    <a:pt x="231648" y="722376"/>
                  </a:lnTo>
                  <a:lnTo>
                    <a:pt x="232171" y="743473"/>
                  </a:lnTo>
                  <a:lnTo>
                    <a:pt x="237743" y="783336"/>
                  </a:lnTo>
                  <a:lnTo>
                    <a:pt x="265175" y="804672"/>
                  </a:lnTo>
                  <a:lnTo>
                    <a:pt x="276748" y="803529"/>
                  </a:lnTo>
                  <a:lnTo>
                    <a:pt x="289178" y="800100"/>
                  </a:lnTo>
                  <a:lnTo>
                    <a:pt x="303323" y="794385"/>
                  </a:lnTo>
                  <a:lnTo>
                    <a:pt x="320039" y="786384"/>
                  </a:lnTo>
                  <a:lnTo>
                    <a:pt x="322373" y="834342"/>
                  </a:lnTo>
                  <a:lnTo>
                    <a:pt x="324992" y="882015"/>
                  </a:lnTo>
                  <a:lnTo>
                    <a:pt x="328183" y="929116"/>
                  </a:lnTo>
                  <a:lnTo>
                    <a:pt x="332231" y="975360"/>
                  </a:lnTo>
                  <a:lnTo>
                    <a:pt x="300799" y="985599"/>
                  </a:lnTo>
                  <a:lnTo>
                    <a:pt x="270509" y="993267"/>
                  </a:lnTo>
                  <a:lnTo>
                    <a:pt x="241363" y="998077"/>
                  </a:lnTo>
                  <a:lnTo>
                    <a:pt x="213359" y="999744"/>
                  </a:lnTo>
                  <a:lnTo>
                    <a:pt x="183641" y="998029"/>
                  </a:lnTo>
                  <a:lnTo>
                    <a:pt x="137921" y="984313"/>
                  </a:lnTo>
                  <a:lnTo>
                    <a:pt x="107060" y="957357"/>
                  </a:lnTo>
                  <a:lnTo>
                    <a:pt x="84200" y="918305"/>
                  </a:lnTo>
                  <a:lnTo>
                    <a:pt x="69961" y="861631"/>
                  </a:lnTo>
                  <a:lnTo>
                    <a:pt x="65150" y="822198"/>
                  </a:lnTo>
                  <a:lnTo>
                    <a:pt x="62055" y="774763"/>
                  </a:lnTo>
                  <a:lnTo>
                    <a:pt x="60959" y="719328"/>
                  </a:lnTo>
                  <a:lnTo>
                    <a:pt x="60959" y="669926"/>
                  </a:lnTo>
                  <a:lnTo>
                    <a:pt x="60959" y="620377"/>
                  </a:lnTo>
                  <a:lnTo>
                    <a:pt x="60959" y="570536"/>
                  </a:lnTo>
                  <a:lnTo>
                    <a:pt x="60959" y="520257"/>
                  </a:lnTo>
                  <a:lnTo>
                    <a:pt x="60959" y="469392"/>
                  </a:lnTo>
                  <a:lnTo>
                    <a:pt x="46720" y="469392"/>
                  </a:lnTo>
                  <a:lnTo>
                    <a:pt x="31622" y="469392"/>
                  </a:lnTo>
                  <a:lnTo>
                    <a:pt x="15954" y="469392"/>
                  </a:lnTo>
                  <a:lnTo>
                    <a:pt x="0" y="469392"/>
                  </a:lnTo>
                  <a:lnTo>
                    <a:pt x="0" y="419147"/>
                  </a:lnTo>
                  <a:lnTo>
                    <a:pt x="0" y="369189"/>
                  </a:lnTo>
                  <a:lnTo>
                    <a:pt x="0" y="319801"/>
                  </a:lnTo>
                  <a:lnTo>
                    <a:pt x="0" y="271272"/>
                  </a:lnTo>
                  <a:lnTo>
                    <a:pt x="15954" y="271272"/>
                  </a:lnTo>
                  <a:lnTo>
                    <a:pt x="31622" y="271272"/>
                  </a:lnTo>
                  <a:lnTo>
                    <a:pt x="46720" y="271272"/>
                  </a:lnTo>
                  <a:lnTo>
                    <a:pt x="60959" y="271272"/>
                  </a:lnTo>
                  <a:lnTo>
                    <a:pt x="60959" y="237505"/>
                  </a:lnTo>
                  <a:lnTo>
                    <a:pt x="60959" y="204597"/>
                  </a:lnTo>
                  <a:lnTo>
                    <a:pt x="60959" y="172259"/>
                  </a:lnTo>
                  <a:lnTo>
                    <a:pt x="60959" y="140208"/>
                  </a:lnTo>
                  <a:lnTo>
                    <a:pt x="104346" y="104155"/>
                  </a:lnTo>
                  <a:lnTo>
                    <a:pt x="147446" y="68961"/>
                  </a:lnTo>
                  <a:lnTo>
                    <a:pt x="189976" y="34337"/>
                  </a:lnTo>
                  <a:lnTo>
                    <a:pt x="231648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531608" y="3661156"/>
            <a:ext cx="180340" cy="722630"/>
            <a:chOff x="7531608" y="3661156"/>
            <a:chExt cx="180340" cy="722630"/>
          </a:xfrm>
        </p:grpSpPr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37703" y="3667252"/>
              <a:ext cx="167640" cy="7101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537703" y="3667252"/>
              <a:ext cx="167640" cy="710565"/>
            </a:xfrm>
            <a:custGeom>
              <a:avLst/>
              <a:gdLst/>
              <a:ahLst/>
              <a:cxnLst/>
              <a:rect l="l" t="t" r="r" b="b"/>
              <a:pathLst>
                <a:path w="167640" h="710564">
                  <a:moveTo>
                    <a:pt x="0" y="0"/>
                  </a:moveTo>
                  <a:lnTo>
                    <a:pt x="41624" y="0"/>
                  </a:lnTo>
                  <a:lnTo>
                    <a:pt x="83820" y="0"/>
                  </a:lnTo>
                  <a:lnTo>
                    <a:pt x="126015" y="0"/>
                  </a:lnTo>
                  <a:lnTo>
                    <a:pt x="167640" y="0"/>
                  </a:lnTo>
                  <a:lnTo>
                    <a:pt x="167640" y="50900"/>
                  </a:lnTo>
                  <a:lnTo>
                    <a:pt x="167640" y="710184"/>
                  </a:lnTo>
                  <a:lnTo>
                    <a:pt x="126015" y="710184"/>
                  </a:lnTo>
                  <a:lnTo>
                    <a:pt x="83820" y="710184"/>
                  </a:lnTo>
                  <a:lnTo>
                    <a:pt x="41624" y="710184"/>
                  </a:lnTo>
                  <a:lnTo>
                    <a:pt x="0" y="710184"/>
                  </a:lnTo>
                  <a:lnTo>
                    <a:pt x="0" y="659283"/>
                  </a:lnTo>
                  <a:lnTo>
                    <a:pt x="0" y="5090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961632" y="3661156"/>
            <a:ext cx="182880" cy="722630"/>
            <a:chOff x="6961632" y="3661156"/>
            <a:chExt cx="182880" cy="722630"/>
          </a:xfrm>
        </p:grpSpPr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67727" y="3667252"/>
              <a:ext cx="170688" cy="71018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967727" y="3667252"/>
              <a:ext cx="170815" cy="710565"/>
            </a:xfrm>
            <a:custGeom>
              <a:avLst/>
              <a:gdLst/>
              <a:ahLst/>
              <a:cxnLst/>
              <a:rect l="l" t="t" r="r" b="b"/>
              <a:pathLst>
                <a:path w="170815" h="710564">
                  <a:moveTo>
                    <a:pt x="0" y="0"/>
                  </a:moveTo>
                  <a:lnTo>
                    <a:pt x="42957" y="0"/>
                  </a:lnTo>
                  <a:lnTo>
                    <a:pt x="85344" y="0"/>
                  </a:lnTo>
                  <a:lnTo>
                    <a:pt x="127730" y="0"/>
                  </a:lnTo>
                  <a:lnTo>
                    <a:pt x="170688" y="0"/>
                  </a:lnTo>
                  <a:lnTo>
                    <a:pt x="170688" y="50900"/>
                  </a:lnTo>
                  <a:lnTo>
                    <a:pt x="170688" y="710184"/>
                  </a:lnTo>
                  <a:lnTo>
                    <a:pt x="127730" y="710184"/>
                  </a:lnTo>
                  <a:lnTo>
                    <a:pt x="85344" y="710184"/>
                  </a:lnTo>
                  <a:lnTo>
                    <a:pt x="42957" y="710184"/>
                  </a:lnTo>
                  <a:lnTo>
                    <a:pt x="0" y="710184"/>
                  </a:lnTo>
                  <a:lnTo>
                    <a:pt x="0" y="659283"/>
                  </a:lnTo>
                  <a:lnTo>
                    <a:pt x="0" y="5090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056632" y="3661156"/>
            <a:ext cx="182880" cy="722630"/>
            <a:chOff x="5056632" y="3661156"/>
            <a:chExt cx="182880" cy="722630"/>
          </a:xfrm>
        </p:grpSpPr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2728" y="3667252"/>
              <a:ext cx="170687" cy="71018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062728" y="3667252"/>
              <a:ext cx="170815" cy="710565"/>
            </a:xfrm>
            <a:custGeom>
              <a:avLst/>
              <a:gdLst/>
              <a:ahLst/>
              <a:cxnLst/>
              <a:rect l="l" t="t" r="r" b="b"/>
              <a:pathLst>
                <a:path w="170814" h="710564">
                  <a:moveTo>
                    <a:pt x="0" y="0"/>
                  </a:moveTo>
                  <a:lnTo>
                    <a:pt x="41671" y="0"/>
                  </a:lnTo>
                  <a:lnTo>
                    <a:pt x="84200" y="0"/>
                  </a:lnTo>
                  <a:lnTo>
                    <a:pt x="127301" y="0"/>
                  </a:lnTo>
                  <a:lnTo>
                    <a:pt x="170687" y="0"/>
                  </a:lnTo>
                  <a:lnTo>
                    <a:pt x="170687" y="50900"/>
                  </a:lnTo>
                  <a:lnTo>
                    <a:pt x="170687" y="710184"/>
                  </a:lnTo>
                  <a:lnTo>
                    <a:pt x="127301" y="710184"/>
                  </a:lnTo>
                  <a:lnTo>
                    <a:pt x="84200" y="710184"/>
                  </a:lnTo>
                  <a:lnTo>
                    <a:pt x="41671" y="710184"/>
                  </a:lnTo>
                  <a:lnTo>
                    <a:pt x="0" y="710184"/>
                  </a:lnTo>
                  <a:lnTo>
                    <a:pt x="0" y="659283"/>
                  </a:lnTo>
                  <a:lnTo>
                    <a:pt x="0" y="5090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538728" y="3642868"/>
            <a:ext cx="563880" cy="741045"/>
            <a:chOff x="3538728" y="3642868"/>
            <a:chExt cx="563880" cy="741045"/>
          </a:xfrm>
        </p:grpSpPr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25823" y="3667252"/>
              <a:ext cx="170687" cy="7101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44823" y="3648964"/>
              <a:ext cx="347472" cy="72847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544823" y="3648964"/>
              <a:ext cx="551815" cy="728980"/>
            </a:xfrm>
            <a:custGeom>
              <a:avLst/>
              <a:gdLst/>
              <a:ahLst/>
              <a:cxnLst/>
              <a:rect l="l" t="t" r="r" b="b"/>
              <a:pathLst>
                <a:path w="551814" h="728979">
                  <a:moveTo>
                    <a:pt x="381000" y="18287"/>
                  </a:moveTo>
                  <a:lnTo>
                    <a:pt x="423957" y="18287"/>
                  </a:lnTo>
                  <a:lnTo>
                    <a:pt x="466343" y="18287"/>
                  </a:lnTo>
                  <a:lnTo>
                    <a:pt x="508730" y="18287"/>
                  </a:lnTo>
                  <a:lnTo>
                    <a:pt x="551688" y="18287"/>
                  </a:lnTo>
                  <a:lnTo>
                    <a:pt x="551688" y="69188"/>
                  </a:lnTo>
                  <a:lnTo>
                    <a:pt x="551688" y="728472"/>
                  </a:lnTo>
                  <a:lnTo>
                    <a:pt x="508730" y="728472"/>
                  </a:lnTo>
                  <a:lnTo>
                    <a:pt x="466344" y="728472"/>
                  </a:lnTo>
                  <a:lnTo>
                    <a:pt x="423957" y="728472"/>
                  </a:lnTo>
                  <a:lnTo>
                    <a:pt x="381000" y="728472"/>
                  </a:lnTo>
                  <a:lnTo>
                    <a:pt x="381000" y="677571"/>
                  </a:lnTo>
                  <a:lnTo>
                    <a:pt x="381000" y="69188"/>
                  </a:lnTo>
                  <a:lnTo>
                    <a:pt x="381000" y="18287"/>
                  </a:lnTo>
                  <a:close/>
                </a:path>
                <a:path w="551814" h="728979">
                  <a:moveTo>
                    <a:pt x="265175" y="0"/>
                  </a:moveTo>
                  <a:lnTo>
                    <a:pt x="284035" y="2333"/>
                  </a:lnTo>
                  <a:lnTo>
                    <a:pt x="304038" y="9524"/>
                  </a:lnTo>
                  <a:lnTo>
                    <a:pt x="325183" y="21859"/>
                  </a:lnTo>
                  <a:lnTo>
                    <a:pt x="347472" y="39624"/>
                  </a:lnTo>
                  <a:lnTo>
                    <a:pt x="333803" y="87630"/>
                  </a:lnTo>
                  <a:lnTo>
                    <a:pt x="320421" y="135636"/>
                  </a:lnTo>
                  <a:lnTo>
                    <a:pt x="307609" y="183641"/>
                  </a:lnTo>
                  <a:lnTo>
                    <a:pt x="295655" y="231648"/>
                  </a:lnTo>
                  <a:lnTo>
                    <a:pt x="280749" y="223647"/>
                  </a:lnTo>
                  <a:lnTo>
                    <a:pt x="267842" y="217932"/>
                  </a:lnTo>
                  <a:lnTo>
                    <a:pt x="256651" y="214503"/>
                  </a:lnTo>
                  <a:lnTo>
                    <a:pt x="246887" y="213360"/>
                  </a:lnTo>
                  <a:lnTo>
                    <a:pt x="231505" y="216169"/>
                  </a:lnTo>
                  <a:lnTo>
                    <a:pt x="195072" y="256032"/>
                  </a:lnTo>
                  <a:lnTo>
                    <a:pt x="179905" y="324599"/>
                  </a:lnTo>
                  <a:lnTo>
                    <a:pt x="174882" y="371685"/>
                  </a:lnTo>
                  <a:lnTo>
                    <a:pt x="171760" y="427110"/>
                  </a:lnTo>
                  <a:lnTo>
                    <a:pt x="170687" y="490727"/>
                  </a:lnTo>
                  <a:lnTo>
                    <a:pt x="170687" y="538276"/>
                  </a:lnTo>
                  <a:lnTo>
                    <a:pt x="170687" y="585825"/>
                  </a:lnTo>
                  <a:lnTo>
                    <a:pt x="170687" y="633374"/>
                  </a:lnTo>
                  <a:lnTo>
                    <a:pt x="170687" y="680923"/>
                  </a:lnTo>
                  <a:lnTo>
                    <a:pt x="170687" y="728472"/>
                  </a:lnTo>
                  <a:lnTo>
                    <a:pt x="127301" y="728472"/>
                  </a:lnTo>
                  <a:lnTo>
                    <a:pt x="84200" y="728472"/>
                  </a:lnTo>
                  <a:lnTo>
                    <a:pt x="41671" y="728472"/>
                  </a:lnTo>
                  <a:lnTo>
                    <a:pt x="0" y="728472"/>
                  </a:lnTo>
                  <a:lnTo>
                    <a:pt x="0" y="677571"/>
                  </a:lnTo>
                  <a:lnTo>
                    <a:pt x="0" y="18287"/>
                  </a:lnTo>
                  <a:lnTo>
                    <a:pt x="38909" y="18287"/>
                  </a:lnTo>
                  <a:lnTo>
                    <a:pt x="78104" y="18287"/>
                  </a:lnTo>
                  <a:lnTo>
                    <a:pt x="117871" y="18287"/>
                  </a:lnTo>
                  <a:lnTo>
                    <a:pt x="158496" y="18287"/>
                  </a:lnTo>
                  <a:lnTo>
                    <a:pt x="158496" y="46243"/>
                  </a:lnTo>
                  <a:lnTo>
                    <a:pt x="158496" y="75057"/>
                  </a:lnTo>
                  <a:lnTo>
                    <a:pt x="158496" y="104441"/>
                  </a:lnTo>
                  <a:lnTo>
                    <a:pt x="158496" y="134112"/>
                  </a:lnTo>
                  <a:lnTo>
                    <a:pt x="169925" y="98631"/>
                  </a:lnTo>
                  <a:lnTo>
                    <a:pt x="192785" y="47101"/>
                  </a:lnTo>
                  <a:lnTo>
                    <a:pt x="218027" y="16716"/>
                  </a:lnTo>
                  <a:lnTo>
                    <a:pt x="247935" y="1762"/>
                  </a:lnTo>
                  <a:lnTo>
                    <a:pt x="265175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7531608" y="3389884"/>
            <a:ext cx="180340" cy="198120"/>
            <a:chOff x="7531608" y="3389884"/>
            <a:chExt cx="180340" cy="198120"/>
          </a:xfrm>
        </p:grpSpPr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37703" y="3395979"/>
              <a:ext cx="167640" cy="18592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537703" y="3395979"/>
              <a:ext cx="167640" cy="186055"/>
            </a:xfrm>
            <a:custGeom>
              <a:avLst/>
              <a:gdLst/>
              <a:ahLst/>
              <a:cxnLst/>
              <a:rect l="l" t="t" r="r" b="b"/>
              <a:pathLst>
                <a:path w="167640" h="186054">
                  <a:moveTo>
                    <a:pt x="0" y="0"/>
                  </a:moveTo>
                  <a:lnTo>
                    <a:pt x="41624" y="0"/>
                  </a:lnTo>
                  <a:lnTo>
                    <a:pt x="83820" y="0"/>
                  </a:lnTo>
                  <a:lnTo>
                    <a:pt x="126015" y="0"/>
                  </a:lnTo>
                  <a:lnTo>
                    <a:pt x="167640" y="0"/>
                  </a:lnTo>
                  <a:lnTo>
                    <a:pt x="167640" y="45767"/>
                  </a:lnTo>
                  <a:lnTo>
                    <a:pt x="167640" y="91821"/>
                  </a:lnTo>
                  <a:lnTo>
                    <a:pt x="167640" y="138445"/>
                  </a:lnTo>
                  <a:lnTo>
                    <a:pt x="167640" y="185928"/>
                  </a:lnTo>
                  <a:lnTo>
                    <a:pt x="126015" y="185928"/>
                  </a:lnTo>
                  <a:lnTo>
                    <a:pt x="83820" y="185928"/>
                  </a:lnTo>
                  <a:lnTo>
                    <a:pt x="41624" y="185928"/>
                  </a:lnTo>
                  <a:lnTo>
                    <a:pt x="0" y="185928"/>
                  </a:lnTo>
                  <a:lnTo>
                    <a:pt x="0" y="138445"/>
                  </a:lnTo>
                  <a:lnTo>
                    <a:pt x="0" y="91821"/>
                  </a:lnTo>
                  <a:lnTo>
                    <a:pt x="0" y="45767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248144" y="3389884"/>
            <a:ext cx="180340" cy="993775"/>
            <a:chOff x="7248144" y="3389884"/>
            <a:chExt cx="180340" cy="993775"/>
          </a:xfrm>
        </p:grpSpPr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54239" y="3395979"/>
              <a:ext cx="167639" cy="98145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254239" y="3395979"/>
              <a:ext cx="167640" cy="981710"/>
            </a:xfrm>
            <a:custGeom>
              <a:avLst/>
              <a:gdLst/>
              <a:ahLst/>
              <a:cxnLst/>
              <a:rect l="l" t="t" r="r" b="b"/>
              <a:pathLst>
                <a:path w="167640" h="981710">
                  <a:moveTo>
                    <a:pt x="0" y="0"/>
                  </a:moveTo>
                  <a:lnTo>
                    <a:pt x="41624" y="0"/>
                  </a:lnTo>
                  <a:lnTo>
                    <a:pt x="83819" y="0"/>
                  </a:lnTo>
                  <a:lnTo>
                    <a:pt x="126015" y="0"/>
                  </a:lnTo>
                  <a:lnTo>
                    <a:pt x="167639" y="0"/>
                  </a:lnTo>
                  <a:lnTo>
                    <a:pt x="167639" y="51519"/>
                  </a:lnTo>
                  <a:lnTo>
                    <a:pt x="167639" y="981456"/>
                  </a:lnTo>
                  <a:lnTo>
                    <a:pt x="126015" y="981456"/>
                  </a:lnTo>
                  <a:lnTo>
                    <a:pt x="83820" y="981456"/>
                  </a:lnTo>
                  <a:lnTo>
                    <a:pt x="41624" y="981456"/>
                  </a:lnTo>
                  <a:lnTo>
                    <a:pt x="0" y="981456"/>
                  </a:lnTo>
                  <a:lnTo>
                    <a:pt x="0" y="929936"/>
                  </a:lnTo>
                  <a:lnTo>
                    <a:pt x="0" y="51519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6961632" y="3389884"/>
            <a:ext cx="182880" cy="198120"/>
            <a:chOff x="6961632" y="3389884"/>
            <a:chExt cx="182880" cy="198120"/>
          </a:xfrm>
        </p:grpSpPr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67727" y="3395979"/>
              <a:ext cx="170688" cy="18592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967727" y="3395979"/>
              <a:ext cx="170815" cy="186055"/>
            </a:xfrm>
            <a:custGeom>
              <a:avLst/>
              <a:gdLst/>
              <a:ahLst/>
              <a:cxnLst/>
              <a:rect l="l" t="t" r="r" b="b"/>
              <a:pathLst>
                <a:path w="170815" h="186054">
                  <a:moveTo>
                    <a:pt x="0" y="0"/>
                  </a:moveTo>
                  <a:lnTo>
                    <a:pt x="42957" y="0"/>
                  </a:lnTo>
                  <a:lnTo>
                    <a:pt x="85344" y="0"/>
                  </a:lnTo>
                  <a:lnTo>
                    <a:pt x="127730" y="0"/>
                  </a:lnTo>
                  <a:lnTo>
                    <a:pt x="170688" y="0"/>
                  </a:lnTo>
                  <a:lnTo>
                    <a:pt x="170688" y="45767"/>
                  </a:lnTo>
                  <a:lnTo>
                    <a:pt x="170688" y="91821"/>
                  </a:lnTo>
                  <a:lnTo>
                    <a:pt x="170688" y="138445"/>
                  </a:lnTo>
                  <a:lnTo>
                    <a:pt x="170688" y="185928"/>
                  </a:lnTo>
                  <a:lnTo>
                    <a:pt x="127730" y="185928"/>
                  </a:lnTo>
                  <a:lnTo>
                    <a:pt x="85344" y="185928"/>
                  </a:lnTo>
                  <a:lnTo>
                    <a:pt x="42957" y="185928"/>
                  </a:lnTo>
                  <a:lnTo>
                    <a:pt x="0" y="185928"/>
                  </a:lnTo>
                  <a:lnTo>
                    <a:pt x="0" y="138445"/>
                  </a:lnTo>
                  <a:lnTo>
                    <a:pt x="0" y="91821"/>
                  </a:lnTo>
                  <a:lnTo>
                    <a:pt x="0" y="45767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056632" y="3389884"/>
            <a:ext cx="182880" cy="198120"/>
            <a:chOff x="5056632" y="3389884"/>
            <a:chExt cx="182880" cy="198120"/>
          </a:xfrm>
        </p:grpSpPr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62728" y="3395979"/>
              <a:ext cx="170687" cy="18592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062728" y="3395979"/>
              <a:ext cx="170815" cy="186055"/>
            </a:xfrm>
            <a:custGeom>
              <a:avLst/>
              <a:gdLst/>
              <a:ahLst/>
              <a:cxnLst/>
              <a:rect l="l" t="t" r="r" b="b"/>
              <a:pathLst>
                <a:path w="170814" h="186054">
                  <a:moveTo>
                    <a:pt x="0" y="0"/>
                  </a:moveTo>
                  <a:lnTo>
                    <a:pt x="41671" y="0"/>
                  </a:lnTo>
                  <a:lnTo>
                    <a:pt x="84200" y="0"/>
                  </a:lnTo>
                  <a:lnTo>
                    <a:pt x="127301" y="0"/>
                  </a:lnTo>
                  <a:lnTo>
                    <a:pt x="170687" y="0"/>
                  </a:lnTo>
                  <a:lnTo>
                    <a:pt x="170687" y="45767"/>
                  </a:lnTo>
                  <a:lnTo>
                    <a:pt x="170687" y="91821"/>
                  </a:lnTo>
                  <a:lnTo>
                    <a:pt x="170687" y="138445"/>
                  </a:lnTo>
                  <a:lnTo>
                    <a:pt x="170687" y="185928"/>
                  </a:lnTo>
                  <a:lnTo>
                    <a:pt x="127301" y="185928"/>
                  </a:lnTo>
                  <a:lnTo>
                    <a:pt x="84200" y="185928"/>
                  </a:lnTo>
                  <a:lnTo>
                    <a:pt x="41671" y="185928"/>
                  </a:lnTo>
                  <a:lnTo>
                    <a:pt x="0" y="185928"/>
                  </a:lnTo>
                  <a:lnTo>
                    <a:pt x="0" y="138445"/>
                  </a:lnTo>
                  <a:lnTo>
                    <a:pt x="0" y="91821"/>
                  </a:lnTo>
                  <a:lnTo>
                    <a:pt x="0" y="45767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4773168" y="3389884"/>
            <a:ext cx="180340" cy="993775"/>
            <a:chOff x="4773168" y="3389884"/>
            <a:chExt cx="180340" cy="993775"/>
          </a:xfrm>
        </p:grpSpPr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79264" y="3395979"/>
              <a:ext cx="167639" cy="98145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779264" y="3395979"/>
              <a:ext cx="167640" cy="981710"/>
            </a:xfrm>
            <a:custGeom>
              <a:avLst/>
              <a:gdLst/>
              <a:ahLst/>
              <a:cxnLst/>
              <a:rect l="l" t="t" r="r" b="b"/>
              <a:pathLst>
                <a:path w="167639" h="981710">
                  <a:moveTo>
                    <a:pt x="0" y="0"/>
                  </a:moveTo>
                  <a:lnTo>
                    <a:pt x="41624" y="0"/>
                  </a:lnTo>
                  <a:lnTo>
                    <a:pt x="83819" y="0"/>
                  </a:lnTo>
                  <a:lnTo>
                    <a:pt x="126015" y="0"/>
                  </a:lnTo>
                  <a:lnTo>
                    <a:pt x="167639" y="0"/>
                  </a:lnTo>
                  <a:lnTo>
                    <a:pt x="167639" y="51519"/>
                  </a:lnTo>
                  <a:lnTo>
                    <a:pt x="167639" y="981456"/>
                  </a:lnTo>
                  <a:lnTo>
                    <a:pt x="126015" y="981456"/>
                  </a:lnTo>
                  <a:lnTo>
                    <a:pt x="83820" y="981456"/>
                  </a:lnTo>
                  <a:lnTo>
                    <a:pt x="41624" y="981456"/>
                  </a:lnTo>
                  <a:lnTo>
                    <a:pt x="0" y="981456"/>
                  </a:lnTo>
                  <a:lnTo>
                    <a:pt x="0" y="929936"/>
                  </a:lnTo>
                  <a:lnTo>
                    <a:pt x="0" y="51519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919728" y="3389884"/>
            <a:ext cx="182880" cy="198120"/>
            <a:chOff x="3919728" y="3389884"/>
            <a:chExt cx="182880" cy="198120"/>
          </a:xfrm>
        </p:grpSpPr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25823" y="3395979"/>
              <a:ext cx="170687" cy="18592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925823" y="3395979"/>
              <a:ext cx="170815" cy="186055"/>
            </a:xfrm>
            <a:custGeom>
              <a:avLst/>
              <a:gdLst/>
              <a:ahLst/>
              <a:cxnLst/>
              <a:rect l="l" t="t" r="r" b="b"/>
              <a:pathLst>
                <a:path w="170814" h="186054">
                  <a:moveTo>
                    <a:pt x="0" y="0"/>
                  </a:moveTo>
                  <a:lnTo>
                    <a:pt x="42957" y="0"/>
                  </a:lnTo>
                  <a:lnTo>
                    <a:pt x="85343" y="0"/>
                  </a:lnTo>
                  <a:lnTo>
                    <a:pt x="127730" y="0"/>
                  </a:lnTo>
                  <a:lnTo>
                    <a:pt x="170687" y="0"/>
                  </a:lnTo>
                  <a:lnTo>
                    <a:pt x="170687" y="45767"/>
                  </a:lnTo>
                  <a:lnTo>
                    <a:pt x="170687" y="91821"/>
                  </a:lnTo>
                  <a:lnTo>
                    <a:pt x="170687" y="138445"/>
                  </a:lnTo>
                  <a:lnTo>
                    <a:pt x="170687" y="185928"/>
                  </a:lnTo>
                  <a:lnTo>
                    <a:pt x="127730" y="185928"/>
                  </a:lnTo>
                  <a:lnTo>
                    <a:pt x="85344" y="185928"/>
                  </a:lnTo>
                  <a:lnTo>
                    <a:pt x="42957" y="185928"/>
                  </a:lnTo>
                  <a:lnTo>
                    <a:pt x="0" y="185928"/>
                  </a:lnTo>
                  <a:lnTo>
                    <a:pt x="0" y="138445"/>
                  </a:lnTo>
                  <a:lnTo>
                    <a:pt x="0" y="91821"/>
                  </a:lnTo>
                  <a:lnTo>
                    <a:pt x="0" y="45767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331720" y="3371596"/>
            <a:ext cx="567055" cy="1030605"/>
            <a:chOff x="2331720" y="3371596"/>
            <a:chExt cx="567055" cy="1030605"/>
          </a:xfrm>
        </p:grpSpPr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37816" y="3377691"/>
              <a:ext cx="554735" cy="10180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337816" y="3377691"/>
              <a:ext cx="554990" cy="1018540"/>
            </a:xfrm>
            <a:custGeom>
              <a:avLst/>
              <a:gdLst/>
              <a:ahLst/>
              <a:cxnLst/>
              <a:rect l="l" t="t" r="r" b="b"/>
              <a:pathLst>
                <a:path w="554989" h="1018539">
                  <a:moveTo>
                    <a:pt x="283463" y="0"/>
                  </a:moveTo>
                  <a:lnTo>
                    <a:pt x="337661" y="4524"/>
                  </a:lnTo>
                  <a:lnTo>
                    <a:pt x="385571" y="17907"/>
                  </a:lnTo>
                  <a:lnTo>
                    <a:pt x="426624" y="39862"/>
                  </a:lnTo>
                  <a:lnTo>
                    <a:pt x="460247" y="70104"/>
                  </a:lnTo>
                  <a:lnTo>
                    <a:pt x="483364" y="102315"/>
                  </a:lnTo>
                  <a:lnTo>
                    <a:pt x="501798" y="140524"/>
                  </a:lnTo>
                  <a:lnTo>
                    <a:pt x="515989" y="184879"/>
                  </a:lnTo>
                  <a:lnTo>
                    <a:pt x="526377" y="235525"/>
                  </a:lnTo>
                  <a:lnTo>
                    <a:pt x="533400" y="292608"/>
                  </a:lnTo>
                  <a:lnTo>
                    <a:pt x="489489" y="297180"/>
                  </a:lnTo>
                  <a:lnTo>
                    <a:pt x="445007" y="301752"/>
                  </a:lnTo>
                  <a:lnTo>
                    <a:pt x="400526" y="306324"/>
                  </a:lnTo>
                  <a:lnTo>
                    <a:pt x="356615" y="310896"/>
                  </a:lnTo>
                  <a:lnTo>
                    <a:pt x="351424" y="279368"/>
                  </a:lnTo>
                  <a:lnTo>
                    <a:pt x="344804" y="252984"/>
                  </a:lnTo>
                  <a:lnTo>
                    <a:pt x="326135" y="213360"/>
                  </a:lnTo>
                  <a:lnTo>
                    <a:pt x="281559" y="185070"/>
                  </a:lnTo>
                  <a:lnTo>
                    <a:pt x="262127" y="182880"/>
                  </a:lnTo>
                  <a:lnTo>
                    <a:pt x="247221" y="184546"/>
                  </a:lnTo>
                  <a:lnTo>
                    <a:pt x="213359" y="207263"/>
                  </a:lnTo>
                  <a:lnTo>
                    <a:pt x="199215" y="246697"/>
                  </a:lnTo>
                  <a:lnTo>
                    <a:pt x="198119" y="262128"/>
                  </a:lnTo>
                  <a:lnTo>
                    <a:pt x="198739" y="273034"/>
                  </a:lnTo>
                  <a:lnTo>
                    <a:pt x="219455" y="312610"/>
                  </a:lnTo>
                  <a:lnTo>
                    <a:pt x="274319" y="338328"/>
                  </a:lnTo>
                  <a:lnTo>
                    <a:pt x="331517" y="360711"/>
                  </a:lnTo>
                  <a:lnTo>
                    <a:pt x="379856" y="382524"/>
                  </a:lnTo>
                  <a:lnTo>
                    <a:pt x="419623" y="404336"/>
                  </a:lnTo>
                  <a:lnTo>
                    <a:pt x="451103" y="426720"/>
                  </a:lnTo>
                  <a:lnTo>
                    <a:pt x="497586" y="474725"/>
                  </a:lnTo>
                  <a:lnTo>
                    <a:pt x="530351" y="536448"/>
                  </a:lnTo>
                  <a:lnTo>
                    <a:pt x="548258" y="604647"/>
                  </a:lnTo>
                  <a:lnTo>
                    <a:pt x="554735" y="679704"/>
                  </a:lnTo>
                  <a:lnTo>
                    <a:pt x="552497" y="726614"/>
                  </a:lnTo>
                  <a:lnTo>
                    <a:pt x="545972" y="771525"/>
                  </a:lnTo>
                  <a:lnTo>
                    <a:pt x="535447" y="814720"/>
                  </a:lnTo>
                  <a:lnTo>
                    <a:pt x="521207" y="856488"/>
                  </a:lnTo>
                  <a:lnTo>
                    <a:pt x="503491" y="893063"/>
                  </a:lnTo>
                  <a:lnTo>
                    <a:pt x="482345" y="925067"/>
                  </a:lnTo>
                  <a:lnTo>
                    <a:pt x="429767" y="975360"/>
                  </a:lnTo>
                  <a:lnTo>
                    <a:pt x="363473" y="1006983"/>
                  </a:lnTo>
                  <a:lnTo>
                    <a:pt x="325183" y="1015222"/>
                  </a:lnTo>
                  <a:lnTo>
                    <a:pt x="283463" y="1018032"/>
                  </a:lnTo>
                  <a:lnTo>
                    <a:pt x="224966" y="1014033"/>
                  </a:lnTo>
                  <a:lnTo>
                    <a:pt x="173931" y="1002133"/>
                  </a:lnTo>
                  <a:lnTo>
                    <a:pt x="130503" y="982480"/>
                  </a:lnTo>
                  <a:lnTo>
                    <a:pt x="94829" y="955218"/>
                  </a:lnTo>
                  <a:lnTo>
                    <a:pt x="67056" y="920496"/>
                  </a:lnTo>
                  <a:lnTo>
                    <a:pt x="45451" y="879921"/>
                  </a:lnTo>
                  <a:lnTo>
                    <a:pt x="28090" y="835103"/>
                  </a:lnTo>
                  <a:lnTo>
                    <a:pt x="14825" y="786188"/>
                  </a:lnTo>
                  <a:lnTo>
                    <a:pt x="5510" y="733324"/>
                  </a:lnTo>
                  <a:lnTo>
                    <a:pt x="0" y="676656"/>
                  </a:lnTo>
                  <a:lnTo>
                    <a:pt x="45243" y="672084"/>
                  </a:lnTo>
                  <a:lnTo>
                    <a:pt x="89915" y="667512"/>
                  </a:lnTo>
                  <a:lnTo>
                    <a:pt x="134588" y="662939"/>
                  </a:lnTo>
                  <a:lnTo>
                    <a:pt x="179831" y="658368"/>
                  </a:lnTo>
                  <a:lnTo>
                    <a:pt x="183213" y="690895"/>
                  </a:lnTo>
                  <a:lnTo>
                    <a:pt x="188594" y="719709"/>
                  </a:lnTo>
                  <a:lnTo>
                    <a:pt x="204215" y="765048"/>
                  </a:lnTo>
                  <a:lnTo>
                    <a:pt x="238505" y="808863"/>
                  </a:lnTo>
                  <a:lnTo>
                    <a:pt x="286511" y="822960"/>
                  </a:lnTo>
                  <a:lnTo>
                    <a:pt x="305895" y="821197"/>
                  </a:lnTo>
                  <a:lnTo>
                    <a:pt x="347471" y="792480"/>
                  </a:lnTo>
                  <a:lnTo>
                    <a:pt x="370189" y="742330"/>
                  </a:lnTo>
                  <a:lnTo>
                    <a:pt x="371856" y="722376"/>
                  </a:lnTo>
                  <a:lnTo>
                    <a:pt x="370236" y="704183"/>
                  </a:lnTo>
                  <a:lnTo>
                    <a:pt x="350519" y="655320"/>
                  </a:lnTo>
                  <a:lnTo>
                    <a:pt x="315468" y="625221"/>
                  </a:lnTo>
                  <a:lnTo>
                    <a:pt x="252983" y="597408"/>
                  </a:lnTo>
                  <a:lnTo>
                    <a:pt x="195786" y="572833"/>
                  </a:lnTo>
                  <a:lnTo>
                    <a:pt x="147446" y="544830"/>
                  </a:lnTo>
                  <a:lnTo>
                    <a:pt x="107680" y="513397"/>
                  </a:lnTo>
                  <a:lnTo>
                    <a:pt x="76200" y="478536"/>
                  </a:lnTo>
                  <a:lnTo>
                    <a:pt x="52196" y="439150"/>
                  </a:lnTo>
                  <a:lnTo>
                    <a:pt x="35051" y="394335"/>
                  </a:lnTo>
                  <a:lnTo>
                    <a:pt x="24764" y="344376"/>
                  </a:lnTo>
                  <a:lnTo>
                    <a:pt x="21335" y="289560"/>
                  </a:lnTo>
                  <a:lnTo>
                    <a:pt x="23050" y="251317"/>
                  </a:lnTo>
                  <a:lnTo>
                    <a:pt x="36766" y="179403"/>
                  </a:lnTo>
                  <a:lnTo>
                    <a:pt x="64198" y="113776"/>
                  </a:lnTo>
                  <a:lnTo>
                    <a:pt x="105346" y="60150"/>
                  </a:lnTo>
                  <a:lnTo>
                    <a:pt x="161305" y="21859"/>
                  </a:lnTo>
                  <a:lnTo>
                    <a:pt x="237791" y="2333"/>
                  </a:lnTo>
                  <a:lnTo>
                    <a:pt x="283463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4076" y="451104"/>
            <a:ext cx="428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One</a:t>
            </a:r>
            <a:r>
              <a:rPr sz="3600" spc="-20" dirty="0"/>
              <a:t> </a:t>
            </a:r>
            <a:r>
              <a:rPr sz="3600" spc="-5" dirty="0"/>
              <a:t>Possible</a:t>
            </a:r>
            <a:r>
              <a:rPr sz="3600" spc="-60" dirty="0"/>
              <a:t> </a:t>
            </a:r>
            <a:r>
              <a:rPr sz="3600" dirty="0"/>
              <a:t>Schedule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2859405"/>
          </a:xfrm>
          <a:custGeom>
            <a:avLst/>
            <a:gdLst/>
            <a:ahLst/>
            <a:cxnLst/>
            <a:rect l="l" t="t" r="r" b="b"/>
            <a:pathLst>
              <a:path w="8269605" h="2859404">
                <a:moveTo>
                  <a:pt x="8269224" y="0"/>
                </a:moveTo>
                <a:lnTo>
                  <a:pt x="0" y="0"/>
                </a:lnTo>
                <a:lnTo>
                  <a:pt x="0" y="2859024"/>
                </a:lnTo>
                <a:lnTo>
                  <a:pt x="8269224" y="2859024"/>
                </a:lnTo>
                <a:lnTo>
                  <a:pt x="8269224" y="2837688"/>
                </a:lnTo>
                <a:lnTo>
                  <a:pt x="39624" y="2837688"/>
                </a:lnTo>
                <a:lnTo>
                  <a:pt x="18286" y="2819400"/>
                </a:lnTo>
                <a:lnTo>
                  <a:pt x="39624" y="2819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859404">
                <a:moveTo>
                  <a:pt x="39624" y="2819400"/>
                </a:moveTo>
                <a:lnTo>
                  <a:pt x="18286" y="2819400"/>
                </a:lnTo>
                <a:lnTo>
                  <a:pt x="39624" y="2837688"/>
                </a:lnTo>
                <a:lnTo>
                  <a:pt x="39624" y="2819400"/>
                </a:lnTo>
                <a:close/>
              </a:path>
              <a:path w="8269605" h="2859404">
                <a:moveTo>
                  <a:pt x="8229600" y="2819400"/>
                </a:moveTo>
                <a:lnTo>
                  <a:pt x="39624" y="2819400"/>
                </a:lnTo>
                <a:lnTo>
                  <a:pt x="39624" y="2837688"/>
                </a:lnTo>
                <a:lnTo>
                  <a:pt x="8229600" y="2837688"/>
                </a:lnTo>
                <a:lnTo>
                  <a:pt x="8229600" y="2819400"/>
                </a:lnTo>
                <a:close/>
              </a:path>
              <a:path w="8269605" h="2859404">
                <a:moveTo>
                  <a:pt x="8229600" y="18287"/>
                </a:moveTo>
                <a:lnTo>
                  <a:pt x="8229600" y="2837688"/>
                </a:lnTo>
                <a:lnTo>
                  <a:pt x="8247888" y="2819400"/>
                </a:lnTo>
                <a:lnTo>
                  <a:pt x="8269224" y="28194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859404">
                <a:moveTo>
                  <a:pt x="8269224" y="2819400"/>
                </a:moveTo>
                <a:lnTo>
                  <a:pt x="8247888" y="2819400"/>
                </a:lnTo>
                <a:lnTo>
                  <a:pt x="8229600" y="2837688"/>
                </a:lnTo>
                <a:lnTo>
                  <a:pt x="8269224" y="2837688"/>
                </a:lnTo>
                <a:lnTo>
                  <a:pt x="8269224" y="2819400"/>
                </a:lnTo>
                <a:close/>
              </a:path>
              <a:path w="8269605" h="28594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8594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8594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032" y="1972057"/>
            <a:ext cx="7705090" cy="2239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4970" marR="1778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94970" algn="l"/>
                <a:tab pos="395605" algn="l"/>
              </a:tabLst>
            </a:pP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-14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schedule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interleaving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from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two</a:t>
            </a:r>
            <a:r>
              <a:rPr sz="2200" dirty="0">
                <a:latin typeface="Arial MT"/>
                <a:cs typeface="Arial MT"/>
              </a:rPr>
              <a:t> transactions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(without violating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order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within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individual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transaction).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200">
              <a:latin typeface="Arial MT"/>
              <a:cs typeface="Arial MT"/>
            </a:endParaRPr>
          </a:p>
          <a:p>
            <a:pPr marL="3949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sz="22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Schedule</a:t>
            </a:r>
            <a:r>
              <a:rPr sz="2200" b="1" u="heavy" spc="-3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S:</a:t>
            </a:r>
            <a:endParaRPr sz="2200">
              <a:latin typeface="Arial"/>
              <a:cs typeface="Arial"/>
            </a:endParaRPr>
          </a:p>
          <a:p>
            <a:pPr marL="394970" indent="-34480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sz="2200" b="1" i="1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175" b="1" baseline="-21072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sz="2200" b="1" i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),</a:t>
            </a:r>
            <a:r>
              <a:rPr sz="2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175" b="1" baseline="-21072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sz="2200" b="1" i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),</a:t>
            </a:r>
            <a:r>
              <a:rPr sz="2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i="1" spc="5" dirty="0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sz="2175" b="1" spc="7" baseline="-21072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sz="2200" b="1" spc="5" dirty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sz="2200" b="1" i="1" spc="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001F5F"/>
                </a:solidFill>
                <a:latin typeface="Arial"/>
                <a:cs typeface="Arial"/>
              </a:rPr>
              <a:t>),</a:t>
            </a:r>
            <a:r>
              <a:rPr sz="2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i="1" spc="5" dirty="0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sz="2175" b="1" spc="7" baseline="-21072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2200" b="1" spc="5" dirty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sz="2200" b="1" i="1" spc="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001F5F"/>
                </a:solidFill>
                <a:latin typeface="Arial"/>
                <a:cs typeface="Arial"/>
              </a:rPr>
              <a:t>),</a:t>
            </a:r>
            <a:r>
              <a:rPr sz="2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175" b="1" baseline="-21072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sz="2200" b="1" i="1" dirty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),</a:t>
            </a:r>
            <a:r>
              <a:rPr sz="22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i="1" spc="5" dirty="0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sz="2175" b="1" spc="7" baseline="-21072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2200" b="1" spc="5" dirty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sz="2200" b="1" i="1" spc="5" dirty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2200" b="1" spc="5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5835" y="451104"/>
            <a:ext cx="163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</a:t>
            </a:r>
            <a:r>
              <a:rPr sz="3600" spc="-50" dirty="0"/>
              <a:t>x</a:t>
            </a:r>
            <a:r>
              <a:rPr sz="3600" spc="-5" dirty="0"/>
              <a:t>am</a:t>
            </a:r>
            <a:r>
              <a:rPr sz="3600" dirty="0"/>
              <a:t>p</a:t>
            </a:r>
            <a:r>
              <a:rPr sz="3600" spc="-5" dirty="0"/>
              <a:t>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3011805"/>
          </a:xfrm>
          <a:custGeom>
            <a:avLst/>
            <a:gdLst/>
            <a:ahLst/>
            <a:cxnLst/>
            <a:rect l="l" t="t" r="r" b="b"/>
            <a:pathLst>
              <a:path w="8269605" h="3011804">
                <a:moveTo>
                  <a:pt x="8269224" y="0"/>
                </a:moveTo>
                <a:lnTo>
                  <a:pt x="0" y="0"/>
                </a:lnTo>
                <a:lnTo>
                  <a:pt x="0" y="3011424"/>
                </a:lnTo>
                <a:lnTo>
                  <a:pt x="8269224" y="3011424"/>
                </a:lnTo>
                <a:lnTo>
                  <a:pt x="8269224" y="2990088"/>
                </a:lnTo>
                <a:lnTo>
                  <a:pt x="39624" y="2990088"/>
                </a:lnTo>
                <a:lnTo>
                  <a:pt x="18286" y="2971800"/>
                </a:lnTo>
                <a:lnTo>
                  <a:pt x="39624" y="2971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011804">
                <a:moveTo>
                  <a:pt x="39624" y="2971800"/>
                </a:moveTo>
                <a:lnTo>
                  <a:pt x="18286" y="2971800"/>
                </a:lnTo>
                <a:lnTo>
                  <a:pt x="39624" y="2990088"/>
                </a:lnTo>
                <a:lnTo>
                  <a:pt x="39624" y="2971800"/>
                </a:lnTo>
                <a:close/>
              </a:path>
              <a:path w="8269605" h="3011804">
                <a:moveTo>
                  <a:pt x="8229600" y="2971800"/>
                </a:moveTo>
                <a:lnTo>
                  <a:pt x="39624" y="2971800"/>
                </a:lnTo>
                <a:lnTo>
                  <a:pt x="39624" y="2990088"/>
                </a:lnTo>
                <a:lnTo>
                  <a:pt x="8229600" y="2990088"/>
                </a:lnTo>
                <a:lnTo>
                  <a:pt x="8229600" y="2971800"/>
                </a:lnTo>
                <a:close/>
              </a:path>
              <a:path w="8269605" h="3011804">
                <a:moveTo>
                  <a:pt x="8229600" y="18287"/>
                </a:moveTo>
                <a:lnTo>
                  <a:pt x="8229600" y="2990088"/>
                </a:lnTo>
                <a:lnTo>
                  <a:pt x="8247888" y="2971800"/>
                </a:lnTo>
                <a:lnTo>
                  <a:pt x="8269224" y="2971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011804">
                <a:moveTo>
                  <a:pt x="8269224" y="2971800"/>
                </a:moveTo>
                <a:lnTo>
                  <a:pt x="8247888" y="2971800"/>
                </a:lnTo>
                <a:lnTo>
                  <a:pt x="8229600" y="2990088"/>
                </a:lnTo>
                <a:lnTo>
                  <a:pt x="8269224" y="2990088"/>
                </a:lnTo>
                <a:lnTo>
                  <a:pt x="8269224" y="2971800"/>
                </a:lnTo>
                <a:close/>
              </a:path>
              <a:path w="8269605" h="30118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0118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0118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2374393"/>
            <a:ext cx="6659880" cy="1971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If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account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i="1" spc="5" dirty="0">
                <a:solidFill>
                  <a:srgbClr val="FF3399"/>
                </a:solidFill>
                <a:latin typeface="Arial"/>
                <a:cs typeface="Arial"/>
              </a:rPr>
              <a:t>A</a:t>
            </a:r>
            <a:r>
              <a:rPr sz="2200" i="1" spc="-1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FF3399"/>
                </a:solidFill>
                <a:latin typeface="Arial MT"/>
                <a:cs typeface="Arial MT"/>
              </a:rPr>
              <a:t>starts</a:t>
            </a:r>
            <a:r>
              <a:rPr sz="2200" spc="-5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3399"/>
                </a:solidFill>
                <a:latin typeface="Arial MT"/>
                <a:cs typeface="Arial MT"/>
              </a:rPr>
              <a:t>with </a:t>
            </a:r>
            <a:r>
              <a:rPr sz="2200" dirty="0">
                <a:solidFill>
                  <a:srgbClr val="FF3399"/>
                </a:solidFill>
                <a:latin typeface="Arial MT"/>
                <a:cs typeface="Arial MT"/>
              </a:rPr>
              <a:t>$200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If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account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i="1" spc="5" dirty="0">
                <a:solidFill>
                  <a:srgbClr val="FF3399"/>
                </a:solidFill>
                <a:latin typeface="Arial"/>
                <a:cs typeface="Arial"/>
              </a:rPr>
              <a:t>B</a:t>
            </a:r>
            <a:r>
              <a:rPr sz="2200" i="1" spc="-1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FF3399"/>
                </a:solidFill>
                <a:latin typeface="Arial MT"/>
                <a:cs typeface="Arial MT"/>
              </a:rPr>
              <a:t>starts</a:t>
            </a:r>
            <a:r>
              <a:rPr sz="2200" spc="-5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3399"/>
                </a:solidFill>
                <a:latin typeface="Arial MT"/>
                <a:cs typeface="Arial MT"/>
              </a:rPr>
              <a:t>with </a:t>
            </a:r>
            <a:r>
              <a:rPr sz="2200" dirty="0">
                <a:solidFill>
                  <a:srgbClr val="FF3399"/>
                </a:solidFill>
                <a:latin typeface="Arial MT"/>
                <a:cs typeface="Arial MT"/>
              </a:rPr>
              <a:t>$100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15" dirty="0">
                <a:latin typeface="Arial MT"/>
                <a:cs typeface="Arial MT"/>
              </a:rPr>
              <a:t>We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trace</a:t>
            </a:r>
            <a:r>
              <a:rPr sz="2200" spc="-10" dirty="0">
                <a:latin typeface="Arial MT"/>
                <a:cs typeface="Arial MT"/>
              </a:rPr>
              <a:t> what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would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happen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with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Schedule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S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5835" y="451104"/>
            <a:ext cx="163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</a:t>
            </a:r>
            <a:r>
              <a:rPr sz="3600" spc="-50" dirty="0"/>
              <a:t>x</a:t>
            </a:r>
            <a:r>
              <a:rPr sz="3600" spc="-5" dirty="0"/>
              <a:t>am</a:t>
            </a:r>
            <a:r>
              <a:rPr sz="3600" dirty="0"/>
              <a:t>p</a:t>
            </a:r>
            <a:r>
              <a:rPr sz="3600" spc="-5" dirty="0"/>
              <a:t>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3697604"/>
          </a:xfrm>
          <a:custGeom>
            <a:avLst/>
            <a:gdLst/>
            <a:ahLst/>
            <a:cxnLst/>
            <a:rect l="l" t="t" r="r" b="b"/>
            <a:pathLst>
              <a:path w="8269605" h="3697604">
                <a:moveTo>
                  <a:pt x="8269224" y="0"/>
                </a:moveTo>
                <a:lnTo>
                  <a:pt x="0" y="0"/>
                </a:lnTo>
                <a:lnTo>
                  <a:pt x="0" y="3697224"/>
                </a:lnTo>
                <a:lnTo>
                  <a:pt x="8269224" y="3697224"/>
                </a:lnTo>
                <a:lnTo>
                  <a:pt x="8269224" y="3675888"/>
                </a:lnTo>
                <a:lnTo>
                  <a:pt x="39624" y="3675888"/>
                </a:lnTo>
                <a:lnTo>
                  <a:pt x="18286" y="3657600"/>
                </a:lnTo>
                <a:lnTo>
                  <a:pt x="39624" y="3657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697604">
                <a:moveTo>
                  <a:pt x="39624" y="3657600"/>
                </a:moveTo>
                <a:lnTo>
                  <a:pt x="18286" y="3657600"/>
                </a:lnTo>
                <a:lnTo>
                  <a:pt x="39624" y="3675888"/>
                </a:lnTo>
                <a:lnTo>
                  <a:pt x="39624" y="3657600"/>
                </a:lnTo>
                <a:close/>
              </a:path>
              <a:path w="8269605" h="3697604">
                <a:moveTo>
                  <a:pt x="8229600" y="3657600"/>
                </a:moveTo>
                <a:lnTo>
                  <a:pt x="39624" y="3657600"/>
                </a:lnTo>
                <a:lnTo>
                  <a:pt x="39624" y="3675888"/>
                </a:lnTo>
                <a:lnTo>
                  <a:pt x="8229600" y="3675888"/>
                </a:lnTo>
                <a:lnTo>
                  <a:pt x="8229600" y="3657600"/>
                </a:lnTo>
                <a:close/>
              </a:path>
              <a:path w="8269605" h="3697604">
                <a:moveTo>
                  <a:pt x="8229600" y="18287"/>
                </a:moveTo>
                <a:lnTo>
                  <a:pt x="8229600" y="3675888"/>
                </a:lnTo>
                <a:lnTo>
                  <a:pt x="8247888" y="3657600"/>
                </a:lnTo>
                <a:lnTo>
                  <a:pt x="8269224" y="3657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697604">
                <a:moveTo>
                  <a:pt x="8269224" y="3657600"/>
                </a:moveTo>
                <a:lnTo>
                  <a:pt x="8247888" y="3657600"/>
                </a:lnTo>
                <a:lnTo>
                  <a:pt x="8229600" y="3675888"/>
                </a:lnTo>
                <a:lnTo>
                  <a:pt x="8269224" y="3675888"/>
                </a:lnTo>
                <a:lnTo>
                  <a:pt x="8269224" y="3657600"/>
                </a:lnTo>
                <a:close/>
              </a:path>
              <a:path w="8269605" h="3697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697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697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67732" y="1906218"/>
            <a:ext cx="1189355" cy="83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200" i="1" spc="5" dirty="0">
                <a:latin typeface="Arial"/>
                <a:cs typeface="Arial"/>
              </a:rPr>
              <a:t>B</a:t>
            </a:r>
            <a:r>
              <a:rPr sz="2200" i="1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(initial:)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100.00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4732" y="1906218"/>
            <a:ext cx="1765935" cy="32442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2200" i="1" spc="5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Arial MT"/>
                <a:cs typeface="Arial MT"/>
              </a:rPr>
              <a:t>200.00</a:t>
            </a:r>
            <a:endParaRPr sz="22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2200" i="1" dirty="0">
                <a:latin typeface="Arial"/>
                <a:cs typeface="Arial"/>
              </a:rPr>
              <a:t>r</a:t>
            </a:r>
            <a:r>
              <a:rPr sz="2175" baseline="-21072" dirty="0">
                <a:latin typeface="Arial MT"/>
                <a:cs typeface="Arial MT"/>
              </a:rPr>
              <a:t>1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i="1" dirty="0">
                <a:latin typeface="Arial"/>
                <a:cs typeface="Arial"/>
              </a:rPr>
              <a:t>A</a:t>
            </a:r>
            <a:r>
              <a:rPr sz="2200" dirty="0">
                <a:latin typeface="Arial MT"/>
                <a:cs typeface="Arial MT"/>
              </a:rPr>
              <a:t>):</a:t>
            </a:r>
            <a:endParaRPr sz="22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2200" i="1" dirty="0">
                <a:latin typeface="Arial"/>
                <a:cs typeface="Arial"/>
              </a:rPr>
              <a:t>r</a:t>
            </a:r>
            <a:r>
              <a:rPr sz="2175" baseline="-21072" dirty="0">
                <a:latin typeface="Arial MT"/>
                <a:cs typeface="Arial MT"/>
              </a:rPr>
              <a:t>2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i="1" dirty="0">
                <a:latin typeface="Arial"/>
                <a:cs typeface="Arial"/>
              </a:rPr>
              <a:t>A</a:t>
            </a:r>
            <a:r>
              <a:rPr sz="2200" dirty="0">
                <a:latin typeface="Arial MT"/>
                <a:cs typeface="Arial MT"/>
              </a:rPr>
              <a:t>):</a:t>
            </a:r>
            <a:endParaRPr sz="22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2200" i="1" spc="5" dirty="0">
                <a:latin typeface="Arial"/>
                <a:cs typeface="Arial"/>
              </a:rPr>
              <a:t>w</a:t>
            </a:r>
            <a:r>
              <a:rPr sz="2175" spc="7" baseline="-21072" dirty="0">
                <a:latin typeface="Arial MT"/>
                <a:cs typeface="Arial MT"/>
              </a:rPr>
              <a:t>1</a:t>
            </a:r>
            <a:r>
              <a:rPr sz="2200" spc="5" dirty="0">
                <a:latin typeface="Arial MT"/>
                <a:cs typeface="Arial MT"/>
              </a:rPr>
              <a:t>(</a:t>
            </a:r>
            <a:r>
              <a:rPr sz="2200" i="1" spc="5" dirty="0">
                <a:latin typeface="Arial"/>
                <a:cs typeface="Arial"/>
              </a:rPr>
              <a:t>A</a:t>
            </a:r>
            <a:r>
              <a:rPr sz="2200" spc="5" dirty="0">
                <a:latin typeface="Arial MT"/>
                <a:cs typeface="Arial MT"/>
              </a:rPr>
              <a:t>):</a:t>
            </a:r>
            <a:r>
              <a:rPr sz="2200" spc="-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100.00</a:t>
            </a:r>
            <a:endParaRPr sz="22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2200" i="1" spc="5" dirty="0">
                <a:latin typeface="Arial"/>
                <a:cs typeface="Arial"/>
              </a:rPr>
              <a:t>w</a:t>
            </a:r>
            <a:r>
              <a:rPr sz="2175" spc="7" baseline="-21072" dirty="0">
                <a:latin typeface="Arial MT"/>
                <a:cs typeface="Arial MT"/>
              </a:rPr>
              <a:t>2</a:t>
            </a:r>
            <a:r>
              <a:rPr sz="2200" spc="5" dirty="0">
                <a:latin typeface="Arial MT"/>
                <a:cs typeface="Arial MT"/>
              </a:rPr>
              <a:t>(</a:t>
            </a:r>
            <a:r>
              <a:rPr sz="2200" i="1" spc="5" dirty="0">
                <a:latin typeface="Arial"/>
                <a:cs typeface="Arial"/>
              </a:rPr>
              <a:t>A</a:t>
            </a:r>
            <a:r>
              <a:rPr sz="2200" spc="5" dirty="0">
                <a:latin typeface="Arial MT"/>
                <a:cs typeface="Arial MT"/>
              </a:rPr>
              <a:t>):</a:t>
            </a:r>
            <a:r>
              <a:rPr sz="2200" spc="-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201.00</a:t>
            </a:r>
            <a:endParaRPr sz="22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2200" i="1" dirty="0">
                <a:latin typeface="Arial"/>
                <a:cs typeface="Arial"/>
              </a:rPr>
              <a:t>r</a:t>
            </a:r>
            <a:r>
              <a:rPr sz="2175" baseline="-21072" dirty="0">
                <a:latin typeface="Arial MT"/>
                <a:cs typeface="Arial MT"/>
              </a:rPr>
              <a:t>2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i="1" dirty="0">
                <a:latin typeface="Arial"/>
                <a:cs typeface="Arial"/>
              </a:rPr>
              <a:t>B</a:t>
            </a:r>
            <a:r>
              <a:rPr sz="2200" dirty="0">
                <a:latin typeface="Arial MT"/>
                <a:cs typeface="Arial MT"/>
              </a:rPr>
              <a:t>):</a:t>
            </a:r>
            <a:endParaRPr sz="22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2200" i="1" spc="5" dirty="0">
                <a:latin typeface="Arial"/>
                <a:cs typeface="Arial"/>
              </a:rPr>
              <a:t>w</a:t>
            </a:r>
            <a:r>
              <a:rPr sz="2175" spc="7" baseline="-21072" dirty="0">
                <a:latin typeface="Arial MT"/>
                <a:cs typeface="Arial MT"/>
              </a:rPr>
              <a:t>2</a:t>
            </a:r>
            <a:r>
              <a:rPr sz="2200" spc="5" dirty="0">
                <a:latin typeface="Arial MT"/>
                <a:cs typeface="Arial MT"/>
              </a:rPr>
              <a:t>(</a:t>
            </a:r>
            <a:r>
              <a:rPr sz="2200" i="1" spc="5" dirty="0">
                <a:latin typeface="Arial"/>
                <a:cs typeface="Arial"/>
              </a:rPr>
              <a:t>B</a:t>
            </a:r>
            <a:r>
              <a:rPr sz="2200" spc="5" dirty="0">
                <a:latin typeface="Arial MT"/>
                <a:cs typeface="Arial MT"/>
              </a:rPr>
              <a:t>):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3332" y="4788409"/>
            <a:ext cx="8832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Arial MT"/>
                <a:cs typeface="Arial MT"/>
              </a:rPr>
              <a:t>100</a:t>
            </a:r>
            <a:r>
              <a:rPr sz="2200" spc="5" dirty="0">
                <a:latin typeface="Arial MT"/>
                <a:cs typeface="Arial MT"/>
              </a:rPr>
              <a:t>.</a:t>
            </a:r>
            <a:r>
              <a:rPr sz="2200" spc="-5" dirty="0">
                <a:latin typeface="Arial MT"/>
                <a:cs typeface="Arial MT"/>
              </a:rPr>
              <a:t>5</a:t>
            </a:r>
            <a:r>
              <a:rPr sz="2200" dirty="0"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" y="3932428"/>
            <a:ext cx="2694940" cy="558165"/>
          </a:xfrm>
          <a:custGeom>
            <a:avLst/>
            <a:gdLst/>
            <a:ahLst/>
            <a:cxnLst/>
            <a:rect l="l" t="t" r="r" b="b"/>
            <a:pathLst>
              <a:path w="2694940" h="558164">
                <a:moveTo>
                  <a:pt x="27431" y="289560"/>
                </a:moveTo>
                <a:lnTo>
                  <a:pt x="27431" y="292608"/>
                </a:lnTo>
                <a:lnTo>
                  <a:pt x="15239" y="294132"/>
                </a:lnTo>
                <a:lnTo>
                  <a:pt x="3047" y="298704"/>
                </a:lnTo>
                <a:lnTo>
                  <a:pt x="9143" y="310896"/>
                </a:lnTo>
                <a:lnTo>
                  <a:pt x="9143" y="313944"/>
                </a:lnTo>
                <a:lnTo>
                  <a:pt x="30480" y="301751"/>
                </a:lnTo>
                <a:lnTo>
                  <a:pt x="30480" y="298704"/>
                </a:lnTo>
                <a:lnTo>
                  <a:pt x="32004" y="298704"/>
                </a:lnTo>
                <a:lnTo>
                  <a:pt x="27431" y="289560"/>
                </a:lnTo>
                <a:close/>
              </a:path>
              <a:path w="2694940" h="558164">
                <a:moveTo>
                  <a:pt x="32004" y="298704"/>
                </a:moveTo>
                <a:lnTo>
                  <a:pt x="30480" y="298704"/>
                </a:lnTo>
                <a:lnTo>
                  <a:pt x="33528" y="301751"/>
                </a:lnTo>
                <a:lnTo>
                  <a:pt x="32004" y="298704"/>
                </a:lnTo>
                <a:close/>
              </a:path>
              <a:path w="2694940" h="558164">
                <a:moveTo>
                  <a:pt x="146303" y="149351"/>
                </a:moveTo>
                <a:lnTo>
                  <a:pt x="140208" y="152400"/>
                </a:lnTo>
                <a:lnTo>
                  <a:pt x="112775" y="164592"/>
                </a:lnTo>
                <a:lnTo>
                  <a:pt x="88391" y="176784"/>
                </a:lnTo>
                <a:lnTo>
                  <a:pt x="45719" y="204216"/>
                </a:lnTo>
                <a:lnTo>
                  <a:pt x="18287" y="231648"/>
                </a:lnTo>
                <a:lnTo>
                  <a:pt x="9143" y="243839"/>
                </a:lnTo>
                <a:lnTo>
                  <a:pt x="9143" y="246887"/>
                </a:lnTo>
                <a:lnTo>
                  <a:pt x="3047" y="262127"/>
                </a:lnTo>
                <a:lnTo>
                  <a:pt x="3047" y="265175"/>
                </a:lnTo>
                <a:lnTo>
                  <a:pt x="0" y="277368"/>
                </a:lnTo>
                <a:lnTo>
                  <a:pt x="0" y="280416"/>
                </a:lnTo>
                <a:lnTo>
                  <a:pt x="3047" y="295656"/>
                </a:lnTo>
                <a:lnTo>
                  <a:pt x="15239" y="294132"/>
                </a:lnTo>
                <a:lnTo>
                  <a:pt x="27431" y="289560"/>
                </a:lnTo>
                <a:lnTo>
                  <a:pt x="27431" y="268224"/>
                </a:lnTo>
                <a:lnTo>
                  <a:pt x="28651" y="268224"/>
                </a:lnTo>
                <a:lnTo>
                  <a:pt x="32308" y="259080"/>
                </a:lnTo>
                <a:lnTo>
                  <a:pt x="30480" y="259080"/>
                </a:lnTo>
                <a:lnTo>
                  <a:pt x="48768" y="234696"/>
                </a:lnTo>
                <a:lnTo>
                  <a:pt x="64008" y="222504"/>
                </a:lnTo>
                <a:lnTo>
                  <a:pt x="100584" y="198120"/>
                </a:lnTo>
                <a:lnTo>
                  <a:pt x="124968" y="185927"/>
                </a:lnTo>
                <a:lnTo>
                  <a:pt x="149352" y="176784"/>
                </a:lnTo>
                <a:lnTo>
                  <a:pt x="155447" y="173736"/>
                </a:lnTo>
                <a:lnTo>
                  <a:pt x="146303" y="149351"/>
                </a:lnTo>
                <a:close/>
              </a:path>
              <a:path w="2694940" h="558164">
                <a:moveTo>
                  <a:pt x="27431" y="289560"/>
                </a:moveTo>
                <a:lnTo>
                  <a:pt x="15239" y="294132"/>
                </a:lnTo>
                <a:lnTo>
                  <a:pt x="27431" y="292608"/>
                </a:lnTo>
                <a:lnTo>
                  <a:pt x="27431" y="289560"/>
                </a:lnTo>
                <a:close/>
              </a:path>
              <a:path w="2694940" h="558164">
                <a:moveTo>
                  <a:pt x="28651" y="268224"/>
                </a:moveTo>
                <a:lnTo>
                  <a:pt x="27431" y="268224"/>
                </a:lnTo>
                <a:lnTo>
                  <a:pt x="27431" y="271272"/>
                </a:lnTo>
                <a:lnTo>
                  <a:pt x="28651" y="268224"/>
                </a:lnTo>
                <a:close/>
              </a:path>
              <a:path w="2694940" h="558164">
                <a:moveTo>
                  <a:pt x="33528" y="256032"/>
                </a:moveTo>
                <a:lnTo>
                  <a:pt x="30480" y="259080"/>
                </a:lnTo>
                <a:lnTo>
                  <a:pt x="32308" y="259080"/>
                </a:lnTo>
                <a:lnTo>
                  <a:pt x="33528" y="256032"/>
                </a:lnTo>
                <a:close/>
              </a:path>
              <a:path w="2694940" h="558164">
                <a:moveTo>
                  <a:pt x="417575" y="76200"/>
                </a:moveTo>
                <a:lnTo>
                  <a:pt x="356616" y="88392"/>
                </a:lnTo>
                <a:lnTo>
                  <a:pt x="313944" y="97536"/>
                </a:lnTo>
                <a:lnTo>
                  <a:pt x="274319" y="106680"/>
                </a:lnTo>
                <a:lnTo>
                  <a:pt x="219456" y="124968"/>
                </a:lnTo>
                <a:lnTo>
                  <a:pt x="225552" y="149351"/>
                </a:lnTo>
                <a:lnTo>
                  <a:pt x="243840" y="143256"/>
                </a:lnTo>
                <a:lnTo>
                  <a:pt x="283463" y="131063"/>
                </a:lnTo>
                <a:lnTo>
                  <a:pt x="320040" y="121920"/>
                </a:lnTo>
                <a:lnTo>
                  <a:pt x="405384" y="103632"/>
                </a:lnTo>
                <a:lnTo>
                  <a:pt x="420624" y="100584"/>
                </a:lnTo>
                <a:lnTo>
                  <a:pt x="417575" y="76200"/>
                </a:lnTo>
                <a:close/>
              </a:path>
              <a:path w="2694940" h="558164">
                <a:moveTo>
                  <a:pt x="694944" y="33527"/>
                </a:moveTo>
                <a:lnTo>
                  <a:pt x="655319" y="39624"/>
                </a:lnTo>
                <a:lnTo>
                  <a:pt x="548639" y="51816"/>
                </a:lnTo>
                <a:lnTo>
                  <a:pt x="496824" y="60960"/>
                </a:lnTo>
                <a:lnTo>
                  <a:pt x="490727" y="60960"/>
                </a:lnTo>
                <a:lnTo>
                  <a:pt x="496824" y="88392"/>
                </a:lnTo>
                <a:lnTo>
                  <a:pt x="499872" y="85344"/>
                </a:lnTo>
                <a:lnTo>
                  <a:pt x="551688" y="79248"/>
                </a:lnTo>
                <a:lnTo>
                  <a:pt x="603504" y="70104"/>
                </a:lnTo>
                <a:lnTo>
                  <a:pt x="658368" y="64008"/>
                </a:lnTo>
                <a:lnTo>
                  <a:pt x="697992" y="57912"/>
                </a:lnTo>
                <a:lnTo>
                  <a:pt x="694944" y="33527"/>
                </a:lnTo>
                <a:close/>
              </a:path>
              <a:path w="2694940" h="558164">
                <a:moveTo>
                  <a:pt x="972312" y="9144"/>
                </a:moveTo>
                <a:lnTo>
                  <a:pt x="950976" y="12192"/>
                </a:lnTo>
                <a:lnTo>
                  <a:pt x="886968" y="15239"/>
                </a:lnTo>
                <a:lnTo>
                  <a:pt x="826007" y="21336"/>
                </a:lnTo>
                <a:lnTo>
                  <a:pt x="771144" y="27432"/>
                </a:lnTo>
                <a:lnTo>
                  <a:pt x="771144" y="51816"/>
                </a:lnTo>
                <a:lnTo>
                  <a:pt x="829056" y="45720"/>
                </a:lnTo>
                <a:lnTo>
                  <a:pt x="890016" y="42672"/>
                </a:lnTo>
                <a:lnTo>
                  <a:pt x="950976" y="36575"/>
                </a:lnTo>
                <a:lnTo>
                  <a:pt x="975360" y="36575"/>
                </a:lnTo>
                <a:lnTo>
                  <a:pt x="972312" y="9144"/>
                </a:lnTo>
                <a:close/>
              </a:path>
              <a:path w="2694940" h="558164">
                <a:moveTo>
                  <a:pt x="1252727" y="0"/>
                </a:moveTo>
                <a:lnTo>
                  <a:pt x="1210056" y="0"/>
                </a:lnTo>
                <a:lnTo>
                  <a:pt x="1078992" y="6096"/>
                </a:lnTo>
                <a:lnTo>
                  <a:pt x="1048512" y="6096"/>
                </a:lnTo>
                <a:lnTo>
                  <a:pt x="1051560" y="33527"/>
                </a:lnTo>
                <a:lnTo>
                  <a:pt x="1078992" y="30480"/>
                </a:lnTo>
                <a:lnTo>
                  <a:pt x="1143000" y="27432"/>
                </a:lnTo>
                <a:lnTo>
                  <a:pt x="1252727" y="27432"/>
                </a:lnTo>
                <a:lnTo>
                  <a:pt x="1252727" y="0"/>
                </a:lnTo>
                <a:close/>
              </a:path>
              <a:path w="2694940" h="558164">
                <a:moveTo>
                  <a:pt x="1484376" y="0"/>
                </a:moveTo>
                <a:lnTo>
                  <a:pt x="1328927" y="0"/>
                </a:lnTo>
                <a:lnTo>
                  <a:pt x="1328927" y="24384"/>
                </a:lnTo>
                <a:lnTo>
                  <a:pt x="1347216" y="24384"/>
                </a:lnTo>
                <a:lnTo>
                  <a:pt x="1484376" y="27432"/>
                </a:lnTo>
                <a:lnTo>
                  <a:pt x="1533144" y="27432"/>
                </a:lnTo>
                <a:lnTo>
                  <a:pt x="1533144" y="3048"/>
                </a:lnTo>
                <a:lnTo>
                  <a:pt x="1484376" y="0"/>
                </a:lnTo>
                <a:close/>
              </a:path>
              <a:path w="2694940" h="558164">
                <a:moveTo>
                  <a:pt x="1615439" y="6096"/>
                </a:moveTo>
                <a:lnTo>
                  <a:pt x="1609344" y="6096"/>
                </a:lnTo>
                <a:lnTo>
                  <a:pt x="1609344" y="30480"/>
                </a:lnTo>
                <a:lnTo>
                  <a:pt x="1615439" y="30480"/>
                </a:lnTo>
                <a:lnTo>
                  <a:pt x="1743456" y="36575"/>
                </a:lnTo>
                <a:lnTo>
                  <a:pt x="1804416" y="42672"/>
                </a:lnTo>
                <a:lnTo>
                  <a:pt x="1810512" y="42672"/>
                </a:lnTo>
                <a:lnTo>
                  <a:pt x="1813560" y="15239"/>
                </a:lnTo>
                <a:lnTo>
                  <a:pt x="1807464" y="15239"/>
                </a:lnTo>
                <a:lnTo>
                  <a:pt x="1615439" y="6096"/>
                </a:lnTo>
                <a:close/>
              </a:path>
              <a:path w="2694940" h="558164">
                <a:moveTo>
                  <a:pt x="1889760" y="24384"/>
                </a:moveTo>
                <a:lnTo>
                  <a:pt x="1886712" y="48768"/>
                </a:lnTo>
                <a:lnTo>
                  <a:pt x="1923288" y="51816"/>
                </a:lnTo>
                <a:lnTo>
                  <a:pt x="2087879" y="70104"/>
                </a:lnTo>
                <a:lnTo>
                  <a:pt x="2090927" y="45720"/>
                </a:lnTo>
                <a:lnTo>
                  <a:pt x="1926336" y="27432"/>
                </a:lnTo>
                <a:lnTo>
                  <a:pt x="1889760" y="24384"/>
                </a:lnTo>
                <a:close/>
              </a:path>
              <a:path w="2694940" h="558164">
                <a:moveTo>
                  <a:pt x="2167128" y="54863"/>
                </a:moveTo>
                <a:lnTo>
                  <a:pt x="2164079" y="82296"/>
                </a:lnTo>
                <a:lnTo>
                  <a:pt x="2194560" y="85344"/>
                </a:lnTo>
                <a:lnTo>
                  <a:pt x="2240279" y="94487"/>
                </a:lnTo>
                <a:lnTo>
                  <a:pt x="2289048" y="103632"/>
                </a:lnTo>
                <a:lnTo>
                  <a:pt x="2331720" y="112775"/>
                </a:lnTo>
                <a:lnTo>
                  <a:pt x="2362200" y="118872"/>
                </a:lnTo>
                <a:lnTo>
                  <a:pt x="2368296" y="94487"/>
                </a:lnTo>
                <a:lnTo>
                  <a:pt x="2246376" y="70104"/>
                </a:lnTo>
                <a:lnTo>
                  <a:pt x="2197608" y="60960"/>
                </a:lnTo>
                <a:lnTo>
                  <a:pt x="2167128" y="54863"/>
                </a:lnTo>
                <a:close/>
              </a:path>
              <a:path w="2694940" h="558164">
                <a:moveTo>
                  <a:pt x="2441448" y="112775"/>
                </a:moveTo>
                <a:lnTo>
                  <a:pt x="2435352" y="137160"/>
                </a:lnTo>
                <a:lnTo>
                  <a:pt x="2450591" y="143256"/>
                </a:lnTo>
                <a:lnTo>
                  <a:pt x="2484120" y="152400"/>
                </a:lnTo>
                <a:lnTo>
                  <a:pt x="2545079" y="176784"/>
                </a:lnTo>
                <a:lnTo>
                  <a:pt x="2569464" y="185927"/>
                </a:lnTo>
                <a:lnTo>
                  <a:pt x="2593848" y="198120"/>
                </a:lnTo>
                <a:lnTo>
                  <a:pt x="2615184" y="210312"/>
                </a:lnTo>
                <a:lnTo>
                  <a:pt x="2618232" y="213360"/>
                </a:lnTo>
                <a:lnTo>
                  <a:pt x="2633472" y="192024"/>
                </a:lnTo>
                <a:lnTo>
                  <a:pt x="2627376" y="188975"/>
                </a:lnTo>
                <a:lnTo>
                  <a:pt x="2606040" y="176784"/>
                </a:lnTo>
                <a:lnTo>
                  <a:pt x="2581655" y="164592"/>
                </a:lnTo>
                <a:lnTo>
                  <a:pt x="2554224" y="152400"/>
                </a:lnTo>
                <a:lnTo>
                  <a:pt x="2523744" y="140208"/>
                </a:lnTo>
                <a:lnTo>
                  <a:pt x="2490216" y="128016"/>
                </a:lnTo>
                <a:lnTo>
                  <a:pt x="2456688" y="118872"/>
                </a:lnTo>
                <a:lnTo>
                  <a:pt x="2441448" y="112775"/>
                </a:lnTo>
                <a:close/>
              </a:path>
              <a:path w="2694940" h="558164">
                <a:moveTo>
                  <a:pt x="2654808" y="310896"/>
                </a:moveTo>
                <a:lnTo>
                  <a:pt x="2642616" y="326136"/>
                </a:lnTo>
                <a:lnTo>
                  <a:pt x="2630424" y="335280"/>
                </a:lnTo>
                <a:lnTo>
                  <a:pt x="2593848" y="359663"/>
                </a:lnTo>
                <a:lnTo>
                  <a:pt x="2545079" y="384048"/>
                </a:lnTo>
                <a:lnTo>
                  <a:pt x="2557272" y="405384"/>
                </a:lnTo>
                <a:lnTo>
                  <a:pt x="2606040" y="381000"/>
                </a:lnTo>
                <a:lnTo>
                  <a:pt x="2645664" y="356616"/>
                </a:lnTo>
                <a:lnTo>
                  <a:pt x="2676144" y="329184"/>
                </a:lnTo>
                <a:lnTo>
                  <a:pt x="2676144" y="326136"/>
                </a:lnTo>
                <a:lnTo>
                  <a:pt x="2685288" y="313944"/>
                </a:lnTo>
                <a:lnTo>
                  <a:pt x="2654808" y="313944"/>
                </a:lnTo>
                <a:lnTo>
                  <a:pt x="2654808" y="310896"/>
                </a:lnTo>
                <a:close/>
              </a:path>
              <a:path w="2694940" h="558164">
                <a:moveTo>
                  <a:pt x="2691384" y="298704"/>
                </a:moveTo>
                <a:lnTo>
                  <a:pt x="2663952" y="298704"/>
                </a:lnTo>
                <a:lnTo>
                  <a:pt x="2654808" y="313944"/>
                </a:lnTo>
                <a:lnTo>
                  <a:pt x="2685288" y="313944"/>
                </a:lnTo>
                <a:lnTo>
                  <a:pt x="2685288" y="310896"/>
                </a:lnTo>
                <a:lnTo>
                  <a:pt x="2691384" y="298704"/>
                </a:lnTo>
                <a:close/>
              </a:path>
              <a:path w="2694940" h="558164">
                <a:moveTo>
                  <a:pt x="2667000" y="289560"/>
                </a:moveTo>
                <a:lnTo>
                  <a:pt x="2660904" y="301751"/>
                </a:lnTo>
                <a:lnTo>
                  <a:pt x="2663952" y="298704"/>
                </a:lnTo>
                <a:lnTo>
                  <a:pt x="2691384" y="298704"/>
                </a:lnTo>
                <a:lnTo>
                  <a:pt x="2691384" y="295656"/>
                </a:lnTo>
                <a:lnTo>
                  <a:pt x="2691993" y="292608"/>
                </a:lnTo>
                <a:lnTo>
                  <a:pt x="2667000" y="292608"/>
                </a:lnTo>
                <a:lnTo>
                  <a:pt x="2667000" y="289560"/>
                </a:lnTo>
                <a:close/>
              </a:path>
              <a:path w="2694940" h="558164">
                <a:moveTo>
                  <a:pt x="2692146" y="268224"/>
                </a:moveTo>
                <a:lnTo>
                  <a:pt x="2667000" y="268224"/>
                </a:lnTo>
                <a:lnTo>
                  <a:pt x="2667000" y="292608"/>
                </a:lnTo>
                <a:lnTo>
                  <a:pt x="2691993" y="292608"/>
                </a:lnTo>
                <a:lnTo>
                  <a:pt x="2694432" y="280416"/>
                </a:lnTo>
                <a:lnTo>
                  <a:pt x="2694432" y="277368"/>
                </a:lnTo>
                <a:lnTo>
                  <a:pt x="2692146" y="268224"/>
                </a:lnTo>
                <a:close/>
              </a:path>
              <a:path w="2694940" h="558164">
                <a:moveTo>
                  <a:pt x="2688336" y="252984"/>
                </a:moveTo>
                <a:lnTo>
                  <a:pt x="2663952" y="262127"/>
                </a:lnTo>
                <a:lnTo>
                  <a:pt x="2667000" y="271272"/>
                </a:lnTo>
                <a:lnTo>
                  <a:pt x="2667000" y="268224"/>
                </a:lnTo>
                <a:lnTo>
                  <a:pt x="2692146" y="268224"/>
                </a:lnTo>
                <a:lnTo>
                  <a:pt x="2691384" y="265175"/>
                </a:lnTo>
                <a:lnTo>
                  <a:pt x="2691384" y="262127"/>
                </a:lnTo>
                <a:lnTo>
                  <a:pt x="2688336" y="252984"/>
                </a:lnTo>
                <a:close/>
              </a:path>
              <a:path w="2694940" h="558164">
                <a:moveTo>
                  <a:pt x="2474976" y="408432"/>
                </a:moveTo>
                <a:lnTo>
                  <a:pt x="2450591" y="417576"/>
                </a:lnTo>
                <a:lnTo>
                  <a:pt x="2410967" y="426720"/>
                </a:lnTo>
                <a:lnTo>
                  <a:pt x="2374391" y="435864"/>
                </a:lnTo>
                <a:lnTo>
                  <a:pt x="2331720" y="445008"/>
                </a:lnTo>
                <a:lnTo>
                  <a:pt x="2286000" y="454152"/>
                </a:lnTo>
                <a:lnTo>
                  <a:pt x="2279904" y="457200"/>
                </a:lnTo>
                <a:lnTo>
                  <a:pt x="2286000" y="481584"/>
                </a:lnTo>
                <a:lnTo>
                  <a:pt x="2292096" y="481584"/>
                </a:lnTo>
                <a:lnTo>
                  <a:pt x="2337816" y="472440"/>
                </a:lnTo>
                <a:lnTo>
                  <a:pt x="2380488" y="460248"/>
                </a:lnTo>
                <a:lnTo>
                  <a:pt x="2420112" y="451104"/>
                </a:lnTo>
                <a:lnTo>
                  <a:pt x="2456688" y="441960"/>
                </a:lnTo>
                <a:lnTo>
                  <a:pt x="2484120" y="432816"/>
                </a:lnTo>
                <a:lnTo>
                  <a:pt x="2474976" y="408432"/>
                </a:lnTo>
                <a:close/>
              </a:path>
              <a:path w="2694940" h="558164">
                <a:moveTo>
                  <a:pt x="2206752" y="469392"/>
                </a:moveTo>
                <a:lnTo>
                  <a:pt x="2194560" y="472440"/>
                </a:lnTo>
                <a:lnTo>
                  <a:pt x="2142744" y="481584"/>
                </a:lnTo>
                <a:lnTo>
                  <a:pt x="2036064" y="493776"/>
                </a:lnTo>
                <a:lnTo>
                  <a:pt x="2005583" y="499872"/>
                </a:lnTo>
                <a:lnTo>
                  <a:pt x="2008632" y="524256"/>
                </a:lnTo>
                <a:lnTo>
                  <a:pt x="2039112" y="521208"/>
                </a:lnTo>
                <a:lnTo>
                  <a:pt x="2093976" y="512064"/>
                </a:lnTo>
                <a:lnTo>
                  <a:pt x="2145791" y="505968"/>
                </a:lnTo>
                <a:lnTo>
                  <a:pt x="2197608" y="496824"/>
                </a:lnTo>
                <a:lnTo>
                  <a:pt x="2209800" y="496824"/>
                </a:lnTo>
                <a:lnTo>
                  <a:pt x="2206752" y="469392"/>
                </a:lnTo>
                <a:close/>
              </a:path>
              <a:path w="2694940" h="558164">
                <a:moveTo>
                  <a:pt x="1929383" y="505968"/>
                </a:moveTo>
                <a:lnTo>
                  <a:pt x="1923288" y="505968"/>
                </a:lnTo>
                <a:lnTo>
                  <a:pt x="1804416" y="518160"/>
                </a:lnTo>
                <a:lnTo>
                  <a:pt x="1743456" y="521208"/>
                </a:lnTo>
                <a:lnTo>
                  <a:pt x="1728216" y="521208"/>
                </a:lnTo>
                <a:lnTo>
                  <a:pt x="1728216" y="548640"/>
                </a:lnTo>
                <a:lnTo>
                  <a:pt x="1743456" y="545592"/>
                </a:lnTo>
                <a:lnTo>
                  <a:pt x="1807464" y="542544"/>
                </a:lnTo>
                <a:lnTo>
                  <a:pt x="1868424" y="536448"/>
                </a:lnTo>
                <a:lnTo>
                  <a:pt x="1926336" y="533400"/>
                </a:lnTo>
                <a:lnTo>
                  <a:pt x="1932432" y="533400"/>
                </a:lnTo>
                <a:lnTo>
                  <a:pt x="1929383" y="505968"/>
                </a:lnTo>
                <a:close/>
              </a:path>
              <a:path w="2694940" h="558164">
                <a:moveTo>
                  <a:pt x="1652016" y="527304"/>
                </a:moveTo>
                <a:lnTo>
                  <a:pt x="1615439" y="527304"/>
                </a:lnTo>
                <a:lnTo>
                  <a:pt x="1484376" y="533400"/>
                </a:lnTo>
                <a:lnTo>
                  <a:pt x="1447800" y="533400"/>
                </a:lnTo>
                <a:lnTo>
                  <a:pt x="1447800" y="557784"/>
                </a:lnTo>
                <a:lnTo>
                  <a:pt x="1484376" y="557784"/>
                </a:lnTo>
                <a:lnTo>
                  <a:pt x="1551432" y="554736"/>
                </a:lnTo>
                <a:lnTo>
                  <a:pt x="1615439" y="554736"/>
                </a:lnTo>
                <a:lnTo>
                  <a:pt x="1652016" y="551688"/>
                </a:lnTo>
                <a:lnTo>
                  <a:pt x="1652016" y="527304"/>
                </a:lnTo>
                <a:close/>
              </a:path>
              <a:path w="2694940" h="558164">
                <a:moveTo>
                  <a:pt x="1170432" y="530352"/>
                </a:moveTo>
                <a:lnTo>
                  <a:pt x="1170432" y="557784"/>
                </a:lnTo>
                <a:lnTo>
                  <a:pt x="1371600" y="557784"/>
                </a:lnTo>
                <a:lnTo>
                  <a:pt x="1371600" y="533400"/>
                </a:lnTo>
                <a:lnTo>
                  <a:pt x="1210056" y="533400"/>
                </a:lnTo>
                <a:lnTo>
                  <a:pt x="1170432" y="530352"/>
                </a:lnTo>
                <a:close/>
              </a:path>
              <a:path w="2694940" h="558164">
                <a:moveTo>
                  <a:pt x="890016" y="518160"/>
                </a:moveTo>
                <a:lnTo>
                  <a:pt x="890016" y="542544"/>
                </a:lnTo>
                <a:lnTo>
                  <a:pt x="950976" y="545592"/>
                </a:lnTo>
                <a:lnTo>
                  <a:pt x="1011936" y="551688"/>
                </a:lnTo>
                <a:lnTo>
                  <a:pt x="1078992" y="554736"/>
                </a:lnTo>
                <a:lnTo>
                  <a:pt x="1094232" y="554736"/>
                </a:lnTo>
                <a:lnTo>
                  <a:pt x="1094232" y="527304"/>
                </a:lnTo>
                <a:lnTo>
                  <a:pt x="1078992" y="527304"/>
                </a:lnTo>
                <a:lnTo>
                  <a:pt x="890016" y="518160"/>
                </a:lnTo>
                <a:close/>
              </a:path>
              <a:path w="2694940" h="558164">
                <a:moveTo>
                  <a:pt x="612648" y="490728"/>
                </a:moveTo>
                <a:lnTo>
                  <a:pt x="609600" y="515112"/>
                </a:lnTo>
                <a:lnTo>
                  <a:pt x="655319" y="521208"/>
                </a:lnTo>
                <a:lnTo>
                  <a:pt x="768095" y="533400"/>
                </a:lnTo>
                <a:lnTo>
                  <a:pt x="813816" y="536448"/>
                </a:lnTo>
                <a:lnTo>
                  <a:pt x="816863" y="512064"/>
                </a:lnTo>
                <a:lnTo>
                  <a:pt x="771144" y="505968"/>
                </a:lnTo>
                <a:lnTo>
                  <a:pt x="658368" y="493776"/>
                </a:lnTo>
                <a:lnTo>
                  <a:pt x="612648" y="490728"/>
                </a:lnTo>
                <a:close/>
              </a:path>
              <a:path w="2694940" h="558164">
                <a:moveTo>
                  <a:pt x="341375" y="441960"/>
                </a:moveTo>
                <a:lnTo>
                  <a:pt x="335280" y="466344"/>
                </a:lnTo>
                <a:lnTo>
                  <a:pt x="356616" y="472440"/>
                </a:lnTo>
                <a:lnTo>
                  <a:pt x="448056" y="490728"/>
                </a:lnTo>
                <a:lnTo>
                  <a:pt x="496824" y="496824"/>
                </a:lnTo>
                <a:lnTo>
                  <a:pt x="536448" y="502920"/>
                </a:lnTo>
                <a:lnTo>
                  <a:pt x="539495" y="478536"/>
                </a:lnTo>
                <a:lnTo>
                  <a:pt x="499872" y="472440"/>
                </a:lnTo>
                <a:lnTo>
                  <a:pt x="451104" y="463296"/>
                </a:lnTo>
                <a:lnTo>
                  <a:pt x="405384" y="454152"/>
                </a:lnTo>
                <a:lnTo>
                  <a:pt x="362712" y="445008"/>
                </a:lnTo>
                <a:lnTo>
                  <a:pt x="341375" y="441960"/>
                </a:lnTo>
                <a:close/>
              </a:path>
              <a:path w="2694940" h="558164">
                <a:moveTo>
                  <a:pt x="82296" y="347472"/>
                </a:moveTo>
                <a:lnTo>
                  <a:pt x="70103" y="371856"/>
                </a:lnTo>
                <a:lnTo>
                  <a:pt x="88391" y="384048"/>
                </a:lnTo>
                <a:lnTo>
                  <a:pt x="112775" y="396240"/>
                </a:lnTo>
                <a:lnTo>
                  <a:pt x="140208" y="405384"/>
                </a:lnTo>
                <a:lnTo>
                  <a:pt x="170687" y="417576"/>
                </a:lnTo>
                <a:lnTo>
                  <a:pt x="237744" y="441960"/>
                </a:lnTo>
                <a:lnTo>
                  <a:pt x="259080" y="448056"/>
                </a:lnTo>
                <a:lnTo>
                  <a:pt x="268224" y="423672"/>
                </a:lnTo>
                <a:lnTo>
                  <a:pt x="243840" y="417576"/>
                </a:lnTo>
                <a:lnTo>
                  <a:pt x="210312" y="405384"/>
                </a:lnTo>
                <a:lnTo>
                  <a:pt x="179831" y="393192"/>
                </a:lnTo>
                <a:lnTo>
                  <a:pt x="149352" y="384048"/>
                </a:lnTo>
                <a:lnTo>
                  <a:pt x="100584" y="359663"/>
                </a:lnTo>
                <a:lnTo>
                  <a:pt x="82296" y="347472"/>
                </a:lnTo>
                <a:close/>
              </a:path>
            </a:pathLst>
          </a:custGeom>
          <a:solidFill>
            <a:srgbClr val="375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5835" y="451104"/>
            <a:ext cx="163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</a:t>
            </a:r>
            <a:r>
              <a:rPr sz="3600" spc="-50" dirty="0"/>
              <a:t>x</a:t>
            </a:r>
            <a:r>
              <a:rPr sz="3600" spc="-5" dirty="0"/>
              <a:t>am</a:t>
            </a:r>
            <a:r>
              <a:rPr sz="3600" dirty="0"/>
              <a:t>p</a:t>
            </a:r>
            <a:r>
              <a:rPr sz="3600" spc="-5" dirty="0"/>
              <a:t>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2935605"/>
          </a:xfrm>
          <a:custGeom>
            <a:avLst/>
            <a:gdLst/>
            <a:ahLst/>
            <a:cxnLst/>
            <a:rect l="l" t="t" r="r" b="b"/>
            <a:pathLst>
              <a:path w="8269605" h="2935604">
                <a:moveTo>
                  <a:pt x="8269224" y="0"/>
                </a:moveTo>
                <a:lnTo>
                  <a:pt x="0" y="0"/>
                </a:lnTo>
                <a:lnTo>
                  <a:pt x="0" y="2935224"/>
                </a:lnTo>
                <a:lnTo>
                  <a:pt x="8269224" y="2935224"/>
                </a:lnTo>
                <a:lnTo>
                  <a:pt x="8269224" y="2913888"/>
                </a:lnTo>
                <a:lnTo>
                  <a:pt x="39624" y="2913888"/>
                </a:lnTo>
                <a:lnTo>
                  <a:pt x="18286" y="2895600"/>
                </a:lnTo>
                <a:lnTo>
                  <a:pt x="39624" y="2895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935604">
                <a:moveTo>
                  <a:pt x="39624" y="2895600"/>
                </a:moveTo>
                <a:lnTo>
                  <a:pt x="18286" y="2895600"/>
                </a:lnTo>
                <a:lnTo>
                  <a:pt x="39624" y="2913888"/>
                </a:lnTo>
                <a:lnTo>
                  <a:pt x="39624" y="2895600"/>
                </a:lnTo>
                <a:close/>
              </a:path>
              <a:path w="8269605" h="2935604">
                <a:moveTo>
                  <a:pt x="8229600" y="2895600"/>
                </a:moveTo>
                <a:lnTo>
                  <a:pt x="39624" y="2895600"/>
                </a:lnTo>
                <a:lnTo>
                  <a:pt x="39624" y="2913888"/>
                </a:lnTo>
                <a:lnTo>
                  <a:pt x="8229600" y="2913888"/>
                </a:lnTo>
                <a:lnTo>
                  <a:pt x="8229600" y="2895600"/>
                </a:lnTo>
                <a:close/>
              </a:path>
              <a:path w="8269605" h="2935604">
                <a:moveTo>
                  <a:pt x="8229600" y="18287"/>
                </a:moveTo>
                <a:lnTo>
                  <a:pt x="8229600" y="2913888"/>
                </a:lnTo>
                <a:lnTo>
                  <a:pt x="8247888" y="2895600"/>
                </a:lnTo>
                <a:lnTo>
                  <a:pt x="8269224" y="2895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935604">
                <a:moveTo>
                  <a:pt x="8269224" y="2895600"/>
                </a:moveTo>
                <a:lnTo>
                  <a:pt x="8247888" y="2895600"/>
                </a:lnTo>
                <a:lnTo>
                  <a:pt x="8229600" y="2913888"/>
                </a:lnTo>
                <a:lnTo>
                  <a:pt x="8269224" y="2913888"/>
                </a:lnTo>
                <a:lnTo>
                  <a:pt x="8269224" y="2895600"/>
                </a:lnTo>
                <a:close/>
              </a:path>
              <a:path w="8269605" h="2935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935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935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972057"/>
            <a:ext cx="7928609" cy="2306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Schedule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b="1" i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</a:t>
            </a:r>
            <a:r>
              <a:rPr sz="2200" b="1"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is</a:t>
            </a:r>
            <a:r>
              <a:rPr sz="22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very</a:t>
            </a:r>
            <a:r>
              <a:rPr sz="22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bad</a:t>
            </a:r>
            <a:r>
              <a:rPr sz="2200" spc="-5" dirty="0">
                <a:latin typeface="Arial MT"/>
                <a:cs typeface="Arial MT"/>
              </a:rPr>
              <a:t>!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least,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it's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 you're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bank!)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15" dirty="0">
                <a:latin typeface="Arial MT"/>
                <a:cs typeface="Arial MT"/>
              </a:rPr>
              <a:t>We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withdrew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$100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spc="10" dirty="0">
                <a:latin typeface="Arial MT"/>
                <a:cs typeface="Arial MT"/>
              </a:rPr>
              <a:t>from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account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A</a:t>
            </a:r>
            <a:r>
              <a:rPr sz="2200" spc="-5" dirty="0">
                <a:latin typeface="Arial MT"/>
                <a:cs typeface="Arial MT"/>
              </a:rPr>
              <a:t>,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marR="374015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But </a:t>
            </a:r>
            <a:r>
              <a:rPr sz="2200" dirty="0">
                <a:latin typeface="Arial MT"/>
                <a:cs typeface="Arial MT"/>
              </a:rPr>
              <a:t>somehow the database has recorded that our account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now</a:t>
            </a:r>
            <a:r>
              <a:rPr sz="2200" spc="-5" dirty="0">
                <a:latin typeface="Arial MT"/>
                <a:cs typeface="Arial MT"/>
              </a:rPr>
              <a:t> holds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$201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4652" y="374904"/>
            <a:ext cx="284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serial</a:t>
            </a:r>
            <a:r>
              <a:rPr sz="3600" spc="-85" dirty="0"/>
              <a:t> </a:t>
            </a:r>
            <a:r>
              <a:rPr sz="3600" dirty="0"/>
              <a:t>schedule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3103" y="1625091"/>
            <a:ext cx="8269605" cy="4154804"/>
          </a:xfrm>
          <a:custGeom>
            <a:avLst/>
            <a:gdLst/>
            <a:ahLst/>
            <a:cxnLst/>
            <a:rect l="l" t="t" r="r" b="b"/>
            <a:pathLst>
              <a:path w="8269605" h="4154804">
                <a:moveTo>
                  <a:pt x="8269224" y="0"/>
                </a:moveTo>
                <a:lnTo>
                  <a:pt x="0" y="0"/>
                </a:lnTo>
                <a:lnTo>
                  <a:pt x="0" y="4154424"/>
                </a:lnTo>
                <a:lnTo>
                  <a:pt x="8269224" y="4154424"/>
                </a:lnTo>
                <a:lnTo>
                  <a:pt x="8269224" y="4133088"/>
                </a:lnTo>
                <a:lnTo>
                  <a:pt x="39624" y="4133088"/>
                </a:lnTo>
                <a:lnTo>
                  <a:pt x="18286" y="4114800"/>
                </a:lnTo>
                <a:lnTo>
                  <a:pt x="39624" y="4114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154804">
                <a:moveTo>
                  <a:pt x="39624" y="4114800"/>
                </a:moveTo>
                <a:lnTo>
                  <a:pt x="18286" y="4114800"/>
                </a:lnTo>
                <a:lnTo>
                  <a:pt x="39624" y="4133088"/>
                </a:lnTo>
                <a:lnTo>
                  <a:pt x="39624" y="4114800"/>
                </a:lnTo>
                <a:close/>
              </a:path>
              <a:path w="8269605" h="4154804">
                <a:moveTo>
                  <a:pt x="8229600" y="4114800"/>
                </a:moveTo>
                <a:lnTo>
                  <a:pt x="39624" y="4114800"/>
                </a:lnTo>
                <a:lnTo>
                  <a:pt x="39624" y="4133088"/>
                </a:lnTo>
                <a:lnTo>
                  <a:pt x="8229600" y="4133088"/>
                </a:lnTo>
                <a:lnTo>
                  <a:pt x="8229600" y="4114800"/>
                </a:lnTo>
                <a:close/>
              </a:path>
              <a:path w="8269605" h="4154804">
                <a:moveTo>
                  <a:pt x="8229600" y="18287"/>
                </a:moveTo>
                <a:lnTo>
                  <a:pt x="8229600" y="4133088"/>
                </a:lnTo>
                <a:lnTo>
                  <a:pt x="8247888" y="4114800"/>
                </a:lnTo>
                <a:lnTo>
                  <a:pt x="8269224" y="4114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154804">
                <a:moveTo>
                  <a:pt x="8269224" y="4114800"/>
                </a:moveTo>
                <a:lnTo>
                  <a:pt x="8247888" y="4114800"/>
                </a:lnTo>
                <a:lnTo>
                  <a:pt x="8229600" y="4133088"/>
                </a:lnTo>
                <a:lnTo>
                  <a:pt x="8269224" y="4133088"/>
                </a:lnTo>
                <a:lnTo>
                  <a:pt x="8269224" y="4114800"/>
                </a:lnTo>
                <a:close/>
              </a:path>
              <a:path w="8269605" h="41548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1548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1548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032" y="1667255"/>
            <a:ext cx="8126095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1778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94970" algn="l"/>
                <a:tab pos="395605" algn="l"/>
              </a:tabLst>
            </a:pPr>
            <a:r>
              <a:rPr sz="2400" dirty="0">
                <a:latin typeface="Arial MT"/>
                <a:cs typeface="Arial MT"/>
              </a:rPr>
              <a:t>Our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idea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99"/>
                </a:solidFill>
                <a:latin typeface="Arial MT"/>
                <a:cs typeface="Arial MT"/>
              </a:rPr>
              <a:t>is</a:t>
            </a:r>
            <a:r>
              <a:rPr sz="2400" spc="7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99"/>
                </a:solidFill>
                <a:latin typeface="Arial MT"/>
                <a:cs typeface="Arial MT"/>
              </a:rPr>
              <a:t>a</a:t>
            </a:r>
            <a:r>
              <a:rPr sz="2400" spc="9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3399"/>
                </a:solidFill>
                <a:latin typeface="Arial"/>
                <a:cs typeface="Arial"/>
              </a:rPr>
              <a:t>serial</a:t>
            </a:r>
            <a:r>
              <a:rPr sz="2400" b="1" spc="9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3399"/>
                </a:solidFill>
                <a:latin typeface="Arial"/>
                <a:cs typeface="Arial"/>
              </a:rPr>
              <a:t>schedule</a:t>
            </a:r>
            <a:r>
              <a:rPr sz="2400" spc="-10" dirty="0">
                <a:latin typeface="Arial MT"/>
                <a:cs typeface="Arial MT"/>
              </a:rPr>
              <a:t>,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which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operations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transaction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grouped </a:t>
            </a:r>
            <a:r>
              <a:rPr sz="2400" spc="-20" dirty="0">
                <a:latin typeface="Arial MT"/>
                <a:cs typeface="Arial MT"/>
              </a:rPr>
              <a:t>together.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00">
              <a:latin typeface="Arial MT"/>
              <a:cs typeface="Arial MT"/>
            </a:endParaRPr>
          </a:p>
          <a:p>
            <a:pPr marL="394970" indent="-344805">
              <a:lnSpc>
                <a:spcPct val="100000"/>
              </a:lnSpc>
              <a:buChar char="•"/>
              <a:tabLst>
                <a:tab pos="394970" algn="l"/>
                <a:tab pos="395605" algn="l"/>
              </a:tabLst>
            </a:pP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two</a:t>
            </a:r>
            <a:r>
              <a:rPr sz="2400" dirty="0">
                <a:latin typeface="Arial MT"/>
                <a:cs typeface="Arial MT"/>
              </a:rPr>
              <a:t> transactions,</a:t>
            </a:r>
            <a:endParaRPr sz="2400">
              <a:latin typeface="Arial MT"/>
              <a:cs typeface="Arial MT"/>
            </a:endParaRPr>
          </a:p>
          <a:p>
            <a:pPr marL="394970" marR="21590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94970" algn="l"/>
                <a:tab pos="395605" algn="l"/>
                <a:tab pos="1321435" algn="l"/>
                <a:tab pos="1891664" algn="l"/>
                <a:tab pos="3180715" algn="l"/>
                <a:tab pos="4000500" algn="l"/>
                <a:tab pos="4384675" algn="l"/>
                <a:tab pos="5564505" algn="l"/>
                <a:tab pos="6286500" algn="l"/>
                <a:tab pos="7844155" algn="l"/>
              </a:tabLst>
            </a:pPr>
            <a:r>
              <a:rPr sz="2400" spc="15" dirty="0">
                <a:latin typeface="Arial MT"/>
                <a:cs typeface="Arial MT"/>
              </a:rPr>
              <a:t>T</a:t>
            </a:r>
            <a:r>
              <a:rPr sz="2400" spc="-20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a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on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35" dirty="0">
                <a:latin typeface="Arial MT"/>
                <a:cs typeface="Arial MT"/>
              </a:rPr>
              <a:t>w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w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y</a:t>
            </a:r>
            <a:r>
              <a:rPr sz="2400" dirty="0">
                <a:latin typeface="Arial MT"/>
                <a:cs typeface="Arial MT"/>
              </a:rPr>
              <a:t>s	t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a</a:t>
            </a:r>
            <a:r>
              <a:rPr sz="2400" spc="-5" dirty="0">
                <a:latin typeface="Arial MT"/>
                <a:cs typeface="Arial MT"/>
              </a:rPr>
              <a:t>rr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20" dirty="0">
                <a:latin typeface="Arial MT"/>
                <a:cs typeface="Arial MT"/>
              </a:rPr>
              <a:t>g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the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r	ope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ons	</a:t>
            </a:r>
            <a:r>
              <a:rPr sz="2400" spc="-2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o  get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serial</a:t>
            </a:r>
            <a:r>
              <a:rPr sz="2400" dirty="0">
                <a:latin typeface="Arial MT"/>
                <a:cs typeface="Arial MT"/>
              </a:rPr>
              <a:t> schedule: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500">
              <a:latin typeface="Arial MT"/>
              <a:cs typeface="Arial MT"/>
            </a:endParaRPr>
          </a:p>
          <a:p>
            <a:pPr marL="394970" indent="-344805">
              <a:lnSpc>
                <a:spcPct val="100000"/>
              </a:lnSpc>
              <a:buChar char="•"/>
              <a:tabLst>
                <a:tab pos="394970" algn="l"/>
                <a:tab pos="395605" algn="l"/>
              </a:tabLst>
            </a:pPr>
            <a:r>
              <a:rPr sz="2400" spc="-5" dirty="0">
                <a:solidFill>
                  <a:srgbClr val="BF0000"/>
                </a:solidFill>
                <a:latin typeface="Arial MT"/>
                <a:cs typeface="Arial MT"/>
              </a:rPr>
              <a:t>Serial </a:t>
            </a:r>
            <a:r>
              <a:rPr sz="2400" dirty="0">
                <a:solidFill>
                  <a:srgbClr val="BF0000"/>
                </a:solidFill>
                <a:latin typeface="Arial MT"/>
                <a:cs typeface="Arial MT"/>
              </a:rPr>
              <a:t>schedule</a:t>
            </a:r>
            <a:r>
              <a:rPr sz="2400" spc="-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F0000"/>
                </a:solidFill>
                <a:latin typeface="Arial MT"/>
                <a:cs typeface="Arial MT"/>
              </a:rPr>
              <a:t>1:</a:t>
            </a:r>
            <a:r>
              <a:rPr sz="2400" spc="-4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400" b="1" i="1" spc="-5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400" b="1" spc="-7" baseline="-20833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(</a:t>
            </a:r>
            <a:r>
              <a:rPr sz="2400" b="1" i="1" spc="-5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),</a:t>
            </a:r>
            <a:r>
              <a:rPr sz="2400" b="1" spc="3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400" b="1" spc="-7" baseline="-20833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(</a:t>
            </a:r>
            <a:r>
              <a:rPr sz="2400" b="1" i="1" spc="-5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),</a:t>
            </a:r>
            <a:r>
              <a:rPr sz="2400" b="1" spc="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400" b="1" spc="-7" baseline="-20833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(</a:t>
            </a:r>
            <a:r>
              <a:rPr sz="2400" b="1" i="1" spc="-5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),</a:t>
            </a:r>
            <a:r>
              <a:rPr sz="2400" b="1" spc="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400" b="1" spc="-15" baseline="-20833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(</a:t>
            </a:r>
            <a:r>
              <a:rPr sz="2400" b="1" i="1" spc="-10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),</a:t>
            </a:r>
            <a:r>
              <a:rPr sz="2400" b="1" spc="1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400" b="1" spc="-7" baseline="-20833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(</a:t>
            </a:r>
            <a:r>
              <a:rPr sz="2400" b="1" i="1" spc="-5" dirty="0">
                <a:solidFill>
                  <a:srgbClr val="BF0000"/>
                </a:solidFill>
                <a:latin typeface="Arial"/>
                <a:cs typeface="Arial"/>
              </a:rPr>
              <a:t>B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),</a:t>
            </a:r>
            <a:r>
              <a:rPr sz="2400" b="1" spc="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400" b="1" spc="-7" baseline="-20833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(</a:t>
            </a:r>
            <a:r>
              <a:rPr sz="2400" b="1" i="1" spc="-5" dirty="0">
                <a:solidFill>
                  <a:srgbClr val="BF0000"/>
                </a:solidFill>
                <a:latin typeface="Arial"/>
                <a:cs typeface="Arial"/>
              </a:rPr>
              <a:t>B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94970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94970" algn="l"/>
                <a:tab pos="395605" algn="l"/>
              </a:tabLst>
            </a:pP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Serial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schedule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2:</a:t>
            </a:r>
            <a:r>
              <a:rPr sz="2400" spc="-4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b="1" spc="-7" baseline="-20833" dirty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(</a:t>
            </a:r>
            <a:r>
              <a:rPr sz="2400" b="1" i="1" spc="-5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),</a:t>
            </a:r>
            <a:r>
              <a:rPr sz="2400" b="1" spc="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sz="2400" b="1" spc="-7" baseline="-20833" dirty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(</a:t>
            </a:r>
            <a:r>
              <a:rPr sz="2400" b="1" i="1" spc="-5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),</a:t>
            </a:r>
            <a:r>
              <a:rPr sz="2400" b="1" spc="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b="1" spc="-7" baseline="-20833" dirty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(</a:t>
            </a:r>
            <a:r>
              <a:rPr sz="2400" b="1" i="1" spc="-5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),</a:t>
            </a:r>
            <a:r>
              <a:rPr sz="2400" b="1" spc="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sz="2400" b="1" spc="-15" baseline="-20833" dirty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r>
              <a:rPr sz="2400" b="1" spc="-10" dirty="0">
                <a:solidFill>
                  <a:srgbClr val="6F2F9F"/>
                </a:solidFill>
                <a:latin typeface="Arial"/>
                <a:cs typeface="Arial"/>
              </a:rPr>
              <a:t>(</a:t>
            </a:r>
            <a:r>
              <a:rPr sz="2400" b="1" i="1" spc="-10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2400" b="1" spc="-10" dirty="0">
                <a:solidFill>
                  <a:srgbClr val="6F2F9F"/>
                </a:solidFill>
                <a:latin typeface="Arial"/>
                <a:cs typeface="Arial"/>
              </a:rPr>
              <a:t>),</a:t>
            </a:r>
            <a:r>
              <a:rPr sz="2400" b="1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b="1" spc="-7" baseline="-20833" dirty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(</a:t>
            </a:r>
            <a:r>
              <a:rPr sz="2400" b="1" i="1" spc="-5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),</a:t>
            </a:r>
            <a:r>
              <a:rPr sz="2400" b="1" spc="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sz="2400" b="1" spc="-7" baseline="-20833" dirty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(</a:t>
            </a:r>
            <a:r>
              <a:rPr sz="2400" b="1" i="1" spc="-5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1876" y="451104"/>
            <a:ext cx="284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serial</a:t>
            </a:r>
            <a:r>
              <a:rPr sz="3600" spc="-85" dirty="0"/>
              <a:t> </a:t>
            </a:r>
            <a:r>
              <a:rPr sz="3600" dirty="0"/>
              <a:t>schedule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3469004"/>
          </a:xfrm>
          <a:custGeom>
            <a:avLst/>
            <a:gdLst/>
            <a:ahLst/>
            <a:cxnLst/>
            <a:rect l="l" t="t" r="r" b="b"/>
            <a:pathLst>
              <a:path w="8269605" h="3469004">
                <a:moveTo>
                  <a:pt x="8269224" y="0"/>
                </a:moveTo>
                <a:lnTo>
                  <a:pt x="0" y="0"/>
                </a:lnTo>
                <a:lnTo>
                  <a:pt x="0" y="3468624"/>
                </a:lnTo>
                <a:lnTo>
                  <a:pt x="8269224" y="3468624"/>
                </a:lnTo>
                <a:lnTo>
                  <a:pt x="8269224" y="3447288"/>
                </a:lnTo>
                <a:lnTo>
                  <a:pt x="39624" y="3447288"/>
                </a:lnTo>
                <a:lnTo>
                  <a:pt x="18286" y="3429000"/>
                </a:lnTo>
                <a:lnTo>
                  <a:pt x="39624" y="34290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469004">
                <a:moveTo>
                  <a:pt x="39624" y="3429000"/>
                </a:moveTo>
                <a:lnTo>
                  <a:pt x="18286" y="3429000"/>
                </a:lnTo>
                <a:lnTo>
                  <a:pt x="39624" y="3447288"/>
                </a:lnTo>
                <a:lnTo>
                  <a:pt x="39624" y="3429000"/>
                </a:lnTo>
                <a:close/>
              </a:path>
              <a:path w="8269605" h="3469004">
                <a:moveTo>
                  <a:pt x="8229600" y="3429000"/>
                </a:moveTo>
                <a:lnTo>
                  <a:pt x="39624" y="3429000"/>
                </a:lnTo>
                <a:lnTo>
                  <a:pt x="39624" y="3447288"/>
                </a:lnTo>
                <a:lnTo>
                  <a:pt x="8229600" y="3447288"/>
                </a:lnTo>
                <a:lnTo>
                  <a:pt x="8229600" y="3429000"/>
                </a:lnTo>
                <a:close/>
              </a:path>
              <a:path w="8269605" h="3469004">
                <a:moveTo>
                  <a:pt x="8229600" y="18287"/>
                </a:moveTo>
                <a:lnTo>
                  <a:pt x="8229600" y="3447288"/>
                </a:lnTo>
                <a:lnTo>
                  <a:pt x="8247888" y="3429000"/>
                </a:lnTo>
                <a:lnTo>
                  <a:pt x="8269224" y="34290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469004">
                <a:moveTo>
                  <a:pt x="8269224" y="3429000"/>
                </a:moveTo>
                <a:lnTo>
                  <a:pt x="8247888" y="3429000"/>
                </a:lnTo>
                <a:lnTo>
                  <a:pt x="8229600" y="3447288"/>
                </a:lnTo>
                <a:lnTo>
                  <a:pt x="8269224" y="3447288"/>
                </a:lnTo>
                <a:lnTo>
                  <a:pt x="8269224" y="3429000"/>
                </a:lnTo>
                <a:close/>
              </a:path>
              <a:path w="8269605" h="34690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4690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4690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969007"/>
            <a:ext cx="55949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  <a:tab pos="932815" algn="l"/>
                <a:tab pos="2554605" algn="l"/>
                <a:tab pos="3027045" algn="l"/>
                <a:tab pos="4154804" algn="l"/>
              </a:tabLst>
            </a:pPr>
            <a:r>
              <a:rPr sz="2800" spc="10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n	pr</a:t>
            </a:r>
            <a:r>
              <a:rPr sz="2800" spc="-25" dirty="0">
                <a:latin typeface="Arial MT"/>
                <a:cs typeface="Arial MT"/>
              </a:rPr>
              <a:t>a</a:t>
            </a:r>
            <a:r>
              <a:rPr sz="2800" spc="10" dirty="0">
                <a:latin typeface="Arial MT"/>
                <a:cs typeface="Arial MT"/>
              </a:rPr>
              <a:t>ct</a:t>
            </a:r>
            <a:r>
              <a:rPr sz="2800" spc="-25" dirty="0">
                <a:latin typeface="Arial MT"/>
                <a:cs typeface="Arial MT"/>
              </a:rPr>
              <a:t>i</a:t>
            </a:r>
            <a:r>
              <a:rPr sz="2800" spc="10" dirty="0">
                <a:latin typeface="Arial MT"/>
                <a:cs typeface="Arial MT"/>
              </a:rPr>
              <a:t>c</a:t>
            </a:r>
            <a:r>
              <a:rPr sz="2800" spc="-2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,	a	</a:t>
            </a:r>
            <a:r>
              <a:rPr sz="2800" spc="10" dirty="0">
                <a:latin typeface="Arial MT"/>
                <a:cs typeface="Arial MT"/>
              </a:rPr>
              <a:t>s</a:t>
            </a:r>
            <a:r>
              <a:rPr sz="2800" spc="-2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rial	</a:t>
            </a:r>
            <a:r>
              <a:rPr sz="2800" spc="-15" dirty="0">
                <a:latin typeface="Arial MT"/>
                <a:cs typeface="Arial MT"/>
              </a:rPr>
              <a:t>s</a:t>
            </a:r>
            <a:r>
              <a:rPr sz="2800" spc="10" dirty="0">
                <a:latin typeface="Arial MT"/>
                <a:cs typeface="Arial MT"/>
              </a:rPr>
              <a:t>c</a:t>
            </a:r>
            <a:r>
              <a:rPr sz="2800" dirty="0">
                <a:latin typeface="Arial MT"/>
                <a:cs typeface="Arial MT"/>
              </a:rPr>
              <a:t>hedule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54555" y="1969007"/>
            <a:ext cx="7731759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501640">
              <a:lnSpc>
                <a:spcPct val="100000"/>
              </a:lnSpc>
              <a:spcBef>
                <a:spcPts val="105"/>
              </a:spcBef>
              <a:tabLst>
                <a:tab pos="1682750" algn="l"/>
                <a:tab pos="2179320" algn="l"/>
                <a:tab pos="3569335" algn="l"/>
                <a:tab pos="4340225" algn="l"/>
                <a:tab pos="5434965" algn="l"/>
                <a:tab pos="6385560" algn="l"/>
                <a:tab pos="6410325" algn="l"/>
                <a:tab pos="7123430" algn="l"/>
              </a:tabLst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1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35" dirty="0">
                <a:solidFill>
                  <a:srgbClr val="FF0000"/>
                </a:solidFill>
                <a:latin typeface="Arial MT"/>
                <a:cs typeface="Arial MT"/>
              </a:rPr>
              <a:t>'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t		reali</a:t>
            </a:r>
            <a:r>
              <a:rPr sz="2800" spc="-1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dirty="0">
                <a:latin typeface="Arial MT"/>
                <a:cs typeface="Arial MT"/>
              </a:rPr>
              <a:t>,  be</a:t>
            </a:r>
            <a:r>
              <a:rPr sz="2800" spc="10" dirty="0">
                <a:latin typeface="Arial MT"/>
                <a:cs typeface="Arial MT"/>
              </a:rPr>
              <a:t>c</a:t>
            </a:r>
            <a:r>
              <a:rPr sz="2800" dirty="0">
                <a:latin typeface="Arial MT"/>
                <a:cs typeface="Arial MT"/>
              </a:rPr>
              <a:t>au</a:t>
            </a:r>
            <a:r>
              <a:rPr sz="2800" spc="10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e	</a:t>
            </a:r>
            <a:r>
              <a:rPr sz="2800" spc="-2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t	</a:t>
            </a:r>
            <a:r>
              <a:rPr sz="2800" spc="-5" dirty="0">
                <a:latin typeface="Arial MT"/>
                <a:cs typeface="Arial MT"/>
              </a:rPr>
              <a:t>m</a:t>
            </a:r>
            <a:r>
              <a:rPr sz="2800" dirty="0">
                <a:latin typeface="Arial MT"/>
                <a:cs typeface="Arial MT"/>
              </a:rPr>
              <a:t>eans	</a:t>
            </a:r>
            <a:r>
              <a:rPr sz="2800" spc="-30" dirty="0">
                <a:latin typeface="Arial MT"/>
                <a:cs typeface="Arial MT"/>
              </a:rPr>
              <a:t>w</a:t>
            </a:r>
            <a:r>
              <a:rPr sz="2800" dirty="0">
                <a:latin typeface="Arial MT"/>
                <a:cs typeface="Arial MT"/>
              </a:rPr>
              <a:t>e	</a:t>
            </a:r>
            <a:r>
              <a:rPr sz="2800" spc="-5" dirty="0">
                <a:latin typeface="Arial MT"/>
                <a:cs typeface="Arial MT"/>
              </a:rPr>
              <a:t>m</a:t>
            </a:r>
            <a:r>
              <a:rPr sz="2800" dirty="0">
                <a:latin typeface="Arial MT"/>
                <a:cs typeface="Arial MT"/>
              </a:rPr>
              <a:t>u</a:t>
            </a:r>
            <a:r>
              <a:rPr sz="2800" spc="10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t	</a:t>
            </a:r>
            <a:r>
              <a:rPr sz="2800" spc="-30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ait	</a:t>
            </a:r>
            <a:r>
              <a:rPr sz="2800" spc="10" dirty="0">
                <a:latin typeface="Arial MT"/>
                <a:cs typeface="Arial MT"/>
              </a:rPr>
              <a:t>f</a:t>
            </a:r>
            <a:r>
              <a:rPr sz="2800" dirty="0">
                <a:latin typeface="Arial MT"/>
                <a:cs typeface="Arial MT"/>
              </a:rPr>
              <a:t>or	one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transaction</a:t>
            </a:r>
            <a:r>
              <a:rPr spc="-75" dirty="0"/>
              <a:t> </a:t>
            </a:r>
            <a:r>
              <a:rPr spc="5" dirty="0"/>
              <a:t>to</a:t>
            </a:r>
            <a:r>
              <a:rPr spc="-20" dirty="0"/>
              <a:t> </a:t>
            </a:r>
            <a:r>
              <a:rPr spc="5" dirty="0"/>
              <a:t>complete</a:t>
            </a:r>
            <a:r>
              <a:rPr spc="-30" dirty="0"/>
              <a:t> </a:t>
            </a:r>
            <a:r>
              <a:rPr spc="5" dirty="0"/>
              <a:t>before</a:t>
            </a:r>
            <a:r>
              <a:rPr spc="-20" dirty="0"/>
              <a:t> </a:t>
            </a:r>
            <a:r>
              <a:rPr spc="5" dirty="0"/>
              <a:t>starting</a:t>
            </a:r>
            <a:r>
              <a:rPr spc="-70" dirty="0"/>
              <a:t> </a:t>
            </a:r>
            <a:r>
              <a:rPr spc="-15" dirty="0"/>
              <a:t>another.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/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357505" algn="l"/>
              </a:tabLst>
            </a:pPr>
            <a:r>
              <a:rPr spc="-15" dirty="0"/>
              <a:t>We </a:t>
            </a:r>
            <a:r>
              <a:rPr spc="-5" dirty="0"/>
              <a:t>would </a:t>
            </a:r>
            <a:r>
              <a:rPr dirty="0"/>
              <a:t>really </a:t>
            </a:r>
            <a:r>
              <a:rPr spc="5" dirty="0"/>
              <a:t>prefer to </a:t>
            </a:r>
            <a:r>
              <a:rPr spc="-5" dirty="0"/>
              <a:t>interleave </a:t>
            </a:r>
            <a:r>
              <a:rPr dirty="0"/>
              <a:t>them </a:t>
            </a:r>
            <a:r>
              <a:rPr spc="5" dirty="0"/>
              <a:t>— </a:t>
            </a:r>
            <a:r>
              <a:rPr dirty="0"/>
              <a:t>but </a:t>
            </a:r>
            <a:r>
              <a:rPr spc="5" dirty="0"/>
              <a:t> </a:t>
            </a:r>
            <a:r>
              <a:rPr spc="-15" dirty="0"/>
              <a:t>we </a:t>
            </a:r>
            <a:r>
              <a:rPr dirty="0"/>
              <a:t>need </a:t>
            </a:r>
            <a:r>
              <a:rPr spc="5" dirty="0"/>
              <a:t>to </a:t>
            </a:r>
            <a:r>
              <a:rPr dirty="0"/>
              <a:t>interleave </a:t>
            </a:r>
            <a:r>
              <a:rPr spc="5" dirty="0"/>
              <a:t>the </a:t>
            </a:r>
            <a:r>
              <a:rPr dirty="0"/>
              <a:t>transactions </a:t>
            </a:r>
            <a:r>
              <a:rPr spc="5" dirty="0"/>
              <a:t>so </a:t>
            </a:r>
            <a:r>
              <a:rPr spc="-5" dirty="0"/>
              <a:t>that </a:t>
            </a:r>
            <a:r>
              <a:rPr dirty="0"/>
              <a:t> </a:t>
            </a:r>
            <a:r>
              <a:rPr spc="5" dirty="0"/>
              <a:t>they</a:t>
            </a:r>
            <a:r>
              <a:rPr spc="-30" dirty="0"/>
              <a:t> </a:t>
            </a:r>
            <a:r>
              <a:rPr spc="-5" dirty="0">
                <a:solidFill>
                  <a:srgbClr val="FF0000"/>
                </a:solidFill>
              </a:rPr>
              <a:t>work</a:t>
            </a:r>
            <a:r>
              <a:rPr spc="20" dirty="0">
                <a:solidFill>
                  <a:srgbClr val="FF0000"/>
                </a:solidFill>
              </a:rPr>
              <a:t> </a:t>
            </a:r>
            <a:r>
              <a:rPr spc="5" dirty="0">
                <a:solidFill>
                  <a:srgbClr val="FF0000"/>
                </a:solidFill>
              </a:rPr>
              <a:t>the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same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as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some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serial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spc="5" dirty="0">
                <a:solidFill>
                  <a:srgbClr val="FF0000"/>
                </a:solidFill>
              </a:rPr>
              <a:t>schedule.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7676" y="451104"/>
            <a:ext cx="2155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serializable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3103" y="1698244"/>
            <a:ext cx="8269605" cy="4566285"/>
          </a:xfrm>
          <a:custGeom>
            <a:avLst/>
            <a:gdLst/>
            <a:ahLst/>
            <a:cxnLst/>
            <a:rect l="l" t="t" r="r" b="b"/>
            <a:pathLst>
              <a:path w="8269605" h="4566285">
                <a:moveTo>
                  <a:pt x="8247888" y="0"/>
                </a:moveTo>
                <a:lnTo>
                  <a:pt x="18286" y="0"/>
                </a:lnTo>
                <a:lnTo>
                  <a:pt x="11572" y="1571"/>
                </a:lnTo>
                <a:lnTo>
                  <a:pt x="5714" y="5714"/>
                </a:lnTo>
                <a:lnTo>
                  <a:pt x="1571" y="11572"/>
                </a:lnTo>
                <a:lnTo>
                  <a:pt x="0" y="18287"/>
                </a:lnTo>
                <a:lnTo>
                  <a:pt x="0" y="4544568"/>
                </a:lnTo>
                <a:lnTo>
                  <a:pt x="1571" y="4553045"/>
                </a:lnTo>
                <a:lnTo>
                  <a:pt x="5714" y="4559808"/>
                </a:lnTo>
                <a:lnTo>
                  <a:pt x="11572" y="4564284"/>
                </a:lnTo>
                <a:lnTo>
                  <a:pt x="18286" y="4565904"/>
                </a:lnTo>
                <a:lnTo>
                  <a:pt x="8247888" y="4565904"/>
                </a:lnTo>
                <a:lnTo>
                  <a:pt x="8256365" y="4564284"/>
                </a:lnTo>
                <a:lnTo>
                  <a:pt x="8263128" y="4559808"/>
                </a:lnTo>
                <a:lnTo>
                  <a:pt x="8267604" y="4553045"/>
                </a:lnTo>
                <a:lnTo>
                  <a:pt x="8269224" y="4544568"/>
                </a:lnTo>
                <a:lnTo>
                  <a:pt x="39624" y="4544568"/>
                </a:lnTo>
                <a:lnTo>
                  <a:pt x="18286" y="4526280"/>
                </a:lnTo>
                <a:lnTo>
                  <a:pt x="39624" y="4526280"/>
                </a:lnTo>
                <a:lnTo>
                  <a:pt x="39624" y="39623"/>
                </a:lnTo>
                <a:lnTo>
                  <a:pt x="18286" y="39623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7604" y="11572"/>
                </a:lnTo>
                <a:lnTo>
                  <a:pt x="8263128" y="5714"/>
                </a:lnTo>
                <a:lnTo>
                  <a:pt x="8256365" y="1571"/>
                </a:lnTo>
                <a:lnTo>
                  <a:pt x="8247888" y="0"/>
                </a:lnTo>
                <a:close/>
              </a:path>
              <a:path w="8269605" h="4566285">
                <a:moveTo>
                  <a:pt x="39624" y="4526280"/>
                </a:moveTo>
                <a:lnTo>
                  <a:pt x="18286" y="4526280"/>
                </a:lnTo>
                <a:lnTo>
                  <a:pt x="39624" y="4544568"/>
                </a:lnTo>
                <a:lnTo>
                  <a:pt x="39624" y="4526280"/>
                </a:lnTo>
                <a:close/>
              </a:path>
              <a:path w="8269605" h="4566285">
                <a:moveTo>
                  <a:pt x="8229600" y="4526280"/>
                </a:moveTo>
                <a:lnTo>
                  <a:pt x="39624" y="4526280"/>
                </a:lnTo>
                <a:lnTo>
                  <a:pt x="39624" y="4544568"/>
                </a:lnTo>
                <a:lnTo>
                  <a:pt x="8229600" y="4544568"/>
                </a:lnTo>
                <a:lnTo>
                  <a:pt x="8229600" y="4526280"/>
                </a:lnTo>
                <a:close/>
              </a:path>
              <a:path w="8269605" h="4566285">
                <a:moveTo>
                  <a:pt x="8229600" y="18287"/>
                </a:moveTo>
                <a:lnTo>
                  <a:pt x="8229600" y="4544568"/>
                </a:lnTo>
                <a:lnTo>
                  <a:pt x="8247888" y="4526280"/>
                </a:lnTo>
                <a:lnTo>
                  <a:pt x="8269224" y="4526280"/>
                </a:lnTo>
                <a:lnTo>
                  <a:pt x="8269224" y="39623"/>
                </a:lnTo>
                <a:lnTo>
                  <a:pt x="8247888" y="39623"/>
                </a:lnTo>
                <a:lnTo>
                  <a:pt x="8229600" y="18287"/>
                </a:lnTo>
                <a:close/>
              </a:path>
              <a:path w="8269605" h="4566285">
                <a:moveTo>
                  <a:pt x="8269224" y="4526280"/>
                </a:moveTo>
                <a:lnTo>
                  <a:pt x="8247888" y="4526280"/>
                </a:lnTo>
                <a:lnTo>
                  <a:pt x="8229600" y="4544568"/>
                </a:lnTo>
                <a:lnTo>
                  <a:pt x="8269224" y="4544568"/>
                </a:lnTo>
                <a:lnTo>
                  <a:pt x="8269224" y="4526280"/>
                </a:lnTo>
                <a:close/>
              </a:path>
              <a:path w="8269605" h="4566285">
                <a:moveTo>
                  <a:pt x="39624" y="18287"/>
                </a:moveTo>
                <a:lnTo>
                  <a:pt x="18286" y="39623"/>
                </a:lnTo>
                <a:lnTo>
                  <a:pt x="39624" y="39623"/>
                </a:lnTo>
                <a:lnTo>
                  <a:pt x="39624" y="18287"/>
                </a:lnTo>
                <a:close/>
              </a:path>
              <a:path w="8269605" h="4566285">
                <a:moveTo>
                  <a:pt x="8229600" y="18287"/>
                </a:moveTo>
                <a:lnTo>
                  <a:pt x="39624" y="18287"/>
                </a:lnTo>
                <a:lnTo>
                  <a:pt x="39624" y="39623"/>
                </a:lnTo>
                <a:lnTo>
                  <a:pt x="8229600" y="39623"/>
                </a:lnTo>
                <a:lnTo>
                  <a:pt x="8229600" y="18287"/>
                </a:lnTo>
                <a:close/>
              </a:path>
              <a:path w="8269605" h="4566285">
                <a:moveTo>
                  <a:pt x="8269224" y="18287"/>
                </a:moveTo>
                <a:lnTo>
                  <a:pt x="8229600" y="18287"/>
                </a:lnTo>
                <a:lnTo>
                  <a:pt x="8247888" y="39623"/>
                </a:lnTo>
                <a:lnTo>
                  <a:pt x="8269224" y="39623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032" y="1700783"/>
            <a:ext cx="8122920" cy="4105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49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94970" algn="l"/>
                <a:tab pos="395605" algn="l"/>
              </a:tabLst>
            </a:pPr>
            <a:r>
              <a:rPr sz="2600" dirty="0">
                <a:latin typeface="Arial MT"/>
                <a:cs typeface="Arial MT"/>
              </a:rPr>
              <a:t>We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call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schedule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b="1" spc="-5" dirty="0">
                <a:solidFill>
                  <a:srgbClr val="FF3399"/>
                </a:solidFill>
                <a:latin typeface="Arial"/>
                <a:cs typeface="Arial"/>
              </a:rPr>
              <a:t>serializable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550">
              <a:latin typeface="Arial"/>
              <a:cs typeface="Arial"/>
            </a:endParaRPr>
          </a:p>
          <a:p>
            <a:pPr marL="394970" marR="20320" indent="-344805" algn="just">
              <a:lnSpc>
                <a:spcPts val="2810"/>
              </a:lnSpc>
              <a:buChar char="•"/>
              <a:tabLst>
                <a:tab pos="395605" algn="l"/>
              </a:tabLst>
            </a:pPr>
            <a:r>
              <a:rPr sz="2600" spc="-5" dirty="0">
                <a:latin typeface="Arial MT"/>
                <a:cs typeface="Arial MT"/>
              </a:rPr>
              <a:t>If it has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5" dirty="0">
                <a:latin typeface="Arial MT"/>
                <a:cs typeface="Arial MT"/>
              </a:rPr>
              <a:t>same </a:t>
            </a:r>
            <a:r>
              <a:rPr sz="2600" spc="-10" dirty="0">
                <a:latin typeface="Arial MT"/>
                <a:cs typeface="Arial MT"/>
              </a:rPr>
              <a:t>effect </a:t>
            </a:r>
            <a:r>
              <a:rPr sz="2600" spc="-5" dirty="0">
                <a:latin typeface="Arial MT"/>
                <a:cs typeface="Arial MT"/>
              </a:rPr>
              <a:t>as some serial </a:t>
            </a:r>
            <a:r>
              <a:rPr sz="2600" dirty="0">
                <a:latin typeface="Arial MT"/>
                <a:cs typeface="Arial MT"/>
              </a:rPr>
              <a:t>schedule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regardless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of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specific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information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in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database.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500">
              <a:latin typeface="Arial MT"/>
              <a:cs typeface="Arial MT"/>
            </a:endParaRPr>
          </a:p>
          <a:p>
            <a:pPr marL="394970" marR="17780" indent="-344805" algn="just">
              <a:lnSpc>
                <a:spcPts val="2810"/>
              </a:lnSpc>
              <a:buChar char="•"/>
              <a:tabLst>
                <a:tab pos="395605" algn="l"/>
              </a:tabLst>
            </a:pPr>
            <a:r>
              <a:rPr sz="2600" spc="-5" dirty="0">
                <a:latin typeface="Arial MT"/>
                <a:cs typeface="Arial MT"/>
              </a:rPr>
              <a:t>As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example,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consider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Schedule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i="1" spc="-5" dirty="0">
                <a:latin typeface="Arial"/>
                <a:cs typeface="Arial"/>
              </a:rPr>
              <a:t>T</a:t>
            </a:r>
            <a:r>
              <a:rPr sz="2600" spc="-5" dirty="0">
                <a:latin typeface="Arial MT"/>
                <a:cs typeface="Arial MT"/>
              </a:rPr>
              <a:t>,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3399"/>
                </a:solidFill>
                <a:latin typeface="Arial MT"/>
                <a:cs typeface="Arial MT"/>
              </a:rPr>
              <a:t>which</a:t>
            </a:r>
            <a:r>
              <a:rPr sz="2600" dirty="0">
                <a:solidFill>
                  <a:srgbClr val="FF3399"/>
                </a:solidFill>
                <a:latin typeface="Arial MT"/>
                <a:cs typeface="Arial MT"/>
              </a:rPr>
              <a:t> has </a:t>
            </a:r>
            <a:r>
              <a:rPr sz="2600" spc="-71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FF3399"/>
                </a:solidFill>
                <a:latin typeface="Arial MT"/>
                <a:cs typeface="Arial MT"/>
              </a:rPr>
              <a:t>swapped</a:t>
            </a:r>
            <a:r>
              <a:rPr sz="2600" spc="8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3399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3399"/>
                </a:solidFill>
                <a:latin typeface="Arial MT"/>
                <a:cs typeface="Arial MT"/>
              </a:rPr>
              <a:t>third</a:t>
            </a:r>
            <a:r>
              <a:rPr sz="2600" spc="2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3399"/>
                </a:solidFill>
                <a:latin typeface="Arial MT"/>
                <a:cs typeface="Arial MT"/>
              </a:rPr>
              <a:t>and</a:t>
            </a:r>
            <a:r>
              <a:rPr sz="2600" spc="1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3399"/>
                </a:solidFill>
                <a:latin typeface="Arial MT"/>
                <a:cs typeface="Arial MT"/>
              </a:rPr>
              <a:t>fourth</a:t>
            </a:r>
            <a:r>
              <a:rPr sz="2600" spc="3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3399"/>
                </a:solidFill>
                <a:latin typeface="Arial MT"/>
                <a:cs typeface="Arial MT"/>
              </a:rPr>
              <a:t>operations</a:t>
            </a:r>
            <a:r>
              <a:rPr sz="2600" spc="6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3399"/>
                </a:solidFill>
                <a:latin typeface="Arial MT"/>
                <a:cs typeface="Arial MT"/>
              </a:rPr>
              <a:t>from</a:t>
            </a:r>
            <a:r>
              <a:rPr sz="2600" spc="1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600" i="1" spc="-10" dirty="0">
                <a:solidFill>
                  <a:srgbClr val="FF3399"/>
                </a:solidFill>
                <a:latin typeface="Arial"/>
                <a:cs typeface="Arial"/>
              </a:rPr>
              <a:t>S</a:t>
            </a:r>
            <a:r>
              <a:rPr sz="2600" spc="-10" dirty="0">
                <a:latin typeface="Arial MT"/>
                <a:cs typeface="Arial MT"/>
              </a:rPr>
              <a:t>: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200">
              <a:latin typeface="Arial MT"/>
              <a:cs typeface="Arial MT"/>
            </a:endParaRPr>
          </a:p>
          <a:p>
            <a:pPr marL="394970" indent="-344805">
              <a:lnSpc>
                <a:spcPct val="100000"/>
              </a:lnSpc>
              <a:buChar char="•"/>
              <a:tabLst>
                <a:tab pos="394970" algn="l"/>
                <a:tab pos="395605" algn="l"/>
              </a:tabLst>
            </a:pP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Schedule</a:t>
            </a:r>
            <a:r>
              <a:rPr sz="2600" spc="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550" spc="-7" baseline="-19607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(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),</a:t>
            </a:r>
            <a:r>
              <a:rPr sz="26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550" spc="-7" baseline="-19607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(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),</a:t>
            </a:r>
            <a:r>
              <a:rPr sz="26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</a:t>
            </a:r>
            <a:r>
              <a:rPr sz="2550" u="heavy" spc="-15" baseline="-1960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2</a:t>
            </a:r>
            <a:r>
              <a:rPr sz="26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(</a:t>
            </a:r>
            <a:r>
              <a:rPr sz="2600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</a:t>
            </a:r>
            <a:r>
              <a:rPr sz="26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)</a:t>
            </a:r>
            <a:r>
              <a:rPr sz="2600" spc="-10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2600" spc="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i="1" spc="-1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550" spc="-15" baseline="-19607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2600" spc="-10" dirty="0">
                <a:solidFill>
                  <a:srgbClr val="FF0000"/>
                </a:solidFill>
                <a:latin typeface="Arial MT"/>
                <a:cs typeface="Arial MT"/>
              </a:rPr>
              <a:t>(</a:t>
            </a:r>
            <a:r>
              <a:rPr sz="2600" i="1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spc="-10" dirty="0">
                <a:solidFill>
                  <a:srgbClr val="FF0000"/>
                </a:solidFill>
                <a:latin typeface="Arial MT"/>
                <a:cs typeface="Arial MT"/>
              </a:rPr>
              <a:t>),</a:t>
            </a:r>
            <a:r>
              <a:rPr sz="2600" spc="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550" spc="-7" baseline="-19607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(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),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i="1" spc="-1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550" spc="-15" baseline="-19607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2600" spc="-10" dirty="0">
                <a:solidFill>
                  <a:srgbClr val="FF0000"/>
                </a:solidFill>
                <a:latin typeface="Arial MT"/>
                <a:cs typeface="Arial MT"/>
              </a:rPr>
              <a:t>(</a:t>
            </a:r>
            <a:r>
              <a:rPr sz="2600" i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spc="-10" dirty="0">
                <a:solidFill>
                  <a:srgbClr val="FF0000"/>
                </a:solidFill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876" y="2054352"/>
            <a:ext cx="679259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445" marR="507365" algn="ctr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006FBF"/>
                </a:solidFill>
              </a:rPr>
              <a:t>Precedence</a:t>
            </a:r>
            <a:r>
              <a:rPr sz="6000" spc="-35" dirty="0">
                <a:solidFill>
                  <a:srgbClr val="006FBF"/>
                </a:solidFill>
              </a:rPr>
              <a:t> Graph </a:t>
            </a:r>
            <a:r>
              <a:rPr sz="6000" spc="-1340" dirty="0">
                <a:solidFill>
                  <a:srgbClr val="006FBF"/>
                </a:solidFill>
              </a:rPr>
              <a:t> </a:t>
            </a:r>
            <a:r>
              <a:rPr sz="6000" spc="-30" dirty="0">
                <a:solidFill>
                  <a:srgbClr val="006FBF"/>
                </a:solidFill>
              </a:rPr>
              <a:t>For</a:t>
            </a:r>
            <a:endParaRPr sz="6000"/>
          </a:p>
          <a:p>
            <a:pPr algn="ctr">
              <a:lnSpc>
                <a:spcPct val="100000"/>
              </a:lnSpc>
              <a:tabLst>
                <a:tab pos="2559685" algn="l"/>
              </a:tabLst>
            </a:pPr>
            <a:r>
              <a:rPr sz="6000" spc="-90" dirty="0">
                <a:solidFill>
                  <a:srgbClr val="006FBF"/>
                </a:solidFill>
              </a:rPr>
              <a:t>Testing	</a:t>
            </a:r>
            <a:r>
              <a:rPr sz="6000" spc="-15" dirty="0">
                <a:solidFill>
                  <a:srgbClr val="006FBF"/>
                </a:solidFill>
              </a:rPr>
              <a:t>Serializability</a:t>
            </a:r>
            <a:endParaRPr sz="6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59200" marR="5080" algn="r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Precedence</a:t>
            </a:r>
            <a:r>
              <a:rPr spc="30" dirty="0"/>
              <a:t> </a:t>
            </a:r>
            <a:r>
              <a:rPr spc="-25" dirty="0"/>
              <a:t>Graph</a:t>
            </a:r>
            <a:r>
              <a:rPr spc="5" dirty="0"/>
              <a:t> </a:t>
            </a:r>
            <a:r>
              <a:rPr spc="-20" dirty="0"/>
              <a:t>For</a:t>
            </a:r>
            <a:r>
              <a:rPr spc="10" dirty="0"/>
              <a:t> </a:t>
            </a:r>
            <a:r>
              <a:rPr spc="-55" dirty="0"/>
              <a:t>Testing</a:t>
            </a:r>
          </a:p>
          <a:p>
            <a:pPr marL="3759200" marR="5080" algn="r">
              <a:lnSpc>
                <a:spcPct val="100000"/>
              </a:lnSpc>
            </a:pPr>
            <a:r>
              <a:rPr spc="-5" dirty="0"/>
              <a:t>Serializability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2387092"/>
            <a:ext cx="8269605" cy="3545204"/>
          </a:xfrm>
          <a:custGeom>
            <a:avLst/>
            <a:gdLst/>
            <a:ahLst/>
            <a:cxnLst/>
            <a:rect l="l" t="t" r="r" b="b"/>
            <a:pathLst>
              <a:path w="8269605" h="3545204">
                <a:moveTo>
                  <a:pt x="8269224" y="0"/>
                </a:moveTo>
                <a:lnTo>
                  <a:pt x="0" y="0"/>
                </a:lnTo>
                <a:lnTo>
                  <a:pt x="0" y="3544824"/>
                </a:lnTo>
                <a:lnTo>
                  <a:pt x="8269224" y="3544824"/>
                </a:lnTo>
                <a:lnTo>
                  <a:pt x="8269224" y="3523488"/>
                </a:lnTo>
                <a:lnTo>
                  <a:pt x="39624" y="3523488"/>
                </a:lnTo>
                <a:lnTo>
                  <a:pt x="18286" y="3505200"/>
                </a:lnTo>
                <a:lnTo>
                  <a:pt x="39624" y="3505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545204">
                <a:moveTo>
                  <a:pt x="39624" y="3505200"/>
                </a:moveTo>
                <a:lnTo>
                  <a:pt x="18286" y="3505200"/>
                </a:lnTo>
                <a:lnTo>
                  <a:pt x="39624" y="3523488"/>
                </a:lnTo>
                <a:lnTo>
                  <a:pt x="39624" y="3505200"/>
                </a:lnTo>
                <a:close/>
              </a:path>
              <a:path w="8269605" h="3545204">
                <a:moveTo>
                  <a:pt x="8229600" y="3505200"/>
                </a:moveTo>
                <a:lnTo>
                  <a:pt x="39624" y="3505200"/>
                </a:lnTo>
                <a:lnTo>
                  <a:pt x="39624" y="3523488"/>
                </a:lnTo>
                <a:lnTo>
                  <a:pt x="8229600" y="3523488"/>
                </a:lnTo>
                <a:lnTo>
                  <a:pt x="8229600" y="3505200"/>
                </a:lnTo>
                <a:close/>
              </a:path>
              <a:path w="8269605" h="3545204">
                <a:moveTo>
                  <a:pt x="8229600" y="18287"/>
                </a:moveTo>
                <a:lnTo>
                  <a:pt x="8229600" y="3523488"/>
                </a:lnTo>
                <a:lnTo>
                  <a:pt x="8247888" y="3505200"/>
                </a:lnTo>
                <a:lnTo>
                  <a:pt x="8269224" y="3505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545204">
                <a:moveTo>
                  <a:pt x="8269224" y="3505200"/>
                </a:moveTo>
                <a:lnTo>
                  <a:pt x="8247888" y="3505200"/>
                </a:lnTo>
                <a:lnTo>
                  <a:pt x="8229600" y="3523488"/>
                </a:lnTo>
                <a:lnTo>
                  <a:pt x="8269224" y="3523488"/>
                </a:lnTo>
                <a:lnTo>
                  <a:pt x="8269224" y="3505200"/>
                </a:lnTo>
                <a:close/>
              </a:path>
              <a:path w="8269605" h="3545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545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545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032" y="2426207"/>
            <a:ext cx="8126730" cy="313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4970" marR="17780" indent="-34480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95605" algn="l"/>
              </a:tabLst>
            </a:pPr>
            <a:r>
              <a:rPr sz="2800" b="1" dirty="0">
                <a:solidFill>
                  <a:srgbClr val="FF3399"/>
                </a:solidFill>
                <a:latin typeface="Arial"/>
                <a:cs typeface="Arial"/>
              </a:rPr>
              <a:t>Precedence </a:t>
            </a:r>
            <a:r>
              <a:rPr sz="2800" b="1" spc="-5" dirty="0">
                <a:solidFill>
                  <a:srgbClr val="FF3399"/>
                </a:solidFill>
                <a:latin typeface="Arial"/>
                <a:cs typeface="Arial"/>
              </a:rPr>
              <a:t>Graph </a:t>
            </a:r>
            <a:r>
              <a:rPr sz="2800" dirty="0">
                <a:solidFill>
                  <a:srgbClr val="FF3399"/>
                </a:solidFill>
                <a:latin typeface="Arial MT"/>
                <a:cs typeface="Arial MT"/>
              </a:rPr>
              <a:t>or </a:t>
            </a:r>
            <a:r>
              <a:rPr sz="2800" b="1" spc="-5" dirty="0">
                <a:solidFill>
                  <a:srgbClr val="FF3399"/>
                </a:solidFill>
                <a:latin typeface="Arial"/>
                <a:cs typeface="Arial"/>
              </a:rPr>
              <a:t>Serialization Graph </a:t>
            </a:r>
            <a:r>
              <a:rPr sz="2800" dirty="0">
                <a:latin typeface="Arial MT"/>
                <a:cs typeface="Arial MT"/>
              </a:rPr>
              <a:t>is </a:t>
            </a:r>
            <a:r>
              <a:rPr sz="2800" spc="5" dirty="0">
                <a:latin typeface="Arial MT"/>
                <a:cs typeface="Arial MT"/>
              </a:rPr>
              <a:t> used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commonly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test</a:t>
            </a:r>
            <a:r>
              <a:rPr sz="2800" dirty="0">
                <a:latin typeface="Arial MT"/>
                <a:cs typeface="Arial MT"/>
              </a:rPr>
              <a:t> Serializability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5" dirty="0">
                <a:latin typeface="Arial MT"/>
                <a:cs typeface="Arial MT"/>
              </a:rPr>
              <a:t> schedule.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4050">
              <a:latin typeface="Arial MT"/>
              <a:cs typeface="Arial MT"/>
            </a:endParaRPr>
          </a:p>
          <a:p>
            <a:pPr marL="3949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94970" algn="l"/>
                <a:tab pos="395605" algn="l"/>
              </a:tabLst>
            </a:pPr>
            <a:r>
              <a:rPr sz="2800" spc="5" dirty="0">
                <a:latin typeface="Arial MT"/>
                <a:cs typeface="Arial MT"/>
              </a:rPr>
              <a:t>It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 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FF3399"/>
                </a:solidFill>
                <a:latin typeface="Arial MT"/>
                <a:cs typeface="Arial MT"/>
              </a:rPr>
              <a:t>directed</a:t>
            </a:r>
            <a:r>
              <a:rPr sz="2800" spc="-4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3399"/>
                </a:solidFill>
                <a:latin typeface="Arial MT"/>
                <a:cs typeface="Arial MT"/>
              </a:rPr>
              <a:t>Graph</a:t>
            </a:r>
            <a:r>
              <a:rPr sz="2800" spc="1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800" spc="-85" dirty="0">
                <a:solidFill>
                  <a:srgbClr val="FF3399"/>
                </a:solidFill>
                <a:latin typeface="Arial MT"/>
                <a:cs typeface="Arial MT"/>
              </a:rPr>
              <a:t>(V,</a:t>
            </a:r>
            <a:r>
              <a:rPr sz="2800" spc="-3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3399"/>
                </a:solidFill>
                <a:latin typeface="Arial MT"/>
                <a:cs typeface="Arial MT"/>
              </a:rPr>
              <a:t>E)</a:t>
            </a:r>
            <a:r>
              <a:rPr sz="2800" spc="-1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consisting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endParaRPr sz="2800">
              <a:latin typeface="Arial MT"/>
              <a:cs typeface="Arial MT"/>
            </a:endParaRPr>
          </a:p>
          <a:p>
            <a:pPr marL="79438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94385" algn="l"/>
                <a:tab pos="795020" algn="l"/>
                <a:tab pos="2708275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2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nodes	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V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{T</a:t>
            </a:r>
            <a:r>
              <a:rPr sz="2175" spc="7" baseline="-21072" dirty="0">
                <a:latin typeface="Arial MT"/>
                <a:cs typeface="Arial MT"/>
              </a:rPr>
              <a:t>1</a:t>
            </a:r>
            <a:r>
              <a:rPr sz="2200" spc="5" dirty="0">
                <a:latin typeface="Arial MT"/>
                <a:cs typeface="Arial MT"/>
              </a:rPr>
              <a:t>,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</a:t>
            </a:r>
            <a:r>
              <a:rPr sz="2175" spc="15" baseline="-21072" dirty="0">
                <a:latin typeface="Arial MT"/>
                <a:cs typeface="Arial MT"/>
              </a:rPr>
              <a:t>2</a:t>
            </a:r>
            <a:r>
              <a:rPr sz="2200" spc="10" dirty="0">
                <a:latin typeface="Arial MT"/>
                <a:cs typeface="Arial MT"/>
              </a:rPr>
              <a:t>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</a:t>
            </a:r>
            <a:r>
              <a:rPr sz="2175" spc="15" baseline="-21072" dirty="0">
                <a:latin typeface="Arial MT"/>
                <a:cs typeface="Arial MT"/>
              </a:rPr>
              <a:t>3</a:t>
            </a:r>
            <a:r>
              <a:rPr sz="2200" spc="10" dirty="0">
                <a:latin typeface="Arial MT"/>
                <a:cs typeface="Arial MT"/>
              </a:rPr>
              <a:t>……….T</a:t>
            </a:r>
            <a:r>
              <a:rPr sz="2175" spc="15" baseline="-21072" dirty="0">
                <a:latin typeface="Arial MT"/>
                <a:cs typeface="Arial MT"/>
              </a:rPr>
              <a:t>n</a:t>
            </a:r>
            <a:r>
              <a:rPr sz="2200" spc="10" dirty="0">
                <a:latin typeface="Arial MT"/>
                <a:cs typeface="Arial MT"/>
              </a:rPr>
              <a:t>}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L="7943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94385" algn="l"/>
                <a:tab pos="795020" algn="l"/>
              </a:tabLst>
            </a:pPr>
            <a:r>
              <a:rPr sz="2200" dirty="0">
                <a:latin typeface="Arial MT"/>
                <a:cs typeface="Arial MT"/>
              </a:rPr>
              <a:t>a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directed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edges</a:t>
            </a:r>
            <a:r>
              <a:rPr sz="2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{e</a:t>
            </a:r>
            <a:r>
              <a:rPr sz="2175" baseline="-21072" dirty="0">
                <a:latin typeface="Arial MT"/>
                <a:cs typeface="Arial MT"/>
              </a:rPr>
              <a:t>1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175" baseline="-21072" dirty="0">
                <a:latin typeface="Arial MT"/>
                <a:cs typeface="Arial MT"/>
              </a:rPr>
              <a:t>2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e</a:t>
            </a:r>
            <a:r>
              <a:rPr sz="2175" spc="7" baseline="-21072" dirty="0">
                <a:latin typeface="Arial MT"/>
                <a:cs typeface="Arial MT"/>
              </a:rPr>
              <a:t>3</a:t>
            </a:r>
            <a:r>
              <a:rPr sz="2200" spc="5" dirty="0">
                <a:latin typeface="Arial MT"/>
                <a:cs typeface="Arial MT"/>
              </a:rPr>
              <a:t>……e</a:t>
            </a:r>
            <a:r>
              <a:rPr sz="2175" spc="7" baseline="-21072" dirty="0">
                <a:latin typeface="Arial MT"/>
                <a:cs typeface="Arial MT"/>
              </a:rPr>
              <a:t>m</a:t>
            </a:r>
            <a:r>
              <a:rPr sz="2200" spc="5" dirty="0">
                <a:latin typeface="Arial MT"/>
                <a:cs typeface="Arial MT"/>
              </a:rPr>
              <a:t>}.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15560" marR="5080" indent="-1344295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Precedence</a:t>
            </a:r>
            <a:r>
              <a:rPr spc="30" dirty="0"/>
              <a:t> </a:t>
            </a:r>
            <a:r>
              <a:rPr spc="-25" dirty="0"/>
              <a:t>Graph</a:t>
            </a:r>
            <a:r>
              <a:rPr spc="5" dirty="0"/>
              <a:t> </a:t>
            </a:r>
            <a:r>
              <a:rPr spc="-20" dirty="0"/>
              <a:t>For</a:t>
            </a:r>
            <a:r>
              <a:rPr spc="10" dirty="0"/>
              <a:t> </a:t>
            </a:r>
            <a:r>
              <a:rPr spc="-55" dirty="0"/>
              <a:t>Testing </a:t>
            </a:r>
            <a:r>
              <a:rPr spc="-710" dirty="0"/>
              <a:t> </a:t>
            </a:r>
            <a:r>
              <a:rPr spc="-10" dirty="0"/>
              <a:t>Conflict</a:t>
            </a:r>
            <a:r>
              <a:rPr spc="-50" dirty="0"/>
              <a:t> </a:t>
            </a:r>
            <a:r>
              <a:rPr spc="-5" dirty="0"/>
              <a:t>Serializability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2234692"/>
            <a:ext cx="8269605" cy="4078604"/>
          </a:xfrm>
          <a:custGeom>
            <a:avLst/>
            <a:gdLst/>
            <a:ahLst/>
            <a:cxnLst/>
            <a:rect l="l" t="t" r="r" b="b"/>
            <a:pathLst>
              <a:path w="8269605" h="4078604">
                <a:moveTo>
                  <a:pt x="8269224" y="0"/>
                </a:moveTo>
                <a:lnTo>
                  <a:pt x="0" y="0"/>
                </a:lnTo>
                <a:lnTo>
                  <a:pt x="0" y="4078224"/>
                </a:lnTo>
                <a:lnTo>
                  <a:pt x="8269224" y="4078224"/>
                </a:lnTo>
                <a:lnTo>
                  <a:pt x="8269224" y="4056888"/>
                </a:lnTo>
                <a:lnTo>
                  <a:pt x="39624" y="4056888"/>
                </a:lnTo>
                <a:lnTo>
                  <a:pt x="18286" y="4038600"/>
                </a:lnTo>
                <a:lnTo>
                  <a:pt x="39624" y="4038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078604">
                <a:moveTo>
                  <a:pt x="39624" y="4038600"/>
                </a:moveTo>
                <a:lnTo>
                  <a:pt x="18286" y="4038600"/>
                </a:lnTo>
                <a:lnTo>
                  <a:pt x="39624" y="4056888"/>
                </a:lnTo>
                <a:lnTo>
                  <a:pt x="39624" y="4038600"/>
                </a:lnTo>
                <a:close/>
              </a:path>
              <a:path w="8269605" h="4078604">
                <a:moveTo>
                  <a:pt x="8229600" y="4038600"/>
                </a:moveTo>
                <a:lnTo>
                  <a:pt x="39624" y="4038600"/>
                </a:lnTo>
                <a:lnTo>
                  <a:pt x="39624" y="4056888"/>
                </a:lnTo>
                <a:lnTo>
                  <a:pt x="8229600" y="4056888"/>
                </a:lnTo>
                <a:lnTo>
                  <a:pt x="8229600" y="4038600"/>
                </a:lnTo>
                <a:close/>
              </a:path>
              <a:path w="8269605" h="4078604">
                <a:moveTo>
                  <a:pt x="8229600" y="18287"/>
                </a:moveTo>
                <a:lnTo>
                  <a:pt x="8229600" y="4056888"/>
                </a:lnTo>
                <a:lnTo>
                  <a:pt x="8247888" y="4038600"/>
                </a:lnTo>
                <a:lnTo>
                  <a:pt x="8269224" y="4038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078604">
                <a:moveTo>
                  <a:pt x="8269224" y="4038600"/>
                </a:moveTo>
                <a:lnTo>
                  <a:pt x="8247888" y="4038600"/>
                </a:lnTo>
                <a:lnTo>
                  <a:pt x="8229600" y="4056888"/>
                </a:lnTo>
                <a:lnTo>
                  <a:pt x="8269224" y="4056888"/>
                </a:lnTo>
                <a:lnTo>
                  <a:pt x="8269224" y="4038600"/>
                </a:lnTo>
                <a:close/>
              </a:path>
              <a:path w="8269605" h="4078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078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078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9332" y="2276855"/>
            <a:ext cx="8096250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407670" algn="l"/>
                <a:tab pos="408305" algn="l"/>
              </a:tabLst>
            </a:pP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graph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one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node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2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each</a:t>
            </a:r>
            <a:r>
              <a:rPr sz="24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Transaction</a:t>
            </a:r>
            <a:r>
              <a:rPr sz="24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400" spc="-30" baseline="-20833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marL="407670" indent="-344805">
              <a:lnSpc>
                <a:spcPct val="100000"/>
              </a:lnSpc>
              <a:buChar char="•"/>
              <a:tabLst>
                <a:tab pos="407670" algn="l"/>
                <a:tab pos="408305" algn="l"/>
              </a:tabLst>
            </a:pPr>
            <a:r>
              <a:rPr sz="2400" dirty="0">
                <a:latin typeface="Arial MT"/>
                <a:cs typeface="Arial MT"/>
              </a:rPr>
              <a:t>An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edge</a:t>
            </a:r>
            <a:r>
              <a:rPr sz="2400" spc="5" dirty="0">
                <a:latin typeface="Arial MT"/>
                <a:cs typeface="Arial MT"/>
              </a:rPr>
              <a:t> e</a:t>
            </a:r>
            <a:r>
              <a:rPr sz="2400" spc="7" baseline="-20833" dirty="0">
                <a:latin typeface="Arial MT"/>
                <a:cs typeface="Arial MT"/>
              </a:rPr>
              <a:t>i</a:t>
            </a:r>
            <a:r>
              <a:rPr sz="2400" spc="262" baseline="-20833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form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400" spc="15" baseline="-20833" dirty="0">
                <a:solidFill>
                  <a:srgbClr val="FF0000"/>
                </a:solidFill>
                <a:latin typeface="Arial MT"/>
                <a:cs typeface="Arial MT"/>
              </a:rPr>
              <a:t>j</a:t>
            </a:r>
            <a:r>
              <a:rPr sz="2400" spc="262" baseline="-2083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–&gt;</a:t>
            </a:r>
            <a:r>
              <a:rPr sz="2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400" spc="7" baseline="-20833" dirty="0">
                <a:solidFill>
                  <a:srgbClr val="FF0000"/>
                </a:solidFill>
                <a:latin typeface="Arial MT"/>
                <a:cs typeface="Arial MT"/>
              </a:rPr>
              <a:t>k</a:t>
            </a:r>
            <a:endParaRPr sz="2400" baseline="-20833">
              <a:latin typeface="Arial MT"/>
              <a:cs typeface="Arial MT"/>
            </a:endParaRPr>
          </a:p>
          <a:p>
            <a:pPr marL="807085" marR="685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807720" algn="l"/>
              </a:tabLst>
            </a:pPr>
            <a:r>
              <a:rPr sz="2400" spc="-10" dirty="0">
                <a:latin typeface="Arial MT"/>
                <a:cs typeface="Arial MT"/>
              </a:rPr>
              <a:t>where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T</a:t>
            </a:r>
            <a:r>
              <a:rPr sz="2400" spc="15" baseline="-20833" dirty="0">
                <a:latin typeface="Arial MT"/>
                <a:cs typeface="Arial MT"/>
              </a:rPr>
              <a:t>j</a:t>
            </a:r>
            <a:r>
              <a:rPr sz="2400" spc="277" baseline="-20833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starting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e</a:t>
            </a:r>
            <a:r>
              <a:rPr sz="2400" spc="15" baseline="-20833" dirty="0">
                <a:latin typeface="Arial MT"/>
                <a:cs typeface="Arial MT"/>
              </a:rPr>
              <a:t>i</a:t>
            </a:r>
            <a:r>
              <a:rPr sz="2400" spc="315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T</a:t>
            </a:r>
            <a:r>
              <a:rPr sz="2400" spc="15" baseline="-20833" dirty="0">
                <a:latin typeface="Arial MT"/>
                <a:cs typeface="Arial MT"/>
              </a:rPr>
              <a:t>k</a:t>
            </a:r>
            <a:r>
              <a:rPr sz="2400" spc="247" baseline="-20833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ending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e</a:t>
            </a:r>
            <a:r>
              <a:rPr sz="2400" spc="7" baseline="-20833" dirty="0">
                <a:latin typeface="Arial MT"/>
                <a:cs typeface="Arial MT"/>
              </a:rPr>
              <a:t>i</a:t>
            </a:r>
            <a:r>
              <a:rPr sz="2400" spc="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3500">
              <a:latin typeface="Arial MT"/>
              <a:cs typeface="Arial MT"/>
            </a:endParaRPr>
          </a:p>
          <a:p>
            <a:pPr marL="407670" indent="-344805">
              <a:lnSpc>
                <a:spcPct val="100000"/>
              </a:lnSpc>
              <a:buChar char="•"/>
              <a:tabLst>
                <a:tab pos="407670" algn="l"/>
                <a:tab pos="408305" algn="l"/>
              </a:tabLst>
            </a:pPr>
            <a:r>
              <a:rPr sz="2400" dirty="0">
                <a:latin typeface="Arial MT"/>
                <a:cs typeface="Arial MT"/>
              </a:rPr>
              <a:t>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edge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400" spc="7" baseline="-20833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400" spc="270" baseline="-2083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constructed</a:t>
            </a:r>
            <a:r>
              <a:rPr sz="2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between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nodes</a:t>
            </a:r>
            <a:r>
              <a:rPr sz="24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2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400" spc="30" baseline="-20833" dirty="0">
                <a:solidFill>
                  <a:srgbClr val="FF0000"/>
                </a:solidFill>
                <a:latin typeface="Arial MT"/>
                <a:cs typeface="Arial MT"/>
              </a:rPr>
              <a:t>j</a:t>
            </a:r>
            <a:r>
              <a:rPr sz="2400" spc="270" baseline="-2083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4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400" spc="15" baseline="-20833" dirty="0">
                <a:solidFill>
                  <a:srgbClr val="FF0000"/>
                </a:solidFill>
                <a:latin typeface="Arial MT"/>
                <a:cs typeface="Arial MT"/>
              </a:rPr>
              <a:t>k</a:t>
            </a:r>
            <a:endParaRPr sz="2400" baseline="-20833">
              <a:latin typeface="Arial MT"/>
              <a:cs typeface="Arial MT"/>
            </a:endParaRPr>
          </a:p>
          <a:p>
            <a:pPr marL="807085" marR="13906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92175" algn="l"/>
                <a:tab pos="892810" algn="l"/>
              </a:tabLst>
            </a:pPr>
            <a:r>
              <a:rPr dirty="0"/>
              <a:t>	</a:t>
            </a:r>
            <a:r>
              <a:rPr sz="2400" spc="-5" dirty="0">
                <a:latin typeface="Arial MT"/>
                <a:cs typeface="Arial MT"/>
              </a:rPr>
              <a:t>if </a:t>
            </a:r>
            <a:r>
              <a:rPr sz="2400" dirty="0">
                <a:latin typeface="Arial MT"/>
                <a:cs typeface="Arial MT"/>
              </a:rPr>
              <a:t>one of the operations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spc="15" dirty="0">
                <a:latin typeface="Arial MT"/>
                <a:cs typeface="Arial MT"/>
              </a:rPr>
              <a:t>T</a:t>
            </a:r>
            <a:r>
              <a:rPr sz="2400" spc="22" baseline="-20833" dirty="0">
                <a:latin typeface="Arial MT"/>
                <a:cs typeface="Arial MT"/>
              </a:rPr>
              <a:t>j </a:t>
            </a:r>
            <a:r>
              <a:rPr sz="2400" dirty="0">
                <a:latin typeface="Arial MT"/>
                <a:cs typeface="Arial MT"/>
              </a:rPr>
              <a:t>appears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the schedule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before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20" dirty="0">
                <a:latin typeface="Arial MT"/>
                <a:cs typeface="Arial MT"/>
              </a:rPr>
              <a:t>T</a:t>
            </a:r>
            <a:r>
              <a:rPr sz="2400" spc="30" baseline="-20833" dirty="0">
                <a:latin typeface="Arial MT"/>
                <a:cs typeface="Arial MT"/>
              </a:rPr>
              <a:t>k</a:t>
            </a:r>
            <a:r>
              <a:rPr sz="2400" spc="284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0304" y="2615692"/>
            <a:ext cx="7583805" cy="3545204"/>
          </a:xfrm>
          <a:custGeom>
            <a:avLst/>
            <a:gdLst/>
            <a:ahLst/>
            <a:cxnLst/>
            <a:rect l="l" t="t" r="r" b="b"/>
            <a:pathLst>
              <a:path w="7583805" h="3545204">
                <a:moveTo>
                  <a:pt x="7583424" y="0"/>
                </a:moveTo>
                <a:lnTo>
                  <a:pt x="0" y="0"/>
                </a:lnTo>
                <a:lnTo>
                  <a:pt x="0" y="3544824"/>
                </a:lnTo>
                <a:lnTo>
                  <a:pt x="7583424" y="3544824"/>
                </a:lnTo>
                <a:lnTo>
                  <a:pt x="7583424" y="3523488"/>
                </a:lnTo>
                <a:lnTo>
                  <a:pt x="39623" y="3523488"/>
                </a:lnTo>
                <a:lnTo>
                  <a:pt x="18287" y="3505200"/>
                </a:lnTo>
                <a:lnTo>
                  <a:pt x="39623" y="350520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7583424" y="18287"/>
                </a:lnTo>
                <a:lnTo>
                  <a:pt x="7583424" y="0"/>
                </a:lnTo>
                <a:close/>
              </a:path>
              <a:path w="7583805" h="3545204">
                <a:moveTo>
                  <a:pt x="39623" y="3505200"/>
                </a:moveTo>
                <a:lnTo>
                  <a:pt x="18287" y="3505200"/>
                </a:lnTo>
                <a:lnTo>
                  <a:pt x="39623" y="3523488"/>
                </a:lnTo>
                <a:lnTo>
                  <a:pt x="39623" y="3505200"/>
                </a:lnTo>
                <a:close/>
              </a:path>
              <a:path w="7583805" h="3545204">
                <a:moveTo>
                  <a:pt x="7543800" y="3505200"/>
                </a:moveTo>
                <a:lnTo>
                  <a:pt x="39623" y="3505200"/>
                </a:lnTo>
                <a:lnTo>
                  <a:pt x="39623" y="3523488"/>
                </a:lnTo>
                <a:lnTo>
                  <a:pt x="7543800" y="3523488"/>
                </a:lnTo>
                <a:lnTo>
                  <a:pt x="7543800" y="3505200"/>
                </a:lnTo>
                <a:close/>
              </a:path>
              <a:path w="7583805" h="3545204">
                <a:moveTo>
                  <a:pt x="7543800" y="18287"/>
                </a:moveTo>
                <a:lnTo>
                  <a:pt x="7543800" y="3523488"/>
                </a:lnTo>
                <a:lnTo>
                  <a:pt x="7562088" y="3505200"/>
                </a:lnTo>
                <a:lnTo>
                  <a:pt x="7583424" y="3505199"/>
                </a:lnTo>
                <a:lnTo>
                  <a:pt x="7583424" y="39624"/>
                </a:lnTo>
                <a:lnTo>
                  <a:pt x="7562088" y="39624"/>
                </a:lnTo>
                <a:lnTo>
                  <a:pt x="7543800" y="18287"/>
                </a:lnTo>
                <a:close/>
              </a:path>
              <a:path w="7583805" h="3545204">
                <a:moveTo>
                  <a:pt x="7583424" y="3505199"/>
                </a:moveTo>
                <a:lnTo>
                  <a:pt x="7562088" y="3505200"/>
                </a:lnTo>
                <a:lnTo>
                  <a:pt x="7543800" y="3523488"/>
                </a:lnTo>
                <a:lnTo>
                  <a:pt x="7583424" y="3523488"/>
                </a:lnTo>
                <a:lnTo>
                  <a:pt x="7583424" y="3505199"/>
                </a:lnTo>
                <a:close/>
              </a:path>
              <a:path w="7583805" h="3545204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7583805" h="3545204">
                <a:moveTo>
                  <a:pt x="7543800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7543800" y="39624"/>
                </a:lnTo>
                <a:lnTo>
                  <a:pt x="7543800" y="18287"/>
                </a:lnTo>
                <a:close/>
              </a:path>
              <a:path w="7583805" h="3545204">
                <a:moveTo>
                  <a:pt x="7583424" y="18287"/>
                </a:moveTo>
                <a:lnTo>
                  <a:pt x="7543800" y="18287"/>
                </a:lnTo>
                <a:lnTo>
                  <a:pt x="7562088" y="39624"/>
                </a:lnTo>
                <a:lnTo>
                  <a:pt x="7583424" y="39624"/>
                </a:lnTo>
                <a:lnTo>
                  <a:pt x="7583424" y="182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7332" y="2570683"/>
            <a:ext cx="5218430" cy="35248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1F5F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BF0000"/>
                </a:solidFill>
                <a:latin typeface="Arial MT"/>
                <a:cs typeface="Arial MT"/>
              </a:rPr>
              <a:t>Schedule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001F5F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BF0000"/>
                </a:solidFill>
                <a:latin typeface="Arial MT"/>
                <a:cs typeface="Arial MT"/>
              </a:rPr>
              <a:t>Serializability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1F5F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BF0000"/>
                </a:solidFill>
                <a:latin typeface="Arial MT"/>
                <a:cs typeface="Arial MT"/>
              </a:rPr>
              <a:t>Objective</a:t>
            </a:r>
            <a:r>
              <a:rPr sz="2800" spc="-2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BF0000"/>
                </a:solidFill>
                <a:latin typeface="Arial MT"/>
                <a:cs typeface="Arial MT"/>
              </a:rPr>
              <a:t>of serializability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001F5F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BF0000"/>
                </a:solidFill>
                <a:latin typeface="Arial MT"/>
                <a:cs typeface="Arial MT"/>
              </a:rPr>
              <a:t>Serial</a:t>
            </a:r>
            <a:r>
              <a:rPr sz="2800" spc="-5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BF0000"/>
                </a:solidFill>
                <a:latin typeface="Arial MT"/>
                <a:cs typeface="Arial MT"/>
              </a:rPr>
              <a:t>schedule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001F5F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BF0000"/>
                </a:solidFill>
                <a:latin typeface="Arial MT"/>
                <a:cs typeface="Arial MT"/>
              </a:rPr>
              <a:t>Serializable</a:t>
            </a:r>
            <a:endParaRPr sz="28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lr>
                <a:srgbClr val="001F5F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BF0000"/>
                </a:solidFill>
                <a:latin typeface="Arial MT"/>
                <a:cs typeface="Arial MT"/>
              </a:rPr>
              <a:t>Precedence</a:t>
            </a:r>
            <a:r>
              <a:rPr sz="2800" spc="-5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BF0000"/>
                </a:solidFill>
                <a:latin typeface="Arial MT"/>
                <a:cs typeface="Arial MT"/>
              </a:rPr>
              <a:t>Graph</a:t>
            </a:r>
            <a:r>
              <a:rPr sz="2800" spc="-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BF0000"/>
                </a:solidFill>
                <a:latin typeface="Arial MT"/>
                <a:cs typeface="Arial MT"/>
              </a:rPr>
              <a:t>For</a:t>
            </a:r>
            <a:r>
              <a:rPr sz="2800" spc="-8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BF0000"/>
                </a:solidFill>
                <a:latin typeface="Arial MT"/>
                <a:cs typeface="Arial MT"/>
              </a:rPr>
              <a:t>Testing </a:t>
            </a:r>
            <a:r>
              <a:rPr sz="2800" spc="-76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BF0000"/>
                </a:solidFill>
                <a:latin typeface="Arial MT"/>
                <a:cs typeface="Arial MT"/>
              </a:rPr>
              <a:t>Serializability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2" y="347979"/>
            <a:ext cx="2209800" cy="685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74191" y="357124"/>
            <a:ext cx="2258695" cy="1752600"/>
            <a:chOff x="774191" y="357124"/>
            <a:chExt cx="2258695" cy="1752600"/>
          </a:xfrm>
        </p:grpSpPr>
        <p:sp>
          <p:nvSpPr>
            <p:cNvPr id="6" name="object 6"/>
            <p:cNvSpPr/>
            <p:nvPr/>
          </p:nvSpPr>
          <p:spPr>
            <a:xfrm>
              <a:off x="774192" y="360679"/>
              <a:ext cx="2255520" cy="17780"/>
            </a:xfrm>
            <a:custGeom>
              <a:avLst/>
              <a:gdLst/>
              <a:ahLst/>
              <a:cxnLst/>
              <a:rect l="l" t="t" r="r" b="b"/>
              <a:pathLst>
                <a:path w="2255520" h="17779">
                  <a:moveTo>
                    <a:pt x="225552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2249424" y="5080"/>
                  </a:lnTo>
                  <a:lnTo>
                    <a:pt x="2249424" y="17780"/>
                  </a:lnTo>
                  <a:lnTo>
                    <a:pt x="2255520" y="17780"/>
                  </a:lnTo>
                  <a:lnTo>
                    <a:pt x="2255520" y="508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5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3615" y="37846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4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23615" y="390652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4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23615" y="3997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3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3615" y="40589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3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3615" y="411988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5"/>
                  </a:lnTo>
                  <a:lnTo>
                    <a:pt x="0" y="21335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2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3615" y="4333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1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23615" y="43942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3615" y="451612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0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3615" y="46075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0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3615" y="4668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F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23615" y="47904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F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23615" y="485140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5"/>
                  </a:lnTo>
                  <a:lnTo>
                    <a:pt x="0" y="21335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E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3615" y="506476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5"/>
                  </a:lnTo>
                  <a:lnTo>
                    <a:pt x="0" y="21335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D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23615" y="527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C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3615" y="53390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C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3615" y="54000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B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23615" y="55524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B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3615" y="561340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6" y="0"/>
                  </a:moveTo>
                  <a:lnTo>
                    <a:pt x="6096" y="18287"/>
                  </a:lnTo>
                  <a:lnTo>
                    <a:pt x="0" y="18287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A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615" y="57962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9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23615" y="59486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8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23615" y="60706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8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23615" y="6162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7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23615" y="6283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7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23615" y="63449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6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3615" y="6497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5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3615" y="65582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5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23615" y="66802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6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4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23615" y="67716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4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23615" y="6832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4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23615" y="689356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3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23615" y="71069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2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23615" y="7228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1EA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23615" y="72898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1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23615" y="74422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0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23615" y="7564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0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23615" y="76250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F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615" y="7716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FE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23615" y="7777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EE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23615" y="7838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E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23615" y="79908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D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23615" y="81127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D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23615" y="81737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23615" y="83261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C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23615" y="83870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B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23615" y="85090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A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23615" y="8600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A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23615" y="8661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AE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23615" y="87223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9E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23615" y="88442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9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23615" y="89357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8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23615" y="90576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7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23615" y="9118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7E2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23615" y="92710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6E2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23615" y="93319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6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23615" y="9453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5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23615" y="960628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4E0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23615" y="98196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3E0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23615" y="98806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3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23615" y="10002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2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23615" y="10063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2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23615" y="102158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1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23615" y="1033779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0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023615" y="10551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FD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23615" y="106121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FD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23615" y="10764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ED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23615" y="10825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E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23615" y="10886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D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23615" y="11038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DD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23616" y="1109979"/>
              <a:ext cx="6350" cy="27940"/>
            </a:xfrm>
            <a:custGeom>
              <a:avLst/>
              <a:gdLst/>
              <a:ahLst/>
              <a:cxnLst/>
              <a:rect l="l" t="t" r="r" b="b"/>
              <a:pathLst>
                <a:path w="6350" h="27940">
                  <a:moveTo>
                    <a:pt x="609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0" y="27432"/>
                  </a:lnTo>
                  <a:lnTo>
                    <a:pt x="6096" y="27432"/>
                  </a:lnTo>
                  <a:lnTo>
                    <a:pt x="6096" y="1828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23615" y="113741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C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23615" y="114960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AD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23615" y="1164843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6" y="0"/>
                  </a:moveTo>
                  <a:lnTo>
                    <a:pt x="6095" y="18288"/>
                  </a:lnTo>
                  <a:lnTo>
                    <a:pt x="0" y="18288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9D8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023615" y="118313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8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023615" y="11983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8D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23615" y="12044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D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23615" y="12105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D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023615" y="1216660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6D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23615" y="12379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023615" y="124409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5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023615" y="125933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4D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23615" y="127152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3D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23615" y="12867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23615" y="1292860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5" y="0"/>
                  </a:moveTo>
                  <a:lnTo>
                    <a:pt x="6095" y="18287"/>
                  </a:lnTo>
                  <a:lnTo>
                    <a:pt x="0" y="18287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2D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23615" y="1311148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1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23615" y="13324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0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23615" y="1338579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0D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23615" y="13477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FD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023615" y="13599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F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023615" y="1366012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023615" y="138734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DC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023615" y="139954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C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23615" y="14147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023615" y="142087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B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023615" y="143306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B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23615" y="1442212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5" y="0"/>
                  </a:moveTo>
                  <a:lnTo>
                    <a:pt x="6095" y="18287"/>
                  </a:lnTo>
                  <a:lnTo>
                    <a:pt x="0" y="18287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A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023615" y="146049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023615" y="14757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023616" y="148183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609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8C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023615" y="1494027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7C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023615" y="15153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6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023615" y="153060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5C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23615" y="15366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5C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023615" y="154889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C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023615" y="15641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023615" y="15702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023615" y="15763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023615" y="158242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2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023615" y="15915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2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023615" y="160375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1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023615" y="16098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1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023615" y="162509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C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023615" y="16372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C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74192" y="360679"/>
              <a:ext cx="2255520" cy="17780"/>
            </a:xfrm>
            <a:custGeom>
              <a:avLst/>
              <a:gdLst/>
              <a:ahLst/>
              <a:cxnLst/>
              <a:rect l="l" t="t" r="r" b="b"/>
              <a:pathLst>
                <a:path w="2255520" h="17779">
                  <a:moveTo>
                    <a:pt x="225552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2249424" y="5080"/>
                  </a:lnTo>
                  <a:lnTo>
                    <a:pt x="2249424" y="17780"/>
                  </a:lnTo>
                  <a:lnTo>
                    <a:pt x="2255520" y="17780"/>
                  </a:lnTo>
                  <a:lnTo>
                    <a:pt x="2255520" y="508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5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023615" y="37846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4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023615" y="390652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4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023615" y="3997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3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023615" y="40589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3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023615" y="411988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5"/>
                  </a:lnTo>
                  <a:lnTo>
                    <a:pt x="0" y="21335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2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023615" y="4333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1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023615" y="43942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023615" y="451612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0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023615" y="46075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0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023615" y="4668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F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023615" y="47904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F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023615" y="485140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5"/>
                  </a:lnTo>
                  <a:lnTo>
                    <a:pt x="0" y="21335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E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023615" y="506476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5"/>
                  </a:lnTo>
                  <a:lnTo>
                    <a:pt x="0" y="21335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D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023615" y="527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C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023615" y="53390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C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023615" y="54000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B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023615" y="55524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B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23615" y="561340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6" y="0"/>
                  </a:moveTo>
                  <a:lnTo>
                    <a:pt x="6096" y="18287"/>
                  </a:lnTo>
                  <a:lnTo>
                    <a:pt x="0" y="18287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A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023615" y="57962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9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023615" y="59486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8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023615" y="60706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8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023615" y="6162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7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023615" y="6283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7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023615" y="63449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6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023615" y="6497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5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023615" y="65582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5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023615" y="66802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6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4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023615" y="67716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4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023615" y="6832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4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023615" y="689356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3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023615" y="71069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2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023615" y="7228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1EA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023615" y="72898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1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23615" y="74422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0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23615" y="7564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0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23615" y="76250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F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23615" y="7716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FE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023615" y="7777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EE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023615" y="7838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E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023615" y="79908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D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023615" y="81127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D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023615" y="81737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023615" y="83261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C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023615" y="83870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B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023615" y="85090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A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023615" y="8600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A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023615" y="8661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AE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023615" y="87223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9E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023615" y="88442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9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023615" y="89357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8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023615" y="90576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7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023615" y="9118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7E2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023615" y="92710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6E2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023615" y="93319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6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023615" y="9453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5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023615" y="960628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4E0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023615" y="98196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3E0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023615" y="98806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3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023615" y="10002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2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023615" y="10063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2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023615" y="102158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1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023615" y="1033779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0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023615" y="10551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FD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023615" y="106121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FD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023615" y="10764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ED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023615" y="10825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E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023615" y="10886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D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023615" y="11038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DD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023616" y="1109979"/>
              <a:ext cx="6350" cy="27940"/>
            </a:xfrm>
            <a:custGeom>
              <a:avLst/>
              <a:gdLst/>
              <a:ahLst/>
              <a:cxnLst/>
              <a:rect l="l" t="t" r="r" b="b"/>
              <a:pathLst>
                <a:path w="6350" h="27940">
                  <a:moveTo>
                    <a:pt x="609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0" y="27432"/>
                  </a:lnTo>
                  <a:lnTo>
                    <a:pt x="6096" y="27432"/>
                  </a:lnTo>
                  <a:lnTo>
                    <a:pt x="6096" y="1828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023615" y="113741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C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023615" y="114960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AD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023615" y="1164843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6" y="0"/>
                  </a:moveTo>
                  <a:lnTo>
                    <a:pt x="6095" y="18288"/>
                  </a:lnTo>
                  <a:lnTo>
                    <a:pt x="0" y="18288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9D8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023615" y="118313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8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023615" y="11983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8D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023615" y="12044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D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023615" y="12105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D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023615" y="1216660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6D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023615" y="12379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023615" y="124409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5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023615" y="125933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4D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023615" y="127152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3D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023615" y="12867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023615" y="1292860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5" y="0"/>
                  </a:moveTo>
                  <a:lnTo>
                    <a:pt x="6095" y="18287"/>
                  </a:lnTo>
                  <a:lnTo>
                    <a:pt x="0" y="18287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2D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023615" y="1311148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1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023615" y="13324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0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023615" y="1338579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0D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023615" y="13477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FD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023615" y="13599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F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023615" y="1366012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023615" y="138734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DC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023615" y="139954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C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023615" y="14147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023615" y="142087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B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023615" y="143306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B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023615" y="1442212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5" y="0"/>
                  </a:moveTo>
                  <a:lnTo>
                    <a:pt x="6095" y="18287"/>
                  </a:lnTo>
                  <a:lnTo>
                    <a:pt x="0" y="18287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A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023615" y="146049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023615" y="14757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023616" y="148183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609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8C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023615" y="1494027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7C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23615" y="15153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6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23615" y="153060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5C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23615" y="15366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5C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023615" y="154889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C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023615" y="15641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023615" y="15702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23615" y="15763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23615" y="158242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2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23615" y="15915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2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023615" y="160375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1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023615" y="16098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1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023615" y="162509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C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023615" y="16372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C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023615" y="18140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C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023615" y="18201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1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023615" y="182626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1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023615" y="18354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2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023615" y="18475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023615" y="18536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023615" y="185978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C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023615" y="18689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5C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023615" y="18750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5C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023615" y="18811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6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023615" y="189331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7C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023615" y="19024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C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023615" y="190855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023615" y="19146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023615" y="192074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023615" y="19298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A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023615" y="19359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BCE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023615" y="19420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B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023615" y="1948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023615" y="195427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C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023615" y="19634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DC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023615" y="19695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E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023615" y="198170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FD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023615" y="19969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0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023615" y="200304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1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023615" y="2015235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2D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023615" y="203047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3D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023615" y="203657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4D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023615" y="204266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4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023615" y="2051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5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023615" y="205790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023615" y="206400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6D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023615" y="207010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D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023615" y="207619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D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023615" y="20853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8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023615" y="209143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95" y="6096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8D8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4191" y="2097531"/>
              <a:ext cx="2255520" cy="9525"/>
            </a:xfrm>
            <a:custGeom>
              <a:avLst/>
              <a:gdLst/>
              <a:ahLst/>
              <a:cxnLst/>
              <a:rect l="l" t="t" r="r" b="b"/>
              <a:pathLst>
                <a:path w="2255520" h="9525">
                  <a:moveTo>
                    <a:pt x="2255520" y="0"/>
                  </a:moveTo>
                  <a:lnTo>
                    <a:pt x="2255520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C9D8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023615" y="18140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C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023615" y="18201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1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023615" y="182626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1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023615" y="18354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2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023615" y="18475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023615" y="18536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023615" y="185978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C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023615" y="18689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5C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023615" y="18750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5C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023615" y="18811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6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023615" y="189331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7C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023615" y="19024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C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023615" y="190855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023615" y="19146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023615" y="192074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023615" y="19298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A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023615" y="19359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BCE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023615" y="19420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B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023615" y="1948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023615" y="195427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C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023615" y="19634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DC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023615" y="19695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E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023615" y="198170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FD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023615" y="19969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0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023615" y="200304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1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023615" y="2015235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2D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023615" y="203047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3D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023615" y="203657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4D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023615" y="204266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4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023615" y="2051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5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023615" y="205790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023615" y="206400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6D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3023615" y="207010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D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3023615" y="207619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D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3023615" y="20853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8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3023615" y="209143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95" y="6096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8D8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5" name="object 3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60172"/>
              <a:ext cx="2255520" cy="1746503"/>
            </a:xfrm>
            <a:prstGeom prst="rect">
              <a:avLst/>
            </a:prstGeom>
          </p:spPr>
        </p:pic>
        <p:sp>
          <p:nvSpPr>
            <p:cNvPr id="306" name="object 306"/>
            <p:cNvSpPr/>
            <p:nvPr/>
          </p:nvSpPr>
          <p:spPr>
            <a:xfrm>
              <a:off x="774191" y="357124"/>
              <a:ext cx="2258695" cy="1752600"/>
            </a:xfrm>
            <a:custGeom>
              <a:avLst/>
              <a:gdLst/>
              <a:ahLst/>
              <a:cxnLst/>
              <a:rect l="l" t="t" r="r" b="b"/>
              <a:pathLst>
                <a:path w="2258695" h="1752600">
                  <a:moveTo>
                    <a:pt x="2249424" y="1740408"/>
                  </a:moveTo>
                  <a:lnTo>
                    <a:pt x="0" y="1740408"/>
                  </a:lnTo>
                  <a:lnTo>
                    <a:pt x="0" y="1752600"/>
                  </a:lnTo>
                  <a:lnTo>
                    <a:pt x="2255520" y="1752600"/>
                  </a:lnTo>
                  <a:lnTo>
                    <a:pt x="2258568" y="1749552"/>
                  </a:lnTo>
                  <a:lnTo>
                    <a:pt x="2258568" y="1746503"/>
                  </a:lnTo>
                  <a:lnTo>
                    <a:pt x="2249424" y="1746503"/>
                  </a:lnTo>
                  <a:lnTo>
                    <a:pt x="2249424" y="1740408"/>
                  </a:lnTo>
                  <a:close/>
                </a:path>
                <a:path w="2258695" h="1752600">
                  <a:moveTo>
                    <a:pt x="2249424" y="3048"/>
                  </a:moveTo>
                  <a:lnTo>
                    <a:pt x="2249424" y="1746503"/>
                  </a:lnTo>
                  <a:lnTo>
                    <a:pt x="2255520" y="1740408"/>
                  </a:lnTo>
                  <a:lnTo>
                    <a:pt x="2258568" y="1740408"/>
                  </a:lnTo>
                  <a:lnTo>
                    <a:pt x="2258568" y="9144"/>
                  </a:lnTo>
                  <a:lnTo>
                    <a:pt x="2255520" y="9144"/>
                  </a:lnTo>
                  <a:lnTo>
                    <a:pt x="2249424" y="3048"/>
                  </a:lnTo>
                  <a:close/>
                </a:path>
                <a:path w="2258695" h="1752600">
                  <a:moveTo>
                    <a:pt x="2258568" y="1740408"/>
                  </a:moveTo>
                  <a:lnTo>
                    <a:pt x="2255520" y="1740408"/>
                  </a:lnTo>
                  <a:lnTo>
                    <a:pt x="2249424" y="1746503"/>
                  </a:lnTo>
                  <a:lnTo>
                    <a:pt x="2258568" y="1746503"/>
                  </a:lnTo>
                  <a:lnTo>
                    <a:pt x="2258568" y="1740408"/>
                  </a:lnTo>
                  <a:close/>
                </a:path>
                <a:path w="2258695" h="1752600">
                  <a:moveTo>
                    <a:pt x="225856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2249424" y="9144"/>
                  </a:lnTo>
                  <a:lnTo>
                    <a:pt x="2249424" y="3048"/>
                  </a:lnTo>
                  <a:lnTo>
                    <a:pt x="2258568" y="3048"/>
                  </a:lnTo>
                  <a:lnTo>
                    <a:pt x="2258568" y="0"/>
                  </a:lnTo>
                  <a:close/>
                </a:path>
                <a:path w="2258695" h="1752600">
                  <a:moveTo>
                    <a:pt x="2258568" y="3048"/>
                  </a:moveTo>
                  <a:lnTo>
                    <a:pt x="2249424" y="3048"/>
                  </a:lnTo>
                  <a:lnTo>
                    <a:pt x="2255520" y="9144"/>
                  </a:lnTo>
                  <a:lnTo>
                    <a:pt x="2258568" y="9144"/>
                  </a:lnTo>
                  <a:lnTo>
                    <a:pt x="2258568" y="3048"/>
                  </a:lnTo>
                  <a:close/>
                </a:path>
              </a:pathLst>
            </a:custGeom>
            <a:solidFill>
              <a:srgbClr val="006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740" y="451104"/>
            <a:ext cx="621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The Algorithm</a:t>
            </a:r>
            <a:r>
              <a:rPr sz="3600" spc="-25" dirty="0"/>
              <a:t> </a:t>
            </a:r>
            <a:r>
              <a:rPr sz="3600" spc="-10" dirty="0"/>
              <a:t>can </a:t>
            </a:r>
            <a:r>
              <a:rPr sz="3600" dirty="0"/>
              <a:t>be</a:t>
            </a:r>
            <a:r>
              <a:rPr sz="3600" spc="-20" dirty="0"/>
              <a:t> </a:t>
            </a:r>
            <a:r>
              <a:rPr sz="3600" spc="-15" dirty="0"/>
              <a:t>written</a:t>
            </a:r>
            <a:r>
              <a:rPr sz="3600" dirty="0"/>
              <a:t> as: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3469004"/>
          </a:xfrm>
          <a:custGeom>
            <a:avLst/>
            <a:gdLst/>
            <a:ahLst/>
            <a:cxnLst/>
            <a:rect l="l" t="t" r="r" b="b"/>
            <a:pathLst>
              <a:path w="8269605" h="3469004">
                <a:moveTo>
                  <a:pt x="8269224" y="0"/>
                </a:moveTo>
                <a:lnTo>
                  <a:pt x="0" y="0"/>
                </a:lnTo>
                <a:lnTo>
                  <a:pt x="0" y="3468624"/>
                </a:lnTo>
                <a:lnTo>
                  <a:pt x="8269224" y="3468624"/>
                </a:lnTo>
                <a:lnTo>
                  <a:pt x="8269224" y="3447288"/>
                </a:lnTo>
                <a:lnTo>
                  <a:pt x="39624" y="3447288"/>
                </a:lnTo>
                <a:lnTo>
                  <a:pt x="18286" y="3429000"/>
                </a:lnTo>
                <a:lnTo>
                  <a:pt x="39624" y="34290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469004">
                <a:moveTo>
                  <a:pt x="39624" y="3429000"/>
                </a:moveTo>
                <a:lnTo>
                  <a:pt x="18286" y="3429000"/>
                </a:lnTo>
                <a:lnTo>
                  <a:pt x="39624" y="3447288"/>
                </a:lnTo>
                <a:lnTo>
                  <a:pt x="39624" y="3429000"/>
                </a:lnTo>
                <a:close/>
              </a:path>
              <a:path w="8269605" h="3469004">
                <a:moveTo>
                  <a:pt x="8229600" y="3429000"/>
                </a:moveTo>
                <a:lnTo>
                  <a:pt x="39624" y="3429000"/>
                </a:lnTo>
                <a:lnTo>
                  <a:pt x="39624" y="3447288"/>
                </a:lnTo>
                <a:lnTo>
                  <a:pt x="8229600" y="3447288"/>
                </a:lnTo>
                <a:lnTo>
                  <a:pt x="8229600" y="3429000"/>
                </a:lnTo>
                <a:close/>
              </a:path>
              <a:path w="8269605" h="3469004">
                <a:moveTo>
                  <a:pt x="8229600" y="18287"/>
                </a:moveTo>
                <a:lnTo>
                  <a:pt x="8229600" y="3447288"/>
                </a:lnTo>
                <a:lnTo>
                  <a:pt x="8247888" y="3429000"/>
                </a:lnTo>
                <a:lnTo>
                  <a:pt x="8269224" y="34290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469004">
                <a:moveTo>
                  <a:pt x="8269224" y="3429000"/>
                </a:moveTo>
                <a:lnTo>
                  <a:pt x="8247888" y="3429000"/>
                </a:lnTo>
                <a:lnTo>
                  <a:pt x="8229600" y="3447288"/>
                </a:lnTo>
                <a:lnTo>
                  <a:pt x="8269224" y="3447288"/>
                </a:lnTo>
                <a:lnTo>
                  <a:pt x="8269224" y="3429000"/>
                </a:lnTo>
                <a:close/>
              </a:path>
              <a:path w="8269605" h="34690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4690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4690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032" y="1972057"/>
            <a:ext cx="8117840" cy="3111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4970" marR="1778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94970" algn="l"/>
                <a:tab pos="395605" algn="l"/>
              </a:tabLst>
            </a:pPr>
            <a:r>
              <a:rPr sz="2200" dirty="0">
                <a:latin typeface="Arial MT"/>
                <a:cs typeface="Arial MT"/>
              </a:rPr>
              <a:t>Create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node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graph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participating transaction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schedule.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949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94970" algn="l"/>
                <a:tab pos="395605" algn="l"/>
              </a:tabLst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read_item(X)</a:t>
            </a:r>
            <a:r>
              <a:rPr sz="22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and write_item(X)</a:t>
            </a:r>
            <a:endParaRPr sz="2200">
              <a:latin typeface="Arial MT"/>
              <a:cs typeface="Arial MT"/>
            </a:endParaRPr>
          </a:p>
          <a:p>
            <a:pPr marL="7943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94385" algn="l"/>
                <a:tab pos="795020" algn="l"/>
              </a:tabLst>
            </a:pPr>
            <a:r>
              <a:rPr sz="2200" spc="5" dirty="0">
                <a:latin typeface="Arial MT"/>
                <a:cs typeface="Arial MT"/>
              </a:rPr>
              <a:t>If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Transaction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175" spc="7" baseline="-21072" dirty="0">
                <a:latin typeface="Arial MT"/>
                <a:cs typeface="Arial MT"/>
              </a:rPr>
              <a:t>j</a:t>
            </a:r>
            <a:r>
              <a:rPr sz="2175" spc="262" baseline="-21072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read_item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(X)</a:t>
            </a:r>
            <a:endParaRPr sz="2200">
              <a:latin typeface="Arial MT"/>
              <a:cs typeface="Arial MT"/>
            </a:endParaRPr>
          </a:p>
          <a:p>
            <a:pPr marL="7943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94385" algn="l"/>
                <a:tab pos="795020" algn="l"/>
              </a:tabLst>
            </a:pPr>
            <a:r>
              <a:rPr sz="2200" spc="5" dirty="0">
                <a:latin typeface="Arial MT"/>
                <a:cs typeface="Arial MT"/>
              </a:rPr>
              <a:t>After</a:t>
            </a:r>
            <a:endParaRPr sz="2200">
              <a:latin typeface="Arial MT"/>
              <a:cs typeface="Arial MT"/>
            </a:endParaRPr>
          </a:p>
          <a:p>
            <a:pPr marL="867410" lvl="1" indent="-360045">
              <a:lnSpc>
                <a:spcPct val="100000"/>
              </a:lnSpc>
              <a:spcBef>
                <a:spcPts val="525"/>
              </a:spcBef>
              <a:buChar char="–"/>
              <a:tabLst>
                <a:tab pos="867410" algn="l"/>
                <a:tab pos="868044" algn="l"/>
              </a:tabLst>
            </a:pPr>
            <a:r>
              <a:rPr sz="2200" spc="-25" dirty="0">
                <a:latin typeface="Arial MT"/>
                <a:cs typeface="Arial MT"/>
              </a:rPr>
              <a:t>T</a:t>
            </a:r>
            <a:r>
              <a:rPr sz="2175" spc="-37" baseline="-21072" dirty="0">
                <a:latin typeface="Arial MT"/>
                <a:cs typeface="Arial MT"/>
              </a:rPr>
              <a:t>i</a:t>
            </a:r>
            <a:r>
              <a:rPr sz="2175" spc="-60" baseline="-21072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write_item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(X)</a:t>
            </a:r>
            <a:endParaRPr sz="2200">
              <a:latin typeface="Arial MT"/>
              <a:cs typeface="Arial MT"/>
            </a:endParaRPr>
          </a:p>
          <a:p>
            <a:pPr marL="7943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94385" algn="l"/>
                <a:tab pos="795020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draw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edge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sz="22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175" spc="-44" baseline="-21072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175" spc="232" baseline="-21072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175" spc="15" baseline="-21072" dirty="0">
                <a:solidFill>
                  <a:srgbClr val="FF0000"/>
                </a:solidFill>
                <a:latin typeface="Arial MT"/>
                <a:cs typeface="Arial MT"/>
              </a:rPr>
              <a:t>j</a:t>
            </a:r>
            <a:r>
              <a:rPr sz="2175" spc="270" baseline="-21072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the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graph.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740" y="451104"/>
            <a:ext cx="621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The Algorithm</a:t>
            </a:r>
            <a:r>
              <a:rPr sz="3600" spc="-25" dirty="0"/>
              <a:t> </a:t>
            </a:r>
            <a:r>
              <a:rPr sz="3600" spc="-10" dirty="0"/>
              <a:t>can </a:t>
            </a:r>
            <a:r>
              <a:rPr sz="3600" dirty="0"/>
              <a:t>be</a:t>
            </a:r>
            <a:r>
              <a:rPr sz="3600" spc="-20" dirty="0"/>
              <a:t> </a:t>
            </a:r>
            <a:r>
              <a:rPr sz="3600" spc="-15" dirty="0"/>
              <a:t>written</a:t>
            </a:r>
            <a:r>
              <a:rPr sz="3600" dirty="0"/>
              <a:t> as: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2783205"/>
          </a:xfrm>
          <a:custGeom>
            <a:avLst/>
            <a:gdLst/>
            <a:ahLst/>
            <a:cxnLst/>
            <a:rect l="l" t="t" r="r" b="b"/>
            <a:pathLst>
              <a:path w="8269605" h="2783204">
                <a:moveTo>
                  <a:pt x="8269224" y="0"/>
                </a:moveTo>
                <a:lnTo>
                  <a:pt x="0" y="0"/>
                </a:lnTo>
                <a:lnTo>
                  <a:pt x="0" y="2782824"/>
                </a:lnTo>
                <a:lnTo>
                  <a:pt x="8269224" y="2782824"/>
                </a:lnTo>
                <a:lnTo>
                  <a:pt x="8269224" y="2761488"/>
                </a:lnTo>
                <a:lnTo>
                  <a:pt x="39624" y="2761488"/>
                </a:lnTo>
                <a:lnTo>
                  <a:pt x="18286" y="2743200"/>
                </a:lnTo>
                <a:lnTo>
                  <a:pt x="39624" y="2743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783204">
                <a:moveTo>
                  <a:pt x="39624" y="2743200"/>
                </a:moveTo>
                <a:lnTo>
                  <a:pt x="18286" y="2743200"/>
                </a:lnTo>
                <a:lnTo>
                  <a:pt x="39624" y="2761488"/>
                </a:lnTo>
                <a:lnTo>
                  <a:pt x="39624" y="2743200"/>
                </a:lnTo>
                <a:close/>
              </a:path>
              <a:path w="8269605" h="2783204">
                <a:moveTo>
                  <a:pt x="8229600" y="2743200"/>
                </a:moveTo>
                <a:lnTo>
                  <a:pt x="39624" y="2743200"/>
                </a:lnTo>
                <a:lnTo>
                  <a:pt x="39624" y="2761488"/>
                </a:lnTo>
                <a:lnTo>
                  <a:pt x="8229600" y="2761488"/>
                </a:lnTo>
                <a:lnTo>
                  <a:pt x="8229600" y="2743200"/>
                </a:lnTo>
                <a:close/>
              </a:path>
              <a:path w="8269605" h="2783204">
                <a:moveTo>
                  <a:pt x="8229600" y="18287"/>
                </a:moveTo>
                <a:lnTo>
                  <a:pt x="8229600" y="2761488"/>
                </a:lnTo>
                <a:lnTo>
                  <a:pt x="8247888" y="2743200"/>
                </a:lnTo>
                <a:lnTo>
                  <a:pt x="8269224" y="2743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783204">
                <a:moveTo>
                  <a:pt x="8269224" y="2743200"/>
                </a:moveTo>
                <a:lnTo>
                  <a:pt x="8247888" y="2743200"/>
                </a:lnTo>
                <a:lnTo>
                  <a:pt x="8229600" y="2761488"/>
                </a:lnTo>
                <a:lnTo>
                  <a:pt x="8269224" y="2761488"/>
                </a:lnTo>
                <a:lnTo>
                  <a:pt x="8269224" y="2743200"/>
                </a:lnTo>
                <a:close/>
              </a:path>
              <a:path w="8269605" h="2783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783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783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032" y="2308555"/>
            <a:ext cx="6562725" cy="20370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94970" indent="-344805">
              <a:lnSpc>
                <a:spcPct val="100000"/>
              </a:lnSpc>
              <a:spcBef>
                <a:spcPts val="625"/>
              </a:spcBef>
              <a:buChar char="•"/>
              <a:tabLst>
                <a:tab pos="394970" algn="l"/>
                <a:tab pos="395605" algn="l"/>
              </a:tabLst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write_item(X)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and read_item(X)</a:t>
            </a:r>
            <a:endParaRPr sz="2200">
              <a:latin typeface="Arial MT"/>
              <a:cs typeface="Arial MT"/>
            </a:endParaRPr>
          </a:p>
          <a:p>
            <a:pPr marL="7943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94385" algn="l"/>
                <a:tab pos="795020" algn="l"/>
              </a:tabLst>
            </a:pPr>
            <a:r>
              <a:rPr sz="2200" spc="5" dirty="0">
                <a:latin typeface="Arial MT"/>
                <a:cs typeface="Arial MT"/>
              </a:rPr>
              <a:t>If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Transaction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175" spc="7" baseline="-21072" dirty="0">
                <a:latin typeface="Arial MT"/>
                <a:cs typeface="Arial MT"/>
              </a:rPr>
              <a:t>j</a:t>
            </a:r>
            <a:r>
              <a:rPr sz="2175" spc="270" baseline="-21072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write_item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(X)</a:t>
            </a:r>
            <a:endParaRPr sz="2200">
              <a:latin typeface="Arial MT"/>
              <a:cs typeface="Arial MT"/>
            </a:endParaRPr>
          </a:p>
          <a:p>
            <a:pPr marL="873760" lvl="1" indent="-365760">
              <a:lnSpc>
                <a:spcPct val="100000"/>
              </a:lnSpc>
              <a:spcBef>
                <a:spcPts val="525"/>
              </a:spcBef>
              <a:buChar char="–"/>
              <a:tabLst>
                <a:tab pos="873125" algn="l"/>
                <a:tab pos="873760" algn="l"/>
              </a:tabLst>
            </a:pPr>
            <a:r>
              <a:rPr sz="2200" spc="5" dirty="0">
                <a:latin typeface="Arial MT"/>
                <a:cs typeface="Arial MT"/>
              </a:rPr>
              <a:t>after</a:t>
            </a:r>
            <a:endParaRPr sz="2200">
              <a:latin typeface="Arial MT"/>
              <a:cs typeface="Arial MT"/>
            </a:endParaRPr>
          </a:p>
          <a:p>
            <a:pPr marL="867410" lvl="1" indent="-360045">
              <a:lnSpc>
                <a:spcPct val="100000"/>
              </a:lnSpc>
              <a:spcBef>
                <a:spcPts val="530"/>
              </a:spcBef>
              <a:buChar char="–"/>
              <a:tabLst>
                <a:tab pos="867410" algn="l"/>
                <a:tab pos="868044" algn="l"/>
              </a:tabLst>
            </a:pPr>
            <a:r>
              <a:rPr sz="2200" spc="-25" dirty="0">
                <a:latin typeface="Arial MT"/>
                <a:cs typeface="Arial MT"/>
              </a:rPr>
              <a:t>T</a:t>
            </a:r>
            <a:r>
              <a:rPr sz="2175" spc="-37" baseline="-21072" dirty="0">
                <a:latin typeface="Arial MT"/>
                <a:cs typeface="Arial MT"/>
              </a:rPr>
              <a:t>i</a:t>
            </a:r>
            <a:r>
              <a:rPr sz="2175" spc="254" baseline="-21072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executes</a:t>
            </a:r>
            <a:r>
              <a:rPr sz="2200" dirty="0">
                <a:latin typeface="Arial MT"/>
                <a:cs typeface="Arial MT"/>
              </a:rPr>
              <a:t> 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read_item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(X)</a:t>
            </a:r>
            <a:endParaRPr sz="2200">
              <a:latin typeface="Arial MT"/>
              <a:cs typeface="Arial MT"/>
            </a:endParaRPr>
          </a:p>
          <a:p>
            <a:pPr marL="873760" lvl="1" indent="-365760">
              <a:lnSpc>
                <a:spcPct val="100000"/>
              </a:lnSpc>
              <a:spcBef>
                <a:spcPts val="525"/>
              </a:spcBef>
              <a:buChar char="–"/>
              <a:tabLst>
                <a:tab pos="873125" algn="l"/>
                <a:tab pos="873760" algn="l"/>
              </a:tabLst>
            </a:pPr>
            <a:r>
              <a:rPr sz="2200" dirty="0">
                <a:latin typeface="Arial MT"/>
                <a:cs typeface="Arial MT"/>
              </a:rPr>
              <a:t>draw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 </a:t>
            </a:r>
            <a:r>
              <a:rPr sz="2200" spc="5" dirty="0">
                <a:latin typeface="Arial MT"/>
                <a:cs typeface="Arial MT"/>
              </a:rPr>
              <a:t>edge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from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175" spc="-37" baseline="-21072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175" spc="270" baseline="-21072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2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175" spc="15" baseline="-21072" dirty="0">
                <a:solidFill>
                  <a:srgbClr val="FF0000"/>
                </a:solidFill>
                <a:latin typeface="Arial MT"/>
                <a:cs typeface="Arial MT"/>
              </a:rPr>
              <a:t>j</a:t>
            </a:r>
            <a:r>
              <a:rPr sz="2175" spc="307" baseline="-21072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graph.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740" y="451104"/>
            <a:ext cx="621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The Algorithm</a:t>
            </a:r>
            <a:r>
              <a:rPr sz="3600" spc="-25" dirty="0"/>
              <a:t> </a:t>
            </a:r>
            <a:r>
              <a:rPr sz="3600" spc="-10" dirty="0"/>
              <a:t>can </a:t>
            </a:r>
            <a:r>
              <a:rPr sz="3600" dirty="0"/>
              <a:t>be</a:t>
            </a:r>
            <a:r>
              <a:rPr sz="3600" spc="-20" dirty="0"/>
              <a:t> </a:t>
            </a:r>
            <a:r>
              <a:rPr sz="3600" spc="-15" dirty="0"/>
              <a:t>written</a:t>
            </a:r>
            <a:r>
              <a:rPr sz="3600" dirty="0"/>
              <a:t> as: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2783205"/>
          </a:xfrm>
          <a:custGeom>
            <a:avLst/>
            <a:gdLst/>
            <a:ahLst/>
            <a:cxnLst/>
            <a:rect l="l" t="t" r="r" b="b"/>
            <a:pathLst>
              <a:path w="8269605" h="2783204">
                <a:moveTo>
                  <a:pt x="8269224" y="0"/>
                </a:moveTo>
                <a:lnTo>
                  <a:pt x="0" y="0"/>
                </a:lnTo>
                <a:lnTo>
                  <a:pt x="0" y="2782824"/>
                </a:lnTo>
                <a:lnTo>
                  <a:pt x="8269224" y="2782824"/>
                </a:lnTo>
                <a:lnTo>
                  <a:pt x="8269224" y="2761488"/>
                </a:lnTo>
                <a:lnTo>
                  <a:pt x="39624" y="2761488"/>
                </a:lnTo>
                <a:lnTo>
                  <a:pt x="18286" y="2743200"/>
                </a:lnTo>
                <a:lnTo>
                  <a:pt x="39624" y="2743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783204">
                <a:moveTo>
                  <a:pt x="39624" y="2743200"/>
                </a:moveTo>
                <a:lnTo>
                  <a:pt x="18286" y="2743200"/>
                </a:lnTo>
                <a:lnTo>
                  <a:pt x="39624" y="2761488"/>
                </a:lnTo>
                <a:lnTo>
                  <a:pt x="39624" y="2743200"/>
                </a:lnTo>
                <a:close/>
              </a:path>
              <a:path w="8269605" h="2783204">
                <a:moveTo>
                  <a:pt x="8229600" y="2743200"/>
                </a:moveTo>
                <a:lnTo>
                  <a:pt x="39624" y="2743200"/>
                </a:lnTo>
                <a:lnTo>
                  <a:pt x="39624" y="2761488"/>
                </a:lnTo>
                <a:lnTo>
                  <a:pt x="8229600" y="2761488"/>
                </a:lnTo>
                <a:lnTo>
                  <a:pt x="8229600" y="2743200"/>
                </a:lnTo>
                <a:close/>
              </a:path>
              <a:path w="8269605" h="2783204">
                <a:moveTo>
                  <a:pt x="8229600" y="18287"/>
                </a:moveTo>
                <a:lnTo>
                  <a:pt x="8229600" y="2761488"/>
                </a:lnTo>
                <a:lnTo>
                  <a:pt x="8247888" y="2743200"/>
                </a:lnTo>
                <a:lnTo>
                  <a:pt x="8269224" y="2743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783204">
                <a:moveTo>
                  <a:pt x="8269224" y="2743200"/>
                </a:moveTo>
                <a:lnTo>
                  <a:pt x="8247888" y="2743200"/>
                </a:lnTo>
                <a:lnTo>
                  <a:pt x="8229600" y="2761488"/>
                </a:lnTo>
                <a:lnTo>
                  <a:pt x="8269224" y="2761488"/>
                </a:lnTo>
                <a:lnTo>
                  <a:pt x="8269224" y="2743200"/>
                </a:lnTo>
                <a:close/>
              </a:path>
              <a:path w="8269605" h="2783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783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783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4732" y="2308555"/>
            <a:ext cx="6564630" cy="20370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2270" indent="-344805">
              <a:lnSpc>
                <a:spcPct val="100000"/>
              </a:lnSpc>
              <a:spcBef>
                <a:spcPts val="625"/>
              </a:spcBef>
              <a:buChar char="•"/>
              <a:tabLst>
                <a:tab pos="382270" algn="l"/>
                <a:tab pos="382905" algn="l"/>
              </a:tabLst>
            </a:pPr>
            <a:r>
              <a:rPr sz="2200" dirty="0">
                <a:latin typeface="Arial MT"/>
                <a:cs typeface="Arial MT"/>
              </a:rPr>
              <a:t>For 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write_item(X)</a:t>
            </a:r>
            <a:r>
              <a:rPr sz="2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write_item(X)</a:t>
            </a:r>
            <a:endParaRPr sz="2200">
              <a:latin typeface="Arial MT"/>
              <a:cs typeface="Arial MT"/>
            </a:endParaRPr>
          </a:p>
          <a:p>
            <a:pPr marL="7816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81685" algn="l"/>
                <a:tab pos="782320" algn="l"/>
              </a:tabLst>
            </a:pPr>
            <a:r>
              <a:rPr sz="2200" spc="5" dirty="0">
                <a:latin typeface="Arial MT"/>
                <a:cs typeface="Arial MT"/>
              </a:rPr>
              <a:t>If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Transaction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175" spc="7" baseline="-21072" dirty="0">
                <a:latin typeface="Arial MT"/>
                <a:cs typeface="Arial MT"/>
              </a:rPr>
              <a:t>j</a:t>
            </a:r>
            <a:r>
              <a:rPr sz="2175" spc="270" baseline="-21072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write_item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(X)</a:t>
            </a:r>
            <a:endParaRPr sz="2200">
              <a:latin typeface="Arial MT"/>
              <a:cs typeface="Arial MT"/>
            </a:endParaRPr>
          </a:p>
          <a:p>
            <a:pPr marL="7816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81685" algn="l"/>
                <a:tab pos="782320" algn="l"/>
              </a:tabLst>
            </a:pPr>
            <a:r>
              <a:rPr sz="2200" spc="5" dirty="0">
                <a:latin typeface="Arial MT"/>
                <a:cs typeface="Arial MT"/>
              </a:rPr>
              <a:t>After</a:t>
            </a:r>
            <a:endParaRPr sz="2200">
              <a:latin typeface="Arial MT"/>
              <a:cs typeface="Arial MT"/>
            </a:endParaRPr>
          </a:p>
          <a:p>
            <a:pPr marL="7816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81685" algn="l"/>
                <a:tab pos="782320" algn="l"/>
              </a:tabLst>
            </a:pPr>
            <a:r>
              <a:rPr sz="2200" spc="-25" dirty="0">
                <a:latin typeface="Arial MT"/>
                <a:cs typeface="Arial MT"/>
              </a:rPr>
              <a:t>T</a:t>
            </a:r>
            <a:r>
              <a:rPr sz="2175" spc="-37" baseline="-21072" dirty="0">
                <a:latin typeface="Arial MT"/>
                <a:cs typeface="Arial MT"/>
              </a:rPr>
              <a:t>i</a:t>
            </a:r>
            <a:r>
              <a:rPr sz="2175" spc="262" baseline="-21072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write_item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(X),</a:t>
            </a:r>
            <a:endParaRPr sz="2200">
              <a:latin typeface="Arial MT"/>
              <a:cs typeface="Arial MT"/>
            </a:endParaRPr>
          </a:p>
          <a:p>
            <a:pPr marL="7816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81685" algn="l"/>
                <a:tab pos="782320" algn="l"/>
              </a:tabLst>
            </a:pPr>
            <a:r>
              <a:rPr sz="2200" dirty="0">
                <a:latin typeface="Arial MT"/>
                <a:cs typeface="Arial MT"/>
              </a:rPr>
              <a:t>draw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 </a:t>
            </a:r>
            <a:r>
              <a:rPr sz="2200" spc="5" dirty="0">
                <a:latin typeface="Arial MT"/>
                <a:cs typeface="Arial MT"/>
              </a:rPr>
              <a:t>edge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from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175" spc="-37" baseline="-21072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175" spc="240" baseline="-21072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2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175" spc="15" baseline="-21072" dirty="0">
                <a:solidFill>
                  <a:srgbClr val="FF0000"/>
                </a:solidFill>
                <a:latin typeface="Arial MT"/>
                <a:cs typeface="Arial MT"/>
              </a:rPr>
              <a:t>j</a:t>
            </a:r>
            <a:r>
              <a:rPr sz="2175" spc="270" baseline="-21072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the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graph.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15560" marR="5080" indent="-1344295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Precedence</a:t>
            </a:r>
            <a:r>
              <a:rPr spc="30" dirty="0"/>
              <a:t> </a:t>
            </a:r>
            <a:r>
              <a:rPr spc="-25" dirty="0"/>
              <a:t>Graph</a:t>
            </a:r>
            <a:r>
              <a:rPr spc="5" dirty="0"/>
              <a:t> </a:t>
            </a:r>
            <a:r>
              <a:rPr spc="-20" dirty="0"/>
              <a:t>For</a:t>
            </a:r>
            <a:r>
              <a:rPr spc="10" dirty="0"/>
              <a:t> </a:t>
            </a:r>
            <a:r>
              <a:rPr spc="-55" dirty="0"/>
              <a:t>Testing </a:t>
            </a:r>
            <a:r>
              <a:rPr spc="-710" dirty="0"/>
              <a:t> </a:t>
            </a:r>
            <a:r>
              <a:rPr spc="-10" dirty="0"/>
              <a:t>Conflict</a:t>
            </a:r>
            <a:r>
              <a:rPr spc="-50" dirty="0"/>
              <a:t> </a:t>
            </a:r>
            <a:r>
              <a:rPr spc="-5" dirty="0"/>
              <a:t>Serializability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2615692"/>
            <a:ext cx="8269605" cy="2630805"/>
          </a:xfrm>
          <a:custGeom>
            <a:avLst/>
            <a:gdLst/>
            <a:ahLst/>
            <a:cxnLst/>
            <a:rect l="l" t="t" r="r" b="b"/>
            <a:pathLst>
              <a:path w="8269605" h="2630804">
                <a:moveTo>
                  <a:pt x="8269224" y="0"/>
                </a:moveTo>
                <a:lnTo>
                  <a:pt x="0" y="0"/>
                </a:lnTo>
                <a:lnTo>
                  <a:pt x="0" y="2630424"/>
                </a:lnTo>
                <a:lnTo>
                  <a:pt x="8269224" y="2630424"/>
                </a:lnTo>
                <a:lnTo>
                  <a:pt x="8269224" y="2609088"/>
                </a:lnTo>
                <a:lnTo>
                  <a:pt x="39624" y="2609088"/>
                </a:lnTo>
                <a:lnTo>
                  <a:pt x="18286" y="2590800"/>
                </a:lnTo>
                <a:lnTo>
                  <a:pt x="39624" y="2590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630804">
                <a:moveTo>
                  <a:pt x="39624" y="2590800"/>
                </a:moveTo>
                <a:lnTo>
                  <a:pt x="18286" y="2590800"/>
                </a:lnTo>
                <a:lnTo>
                  <a:pt x="39624" y="2609088"/>
                </a:lnTo>
                <a:lnTo>
                  <a:pt x="39624" y="2590800"/>
                </a:lnTo>
                <a:close/>
              </a:path>
              <a:path w="8269605" h="2630804">
                <a:moveTo>
                  <a:pt x="8229600" y="2590800"/>
                </a:moveTo>
                <a:lnTo>
                  <a:pt x="39624" y="2590800"/>
                </a:lnTo>
                <a:lnTo>
                  <a:pt x="39624" y="2609088"/>
                </a:lnTo>
                <a:lnTo>
                  <a:pt x="8229600" y="2609088"/>
                </a:lnTo>
                <a:lnTo>
                  <a:pt x="8229600" y="2590800"/>
                </a:lnTo>
                <a:close/>
              </a:path>
              <a:path w="8269605" h="2630804">
                <a:moveTo>
                  <a:pt x="8229600" y="18287"/>
                </a:moveTo>
                <a:lnTo>
                  <a:pt x="8229600" y="2609088"/>
                </a:lnTo>
                <a:lnTo>
                  <a:pt x="8247888" y="2590800"/>
                </a:lnTo>
                <a:lnTo>
                  <a:pt x="8269224" y="2590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630804">
                <a:moveTo>
                  <a:pt x="8269224" y="2590800"/>
                </a:moveTo>
                <a:lnTo>
                  <a:pt x="8247888" y="2590800"/>
                </a:lnTo>
                <a:lnTo>
                  <a:pt x="8229600" y="2609088"/>
                </a:lnTo>
                <a:lnTo>
                  <a:pt x="8269224" y="2609088"/>
                </a:lnTo>
                <a:lnTo>
                  <a:pt x="8269224" y="2590800"/>
                </a:lnTo>
                <a:close/>
              </a:path>
              <a:path w="8269605" h="26308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6308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6308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3060193"/>
            <a:ext cx="7756525" cy="150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If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no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cycle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precedence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graph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15" dirty="0">
                <a:latin typeface="Arial MT"/>
                <a:cs typeface="Arial MT"/>
              </a:rPr>
              <a:t>We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construct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serial schedule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S’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which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equivalent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schedule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15560" marR="5080" indent="-1344295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Precedence</a:t>
            </a:r>
            <a:r>
              <a:rPr spc="30" dirty="0"/>
              <a:t> </a:t>
            </a:r>
            <a:r>
              <a:rPr spc="-25" dirty="0"/>
              <a:t>Graph</a:t>
            </a:r>
            <a:r>
              <a:rPr spc="5" dirty="0"/>
              <a:t> </a:t>
            </a:r>
            <a:r>
              <a:rPr spc="-20" dirty="0"/>
              <a:t>For</a:t>
            </a:r>
            <a:r>
              <a:rPr spc="10" dirty="0"/>
              <a:t> </a:t>
            </a:r>
            <a:r>
              <a:rPr spc="-55" dirty="0"/>
              <a:t>Testing </a:t>
            </a:r>
            <a:r>
              <a:rPr spc="-710" dirty="0"/>
              <a:t> </a:t>
            </a:r>
            <a:r>
              <a:rPr spc="-10" dirty="0"/>
              <a:t>Conflict</a:t>
            </a:r>
            <a:r>
              <a:rPr spc="-50" dirty="0"/>
              <a:t> </a:t>
            </a:r>
            <a:r>
              <a:rPr spc="-5" dirty="0"/>
              <a:t>Serializability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2630805"/>
          </a:xfrm>
          <a:custGeom>
            <a:avLst/>
            <a:gdLst/>
            <a:ahLst/>
            <a:cxnLst/>
            <a:rect l="l" t="t" r="r" b="b"/>
            <a:pathLst>
              <a:path w="8269605" h="2630804">
                <a:moveTo>
                  <a:pt x="8269224" y="0"/>
                </a:moveTo>
                <a:lnTo>
                  <a:pt x="0" y="0"/>
                </a:lnTo>
                <a:lnTo>
                  <a:pt x="0" y="2630424"/>
                </a:lnTo>
                <a:lnTo>
                  <a:pt x="8269224" y="2630424"/>
                </a:lnTo>
                <a:lnTo>
                  <a:pt x="8269224" y="2609088"/>
                </a:lnTo>
                <a:lnTo>
                  <a:pt x="39624" y="2609088"/>
                </a:lnTo>
                <a:lnTo>
                  <a:pt x="18286" y="2590800"/>
                </a:lnTo>
                <a:lnTo>
                  <a:pt x="39624" y="2590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630804">
                <a:moveTo>
                  <a:pt x="39624" y="2590800"/>
                </a:moveTo>
                <a:lnTo>
                  <a:pt x="18286" y="2590800"/>
                </a:lnTo>
                <a:lnTo>
                  <a:pt x="39624" y="2609088"/>
                </a:lnTo>
                <a:lnTo>
                  <a:pt x="39624" y="2590800"/>
                </a:lnTo>
                <a:close/>
              </a:path>
              <a:path w="8269605" h="2630804">
                <a:moveTo>
                  <a:pt x="8229600" y="2590800"/>
                </a:moveTo>
                <a:lnTo>
                  <a:pt x="39624" y="2590800"/>
                </a:lnTo>
                <a:lnTo>
                  <a:pt x="39624" y="2609088"/>
                </a:lnTo>
                <a:lnTo>
                  <a:pt x="8229600" y="2609088"/>
                </a:lnTo>
                <a:lnTo>
                  <a:pt x="8229600" y="2590800"/>
                </a:lnTo>
                <a:close/>
              </a:path>
              <a:path w="8269605" h="2630804">
                <a:moveTo>
                  <a:pt x="8229600" y="18287"/>
                </a:moveTo>
                <a:lnTo>
                  <a:pt x="8229600" y="2609088"/>
                </a:lnTo>
                <a:lnTo>
                  <a:pt x="8247888" y="2590800"/>
                </a:lnTo>
                <a:lnTo>
                  <a:pt x="8269224" y="2590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630804">
                <a:moveTo>
                  <a:pt x="8269224" y="2590800"/>
                </a:moveTo>
                <a:lnTo>
                  <a:pt x="8247888" y="2590800"/>
                </a:lnTo>
                <a:lnTo>
                  <a:pt x="8229600" y="2609088"/>
                </a:lnTo>
                <a:lnTo>
                  <a:pt x="8269224" y="2609088"/>
                </a:lnTo>
                <a:lnTo>
                  <a:pt x="8269224" y="2590800"/>
                </a:lnTo>
                <a:close/>
              </a:path>
              <a:path w="8269605" h="26308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6308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6308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032" y="1906218"/>
            <a:ext cx="7501890" cy="20370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94970" indent="-344805">
              <a:lnSpc>
                <a:spcPct val="100000"/>
              </a:lnSpc>
              <a:spcBef>
                <a:spcPts val="625"/>
              </a:spcBef>
              <a:buChar char="•"/>
              <a:tabLst>
                <a:tab pos="394970" algn="l"/>
                <a:tab pos="395605" algn="l"/>
              </a:tabLst>
            </a:pPr>
            <a:r>
              <a:rPr sz="2200" spc="-5" dirty="0">
                <a:latin typeface="Arial MT"/>
                <a:cs typeface="Arial MT"/>
              </a:rPr>
              <a:t>Consider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schedule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394970" indent="-344805">
              <a:lnSpc>
                <a:spcPct val="100000"/>
              </a:lnSpc>
              <a:spcBef>
                <a:spcPts val="530"/>
              </a:spcBef>
              <a:buChar char="•"/>
              <a:tabLst>
                <a:tab pos="394970" algn="l"/>
                <a:tab pos="395605" algn="l"/>
              </a:tabLst>
            </a:pP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2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r1(x)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r1(y)</a:t>
            </a:r>
            <a:r>
              <a:rPr sz="22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w2(x)</a:t>
            </a:r>
            <a:r>
              <a:rPr sz="220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w1(x)</a:t>
            </a:r>
            <a:r>
              <a:rPr sz="22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r2(y)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200">
              <a:latin typeface="Arial MT"/>
              <a:cs typeface="Arial MT"/>
            </a:endParaRPr>
          </a:p>
          <a:p>
            <a:pPr marL="394970" indent="-344805">
              <a:lnSpc>
                <a:spcPct val="100000"/>
              </a:lnSpc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sz="2200" b="1" dirty="0">
                <a:latin typeface="Arial"/>
                <a:cs typeface="Arial"/>
              </a:rPr>
              <a:t>Creating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Precedence </a:t>
            </a:r>
            <a:r>
              <a:rPr sz="2200" b="1" dirty="0">
                <a:latin typeface="Arial"/>
                <a:cs typeface="Arial"/>
              </a:rPr>
              <a:t>graph:</a:t>
            </a:r>
            <a:endParaRPr sz="2200">
              <a:latin typeface="Arial"/>
              <a:cs typeface="Arial"/>
            </a:endParaRPr>
          </a:p>
          <a:p>
            <a:pPr marL="394970" indent="-344805">
              <a:lnSpc>
                <a:spcPct val="100000"/>
              </a:lnSpc>
              <a:spcBef>
                <a:spcPts val="525"/>
              </a:spcBef>
              <a:buChar char="•"/>
              <a:tabLst>
                <a:tab pos="394970" algn="l"/>
                <a:tab pos="395605" algn="l"/>
              </a:tabLst>
            </a:pPr>
            <a:r>
              <a:rPr sz="2200" spc="-5" dirty="0">
                <a:latin typeface="Arial MT"/>
                <a:cs typeface="Arial MT"/>
              </a:rPr>
              <a:t>Make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two</a:t>
            </a:r>
            <a:r>
              <a:rPr sz="2200" dirty="0">
                <a:latin typeface="Arial MT"/>
                <a:cs typeface="Arial MT"/>
              </a:rPr>
              <a:t> nodes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corresponding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Transaction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175" spc="7" baseline="-21072" dirty="0">
                <a:latin typeface="Arial MT"/>
                <a:cs typeface="Arial MT"/>
              </a:rPr>
              <a:t>1</a:t>
            </a:r>
            <a:r>
              <a:rPr sz="2175" spc="262" baseline="-21072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175" spc="7" baseline="-21072" dirty="0">
                <a:latin typeface="Arial MT"/>
                <a:cs typeface="Arial MT"/>
              </a:rPr>
              <a:t>2</a:t>
            </a:r>
            <a:r>
              <a:rPr sz="2200" spc="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32047" y="5368035"/>
            <a:ext cx="4212590" cy="935990"/>
            <a:chOff x="3432047" y="5368035"/>
            <a:chExt cx="4212590" cy="9359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8961" y="5377179"/>
              <a:ext cx="3927691" cy="8662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32047" y="5368035"/>
              <a:ext cx="4212590" cy="935990"/>
            </a:xfrm>
            <a:custGeom>
              <a:avLst/>
              <a:gdLst/>
              <a:ahLst/>
              <a:cxnLst/>
              <a:rect l="l" t="t" r="r" b="b"/>
              <a:pathLst>
                <a:path w="4212590" h="935989">
                  <a:moveTo>
                    <a:pt x="4212335" y="0"/>
                  </a:moveTo>
                  <a:lnTo>
                    <a:pt x="0" y="0"/>
                  </a:lnTo>
                  <a:lnTo>
                    <a:pt x="0" y="935735"/>
                  </a:lnTo>
                  <a:lnTo>
                    <a:pt x="4212335" y="935735"/>
                  </a:lnTo>
                  <a:lnTo>
                    <a:pt x="4212335" y="929639"/>
                  </a:lnTo>
                  <a:lnTo>
                    <a:pt x="9143" y="929639"/>
                  </a:lnTo>
                  <a:lnTo>
                    <a:pt x="6096" y="923544"/>
                  </a:lnTo>
                  <a:lnTo>
                    <a:pt x="9143" y="923544"/>
                  </a:lnTo>
                  <a:lnTo>
                    <a:pt x="9143" y="9143"/>
                  </a:lnTo>
                  <a:lnTo>
                    <a:pt x="6096" y="9143"/>
                  </a:lnTo>
                  <a:lnTo>
                    <a:pt x="9143" y="6095"/>
                  </a:lnTo>
                  <a:lnTo>
                    <a:pt x="4212335" y="6095"/>
                  </a:lnTo>
                  <a:lnTo>
                    <a:pt x="4212335" y="0"/>
                  </a:lnTo>
                  <a:close/>
                </a:path>
                <a:path w="4212590" h="935989">
                  <a:moveTo>
                    <a:pt x="9143" y="923544"/>
                  </a:moveTo>
                  <a:lnTo>
                    <a:pt x="6096" y="923544"/>
                  </a:lnTo>
                  <a:lnTo>
                    <a:pt x="9143" y="929639"/>
                  </a:lnTo>
                  <a:lnTo>
                    <a:pt x="9143" y="923544"/>
                  </a:lnTo>
                  <a:close/>
                </a:path>
                <a:path w="4212590" h="935989">
                  <a:moveTo>
                    <a:pt x="4200144" y="923544"/>
                  </a:moveTo>
                  <a:lnTo>
                    <a:pt x="9143" y="923544"/>
                  </a:lnTo>
                  <a:lnTo>
                    <a:pt x="9143" y="929639"/>
                  </a:lnTo>
                  <a:lnTo>
                    <a:pt x="4200144" y="929639"/>
                  </a:lnTo>
                  <a:lnTo>
                    <a:pt x="4200144" y="923544"/>
                  </a:lnTo>
                  <a:close/>
                </a:path>
                <a:path w="4212590" h="935989">
                  <a:moveTo>
                    <a:pt x="4200144" y="6095"/>
                  </a:moveTo>
                  <a:lnTo>
                    <a:pt x="4200144" y="929639"/>
                  </a:lnTo>
                  <a:lnTo>
                    <a:pt x="4206240" y="923544"/>
                  </a:lnTo>
                  <a:lnTo>
                    <a:pt x="4212335" y="923544"/>
                  </a:lnTo>
                  <a:lnTo>
                    <a:pt x="4212335" y="9143"/>
                  </a:lnTo>
                  <a:lnTo>
                    <a:pt x="4206240" y="9143"/>
                  </a:lnTo>
                  <a:lnTo>
                    <a:pt x="4200144" y="6095"/>
                  </a:lnTo>
                  <a:close/>
                </a:path>
                <a:path w="4212590" h="935989">
                  <a:moveTo>
                    <a:pt x="4212335" y="923544"/>
                  </a:moveTo>
                  <a:lnTo>
                    <a:pt x="4206240" y="923544"/>
                  </a:lnTo>
                  <a:lnTo>
                    <a:pt x="4200144" y="929639"/>
                  </a:lnTo>
                  <a:lnTo>
                    <a:pt x="4212335" y="929639"/>
                  </a:lnTo>
                  <a:lnTo>
                    <a:pt x="4212335" y="923544"/>
                  </a:lnTo>
                  <a:close/>
                </a:path>
                <a:path w="4212590" h="935989">
                  <a:moveTo>
                    <a:pt x="9143" y="6095"/>
                  </a:moveTo>
                  <a:lnTo>
                    <a:pt x="6096" y="9143"/>
                  </a:lnTo>
                  <a:lnTo>
                    <a:pt x="9143" y="9143"/>
                  </a:lnTo>
                  <a:lnTo>
                    <a:pt x="9143" y="6095"/>
                  </a:lnTo>
                  <a:close/>
                </a:path>
                <a:path w="4212590" h="935989">
                  <a:moveTo>
                    <a:pt x="4200144" y="6095"/>
                  </a:moveTo>
                  <a:lnTo>
                    <a:pt x="9143" y="6095"/>
                  </a:lnTo>
                  <a:lnTo>
                    <a:pt x="9143" y="9143"/>
                  </a:lnTo>
                  <a:lnTo>
                    <a:pt x="4200144" y="9143"/>
                  </a:lnTo>
                  <a:lnTo>
                    <a:pt x="4200144" y="6095"/>
                  </a:lnTo>
                  <a:close/>
                </a:path>
                <a:path w="4212590" h="935989">
                  <a:moveTo>
                    <a:pt x="4212335" y="6095"/>
                  </a:moveTo>
                  <a:lnTo>
                    <a:pt x="4200144" y="6095"/>
                  </a:lnTo>
                  <a:lnTo>
                    <a:pt x="4206240" y="9143"/>
                  </a:lnTo>
                  <a:lnTo>
                    <a:pt x="4212335" y="9143"/>
                  </a:lnTo>
                  <a:lnTo>
                    <a:pt x="421233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15560" marR="5080" indent="-1344295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Precedence</a:t>
            </a:r>
            <a:r>
              <a:rPr spc="30" dirty="0"/>
              <a:t> </a:t>
            </a:r>
            <a:r>
              <a:rPr spc="-25" dirty="0"/>
              <a:t>Graph</a:t>
            </a:r>
            <a:r>
              <a:rPr spc="5" dirty="0"/>
              <a:t> </a:t>
            </a:r>
            <a:r>
              <a:rPr spc="-20" dirty="0"/>
              <a:t>For</a:t>
            </a:r>
            <a:r>
              <a:rPr spc="10" dirty="0"/>
              <a:t> </a:t>
            </a:r>
            <a:r>
              <a:rPr spc="-55" dirty="0"/>
              <a:t>Testing </a:t>
            </a:r>
            <a:r>
              <a:rPr spc="-710" dirty="0"/>
              <a:t> </a:t>
            </a:r>
            <a:r>
              <a:rPr spc="-10" dirty="0"/>
              <a:t>Conflict</a:t>
            </a:r>
            <a:r>
              <a:rPr spc="-50" dirty="0"/>
              <a:t> </a:t>
            </a:r>
            <a:r>
              <a:rPr spc="-5" dirty="0"/>
              <a:t>Serializability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1792605"/>
          </a:xfrm>
          <a:custGeom>
            <a:avLst/>
            <a:gdLst/>
            <a:ahLst/>
            <a:cxnLst/>
            <a:rect l="l" t="t" r="r" b="b"/>
            <a:pathLst>
              <a:path w="8269605" h="1792604">
                <a:moveTo>
                  <a:pt x="8269224" y="0"/>
                </a:moveTo>
                <a:lnTo>
                  <a:pt x="0" y="0"/>
                </a:lnTo>
                <a:lnTo>
                  <a:pt x="0" y="1792224"/>
                </a:lnTo>
                <a:lnTo>
                  <a:pt x="8269224" y="1792224"/>
                </a:lnTo>
                <a:lnTo>
                  <a:pt x="8269224" y="1770888"/>
                </a:lnTo>
                <a:lnTo>
                  <a:pt x="39624" y="1770888"/>
                </a:lnTo>
                <a:lnTo>
                  <a:pt x="18286" y="1752600"/>
                </a:lnTo>
                <a:lnTo>
                  <a:pt x="39624" y="1752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1792604">
                <a:moveTo>
                  <a:pt x="39624" y="1752600"/>
                </a:moveTo>
                <a:lnTo>
                  <a:pt x="18286" y="1752600"/>
                </a:lnTo>
                <a:lnTo>
                  <a:pt x="39624" y="1770888"/>
                </a:lnTo>
                <a:lnTo>
                  <a:pt x="39624" y="1752600"/>
                </a:lnTo>
                <a:close/>
              </a:path>
              <a:path w="8269605" h="1792604">
                <a:moveTo>
                  <a:pt x="8229600" y="1752600"/>
                </a:moveTo>
                <a:lnTo>
                  <a:pt x="39624" y="1752600"/>
                </a:lnTo>
                <a:lnTo>
                  <a:pt x="39624" y="1770888"/>
                </a:lnTo>
                <a:lnTo>
                  <a:pt x="8229600" y="1770888"/>
                </a:lnTo>
                <a:lnTo>
                  <a:pt x="8229600" y="1752600"/>
                </a:lnTo>
                <a:close/>
              </a:path>
              <a:path w="8269605" h="1792604">
                <a:moveTo>
                  <a:pt x="8229600" y="18287"/>
                </a:moveTo>
                <a:lnTo>
                  <a:pt x="8229600" y="1770888"/>
                </a:lnTo>
                <a:lnTo>
                  <a:pt x="8247888" y="1752600"/>
                </a:lnTo>
                <a:lnTo>
                  <a:pt x="8269224" y="1752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1792604">
                <a:moveTo>
                  <a:pt x="8269224" y="1752600"/>
                </a:moveTo>
                <a:lnTo>
                  <a:pt x="8247888" y="1752600"/>
                </a:lnTo>
                <a:lnTo>
                  <a:pt x="8229600" y="1770888"/>
                </a:lnTo>
                <a:lnTo>
                  <a:pt x="8269224" y="1770888"/>
                </a:lnTo>
                <a:lnTo>
                  <a:pt x="8269224" y="1752600"/>
                </a:lnTo>
                <a:close/>
              </a:path>
              <a:path w="8269605" h="1792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1792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1792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4732" y="1906218"/>
            <a:ext cx="4709795" cy="16351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2270" indent="-344805">
              <a:lnSpc>
                <a:spcPct val="100000"/>
              </a:lnSpc>
              <a:spcBef>
                <a:spcPts val="625"/>
              </a:spcBef>
              <a:buChar char="•"/>
              <a:tabLst>
                <a:tab pos="382270" algn="l"/>
                <a:tab pos="382905" algn="l"/>
              </a:tabLst>
            </a:pP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2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r1(x)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r1(y)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w2(x)</a:t>
            </a:r>
            <a:r>
              <a:rPr sz="220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w1(x)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r2(y)</a:t>
            </a:r>
            <a:endParaRPr sz="2200">
              <a:latin typeface="Arial MT"/>
              <a:cs typeface="Arial MT"/>
            </a:endParaRPr>
          </a:p>
          <a:p>
            <a:pPr marL="382270" indent="-344805">
              <a:lnSpc>
                <a:spcPct val="100000"/>
              </a:lnSpc>
              <a:spcBef>
                <a:spcPts val="530"/>
              </a:spcBef>
              <a:buChar char="•"/>
              <a:tabLst>
                <a:tab pos="382270" algn="l"/>
                <a:tab pos="382905" algn="l"/>
              </a:tabLst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pair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r1(x)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w2(x),</a:t>
            </a:r>
            <a:endParaRPr sz="2200">
              <a:latin typeface="Arial MT"/>
              <a:cs typeface="Arial MT"/>
            </a:endParaRPr>
          </a:p>
          <a:p>
            <a:pPr marL="382270" indent="-344805">
              <a:lnSpc>
                <a:spcPct val="100000"/>
              </a:lnSpc>
              <a:spcBef>
                <a:spcPts val="525"/>
              </a:spcBef>
              <a:buChar char="•"/>
              <a:tabLst>
                <a:tab pos="382270" algn="l"/>
                <a:tab pos="382905" algn="l"/>
              </a:tabLst>
            </a:pPr>
            <a:r>
              <a:rPr sz="2200" spc="-5" dirty="0">
                <a:latin typeface="Arial MT"/>
                <a:cs typeface="Arial MT"/>
              </a:rPr>
              <a:t>where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r1(x) happens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before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w2(x),</a:t>
            </a:r>
            <a:endParaRPr sz="2200">
              <a:latin typeface="Arial MT"/>
              <a:cs typeface="Arial MT"/>
            </a:endParaRPr>
          </a:p>
          <a:p>
            <a:pPr marL="382270" indent="-344805">
              <a:lnSpc>
                <a:spcPct val="100000"/>
              </a:lnSpc>
              <a:spcBef>
                <a:spcPts val="530"/>
              </a:spcBef>
              <a:buChar char="•"/>
              <a:tabLst>
                <a:tab pos="382270" algn="l"/>
                <a:tab pos="382905" algn="l"/>
              </a:tabLst>
            </a:pPr>
            <a:r>
              <a:rPr sz="2200" dirty="0">
                <a:latin typeface="Arial MT"/>
                <a:cs typeface="Arial MT"/>
              </a:rPr>
              <a:t>draw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edge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from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</a:t>
            </a:r>
            <a:r>
              <a:rPr sz="2175" spc="15" baseline="-21072" dirty="0">
                <a:latin typeface="Arial MT"/>
                <a:cs typeface="Arial MT"/>
              </a:rPr>
              <a:t>1</a:t>
            </a:r>
            <a:r>
              <a:rPr sz="2175" spc="247" baseline="-21072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</a:t>
            </a:r>
            <a:r>
              <a:rPr sz="2175" spc="15" baseline="-21072" dirty="0">
                <a:latin typeface="Arial MT"/>
                <a:cs typeface="Arial MT"/>
              </a:rPr>
              <a:t>2</a:t>
            </a:r>
            <a:endParaRPr sz="2175" baseline="-21072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65248" y="4225035"/>
            <a:ext cx="5431790" cy="1393190"/>
            <a:chOff x="2365248" y="4225035"/>
            <a:chExt cx="5431790" cy="13931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1481" y="4234179"/>
              <a:ext cx="4633616" cy="11887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65248" y="4225035"/>
              <a:ext cx="5431790" cy="1393190"/>
            </a:xfrm>
            <a:custGeom>
              <a:avLst/>
              <a:gdLst/>
              <a:ahLst/>
              <a:cxnLst/>
              <a:rect l="l" t="t" r="r" b="b"/>
              <a:pathLst>
                <a:path w="5431790" h="1393189">
                  <a:moveTo>
                    <a:pt x="5431535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5431535" y="1392936"/>
                  </a:lnTo>
                  <a:lnTo>
                    <a:pt x="5431535" y="1386839"/>
                  </a:lnTo>
                  <a:lnTo>
                    <a:pt x="9143" y="1386839"/>
                  </a:lnTo>
                  <a:lnTo>
                    <a:pt x="6095" y="1380744"/>
                  </a:lnTo>
                  <a:lnTo>
                    <a:pt x="9143" y="1380744"/>
                  </a:lnTo>
                  <a:lnTo>
                    <a:pt x="9143" y="9143"/>
                  </a:lnTo>
                  <a:lnTo>
                    <a:pt x="6095" y="9143"/>
                  </a:lnTo>
                  <a:lnTo>
                    <a:pt x="9143" y="6096"/>
                  </a:lnTo>
                  <a:lnTo>
                    <a:pt x="5431535" y="6096"/>
                  </a:lnTo>
                  <a:lnTo>
                    <a:pt x="5431535" y="0"/>
                  </a:lnTo>
                  <a:close/>
                </a:path>
                <a:path w="5431790" h="1393189">
                  <a:moveTo>
                    <a:pt x="9143" y="1380744"/>
                  </a:moveTo>
                  <a:lnTo>
                    <a:pt x="6095" y="1380744"/>
                  </a:lnTo>
                  <a:lnTo>
                    <a:pt x="9143" y="1386839"/>
                  </a:lnTo>
                  <a:lnTo>
                    <a:pt x="9143" y="1380744"/>
                  </a:lnTo>
                  <a:close/>
                </a:path>
                <a:path w="5431790" h="1393189">
                  <a:moveTo>
                    <a:pt x="5419344" y="1380744"/>
                  </a:moveTo>
                  <a:lnTo>
                    <a:pt x="9143" y="1380744"/>
                  </a:lnTo>
                  <a:lnTo>
                    <a:pt x="9143" y="1386839"/>
                  </a:lnTo>
                  <a:lnTo>
                    <a:pt x="5419344" y="1386839"/>
                  </a:lnTo>
                  <a:lnTo>
                    <a:pt x="5419344" y="1380744"/>
                  </a:lnTo>
                  <a:close/>
                </a:path>
                <a:path w="5431790" h="1393189">
                  <a:moveTo>
                    <a:pt x="5419344" y="6096"/>
                  </a:moveTo>
                  <a:lnTo>
                    <a:pt x="5419344" y="1386839"/>
                  </a:lnTo>
                  <a:lnTo>
                    <a:pt x="5425440" y="1380744"/>
                  </a:lnTo>
                  <a:lnTo>
                    <a:pt x="5431535" y="1380744"/>
                  </a:lnTo>
                  <a:lnTo>
                    <a:pt x="5431535" y="9143"/>
                  </a:lnTo>
                  <a:lnTo>
                    <a:pt x="5425440" y="9143"/>
                  </a:lnTo>
                  <a:lnTo>
                    <a:pt x="5419344" y="6096"/>
                  </a:lnTo>
                  <a:close/>
                </a:path>
                <a:path w="5431790" h="1393189">
                  <a:moveTo>
                    <a:pt x="5431535" y="1380744"/>
                  </a:moveTo>
                  <a:lnTo>
                    <a:pt x="5425440" y="1380744"/>
                  </a:lnTo>
                  <a:lnTo>
                    <a:pt x="5419344" y="1386839"/>
                  </a:lnTo>
                  <a:lnTo>
                    <a:pt x="5431535" y="1386839"/>
                  </a:lnTo>
                  <a:lnTo>
                    <a:pt x="5431535" y="1380744"/>
                  </a:lnTo>
                  <a:close/>
                </a:path>
                <a:path w="5431790" h="1393189">
                  <a:moveTo>
                    <a:pt x="9143" y="6096"/>
                  </a:moveTo>
                  <a:lnTo>
                    <a:pt x="6095" y="9143"/>
                  </a:lnTo>
                  <a:lnTo>
                    <a:pt x="9143" y="9143"/>
                  </a:lnTo>
                  <a:lnTo>
                    <a:pt x="9143" y="6096"/>
                  </a:lnTo>
                  <a:close/>
                </a:path>
                <a:path w="5431790" h="1393189">
                  <a:moveTo>
                    <a:pt x="5419344" y="6096"/>
                  </a:moveTo>
                  <a:lnTo>
                    <a:pt x="9143" y="6096"/>
                  </a:lnTo>
                  <a:lnTo>
                    <a:pt x="9143" y="9143"/>
                  </a:lnTo>
                  <a:lnTo>
                    <a:pt x="5419344" y="9143"/>
                  </a:lnTo>
                  <a:lnTo>
                    <a:pt x="5419344" y="6096"/>
                  </a:lnTo>
                  <a:close/>
                </a:path>
                <a:path w="5431790" h="1393189">
                  <a:moveTo>
                    <a:pt x="5431535" y="6096"/>
                  </a:moveTo>
                  <a:lnTo>
                    <a:pt x="5419344" y="6096"/>
                  </a:lnTo>
                  <a:lnTo>
                    <a:pt x="5425440" y="9143"/>
                  </a:lnTo>
                  <a:lnTo>
                    <a:pt x="5431535" y="9143"/>
                  </a:lnTo>
                  <a:lnTo>
                    <a:pt x="5431535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15560" marR="5080" indent="-1344295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Precedence</a:t>
            </a:r>
            <a:r>
              <a:rPr spc="30" dirty="0"/>
              <a:t> </a:t>
            </a:r>
            <a:r>
              <a:rPr spc="-25" dirty="0"/>
              <a:t>Graph</a:t>
            </a:r>
            <a:r>
              <a:rPr spc="5" dirty="0"/>
              <a:t> </a:t>
            </a:r>
            <a:r>
              <a:rPr spc="-20" dirty="0"/>
              <a:t>For</a:t>
            </a:r>
            <a:r>
              <a:rPr spc="10" dirty="0"/>
              <a:t> </a:t>
            </a:r>
            <a:r>
              <a:rPr spc="-55" dirty="0"/>
              <a:t>Testing </a:t>
            </a:r>
            <a:r>
              <a:rPr spc="-710" dirty="0"/>
              <a:t> </a:t>
            </a:r>
            <a:r>
              <a:rPr spc="-10" dirty="0"/>
              <a:t>Conflict</a:t>
            </a:r>
            <a:r>
              <a:rPr spc="-50" dirty="0"/>
              <a:t> </a:t>
            </a:r>
            <a:r>
              <a:rPr spc="-5" dirty="0"/>
              <a:t>Serializability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750060"/>
            <a:ext cx="8269605" cy="1716405"/>
          </a:xfrm>
          <a:custGeom>
            <a:avLst/>
            <a:gdLst/>
            <a:ahLst/>
            <a:cxnLst/>
            <a:rect l="l" t="t" r="r" b="b"/>
            <a:pathLst>
              <a:path w="8269605" h="1716404">
                <a:moveTo>
                  <a:pt x="8269224" y="0"/>
                </a:moveTo>
                <a:lnTo>
                  <a:pt x="0" y="0"/>
                </a:lnTo>
                <a:lnTo>
                  <a:pt x="0" y="1716024"/>
                </a:lnTo>
                <a:lnTo>
                  <a:pt x="8269224" y="1716024"/>
                </a:lnTo>
                <a:lnTo>
                  <a:pt x="8269224" y="1697736"/>
                </a:lnTo>
                <a:lnTo>
                  <a:pt x="39624" y="1697736"/>
                </a:lnTo>
                <a:lnTo>
                  <a:pt x="18286" y="1676400"/>
                </a:lnTo>
                <a:lnTo>
                  <a:pt x="39624" y="1676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21336"/>
                </a:lnTo>
                <a:lnTo>
                  <a:pt x="8269224" y="21336"/>
                </a:lnTo>
                <a:lnTo>
                  <a:pt x="8269224" y="0"/>
                </a:lnTo>
                <a:close/>
              </a:path>
              <a:path w="8269605" h="1716404">
                <a:moveTo>
                  <a:pt x="39624" y="1676400"/>
                </a:moveTo>
                <a:lnTo>
                  <a:pt x="18286" y="1676400"/>
                </a:lnTo>
                <a:lnTo>
                  <a:pt x="39624" y="1697736"/>
                </a:lnTo>
                <a:lnTo>
                  <a:pt x="39624" y="1676400"/>
                </a:lnTo>
                <a:close/>
              </a:path>
              <a:path w="8269605" h="1716404">
                <a:moveTo>
                  <a:pt x="8229600" y="1676400"/>
                </a:moveTo>
                <a:lnTo>
                  <a:pt x="39624" y="1676400"/>
                </a:lnTo>
                <a:lnTo>
                  <a:pt x="39624" y="1697736"/>
                </a:lnTo>
                <a:lnTo>
                  <a:pt x="8229600" y="1697736"/>
                </a:lnTo>
                <a:lnTo>
                  <a:pt x="8229600" y="1676400"/>
                </a:lnTo>
                <a:close/>
              </a:path>
              <a:path w="8269605" h="1716404">
                <a:moveTo>
                  <a:pt x="8229600" y="21336"/>
                </a:moveTo>
                <a:lnTo>
                  <a:pt x="8229600" y="1697736"/>
                </a:lnTo>
                <a:lnTo>
                  <a:pt x="8247888" y="1676400"/>
                </a:lnTo>
                <a:lnTo>
                  <a:pt x="8269224" y="16764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21336"/>
                </a:lnTo>
                <a:close/>
              </a:path>
              <a:path w="8269605" h="1716404">
                <a:moveTo>
                  <a:pt x="8269224" y="1676400"/>
                </a:moveTo>
                <a:lnTo>
                  <a:pt x="8247888" y="1676400"/>
                </a:lnTo>
                <a:lnTo>
                  <a:pt x="8229600" y="1697736"/>
                </a:lnTo>
                <a:lnTo>
                  <a:pt x="8269224" y="1697736"/>
                </a:lnTo>
                <a:lnTo>
                  <a:pt x="8269224" y="1676400"/>
                </a:lnTo>
                <a:close/>
              </a:path>
              <a:path w="8269605" h="1716404">
                <a:moveTo>
                  <a:pt x="39624" y="21336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21336"/>
                </a:lnTo>
                <a:close/>
              </a:path>
              <a:path w="8269605" h="1716404">
                <a:moveTo>
                  <a:pt x="8229600" y="21336"/>
                </a:moveTo>
                <a:lnTo>
                  <a:pt x="39624" y="21336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21336"/>
                </a:lnTo>
                <a:close/>
              </a:path>
              <a:path w="8269605" h="1716404">
                <a:moveTo>
                  <a:pt x="8269224" y="21336"/>
                </a:moveTo>
                <a:lnTo>
                  <a:pt x="8229600" y="21336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21336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4732" y="1726387"/>
            <a:ext cx="4895850" cy="16351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2270" indent="-344805">
              <a:lnSpc>
                <a:spcPct val="100000"/>
              </a:lnSpc>
              <a:spcBef>
                <a:spcPts val="625"/>
              </a:spcBef>
              <a:buChar char="•"/>
              <a:tabLst>
                <a:tab pos="382270" algn="l"/>
                <a:tab pos="382905" algn="l"/>
              </a:tabLst>
            </a:pP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2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r1(x)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r1(y)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w2(x)</a:t>
            </a:r>
            <a:r>
              <a:rPr sz="220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w1(x)</a:t>
            </a:r>
            <a:r>
              <a:rPr sz="22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r2(y)</a:t>
            </a:r>
            <a:endParaRPr sz="2200">
              <a:latin typeface="Arial MT"/>
              <a:cs typeface="Arial MT"/>
            </a:endParaRPr>
          </a:p>
          <a:p>
            <a:pPr marL="382270" indent="-344805">
              <a:lnSpc>
                <a:spcPct val="100000"/>
              </a:lnSpc>
              <a:spcBef>
                <a:spcPts val="530"/>
              </a:spcBef>
              <a:buChar char="•"/>
              <a:tabLst>
                <a:tab pos="382270" algn="l"/>
                <a:tab pos="382905" algn="l"/>
              </a:tabLst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pair</a:t>
            </a:r>
            <a:r>
              <a:rPr sz="2200" spc="-10" dirty="0">
                <a:latin typeface="Arial MT"/>
                <a:cs typeface="Arial MT"/>
              </a:rPr>
              <a:t> w2(x)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w1(x),</a:t>
            </a:r>
            <a:endParaRPr sz="2200">
              <a:latin typeface="Arial MT"/>
              <a:cs typeface="Arial MT"/>
            </a:endParaRPr>
          </a:p>
          <a:p>
            <a:pPr marL="461645" indent="-424180">
              <a:lnSpc>
                <a:spcPct val="100000"/>
              </a:lnSpc>
              <a:spcBef>
                <a:spcPts val="525"/>
              </a:spcBef>
              <a:buChar char="•"/>
              <a:tabLst>
                <a:tab pos="461645" algn="l"/>
                <a:tab pos="462280" algn="l"/>
              </a:tabLst>
            </a:pPr>
            <a:r>
              <a:rPr sz="2200" spc="-5" dirty="0">
                <a:latin typeface="Arial MT"/>
                <a:cs typeface="Arial MT"/>
              </a:rPr>
              <a:t>where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w2(x)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happens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before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w1(x),</a:t>
            </a:r>
            <a:endParaRPr sz="2200">
              <a:latin typeface="Arial MT"/>
              <a:cs typeface="Arial MT"/>
            </a:endParaRPr>
          </a:p>
          <a:p>
            <a:pPr marL="382270" indent="-344805">
              <a:lnSpc>
                <a:spcPct val="100000"/>
              </a:lnSpc>
              <a:spcBef>
                <a:spcPts val="530"/>
              </a:spcBef>
              <a:buChar char="•"/>
              <a:tabLst>
                <a:tab pos="382270" algn="l"/>
                <a:tab pos="382905" algn="l"/>
              </a:tabLst>
            </a:pPr>
            <a:r>
              <a:rPr sz="2200" dirty="0">
                <a:latin typeface="Arial MT"/>
                <a:cs typeface="Arial MT"/>
              </a:rPr>
              <a:t>draw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edge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from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</a:t>
            </a:r>
            <a:r>
              <a:rPr sz="2175" spc="15" baseline="-21072" dirty="0">
                <a:latin typeface="Arial MT"/>
                <a:cs typeface="Arial MT"/>
              </a:rPr>
              <a:t>2</a:t>
            </a:r>
            <a:r>
              <a:rPr sz="2175" spc="247" baseline="-21072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</a:t>
            </a:r>
            <a:r>
              <a:rPr sz="2175" spc="15" baseline="-21072" dirty="0">
                <a:latin typeface="Arial MT"/>
                <a:cs typeface="Arial MT"/>
              </a:rPr>
              <a:t>1</a:t>
            </a:r>
            <a:r>
              <a:rPr sz="2200" spc="1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79647" y="3691635"/>
            <a:ext cx="3983990" cy="2688590"/>
            <a:chOff x="3279647" y="3691635"/>
            <a:chExt cx="3983990" cy="26885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8791" y="3700779"/>
              <a:ext cx="3694411" cy="241954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79647" y="3691635"/>
              <a:ext cx="3983990" cy="2688590"/>
            </a:xfrm>
            <a:custGeom>
              <a:avLst/>
              <a:gdLst/>
              <a:ahLst/>
              <a:cxnLst/>
              <a:rect l="l" t="t" r="r" b="b"/>
              <a:pathLst>
                <a:path w="3983990" h="2688590">
                  <a:moveTo>
                    <a:pt x="3983735" y="0"/>
                  </a:moveTo>
                  <a:lnTo>
                    <a:pt x="0" y="0"/>
                  </a:lnTo>
                  <a:lnTo>
                    <a:pt x="0" y="2688336"/>
                  </a:lnTo>
                  <a:lnTo>
                    <a:pt x="3983735" y="2688336"/>
                  </a:lnTo>
                  <a:lnTo>
                    <a:pt x="3983735" y="2682240"/>
                  </a:lnTo>
                  <a:lnTo>
                    <a:pt x="9143" y="2682240"/>
                  </a:lnTo>
                  <a:lnTo>
                    <a:pt x="6096" y="2676144"/>
                  </a:lnTo>
                  <a:lnTo>
                    <a:pt x="9143" y="2676144"/>
                  </a:lnTo>
                  <a:lnTo>
                    <a:pt x="9143" y="9143"/>
                  </a:lnTo>
                  <a:lnTo>
                    <a:pt x="6096" y="9143"/>
                  </a:lnTo>
                  <a:lnTo>
                    <a:pt x="9143" y="6096"/>
                  </a:lnTo>
                  <a:lnTo>
                    <a:pt x="3983735" y="6096"/>
                  </a:lnTo>
                  <a:lnTo>
                    <a:pt x="3983735" y="0"/>
                  </a:lnTo>
                  <a:close/>
                </a:path>
                <a:path w="3983990" h="2688590">
                  <a:moveTo>
                    <a:pt x="9143" y="2676144"/>
                  </a:moveTo>
                  <a:lnTo>
                    <a:pt x="6096" y="2676144"/>
                  </a:lnTo>
                  <a:lnTo>
                    <a:pt x="9143" y="2682240"/>
                  </a:lnTo>
                  <a:lnTo>
                    <a:pt x="9143" y="2676144"/>
                  </a:lnTo>
                  <a:close/>
                </a:path>
                <a:path w="3983990" h="2688590">
                  <a:moveTo>
                    <a:pt x="3971544" y="2676144"/>
                  </a:moveTo>
                  <a:lnTo>
                    <a:pt x="9143" y="2676144"/>
                  </a:lnTo>
                  <a:lnTo>
                    <a:pt x="9143" y="2682240"/>
                  </a:lnTo>
                  <a:lnTo>
                    <a:pt x="3971544" y="2682240"/>
                  </a:lnTo>
                  <a:lnTo>
                    <a:pt x="3971544" y="2676144"/>
                  </a:lnTo>
                  <a:close/>
                </a:path>
                <a:path w="3983990" h="2688590">
                  <a:moveTo>
                    <a:pt x="3971544" y="6096"/>
                  </a:moveTo>
                  <a:lnTo>
                    <a:pt x="3971544" y="2682240"/>
                  </a:lnTo>
                  <a:lnTo>
                    <a:pt x="3977640" y="2676144"/>
                  </a:lnTo>
                  <a:lnTo>
                    <a:pt x="3983735" y="2676144"/>
                  </a:lnTo>
                  <a:lnTo>
                    <a:pt x="3983735" y="9143"/>
                  </a:lnTo>
                  <a:lnTo>
                    <a:pt x="3977640" y="9143"/>
                  </a:lnTo>
                  <a:lnTo>
                    <a:pt x="3971544" y="6096"/>
                  </a:lnTo>
                  <a:close/>
                </a:path>
                <a:path w="3983990" h="2688590">
                  <a:moveTo>
                    <a:pt x="3983735" y="2676144"/>
                  </a:moveTo>
                  <a:lnTo>
                    <a:pt x="3977640" y="2676144"/>
                  </a:lnTo>
                  <a:lnTo>
                    <a:pt x="3971544" y="2682240"/>
                  </a:lnTo>
                  <a:lnTo>
                    <a:pt x="3983735" y="2682240"/>
                  </a:lnTo>
                  <a:lnTo>
                    <a:pt x="3983735" y="2676144"/>
                  </a:lnTo>
                  <a:close/>
                </a:path>
                <a:path w="3983990" h="2688590">
                  <a:moveTo>
                    <a:pt x="9143" y="6096"/>
                  </a:moveTo>
                  <a:lnTo>
                    <a:pt x="6096" y="9143"/>
                  </a:lnTo>
                  <a:lnTo>
                    <a:pt x="9143" y="9143"/>
                  </a:lnTo>
                  <a:lnTo>
                    <a:pt x="9143" y="6096"/>
                  </a:lnTo>
                  <a:close/>
                </a:path>
                <a:path w="3983990" h="2688590">
                  <a:moveTo>
                    <a:pt x="3971544" y="6096"/>
                  </a:moveTo>
                  <a:lnTo>
                    <a:pt x="9143" y="6096"/>
                  </a:lnTo>
                  <a:lnTo>
                    <a:pt x="9143" y="9143"/>
                  </a:lnTo>
                  <a:lnTo>
                    <a:pt x="3971544" y="9143"/>
                  </a:lnTo>
                  <a:lnTo>
                    <a:pt x="3971544" y="6096"/>
                  </a:lnTo>
                  <a:close/>
                </a:path>
                <a:path w="3983990" h="2688590">
                  <a:moveTo>
                    <a:pt x="3983735" y="6096"/>
                  </a:moveTo>
                  <a:lnTo>
                    <a:pt x="3971544" y="6096"/>
                  </a:lnTo>
                  <a:lnTo>
                    <a:pt x="3977640" y="9143"/>
                  </a:lnTo>
                  <a:lnTo>
                    <a:pt x="3983735" y="9143"/>
                  </a:lnTo>
                  <a:lnTo>
                    <a:pt x="3983735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67332" y="6461759"/>
            <a:ext cx="6157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Since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graph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cyclic,</a:t>
            </a:r>
            <a:r>
              <a:rPr sz="1800" spc="-10" dirty="0">
                <a:latin typeface="Calibri"/>
                <a:cs typeface="Calibri"/>
              </a:rPr>
              <a:t> 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conclude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not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serializable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3480" y="2435860"/>
            <a:ext cx="5980430" cy="3865245"/>
            <a:chOff x="1173480" y="2435860"/>
            <a:chExt cx="5980430" cy="3865245"/>
          </a:xfrm>
        </p:grpSpPr>
        <p:sp>
          <p:nvSpPr>
            <p:cNvPr id="3" name="object 3"/>
            <p:cNvSpPr/>
            <p:nvPr/>
          </p:nvSpPr>
          <p:spPr>
            <a:xfrm>
              <a:off x="1173480" y="2435860"/>
              <a:ext cx="5980430" cy="3865245"/>
            </a:xfrm>
            <a:custGeom>
              <a:avLst/>
              <a:gdLst/>
              <a:ahLst/>
              <a:cxnLst/>
              <a:rect l="l" t="t" r="r" b="b"/>
              <a:pathLst>
                <a:path w="5980430" h="3865245">
                  <a:moveTo>
                    <a:pt x="5980176" y="0"/>
                  </a:moveTo>
                  <a:lnTo>
                    <a:pt x="0" y="0"/>
                  </a:lnTo>
                  <a:lnTo>
                    <a:pt x="0" y="3864864"/>
                  </a:lnTo>
                  <a:lnTo>
                    <a:pt x="5980176" y="3864864"/>
                  </a:lnTo>
                  <a:lnTo>
                    <a:pt x="5980176" y="3834383"/>
                  </a:lnTo>
                  <a:lnTo>
                    <a:pt x="54863" y="3834383"/>
                  </a:lnTo>
                  <a:lnTo>
                    <a:pt x="27432" y="3806952"/>
                  </a:lnTo>
                  <a:lnTo>
                    <a:pt x="54863" y="3806952"/>
                  </a:lnTo>
                  <a:lnTo>
                    <a:pt x="54863" y="57912"/>
                  </a:lnTo>
                  <a:lnTo>
                    <a:pt x="27431" y="57912"/>
                  </a:lnTo>
                  <a:lnTo>
                    <a:pt x="54863" y="30479"/>
                  </a:lnTo>
                  <a:lnTo>
                    <a:pt x="5980176" y="30479"/>
                  </a:lnTo>
                  <a:lnTo>
                    <a:pt x="5980176" y="0"/>
                  </a:lnTo>
                  <a:close/>
                </a:path>
                <a:path w="5980430" h="3865245">
                  <a:moveTo>
                    <a:pt x="54863" y="3806952"/>
                  </a:moveTo>
                  <a:lnTo>
                    <a:pt x="27432" y="3806952"/>
                  </a:lnTo>
                  <a:lnTo>
                    <a:pt x="54863" y="3834383"/>
                  </a:lnTo>
                  <a:lnTo>
                    <a:pt x="54863" y="3806952"/>
                  </a:lnTo>
                  <a:close/>
                </a:path>
                <a:path w="5980430" h="3865245">
                  <a:moveTo>
                    <a:pt x="5922264" y="3806952"/>
                  </a:moveTo>
                  <a:lnTo>
                    <a:pt x="54863" y="3806952"/>
                  </a:lnTo>
                  <a:lnTo>
                    <a:pt x="54863" y="3834383"/>
                  </a:lnTo>
                  <a:lnTo>
                    <a:pt x="5922264" y="3834383"/>
                  </a:lnTo>
                  <a:lnTo>
                    <a:pt x="5922264" y="3806952"/>
                  </a:lnTo>
                  <a:close/>
                </a:path>
                <a:path w="5980430" h="3865245">
                  <a:moveTo>
                    <a:pt x="5922264" y="30479"/>
                  </a:moveTo>
                  <a:lnTo>
                    <a:pt x="5922264" y="3834383"/>
                  </a:lnTo>
                  <a:lnTo>
                    <a:pt x="5952743" y="3806952"/>
                  </a:lnTo>
                  <a:lnTo>
                    <a:pt x="5980176" y="3806952"/>
                  </a:lnTo>
                  <a:lnTo>
                    <a:pt x="5980176" y="57912"/>
                  </a:lnTo>
                  <a:lnTo>
                    <a:pt x="5952744" y="57912"/>
                  </a:lnTo>
                  <a:lnTo>
                    <a:pt x="5922264" y="30479"/>
                  </a:lnTo>
                  <a:close/>
                </a:path>
                <a:path w="5980430" h="3865245">
                  <a:moveTo>
                    <a:pt x="5980176" y="3806952"/>
                  </a:moveTo>
                  <a:lnTo>
                    <a:pt x="5952743" y="3806952"/>
                  </a:lnTo>
                  <a:lnTo>
                    <a:pt x="5922264" y="3834383"/>
                  </a:lnTo>
                  <a:lnTo>
                    <a:pt x="5980176" y="3834383"/>
                  </a:lnTo>
                  <a:lnTo>
                    <a:pt x="5980176" y="3806952"/>
                  </a:lnTo>
                  <a:close/>
                </a:path>
                <a:path w="5980430" h="3865245">
                  <a:moveTo>
                    <a:pt x="54863" y="30479"/>
                  </a:moveTo>
                  <a:lnTo>
                    <a:pt x="27431" y="57912"/>
                  </a:lnTo>
                  <a:lnTo>
                    <a:pt x="54863" y="57912"/>
                  </a:lnTo>
                  <a:lnTo>
                    <a:pt x="54863" y="30479"/>
                  </a:lnTo>
                  <a:close/>
                </a:path>
                <a:path w="5980430" h="3865245">
                  <a:moveTo>
                    <a:pt x="5922264" y="30479"/>
                  </a:moveTo>
                  <a:lnTo>
                    <a:pt x="54863" y="30479"/>
                  </a:lnTo>
                  <a:lnTo>
                    <a:pt x="54863" y="57912"/>
                  </a:lnTo>
                  <a:lnTo>
                    <a:pt x="5922264" y="57912"/>
                  </a:lnTo>
                  <a:lnTo>
                    <a:pt x="5922264" y="30479"/>
                  </a:lnTo>
                  <a:close/>
                </a:path>
                <a:path w="5980430" h="3865245">
                  <a:moveTo>
                    <a:pt x="5980176" y="30479"/>
                  </a:moveTo>
                  <a:lnTo>
                    <a:pt x="5922264" y="30479"/>
                  </a:lnTo>
                  <a:lnTo>
                    <a:pt x="5952744" y="57912"/>
                  </a:lnTo>
                  <a:lnTo>
                    <a:pt x="5980176" y="57912"/>
                  </a:lnTo>
                  <a:lnTo>
                    <a:pt x="5980176" y="30479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208" y="2624836"/>
              <a:ext cx="320040" cy="3230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208" y="3152140"/>
              <a:ext cx="320040" cy="3200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3208" y="3676396"/>
              <a:ext cx="320040" cy="3169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208" y="4203700"/>
              <a:ext cx="320040" cy="3200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3208" y="4727955"/>
              <a:ext cx="320040" cy="3169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3208" y="5252211"/>
              <a:ext cx="320040" cy="31699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82700" y="2481072"/>
            <a:ext cx="5252720" cy="370395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20040" marR="2312035">
              <a:lnSpc>
                <a:spcPts val="4130"/>
              </a:lnSpc>
              <a:spcBef>
                <a:spcPts val="250"/>
              </a:spcBef>
            </a:pPr>
            <a:r>
              <a:rPr sz="3450" b="1" dirty="0">
                <a:solidFill>
                  <a:srgbClr val="00AF4F"/>
                </a:solidFill>
                <a:latin typeface="Times New Roman"/>
                <a:cs typeface="Times New Roman"/>
              </a:rPr>
              <a:t>Schedule </a:t>
            </a:r>
            <a:r>
              <a:rPr sz="3450" b="1" spc="5" dirty="0">
                <a:solidFill>
                  <a:srgbClr val="00AF4F"/>
                </a:solidFill>
                <a:latin typeface="Times New Roman"/>
                <a:cs typeface="Times New Roman"/>
              </a:rPr>
              <a:t> </a:t>
            </a:r>
            <a:r>
              <a:rPr sz="3450" b="1" dirty="0">
                <a:solidFill>
                  <a:srgbClr val="00AF4F"/>
                </a:solidFill>
                <a:latin typeface="Times New Roman"/>
                <a:cs typeface="Times New Roman"/>
              </a:rPr>
              <a:t>Seriali</a:t>
            </a:r>
            <a:r>
              <a:rPr sz="3450" b="1" spc="20" dirty="0">
                <a:solidFill>
                  <a:srgbClr val="00AF4F"/>
                </a:solidFill>
                <a:latin typeface="Times New Roman"/>
                <a:cs typeface="Times New Roman"/>
              </a:rPr>
              <a:t>z</a:t>
            </a:r>
            <a:r>
              <a:rPr sz="3450" b="1" dirty="0">
                <a:solidFill>
                  <a:srgbClr val="00AF4F"/>
                </a:solidFill>
                <a:latin typeface="Times New Roman"/>
                <a:cs typeface="Times New Roman"/>
              </a:rPr>
              <a:t>ability</a:t>
            </a:r>
            <a:endParaRPr sz="3450">
              <a:latin typeface="Times New Roman"/>
              <a:cs typeface="Times New Roman"/>
            </a:endParaRPr>
          </a:p>
          <a:p>
            <a:pPr marL="320040">
              <a:lnSpc>
                <a:spcPts val="3990"/>
              </a:lnSpc>
            </a:pPr>
            <a:r>
              <a:rPr sz="3450" b="1" dirty="0">
                <a:solidFill>
                  <a:srgbClr val="00AF4F"/>
                </a:solidFill>
                <a:latin typeface="Times New Roman"/>
                <a:cs typeface="Times New Roman"/>
              </a:rPr>
              <a:t>Objective</a:t>
            </a:r>
            <a:r>
              <a:rPr sz="3450" b="1" spc="-55" dirty="0">
                <a:solidFill>
                  <a:srgbClr val="00AF4F"/>
                </a:solidFill>
                <a:latin typeface="Times New Roman"/>
                <a:cs typeface="Times New Roman"/>
              </a:rPr>
              <a:t> </a:t>
            </a:r>
            <a:r>
              <a:rPr sz="3450" b="1" dirty="0">
                <a:solidFill>
                  <a:srgbClr val="00AF4F"/>
                </a:solidFill>
                <a:latin typeface="Times New Roman"/>
                <a:cs typeface="Times New Roman"/>
              </a:rPr>
              <a:t>of</a:t>
            </a:r>
            <a:r>
              <a:rPr sz="3450" b="1" spc="-35" dirty="0">
                <a:solidFill>
                  <a:srgbClr val="00AF4F"/>
                </a:solidFill>
                <a:latin typeface="Times New Roman"/>
                <a:cs typeface="Times New Roman"/>
              </a:rPr>
              <a:t> </a:t>
            </a:r>
            <a:r>
              <a:rPr sz="3450" b="1" dirty="0">
                <a:solidFill>
                  <a:srgbClr val="00AF4F"/>
                </a:solidFill>
                <a:latin typeface="Times New Roman"/>
                <a:cs typeface="Times New Roman"/>
              </a:rPr>
              <a:t>serializability</a:t>
            </a:r>
            <a:endParaRPr sz="3450">
              <a:latin typeface="Times New Roman"/>
              <a:cs typeface="Times New Roman"/>
            </a:endParaRPr>
          </a:p>
          <a:p>
            <a:pPr marL="320040" marR="683260">
              <a:lnSpc>
                <a:spcPts val="4130"/>
              </a:lnSpc>
              <a:spcBef>
                <a:spcPts val="160"/>
              </a:spcBef>
            </a:pPr>
            <a:r>
              <a:rPr sz="3450" b="1" dirty="0">
                <a:solidFill>
                  <a:srgbClr val="00AF4F"/>
                </a:solidFill>
                <a:latin typeface="Times New Roman"/>
                <a:cs typeface="Times New Roman"/>
              </a:rPr>
              <a:t>Serial schedule </a:t>
            </a:r>
            <a:r>
              <a:rPr sz="3450" b="1" spc="5" dirty="0">
                <a:solidFill>
                  <a:srgbClr val="00AF4F"/>
                </a:solidFill>
                <a:latin typeface="Times New Roman"/>
                <a:cs typeface="Times New Roman"/>
              </a:rPr>
              <a:t> </a:t>
            </a:r>
            <a:r>
              <a:rPr sz="3450" b="1" dirty="0">
                <a:solidFill>
                  <a:srgbClr val="00AF4F"/>
                </a:solidFill>
                <a:latin typeface="Times New Roman"/>
                <a:cs typeface="Times New Roman"/>
              </a:rPr>
              <a:t>Serializable </a:t>
            </a:r>
            <a:r>
              <a:rPr sz="3450" b="1" spc="5" dirty="0">
                <a:solidFill>
                  <a:srgbClr val="00AF4F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rgbClr val="00AF4F"/>
                </a:solidFill>
                <a:latin typeface="Times New Roman"/>
                <a:cs typeface="Times New Roman"/>
              </a:rPr>
              <a:t>Precedence</a:t>
            </a:r>
            <a:r>
              <a:rPr sz="3450" b="1" spc="-125" dirty="0">
                <a:solidFill>
                  <a:srgbClr val="00AF4F"/>
                </a:solidFill>
                <a:latin typeface="Times New Roman"/>
                <a:cs typeface="Times New Roman"/>
              </a:rPr>
              <a:t> </a:t>
            </a:r>
            <a:r>
              <a:rPr sz="3450" b="1" dirty="0">
                <a:solidFill>
                  <a:srgbClr val="00AF4F"/>
                </a:solidFill>
                <a:latin typeface="Times New Roman"/>
                <a:cs typeface="Times New Roman"/>
              </a:rPr>
              <a:t>Graph</a:t>
            </a:r>
            <a:r>
              <a:rPr sz="3450" b="1" spc="-80" dirty="0">
                <a:solidFill>
                  <a:srgbClr val="00AF4F"/>
                </a:solidFill>
                <a:latin typeface="Times New Roman"/>
                <a:cs typeface="Times New Roman"/>
              </a:rPr>
              <a:t> </a:t>
            </a:r>
            <a:r>
              <a:rPr sz="3450" b="1" dirty="0">
                <a:solidFill>
                  <a:srgbClr val="00AF4F"/>
                </a:solidFill>
                <a:latin typeface="Times New Roman"/>
                <a:cs typeface="Times New Roman"/>
              </a:rPr>
              <a:t>For</a:t>
            </a: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ts val="4010"/>
              </a:lnSpc>
              <a:tabLst>
                <a:tab pos="1576070" algn="l"/>
              </a:tabLst>
            </a:pPr>
            <a:r>
              <a:rPr sz="3450" b="1" spc="-45" dirty="0">
                <a:solidFill>
                  <a:srgbClr val="00AF4F"/>
                </a:solidFill>
                <a:latin typeface="Times New Roman"/>
                <a:cs typeface="Times New Roman"/>
              </a:rPr>
              <a:t>Testing	</a:t>
            </a:r>
            <a:r>
              <a:rPr sz="3450" b="1" dirty="0">
                <a:solidFill>
                  <a:srgbClr val="00AF4F"/>
                </a:solidFill>
                <a:latin typeface="Times New Roman"/>
                <a:cs typeface="Times New Roman"/>
              </a:rPr>
              <a:t>Serializability</a:t>
            </a:r>
            <a:endParaRPr sz="345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4191" y="347979"/>
            <a:ext cx="1944624" cy="7345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26223" y="357124"/>
            <a:ext cx="2770631" cy="210921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04452" y="6772656"/>
            <a:ext cx="179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b="1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21992" y="1338580"/>
            <a:ext cx="6553200" cy="5029200"/>
            <a:chOff x="2221992" y="1338580"/>
            <a:chExt cx="6553200" cy="50292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8192" y="1414780"/>
              <a:ext cx="6400800" cy="4876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21992" y="1338580"/>
              <a:ext cx="6553200" cy="5029200"/>
            </a:xfrm>
            <a:custGeom>
              <a:avLst/>
              <a:gdLst/>
              <a:ahLst/>
              <a:cxnLst/>
              <a:rect l="l" t="t" r="r" b="b"/>
              <a:pathLst>
                <a:path w="6553200" h="5029200">
                  <a:moveTo>
                    <a:pt x="6553200" y="0"/>
                  </a:moveTo>
                  <a:lnTo>
                    <a:pt x="0" y="0"/>
                  </a:lnTo>
                  <a:lnTo>
                    <a:pt x="0" y="5029200"/>
                  </a:lnTo>
                  <a:lnTo>
                    <a:pt x="6553200" y="5029200"/>
                  </a:lnTo>
                  <a:lnTo>
                    <a:pt x="6553200" y="4992624"/>
                  </a:lnTo>
                  <a:lnTo>
                    <a:pt x="76200" y="4992624"/>
                  </a:lnTo>
                  <a:lnTo>
                    <a:pt x="39624" y="4953000"/>
                  </a:lnTo>
                  <a:lnTo>
                    <a:pt x="76200" y="4953000"/>
                  </a:lnTo>
                  <a:lnTo>
                    <a:pt x="76200" y="76200"/>
                  </a:lnTo>
                  <a:lnTo>
                    <a:pt x="39624" y="76200"/>
                  </a:lnTo>
                  <a:lnTo>
                    <a:pt x="76200" y="39624"/>
                  </a:lnTo>
                  <a:lnTo>
                    <a:pt x="6553200" y="39624"/>
                  </a:lnTo>
                  <a:lnTo>
                    <a:pt x="6553200" y="0"/>
                  </a:lnTo>
                  <a:close/>
                </a:path>
                <a:path w="6553200" h="5029200">
                  <a:moveTo>
                    <a:pt x="76200" y="4953000"/>
                  </a:moveTo>
                  <a:lnTo>
                    <a:pt x="39624" y="4953000"/>
                  </a:lnTo>
                  <a:lnTo>
                    <a:pt x="76200" y="4992624"/>
                  </a:lnTo>
                  <a:lnTo>
                    <a:pt x="76200" y="4953000"/>
                  </a:lnTo>
                  <a:close/>
                </a:path>
                <a:path w="6553200" h="5029200">
                  <a:moveTo>
                    <a:pt x="6477000" y="4953000"/>
                  </a:moveTo>
                  <a:lnTo>
                    <a:pt x="76200" y="4953000"/>
                  </a:lnTo>
                  <a:lnTo>
                    <a:pt x="76200" y="4992624"/>
                  </a:lnTo>
                  <a:lnTo>
                    <a:pt x="6477000" y="4992624"/>
                  </a:lnTo>
                  <a:lnTo>
                    <a:pt x="6477000" y="4953000"/>
                  </a:lnTo>
                  <a:close/>
                </a:path>
                <a:path w="6553200" h="5029200">
                  <a:moveTo>
                    <a:pt x="6477000" y="39624"/>
                  </a:moveTo>
                  <a:lnTo>
                    <a:pt x="6477000" y="4992624"/>
                  </a:lnTo>
                  <a:lnTo>
                    <a:pt x="6516624" y="4953000"/>
                  </a:lnTo>
                  <a:lnTo>
                    <a:pt x="6553200" y="4953000"/>
                  </a:lnTo>
                  <a:lnTo>
                    <a:pt x="6553200" y="76200"/>
                  </a:lnTo>
                  <a:lnTo>
                    <a:pt x="6516624" y="76200"/>
                  </a:lnTo>
                  <a:lnTo>
                    <a:pt x="6477000" y="39624"/>
                  </a:lnTo>
                  <a:close/>
                </a:path>
                <a:path w="6553200" h="5029200">
                  <a:moveTo>
                    <a:pt x="6553200" y="4953000"/>
                  </a:moveTo>
                  <a:lnTo>
                    <a:pt x="6516624" y="4953000"/>
                  </a:lnTo>
                  <a:lnTo>
                    <a:pt x="6477000" y="4992624"/>
                  </a:lnTo>
                  <a:lnTo>
                    <a:pt x="6553200" y="4992624"/>
                  </a:lnTo>
                  <a:lnTo>
                    <a:pt x="6553200" y="4953000"/>
                  </a:lnTo>
                  <a:close/>
                </a:path>
                <a:path w="6553200" h="5029200">
                  <a:moveTo>
                    <a:pt x="76200" y="39624"/>
                  </a:moveTo>
                  <a:lnTo>
                    <a:pt x="39624" y="76200"/>
                  </a:lnTo>
                  <a:lnTo>
                    <a:pt x="76200" y="76200"/>
                  </a:lnTo>
                  <a:lnTo>
                    <a:pt x="76200" y="39624"/>
                  </a:lnTo>
                  <a:close/>
                </a:path>
                <a:path w="6553200" h="5029200">
                  <a:moveTo>
                    <a:pt x="6477000" y="39624"/>
                  </a:moveTo>
                  <a:lnTo>
                    <a:pt x="76200" y="39624"/>
                  </a:lnTo>
                  <a:lnTo>
                    <a:pt x="76200" y="76200"/>
                  </a:lnTo>
                  <a:lnTo>
                    <a:pt x="6477000" y="76200"/>
                  </a:lnTo>
                  <a:lnTo>
                    <a:pt x="6477000" y="39624"/>
                  </a:lnTo>
                  <a:close/>
                </a:path>
                <a:path w="6553200" h="5029200">
                  <a:moveTo>
                    <a:pt x="6553200" y="39624"/>
                  </a:moveTo>
                  <a:lnTo>
                    <a:pt x="6477000" y="39624"/>
                  </a:lnTo>
                  <a:lnTo>
                    <a:pt x="6516624" y="76200"/>
                  </a:lnTo>
                  <a:lnTo>
                    <a:pt x="6553200" y="76200"/>
                  </a:lnTo>
                  <a:lnTo>
                    <a:pt x="6553200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0931" y="374904"/>
            <a:ext cx="210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References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2783205"/>
          </a:xfrm>
          <a:custGeom>
            <a:avLst/>
            <a:gdLst/>
            <a:ahLst/>
            <a:cxnLst/>
            <a:rect l="l" t="t" r="r" b="b"/>
            <a:pathLst>
              <a:path w="8269605" h="2783204">
                <a:moveTo>
                  <a:pt x="8269224" y="0"/>
                </a:moveTo>
                <a:lnTo>
                  <a:pt x="0" y="0"/>
                </a:lnTo>
                <a:lnTo>
                  <a:pt x="0" y="2782824"/>
                </a:lnTo>
                <a:lnTo>
                  <a:pt x="8269224" y="2782824"/>
                </a:lnTo>
                <a:lnTo>
                  <a:pt x="8269224" y="2761488"/>
                </a:lnTo>
                <a:lnTo>
                  <a:pt x="39624" y="2761488"/>
                </a:lnTo>
                <a:lnTo>
                  <a:pt x="18286" y="2743200"/>
                </a:lnTo>
                <a:lnTo>
                  <a:pt x="39624" y="2743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783204">
                <a:moveTo>
                  <a:pt x="39624" y="2743200"/>
                </a:moveTo>
                <a:lnTo>
                  <a:pt x="18286" y="2743200"/>
                </a:lnTo>
                <a:lnTo>
                  <a:pt x="39624" y="2761488"/>
                </a:lnTo>
                <a:lnTo>
                  <a:pt x="39624" y="2743200"/>
                </a:lnTo>
                <a:close/>
              </a:path>
              <a:path w="8269605" h="2783204">
                <a:moveTo>
                  <a:pt x="8229600" y="2743200"/>
                </a:moveTo>
                <a:lnTo>
                  <a:pt x="39624" y="2743200"/>
                </a:lnTo>
                <a:lnTo>
                  <a:pt x="39624" y="2761488"/>
                </a:lnTo>
                <a:lnTo>
                  <a:pt x="8229600" y="2761488"/>
                </a:lnTo>
                <a:lnTo>
                  <a:pt x="8229600" y="2743200"/>
                </a:lnTo>
                <a:close/>
              </a:path>
              <a:path w="8269605" h="2783204">
                <a:moveTo>
                  <a:pt x="8229600" y="18287"/>
                </a:moveTo>
                <a:lnTo>
                  <a:pt x="8229600" y="2761488"/>
                </a:lnTo>
                <a:lnTo>
                  <a:pt x="8247888" y="2743200"/>
                </a:lnTo>
                <a:lnTo>
                  <a:pt x="8269224" y="2743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783204">
                <a:moveTo>
                  <a:pt x="8269224" y="2743200"/>
                </a:moveTo>
                <a:lnTo>
                  <a:pt x="8247888" y="2743200"/>
                </a:lnTo>
                <a:lnTo>
                  <a:pt x="8229600" y="2761488"/>
                </a:lnTo>
                <a:lnTo>
                  <a:pt x="8269224" y="2761488"/>
                </a:lnTo>
                <a:lnTo>
                  <a:pt x="8269224" y="2743200"/>
                </a:lnTo>
                <a:close/>
              </a:path>
              <a:path w="8269605" h="2783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783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783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972057"/>
            <a:ext cx="6617334" cy="2306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•"/>
              <a:tabLst>
                <a:tab pos="356870" algn="l"/>
                <a:tab pos="357505" algn="l"/>
              </a:tabLst>
            </a:pP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http://www.cburch.com/cs/340/reading/serial/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356870" algn="l"/>
                <a:tab pos="357505" algn="l"/>
              </a:tabLst>
            </a:pP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https://</a:t>
            </a: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www.tutorialride.com/dbms/serializability-in- </a:t>
            </a:r>
            <a:r>
              <a:rPr sz="2200" spc="-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transaction-control.htm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https://</a:t>
            </a:r>
            <a:r>
              <a:rPr sz="2200" spc="-5" dirty="0">
                <a:latin typeface="Arial MT"/>
                <a:cs typeface="Arial MT"/>
                <a:hlinkClick r:id="rId4"/>
              </a:rPr>
              <a:t>www.geeksforgeeks.org/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4803" y="451104"/>
            <a:ext cx="3796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What</a:t>
            </a:r>
            <a:r>
              <a:rPr sz="3600" spc="-40" dirty="0"/>
              <a:t> </a:t>
            </a:r>
            <a:r>
              <a:rPr sz="3600" dirty="0"/>
              <a:t>is</a:t>
            </a:r>
            <a:r>
              <a:rPr sz="3600" spc="-10" dirty="0"/>
              <a:t> </a:t>
            </a:r>
            <a:r>
              <a:rPr sz="3600" dirty="0"/>
              <a:t>a</a:t>
            </a:r>
            <a:r>
              <a:rPr sz="3600" spc="-15" dirty="0"/>
              <a:t> </a:t>
            </a:r>
            <a:r>
              <a:rPr sz="3600" dirty="0"/>
              <a:t>schedule?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3103" y="1701292"/>
            <a:ext cx="8269605" cy="3850004"/>
          </a:xfrm>
          <a:custGeom>
            <a:avLst/>
            <a:gdLst/>
            <a:ahLst/>
            <a:cxnLst/>
            <a:rect l="l" t="t" r="r" b="b"/>
            <a:pathLst>
              <a:path w="8269605" h="3850004">
                <a:moveTo>
                  <a:pt x="8269224" y="0"/>
                </a:moveTo>
                <a:lnTo>
                  <a:pt x="0" y="0"/>
                </a:lnTo>
                <a:lnTo>
                  <a:pt x="0" y="3849624"/>
                </a:lnTo>
                <a:lnTo>
                  <a:pt x="8269224" y="3849624"/>
                </a:lnTo>
                <a:lnTo>
                  <a:pt x="8269224" y="3828288"/>
                </a:lnTo>
                <a:lnTo>
                  <a:pt x="39624" y="3828288"/>
                </a:lnTo>
                <a:lnTo>
                  <a:pt x="18286" y="3810000"/>
                </a:lnTo>
                <a:lnTo>
                  <a:pt x="39624" y="38100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850004">
                <a:moveTo>
                  <a:pt x="39624" y="3810000"/>
                </a:moveTo>
                <a:lnTo>
                  <a:pt x="18286" y="3810000"/>
                </a:lnTo>
                <a:lnTo>
                  <a:pt x="39624" y="3828288"/>
                </a:lnTo>
                <a:lnTo>
                  <a:pt x="39624" y="3810000"/>
                </a:lnTo>
                <a:close/>
              </a:path>
              <a:path w="8269605" h="3850004">
                <a:moveTo>
                  <a:pt x="8229600" y="3810000"/>
                </a:moveTo>
                <a:lnTo>
                  <a:pt x="39624" y="3810000"/>
                </a:lnTo>
                <a:lnTo>
                  <a:pt x="39624" y="3828288"/>
                </a:lnTo>
                <a:lnTo>
                  <a:pt x="8229600" y="3828288"/>
                </a:lnTo>
                <a:lnTo>
                  <a:pt x="8229600" y="3810000"/>
                </a:lnTo>
                <a:close/>
              </a:path>
              <a:path w="8269605" h="3850004">
                <a:moveTo>
                  <a:pt x="8229600" y="18287"/>
                </a:moveTo>
                <a:lnTo>
                  <a:pt x="8229600" y="3828288"/>
                </a:lnTo>
                <a:lnTo>
                  <a:pt x="8247888" y="3810000"/>
                </a:lnTo>
                <a:lnTo>
                  <a:pt x="8269224" y="38100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850004">
                <a:moveTo>
                  <a:pt x="8269224" y="3810000"/>
                </a:moveTo>
                <a:lnTo>
                  <a:pt x="8247888" y="3810000"/>
                </a:lnTo>
                <a:lnTo>
                  <a:pt x="8229600" y="3828288"/>
                </a:lnTo>
                <a:lnTo>
                  <a:pt x="8269224" y="3828288"/>
                </a:lnTo>
                <a:lnTo>
                  <a:pt x="8269224" y="3810000"/>
                </a:lnTo>
                <a:close/>
              </a:path>
              <a:path w="8269605" h="38500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8500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8500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743457"/>
            <a:ext cx="8074659" cy="34467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-15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 MT"/>
                <a:cs typeface="Arial MT"/>
              </a:rPr>
              <a:t>schedule</a:t>
            </a:r>
            <a:r>
              <a:rPr sz="2200" spc="-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list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 MT"/>
                <a:cs typeface="Arial MT"/>
              </a:rPr>
              <a:t>Serial</a:t>
            </a:r>
            <a:r>
              <a:rPr sz="2200" u="heavy" spc="-4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 MT"/>
                <a:cs typeface="Arial MT"/>
              </a:rPr>
              <a:t>schedule</a:t>
            </a:r>
            <a:endParaRPr sz="2200">
              <a:latin typeface="Arial MT"/>
              <a:cs typeface="Arial MT"/>
            </a:endParaRPr>
          </a:p>
          <a:p>
            <a:pPr marL="756285" marR="7620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Defines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transaction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consecutively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without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interference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from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transactions.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 MT"/>
                <a:cs typeface="Arial MT"/>
              </a:rPr>
              <a:t>Non-serial</a:t>
            </a:r>
            <a:r>
              <a:rPr sz="2200" u="heavy" spc="-2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 MT"/>
                <a:cs typeface="Arial MT"/>
              </a:rPr>
              <a:t>schedule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  <a:tab pos="1945005" algn="l"/>
                <a:tab pos="2572385" algn="l"/>
                <a:tab pos="4114800" algn="l"/>
                <a:tab pos="4916805" algn="l"/>
                <a:tab pos="5309870" algn="l"/>
                <a:tab pos="6266815" algn="l"/>
                <a:tab pos="6736080" algn="l"/>
              </a:tabLst>
            </a:pP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30" dirty="0">
                <a:latin typeface="Arial MT"/>
                <a:cs typeface="Arial MT"/>
              </a:rPr>
              <a:t>f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ne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5" dirty="0">
                <a:latin typeface="Arial MT"/>
                <a:cs typeface="Arial MT"/>
              </a:rPr>
              <a:t>ope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-30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5" dirty="0">
                <a:latin typeface="Arial MT"/>
                <a:cs typeface="Arial MT"/>
              </a:rPr>
              <a:t>fr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	a	</a:t>
            </a:r>
            <a:r>
              <a:rPr sz="2200" spc="15" dirty="0">
                <a:latin typeface="Arial MT"/>
                <a:cs typeface="Arial MT"/>
              </a:rPr>
              <a:t>g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ou</a:t>
            </a:r>
            <a:r>
              <a:rPr sz="2200" dirty="0">
                <a:latin typeface="Arial MT"/>
                <a:cs typeface="Arial MT"/>
              </a:rPr>
              <a:t>p	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f	c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rr</a:t>
            </a:r>
            <a:r>
              <a:rPr sz="2200" spc="-5" dirty="0">
                <a:latin typeface="Arial MT"/>
                <a:cs typeface="Arial MT"/>
              </a:rPr>
              <a:t>en</a:t>
            </a:r>
            <a:r>
              <a:rPr sz="2200" dirty="0">
                <a:latin typeface="Arial MT"/>
                <a:cs typeface="Arial MT"/>
              </a:rPr>
              <a:t>t  transactions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interleaved.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8571" y="451104"/>
            <a:ext cx="1845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Problem?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41703" y="2060955"/>
            <a:ext cx="6364605" cy="3694429"/>
          </a:xfrm>
          <a:custGeom>
            <a:avLst/>
            <a:gdLst/>
            <a:ahLst/>
            <a:cxnLst/>
            <a:rect l="l" t="t" r="r" b="b"/>
            <a:pathLst>
              <a:path w="6364605" h="3694429">
                <a:moveTo>
                  <a:pt x="6364224" y="0"/>
                </a:moveTo>
                <a:lnTo>
                  <a:pt x="0" y="0"/>
                </a:lnTo>
                <a:lnTo>
                  <a:pt x="0" y="3694176"/>
                </a:lnTo>
                <a:lnTo>
                  <a:pt x="6364224" y="3694176"/>
                </a:lnTo>
                <a:lnTo>
                  <a:pt x="6364224" y="3675888"/>
                </a:lnTo>
                <a:lnTo>
                  <a:pt x="39624" y="3675888"/>
                </a:lnTo>
                <a:lnTo>
                  <a:pt x="18287" y="3657600"/>
                </a:lnTo>
                <a:lnTo>
                  <a:pt x="39624" y="3657600"/>
                </a:lnTo>
                <a:lnTo>
                  <a:pt x="39624" y="36576"/>
                </a:lnTo>
                <a:lnTo>
                  <a:pt x="18287" y="36576"/>
                </a:lnTo>
                <a:lnTo>
                  <a:pt x="39624" y="18288"/>
                </a:lnTo>
                <a:lnTo>
                  <a:pt x="6364224" y="18288"/>
                </a:lnTo>
                <a:lnTo>
                  <a:pt x="6364224" y="0"/>
                </a:lnTo>
                <a:close/>
              </a:path>
              <a:path w="6364605" h="3694429">
                <a:moveTo>
                  <a:pt x="39624" y="3657600"/>
                </a:moveTo>
                <a:lnTo>
                  <a:pt x="18287" y="3657600"/>
                </a:lnTo>
                <a:lnTo>
                  <a:pt x="39624" y="3675888"/>
                </a:lnTo>
                <a:lnTo>
                  <a:pt x="39624" y="3657600"/>
                </a:lnTo>
                <a:close/>
              </a:path>
              <a:path w="6364605" h="3694429">
                <a:moveTo>
                  <a:pt x="6324600" y="3657600"/>
                </a:moveTo>
                <a:lnTo>
                  <a:pt x="39624" y="3657600"/>
                </a:lnTo>
                <a:lnTo>
                  <a:pt x="39624" y="3675888"/>
                </a:lnTo>
                <a:lnTo>
                  <a:pt x="6324600" y="3675888"/>
                </a:lnTo>
                <a:lnTo>
                  <a:pt x="6324600" y="3657600"/>
                </a:lnTo>
                <a:close/>
              </a:path>
              <a:path w="6364605" h="3694429">
                <a:moveTo>
                  <a:pt x="6324600" y="18288"/>
                </a:moveTo>
                <a:lnTo>
                  <a:pt x="6324600" y="3675888"/>
                </a:lnTo>
                <a:lnTo>
                  <a:pt x="6342888" y="3657600"/>
                </a:lnTo>
                <a:lnTo>
                  <a:pt x="6364224" y="3657600"/>
                </a:lnTo>
                <a:lnTo>
                  <a:pt x="6364224" y="36576"/>
                </a:lnTo>
                <a:lnTo>
                  <a:pt x="6342888" y="36576"/>
                </a:lnTo>
                <a:lnTo>
                  <a:pt x="6324600" y="18288"/>
                </a:lnTo>
                <a:close/>
              </a:path>
              <a:path w="6364605" h="3694429">
                <a:moveTo>
                  <a:pt x="6364224" y="3657600"/>
                </a:moveTo>
                <a:lnTo>
                  <a:pt x="6342888" y="3657600"/>
                </a:lnTo>
                <a:lnTo>
                  <a:pt x="6324600" y="3675888"/>
                </a:lnTo>
                <a:lnTo>
                  <a:pt x="6364224" y="3675888"/>
                </a:lnTo>
                <a:lnTo>
                  <a:pt x="6364224" y="3657600"/>
                </a:lnTo>
                <a:close/>
              </a:path>
              <a:path w="6364605" h="3694429">
                <a:moveTo>
                  <a:pt x="39624" y="18288"/>
                </a:moveTo>
                <a:lnTo>
                  <a:pt x="18287" y="36576"/>
                </a:lnTo>
                <a:lnTo>
                  <a:pt x="39624" y="36576"/>
                </a:lnTo>
                <a:lnTo>
                  <a:pt x="39624" y="18288"/>
                </a:lnTo>
                <a:close/>
              </a:path>
              <a:path w="6364605" h="3694429">
                <a:moveTo>
                  <a:pt x="6324600" y="18288"/>
                </a:moveTo>
                <a:lnTo>
                  <a:pt x="39624" y="18288"/>
                </a:lnTo>
                <a:lnTo>
                  <a:pt x="39624" y="36576"/>
                </a:lnTo>
                <a:lnTo>
                  <a:pt x="6324600" y="36576"/>
                </a:lnTo>
                <a:lnTo>
                  <a:pt x="6324600" y="18288"/>
                </a:lnTo>
                <a:close/>
              </a:path>
              <a:path w="6364605" h="3694429">
                <a:moveTo>
                  <a:pt x="6364224" y="18288"/>
                </a:moveTo>
                <a:lnTo>
                  <a:pt x="6324600" y="18288"/>
                </a:lnTo>
                <a:lnTo>
                  <a:pt x="6342888" y="36576"/>
                </a:lnTo>
                <a:lnTo>
                  <a:pt x="6364224" y="36576"/>
                </a:lnTo>
                <a:lnTo>
                  <a:pt x="6364224" y="18288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8732" y="2103121"/>
            <a:ext cx="4415155" cy="3178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In</a:t>
            </a:r>
            <a:r>
              <a:rPr sz="2200" spc="-4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 MT"/>
                <a:cs typeface="Arial MT"/>
              </a:rPr>
              <a:t>non-serial</a:t>
            </a:r>
            <a:r>
              <a:rPr sz="2200" u="heavy" spc="-3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 MT"/>
                <a:cs typeface="Arial MT"/>
              </a:rPr>
              <a:t>schedule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If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BF0000"/>
                </a:solidFill>
                <a:latin typeface="Arial MT"/>
                <a:cs typeface="Arial MT"/>
              </a:rPr>
              <a:t>schedule</a:t>
            </a:r>
            <a:r>
              <a:rPr sz="2200" spc="-4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BF0000"/>
                </a:solidFill>
                <a:latin typeface="Arial MT"/>
                <a:cs typeface="Arial MT"/>
              </a:rPr>
              <a:t>is</a:t>
            </a:r>
            <a:r>
              <a:rPr sz="2200" dirty="0">
                <a:solidFill>
                  <a:srgbClr val="BF0000"/>
                </a:solidFill>
                <a:latin typeface="Arial MT"/>
                <a:cs typeface="Arial MT"/>
              </a:rPr>
              <a:t> not</a:t>
            </a:r>
            <a:r>
              <a:rPr sz="2200" spc="-2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proper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problems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arise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like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Arial MT"/>
                <a:cs typeface="Arial MT"/>
              </a:rPr>
              <a:t>Multiple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update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Uncommitted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dependency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Incorrect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analysis.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3996" y="451104"/>
            <a:ext cx="4930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Objective</a:t>
            </a:r>
            <a:r>
              <a:rPr sz="3600" spc="-25" dirty="0"/>
              <a:t> </a:t>
            </a:r>
            <a:r>
              <a:rPr sz="3600" spc="-5" dirty="0"/>
              <a:t>of</a:t>
            </a:r>
            <a:r>
              <a:rPr sz="3600" spc="-25" dirty="0"/>
              <a:t> </a:t>
            </a:r>
            <a:r>
              <a:rPr sz="3600" spc="-5" dirty="0"/>
              <a:t>serializability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3240405"/>
          </a:xfrm>
          <a:custGeom>
            <a:avLst/>
            <a:gdLst/>
            <a:ahLst/>
            <a:cxnLst/>
            <a:rect l="l" t="t" r="r" b="b"/>
            <a:pathLst>
              <a:path w="8269605" h="3240404">
                <a:moveTo>
                  <a:pt x="8269224" y="0"/>
                </a:moveTo>
                <a:lnTo>
                  <a:pt x="0" y="0"/>
                </a:lnTo>
                <a:lnTo>
                  <a:pt x="0" y="3240024"/>
                </a:lnTo>
                <a:lnTo>
                  <a:pt x="8269224" y="3240024"/>
                </a:lnTo>
                <a:lnTo>
                  <a:pt x="8269224" y="3218688"/>
                </a:lnTo>
                <a:lnTo>
                  <a:pt x="39624" y="3218688"/>
                </a:lnTo>
                <a:lnTo>
                  <a:pt x="18286" y="3200400"/>
                </a:lnTo>
                <a:lnTo>
                  <a:pt x="39624" y="3200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240404">
                <a:moveTo>
                  <a:pt x="39624" y="3200400"/>
                </a:moveTo>
                <a:lnTo>
                  <a:pt x="18286" y="3200400"/>
                </a:lnTo>
                <a:lnTo>
                  <a:pt x="39624" y="3218688"/>
                </a:lnTo>
                <a:lnTo>
                  <a:pt x="39624" y="3200400"/>
                </a:lnTo>
                <a:close/>
              </a:path>
              <a:path w="8269605" h="3240404">
                <a:moveTo>
                  <a:pt x="8229600" y="3200400"/>
                </a:moveTo>
                <a:lnTo>
                  <a:pt x="39624" y="3200400"/>
                </a:lnTo>
                <a:lnTo>
                  <a:pt x="39624" y="3218688"/>
                </a:lnTo>
                <a:lnTo>
                  <a:pt x="8229600" y="3218688"/>
                </a:lnTo>
                <a:lnTo>
                  <a:pt x="8229600" y="3200400"/>
                </a:lnTo>
                <a:close/>
              </a:path>
              <a:path w="8269605" h="3240404">
                <a:moveTo>
                  <a:pt x="8229600" y="18287"/>
                </a:moveTo>
                <a:lnTo>
                  <a:pt x="8229600" y="3218688"/>
                </a:lnTo>
                <a:lnTo>
                  <a:pt x="8247888" y="3200400"/>
                </a:lnTo>
                <a:lnTo>
                  <a:pt x="8269224" y="32004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240404">
                <a:moveTo>
                  <a:pt x="8269224" y="3200400"/>
                </a:moveTo>
                <a:lnTo>
                  <a:pt x="8247888" y="3200400"/>
                </a:lnTo>
                <a:lnTo>
                  <a:pt x="8229600" y="3218688"/>
                </a:lnTo>
                <a:lnTo>
                  <a:pt x="8269224" y="3218688"/>
                </a:lnTo>
                <a:lnTo>
                  <a:pt x="8269224" y="3200400"/>
                </a:lnTo>
                <a:close/>
              </a:path>
              <a:path w="8269605" h="32404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2404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2404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2308555"/>
            <a:ext cx="8072120" cy="23723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objective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3399"/>
                </a:solidFill>
                <a:latin typeface="Arial MT"/>
                <a:cs typeface="Arial MT"/>
              </a:rPr>
              <a:t>serializability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5" dirty="0">
                <a:latin typeface="Arial MT"/>
                <a:cs typeface="Arial MT"/>
              </a:rPr>
              <a:t>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find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non-serial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schedules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  <a:tab pos="1405255" algn="l"/>
                <a:tab pos="2216150" algn="l"/>
                <a:tab pos="3904615" algn="l"/>
                <a:tab pos="4316095" algn="l"/>
                <a:tab pos="5474335" algn="l"/>
                <a:tab pos="7174865" algn="l"/>
              </a:tabLst>
            </a:pP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ha</a:t>
            </a:r>
            <a:r>
              <a:rPr sz="2200" dirty="0">
                <a:latin typeface="Arial MT"/>
                <a:cs typeface="Arial MT"/>
              </a:rPr>
              <a:t>t	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ll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w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tr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	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	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u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	c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u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en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y	</a:t>
            </a:r>
            <a:r>
              <a:rPr sz="2200" spc="-30" dirty="0">
                <a:latin typeface="Arial MT"/>
                <a:cs typeface="Arial MT"/>
              </a:rPr>
              <a:t>w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hou</a:t>
            </a:r>
            <a:r>
              <a:rPr sz="2200" dirty="0">
                <a:latin typeface="Arial MT"/>
                <a:cs typeface="Arial MT"/>
              </a:rPr>
              <a:t>t  interference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produce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database</a:t>
            </a:r>
            <a:r>
              <a:rPr sz="2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state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could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produced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by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serial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execution.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5835" y="451104"/>
            <a:ext cx="163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</a:t>
            </a:r>
            <a:r>
              <a:rPr sz="3600" spc="-50" dirty="0"/>
              <a:t>x</a:t>
            </a:r>
            <a:r>
              <a:rPr sz="3600" spc="-5" dirty="0"/>
              <a:t>am</a:t>
            </a:r>
            <a:r>
              <a:rPr sz="3600" dirty="0"/>
              <a:t>p</a:t>
            </a:r>
            <a:r>
              <a:rPr sz="3600" spc="-5" dirty="0"/>
              <a:t>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2478405"/>
          </a:xfrm>
          <a:custGeom>
            <a:avLst/>
            <a:gdLst/>
            <a:ahLst/>
            <a:cxnLst/>
            <a:rect l="l" t="t" r="r" b="b"/>
            <a:pathLst>
              <a:path w="8269605" h="2478404">
                <a:moveTo>
                  <a:pt x="8269224" y="0"/>
                </a:moveTo>
                <a:lnTo>
                  <a:pt x="0" y="0"/>
                </a:lnTo>
                <a:lnTo>
                  <a:pt x="0" y="2478024"/>
                </a:lnTo>
                <a:lnTo>
                  <a:pt x="8269224" y="2478024"/>
                </a:lnTo>
                <a:lnTo>
                  <a:pt x="8269224" y="2456688"/>
                </a:lnTo>
                <a:lnTo>
                  <a:pt x="39624" y="2456688"/>
                </a:lnTo>
                <a:lnTo>
                  <a:pt x="18286" y="2438400"/>
                </a:lnTo>
                <a:lnTo>
                  <a:pt x="39624" y="2438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478404">
                <a:moveTo>
                  <a:pt x="39624" y="2438400"/>
                </a:moveTo>
                <a:lnTo>
                  <a:pt x="18286" y="2438400"/>
                </a:lnTo>
                <a:lnTo>
                  <a:pt x="39624" y="2456688"/>
                </a:lnTo>
                <a:lnTo>
                  <a:pt x="39624" y="2438400"/>
                </a:lnTo>
                <a:close/>
              </a:path>
              <a:path w="8269605" h="2478404">
                <a:moveTo>
                  <a:pt x="8229600" y="2438400"/>
                </a:moveTo>
                <a:lnTo>
                  <a:pt x="39624" y="2438400"/>
                </a:lnTo>
                <a:lnTo>
                  <a:pt x="39624" y="2456688"/>
                </a:lnTo>
                <a:lnTo>
                  <a:pt x="8229600" y="2456688"/>
                </a:lnTo>
                <a:lnTo>
                  <a:pt x="8229600" y="2438400"/>
                </a:lnTo>
                <a:close/>
              </a:path>
              <a:path w="8269605" h="2478404">
                <a:moveTo>
                  <a:pt x="8229600" y="18287"/>
                </a:moveTo>
                <a:lnTo>
                  <a:pt x="8229600" y="2456688"/>
                </a:lnTo>
                <a:lnTo>
                  <a:pt x="8247888" y="2438400"/>
                </a:lnTo>
                <a:lnTo>
                  <a:pt x="8269224" y="24384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478404">
                <a:moveTo>
                  <a:pt x="8269224" y="2438400"/>
                </a:moveTo>
                <a:lnTo>
                  <a:pt x="8247888" y="2438400"/>
                </a:lnTo>
                <a:lnTo>
                  <a:pt x="8229600" y="2456688"/>
                </a:lnTo>
                <a:lnTo>
                  <a:pt x="8269224" y="2456688"/>
                </a:lnTo>
                <a:lnTo>
                  <a:pt x="8269224" y="2438400"/>
                </a:lnTo>
                <a:close/>
              </a:path>
              <a:path w="8269605" h="24784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4784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4784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972057"/>
            <a:ext cx="7887334" cy="1971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Consider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following </a:t>
            </a:r>
            <a:r>
              <a:rPr sz="2200" spc="-10" dirty="0">
                <a:solidFill>
                  <a:srgbClr val="663300"/>
                </a:solidFill>
                <a:latin typeface="Arial MT"/>
                <a:cs typeface="Arial MT"/>
              </a:rPr>
              <a:t>two</a:t>
            </a:r>
            <a:r>
              <a:rPr sz="2200" spc="10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663300"/>
                </a:solidFill>
                <a:latin typeface="Arial MT"/>
                <a:cs typeface="Arial MT"/>
              </a:rPr>
              <a:t>transactions</a:t>
            </a:r>
            <a:r>
              <a:rPr sz="2200" spc="-15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663300"/>
                </a:solidFill>
                <a:latin typeface="Arial MT"/>
                <a:cs typeface="Arial MT"/>
              </a:rPr>
              <a:t>for</a:t>
            </a:r>
            <a:r>
              <a:rPr sz="2200" spc="-50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663300"/>
                </a:solidFill>
                <a:latin typeface="Arial MT"/>
                <a:cs typeface="Arial MT"/>
              </a:rPr>
              <a:t>a</a:t>
            </a:r>
            <a:r>
              <a:rPr sz="2200" spc="10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663300"/>
                </a:solidFill>
                <a:latin typeface="Arial MT"/>
                <a:cs typeface="Arial MT"/>
              </a:rPr>
              <a:t>bank: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first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meant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deduct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3399"/>
                </a:solidFill>
                <a:latin typeface="Arial MT"/>
                <a:cs typeface="Arial MT"/>
              </a:rPr>
              <a:t>$100 </a:t>
            </a:r>
            <a:r>
              <a:rPr sz="2200" spc="10" dirty="0">
                <a:solidFill>
                  <a:srgbClr val="FF3399"/>
                </a:solidFill>
                <a:latin typeface="Arial MT"/>
                <a:cs typeface="Arial MT"/>
              </a:rPr>
              <a:t>from</a:t>
            </a:r>
            <a:r>
              <a:rPr sz="2200" spc="-6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3399"/>
                </a:solidFill>
                <a:latin typeface="Arial MT"/>
                <a:cs typeface="Arial MT"/>
              </a:rPr>
              <a:t>an</a:t>
            </a:r>
            <a:r>
              <a:rPr sz="2200" spc="-1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3399"/>
                </a:solidFill>
                <a:latin typeface="Arial MT"/>
                <a:cs typeface="Arial MT"/>
              </a:rPr>
              <a:t>account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second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adds </a:t>
            </a:r>
            <a:r>
              <a:rPr sz="2200" dirty="0">
                <a:solidFill>
                  <a:srgbClr val="FF3399"/>
                </a:solidFill>
                <a:latin typeface="Arial MT"/>
                <a:cs typeface="Arial MT"/>
              </a:rPr>
              <a:t>0.5%</a:t>
            </a:r>
            <a:r>
              <a:rPr sz="2200" spc="-3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3399"/>
                </a:solidFill>
                <a:latin typeface="Arial MT"/>
                <a:cs typeface="Arial MT"/>
              </a:rPr>
              <a:t>interest</a:t>
            </a:r>
            <a:r>
              <a:rPr sz="2200" spc="-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3399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3399"/>
                </a:solidFill>
                <a:latin typeface="Arial MT"/>
                <a:cs typeface="Arial MT"/>
              </a:rPr>
              <a:t>every</a:t>
            </a:r>
            <a:r>
              <a:rPr sz="2200" spc="1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3399"/>
                </a:solidFill>
                <a:latin typeface="Arial MT"/>
                <a:cs typeface="Arial MT"/>
              </a:rPr>
              <a:t>account</a:t>
            </a:r>
            <a:r>
              <a:rPr sz="2200" spc="-5" dirty="0">
                <a:solidFill>
                  <a:srgbClr val="FF3399"/>
                </a:solidFill>
                <a:latin typeface="Arial MT"/>
                <a:cs typeface="Arial MT"/>
              </a:rPr>
              <a:t> in</a:t>
            </a:r>
            <a:r>
              <a:rPr sz="2200" spc="-1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3399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3399"/>
                </a:solidFill>
                <a:latin typeface="Arial MT"/>
                <a:cs typeface="Arial MT"/>
              </a:rPr>
              <a:t>bank.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5835" y="451104"/>
            <a:ext cx="163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</a:t>
            </a:r>
            <a:r>
              <a:rPr sz="3600" spc="-50" dirty="0"/>
              <a:t>x</a:t>
            </a:r>
            <a:r>
              <a:rPr sz="3600" spc="-5" dirty="0"/>
              <a:t>am</a:t>
            </a:r>
            <a:r>
              <a:rPr sz="3600" dirty="0"/>
              <a:t>p</a:t>
            </a:r>
            <a:r>
              <a:rPr sz="3600" spc="-5" dirty="0"/>
              <a:t>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2707005"/>
          </a:xfrm>
          <a:custGeom>
            <a:avLst/>
            <a:gdLst/>
            <a:ahLst/>
            <a:cxnLst/>
            <a:rect l="l" t="t" r="r" b="b"/>
            <a:pathLst>
              <a:path w="8269605" h="2707004">
                <a:moveTo>
                  <a:pt x="8269224" y="0"/>
                </a:moveTo>
                <a:lnTo>
                  <a:pt x="0" y="0"/>
                </a:lnTo>
                <a:lnTo>
                  <a:pt x="0" y="2706624"/>
                </a:lnTo>
                <a:lnTo>
                  <a:pt x="8269224" y="2706624"/>
                </a:lnTo>
                <a:lnTo>
                  <a:pt x="8269224" y="2685288"/>
                </a:lnTo>
                <a:lnTo>
                  <a:pt x="39624" y="2685288"/>
                </a:lnTo>
                <a:lnTo>
                  <a:pt x="18286" y="2667000"/>
                </a:lnTo>
                <a:lnTo>
                  <a:pt x="39624" y="26670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707004">
                <a:moveTo>
                  <a:pt x="39624" y="2667000"/>
                </a:moveTo>
                <a:lnTo>
                  <a:pt x="18286" y="2667000"/>
                </a:lnTo>
                <a:lnTo>
                  <a:pt x="39624" y="2685288"/>
                </a:lnTo>
                <a:lnTo>
                  <a:pt x="39624" y="2667000"/>
                </a:lnTo>
                <a:close/>
              </a:path>
              <a:path w="8269605" h="2707004">
                <a:moveTo>
                  <a:pt x="8229600" y="2667000"/>
                </a:moveTo>
                <a:lnTo>
                  <a:pt x="39624" y="2667000"/>
                </a:lnTo>
                <a:lnTo>
                  <a:pt x="39624" y="2685288"/>
                </a:lnTo>
                <a:lnTo>
                  <a:pt x="8229600" y="2685288"/>
                </a:lnTo>
                <a:lnTo>
                  <a:pt x="8229600" y="2667000"/>
                </a:lnTo>
                <a:close/>
              </a:path>
              <a:path w="8269605" h="2707004">
                <a:moveTo>
                  <a:pt x="8229600" y="18287"/>
                </a:moveTo>
                <a:lnTo>
                  <a:pt x="8229600" y="2685288"/>
                </a:lnTo>
                <a:lnTo>
                  <a:pt x="8247888" y="2667000"/>
                </a:lnTo>
                <a:lnTo>
                  <a:pt x="8269224" y="26670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707004">
                <a:moveTo>
                  <a:pt x="8269224" y="2667000"/>
                </a:moveTo>
                <a:lnTo>
                  <a:pt x="8247888" y="2667000"/>
                </a:lnTo>
                <a:lnTo>
                  <a:pt x="8229600" y="2685288"/>
                </a:lnTo>
                <a:lnTo>
                  <a:pt x="8269224" y="2685288"/>
                </a:lnTo>
                <a:lnTo>
                  <a:pt x="8269224" y="2667000"/>
                </a:lnTo>
                <a:close/>
              </a:path>
              <a:path w="8269605" h="27070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7070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7070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906218"/>
            <a:ext cx="6712584" cy="23723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b="1" u="heavy" spc="-1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Transaction</a:t>
            </a:r>
            <a:r>
              <a:rPr sz="2200" b="1" u="heavy" spc="-2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1</a:t>
            </a:r>
            <a:r>
              <a:rPr sz="2200" b="1" u="heavy" spc="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 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b="1" spc="-50" dirty="0">
                <a:latin typeface="Arial"/>
                <a:cs typeface="Arial"/>
              </a:rPr>
              <a:t>UPDATE</a:t>
            </a:r>
            <a:r>
              <a:rPr sz="2200" b="1" spc="9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accounts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SET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balance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5" dirty="0">
                <a:latin typeface="Arial MT"/>
                <a:cs typeface="Arial MT"/>
              </a:rPr>
              <a:t> balance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-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100</a:t>
            </a:r>
            <a:endParaRPr sz="22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WHERE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acct_id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3456;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b="1" u="heavy" spc="-1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Transaction</a:t>
            </a:r>
            <a:r>
              <a:rPr sz="2200" b="1" u="heavy" spc="-2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b="1" spc="-50" dirty="0">
                <a:latin typeface="Arial"/>
                <a:cs typeface="Arial"/>
              </a:rPr>
              <a:t>UPDATE</a:t>
            </a:r>
            <a:r>
              <a:rPr sz="2200" b="1" spc="9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accounts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SET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balance</a:t>
            </a:r>
            <a:r>
              <a:rPr sz="2200" dirty="0">
                <a:latin typeface="Arial MT"/>
                <a:cs typeface="Arial MT"/>
              </a:rPr>
              <a:t> = </a:t>
            </a:r>
            <a:r>
              <a:rPr sz="2200" spc="-5" dirty="0">
                <a:latin typeface="Arial MT"/>
                <a:cs typeface="Arial MT"/>
              </a:rPr>
              <a:t>balance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*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1.005;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1523" y="451104"/>
            <a:ext cx="3374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DBMS</a:t>
            </a:r>
            <a:r>
              <a:rPr sz="3600" spc="-50" dirty="0"/>
              <a:t> </a:t>
            </a:r>
            <a:r>
              <a:rPr sz="3600" spc="-15" dirty="0"/>
              <a:t>Interaction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3011805"/>
          </a:xfrm>
          <a:custGeom>
            <a:avLst/>
            <a:gdLst/>
            <a:ahLst/>
            <a:cxnLst/>
            <a:rect l="l" t="t" r="r" b="b"/>
            <a:pathLst>
              <a:path w="8269605" h="3011804">
                <a:moveTo>
                  <a:pt x="8269224" y="0"/>
                </a:moveTo>
                <a:lnTo>
                  <a:pt x="0" y="0"/>
                </a:lnTo>
                <a:lnTo>
                  <a:pt x="0" y="3011424"/>
                </a:lnTo>
                <a:lnTo>
                  <a:pt x="8269224" y="3011424"/>
                </a:lnTo>
                <a:lnTo>
                  <a:pt x="8269224" y="2990088"/>
                </a:lnTo>
                <a:lnTo>
                  <a:pt x="39624" y="2990088"/>
                </a:lnTo>
                <a:lnTo>
                  <a:pt x="18286" y="2971800"/>
                </a:lnTo>
                <a:lnTo>
                  <a:pt x="39624" y="2971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011804">
                <a:moveTo>
                  <a:pt x="39624" y="2971800"/>
                </a:moveTo>
                <a:lnTo>
                  <a:pt x="18286" y="2971800"/>
                </a:lnTo>
                <a:lnTo>
                  <a:pt x="39624" y="2990088"/>
                </a:lnTo>
                <a:lnTo>
                  <a:pt x="39624" y="2971800"/>
                </a:lnTo>
                <a:close/>
              </a:path>
              <a:path w="8269605" h="3011804">
                <a:moveTo>
                  <a:pt x="8229600" y="2971800"/>
                </a:moveTo>
                <a:lnTo>
                  <a:pt x="39624" y="2971800"/>
                </a:lnTo>
                <a:lnTo>
                  <a:pt x="39624" y="2990088"/>
                </a:lnTo>
                <a:lnTo>
                  <a:pt x="8229600" y="2990088"/>
                </a:lnTo>
                <a:lnTo>
                  <a:pt x="8229600" y="2971800"/>
                </a:lnTo>
                <a:close/>
              </a:path>
              <a:path w="8269605" h="3011804">
                <a:moveTo>
                  <a:pt x="8229600" y="18287"/>
                </a:moveTo>
                <a:lnTo>
                  <a:pt x="8229600" y="2990088"/>
                </a:lnTo>
                <a:lnTo>
                  <a:pt x="8247888" y="2971800"/>
                </a:lnTo>
                <a:lnTo>
                  <a:pt x="8269224" y="2971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011804">
                <a:moveTo>
                  <a:pt x="8269224" y="2971800"/>
                </a:moveTo>
                <a:lnTo>
                  <a:pt x="8247888" y="2971800"/>
                </a:lnTo>
                <a:lnTo>
                  <a:pt x="8229600" y="2990088"/>
                </a:lnTo>
                <a:lnTo>
                  <a:pt x="8269224" y="2990088"/>
                </a:lnTo>
                <a:lnTo>
                  <a:pt x="8269224" y="2971800"/>
                </a:lnTo>
                <a:close/>
              </a:path>
              <a:path w="8269605" h="30118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0118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0118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9332" y="1972057"/>
            <a:ext cx="7307580" cy="2306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7670" marR="3048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407670" algn="l"/>
                <a:tab pos="408305" algn="l"/>
              </a:tabLst>
            </a:pPr>
            <a:r>
              <a:rPr sz="2200" spc="5" dirty="0">
                <a:latin typeface="Arial MT"/>
                <a:cs typeface="Arial MT"/>
              </a:rPr>
              <a:t>We'll </a:t>
            </a:r>
            <a:r>
              <a:rPr sz="2200" dirty="0">
                <a:latin typeface="Arial MT"/>
                <a:cs typeface="Arial MT"/>
              </a:rPr>
              <a:t>summarize their interactions </a:t>
            </a:r>
            <a:r>
              <a:rPr sz="2200" spc="-10" dirty="0">
                <a:latin typeface="Arial MT"/>
                <a:cs typeface="Arial MT"/>
              </a:rPr>
              <a:t>with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10" dirty="0">
                <a:latin typeface="Arial MT"/>
                <a:cs typeface="Arial MT"/>
              </a:rPr>
              <a:t>DBMS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following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form: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200">
              <a:latin typeface="Arial MT"/>
              <a:cs typeface="Arial MT"/>
            </a:endParaRPr>
          </a:p>
          <a:p>
            <a:pPr marL="4076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200" b="1" spc="-15" dirty="0">
                <a:solidFill>
                  <a:srgbClr val="BF0000"/>
                </a:solidFill>
                <a:latin typeface="Arial"/>
                <a:cs typeface="Arial"/>
              </a:rPr>
              <a:t>Transaction</a:t>
            </a:r>
            <a:r>
              <a:rPr sz="2200" b="1" spc="-5" dirty="0">
                <a:solidFill>
                  <a:srgbClr val="BF0000"/>
                </a:solidFill>
                <a:latin typeface="Arial"/>
                <a:cs typeface="Arial"/>
              </a:rPr>
              <a:t> 1</a:t>
            </a:r>
            <a:r>
              <a:rPr sz="2200" spc="-5" dirty="0">
                <a:latin typeface="Arial MT"/>
                <a:cs typeface="Arial MT"/>
              </a:rPr>
              <a:t>: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baseline="-21072" dirty="0">
                <a:latin typeface="Arial MT"/>
                <a:cs typeface="Arial MT"/>
              </a:rPr>
              <a:t>1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i="1" dirty="0">
                <a:latin typeface="Arial"/>
                <a:cs typeface="Arial"/>
              </a:rPr>
              <a:t>A</a:t>
            </a:r>
            <a:r>
              <a:rPr sz="2200" dirty="0">
                <a:latin typeface="Arial MT"/>
                <a:cs typeface="Arial MT"/>
              </a:rPr>
              <a:t>),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i="1" spc="5" dirty="0">
                <a:latin typeface="Arial"/>
                <a:cs typeface="Arial"/>
              </a:rPr>
              <a:t>w</a:t>
            </a:r>
            <a:r>
              <a:rPr sz="2175" spc="7" baseline="-21072" dirty="0">
                <a:latin typeface="Arial MT"/>
                <a:cs typeface="Arial MT"/>
              </a:rPr>
              <a:t>1</a:t>
            </a:r>
            <a:r>
              <a:rPr sz="2200" spc="5" dirty="0">
                <a:latin typeface="Arial MT"/>
                <a:cs typeface="Arial MT"/>
              </a:rPr>
              <a:t>(</a:t>
            </a:r>
            <a:r>
              <a:rPr sz="2200" i="1" spc="5" dirty="0">
                <a:latin typeface="Arial"/>
                <a:cs typeface="Arial"/>
              </a:rPr>
              <a:t>A</a:t>
            </a:r>
            <a:r>
              <a:rPr sz="2200" spc="5" dirty="0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200">
              <a:latin typeface="Arial MT"/>
              <a:cs typeface="Arial MT"/>
            </a:endParaRPr>
          </a:p>
          <a:p>
            <a:pPr marL="407670" indent="-344805">
              <a:lnSpc>
                <a:spcPct val="100000"/>
              </a:lnSpc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200" b="1" spc="-15" dirty="0">
                <a:solidFill>
                  <a:srgbClr val="BF0000"/>
                </a:solidFill>
                <a:latin typeface="Arial"/>
                <a:cs typeface="Arial"/>
              </a:rPr>
              <a:t>Transaction</a:t>
            </a:r>
            <a:r>
              <a:rPr sz="2200" b="1" spc="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200" spc="-5" dirty="0">
                <a:latin typeface="Arial MT"/>
                <a:cs typeface="Arial MT"/>
              </a:rPr>
              <a:t>: 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baseline="-21072" dirty="0">
                <a:latin typeface="Arial MT"/>
                <a:cs typeface="Arial MT"/>
              </a:rPr>
              <a:t>2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i="1" dirty="0">
                <a:latin typeface="Arial"/>
                <a:cs typeface="Arial"/>
              </a:rPr>
              <a:t>A</a:t>
            </a:r>
            <a:r>
              <a:rPr sz="2200" dirty="0">
                <a:latin typeface="Arial MT"/>
                <a:cs typeface="Arial MT"/>
              </a:rPr>
              <a:t>),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i="1" spc="5" dirty="0">
                <a:latin typeface="Arial"/>
                <a:cs typeface="Arial"/>
              </a:rPr>
              <a:t>w</a:t>
            </a:r>
            <a:r>
              <a:rPr sz="2175" spc="7" baseline="-21072" dirty="0">
                <a:latin typeface="Arial MT"/>
                <a:cs typeface="Arial MT"/>
              </a:rPr>
              <a:t>2</a:t>
            </a:r>
            <a:r>
              <a:rPr sz="2200" spc="5" dirty="0">
                <a:latin typeface="Arial MT"/>
                <a:cs typeface="Arial MT"/>
              </a:rPr>
              <a:t>(</a:t>
            </a:r>
            <a:r>
              <a:rPr sz="2200" i="1" spc="5" dirty="0">
                <a:latin typeface="Arial"/>
                <a:cs typeface="Arial"/>
              </a:rPr>
              <a:t>A</a:t>
            </a:r>
            <a:r>
              <a:rPr sz="2200" spc="5" dirty="0">
                <a:latin typeface="Arial MT"/>
                <a:cs typeface="Arial MT"/>
              </a:rPr>
              <a:t>),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baseline="-21072" dirty="0">
                <a:latin typeface="Arial MT"/>
                <a:cs typeface="Arial MT"/>
              </a:rPr>
              <a:t>2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i="1" dirty="0">
                <a:latin typeface="Arial"/>
                <a:cs typeface="Arial"/>
              </a:rPr>
              <a:t>B</a:t>
            </a:r>
            <a:r>
              <a:rPr sz="2200" dirty="0">
                <a:latin typeface="Arial MT"/>
                <a:cs typeface="Arial MT"/>
              </a:rPr>
              <a:t>),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i="1" spc="5" dirty="0">
                <a:latin typeface="Arial"/>
                <a:cs typeface="Arial"/>
              </a:rPr>
              <a:t>w</a:t>
            </a:r>
            <a:r>
              <a:rPr sz="2175" spc="7" baseline="-21072" dirty="0">
                <a:latin typeface="Arial MT"/>
                <a:cs typeface="Arial MT"/>
              </a:rPr>
              <a:t>2</a:t>
            </a:r>
            <a:r>
              <a:rPr sz="2200" spc="5" dirty="0">
                <a:latin typeface="Arial MT"/>
                <a:cs typeface="Arial MT"/>
              </a:rPr>
              <a:t>(</a:t>
            </a:r>
            <a:r>
              <a:rPr sz="2200" i="1" spc="5" dirty="0">
                <a:latin typeface="Arial"/>
                <a:cs typeface="Arial"/>
              </a:rPr>
              <a:t>B</a:t>
            </a:r>
            <a:r>
              <a:rPr sz="2200" spc="5" dirty="0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1248</Words>
  <Application>Microsoft Office PowerPoint</Application>
  <PresentationFormat>Custom</PresentationFormat>
  <Paragraphs>192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MT</vt:lpstr>
      <vt:lpstr>Calibri</vt:lpstr>
      <vt:lpstr>Times New Roman</vt:lpstr>
      <vt:lpstr>Wingdings</vt:lpstr>
      <vt:lpstr>Office Theme</vt:lpstr>
      <vt:lpstr>INT104 – Database Management System  Unit – III</vt:lpstr>
      <vt:lpstr>PowerPoint Presentation</vt:lpstr>
      <vt:lpstr>References</vt:lpstr>
      <vt:lpstr>What is a schedule?</vt:lpstr>
      <vt:lpstr>Problem?</vt:lpstr>
      <vt:lpstr>Objective of serializability</vt:lpstr>
      <vt:lpstr>Example</vt:lpstr>
      <vt:lpstr>Example</vt:lpstr>
      <vt:lpstr>DBMS Interaction</vt:lpstr>
      <vt:lpstr>One Possible Schedule</vt:lpstr>
      <vt:lpstr>Example</vt:lpstr>
      <vt:lpstr>Example</vt:lpstr>
      <vt:lpstr>Example</vt:lpstr>
      <vt:lpstr>serial schedule</vt:lpstr>
      <vt:lpstr>serial schedule</vt:lpstr>
      <vt:lpstr>serializable</vt:lpstr>
      <vt:lpstr>Precedence Graph  For Testing Serializability</vt:lpstr>
      <vt:lpstr>Precedence Graph For Testing Serializability</vt:lpstr>
      <vt:lpstr>Precedence Graph For Testing  Conflict Serializability</vt:lpstr>
      <vt:lpstr>The Algorithm can be written as:</vt:lpstr>
      <vt:lpstr>The Algorithm can be written as:</vt:lpstr>
      <vt:lpstr>The Algorithm can be written as:</vt:lpstr>
      <vt:lpstr>Precedence Graph For Testing  Conflict Serializability</vt:lpstr>
      <vt:lpstr>Precedence Graph For Testing  Conflict Serializability</vt:lpstr>
      <vt:lpstr>Precedence Graph For Testing  Conflict Serializability</vt:lpstr>
      <vt:lpstr>Precedence Graph For Testing  Conflict Serializability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INT102 – Database Management System  Unit – III</dc:title>
  <dc:creator>SASTRA</dc:creator>
  <cp:lastModifiedBy>Bhaskaran S</cp:lastModifiedBy>
  <cp:revision>2</cp:revision>
  <dcterms:created xsi:type="dcterms:W3CDTF">2023-04-26T06:04:35Z</dcterms:created>
  <dcterms:modified xsi:type="dcterms:W3CDTF">2023-10-31T06:37:35Z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2021-05-31T00:00:00Z</vt:filetime>
  </property>
  <property fmtid="{D5CDD505-2E9C-101B-9397-08002B2CF9AE}" pid="3" name="LastSaved">
    <vt:filetime>2021-05-31T00:00:00Z</vt:filetime>
  </property>
</Properties>
</file>