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6</a:t>
            </a:r>
            <a:r>
              <a:rPr spc="-15" dirty="0"/>
              <a:t>/</a:t>
            </a:r>
            <a:r>
              <a:rPr spc="-10" dirty="0"/>
              <a:t>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6</a:t>
            </a:r>
            <a:r>
              <a:rPr spc="-15" dirty="0"/>
              <a:t>/</a:t>
            </a:r>
            <a:r>
              <a:rPr spc="-10" dirty="0"/>
              <a:t>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6</a:t>
            </a:r>
            <a:r>
              <a:rPr spc="-15" dirty="0"/>
              <a:t>/</a:t>
            </a:r>
            <a:r>
              <a:rPr spc="-10" dirty="0"/>
              <a:t>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6</a:t>
            </a:r>
            <a:r>
              <a:rPr spc="-15" dirty="0"/>
              <a:t>/</a:t>
            </a:r>
            <a:r>
              <a:rPr spc="-10" dirty="0"/>
              <a:t>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6</a:t>
            </a:r>
            <a:r>
              <a:rPr spc="-15" dirty="0"/>
              <a:t>/</a:t>
            </a:r>
            <a:r>
              <a:rPr spc="-10" dirty="0"/>
              <a:t>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1981200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629" y="451104"/>
            <a:ext cx="875614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6537" y="1906218"/>
            <a:ext cx="8180324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01388" y="6779948"/>
            <a:ext cx="168782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G.Manikandan</a:t>
            </a:r>
            <a:r>
              <a:rPr spc="-20" dirty="0"/>
              <a:t> </a:t>
            </a:r>
            <a:r>
              <a:rPr dirty="0"/>
              <a:t>/</a:t>
            </a:r>
            <a:r>
              <a:rPr spc="-10" dirty="0"/>
              <a:t> ICT</a:t>
            </a:r>
            <a:r>
              <a:rPr spc="3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dirty="0"/>
              <a:t>SOC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10132" y="6779948"/>
            <a:ext cx="61213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6</a:t>
            </a:r>
            <a:r>
              <a:rPr spc="-15" dirty="0"/>
              <a:t>/</a:t>
            </a:r>
            <a:r>
              <a:rPr spc="-10" dirty="0"/>
              <a:t>1</a:t>
            </a:r>
            <a:r>
              <a:rPr spc="-15" dirty="0"/>
              <a:t>/</a:t>
            </a:r>
            <a:r>
              <a:rPr spc="-10" dirty="0"/>
              <a:t>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79052" y="6779948"/>
            <a:ext cx="2298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ride.com/dbms/serializability-in-" TargetMode="External"/><Relationship Id="rId2" Type="http://schemas.openxmlformats.org/officeDocument/2006/relationships/hyperlink" Target="http://www.cburch.com/cs/340/reading/se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78992"/>
                </a:lnTo>
                <a:lnTo>
                  <a:pt x="9143" y="1078992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78992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78992"/>
                </a:lnTo>
                <a:lnTo>
                  <a:pt x="8763000" y="1078992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78992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78992"/>
                </a:lnTo>
                <a:lnTo>
                  <a:pt x="8772144" y="1078992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INT10</a:t>
            </a:r>
            <a:r>
              <a:rPr lang="en-IN" sz="3200" spc="-10">
                <a:solidFill>
                  <a:srgbClr val="993300"/>
                </a:solidFill>
                <a:latin typeface="Arial"/>
                <a:cs typeface="Arial"/>
              </a:rPr>
              <a:t>4</a:t>
            </a:r>
            <a:r>
              <a:rPr sz="3200" spc="-1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"/>
                <a:cs typeface="Arial"/>
              </a:rPr>
              <a:t>–</a:t>
            </a:r>
            <a:r>
              <a:rPr sz="320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Database</a:t>
            </a:r>
            <a:r>
              <a:rPr sz="3200" spc="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Management</a:t>
            </a:r>
            <a:r>
              <a:rPr sz="3200" spc="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z="3200" spc="-869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"/>
                <a:cs typeface="Arial"/>
              </a:rPr>
              <a:t>Unit</a:t>
            </a:r>
            <a:r>
              <a:rPr sz="3200"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"/>
                <a:cs typeface="Arial"/>
              </a:rPr>
              <a:t>– III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97424" y="3642868"/>
            <a:ext cx="1012190" cy="759460"/>
            <a:chOff x="5297424" y="3642868"/>
            <a:chExt cx="1012190" cy="7594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4248" y="3648964"/>
              <a:ext cx="509015" cy="746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840" y="4033012"/>
              <a:ext cx="164590" cy="216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20" y="3667252"/>
              <a:ext cx="441959" cy="7101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03520" y="3648964"/>
              <a:ext cx="1000125" cy="746760"/>
            </a:xfrm>
            <a:custGeom>
              <a:avLst/>
              <a:gdLst/>
              <a:ahLst/>
              <a:cxnLst/>
              <a:rect l="l" t="t" r="r" b="b"/>
              <a:pathLst>
                <a:path w="1000125" h="746760">
                  <a:moveTo>
                    <a:pt x="18287" y="18287"/>
                  </a:moveTo>
                  <a:lnTo>
                    <a:pt x="18287" y="18287"/>
                  </a:lnTo>
                  <a:lnTo>
                    <a:pt x="426719" y="18287"/>
                  </a:lnTo>
                  <a:lnTo>
                    <a:pt x="426719" y="57626"/>
                  </a:lnTo>
                  <a:lnTo>
                    <a:pt x="426719" y="97536"/>
                  </a:lnTo>
                  <a:lnTo>
                    <a:pt x="426719" y="137445"/>
                  </a:lnTo>
                  <a:lnTo>
                    <a:pt x="426719" y="176784"/>
                  </a:lnTo>
                  <a:lnTo>
                    <a:pt x="399282" y="222503"/>
                  </a:lnTo>
                  <a:lnTo>
                    <a:pt x="371808" y="268223"/>
                  </a:lnTo>
                  <a:lnTo>
                    <a:pt x="344263" y="313943"/>
                  </a:lnTo>
                  <a:lnTo>
                    <a:pt x="316610" y="359663"/>
                  </a:lnTo>
                  <a:lnTo>
                    <a:pt x="288815" y="405384"/>
                  </a:lnTo>
                  <a:lnTo>
                    <a:pt x="260842" y="451104"/>
                  </a:lnTo>
                  <a:lnTo>
                    <a:pt x="232654" y="496824"/>
                  </a:lnTo>
                  <a:lnTo>
                    <a:pt x="204215" y="542544"/>
                  </a:lnTo>
                  <a:lnTo>
                    <a:pt x="251764" y="542544"/>
                  </a:lnTo>
                  <a:lnTo>
                    <a:pt x="299313" y="542544"/>
                  </a:lnTo>
                  <a:lnTo>
                    <a:pt x="346862" y="542544"/>
                  </a:lnTo>
                  <a:lnTo>
                    <a:pt x="394411" y="542544"/>
                  </a:lnTo>
                  <a:lnTo>
                    <a:pt x="441959" y="542544"/>
                  </a:lnTo>
                  <a:lnTo>
                    <a:pt x="441959" y="590026"/>
                  </a:lnTo>
                  <a:lnTo>
                    <a:pt x="441959" y="636651"/>
                  </a:lnTo>
                  <a:lnTo>
                    <a:pt x="441959" y="682704"/>
                  </a:lnTo>
                  <a:lnTo>
                    <a:pt x="441959" y="728472"/>
                  </a:lnTo>
                  <a:lnTo>
                    <a:pt x="393187" y="728472"/>
                  </a:lnTo>
                  <a:lnTo>
                    <a:pt x="0" y="728472"/>
                  </a:lnTo>
                  <a:lnTo>
                    <a:pt x="0" y="684990"/>
                  </a:lnTo>
                  <a:lnTo>
                    <a:pt x="0" y="641223"/>
                  </a:lnTo>
                  <a:lnTo>
                    <a:pt x="0" y="596884"/>
                  </a:lnTo>
                  <a:lnTo>
                    <a:pt x="0" y="551688"/>
                  </a:lnTo>
                  <a:lnTo>
                    <a:pt x="27295" y="508253"/>
                  </a:lnTo>
                  <a:lnTo>
                    <a:pt x="54340" y="464819"/>
                  </a:lnTo>
                  <a:lnTo>
                    <a:pt x="81170" y="421385"/>
                  </a:lnTo>
                  <a:lnTo>
                    <a:pt x="107823" y="377951"/>
                  </a:lnTo>
                  <a:lnTo>
                    <a:pt x="134332" y="334517"/>
                  </a:lnTo>
                  <a:lnTo>
                    <a:pt x="160734" y="291083"/>
                  </a:lnTo>
                  <a:lnTo>
                    <a:pt x="187065" y="247649"/>
                  </a:lnTo>
                  <a:lnTo>
                    <a:pt x="213359" y="204215"/>
                  </a:lnTo>
                  <a:lnTo>
                    <a:pt x="164877" y="204215"/>
                  </a:lnTo>
                  <a:lnTo>
                    <a:pt x="115823" y="204215"/>
                  </a:lnTo>
                  <a:lnTo>
                    <a:pt x="66770" y="204215"/>
                  </a:lnTo>
                  <a:lnTo>
                    <a:pt x="18287" y="204215"/>
                  </a:lnTo>
                  <a:lnTo>
                    <a:pt x="18287" y="156733"/>
                  </a:lnTo>
                  <a:lnTo>
                    <a:pt x="18287" y="110109"/>
                  </a:lnTo>
                  <a:lnTo>
                    <a:pt x="18287" y="64055"/>
                  </a:lnTo>
                  <a:lnTo>
                    <a:pt x="18287" y="18287"/>
                  </a:lnTo>
                  <a:close/>
                </a:path>
                <a:path w="1000125" h="746760">
                  <a:moveTo>
                    <a:pt x="734567" y="0"/>
                  </a:moveTo>
                  <a:lnTo>
                    <a:pt x="802385" y="4190"/>
                  </a:lnTo>
                  <a:lnTo>
                    <a:pt x="856488" y="15239"/>
                  </a:lnTo>
                  <a:lnTo>
                    <a:pt x="898016" y="36195"/>
                  </a:lnTo>
                  <a:lnTo>
                    <a:pt x="932688" y="73151"/>
                  </a:lnTo>
                  <a:lnTo>
                    <a:pt x="951738" y="108965"/>
                  </a:lnTo>
                  <a:lnTo>
                    <a:pt x="966215" y="158496"/>
                  </a:lnTo>
                  <a:lnTo>
                    <a:pt x="975740" y="211454"/>
                  </a:lnTo>
                  <a:lnTo>
                    <a:pt x="978407" y="262127"/>
                  </a:lnTo>
                  <a:lnTo>
                    <a:pt x="978407" y="315242"/>
                  </a:lnTo>
                  <a:lnTo>
                    <a:pt x="978407" y="368017"/>
                  </a:lnTo>
                  <a:lnTo>
                    <a:pt x="978407" y="420624"/>
                  </a:lnTo>
                  <a:lnTo>
                    <a:pt x="978407" y="473230"/>
                  </a:lnTo>
                  <a:lnTo>
                    <a:pt x="978407" y="526005"/>
                  </a:lnTo>
                  <a:lnTo>
                    <a:pt x="978407" y="579120"/>
                  </a:lnTo>
                  <a:lnTo>
                    <a:pt x="978931" y="602599"/>
                  </a:lnTo>
                  <a:lnTo>
                    <a:pt x="980312" y="622935"/>
                  </a:lnTo>
                  <a:lnTo>
                    <a:pt x="982265" y="640413"/>
                  </a:lnTo>
                  <a:lnTo>
                    <a:pt x="984503" y="655320"/>
                  </a:lnTo>
                  <a:lnTo>
                    <a:pt x="985599" y="671893"/>
                  </a:lnTo>
                  <a:lnTo>
                    <a:pt x="988694" y="689610"/>
                  </a:lnTo>
                  <a:lnTo>
                    <a:pt x="993505" y="708469"/>
                  </a:lnTo>
                  <a:lnTo>
                    <a:pt x="999743" y="728472"/>
                  </a:lnTo>
                  <a:lnTo>
                    <a:pt x="960405" y="728472"/>
                  </a:lnTo>
                  <a:lnTo>
                    <a:pt x="920496" y="728472"/>
                  </a:lnTo>
                  <a:lnTo>
                    <a:pt x="880586" y="728472"/>
                  </a:lnTo>
                  <a:lnTo>
                    <a:pt x="841247" y="728472"/>
                  </a:lnTo>
                  <a:lnTo>
                    <a:pt x="837199" y="715851"/>
                  </a:lnTo>
                  <a:lnTo>
                    <a:pt x="834009" y="705231"/>
                  </a:lnTo>
                  <a:lnTo>
                    <a:pt x="831389" y="696325"/>
                  </a:lnTo>
                  <a:lnTo>
                    <a:pt x="829055" y="688848"/>
                  </a:lnTo>
                  <a:lnTo>
                    <a:pt x="827246" y="679132"/>
                  </a:lnTo>
                  <a:lnTo>
                    <a:pt x="826007" y="668274"/>
                  </a:lnTo>
                  <a:lnTo>
                    <a:pt x="824769" y="656272"/>
                  </a:lnTo>
                  <a:lnTo>
                    <a:pt x="822959" y="643127"/>
                  </a:lnTo>
                  <a:lnTo>
                    <a:pt x="790575" y="686562"/>
                  </a:lnTo>
                  <a:lnTo>
                    <a:pt x="755903" y="716280"/>
                  </a:lnTo>
                  <a:lnTo>
                    <a:pt x="708659" y="738377"/>
                  </a:lnTo>
                  <a:lnTo>
                    <a:pt x="652271" y="746760"/>
                  </a:lnTo>
                  <a:lnTo>
                    <a:pt x="615695" y="742807"/>
                  </a:lnTo>
                  <a:lnTo>
                    <a:pt x="556260" y="712041"/>
                  </a:lnTo>
                  <a:lnTo>
                    <a:pt x="515159" y="654367"/>
                  </a:lnTo>
                  <a:lnTo>
                    <a:pt x="493537" y="581215"/>
                  </a:lnTo>
                  <a:lnTo>
                    <a:pt x="490727" y="539496"/>
                  </a:lnTo>
                  <a:lnTo>
                    <a:pt x="492490" y="501872"/>
                  </a:lnTo>
                  <a:lnTo>
                    <a:pt x="507444" y="435768"/>
                  </a:lnTo>
                  <a:lnTo>
                    <a:pt x="538352" y="383190"/>
                  </a:lnTo>
                  <a:lnTo>
                    <a:pt x="593216" y="344138"/>
                  </a:lnTo>
                  <a:lnTo>
                    <a:pt x="630935" y="329184"/>
                  </a:lnTo>
                  <a:lnTo>
                    <a:pt x="674417" y="314801"/>
                  </a:lnTo>
                  <a:lnTo>
                    <a:pt x="709040" y="303276"/>
                  </a:lnTo>
                  <a:lnTo>
                    <a:pt x="752855" y="286512"/>
                  </a:lnTo>
                  <a:lnTo>
                    <a:pt x="797861" y="263366"/>
                  </a:lnTo>
                  <a:lnTo>
                    <a:pt x="813815" y="252984"/>
                  </a:lnTo>
                  <a:lnTo>
                    <a:pt x="813196" y="230028"/>
                  </a:lnTo>
                  <a:lnTo>
                    <a:pt x="801624" y="182880"/>
                  </a:lnTo>
                  <a:lnTo>
                    <a:pt x="755903" y="164591"/>
                  </a:lnTo>
                  <a:lnTo>
                    <a:pt x="736472" y="165782"/>
                  </a:lnTo>
                  <a:lnTo>
                    <a:pt x="691895" y="185927"/>
                  </a:lnTo>
                  <a:lnTo>
                    <a:pt x="672607" y="225790"/>
                  </a:lnTo>
                  <a:lnTo>
                    <a:pt x="667512" y="246887"/>
                  </a:lnTo>
                  <a:lnTo>
                    <a:pt x="626411" y="240030"/>
                  </a:lnTo>
                  <a:lnTo>
                    <a:pt x="585596" y="233172"/>
                  </a:lnTo>
                  <a:lnTo>
                    <a:pt x="545353" y="226313"/>
                  </a:lnTo>
                  <a:lnTo>
                    <a:pt x="505967" y="219456"/>
                  </a:lnTo>
                  <a:lnTo>
                    <a:pt x="511063" y="187356"/>
                  </a:lnTo>
                  <a:lnTo>
                    <a:pt x="523541" y="134588"/>
                  </a:lnTo>
                  <a:lnTo>
                    <a:pt x="540591" y="93297"/>
                  </a:lnTo>
                  <a:lnTo>
                    <a:pt x="566785" y="60055"/>
                  </a:lnTo>
                  <a:lnTo>
                    <a:pt x="609600" y="26670"/>
                  </a:lnTo>
                  <a:lnTo>
                    <a:pt x="646176" y="12191"/>
                  </a:lnTo>
                  <a:lnTo>
                    <a:pt x="688086" y="3810"/>
                  </a:lnTo>
                  <a:lnTo>
                    <a:pt x="710469" y="1047"/>
                  </a:lnTo>
                  <a:lnTo>
                    <a:pt x="734567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75760" y="3642868"/>
            <a:ext cx="521334" cy="759460"/>
            <a:chOff x="4175760" y="3642868"/>
            <a:chExt cx="521334" cy="7594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1855" y="3648964"/>
              <a:ext cx="509016" cy="74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6448" y="4033012"/>
              <a:ext cx="164590" cy="2164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81855" y="3648964"/>
              <a:ext cx="509270" cy="746760"/>
            </a:xfrm>
            <a:custGeom>
              <a:avLst/>
              <a:gdLst/>
              <a:ahLst/>
              <a:cxnLst/>
              <a:rect l="l" t="t" r="r" b="b"/>
              <a:pathLst>
                <a:path w="509270" h="746760">
                  <a:moveTo>
                    <a:pt x="243840" y="0"/>
                  </a:moveTo>
                  <a:lnTo>
                    <a:pt x="311658" y="4190"/>
                  </a:lnTo>
                  <a:lnTo>
                    <a:pt x="365760" y="15239"/>
                  </a:lnTo>
                  <a:lnTo>
                    <a:pt x="407288" y="36195"/>
                  </a:lnTo>
                  <a:lnTo>
                    <a:pt x="441960" y="73151"/>
                  </a:lnTo>
                  <a:lnTo>
                    <a:pt x="462153" y="108965"/>
                  </a:lnTo>
                  <a:lnTo>
                    <a:pt x="475488" y="158496"/>
                  </a:lnTo>
                  <a:lnTo>
                    <a:pt x="485013" y="211454"/>
                  </a:lnTo>
                  <a:lnTo>
                    <a:pt x="487680" y="262127"/>
                  </a:lnTo>
                  <a:lnTo>
                    <a:pt x="487680" y="315242"/>
                  </a:lnTo>
                  <a:lnTo>
                    <a:pt x="487680" y="368017"/>
                  </a:lnTo>
                  <a:lnTo>
                    <a:pt x="487680" y="420624"/>
                  </a:lnTo>
                  <a:lnTo>
                    <a:pt x="487680" y="473230"/>
                  </a:lnTo>
                  <a:lnTo>
                    <a:pt x="487680" y="526005"/>
                  </a:lnTo>
                  <a:lnTo>
                    <a:pt x="487680" y="579120"/>
                  </a:lnTo>
                  <a:lnTo>
                    <a:pt x="488203" y="602599"/>
                  </a:lnTo>
                  <a:lnTo>
                    <a:pt x="489585" y="622935"/>
                  </a:lnTo>
                  <a:lnTo>
                    <a:pt x="491537" y="640413"/>
                  </a:lnTo>
                  <a:lnTo>
                    <a:pt x="493776" y="655320"/>
                  </a:lnTo>
                  <a:lnTo>
                    <a:pt x="496157" y="671893"/>
                  </a:lnTo>
                  <a:lnTo>
                    <a:pt x="499110" y="689610"/>
                  </a:lnTo>
                  <a:lnTo>
                    <a:pt x="503205" y="708469"/>
                  </a:lnTo>
                  <a:lnTo>
                    <a:pt x="509016" y="728472"/>
                  </a:lnTo>
                  <a:lnTo>
                    <a:pt x="470106" y="728472"/>
                  </a:lnTo>
                  <a:lnTo>
                    <a:pt x="430911" y="728472"/>
                  </a:lnTo>
                  <a:lnTo>
                    <a:pt x="391144" y="728472"/>
                  </a:lnTo>
                  <a:lnTo>
                    <a:pt x="350520" y="728472"/>
                  </a:lnTo>
                  <a:lnTo>
                    <a:pt x="346471" y="715851"/>
                  </a:lnTo>
                  <a:lnTo>
                    <a:pt x="343281" y="705231"/>
                  </a:lnTo>
                  <a:lnTo>
                    <a:pt x="340661" y="696325"/>
                  </a:lnTo>
                  <a:lnTo>
                    <a:pt x="338328" y="688848"/>
                  </a:lnTo>
                  <a:lnTo>
                    <a:pt x="336518" y="679132"/>
                  </a:lnTo>
                  <a:lnTo>
                    <a:pt x="335280" y="668274"/>
                  </a:lnTo>
                  <a:lnTo>
                    <a:pt x="334041" y="656272"/>
                  </a:lnTo>
                  <a:lnTo>
                    <a:pt x="332232" y="643127"/>
                  </a:lnTo>
                  <a:lnTo>
                    <a:pt x="300228" y="686562"/>
                  </a:lnTo>
                  <a:lnTo>
                    <a:pt x="268224" y="716280"/>
                  </a:lnTo>
                  <a:lnTo>
                    <a:pt x="218313" y="738377"/>
                  </a:lnTo>
                  <a:lnTo>
                    <a:pt x="161544" y="746760"/>
                  </a:lnTo>
                  <a:lnTo>
                    <a:pt x="124968" y="742807"/>
                  </a:lnTo>
                  <a:lnTo>
                    <a:pt x="65532" y="712041"/>
                  </a:lnTo>
                  <a:lnTo>
                    <a:pt x="24431" y="654367"/>
                  </a:lnTo>
                  <a:lnTo>
                    <a:pt x="2809" y="581215"/>
                  </a:lnTo>
                  <a:lnTo>
                    <a:pt x="0" y="539496"/>
                  </a:lnTo>
                  <a:lnTo>
                    <a:pt x="2190" y="501872"/>
                  </a:lnTo>
                  <a:lnTo>
                    <a:pt x="18002" y="435768"/>
                  </a:lnTo>
                  <a:lnTo>
                    <a:pt x="48910" y="383190"/>
                  </a:lnTo>
                  <a:lnTo>
                    <a:pt x="102917" y="344138"/>
                  </a:lnTo>
                  <a:lnTo>
                    <a:pt x="140208" y="329184"/>
                  </a:lnTo>
                  <a:lnTo>
                    <a:pt x="183689" y="314801"/>
                  </a:lnTo>
                  <a:lnTo>
                    <a:pt x="218312" y="303276"/>
                  </a:lnTo>
                  <a:lnTo>
                    <a:pt x="262128" y="286512"/>
                  </a:lnTo>
                  <a:lnTo>
                    <a:pt x="307562" y="263366"/>
                  </a:lnTo>
                  <a:lnTo>
                    <a:pt x="323088" y="252984"/>
                  </a:lnTo>
                  <a:lnTo>
                    <a:pt x="322468" y="230028"/>
                  </a:lnTo>
                  <a:lnTo>
                    <a:pt x="310896" y="182880"/>
                  </a:lnTo>
                  <a:lnTo>
                    <a:pt x="265176" y="164591"/>
                  </a:lnTo>
                  <a:lnTo>
                    <a:pt x="245745" y="165782"/>
                  </a:lnTo>
                  <a:lnTo>
                    <a:pt x="201168" y="185927"/>
                  </a:lnTo>
                  <a:lnTo>
                    <a:pt x="181879" y="225790"/>
                  </a:lnTo>
                  <a:lnTo>
                    <a:pt x="176784" y="246887"/>
                  </a:lnTo>
                  <a:lnTo>
                    <a:pt x="135683" y="240030"/>
                  </a:lnTo>
                  <a:lnTo>
                    <a:pt x="94869" y="233172"/>
                  </a:lnTo>
                  <a:lnTo>
                    <a:pt x="54625" y="226313"/>
                  </a:lnTo>
                  <a:lnTo>
                    <a:pt x="15240" y="219456"/>
                  </a:lnTo>
                  <a:lnTo>
                    <a:pt x="20335" y="187356"/>
                  </a:lnTo>
                  <a:lnTo>
                    <a:pt x="32813" y="134588"/>
                  </a:lnTo>
                  <a:lnTo>
                    <a:pt x="49863" y="93297"/>
                  </a:lnTo>
                  <a:lnTo>
                    <a:pt x="76057" y="60055"/>
                  </a:lnTo>
                  <a:lnTo>
                    <a:pt x="118872" y="26670"/>
                  </a:lnTo>
                  <a:lnTo>
                    <a:pt x="155448" y="12191"/>
                  </a:lnTo>
                  <a:lnTo>
                    <a:pt x="197358" y="3810"/>
                  </a:lnTo>
                  <a:lnTo>
                    <a:pt x="219741" y="1047"/>
                  </a:lnTo>
                  <a:lnTo>
                    <a:pt x="24384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88608" y="3389884"/>
            <a:ext cx="500380" cy="1012190"/>
            <a:chOff x="6388608" y="3389884"/>
            <a:chExt cx="500380" cy="101219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4703" y="3395979"/>
              <a:ext cx="487679" cy="999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94703" y="3395979"/>
              <a:ext cx="487680" cy="1000125"/>
            </a:xfrm>
            <a:custGeom>
              <a:avLst/>
              <a:gdLst/>
              <a:ahLst/>
              <a:cxnLst/>
              <a:rect l="l" t="t" r="r" b="b"/>
              <a:pathLst>
                <a:path w="487679" h="1000125">
                  <a:moveTo>
                    <a:pt x="249936" y="457200"/>
                  </a:moveTo>
                  <a:lnTo>
                    <a:pt x="204073" y="481631"/>
                  </a:lnTo>
                  <a:lnTo>
                    <a:pt x="182260" y="522827"/>
                  </a:lnTo>
                  <a:lnTo>
                    <a:pt x="171878" y="584739"/>
                  </a:lnTo>
                  <a:lnTo>
                    <a:pt x="170688" y="624840"/>
                  </a:lnTo>
                  <a:lnTo>
                    <a:pt x="171878" y="667178"/>
                  </a:lnTo>
                  <a:lnTo>
                    <a:pt x="182260" y="732424"/>
                  </a:lnTo>
                  <a:lnTo>
                    <a:pt x="204025" y="774144"/>
                  </a:lnTo>
                  <a:lnTo>
                    <a:pt x="246888" y="798576"/>
                  </a:lnTo>
                  <a:lnTo>
                    <a:pt x="260508" y="796242"/>
                  </a:lnTo>
                  <a:lnTo>
                    <a:pt x="295655" y="758952"/>
                  </a:lnTo>
                  <a:lnTo>
                    <a:pt x="312039" y="704088"/>
                  </a:lnTo>
                  <a:lnTo>
                    <a:pt x="316992" y="621792"/>
                  </a:lnTo>
                  <a:lnTo>
                    <a:pt x="315849" y="581691"/>
                  </a:lnTo>
                  <a:lnTo>
                    <a:pt x="306704" y="519779"/>
                  </a:lnTo>
                  <a:lnTo>
                    <a:pt x="287226" y="480345"/>
                  </a:lnTo>
                  <a:lnTo>
                    <a:pt x="249936" y="457200"/>
                  </a:lnTo>
                  <a:close/>
                </a:path>
                <a:path w="487679" h="1000125">
                  <a:moveTo>
                    <a:pt x="0" y="0"/>
                  </a:moveTo>
                  <a:lnTo>
                    <a:pt x="43386" y="0"/>
                  </a:lnTo>
                  <a:lnTo>
                    <a:pt x="86487" y="0"/>
                  </a:lnTo>
                  <a:lnTo>
                    <a:pt x="129016" y="0"/>
                  </a:lnTo>
                  <a:lnTo>
                    <a:pt x="170688" y="0"/>
                  </a:lnTo>
                  <a:lnTo>
                    <a:pt x="170688" y="48341"/>
                  </a:lnTo>
                  <a:lnTo>
                    <a:pt x="170688" y="341375"/>
                  </a:lnTo>
                  <a:lnTo>
                    <a:pt x="184451" y="320182"/>
                  </a:lnTo>
                  <a:lnTo>
                    <a:pt x="213121" y="286940"/>
                  </a:lnTo>
                  <a:lnTo>
                    <a:pt x="245173" y="265842"/>
                  </a:lnTo>
                  <a:lnTo>
                    <a:pt x="281749" y="254603"/>
                  </a:lnTo>
                  <a:lnTo>
                    <a:pt x="301751" y="252984"/>
                  </a:lnTo>
                  <a:lnTo>
                    <a:pt x="339375" y="259175"/>
                  </a:lnTo>
                  <a:lnTo>
                    <a:pt x="374142" y="277368"/>
                  </a:lnTo>
                  <a:lnTo>
                    <a:pt x="405479" y="306990"/>
                  </a:lnTo>
                  <a:lnTo>
                    <a:pt x="432816" y="347472"/>
                  </a:lnTo>
                  <a:lnTo>
                    <a:pt x="463296" y="418366"/>
                  </a:lnTo>
                  <a:lnTo>
                    <a:pt x="473964" y="461009"/>
                  </a:lnTo>
                  <a:lnTo>
                    <a:pt x="481584" y="508225"/>
                  </a:lnTo>
                  <a:lnTo>
                    <a:pt x="486156" y="559844"/>
                  </a:lnTo>
                  <a:lnTo>
                    <a:pt x="487679" y="615696"/>
                  </a:lnTo>
                  <a:lnTo>
                    <a:pt x="486013" y="672941"/>
                  </a:lnTo>
                  <a:lnTo>
                    <a:pt x="481202" y="726186"/>
                  </a:lnTo>
                  <a:lnTo>
                    <a:pt x="473535" y="776001"/>
                  </a:lnTo>
                  <a:lnTo>
                    <a:pt x="463296" y="822960"/>
                  </a:lnTo>
                  <a:lnTo>
                    <a:pt x="450246" y="864012"/>
                  </a:lnTo>
                  <a:lnTo>
                    <a:pt x="434340" y="899922"/>
                  </a:lnTo>
                  <a:lnTo>
                    <a:pt x="396240" y="954024"/>
                  </a:lnTo>
                  <a:lnTo>
                    <a:pt x="351281" y="988314"/>
                  </a:lnTo>
                  <a:lnTo>
                    <a:pt x="301751" y="999744"/>
                  </a:lnTo>
                  <a:lnTo>
                    <a:pt x="279463" y="997505"/>
                  </a:lnTo>
                  <a:lnTo>
                    <a:pt x="238315" y="980455"/>
                  </a:lnTo>
                  <a:lnTo>
                    <a:pt x="205216" y="951976"/>
                  </a:lnTo>
                  <a:lnTo>
                    <a:pt x="174450" y="907494"/>
                  </a:lnTo>
                  <a:lnTo>
                    <a:pt x="158496" y="877824"/>
                  </a:lnTo>
                  <a:lnTo>
                    <a:pt x="158496" y="903446"/>
                  </a:lnTo>
                  <a:lnTo>
                    <a:pt x="158496" y="929639"/>
                  </a:lnTo>
                  <a:lnTo>
                    <a:pt x="158496" y="955833"/>
                  </a:lnTo>
                  <a:lnTo>
                    <a:pt x="158496" y="981456"/>
                  </a:lnTo>
                  <a:lnTo>
                    <a:pt x="119586" y="981456"/>
                  </a:lnTo>
                  <a:lnTo>
                    <a:pt x="80390" y="981456"/>
                  </a:lnTo>
                  <a:lnTo>
                    <a:pt x="40624" y="981456"/>
                  </a:lnTo>
                  <a:lnTo>
                    <a:pt x="0" y="981456"/>
                  </a:lnTo>
                  <a:lnTo>
                    <a:pt x="0" y="929936"/>
                  </a:lnTo>
                  <a:lnTo>
                    <a:pt x="0" y="51519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947416" y="3642868"/>
            <a:ext cx="524510" cy="759460"/>
            <a:chOff x="2947416" y="3642868"/>
            <a:chExt cx="524510" cy="7594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3511" y="3648964"/>
              <a:ext cx="512063" cy="746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8104" y="3804412"/>
              <a:ext cx="179830" cy="1615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53511" y="3648964"/>
              <a:ext cx="512445" cy="746760"/>
            </a:xfrm>
            <a:custGeom>
              <a:avLst/>
              <a:gdLst/>
              <a:ahLst/>
              <a:cxnLst/>
              <a:rect l="l" t="t" r="r" b="b"/>
              <a:pathLst>
                <a:path w="512445" h="746760">
                  <a:moveTo>
                    <a:pt x="249936" y="0"/>
                  </a:moveTo>
                  <a:lnTo>
                    <a:pt x="295132" y="2905"/>
                  </a:lnTo>
                  <a:lnTo>
                    <a:pt x="334899" y="11811"/>
                  </a:lnTo>
                  <a:lnTo>
                    <a:pt x="399288" y="48768"/>
                  </a:lnTo>
                  <a:lnTo>
                    <a:pt x="447293" y="104394"/>
                  </a:lnTo>
                  <a:lnTo>
                    <a:pt x="466153" y="140493"/>
                  </a:lnTo>
                  <a:lnTo>
                    <a:pt x="481584" y="182880"/>
                  </a:lnTo>
                  <a:lnTo>
                    <a:pt x="492946" y="219821"/>
                  </a:lnTo>
                  <a:lnTo>
                    <a:pt x="501530" y="261152"/>
                  </a:lnTo>
                  <a:lnTo>
                    <a:pt x="507479" y="306872"/>
                  </a:lnTo>
                  <a:lnTo>
                    <a:pt x="510942" y="356981"/>
                  </a:lnTo>
                  <a:lnTo>
                    <a:pt x="512063" y="411480"/>
                  </a:lnTo>
                  <a:lnTo>
                    <a:pt x="512063" y="418385"/>
                  </a:lnTo>
                  <a:lnTo>
                    <a:pt x="512063" y="425577"/>
                  </a:lnTo>
                  <a:lnTo>
                    <a:pt x="512063" y="433339"/>
                  </a:lnTo>
                  <a:lnTo>
                    <a:pt x="512063" y="441960"/>
                  </a:lnTo>
                  <a:lnTo>
                    <a:pt x="463722" y="441960"/>
                  </a:lnTo>
                  <a:lnTo>
                    <a:pt x="170687" y="441960"/>
                  </a:lnTo>
                  <a:lnTo>
                    <a:pt x="174069" y="472201"/>
                  </a:lnTo>
                  <a:lnTo>
                    <a:pt x="186547" y="521255"/>
                  </a:lnTo>
                  <a:lnTo>
                    <a:pt x="207644" y="559498"/>
                  </a:lnTo>
                  <a:lnTo>
                    <a:pt x="239649" y="582358"/>
                  </a:lnTo>
                  <a:lnTo>
                    <a:pt x="259080" y="585215"/>
                  </a:lnTo>
                  <a:lnTo>
                    <a:pt x="270510" y="584025"/>
                  </a:lnTo>
                  <a:lnTo>
                    <a:pt x="304800" y="563880"/>
                  </a:lnTo>
                  <a:lnTo>
                    <a:pt x="335279" y="521208"/>
                  </a:lnTo>
                  <a:lnTo>
                    <a:pt x="376475" y="526303"/>
                  </a:lnTo>
                  <a:lnTo>
                    <a:pt x="417956" y="532257"/>
                  </a:lnTo>
                  <a:lnTo>
                    <a:pt x="460009" y="538781"/>
                  </a:lnTo>
                  <a:lnTo>
                    <a:pt x="502920" y="545591"/>
                  </a:lnTo>
                  <a:lnTo>
                    <a:pt x="481726" y="594693"/>
                  </a:lnTo>
                  <a:lnTo>
                    <a:pt x="459105" y="636651"/>
                  </a:lnTo>
                  <a:lnTo>
                    <a:pt x="434768" y="671179"/>
                  </a:lnTo>
                  <a:lnTo>
                    <a:pt x="378571" y="718470"/>
                  </a:lnTo>
                  <a:lnTo>
                    <a:pt x="343280" y="733806"/>
                  </a:lnTo>
                  <a:lnTo>
                    <a:pt x="301704" y="743426"/>
                  </a:lnTo>
                  <a:lnTo>
                    <a:pt x="252983" y="746760"/>
                  </a:lnTo>
                  <a:lnTo>
                    <a:pt x="211835" y="743950"/>
                  </a:lnTo>
                  <a:lnTo>
                    <a:pt x="143256" y="722328"/>
                  </a:lnTo>
                  <a:lnTo>
                    <a:pt x="91820" y="682418"/>
                  </a:lnTo>
                  <a:lnTo>
                    <a:pt x="50672" y="619648"/>
                  </a:lnTo>
                  <a:lnTo>
                    <a:pt x="33527" y="579120"/>
                  </a:lnTo>
                  <a:lnTo>
                    <a:pt x="18002" y="533923"/>
                  </a:lnTo>
                  <a:lnTo>
                    <a:pt x="7619" y="485013"/>
                  </a:lnTo>
                  <a:lnTo>
                    <a:pt x="1809" y="432101"/>
                  </a:lnTo>
                  <a:lnTo>
                    <a:pt x="0" y="374903"/>
                  </a:lnTo>
                  <a:lnTo>
                    <a:pt x="1792" y="320519"/>
                  </a:lnTo>
                  <a:lnTo>
                    <a:pt x="7224" y="270030"/>
                  </a:lnTo>
                  <a:lnTo>
                    <a:pt x="16382" y="223265"/>
                  </a:lnTo>
                  <a:lnTo>
                    <a:pt x="29351" y="180057"/>
                  </a:lnTo>
                  <a:lnTo>
                    <a:pt x="46213" y="140236"/>
                  </a:lnTo>
                  <a:lnTo>
                    <a:pt x="67056" y="103632"/>
                  </a:lnTo>
                  <a:lnTo>
                    <a:pt x="94853" y="67104"/>
                  </a:lnTo>
                  <a:lnTo>
                    <a:pt x="127040" y="38185"/>
                  </a:lnTo>
                  <a:lnTo>
                    <a:pt x="163616" y="17166"/>
                  </a:lnTo>
                  <a:lnTo>
                    <a:pt x="204581" y="4340"/>
                  </a:lnTo>
                  <a:lnTo>
                    <a:pt x="24993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81544" y="3389884"/>
            <a:ext cx="890269" cy="1283335"/>
            <a:chOff x="7781544" y="3389884"/>
            <a:chExt cx="890269" cy="128333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44255" y="3667251"/>
              <a:ext cx="521208" cy="9997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7639" y="3395979"/>
              <a:ext cx="332231" cy="9997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787639" y="3395979"/>
              <a:ext cx="878205" cy="1271270"/>
            </a:xfrm>
            <a:custGeom>
              <a:avLst/>
              <a:gdLst/>
              <a:ahLst/>
              <a:cxnLst/>
              <a:rect l="l" t="t" r="r" b="b"/>
              <a:pathLst>
                <a:path w="878204" h="1271270">
                  <a:moveTo>
                    <a:pt x="356615" y="271272"/>
                  </a:moveTo>
                  <a:lnTo>
                    <a:pt x="400526" y="271272"/>
                  </a:lnTo>
                  <a:lnTo>
                    <a:pt x="445007" y="271272"/>
                  </a:lnTo>
                  <a:lnTo>
                    <a:pt x="489489" y="271272"/>
                  </a:lnTo>
                  <a:lnTo>
                    <a:pt x="533400" y="271272"/>
                  </a:lnTo>
                  <a:lnTo>
                    <a:pt x="543559" y="323196"/>
                  </a:lnTo>
                  <a:lnTo>
                    <a:pt x="553719" y="375322"/>
                  </a:lnTo>
                  <a:lnTo>
                    <a:pt x="563879" y="427623"/>
                  </a:lnTo>
                  <a:lnTo>
                    <a:pt x="574039" y="480074"/>
                  </a:lnTo>
                  <a:lnTo>
                    <a:pt x="584199" y="532651"/>
                  </a:lnTo>
                  <a:lnTo>
                    <a:pt x="594359" y="585328"/>
                  </a:lnTo>
                  <a:lnTo>
                    <a:pt x="604519" y="638081"/>
                  </a:lnTo>
                  <a:lnTo>
                    <a:pt x="614679" y="690884"/>
                  </a:lnTo>
                  <a:lnTo>
                    <a:pt x="624839" y="743712"/>
                  </a:lnTo>
                  <a:lnTo>
                    <a:pt x="634891" y="690884"/>
                  </a:lnTo>
                  <a:lnTo>
                    <a:pt x="644741" y="638081"/>
                  </a:lnTo>
                  <a:lnTo>
                    <a:pt x="654416" y="585328"/>
                  </a:lnTo>
                  <a:lnTo>
                    <a:pt x="663941" y="532651"/>
                  </a:lnTo>
                  <a:lnTo>
                    <a:pt x="673340" y="480074"/>
                  </a:lnTo>
                  <a:lnTo>
                    <a:pt x="682639" y="427623"/>
                  </a:lnTo>
                  <a:lnTo>
                    <a:pt x="691862" y="375322"/>
                  </a:lnTo>
                  <a:lnTo>
                    <a:pt x="701035" y="323196"/>
                  </a:lnTo>
                  <a:lnTo>
                    <a:pt x="710183" y="271272"/>
                  </a:lnTo>
                  <a:lnTo>
                    <a:pt x="751808" y="271272"/>
                  </a:lnTo>
                  <a:lnTo>
                    <a:pt x="794003" y="271272"/>
                  </a:lnTo>
                  <a:lnTo>
                    <a:pt x="836199" y="271272"/>
                  </a:lnTo>
                  <a:lnTo>
                    <a:pt x="877824" y="271272"/>
                  </a:lnTo>
                  <a:lnTo>
                    <a:pt x="866240" y="321868"/>
                  </a:lnTo>
                  <a:lnTo>
                    <a:pt x="854651" y="372465"/>
                  </a:lnTo>
                  <a:lnTo>
                    <a:pt x="843052" y="423062"/>
                  </a:lnTo>
                  <a:lnTo>
                    <a:pt x="831436" y="473659"/>
                  </a:lnTo>
                  <a:lnTo>
                    <a:pt x="819799" y="524255"/>
                  </a:lnTo>
                  <a:lnTo>
                    <a:pt x="808134" y="574852"/>
                  </a:lnTo>
                  <a:lnTo>
                    <a:pt x="796437" y="625449"/>
                  </a:lnTo>
                  <a:lnTo>
                    <a:pt x="784702" y="676046"/>
                  </a:lnTo>
                  <a:lnTo>
                    <a:pt x="772924" y="726643"/>
                  </a:lnTo>
                  <a:lnTo>
                    <a:pt x="761096" y="777239"/>
                  </a:lnTo>
                  <a:lnTo>
                    <a:pt x="749215" y="827836"/>
                  </a:lnTo>
                  <a:lnTo>
                    <a:pt x="737274" y="878433"/>
                  </a:lnTo>
                  <a:lnTo>
                    <a:pt x="725268" y="929030"/>
                  </a:lnTo>
                  <a:lnTo>
                    <a:pt x="713192" y="979627"/>
                  </a:lnTo>
                  <a:lnTo>
                    <a:pt x="701039" y="1030224"/>
                  </a:lnTo>
                  <a:lnTo>
                    <a:pt x="686800" y="1090850"/>
                  </a:lnTo>
                  <a:lnTo>
                    <a:pt x="671702" y="1140333"/>
                  </a:lnTo>
                  <a:lnTo>
                    <a:pt x="656034" y="1178956"/>
                  </a:lnTo>
                  <a:lnTo>
                    <a:pt x="616124" y="1235011"/>
                  </a:lnTo>
                  <a:lnTo>
                    <a:pt x="548782" y="1267015"/>
                  </a:lnTo>
                  <a:lnTo>
                    <a:pt x="505967" y="1271016"/>
                  </a:lnTo>
                  <a:lnTo>
                    <a:pt x="485346" y="1269920"/>
                  </a:lnTo>
                  <a:lnTo>
                    <a:pt x="459866" y="1266825"/>
                  </a:lnTo>
                  <a:lnTo>
                    <a:pt x="429244" y="1262014"/>
                  </a:lnTo>
                  <a:lnTo>
                    <a:pt x="393191" y="1255776"/>
                  </a:lnTo>
                  <a:lnTo>
                    <a:pt x="390429" y="1207770"/>
                  </a:lnTo>
                  <a:lnTo>
                    <a:pt x="387096" y="1159764"/>
                  </a:lnTo>
                  <a:lnTo>
                    <a:pt x="383762" y="1111758"/>
                  </a:lnTo>
                  <a:lnTo>
                    <a:pt x="381000" y="1063752"/>
                  </a:lnTo>
                  <a:lnTo>
                    <a:pt x="399811" y="1072229"/>
                  </a:lnTo>
                  <a:lnTo>
                    <a:pt x="419480" y="1078992"/>
                  </a:lnTo>
                  <a:lnTo>
                    <a:pt x="439721" y="1083468"/>
                  </a:lnTo>
                  <a:lnTo>
                    <a:pt x="460248" y="1085088"/>
                  </a:lnTo>
                  <a:lnTo>
                    <a:pt x="475154" y="1083421"/>
                  </a:lnTo>
                  <a:lnTo>
                    <a:pt x="509015" y="1060704"/>
                  </a:lnTo>
                  <a:lnTo>
                    <a:pt x="535162" y="1008411"/>
                  </a:lnTo>
                  <a:lnTo>
                    <a:pt x="542543" y="981456"/>
                  </a:lnTo>
                  <a:lnTo>
                    <a:pt x="528873" y="930511"/>
                  </a:lnTo>
                  <a:lnTo>
                    <a:pt x="515289" y="879574"/>
                  </a:lnTo>
                  <a:lnTo>
                    <a:pt x="501785" y="828650"/>
                  </a:lnTo>
                  <a:lnTo>
                    <a:pt x="488355" y="777746"/>
                  </a:lnTo>
                  <a:lnTo>
                    <a:pt x="474991" y="726869"/>
                  </a:lnTo>
                  <a:lnTo>
                    <a:pt x="461687" y="676025"/>
                  </a:lnTo>
                  <a:lnTo>
                    <a:pt x="448437" y="625220"/>
                  </a:lnTo>
                  <a:lnTo>
                    <a:pt x="435233" y="574463"/>
                  </a:lnTo>
                  <a:lnTo>
                    <a:pt x="422069" y="523759"/>
                  </a:lnTo>
                  <a:lnTo>
                    <a:pt x="408938" y="473115"/>
                  </a:lnTo>
                  <a:lnTo>
                    <a:pt x="395834" y="422537"/>
                  </a:lnTo>
                  <a:lnTo>
                    <a:pt x="382750" y="372033"/>
                  </a:lnTo>
                  <a:lnTo>
                    <a:pt x="369679" y="321609"/>
                  </a:lnTo>
                  <a:lnTo>
                    <a:pt x="356615" y="271272"/>
                  </a:lnTo>
                  <a:close/>
                </a:path>
                <a:path w="878204" h="1271270">
                  <a:moveTo>
                    <a:pt x="231648" y="0"/>
                  </a:moveTo>
                  <a:lnTo>
                    <a:pt x="231648" y="0"/>
                  </a:lnTo>
                  <a:lnTo>
                    <a:pt x="231648" y="271272"/>
                  </a:lnTo>
                  <a:lnTo>
                    <a:pt x="254984" y="271272"/>
                  </a:lnTo>
                  <a:lnTo>
                    <a:pt x="278891" y="271272"/>
                  </a:lnTo>
                  <a:lnTo>
                    <a:pt x="302799" y="271272"/>
                  </a:lnTo>
                  <a:lnTo>
                    <a:pt x="326135" y="271272"/>
                  </a:lnTo>
                  <a:lnTo>
                    <a:pt x="326135" y="319801"/>
                  </a:lnTo>
                  <a:lnTo>
                    <a:pt x="326135" y="369189"/>
                  </a:lnTo>
                  <a:lnTo>
                    <a:pt x="326135" y="419147"/>
                  </a:lnTo>
                  <a:lnTo>
                    <a:pt x="326135" y="469392"/>
                  </a:lnTo>
                  <a:lnTo>
                    <a:pt x="302799" y="469392"/>
                  </a:lnTo>
                  <a:lnTo>
                    <a:pt x="278892" y="469392"/>
                  </a:lnTo>
                  <a:lnTo>
                    <a:pt x="254984" y="469392"/>
                  </a:lnTo>
                  <a:lnTo>
                    <a:pt x="231648" y="469392"/>
                  </a:lnTo>
                  <a:lnTo>
                    <a:pt x="231648" y="520281"/>
                  </a:lnTo>
                  <a:lnTo>
                    <a:pt x="231648" y="570731"/>
                  </a:lnTo>
                  <a:lnTo>
                    <a:pt x="231648" y="621036"/>
                  </a:lnTo>
                  <a:lnTo>
                    <a:pt x="231648" y="671486"/>
                  </a:lnTo>
                  <a:lnTo>
                    <a:pt x="231648" y="722376"/>
                  </a:lnTo>
                  <a:lnTo>
                    <a:pt x="232171" y="743473"/>
                  </a:lnTo>
                  <a:lnTo>
                    <a:pt x="237743" y="783336"/>
                  </a:lnTo>
                  <a:lnTo>
                    <a:pt x="265175" y="804672"/>
                  </a:lnTo>
                  <a:lnTo>
                    <a:pt x="276748" y="803529"/>
                  </a:lnTo>
                  <a:lnTo>
                    <a:pt x="289178" y="800100"/>
                  </a:lnTo>
                  <a:lnTo>
                    <a:pt x="303323" y="794385"/>
                  </a:lnTo>
                  <a:lnTo>
                    <a:pt x="320039" y="786384"/>
                  </a:lnTo>
                  <a:lnTo>
                    <a:pt x="322373" y="834342"/>
                  </a:lnTo>
                  <a:lnTo>
                    <a:pt x="324992" y="882015"/>
                  </a:lnTo>
                  <a:lnTo>
                    <a:pt x="328183" y="929116"/>
                  </a:lnTo>
                  <a:lnTo>
                    <a:pt x="332231" y="975360"/>
                  </a:lnTo>
                  <a:lnTo>
                    <a:pt x="300799" y="985599"/>
                  </a:lnTo>
                  <a:lnTo>
                    <a:pt x="270509" y="993267"/>
                  </a:lnTo>
                  <a:lnTo>
                    <a:pt x="241363" y="998077"/>
                  </a:lnTo>
                  <a:lnTo>
                    <a:pt x="213359" y="999744"/>
                  </a:lnTo>
                  <a:lnTo>
                    <a:pt x="183641" y="998029"/>
                  </a:lnTo>
                  <a:lnTo>
                    <a:pt x="137921" y="984313"/>
                  </a:lnTo>
                  <a:lnTo>
                    <a:pt x="107060" y="957357"/>
                  </a:lnTo>
                  <a:lnTo>
                    <a:pt x="84200" y="918305"/>
                  </a:lnTo>
                  <a:lnTo>
                    <a:pt x="69961" y="861631"/>
                  </a:lnTo>
                  <a:lnTo>
                    <a:pt x="65150" y="822198"/>
                  </a:lnTo>
                  <a:lnTo>
                    <a:pt x="62055" y="774763"/>
                  </a:lnTo>
                  <a:lnTo>
                    <a:pt x="60959" y="719328"/>
                  </a:lnTo>
                  <a:lnTo>
                    <a:pt x="60959" y="669926"/>
                  </a:lnTo>
                  <a:lnTo>
                    <a:pt x="60959" y="620377"/>
                  </a:lnTo>
                  <a:lnTo>
                    <a:pt x="60959" y="570536"/>
                  </a:lnTo>
                  <a:lnTo>
                    <a:pt x="60959" y="520257"/>
                  </a:lnTo>
                  <a:lnTo>
                    <a:pt x="60959" y="469392"/>
                  </a:lnTo>
                  <a:lnTo>
                    <a:pt x="46720" y="469392"/>
                  </a:lnTo>
                  <a:lnTo>
                    <a:pt x="31622" y="469392"/>
                  </a:lnTo>
                  <a:lnTo>
                    <a:pt x="15954" y="469392"/>
                  </a:lnTo>
                  <a:lnTo>
                    <a:pt x="0" y="469392"/>
                  </a:lnTo>
                  <a:lnTo>
                    <a:pt x="0" y="419147"/>
                  </a:lnTo>
                  <a:lnTo>
                    <a:pt x="0" y="369189"/>
                  </a:lnTo>
                  <a:lnTo>
                    <a:pt x="0" y="319801"/>
                  </a:lnTo>
                  <a:lnTo>
                    <a:pt x="0" y="271272"/>
                  </a:lnTo>
                  <a:lnTo>
                    <a:pt x="15954" y="271272"/>
                  </a:lnTo>
                  <a:lnTo>
                    <a:pt x="31622" y="271272"/>
                  </a:lnTo>
                  <a:lnTo>
                    <a:pt x="46720" y="271272"/>
                  </a:lnTo>
                  <a:lnTo>
                    <a:pt x="60959" y="271272"/>
                  </a:lnTo>
                  <a:lnTo>
                    <a:pt x="60959" y="237505"/>
                  </a:lnTo>
                  <a:lnTo>
                    <a:pt x="60959" y="204597"/>
                  </a:lnTo>
                  <a:lnTo>
                    <a:pt x="60959" y="172259"/>
                  </a:lnTo>
                  <a:lnTo>
                    <a:pt x="60959" y="140208"/>
                  </a:lnTo>
                  <a:lnTo>
                    <a:pt x="104346" y="104155"/>
                  </a:lnTo>
                  <a:lnTo>
                    <a:pt x="147446" y="68961"/>
                  </a:lnTo>
                  <a:lnTo>
                    <a:pt x="189976" y="34337"/>
                  </a:lnTo>
                  <a:lnTo>
                    <a:pt x="23164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531608" y="3661156"/>
            <a:ext cx="180340" cy="722630"/>
            <a:chOff x="7531608" y="3661156"/>
            <a:chExt cx="180340" cy="722630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7703" y="3667252"/>
              <a:ext cx="167640" cy="710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37703" y="3667252"/>
              <a:ext cx="167640" cy="710565"/>
            </a:xfrm>
            <a:custGeom>
              <a:avLst/>
              <a:gdLst/>
              <a:ahLst/>
              <a:cxnLst/>
              <a:rect l="l" t="t" r="r" b="b"/>
              <a:pathLst>
                <a:path w="167640" h="710564">
                  <a:moveTo>
                    <a:pt x="0" y="0"/>
                  </a:moveTo>
                  <a:lnTo>
                    <a:pt x="41624" y="0"/>
                  </a:lnTo>
                  <a:lnTo>
                    <a:pt x="83820" y="0"/>
                  </a:lnTo>
                  <a:lnTo>
                    <a:pt x="126015" y="0"/>
                  </a:lnTo>
                  <a:lnTo>
                    <a:pt x="167640" y="0"/>
                  </a:lnTo>
                  <a:lnTo>
                    <a:pt x="167640" y="50900"/>
                  </a:lnTo>
                  <a:lnTo>
                    <a:pt x="167640" y="710184"/>
                  </a:lnTo>
                  <a:lnTo>
                    <a:pt x="126015" y="710184"/>
                  </a:lnTo>
                  <a:lnTo>
                    <a:pt x="83820" y="710184"/>
                  </a:lnTo>
                  <a:lnTo>
                    <a:pt x="41624" y="710184"/>
                  </a:lnTo>
                  <a:lnTo>
                    <a:pt x="0" y="710184"/>
                  </a:lnTo>
                  <a:lnTo>
                    <a:pt x="0" y="659283"/>
                  </a:lnTo>
                  <a:lnTo>
                    <a:pt x="0" y="5090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1632" y="3661156"/>
            <a:ext cx="182880" cy="722630"/>
            <a:chOff x="6961632" y="3661156"/>
            <a:chExt cx="182880" cy="722630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7727" y="3667252"/>
              <a:ext cx="170688" cy="7101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67727" y="3667252"/>
              <a:ext cx="170815" cy="710565"/>
            </a:xfrm>
            <a:custGeom>
              <a:avLst/>
              <a:gdLst/>
              <a:ahLst/>
              <a:cxnLst/>
              <a:rect l="l" t="t" r="r" b="b"/>
              <a:pathLst>
                <a:path w="170815" h="710564">
                  <a:moveTo>
                    <a:pt x="0" y="0"/>
                  </a:moveTo>
                  <a:lnTo>
                    <a:pt x="42957" y="0"/>
                  </a:lnTo>
                  <a:lnTo>
                    <a:pt x="85344" y="0"/>
                  </a:lnTo>
                  <a:lnTo>
                    <a:pt x="127730" y="0"/>
                  </a:lnTo>
                  <a:lnTo>
                    <a:pt x="170688" y="0"/>
                  </a:lnTo>
                  <a:lnTo>
                    <a:pt x="170688" y="50900"/>
                  </a:lnTo>
                  <a:lnTo>
                    <a:pt x="170688" y="710184"/>
                  </a:lnTo>
                  <a:lnTo>
                    <a:pt x="127730" y="710184"/>
                  </a:lnTo>
                  <a:lnTo>
                    <a:pt x="85344" y="710184"/>
                  </a:lnTo>
                  <a:lnTo>
                    <a:pt x="42957" y="710184"/>
                  </a:lnTo>
                  <a:lnTo>
                    <a:pt x="0" y="710184"/>
                  </a:lnTo>
                  <a:lnTo>
                    <a:pt x="0" y="659283"/>
                  </a:lnTo>
                  <a:lnTo>
                    <a:pt x="0" y="5090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56632" y="3661156"/>
            <a:ext cx="182880" cy="722630"/>
            <a:chOff x="5056632" y="3661156"/>
            <a:chExt cx="182880" cy="72263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2728" y="3667252"/>
              <a:ext cx="170687" cy="7101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62728" y="3667252"/>
              <a:ext cx="170815" cy="710565"/>
            </a:xfrm>
            <a:custGeom>
              <a:avLst/>
              <a:gdLst/>
              <a:ahLst/>
              <a:cxnLst/>
              <a:rect l="l" t="t" r="r" b="b"/>
              <a:pathLst>
                <a:path w="170814" h="710564">
                  <a:moveTo>
                    <a:pt x="0" y="0"/>
                  </a:moveTo>
                  <a:lnTo>
                    <a:pt x="41671" y="0"/>
                  </a:lnTo>
                  <a:lnTo>
                    <a:pt x="84200" y="0"/>
                  </a:lnTo>
                  <a:lnTo>
                    <a:pt x="127301" y="0"/>
                  </a:lnTo>
                  <a:lnTo>
                    <a:pt x="170687" y="0"/>
                  </a:lnTo>
                  <a:lnTo>
                    <a:pt x="170687" y="50900"/>
                  </a:lnTo>
                  <a:lnTo>
                    <a:pt x="170687" y="710184"/>
                  </a:lnTo>
                  <a:lnTo>
                    <a:pt x="127301" y="710184"/>
                  </a:lnTo>
                  <a:lnTo>
                    <a:pt x="84200" y="710184"/>
                  </a:lnTo>
                  <a:lnTo>
                    <a:pt x="41671" y="710184"/>
                  </a:lnTo>
                  <a:lnTo>
                    <a:pt x="0" y="710184"/>
                  </a:lnTo>
                  <a:lnTo>
                    <a:pt x="0" y="659283"/>
                  </a:lnTo>
                  <a:lnTo>
                    <a:pt x="0" y="5090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538728" y="3642868"/>
            <a:ext cx="563880" cy="741045"/>
            <a:chOff x="3538728" y="3642868"/>
            <a:chExt cx="563880" cy="741045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25823" y="3667252"/>
              <a:ext cx="170687" cy="7101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44823" y="3648964"/>
              <a:ext cx="347472" cy="7284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544823" y="3648964"/>
              <a:ext cx="551815" cy="728980"/>
            </a:xfrm>
            <a:custGeom>
              <a:avLst/>
              <a:gdLst/>
              <a:ahLst/>
              <a:cxnLst/>
              <a:rect l="l" t="t" r="r" b="b"/>
              <a:pathLst>
                <a:path w="551814" h="728979">
                  <a:moveTo>
                    <a:pt x="381000" y="18287"/>
                  </a:moveTo>
                  <a:lnTo>
                    <a:pt x="423957" y="18287"/>
                  </a:lnTo>
                  <a:lnTo>
                    <a:pt x="466343" y="18287"/>
                  </a:lnTo>
                  <a:lnTo>
                    <a:pt x="508730" y="18287"/>
                  </a:lnTo>
                  <a:lnTo>
                    <a:pt x="551688" y="18287"/>
                  </a:lnTo>
                  <a:lnTo>
                    <a:pt x="551688" y="69188"/>
                  </a:lnTo>
                  <a:lnTo>
                    <a:pt x="551688" y="728472"/>
                  </a:lnTo>
                  <a:lnTo>
                    <a:pt x="508730" y="728472"/>
                  </a:lnTo>
                  <a:lnTo>
                    <a:pt x="466344" y="728472"/>
                  </a:lnTo>
                  <a:lnTo>
                    <a:pt x="423957" y="728472"/>
                  </a:lnTo>
                  <a:lnTo>
                    <a:pt x="381000" y="728472"/>
                  </a:lnTo>
                  <a:lnTo>
                    <a:pt x="381000" y="677571"/>
                  </a:lnTo>
                  <a:lnTo>
                    <a:pt x="381000" y="69188"/>
                  </a:lnTo>
                  <a:lnTo>
                    <a:pt x="381000" y="18287"/>
                  </a:lnTo>
                  <a:close/>
                </a:path>
                <a:path w="551814" h="728979">
                  <a:moveTo>
                    <a:pt x="265175" y="0"/>
                  </a:moveTo>
                  <a:lnTo>
                    <a:pt x="284035" y="2333"/>
                  </a:lnTo>
                  <a:lnTo>
                    <a:pt x="304038" y="9524"/>
                  </a:lnTo>
                  <a:lnTo>
                    <a:pt x="325183" y="21859"/>
                  </a:lnTo>
                  <a:lnTo>
                    <a:pt x="347472" y="39624"/>
                  </a:lnTo>
                  <a:lnTo>
                    <a:pt x="333803" y="87630"/>
                  </a:lnTo>
                  <a:lnTo>
                    <a:pt x="320421" y="135636"/>
                  </a:lnTo>
                  <a:lnTo>
                    <a:pt x="307609" y="183641"/>
                  </a:lnTo>
                  <a:lnTo>
                    <a:pt x="295655" y="231648"/>
                  </a:lnTo>
                  <a:lnTo>
                    <a:pt x="280749" y="223647"/>
                  </a:lnTo>
                  <a:lnTo>
                    <a:pt x="267842" y="217932"/>
                  </a:lnTo>
                  <a:lnTo>
                    <a:pt x="256651" y="214503"/>
                  </a:lnTo>
                  <a:lnTo>
                    <a:pt x="246887" y="213360"/>
                  </a:lnTo>
                  <a:lnTo>
                    <a:pt x="231505" y="216169"/>
                  </a:lnTo>
                  <a:lnTo>
                    <a:pt x="195072" y="256032"/>
                  </a:lnTo>
                  <a:lnTo>
                    <a:pt x="179905" y="324599"/>
                  </a:lnTo>
                  <a:lnTo>
                    <a:pt x="174882" y="371685"/>
                  </a:lnTo>
                  <a:lnTo>
                    <a:pt x="171760" y="427110"/>
                  </a:lnTo>
                  <a:lnTo>
                    <a:pt x="170687" y="490727"/>
                  </a:lnTo>
                  <a:lnTo>
                    <a:pt x="170687" y="538276"/>
                  </a:lnTo>
                  <a:lnTo>
                    <a:pt x="170687" y="585825"/>
                  </a:lnTo>
                  <a:lnTo>
                    <a:pt x="170687" y="633374"/>
                  </a:lnTo>
                  <a:lnTo>
                    <a:pt x="170687" y="680923"/>
                  </a:lnTo>
                  <a:lnTo>
                    <a:pt x="170687" y="728472"/>
                  </a:lnTo>
                  <a:lnTo>
                    <a:pt x="127301" y="728472"/>
                  </a:lnTo>
                  <a:lnTo>
                    <a:pt x="84200" y="728472"/>
                  </a:lnTo>
                  <a:lnTo>
                    <a:pt x="41671" y="728472"/>
                  </a:lnTo>
                  <a:lnTo>
                    <a:pt x="0" y="728472"/>
                  </a:lnTo>
                  <a:lnTo>
                    <a:pt x="0" y="677571"/>
                  </a:lnTo>
                  <a:lnTo>
                    <a:pt x="0" y="18287"/>
                  </a:lnTo>
                  <a:lnTo>
                    <a:pt x="38909" y="18287"/>
                  </a:lnTo>
                  <a:lnTo>
                    <a:pt x="78104" y="18287"/>
                  </a:lnTo>
                  <a:lnTo>
                    <a:pt x="117871" y="18287"/>
                  </a:lnTo>
                  <a:lnTo>
                    <a:pt x="158496" y="18287"/>
                  </a:lnTo>
                  <a:lnTo>
                    <a:pt x="158496" y="46243"/>
                  </a:lnTo>
                  <a:lnTo>
                    <a:pt x="158496" y="75057"/>
                  </a:lnTo>
                  <a:lnTo>
                    <a:pt x="158496" y="104441"/>
                  </a:lnTo>
                  <a:lnTo>
                    <a:pt x="158496" y="134112"/>
                  </a:lnTo>
                  <a:lnTo>
                    <a:pt x="169925" y="98631"/>
                  </a:lnTo>
                  <a:lnTo>
                    <a:pt x="192785" y="47101"/>
                  </a:lnTo>
                  <a:lnTo>
                    <a:pt x="218027" y="16716"/>
                  </a:lnTo>
                  <a:lnTo>
                    <a:pt x="247935" y="1762"/>
                  </a:lnTo>
                  <a:lnTo>
                    <a:pt x="26517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531608" y="3389884"/>
            <a:ext cx="180340" cy="198120"/>
            <a:chOff x="7531608" y="3389884"/>
            <a:chExt cx="180340" cy="198120"/>
          </a:xfrm>
        </p:grpSpPr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37703" y="3395979"/>
              <a:ext cx="167640" cy="18592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537703" y="3395979"/>
              <a:ext cx="167640" cy="186055"/>
            </a:xfrm>
            <a:custGeom>
              <a:avLst/>
              <a:gdLst/>
              <a:ahLst/>
              <a:cxnLst/>
              <a:rect l="l" t="t" r="r" b="b"/>
              <a:pathLst>
                <a:path w="167640" h="186054">
                  <a:moveTo>
                    <a:pt x="0" y="0"/>
                  </a:moveTo>
                  <a:lnTo>
                    <a:pt x="41624" y="0"/>
                  </a:lnTo>
                  <a:lnTo>
                    <a:pt x="83820" y="0"/>
                  </a:lnTo>
                  <a:lnTo>
                    <a:pt x="126015" y="0"/>
                  </a:lnTo>
                  <a:lnTo>
                    <a:pt x="167640" y="0"/>
                  </a:lnTo>
                  <a:lnTo>
                    <a:pt x="167640" y="45767"/>
                  </a:lnTo>
                  <a:lnTo>
                    <a:pt x="167640" y="91821"/>
                  </a:lnTo>
                  <a:lnTo>
                    <a:pt x="167640" y="138445"/>
                  </a:lnTo>
                  <a:lnTo>
                    <a:pt x="167640" y="185928"/>
                  </a:lnTo>
                  <a:lnTo>
                    <a:pt x="126015" y="185928"/>
                  </a:lnTo>
                  <a:lnTo>
                    <a:pt x="83820" y="185928"/>
                  </a:lnTo>
                  <a:lnTo>
                    <a:pt x="41624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248144" y="3389884"/>
            <a:ext cx="180340" cy="993775"/>
            <a:chOff x="7248144" y="3389884"/>
            <a:chExt cx="180340" cy="993775"/>
          </a:xfrm>
        </p:grpSpPr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54239" y="3395979"/>
              <a:ext cx="167639" cy="98145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54239" y="3395979"/>
              <a:ext cx="167640" cy="981710"/>
            </a:xfrm>
            <a:custGeom>
              <a:avLst/>
              <a:gdLst/>
              <a:ahLst/>
              <a:cxnLst/>
              <a:rect l="l" t="t" r="r" b="b"/>
              <a:pathLst>
                <a:path w="167640" h="981710">
                  <a:moveTo>
                    <a:pt x="0" y="0"/>
                  </a:moveTo>
                  <a:lnTo>
                    <a:pt x="41624" y="0"/>
                  </a:lnTo>
                  <a:lnTo>
                    <a:pt x="83819" y="0"/>
                  </a:lnTo>
                  <a:lnTo>
                    <a:pt x="126015" y="0"/>
                  </a:lnTo>
                  <a:lnTo>
                    <a:pt x="167639" y="0"/>
                  </a:lnTo>
                  <a:lnTo>
                    <a:pt x="167639" y="51519"/>
                  </a:lnTo>
                  <a:lnTo>
                    <a:pt x="167639" y="981456"/>
                  </a:lnTo>
                  <a:lnTo>
                    <a:pt x="126015" y="981456"/>
                  </a:lnTo>
                  <a:lnTo>
                    <a:pt x="83820" y="981456"/>
                  </a:lnTo>
                  <a:lnTo>
                    <a:pt x="41624" y="981456"/>
                  </a:lnTo>
                  <a:lnTo>
                    <a:pt x="0" y="981456"/>
                  </a:lnTo>
                  <a:lnTo>
                    <a:pt x="0" y="929936"/>
                  </a:lnTo>
                  <a:lnTo>
                    <a:pt x="0" y="51519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961632" y="3389884"/>
            <a:ext cx="182880" cy="198120"/>
            <a:chOff x="6961632" y="3389884"/>
            <a:chExt cx="182880" cy="198120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7727" y="3395979"/>
              <a:ext cx="170688" cy="1859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967727" y="3395979"/>
              <a:ext cx="170815" cy="186055"/>
            </a:xfrm>
            <a:custGeom>
              <a:avLst/>
              <a:gdLst/>
              <a:ahLst/>
              <a:cxnLst/>
              <a:rect l="l" t="t" r="r" b="b"/>
              <a:pathLst>
                <a:path w="170815" h="186054">
                  <a:moveTo>
                    <a:pt x="0" y="0"/>
                  </a:moveTo>
                  <a:lnTo>
                    <a:pt x="42957" y="0"/>
                  </a:lnTo>
                  <a:lnTo>
                    <a:pt x="85344" y="0"/>
                  </a:lnTo>
                  <a:lnTo>
                    <a:pt x="127730" y="0"/>
                  </a:lnTo>
                  <a:lnTo>
                    <a:pt x="170688" y="0"/>
                  </a:lnTo>
                  <a:lnTo>
                    <a:pt x="170688" y="45767"/>
                  </a:lnTo>
                  <a:lnTo>
                    <a:pt x="170688" y="91821"/>
                  </a:lnTo>
                  <a:lnTo>
                    <a:pt x="170688" y="138445"/>
                  </a:lnTo>
                  <a:lnTo>
                    <a:pt x="170688" y="185928"/>
                  </a:lnTo>
                  <a:lnTo>
                    <a:pt x="127730" y="185928"/>
                  </a:lnTo>
                  <a:lnTo>
                    <a:pt x="85344" y="185928"/>
                  </a:lnTo>
                  <a:lnTo>
                    <a:pt x="42957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056632" y="3389884"/>
            <a:ext cx="182880" cy="198120"/>
            <a:chOff x="5056632" y="3389884"/>
            <a:chExt cx="182880" cy="198120"/>
          </a:xfrm>
        </p:grpSpPr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2728" y="3395979"/>
              <a:ext cx="170687" cy="18592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062728" y="3395979"/>
              <a:ext cx="170815" cy="186055"/>
            </a:xfrm>
            <a:custGeom>
              <a:avLst/>
              <a:gdLst/>
              <a:ahLst/>
              <a:cxnLst/>
              <a:rect l="l" t="t" r="r" b="b"/>
              <a:pathLst>
                <a:path w="170814" h="186054">
                  <a:moveTo>
                    <a:pt x="0" y="0"/>
                  </a:moveTo>
                  <a:lnTo>
                    <a:pt x="41671" y="0"/>
                  </a:lnTo>
                  <a:lnTo>
                    <a:pt x="84200" y="0"/>
                  </a:lnTo>
                  <a:lnTo>
                    <a:pt x="127301" y="0"/>
                  </a:lnTo>
                  <a:lnTo>
                    <a:pt x="170687" y="0"/>
                  </a:lnTo>
                  <a:lnTo>
                    <a:pt x="170687" y="45767"/>
                  </a:lnTo>
                  <a:lnTo>
                    <a:pt x="170687" y="91821"/>
                  </a:lnTo>
                  <a:lnTo>
                    <a:pt x="170687" y="138445"/>
                  </a:lnTo>
                  <a:lnTo>
                    <a:pt x="170687" y="185928"/>
                  </a:lnTo>
                  <a:lnTo>
                    <a:pt x="127301" y="185928"/>
                  </a:lnTo>
                  <a:lnTo>
                    <a:pt x="84200" y="185928"/>
                  </a:lnTo>
                  <a:lnTo>
                    <a:pt x="41671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773168" y="3389884"/>
            <a:ext cx="180340" cy="993775"/>
            <a:chOff x="4773168" y="3389884"/>
            <a:chExt cx="180340" cy="993775"/>
          </a:xfrm>
        </p:grpSpPr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9264" y="3395979"/>
              <a:ext cx="167639" cy="9814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79264" y="3395979"/>
              <a:ext cx="167640" cy="981710"/>
            </a:xfrm>
            <a:custGeom>
              <a:avLst/>
              <a:gdLst/>
              <a:ahLst/>
              <a:cxnLst/>
              <a:rect l="l" t="t" r="r" b="b"/>
              <a:pathLst>
                <a:path w="167639" h="981710">
                  <a:moveTo>
                    <a:pt x="0" y="0"/>
                  </a:moveTo>
                  <a:lnTo>
                    <a:pt x="41624" y="0"/>
                  </a:lnTo>
                  <a:lnTo>
                    <a:pt x="83819" y="0"/>
                  </a:lnTo>
                  <a:lnTo>
                    <a:pt x="126015" y="0"/>
                  </a:lnTo>
                  <a:lnTo>
                    <a:pt x="167639" y="0"/>
                  </a:lnTo>
                  <a:lnTo>
                    <a:pt x="167639" y="51519"/>
                  </a:lnTo>
                  <a:lnTo>
                    <a:pt x="167639" y="981456"/>
                  </a:lnTo>
                  <a:lnTo>
                    <a:pt x="126015" y="981456"/>
                  </a:lnTo>
                  <a:lnTo>
                    <a:pt x="83820" y="981456"/>
                  </a:lnTo>
                  <a:lnTo>
                    <a:pt x="41624" y="981456"/>
                  </a:lnTo>
                  <a:lnTo>
                    <a:pt x="0" y="981456"/>
                  </a:lnTo>
                  <a:lnTo>
                    <a:pt x="0" y="929936"/>
                  </a:lnTo>
                  <a:lnTo>
                    <a:pt x="0" y="51519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919728" y="3389884"/>
            <a:ext cx="182880" cy="198120"/>
            <a:chOff x="3919728" y="3389884"/>
            <a:chExt cx="182880" cy="198120"/>
          </a:xfrm>
        </p:grpSpPr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25823" y="3395979"/>
              <a:ext cx="170687" cy="18592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925823" y="3395979"/>
              <a:ext cx="170815" cy="186055"/>
            </a:xfrm>
            <a:custGeom>
              <a:avLst/>
              <a:gdLst/>
              <a:ahLst/>
              <a:cxnLst/>
              <a:rect l="l" t="t" r="r" b="b"/>
              <a:pathLst>
                <a:path w="170814" h="186054">
                  <a:moveTo>
                    <a:pt x="0" y="0"/>
                  </a:moveTo>
                  <a:lnTo>
                    <a:pt x="42957" y="0"/>
                  </a:lnTo>
                  <a:lnTo>
                    <a:pt x="85343" y="0"/>
                  </a:lnTo>
                  <a:lnTo>
                    <a:pt x="127730" y="0"/>
                  </a:lnTo>
                  <a:lnTo>
                    <a:pt x="170687" y="0"/>
                  </a:lnTo>
                  <a:lnTo>
                    <a:pt x="170687" y="45767"/>
                  </a:lnTo>
                  <a:lnTo>
                    <a:pt x="170687" y="91821"/>
                  </a:lnTo>
                  <a:lnTo>
                    <a:pt x="170687" y="138445"/>
                  </a:lnTo>
                  <a:lnTo>
                    <a:pt x="170687" y="185928"/>
                  </a:lnTo>
                  <a:lnTo>
                    <a:pt x="127730" y="185928"/>
                  </a:lnTo>
                  <a:lnTo>
                    <a:pt x="85344" y="185928"/>
                  </a:lnTo>
                  <a:lnTo>
                    <a:pt x="42957" y="185928"/>
                  </a:lnTo>
                  <a:lnTo>
                    <a:pt x="0" y="185928"/>
                  </a:lnTo>
                  <a:lnTo>
                    <a:pt x="0" y="138445"/>
                  </a:lnTo>
                  <a:lnTo>
                    <a:pt x="0" y="91821"/>
                  </a:lnTo>
                  <a:lnTo>
                    <a:pt x="0" y="4576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331720" y="3371596"/>
            <a:ext cx="567055" cy="1030605"/>
            <a:chOff x="2331720" y="3371596"/>
            <a:chExt cx="567055" cy="1030605"/>
          </a:xfrm>
        </p:grpSpPr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37816" y="3377691"/>
              <a:ext cx="554735" cy="10180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37816" y="3377691"/>
              <a:ext cx="554990" cy="1018540"/>
            </a:xfrm>
            <a:custGeom>
              <a:avLst/>
              <a:gdLst/>
              <a:ahLst/>
              <a:cxnLst/>
              <a:rect l="l" t="t" r="r" b="b"/>
              <a:pathLst>
                <a:path w="554989" h="1018539">
                  <a:moveTo>
                    <a:pt x="283463" y="0"/>
                  </a:moveTo>
                  <a:lnTo>
                    <a:pt x="337661" y="4524"/>
                  </a:lnTo>
                  <a:lnTo>
                    <a:pt x="385571" y="17907"/>
                  </a:lnTo>
                  <a:lnTo>
                    <a:pt x="426624" y="39862"/>
                  </a:lnTo>
                  <a:lnTo>
                    <a:pt x="460247" y="70104"/>
                  </a:lnTo>
                  <a:lnTo>
                    <a:pt x="483364" y="102315"/>
                  </a:lnTo>
                  <a:lnTo>
                    <a:pt x="501798" y="140524"/>
                  </a:lnTo>
                  <a:lnTo>
                    <a:pt x="515989" y="184879"/>
                  </a:lnTo>
                  <a:lnTo>
                    <a:pt x="526377" y="235525"/>
                  </a:lnTo>
                  <a:lnTo>
                    <a:pt x="533400" y="292608"/>
                  </a:lnTo>
                  <a:lnTo>
                    <a:pt x="489489" y="297180"/>
                  </a:lnTo>
                  <a:lnTo>
                    <a:pt x="445007" y="301752"/>
                  </a:lnTo>
                  <a:lnTo>
                    <a:pt x="400526" y="306324"/>
                  </a:lnTo>
                  <a:lnTo>
                    <a:pt x="356615" y="310896"/>
                  </a:lnTo>
                  <a:lnTo>
                    <a:pt x="351424" y="279368"/>
                  </a:lnTo>
                  <a:lnTo>
                    <a:pt x="344804" y="252984"/>
                  </a:lnTo>
                  <a:lnTo>
                    <a:pt x="326135" y="213360"/>
                  </a:lnTo>
                  <a:lnTo>
                    <a:pt x="281559" y="185070"/>
                  </a:lnTo>
                  <a:lnTo>
                    <a:pt x="262127" y="182880"/>
                  </a:lnTo>
                  <a:lnTo>
                    <a:pt x="247221" y="184546"/>
                  </a:lnTo>
                  <a:lnTo>
                    <a:pt x="213359" y="207263"/>
                  </a:lnTo>
                  <a:lnTo>
                    <a:pt x="199215" y="246697"/>
                  </a:lnTo>
                  <a:lnTo>
                    <a:pt x="198119" y="262128"/>
                  </a:lnTo>
                  <a:lnTo>
                    <a:pt x="198739" y="273034"/>
                  </a:lnTo>
                  <a:lnTo>
                    <a:pt x="219455" y="312610"/>
                  </a:lnTo>
                  <a:lnTo>
                    <a:pt x="274319" y="338328"/>
                  </a:lnTo>
                  <a:lnTo>
                    <a:pt x="331517" y="360711"/>
                  </a:lnTo>
                  <a:lnTo>
                    <a:pt x="379856" y="382524"/>
                  </a:lnTo>
                  <a:lnTo>
                    <a:pt x="419623" y="404336"/>
                  </a:lnTo>
                  <a:lnTo>
                    <a:pt x="451103" y="426720"/>
                  </a:lnTo>
                  <a:lnTo>
                    <a:pt x="497586" y="474725"/>
                  </a:lnTo>
                  <a:lnTo>
                    <a:pt x="530351" y="536448"/>
                  </a:lnTo>
                  <a:lnTo>
                    <a:pt x="548258" y="604647"/>
                  </a:lnTo>
                  <a:lnTo>
                    <a:pt x="554735" y="679704"/>
                  </a:lnTo>
                  <a:lnTo>
                    <a:pt x="552497" y="726614"/>
                  </a:lnTo>
                  <a:lnTo>
                    <a:pt x="545972" y="771525"/>
                  </a:lnTo>
                  <a:lnTo>
                    <a:pt x="535447" y="814720"/>
                  </a:lnTo>
                  <a:lnTo>
                    <a:pt x="521207" y="856488"/>
                  </a:lnTo>
                  <a:lnTo>
                    <a:pt x="503491" y="893063"/>
                  </a:lnTo>
                  <a:lnTo>
                    <a:pt x="482345" y="925067"/>
                  </a:lnTo>
                  <a:lnTo>
                    <a:pt x="429767" y="975360"/>
                  </a:lnTo>
                  <a:lnTo>
                    <a:pt x="363473" y="1006983"/>
                  </a:lnTo>
                  <a:lnTo>
                    <a:pt x="325183" y="1015222"/>
                  </a:lnTo>
                  <a:lnTo>
                    <a:pt x="283463" y="1018032"/>
                  </a:lnTo>
                  <a:lnTo>
                    <a:pt x="224966" y="1014033"/>
                  </a:lnTo>
                  <a:lnTo>
                    <a:pt x="173931" y="1002133"/>
                  </a:lnTo>
                  <a:lnTo>
                    <a:pt x="130503" y="982480"/>
                  </a:lnTo>
                  <a:lnTo>
                    <a:pt x="94829" y="955218"/>
                  </a:lnTo>
                  <a:lnTo>
                    <a:pt x="67056" y="920496"/>
                  </a:lnTo>
                  <a:lnTo>
                    <a:pt x="45451" y="879921"/>
                  </a:lnTo>
                  <a:lnTo>
                    <a:pt x="28090" y="835103"/>
                  </a:lnTo>
                  <a:lnTo>
                    <a:pt x="14825" y="786188"/>
                  </a:lnTo>
                  <a:lnTo>
                    <a:pt x="5510" y="733324"/>
                  </a:lnTo>
                  <a:lnTo>
                    <a:pt x="0" y="676656"/>
                  </a:lnTo>
                  <a:lnTo>
                    <a:pt x="45243" y="672084"/>
                  </a:lnTo>
                  <a:lnTo>
                    <a:pt x="89915" y="667512"/>
                  </a:lnTo>
                  <a:lnTo>
                    <a:pt x="134588" y="662939"/>
                  </a:lnTo>
                  <a:lnTo>
                    <a:pt x="179831" y="658368"/>
                  </a:lnTo>
                  <a:lnTo>
                    <a:pt x="183213" y="690895"/>
                  </a:lnTo>
                  <a:lnTo>
                    <a:pt x="188594" y="719709"/>
                  </a:lnTo>
                  <a:lnTo>
                    <a:pt x="204215" y="765048"/>
                  </a:lnTo>
                  <a:lnTo>
                    <a:pt x="238505" y="808863"/>
                  </a:lnTo>
                  <a:lnTo>
                    <a:pt x="286511" y="822960"/>
                  </a:lnTo>
                  <a:lnTo>
                    <a:pt x="305895" y="821197"/>
                  </a:lnTo>
                  <a:lnTo>
                    <a:pt x="347471" y="792480"/>
                  </a:lnTo>
                  <a:lnTo>
                    <a:pt x="370189" y="742330"/>
                  </a:lnTo>
                  <a:lnTo>
                    <a:pt x="371856" y="722376"/>
                  </a:lnTo>
                  <a:lnTo>
                    <a:pt x="370236" y="704183"/>
                  </a:lnTo>
                  <a:lnTo>
                    <a:pt x="350519" y="655320"/>
                  </a:lnTo>
                  <a:lnTo>
                    <a:pt x="315468" y="625221"/>
                  </a:lnTo>
                  <a:lnTo>
                    <a:pt x="252983" y="597408"/>
                  </a:lnTo>
                  <a:lnTo>
                    <a:pt x="195786" y="572833"/>
                  </a:lnTo>
                  <a:lnTo>
                    <a:pt x="147446" y="544830"/>
                  </a:lnTo>
                  <a:lnTo>
                    <a:pt x="107680" y="513397"/>
                  </a:lnTo>
                  <a:lnTo>
                    <a:pt x="76200" y="478536"/>
                  </a:lnTo>
                  <a:lnTo>
                    <a:pt x="52196" y="439150"/>
                  </a:lnTo>
                  <a:lnTo>
                    <a:pt x="35051" y="394335"/>
                  </a:lnTo>
                  <a:lnTo>
                    <a:pt x="24764" y="344376"/>
                  </a:lnTo>
                  <a:lnTo>
                    <a:pt x="21335" y="289560"/>
                  </a:lnTo>
                  <a:lnTo>
                    <a:pt x="23050" y="251317"/>
                  </a:lnTo>
                  <a:lnTo>
                    <a:pt x="36766" y="179403"/>
                  </a:lnTo>
                  <a:lnTo>
                    <a:pt x="64198" y="113776"/>
                  </a:lnTo>
                  <a:lnTo>
                    <a:pt x="105346" y="60150"/>
                  </a:lnTo>
                  <a:lnTo>
                    <a:pt x="161305" y="21859"/>
                  </a:lnTo>
                  <a:lnTo>
                    <a:pt x="237791" y="2333"/>
                  </a:lnTo>
                  <a:lnTo>
                    <a:pt x="28346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972" y="2916935"/>
            <a:ext cx="6823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Conflict</a:t>
            </a:r>
            <a:r>
              <a:rPr sz="6000" spc="-20" dirty="0"/>
              <a:t> </a:t>
            </a:r>
            <a:r>
              <a:rPr sz="6000" spc="-15" dirty="0"/>
              <a:t>Serializability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1108" y="243839"/>
            <a:ext cx="36544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Conflict</a:t>
            </a:r>
            <a:r>
              <a:rPr sz="3200" spc="-45" dirty="0"/>
              <a:t> </a:t>
            </a:r>
            <a:r>
              <a:rPr sz="3200" spc="-5" dirty="0"/>
              <a:t>Serializability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392804"/>
          </a:xfrm>
          <a:custGeom>
            <a:avLst/>
            <a:gdLst/>
            <a:ahLst/>
            <a:cxnLst/>
            <a:rect l="l" t="t" r="r" b="b"/>
            <a:pathLst>
              <a:path w="8269605" h="3392804">
                <a:moveTo>
                  <a:pt x="8269224" y="0"/>
                </a:moveTo>
                <a:lnTo>
                  <a:pt x="0" y="0"/>
                </a:lnTo>
                <a:lnTo>
                  <a:pt x="0" y="3392424"/>
                </a:lnTo>
                <a:lnTo>
                  <a:pt x="8269224" y="3392424"/>
                </a:lnTo>
                <a:lnTo>
                  <a:pt x="8269224" y="3371088"/>
                </a:lnTo>
                <a:lnTo>
                  <a:pt x="39624" y="3371088"/>
                </a:lnTo>
                <a:lnTo>
                  <a:pt x="18286" y="3352800"/>
                </a:lnTo>
                <a:lnTo>
                  <a:pt x="39624" y="3352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392804">
                <a:moveTo>
                  <a:pt x="39624" y="3352800"/>
                </a:moveTo>
                <a:lnTo>
                  <a:pt x="18286" y="3352800"/>
                </a:lnTo>
                <a:lnTo>
                  <a:pt x="39624" y="3371088"/>
                </a:lnTo>
                <a:lnTo>
                  <a:pt x="39624" y="3352800"/>
                </a:lnTo>
                <a:close/>
              </a:path>
              <a:path w="8269605" h="3392804">
                <a:moveTo>
                  <a:pt x="8229600" y="3352800"/>
                </a:moveTo>
                <a:lnTo>
                  <a:pt x="39624" y="3352800"/>
                </a:lnTo>
                <a:lnTo>
                  <a:pt x="39624" y="3371088"/>
                </a:lnTo>
                <a:lnTo>
                  <a:pt x="8229600" y="3371088"/>
                </a:lnTo>
                <a:lnTo>
                  <a:pt x="8229600" y="3352800"/>
                </a:lnTo>
                <a:close/>
              </a:path>
              <a:path w="8269605" h="3392804">
                <a:moveTo>
                  <a:pt x="8229600" y="18287"/>
                </a:moveTo>
                <a:lnTo>
                  <a:pt x="8229600" y="3371088"/>
                </a:lnTo>
                <a:lnTo>
                  <a:pt x="8247888" y="3352800"/>
                </a:lnTo>
                <a:lnTo>
                  <a:pt x="8269224" y="3352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392804">
                <a:moveTo>
                  <a:pt x="8269224" y="3352800"/>
                </a:moveTo>
                <a:lnTo>
                  <a:pt x="8247888" y="3352800"/>
                </a:lnTo>
                <a:lnTo>
                  <a:pt x="8229600" y="3371088"/>
                </a:lnTo>
                <a:lnTo>
                  <a:pt x="8269224" y="3371088"/>
                </a:lnTo>
                <a:lnTo>
                  <a:pt x="8269224" y="3352800"/>
                </a:lnTo>
                <a:close/>
              </a:path>
              <a:path w="8269605" h="3392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392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392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374393"/>
            <a:ext cx="6321425" cy="197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Conflict</a:t>
            </a:r>
            <a:r>
              <a:rPr sz="22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Serializable: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conflict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serializable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5" dirty="0">
                <a:latin typeface="Arial MT"/>
                <a:cs typeface="Arial MT"/>
              </a:rPr>
              <a:t>transformed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serial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schedule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by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swapping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non-conflicting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operations.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1108" y="243839"/>
            <a:ext cx="36544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Conflict</a:t>
            </a:r>
            <a:r>
              <a:rPr sz="3200" spc="-45" dirty="0"/>
              <a:t> </a:t>
            </a:r>
            <a:r>
              <a:rPr sz="3200" spc="-5" dirty="0"/>
              <a:t>Serializability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316604"/>
          </a:xfrm>
          <a:custGeom>
            <a:avLst/>
            <a:gdLst/>
            <a:ahLst/>
            <a:cxnLst/>
            <a:rect l="l" t="t" r="r" b="b"/>
            <a:pathLst>
              <a:path w="8269605" h="3316604">
                <a:moveTo>
                  <a:pt x="8269224" y="0"/>
                </a:moveTo>
                <a:lnTo>
                  <a:pt x="0" y="0"/>
                </a:lnTo>
                <a:lnTo>
                  <a:pt x="0" y="3316224"/>
                </a:lnTo>
                <a:lnTo>
                  <a:pt x="8269224" y="3316224"/>
                </a:lnTo>
                <a:lnTo>
                  <a:pt x="8269224" y="3294888"/>
                </a:lnTo>
                <a:lnTo>
                  <a:pt x="39624" y="3294888"/>
                </a:lnTo>
                <a:lnTo>
                  <a:pt x="18286" y="3276600"/>
                </a:lnTo>
                <a:lnTo>
                  <a:pt x="39624" y="3276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316604">
                <a:moveTo>
                  <a:pt x="39624" y="3276600"/>
                </a:moveTo>
                <a:lnTo>
                  <a:pt x="18286" y="3276600"/>
                </a:lnTo>
                <a:lnTo>
                  <a:pt x="39624" y="3294888"/>
                </a:lnTo>
                <a:lnTo>
                  <a:pt x="39624" y="3276600"/>
                </a:lnTo>
                <a:close/>
              </a:path>
              <a:path w="8269605" h="3316604">
                <a:moveTo>
                  <a:pt x="8229600" y="3276600"/>
                </a:moveTo>
                <a:lnTo>
                  <a:pt x="39624" y="3276600"/>
                </a:lnTo>
                <a:lnTo>
                  <a:pt x="39624" y="3294888"/>
                </a:lnTo>
                <a:lnTo>
                  <a:pt x="8229600" y="3294888"/>
                </a:lnTo>
                <a:lnTo>
                  <a:pt x="8229600" y="3276600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8229600" y="3294888"/>
                </a:lnTo>
                <a:lnTo>
                  <a:pt x="8247888" y="3276600"/>
                </a:lnTo>
                <a:lnTo>
                  <a:pt x="8269224" y="3276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3276600"/>
                </a:moveTo>
                <a:lnTo>
                  <a:pt x="8247888" y="3276600"/>
                </a:lnTo>
                <a:lnTo>
                  <a:pt x="8229600" y="3294888"/>
                </a:lnTo>
                <a:lnTo>
                  <a:pt x="8269224" y="3294888"/>
                </a:lnTo>
                <a:lnTo>
                  <a:pt x="8269224" y="3276600"/>
                </a:lnTo>
                <a:close/>
              </a:path>
              <a:path w="8269605" h="3316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727837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Conflicting</a:t>
            </a:r>
            <a:r>
              <a:rPr sz="22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45" dirty="0">
                <a:latin typeface="Arial MT"/>
                <a:cs typeface="Arial MT"/>
              </a:rPr>
              <a:t>Two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said</a:t>
            </a:r>
            <a:r>
              <a:rPr sz="2200" spc="5" dirty="0">
                <a:latin typeface="Arial MT"/>
                <a:cs typeface="Arial MT"/>
              </a:rPr>
              <a:t> 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conflicting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satisfy: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They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belong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sz="22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They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operate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item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Least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one of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them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write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operation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7540" y="176783"/>
            <a:ext cx="40087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55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Conflicting</a:t>
            </a:r>
          </a:p>
          <a:p>
            <a:pPr marR="6350" algn="r">
              <a:lnSpc>
                <a:spcPct val="100000"/>
              </a:lnSpc>
            </a:pPr>
            <a:r>
              <a:rPr spc="-10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332" y="1972057"/>
            <a:ext cx="8202930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marR="80645" indent="-34480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8305" algn="l"/>
              </a:tabLst>
            </a:pPr>
            <a:r>
              <a:rPr sz="2200" b="1" dirty="0">
                <a:latin typeface="Arial"/>
                <a:cs typeface="Arial"/>
              </a:rPr>
              <a:t>Conflicting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pair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(R</a:t>
            </a:r>
            <a:r>
              <a:rPr sz="2175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(A),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W</a:t>
            </a:r>
            <a:r>
              <a:rPr sz="2175" spc="7" baseline="-21072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(A))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because</a:t>
            </a:r>
            <a:r>
              <a:rPr sz="2200" dirty="0">
                <a:latin typeface="Arial MT"/>
                <a:cs typeface="Arial MT"/>
              </a:rPr>
              <a:t> they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belong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10" dirty="0">
                <a:latin typeface="Arial MT"/>
                <a:cs typeface="Arial MT"/>
              </a:rPr>
              <a:t>two </a:t>
            </a:r>
            <a:r>
              <a:rPr sz="2200" spc="-5" dirty="0">
                <a:latin typeface="Arial MT"/>
                <a:cs typeface="Arial MT"/>
              </a:rPr>
              <a:t>different </a:t>
            </a:r>
            <a:r>
              <a:rPr sz="2200" dirty="0">
                <a:latin typeface="Arial MT"/>
                <a:cs typeface="Arial MT"/>
              </a:rPr>
              <a:t>transactions on same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dirty="0">
                <a:latin typeface="Arial MT"/>
                <a:cs typeface="Arial MT"/>
              </a:rPr>
              <a:t>item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 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407670" algn="l"/>
                <a:tab pos="408305" algn="l"/>
                <a:tab pos="1669414" algn="l"/>
                <a:tab pos="2720975" algn="l"/>
                <a:tab pos="3708400" algn="l"/>
                <a:tab pos="4321175" algn="l"/>
                <a:tab pos="5379085" algn="l"/>
                <a:tab pos="6296025" algn="l"/>
                <a:tab pos="7049134" algn="l"/>
                <a:tab pos="7600950" algn="l"/>
              </a:tabLst>
            </a:pPr>
            <a:r>
              <a:rPr sz="2200" spc="-20" dirty="0">
                <a:latin typeface="Arial MT"/>
                <a:cs typeface="Arial MT"/>
              </a:rPr>
              <a:t>Similarly,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(W</a:t>
            </a:r>
            <a:r>
              <a:rPr sz="2175" spc="-7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(A),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175" spc="7" baseline="-21072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(A))	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(W</a:t>
            </a:r>
            <a:r>
              <a:rPr sz="2175" spc="-7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(A),	R</a:t>
            </a:r>
            <a:r>
              <a:rPr sz="2175" spc="-7" baseline="-21072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(A))	</a:t>
            </a:r>
            <a:r>
              <a:rPr sz="2200" spc="-5" dirty="0">
                <a:latin typeface="Arial MT"/>
                <a:cs typeface="Arial MT"/>
              </a:rPr>
              <a:t>pairs	</a:t>
            </a:r>
            <a:r>
              <a:rPr sz="2200" dirty="0">
                <a:latin typeface="Arial MT"/>
                <a:cs typeface="Arial MT"/>
              </a:rPr>
              <a:t>are	</a:t>
            </a:r>
            <a:r>
              <a:rPr sz="2200" spc="-5" dirty="0">
                <a:latin typeface="Arial MT"/>
                <a:cs typeface="Arial MT"/>
              </a:rPr>
              <a:t>also</a:t>
            </a:r>
            <a:endParaRPr sz="2200">
              <a:latin typeface="Arial MT"/>
              <a:cs typeface="Arial MT"/>
            </a:endParaRPr>
          </a:p>
          <a:p>
            <a:pPr marL="40767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conflicting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076" y="243839"/>
            <a:ext cx="429260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Example</a:t>
            </a:r>
            <a:r>
              <a:rPr sz="3200" spc="5" dirty="0"/>
              <a:t> </a:t>
            </a:r>
            <a:r>
              <a:rPr sz="3200" spc="-5" dirty="0"/>
              <a:t>-</a:t>
            </a:r>
            <a:r>
              <a:rPr sz="3200" spc="-10" dirty="0"/>
              <a:t> non-conflicting</a:t>
            </a:r>
            <a:endParaRPr sz="3200"/>
          </a:p>
          <a:p>
            <a:pPr marR="6350" algn="r">
              <a:lnSpc>
                <a:spcPct val="100000"/>
              </a:lnSpc>
            </a:pPr>
            <a:r>
              <a:rPr sz="3200" spc="-20" dirty="0"/>
              <a:t>Operations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935605"/>
          </a:xfrm>
          <a:custGeom>
            <a:avLst/>
            <a:gdLst/>
            <a:ahLst/>
            <a:cxnLst/>
            <a:rect l="l" t="t" r="r" b="b"/>
            <a:pathLst>
              <a:path w="8269605" h="2935604">
                <a:moveTo>
                  <a:pt x="8269224" y="0"/>
                </a:moveTo>
                <a:lnTo>
                  <a:pt x="0" y="0"/>
                </a:lnTo>
                <a:lnTo>
                  <a:pt x="0" y="2935224"/>
                </a:lnTo>
                <a:lnTo>
                  <a:pt x="8269224" y="2935224"/>
                </a:lnTo>
                <a:lnTo>
                  <a:pt x="8269224" y="2913888"/>
                </a:lnTo>
                <a:lnTo>
                  <a:pt x="39624" y="2913888"/>
                </a:lnTo>
                <a:lnTo>
                  <a:pt x="18286" y="2895600"/>
                </a:lnTo>
                <a:lnTo>
                  <a:pt x="39624" y="2895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935604">
                <a:moveTo>
                  <a:pt x="39624" y="2895600"/>
                </a:moveTo>
                <a:lnTo>
                  <a:pt x="18286" y="2895600"/>
                </a:lnTo>
                <a:lnTo>
                  <a:pt x="39624" y="2913888"/>
                </a:lnTo>
                <a:lnTo>
                  <a:pt x="39624" y="2895600"/>
                </a:lnTo>
                <a:close/>
              </a:path>
              <a:path w="8269605" h="2935604">
                <a:moveTo>
                  <a:pt x="8229600" y="2895600"/>
                </a:moveTo>
                <a:lnTo>
                  <a:pt x="39624" y="2895600"/>
                </a:lnTo>
                <a:lnTo>
                  <a:pt x="39624" y="2913888"/>
                </a:lnTo>
                <a:lnTo>
                  <a:pt x="8229600" y="2913888"/>
                </a:lnTo>
                <a:lnTo>
                  <a:pt x="8229600" y="2895600"/>
                </a:lnTo>
                <a:close/>
              </a:path>
              <a:path w="8269605" h="2935604">
                <a:moveTo>
                  <a:pt x="8229600" y="18287"/>
                </a:moveTo>
                <a:lnTo>
                  <a:pt x="8229600" y="2913888"/>
                </a:lnTo>
                <a:lnTo>
                  <a:pt x="8247888" y="2895600"/>
                </a:lnTo>
                <a:lnTo>
                  <a:pt x="8269224" y="2895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935604">
                <a:moveTo>
                  <a:pt x="8269224" y="2895600"/>
                </a:moveTo>
                <a:lnTo>
                  <a:pt x="8247888" y="2895600"/>
                </a:lnTo>
                <a:lnTo>
                  <a:pt x="8229600" y="2913888"/>
                </a:lnTo>
                <a:lnTo>
                  <a:pt x="8269224" y="2913888"/>
                </a:lnTo>
                <a:lnTo>
                  <a:pt x="8269224" y="2895600"/>
                </a:lnTo>
                <a:close/>
              </a:path>
              <a:path w="8269605" h="2935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935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935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0209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410209" algn="l"/>
                <a:tab pos="410845" algn="l"/>
              </a:tabLst>
            </a:pPr>
            <a:r>
              <a:rPr spc="5" dirty="0"/>
              <a:t>On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other</a:t>
            </a:r>
            <a:r>
              <a:rPr spc="-25" dirty="0"/>
              <a:t> </a:t>
            </a:r>
            <a:r>
              <a:rPr spc="-5" dirty="0"/>
              <a:t>hand,</a:t>
            </a:r>
          </a:p>
          <a:p>
            <a:pPr marL="410209" marR="5588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410209" algn="l"/>
                <a:tab pos="410845" algn="l"/>
              </a:tabLst>
            </a:pPr>
            <a:r>
              <a:rPr dirty="0">
                <a:solidFill>
                  <a:srgbClr val="BF0000"/>
                </a:solidFill>
              </a:rPr>
              <a:t>(R</a:t>
            </a:r>
            <a:r>
              <a:rPr sz="2175" baseline="-21072" dirty="0">
                <a:solidFill>
                  <a:srgbClr val="BF0000"/>
                </a:solidFill>
              </a:rPr>
              <a:t>1</a:t>
            </a:r>
            <a:r>
              <a:rPr sz="2200" dirty="0">
                <a:solidFill>
                  <a:srgbClr val="BF0000"/>
                </a:solidFill>
              </a:rPr>
              <a:t>(A),</a:t>
            </a:r>
            <a:r>
              <a:rPr sz="2200" spc="215" dirty="0">
                <a:solidFill>
                  <a:srgbClr val="BF0000"/>
                </a:solidFill>
              </a:rPr>
              <a:t> </a:t>
            </a:r>
            <a:r>
              <a:rPr sz="2200" spc="5" dirty="0">
                <a:solidFill>
                  <a:srgbClr val="BF0000"/>
                </a:solidFill>
              </a:rPr>
              <a:t>W</a:t>
            </a:r>
            <a:r>
              <a:rPr sz="2175" spc="7" baseline="-21072" dirty="0">
                <a:solidFill>
                  <a:srgbClr val="BF0000"/>
                </a:solidFill>
              </a:rPr>
              <a:t>2</a:t>
            </a:r>
            <a:r>
              <a:rPr sz="2200" spc="5" dirty="0">
                <a:solidFill>
                  <a:srgbClr val="BF0000"/>
                </a:solidFill>
              </a:rPr>
              <a:t>(B))</a:t>
            </a:r>
            <a:r>
              <a:rPr sz="2200" spc="290" dirty="0">
                <a:solidFill>
                  <a:srgbClr val="BF0000"/>
                </a:solidFill>
              </a:rPr>
              <a:t> </a:t>
            </a:r>
            <a:r>
              <a:rPr sz="2200" spc="-5" dirty="0"/>
              <a:t>pair</a:t>
            </a:r>
            <a:r>
              <a:rPr sz="2200" spc="285" dirty="0"/>
              <a:t> </a:t>
            </a:r>
            <a:r>
              <a:rPr sz="2200" spc="-5" dirty="0"/>
              <a:t>is</a:t>
            </a:r>
            <a:r>
              <a:rPr sz="2200" spc="300" dirty="0"/>
              <a:t> </a:t>
            </a:r>
            <a:r>
              <a:rPr sz="2200" b="1" dirty="0">
                <a:latin typeface="Arial"/>
                <a:cs typeface="Arial"/>
              </a:rPr>
              <a:t>non-conflicting</a:t>
            </a:r>
            <a:r>
              <a:rPr sz="2200" b="1" spc="280" dirty="0">
                <a:latin typeface="Arial"/>
                <a:cs typeface="Arial"/>
              </a:rPr>
              <a:t> </a:t>
            </a:r>
            <a:r>
              <a:rPr sz="2200" dirty="0"/>
              <a:t>because</a:t>
            </a:r>
            <a:r>
              <a:rPr sz="2200" spc="270" dirty="0"/>
              <a:t> </a:t>
            </a:r>
            <a:r>
              <a:rPr sz="2200" dirty="0"/>
              <a:t>they</a:t>
            </a:r>
            <a:r>
              <a:rPr sz="2200" spc="275" dirty="0"/>
              <a:t> </a:t>
            </a:r>
            <a:r>
              <a:rPr sz="2200" spc="-5" dirty="0"/>
              <a:t>operate </a:t>
            </a:r>
            <a:r>
              <a:rPr sz="2200" spc="-595" dirty="0"/>
              <a:t> </a:t>
            </a:r>
            <a:r>
              <a:rPr sz="2200" dirty="0"/>
              <a:t>on different</a:t>
            </a:r>
            <a:r>
              <a:rPr sz="2200" spc="-80" dirty="0"/>
              <a:t> </a:t>
            </a:r>
            <a:r>
              <a:rPr sz="2200" dirty="0"/>
              <a:t>data</a:t>
            </a:r>
            <a:r>
              <a:rPr sz="2200" spc="-20" dirty="0"/>
              <a:t> </a:t>
            </a:r>
            <a:r>
              <a:rPr sz="2200" dirty="0"/>
              <a:t>item.</a:t>
            </a:r>
            <a:endParaRPr sz="2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  <a:buChar char="•"/>
            </a:pPr>
            <a:endParaRPr sz="3200"/>
          </a:p>
          <a:p>
            <a:pPr marL="410209" indent="-344805">
              <a:lnSpc>
                <a:spcPct val="100000"/>
              </a:lnSpc>
              <a:buChar char="•"/>
              <a:tabLst>
                <a:tab pos="410209" algn="l"/>
                <a:tab pos="410845" algn="l"/>
              </a:tabLst>
            </a:pPr>
            <a:r>
              <a:rPr spc="-25" dirty="0"/>
              <a:t>Similarly,</a:t>
            </a:r>
          </a:p>
          <a:p>
            <a:pPr marL="410209" indent="-344805">
              <a:lnSpc>
                <a:spcPct val="100000"/>
              </a:lnSpc>
              <a:spcBef>
                <a:spcPts val="525"/>
              </a:spcBef>
              <a:buChar char="•"/>
              <a:tabLst>
                <a:tab pos="410209" algn="l"/>
                <a:tab pos="410845" algn="l"/>
              </a:tabLst>
            </a:pPr>
            <a:r>
              <a:rPr spc="5" dirty="0">
                <a:solidFill>
                  <a:srgbClr val="BF0000"/>
                </a:solidFill>
              </a:rPr>
              <a:t>((W</a:t>
            </a:r>
            <a:r>
              <a:rPr sz="2175" spc="7" baseline="-21072" dirty="0">
                <a:solidFill>
                  <a:srgbClr val="BF0000"/>
                </a:solidFill>
              </a:rPr>
              <a:t>1</a:t>
            </a:r>
            <a:r>
              <a:rPr sz="2200" spc="5" dirty="0">
                <a:solidFill>
                  <a:srgbClr val="BF0000"/>
                </a:solidFill>
              </a:rPr>
              <a:t>(A),</a:t>
            </a:r>
            <a:r>
              <a:rPr sz="2200" spc="-75" dirty="0">
                <a:solidFill>
                  <a:srgbClr val="BF0000"/>
                </a:solidFill>
              </a:rPr>
              <a:t> </a:t>
            </a:r>
            <a:r>
              <a:rPr sz="2200" spc="10" dirty="0">
                <a:solidFill>
                  <a:srgbClr val="BF0000"/>
                </a:solidFill>
              </a:rPr>
              <a:t>W</a:t>
            </a:r>
            <a:r>
              <a:rPr sz="2175" spc="15" baseline="-21072" dirty="0">
                <a:solidFill>
                  <a:srgbClr val="BF0000"/>
                </a:solidFill>
              </a:rPr>
              <a:t>2</a:t>
            </a:r>
            <a:r>
              <a:rPr sz="2200" spc="10" dirty="0">
                <a:solidFill>
                  <a:srgbClr val="BF0000"/>
                </a:solidFill>
              </a:rPr>
              <a:t>(B))</a:t>
            </a:r>
            <a:r>
              <a:rPr sz="2200" spc="-75" dirty="0">
                <a:solidFill>
                  <a:srgbClr val="BF0000"/>
                </a:solidFill>
              </a:rPr>
              <a:t> </a:t>
            </a:r>
            <a:r>
              <a:rPr sz="2200" spc="-5" dirty="0"/>
              <a:t>pair</a:t>
            </a:r>
            <a:r>
              <a:rPr sz="2200" spc="20" dirty="0"/>
              <a:t> </a:t>
            </a:r>
            <a:r>
              <a:rPr sz="2200" spc="-5" dirty="0"/>
              <a:t>is</a:t>
            </a:r>
            <a:r>
              <a:rPr sz="2200" spc="-15" dirty="0"/>
              <a:t> </a:t>
            </a:r>
            <a:r>
              <a:rPr sz="2200" b="1" dirty="0">
                <a:latin typeface="Arial"/>
                <a:cs typeface="Arial"/>
              </a:rPr>
              <a:t>non-conflicting.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29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545204"/>
          </a:xfrm>
          <a:custGeom>
            <a:avLst/>
            <a:gdLst/>
            <a:ahLst/>
            <a:cxnLst/>
            <a:rect l="l" t="t" r="r" b="b"/>
            <a:pathLst>
              <a:path w="8269605" h="3545204">
                <a:moveTo>
                  <a:pt x="8269224" y="0"/>
                </a:moveTo>
                <a:lnTo>
                  <a:pt x="0" y="0"/>
                </a:lnTo>
                <a:lnTo>
                  <a:pt x="0" y="3544824"/>
                </a:lnTo>
                <a:lnTo>
                  <a:pt x="8269224" y="3544824"/>
                </a:lnTo>
                <a:lnTo>
                  <a:pt x="8269224" y="3523488"/>
                </a:lnTo>
                <a:lnTo>
                  <a:pt x="39624" y="3523488"/>
                </a:lnTo>
                <a:lnTo>
                  <a:pt x="18286" y="3505200"/>
                </a:lnTo>
                <a:lnTo>
                  <a:pt x="39624" y="3505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545204">
                <a:moveTo>
                  <a:pt x="39624" y="3505200"/>
                </a:moveTo>
                <a:lnTo>
                  <a:pt x="18286" y="3505200"/>
                </a:lnTo>
                <a:lnTo>
                  <a:pt x="39624" y="3523488"/>
                </a:lnTo>
                <a:lnTo>
                  <a:pt x="39624" y="3505200"/>
                </a:lnTo>
                <a:close/>
              </a:path>
              <a:path w="8269605" h="3545204">
                <a:moveTo>
                  <a:pt x="8229600" y="3505200"/>
                </a:moveTo>
                <a:lnTo>
                  <a:pt x="39624" y="3505200"/>
                </a:lnTo>
                <a:lnTo>
                  <a:pt x="39624" y="3523488"/>
                </a:lnTo>
                <a:lnTo>
                  <a:pt x="8229600" y="3523488"/>
                </a:lnTo>
                <a:lnTo>
                  <a:pt x="8229600" y="3505200"/>
                </a:lnTo>
                <a:close/>
              </a:path>
              <a:path w="8269605" h="3545204">
                <a:moveTo>
                  <a:pt x="8229600" y="18287"/>
                </a:moveTo>
                <a:lnTo>
                  <a:pt x="8229600" y="3523488"/>
                </a:lnTo>
                <a:lnTo>
                  <a:pt x="8247888" y="3505200"/>
                </a:lnTo>
                <a:lnTo>
                  <a:pt x="8269224" y="3505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545204">
                <a:moveTo>
                  <a:pt x="8269224" y="3505200"/>
                </a:moveTo>
                <a:lnTo>
                  <a:pt x="8247888" y="3505200"/>
                </a:lnTo>
                <a:lnTo>
                  <a:pt x="8229600" y="3523488"/>
                </a:lnTo>
                <a:lnTo>
                  <a:pt x="8269224" y="3523488"/>
                </a:lnTo>
                <a:lnTo>
                  <a:pt x="8269224" y="3505200"/>
                </a:lnTo>
                <a:close/>
              </a:path>
              <a:path w="8269605" h="3545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545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545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332" y="1972057"/>
            <a:ext cx="7986395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407670" algn="l"/>
                <a:tab pos="408305" algn="l"/>
              </a:tabLst>
            </a:pPr>
            <a:r>
              <a:rPr sz="2200" spc="-5" dirty="0">
                <a:latin typeface="Arial MT"/>
                <a:cs typeface="Arial MT"/>
              </a:rPr>
              <a:t>Consider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schedule: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3250">
              <a:latin typeface="Arial MT"/>
              <a:cs typeface="Arial MT"/>
            </a:endParaRPr>
          </a:p>
          <a:p>
            <a:pPr marL="407670" marR="420370" indent="-344805">
              <a:lnSpc>
                <a:spcPct val="10000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S1: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30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1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22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30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22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15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(B),</a:t>
            </a:r>
            <a:r>
              <a:rPr sz="2400" b="1" spc="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(B),</a:t>
            </a:r>
            <a:r>
              <a:rPr sz="2400" b="1" spc="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15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(B), </a:t>
            </a:r>
            <a:r>
              <a:rPr sz="2400" b="1" spc="-6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(B)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200">
              <a:latin typeface="Arial"/>
              <a:cs typeface="Arial"/>
            </a:endParaRPr>
          </a:p>
          <a:p>
            <a:pPr marL="407670" marR="55880" indent="-344805">
              <a:lnSpc>
                <a:spcPct val="100000"/>
              </a:lnSpc>
              <a:buChar char="•"/>
              <a:tabLst>
                <a:tab pos="407670" algn="l"/>
                <a:tab pos="408305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O</a:t>
            </a:r>
            <a:r>
              <a:rPr sz="2175" spc="7" baseline="-21072" dirty="0">
                <a:latin typeface="Arial MT"/>
                <a:cs typeface="Arial MT"/>
              </a:rPr>
              <a:t>i</a:t>
            </a:r>
            <a:r>
              <a:rPr sz="2175" spc="270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O</a:t>
            </a:r>
            <a:r>
              <a:rPr sz="2175" spc="7" baseline="-21072" dirty="0">
                <a:latin typeface="Arial MT"/>
                <a:cs typeface="Arial MT"/>
              </a:rPr>
              <a:t>j</a:t>
            </a:r>
            <a:r>
              <a:rPr sz="2175" spc="270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175" baseline="-21072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&lt;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O</a:t>
            </a:r>
            <a:r>
              <a:rPr sz="2175" spc="7" baseline="-21072" dirty="0">
                <a:latin typeface="Arial MT"/>
                <a:cs typeface="Arial MT"/>
              </a:rPr>
              <a:t>j</a:t>
            </a:r>
            <a:r>
              <a:rPr sz="2175" spc="-7" baseline="-21072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(O</a:t>
            </a:r>
            <a:r>
              <a:rPr sz="2175" spc="7" baseline="-21072" dirty="0">
                <a:latin typeface="Arial MT"/>
                <a:cs typeface="Arial MT"/>
              </a:rPr>
              <a:t>i </a:t>
            </a:r>
            <a:r>
              <a:rPr sz="2175" spc="-585" baseline="-2107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executed </a:t>
            </a:r>
            <a:r>
              <a:rPr sz="2200" spc="5" dirty="0">
                <a:latin typeface="Arial MT"/>
                <a:cs typeface="Arial MT"/>
              </a:rPr>
              <a:t>before 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175" baseline="-21072" dirty="0">
                <a:latin typeface="Arial MT"/>
                <a:cs typeface="Arial MT"/>
              </a:rPr>
              <a:t>j</a:t>
            </a:r>
            <a:r>
              <a:rPr sz="2200" dirty="0">
                <a:latin typeface="Arial MT"/>
                <a:cs typeface="Arial MT"/>
              </a:rPr>
              <a:t>), same order </a:t>
            </a:r>
            <a:r>
              <a:rPr sz="2200" spc="-15" dirty="0">
                <a:latin typeface="Arial MT"/>
                <a:cs typeface="Arial MT"/>
              </a:rPr>
              <a:t>will </a:t>
            </a:r>
            <a:r>
              <a:rPr sz="2200" dirty="0">
                <a:latin typeface="Arial MT"/>
                <a:cs typeface="Arial MT"/>
              </a:rPr>
              <a:t>follow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schedule as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well.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29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697604"/>
          </a:xfrm>
          <a:custGeom>
            <a:avLst/>
            <a:gdLst/>
            <a:ahLst/>
            <a:cxnLst/>
            <a:rect l="l" t="t" r="r" b="b"/>
            <a:pathLst>
              <a:path w="8269605" h="3697604">
                <a:moveTo>
                  <a:pt x="8269224" y="0"/>
                </a:moveTo>
                <a:lnTo>
                  <a:pt x="0" y="0"/>
                </a:lnTo>
                <a:lnTo>
                  <a:pt x="0" y="3697224"/>
                </a:lnTo>
                <a:lnTo>
                  <a:pt x="8269224" y="3697224"/>
                </a:lnTo>
                <a:lnTo>
                  <a:pt x="8269224" y="3675888"/>
                </a:lnTo>
                <a:lnTo>
                  <a:pt x="39624" y="3675888"/>
                </a:lnTo>
                <a:lnTo>
                  <a:pt x="18286" y="3657600"/>
                </a:lnTo>
                <a:lnTo>
                  <a:pt x="39624" y="3657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697604">
                <a:moveTo>
                  <a:pt x="39624" y="3657600"/>
                </a:moveTo>
                <a:lnTo>
                  <a:pt x="18286" y="3657600"/>
                </a:lnTo>
                <a:lnTo>
                  <a:pt x="39624" y="3675888"/>
                </a:lnTo>
                <a:lnTo>
                  <a:pt x="39624" y="3657600"/>
                </a:lnTo>
                <a:close/>
              </a:path>
              <a:path w="8269605" h="3697604">
                <a:moveTo>
                  <a:pt x="8229600" y="3657600"/>
                </a:moveTo>
                <a:lnTo>
                  <a:pt x="39624" y="3657600"/>
                </a:lnTo>
                <a:lnTo>
                  <a:pt x="39624" y="3675888"/>
                </a:lnTo>
                <a:lnTo>
                  <a:pt x="8229600" y="3675888"/>
                </a:lnTo>
                <a:lnTo>
                  <a:pt x="8229600" y="3657600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8229600" y="3675888"/>
                </a:lnTo>
                <a:lnTo>
                  <a:pt x="8247888" y="3657600"/>
                </a:lnTo>
                <a:lnTo>
                  <a:pt x="8269224" y="3657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3657600"/>
                </a:moveTo>
                <a:lnTo>
                  <a:pt x="8247888" y="3657600"/>
                </a:lnTo>
                <a:lnTo>
                  <a:pt x="8229600" y="3675888"/>
                </a:lnTo>
                <a:lnTo>
                  <a:pt x="8269224" y="3675888"/>
                </a:lnTo>
                <a:lnTo>
                  <a:pt x="8269224" y="3657600"/>
                </a:lnTo>
                <a:close/>
              </a:path>
              <a:path w="8269605" h="3697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332" y="1906218"/>
            <a:ext cx="7634605" cy="32442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76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407670" algn="l"/>
                <a:tab pos="408305" algn="l"/>
              </a:tabLst>
            </a:pP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property,</a:t>
            </a:r>
            <a:endParaRPr sz="22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407670" algn="l"/>
                <a:tab pos="408305" algn="l"/>
              </a:tabLst>
            </a:pPr>
            <a:r>
              <a:rPr sz="2200" spc="-15" dirty="0">
                <a:latin typeface="Arial MT"/>
                <a:cs typeface="Arial MT"/>
              </a:rPr>
              <a:t>we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get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S1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407670" marR="68580" indent="-344805">
              <a:lnSpc>
                <a:spcPct val="10000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S1: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30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1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22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30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22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400" b="1" spc="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15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(B),</a:t>
            </a:r>
            <a:r>
              <a:rPr sz="2400" b="1" spc="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(B),</a:t>
            </a:r>
            <a:r>
              <a:rPr sz="2400" b="1" spc="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spc="-15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(B), </a:t>
            </a:r>
            <a:r>
              <a:rPr sz="2400" b="1" spc="-6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7" baseline="-20833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(B)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200">
              <a:latin typeface="Arial"/>
              <a:cs typeface="Arial"/>
            </a:endParaRPr>
          </a:p>
          <a:p>
            <a:pPr marL="407670" indent="-344805">
              <a:lnSpc>
                <a:spcPct val="100000"/>
              </a:lnSpc>
              <a:buChar char="•"/>
              <a:tabLst>
                <a:tab pos="407670" algn="l"/>
                <a:tab pos="408305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T1: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175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(A),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175" spc="7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(A),</a:t>
            </a:r>
            <a:r>
              <a:rPr sz="2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175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(B),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175" spc="15" baseline="-21072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(B)</a:t>
            </a:r>
            <a:endParaRPr sz="2200">
              <a:latin typeface="Arial MT"/>
              <a:cs typeface="Arial MT"/>
            </a:endParaRPr>
          </a:p>
          <a:p>
            <a:pPr marL="407670" indent="-344805">
              <a:lnSpc>
                <a:spcPct val="100000"/>
              </a:lnSpc>
              <a:spcBef>
                <a:spcPts val="525"/>
              </a:spcBef>
              <a:buChar char="•"/>
              <a:tabLst>
                <a:tab pos="407670" algn="l"/>
                <a:tab pos="408305" algn="l"/>
              </a:tabLst>
            </a:pPr>
            <a:r>
              <a:rPr sz="2200" spc="5" dirty="0">
                <a:solidFill>
                  <a:srgbClr val="00AFEF"/>
                </a:solidFill>
                <a:latin typeface="Arial MT"/>
                <a:cs typeface="Arial MT"/>
              </a:rPr>
              <a:t>T2:</a:t>
            </a:r>
            <a:r>
              <a:rPr sz="2200" spc="-3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AFEF"/>
                </a:solidFill>
                <a:latin typeface="Arial MT"/>
                <a:cs typeface="Arial MT"/>
              </a:rPr>
              <a:t>R</a:t>
            </a:r>
            <a:r>
              <a:rPr sz="2175" baseline="-21072" dirty="0">
                <a:solidFill>
                  <a:srgbClr val="00AFEF"/>
                </a:solidFill>
                <a:latin typeface="Arial MT"/>
                <a:cs typeface="Arial MT"/>
              </a:rPr>
              <a:t>2</a:t>
            </a:r>
            <a:r>
              <a:rPr sz="2200" dirty="0">
                <a:solidFill>
                  <a:srgbClr val="00AFEF"/>
                </a:solidFill>
                <a:latin typeface="Arial MT"/>
                <a:cs typeface="Arial MT"/>
              </a:rPr>
              <a:t>(A),</a:t>
            </a:r>
            <a:r>
              <a:rPr sz="22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AFEF"/>
                </a:solidFill>
                <a:latin typeface="Arial MT"/>
                <a:cs typeface="Arial MT"/>
              </a:rPr>
              <a:t>W</a:t>
            </a:r>
            <a:r>
              <a:rPr sz="2175" spc="7" baseline="-21072" dirty="0">
                <a:solidFill>
                  <a:srgbClr val="00AFEF"/>
                </a:solidFill>
                <a:latin typeface="Arial MT"/>
                <a:cs typeface="Arial MT"/>
              </a:rPr>
              <a:t>2</a:t>
            </a:r>
            <a:r>
              <a:rPr sz="2200" spc="5" dirty="0">
                <a:solidFill>
                  <a:srgbClr val="00AFEF"/>
                </a:solidFill>
                <a:latin typeface="Arial MT"/>
                <a:cs typeface="Arial MT"/>
              </a:rPr>
              <a:t>(A),</a:t>
            </a:r>
            <a:r>
              <a:rPr sz="2200" spc="-6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AFEF"/>
                </a:solidFill>
                <a:latin typeface="Arial MT"/>
                <a:cs typeface="Arial MT"/>
              </a:rPr>
              <a:t>R</a:t>
            </a:r>
            <a:r>
              <a:rPr sz="2175" baseline="-21072" dirty="0">
                <a:solidFill>
                  <a:srgbClr val="00AFEF"/>
                </a:solidFill>
                <a:latin typeface="Arial MT"/>
                <a:cs typeface="Arial MT"/>
              </a:rPr>
              <a:t>2</a:t>
            </a:r>
            <a:r>
              <a:rPr sz="2200" dirty="0">
                <a:solidFill>
                  <a:srgbClr val="00AFEF"/>
                </a:solidFill>
                <a:latin typeface="Arial MT"/>
                <a:cs typeface="Arial MT"/>
              </a:rPr>
              <a:t>(B),</a:t>
            </a:r>
            <a:r>
              <a:rPr sz="2200" spc="-3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00AFEF"/>
                </a:solidFill>
                <a:latin typeface="Arial MT"/>
                <a:cs typeface="Arial MT"/>
              </a:rPr>
              <a:t>W</a:t>
            </a:r>
            <a:r>
              <a:rPr sz="2175" spc="15" baseline="-21072" dirty="0">
                <a:solidFill>
                  <a:srgbClr val="00AFEF"/>
                </a:solidFill>
                <a:latin typeface="Arial MT"/>
                <a:cs typeface="Arial MT"/>
              </a:rPr>
              <a:t>2</a:t>
            </a:r>
            <a:r>
              <a:rPr sz="2200" spc="10" dirty="0">
                <a:solidFill>
                  <a:srgbClr val="00AFEF"/>
                </a:solidFill>
                <a:latin typeface="Arial MT"/>
                <a:cs typeface="Arial MT"/>
              </a:rPr>
              <a:t>(B)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1940" y="451104"/>
            <a:ext cx="309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Serial</a:t>
            </a:r>
            <a:r>
              <a:rPr spc="-110" dirty="0"/>
              <a:t> </a:t>
            </a:r>
            <a:r>
              <a:rPr spc="5" dirty="0"/>
              <a:t>Schedules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4566285"/>
          </a:xfrm>
          <a:custGeom>
            <a:avLst/>
            <a:gdLst/>
            <a:ahLst/>
            <a:cxnLst/>
            <a:rect l="l" t="t" r="r" b="b"/>
            <a:pathLst>
              <a:path w="8269605" h="4566285">
                <a:moveTo>
                  <a:pt x="8247888" y="0"/>
                </a:moveTo>
                <a:lnTo>
                  <a:pt x="18286" y="0"/>
                </a:lnTo>
                <a:lnTo>
                  <a:pt x="11572" y="1571"/>
                </a:lnTo>
                <a:lnTo>
                  <a:pt x="5714" y="5715"/>
                </a:lnTo>
                <a:lnTo>
                  <a:pt x="1571" y="11572"/>
                </a:lnTo>
                <a:lnTo>
                  <a:pt x="0" y="18287"/>
                </a:lnTo>
                <a:lnTo>
                  <a:pt x="0" y="4544568"/>
                </a:lnTo>
                <a:lnTo>
                  <a:pt x="1571" y="4553045"/>
                </a:lnTo>
                <a:lnTo>
                  <a:pt x="5714" y="4559808"/>
                </a:lnTo>
                <a:lnTo>
                  <a:pt x="11572" y="4564284"/>
                </a:lnTo>
                <a:lnTo>
                  <a:pt x="18286" y="4565904"/>
                </a:lnTo>
                <a:lnTo>
                  <a:pt x="8247888" y="4565904"/>
                </a:lnTo>
                <a:lnTo>
                  <a:pt x="8256365" y="4564284"/>
                </a:lnTo>
                <a:lnTo>
                  <a:pt x="8263128" y="4559808"/>
                </a:lnTo>
                <a:lnTo>
                  <a:pt x="8267604" y="4553045"/>
                </a:lnTo>
                <a:lnTo>
                  <a:pt x="8269224" y="4544568"/>
                </a:lnTo>
                <a:lnTo>
                  <a:pt x="39624" y="4544568"/>
                </a:lnTo>
                <a:lnTo>
                  <a:pt x="18286" y="4526280"/>
                </a:lnTo>
                <a:lnTo>
                  <a:pt x="39624" y="452628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7604" y="11572"/>
                </a:lnTo>
                <a:lnTo>
                  <a:pt x="8263128" y="5715"/>
                </a:lnTo>
                <a:lnTo>
                  <a:pt x="8256365" y="1571"/>
                </a:lnTo>
                <a:lnTo>
                  <a:pt x="8247888" y="0"/>
                </a:lnTo>
                <a:close/>
              </a:path>
              <a:path w="8269605" h="4566285">
                <a:moveTo>
                  <a:pt x="39624" y="4526280"/>
                </a:moveTo>
                <a:lnTo>
                  <a:pt x="18286" y="4526280"/>
                </a:lnTo>
                <a:lnTo>
                  <a:pt x="39624" y="4544568"/>
                </a:lnTo>
                <a:lnTo>
                  <a:pt x="39624" y="4526280"/>
                </a:lnTo>
                <a:close/>
              </a:path>
              <a:path w="8269605" h="4566285">
                <a:moveTo>
                  <a:pt x="8229600" y="4526280"/>
                </a:moveTo>
                <a:lnTo>
                  <a:pt x="39624" y="4526280"/>
                </a:lnTo>
                <a:lnTo>
                  <a:pt x="39624" y="4544568"/>
                </a:lnTo>
                <a:lnTo>
                  <a:pt x="8229600" y="4544568"/>
                </a:lnTo>
                <a:lnTo>
                  <a:pt x="8229600" y="4526280"/>
                </a:lnTo>
                <a:close/>
              </a:path>
              <a:path w="8269605" h="4566285">
                <a:moveTo>
                  <a:pt x="8229600" y="18287"/>
                </a:moveTo>
                <a:lnTo>
                  <a:pt x="8229600" y="4544568"/>
                </a:lnTo>
                <a:lnTo>
                  <a:pt x="8247888" y="4526280"/>
                </a:lnTo>
                <a:lnTo>
                  <a:pt x="8269224" y="452628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66285">
                <a:moveTo>
                  <a:pt x="8269224" y="4526280"/>
                </a:moveTo>
                <a:lnTo>
                  <a:pt x="8247888" y="4526280"/>
                </a:lnTo>
                <a:lnTo>
                  <a:pt x="8229600" y="4544568"/>
                </a:lnTo>
                <a:lnTo>
                  <a:pt x="8269224" y="4544568"/>
                </a:lnTo>
                <a:lnTo>
                  <a:pt x="8269224" y="4526280"/>
                </a:lnTo>
                <a:close/>
              </a:path>
              <a:path w="8269605" h="456628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6628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6628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6632" y="1905638"/>
            <a:ext cx="7330440" cy="44253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20370" indent="-3448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420370" algn="l"/>
                <a:tab pos="421005" algn="l"/>
              </a:tabLst>
            </a:pPr>
            <a:r>
              <a:rPr sz="2200" b="1" dirty="0">
                <a:latin typeface="Arial"/>
                <a:cs typeface="Arial"/>
              </a:rPr>
              <a:t>Possible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Serial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Schedules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1219200" lvl="1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1219200" algn="l"/>
              </a:tabLst>
            </a:pPr>
            <a:r>
              <a:rPr sz="3200" b="1" spc="-10" dirty="0">
                <a:latin typeface="Arial"/>
                <a:cs typeface="Arial"/>
              </a:rPr>
              <a:t>T1-&gt;T2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T2-&gt;T1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750">
              <a:latin typeface="Arial"/>
              <a:cs typeface="Arial"/>
            </a:endParaRPr>
          </a:p>
          <a:p>
            <a:pPr marL="420370" indent="-344805">
              <a:lnSpc>
                <a:spcPct val="100000"/>
              </a:lnSpc>
              <a:buFont typeface="Arial MT"/>
              <a:buChar char="•"/>
              <a:tabLst>
                <a:tab pos="420370" algn="l"/>
                <a:tab pos="421005" algn="l"/>
              </a:tabLst>
            </a:pPr>
            <a:r>
              <a:rPr sz="2200" b="1" spc="5" dirty="0">
                <a:latin typeface="Arial"/>
                <a:cs typeface="Arial"/>
              </a:rPr>
              <a:t>Swapping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non-conflicting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operation</a:t>
            </a:r>
            <a:r>
              <a:rPr sz="2200" dirty="0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  <a:p>
            <a:pPr marL="420370" indent="-344805">
              <a:lnSpc>
                <a:spcPct val="100000"/>
              </a:lnSpc>
              <a:spcBef>
                <a:spcPts val="265"/>
              </a:spcBef>
              <a:buChar char="•"/>
              <a:tabLst>
                <a:tab pos="420370" algn="l"/>
                <a:tab pos="421005" algn="l"/>
              </a:tabLst>
            </a:pPr>
            <a:r>
              <a:rPr sz="2200" dirty="0">
                <a:latin typeface="Arial MT"/>
                <a:cs typeface="Arial MT"/>
              </a:rPr>
              <a:t>R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(A)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R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(B)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S1,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schedule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becomes,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050">
              <a:latin typeface="Arial MT"/>
              <a:cs typeface="Arial MT"/>
            </a:endParaRPr>
          </a:p>
          <a:p>
            <a:pPr marL="420370" marR="159385" indent="-344805">
              <a:lnSpc>
                <a:spcPts val="2810"/>
              </a:lnSpc>
              <a:buFont typeface="Arial MT"/>
              <a:buChar char="•"/>
              <a:tabLst>
                <a:tab pos="420370" algn="l"/>
                <a:tab pos="421005" algn="l"/>
              </a:tabLst>
            </a:pP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S1:</a:t>
            </a:r>
            <a:r>
              <a:rPr sz="2600" b="1" spc="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550" b="1" spc="-22" baseline="-19607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600" b="1" spc="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550" b="1" spc="-22" baseline="-19607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600" b="1" spc="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550" b="1" spc="-22" baseline="-19607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600" b="1" spc="9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550" b="1" spc="-22" baseline="-19607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600" b="1" spc="-15" dirty="0">
                <a:solidFill>
                  <a:srgbClr val="BF0000"/>
                </a:solidFill>
                <a:latin typeface="Arial"/>
                <a:cs typeface="Arial"/>
              </a:rPr>
              <a:t>(A),</a:t>
            </a:r>
            <a:r>
              <a:rPr sz="2600" b="1" spc="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550" b="1" spc="-7" baseline="-19607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(B),</a:t>
            </a:r>
            <a:r>
              <a:rPr sz="2600" b="1" spc="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550" b="1" spc="-7" baseline="-19607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(B), </a:t>
            </a:r>
            <a:r>
              <a:rPr sz="2600" b="1" spc="-70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550" b="1" spc="-7" baseline="-19607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(B),</a:t>
            </a:r>
            <a:r>
              <a:rPr sz="2600" b="1" spc="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550" b="1" spc="-7" baseline="-19607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600" b="1" spc="-5" dirty="0">
                <a:solidFill>
                  <a:srgbClr val="BF0000"/>
                </a:solidFill>
                <a:latin typeface="Arial"/>
                <a:cs typeface="Arial"/>
              </a:rPr>
              <a:t>(B)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420370" marR="55880" indent="-344805">
              <a:lnSpc>
                <a:spcPts val="2810"/>
              </a:lnSpc>
              <a:buFont typeface="Arial MT"/>
              <a:buChar char="•"/>
              <a:tabLst>
                <a:tab pos="420370" algn="l"/>
                <a:tab pos="421005" algn="l"/>
              </a:tabLst>
            </a:pPr>
            <a:r>
              <a:rPr sz="2600" b="1" spc="-45" dirty="0">
                <a:latin typeface="Arial"/>
                <a:cs typeface="Arial"/>
              </a:rPr>
              <a:t>S11: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1</a:t>
            </a:r>
            <a:r>
              <a:rPr sz="2600" spc="-5" dirty="0">
                <a:latin typeface="Arial MT"/>
                <a:cs typeface="Arial MT"/>
              </a:rPr>
              <a:t>(A),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1</a:t>
            </a:r>
            <a:r>
              <a:rPr sz="2600" spc="10" dirty="0">
                <a:latin typeface="Arial MT"/>
                <a:cs typeface="Arial MT"/>
              </a:rPr>
              <a:t>(A),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550" b="1" spc="-7" baseline="-19607" dirty="0">
                <a:latin typeface="Arial"/>
                <a:cs typeface="Arial"/>
              </a:rPr>
              <a:t>1</a:t>
            </a:r>
            <a:r>
              <a:rPr sz="2600" b="1" spc="-5" dirty="0">
                <a:latin typeface="Arial"/>
                <a:cs typeface="Arial"/>
              </a:rPr>
              <a:t>(B)</a:t>
            </a:r>
            <a:r>
              <a:rPr sz="2600" spc="-5" dirty="0">
                <a:latin typeface="Arial MT"/>
                <a:cs typeface="Arial MT"/>
              </a:rPr>
              <a:t>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2</a:t>
            </a:r>
            <a:r>
              <a:rPr sz="2600" spc="10" dirty="0">
                <a:latin typeface="Arial MT"/>
                <a:cs typeface="Arial MT"/>
              </a:rPr>
              <a:t>(A),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b="1" spc="-15" dirty="0">
                <a:latin typeface="Arial"/>
                <a:cs typeface="Arial"/>
              </a:rPr>
              <a:t>R</a:t>
            </a:r>
            <a:r>
              <a:rPr sz="2550" b="1" spc="-22" baseline="-19607" dirty="0">
                <a:latin typeface="Arial"/>
                <a:cs typeface="Arial"/>
              </a:rPr>
              <a:t>2</a:t>
            </a:r>
            <a:r>
              <a:rPr sz="2600" b="1" spc="-15" dirty="0">
                <a:latin typeface="Arial"/>
                <a:cs typeface="Arial"/>
              </a:rPr>
              <a:t>(A)</a:t>
            </a:r>
            <a:r>
              <a:rPr sz="2600" spc="-15" dirty="0">
                <a:latin typeface="Arial MT"/>
                <a:cs typeface="Arial MT"/>
              </a:rPr>
              <a:t>,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1</a:t>
            </a:r>
            <a:r>
              <a:rPr sz="2600" spc="10" dirty="0">
                <a:latin typeface="Arial MT"/>
                <a:cs typeface="Arial MT"/>
              </a:rPr>
              <a:t>(B),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2</a:t>
            </a:r>
            <a:r>
              <a:rPr sz="2600" spc="-5" dirty="0">
                <a:latin typeface="Arial MT"/>
                <a:cs typeface="Arial MT"/>
              </a:rPr>
              <a:t>(B),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2</a:t>
            </a:r>
            <a:r>
              <a:rPr sz="2600" spc="10" dirty="0">
                <a:latin typeface="Arial MT"/>
                <a:cs typeface="Arial MT"/>
              </a:rPr>
              <a:t>(B)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1940" y="451104"/>
            <a:ext cx="309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Serial</a:t>
            </a:r>
            <a:r>
              <a:rPr spc="-110" dirty="0"/>
              <a:t> </a:t>
            </a:r>
            <a:r>
              <a:rPr spc="5" dirty="0"/>
              <a:t>Schedules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4566285"/>
          </a:xfrm>
          <a:custGeom>
            <a:avLst/>
            <a:gdLst/>
            <a:ahLst/>
            <a:cxnLst/>
            <a:rect l="l" t="t" r="r" b="b"/>
            <a:pathLst>
              <a:path w="8269605" h="4566285">
                <a:moveTo>
                  <a:pt x="8269224" y="0"/>
                </a:moveTo>
                <a:lnTo>
                  <a:pt x="0" y="0"/>
                </a:lnTo>
                <a:lnTo>
                  <a:pt x="0" y="4565904"/>
                </a:lnTo>
                <a:lnTo>
                  <a:pt x="8269224" y="4565904"/>
                </a:lnTo>
                <a:lnTo>
                  <a:pt x="8269224" y="4544568"/>
                </a:lnTo>
                <a:lnTo>
                  <a:pt x="39624" y="4544568"/>
                </a:lnTo>
                <a:lnTo>
                  <a:pt x="18286" y="4526280"/>
                </a:lnTo>
                <a:lnTo>
                  <a:pt x="39624" y="452628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66285">
                <a:moveTo>
                  <a:pt x="39624" y="4526280"/>
                </a:moveTo>
                <a:lnTo>
                  <a:pt x="18286" y="4526280"/>
                </a:lnTo>
                <a:lnTo>
                  <a:pt x="39624" y="4544568"/>
                </a:lnTo>
                <a:lnTo>
                  <a:pt x="39624" y="4526280"/>
                </a:lnTo>
                <a:close/>
              </a:path>
              <a:path w="8269605" h="4566285">
                <a:moveTo>
                  <a:pt x="8229600" y="4526280"/>
                </a:moveTo>
                <a:lnTo>
                  <a:pt x="39624" y="4526280"/>
                </a:lnTo>
                <a:lnTo>
                  <a:pt x="39624" y="4544568"/>
                </a:lnTo>
                <a:lnTo>
                  <a:pt x="8229600" y="4544568"/>
                </a:lnTo>
                <a:lnTo>
                  <a:pt x="8229600" y="4526280"/>
                </a:lnTo>
                <a:close/>
              </a:path>
              <a:path w="8269605" h="4566285">
                <a:moveTo>
                  <a:pt x="8229600" y="18287"/>
                </a:moveTo>
                <a:lnTo>
                  <a:pt x="8229600" y="4544568"/>
                </a:lnTo>
                <a:lnTo>
                  <a:pt x="8247888" y="4526280"/>
                </a:lnTo>
                <a:lnTo>
                  <a:pt x="8269224" y="452628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66285">
                <a:moveTo>
                  <a:pt x="8269224" y="4526280"/>
                </a:moveTo>
                <a:lnTo>
                  <a:pt x="8247888" y="4526280"/>
                </a:lnTo>
                <a:lnTo>
                  <a:pt x="8229600" y="4544568"/>
                </a:lnTo>
                <a:lnTo>
                  <a:pt x="8269224" y="4544568"/>
                </a:lnTo>
                <a:lnTo>
                  <a:pt x="8269224" y="4526280"/>
                </a:lnTo>
                <a:close/>
              </a:path>
              <a:path w="8269605" h="456628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6628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6628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332" y="1972057"/>
            <a:ext cx="7928609" cy="3316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marR="685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407670" algn="l"/>
                <a:tab pos="408305" algn="l"/>
              </a:tabLst>
            </a:pPr>
            <a:r>
              <a:rPr sz="2200" spc="-25" dirty="0">
                <a:latin typeface="Arial MT"/>
                <a:cs typeface="Arial MT"/>
              </a:rPr>
              <a:t>Similarly,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b="1" spc="5" dirty="0">
                <a:latin typeface="Arial"/>
                <a:cs typeface="Arial"/>
              </a:rPr>
              <a:t>wapping </a:t>
            </a:r>
            <a:r>
              <a:rPr sz="2200" b="1" dirty="0">
                <a:latin typeface="Arial"/>
                <a:cs typeface="Arial"/>
              </a:rPr>
              <a:t>non-conflicting operations </a:t>
            </a:r>
            <a:r>
              <a:rPr sz="2200" spc="15" dirty="0">
                <a:latin typeface="Arial MT"/>
                <a:cs typeface="Arial MT"/>
              </a:rPr>
              <a:t>W</a:t>
            </a:r>
            <a:r>
              <a:rPr sz="2175" spc="22" baseline="-21072" dirty="0">
                <a:latin typeface="Arial MT"/>
                <a:cs typeface="Arial MT"/>
              </a:rPr>
              <a:t>2</a:t>
            </a:r>
            <a:r>
              <a:rPr sz="2200" spc="15" dirty="0">
                <a:latin typeface="Arial MT"/>
                <a:cs typeface="Arial MT"/>
              </a:rPr>
              <a:t>(A)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W</a:t>
            </a:r>
            <a:r>
              <a:rPr sz="2175" spc="15" baseline="-21072" dirty="0">
                <a:latin typeface="Arial MT"/>
                <a:cs typeface="Arial MT"/>
              </a:rPr>
              <a:t>1</a:t>
            </a:r>
            <a:r>
              <a:rPr sz="2200" spc="10" dirty="0">
                <a:latin typeface="Arial MT"/>
                <a:cs typeface="Arial MT"/>
              </a:rPr>
              <a:t>(B)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S11,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becomes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250">
              <a:latin typeface="Arial MT"/>
              <a:cs typeface="Arial MT"/>
            </a:endParaRPr>
          </a:p>
          <a:p>
            <a:pPr marL="407670" marR="700405" indent="-344805">
              <a:lnSpc>
                <a:spcPct val="10000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600" b="1" spc="-45" dirty="0">
                <a:latin typeface="Arial"/>
                <a:cs typeface="Arial"/>
              </a:rPr>
              <a:t>S11: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1</a:t>
            </a:r>
            <a:r>
              <a:rPr sz="2600" spc="-5" dirty="0">
                <a:latin typeface="Arial MT"/>
                <a:cs typeface="Arial MT"/>
              </a:rPr>
              <a:t>(A),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1</a:t>
            </a:r>
            <a:r>
              <a:rPr sz="2600" spc="10" dirty="0">
                <a:latin typeface="Arial MT"/>
                <a:cs typeface="Arial MT"/>
              </a:rPr>
              <a:t>(A),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1</a:t>
            </a:r>
            <a:r>
              <a:rPr sz="2600" spc="-5" dirty="0">
                <a:latin typeface="Arial MT"/>
                <a:cs typeface="Arial MT"/>
              </a:rPr>
              <a:t>(B), </a:t>
            </a:r>
            <a:r>
              <a:rPr sz="2600" spc="10" dirty="0">
                <a:solidFill>
                  <a:srgbClr val="BF0000"/>
                </a:solidFill>
                <a:latin typeface="Arial MT"/>
                <a:cs typeface="Arial MT"/>
              </a:rPr>
              <a:t>W</a:t>
            </a:r>
            <a:r>
              <a:rPr sz="2550" spc="15" baseline="-19607" dirty="0">
                <a:solidFill>
                  <a:srgbClr val="BF0000"/>
                </a:solidFill>
                <a:latin typeface="Arial MT"/>
                <a:cs typeface="Arial MT"/>
              </a:rPr>
              <a:t>2</a:t>
            </a:r>
            <a:r>
              <a:rPr sz="2600" spc="10" dirty="0">
                <a:solidFill>
                  <a:srgbClr val="BF0000"/>
                </a:solidFill>
                <a:latin typeface="Arial MT"/>
                <a:cs typeface="Arial MT"/>
              </a:rPr>
              <a:t>(A)</a:t>
            </a:r>
            <a:r>
              <a:rPr sz="2600" spc="10" dirty="0">
                <a:latin typeface="Arial MT"/>
                <a:cs typeface="Arial MT"/>
              </a:rPr>
              <a:t>,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2</a:t>
            </a:r>
            <a:r>
              <a:rPr sz="2600" spc="-5" dirty="0">
                <a:latin typeface="Arial MT"/>
                <a:cs typeface="Arial MT"/>
              </a:rPr>
              <a:t>(A), </a:t>
            </a:r>
            <a:r>
              <a:rPr sz="2600" spc="10" dirty="0">
                <a:solidFill>
                  <a:srgbClr val="BF0000"/>
                </a:solidFill>
                <a:latin typeface="Arial MT"/>
                <a:cs typeface="Arial MT"/>
              </a:rPr>
              <a:t>W</a:t>
            </a:r>
            <a:r>
              <a:rPr sz="2550" spc="15" baseline="-19607" dirty="0">
                <a:solidFill>
                  <a:srgbClr val="BF0000"/>
                </a:solidFill>
                <a:latin typeface="Arial MT"/>
                <a:cs typeface="Arial MT"/>
              </a:rPr>
              <a:t>1</a:t>
            </a:r>
            <a:r>
              <a:rPr sz="2600" spc="10" dirty="0">
                <a:solidFill>
                  <a:srgbClr val="BF0000"/>
                </a:solidFill>
                <a:latin typeface="Arial MT"/>
                <a:cs typeface="Arial MT"/>
              </a:rPr>
              <a:t>(B)</a:t>
            </a:r>
            <a:r>
              <a:rPr sz="2600" spc="10" dirty="0">
                <a:latin typeface="Arial MT"/>
                <a:cs typeface="Arial MT"/>
              </a:rPr>
              <a:t>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2</a:t>
            </a:r>
            <a:r>
              <a:rPr sz="2600" spc="-5" dirty="0">
                <a:latin typeface="Arial MT"/>
                <a:cs typeface="Arial MT"/>
              </a:rPr>
              <a:t>(B),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2</a:t>
            </a:r>
            <a:r>
              <a:rPr sz="2600" spc="10" dirty="0">
                <a:latin typeface="Arial MT"/>
                <a:cs typeface="Arial MT"/>
              </a:rPr>
              <a:t>(B)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3800">
              <a:latin typeface="Arial MT"/>
              <a:cs typeface="Arial MT"/>
            </a:endParaRPr>
          </a:p>
          <a:p>
            <a:pPr marL="407670" marR="663575" indent="-344805">
              <a:lnSpc>
                <a:spcPct val="10000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600" b="1" spc="-5" dirty="0">
                <a:latin typeface="Arial"/>
                <a:cs typeface="Arial"/>
              </a:rPr>
              <a:t>S12: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1</a:t>
            </a:r>
            <a:r>
              <a:rPr sz="2600" spc="-5" dirty="0">
                <a:latin typeface="Arial MT"/>
                <a:cs typeface="Arial MT"/>
              </a:rPr>
              <a:t>(A),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1</a:t>
            </a:r>
            <a:r>
              <a:rPr sz="2600" spc="10" dirty="0">
                <a:latin typeface="Arial MT"/>
                <a:cs typeface="Arial MT"/>
              </a:rPr>
              <a:t>(A),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1</a:t>
            </a:r>
            <a:r>
              <a:rPr sz="2600" spc="-5" dirty="0">
                <a:latin typeface="Arial MT"/>
                <a:cs typeface="Arial MT"/>
              </a:rPr>
              <a:t>(B),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W</a:t>
            </a:r>
            <a:r>
              <a:rPr sz="2550" b="1" spc="-7" baseline="-19607" dirty="0">
                <a:latin typeface="Arial"/>
                <a:cs typeface="Arial"/>
              </a:rPr>
              <a:t>1</a:t>
            </a:r>
            <a:r>
              <a:rPr sz="2600" b="1" spc="-5" dirty="0">
                <a:latin typeface="Arial"/>
                <a:cs typeface="Arial"/>
              </a:rPr>
              <a:t>(B)</a:t>
            </a:r>
            <a:r>
              <a:rPr sz="2600" spc="-5" dirty="0">
                <a:latin typeface="Arial MT"/>
                <a:cs typeface="Arial MT"/>
              </a:rPr>
              <a:t>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2</a:t>
            </a:r>
            <a:r>
              <a:rPr sz="2600" spc="-5" dirty="0">
                <a:latin typeface="Arial MT"/>
                <a:cs typeface="Arial MT"/>
              </a:rPr>
              <a:t>(A),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b="1" spc="-15" dirty="0">
                <a:latin typeface="Arial"/>
                <a:cs typeface="Arial"/>
              </a:rPr>
              <a:t>W</a:t>
            </a:r>
            <a:r>
              <a:rPr sz="2550" b="1" spc="-22" baseline="-19607" dirty="0">
                <a:latin typeface="Arial"/>
                <a:cs typeface="Arial"/>
              </a:rPr>
              <a:t>2</a:t>
            </a:r>
            <a:r>
              <a:rPr sz="2600" b="1" spc="-15" dirty="0">
                <a:latin typeface="Arial"/>
                <a:cs typeface="Arial"/>
              </a:rPr>
              <a:t>(A)</a:t>
            </a:r>
            <a:r>
              <a:rPr sz="2600" spc="-15" dirty="0">
                <a:latin typeface="Arial MT"/>
                <a:cs typeface="Arial MT"/>
              </a:rPr>
              <a:t>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19607" dirty="0">
                <a:latin typeface="Arial MT"/>
                <a:cs typeface="Arial MT"/>
              </a:rPr>
              <a:t>2</a:t>
            </a:r>
            <a:r>
              <a:rPr sz="2600" spc="-5" dirty="0">
                <a:latin typeface="Arial MT"/>
                <a:cs typeface="Arial MT"/>
              </a:rPr>
              <a:t>(B),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W</a:t>
            </a:r>
            <a:r>
              <a:rPr sz="2550" spc="15" baseline="-19607" dirty="0">
                <a:latin typeface="Arial MT"/>
                <a:cs typeface="Arial MT"/>
              </a:rPr>
              <a:t>2</a:t>
            </a:r>
            <a:r>
              <a:rPr sz="2600" spc="10" dirty="0">
                <a:latin typeface="Arial MT"/>
                <a:cs typeface="Arial MT"/>
              </a:rPr>
              <a:t>(B)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667" y="451104"/>
            <a:ext cx="374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Conflict</a:t>
            </a:r>
            <a:r>
              <a:rPr spc="-65" dirty="0"/>
              <a:t> </a:t>
            </a:r>
            <a:r>
              <a:rPr spc="-5" dirty="0"/>
              <a:t>Serializable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240405"/>
          </a:xfrm>
          <a:custGeom>
            <a:avLst/>
            <a:gdLst/>
            <a:ahLst/>
            <a:cxnLst/>
            <a:rect l="l" t="t" r="r" b="b"/>
            <a:pathLst>
              <a:path w="8269605" h="3240404">
                <a:moveTo>
                  <a:pt x="8269224" y="0"/>
                </a:moveTo>
                <a:lnTo>
                  <a:pt x="0" y="0"/>
                </a:lnTo>
                <a:lnTo>
                  <a:pt x="0" y="3240024"/>
                </a:lnTo>
                <a:lnTo>
                  <a:pt x="8269224" y="3240024"/>
                </a:lnTo>
                <a:lnTo>
                  <a:pt x="8269224" y="3218688"/>
                </a:lnTo>
                <a:lnTo>
                  <a:pt x="39624" y="3218688"/>
                </a:lnTo>
                <a:lnTo>
                  <a:pt x="18286" y="3200400"/>
                </a:lnTo>
                <a:lnTo>
                  <a:pt x="39624" y="3200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240404">
                <a:moveTo>
                  <a:pt x="39624" y="3200400"/>
                </a:moveTo>
                <a:lnTo>
                  <a:pt x="18286" y="3200400"/>
                </a:lnTo>
                <a:lnTo>
                  <a:pt x="39624" y="3218688"/>
                </a:lnTo>
                <a:lnTo>
                  <a:pt x="39624" y="3200400"/>
                </a:lnTo>
                <a:close/>
              </a:path>
              <a:path w="8269605" h="3240404">
                <a:moveTo>
                  <a:pt x="8229600" y="3200400"/>
                </a:moveTo>
                <a:lnTo>
                  <a:pt x="39624" y="3200400"/>
                </a:lnTo>
                <a:lnTo>
                  <a:pt x="39624" y="3218688"/>
                </a:lnTo>
                <a:lnTo>
                  <a:pt x="8229600" y="3218688"/>
                </a:lnTo>
                <a:lnTo>
                  <a:pt x="8229600" y="3200400"/>
                </a:lnTo>
                <a:close/>
              </a:path>
              <a:path w="8269605" h="3240404">
                <a:moveTo>
                  <a:pt x="8229600" y="18287"/>
                </a:moveTo>
                <a:lnTo>
                  <a:pt x="8229600" y="3218688"/>
                </a:lnTo>
                <a:lnTo>
                  <a:pt x="8247888" y="3200400"/>
                </a:lnTo>
                <a:lnTo>
                  <a:pt x="8269224" y="3200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240404">
                <a:moveTo>
                  <a:pt x="8269224" y="3200400"/>
                </a:moveTo>
                <a:lnTo>
                  <a:pt x="8247888" y="3200400"/>
                </a:lnTo>
                <a:lnTo>
                  <a:pt x="8229600" y="3218688"/>
                </a:lnTo>
                <a:lnTo>
                  <a:pt x="8269224" y="3218688"/>
                </a:lnTo>
                <a:lnTo>
                  <a:pt x="8269224" y="3200400"/>
                </a:lnTo>
                <a:close/>
              </a:path>
              <a:path w="8269605" h="3240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240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240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7941309" cy="264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9690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S12 is 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a serial schedule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operations of </a:t>
            </a:r>
            <a:r>
              <a:rPr sz="2200" spc="10" dirty="0">
                <a:latin typeface="Arial MT"/>
                <a:cs typeface="Arial MT"/>
              </a:rPr>
              <a:t>T1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performed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before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T2.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Since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S1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transformed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into</a:t>
            </a:r>
            <a:r>
              <a:rPr sz="220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a serial</a:t>
            </a: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schedule</a:t>
            </a:r>
            <a:r>
              <a:rPr sz="220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S12</a:t>
            </a:r>
            <a:r>
              <a:rPr sz="220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swapping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non-conflicting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S1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S1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F0000"/>
                </a:solidFill>
                <a:latin typeface="Arial MT"/>
                <a:cs typeface="Arial MT"/>
              </a:rPr>
              <a:t>conflict</a:t>
            </a:r>
            <a:r>
              <a:rPr sz="2200" spc="-4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serializable.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0304" y="2920492"/>
            <a:ext cx="4231005" cy="1183005"/>
          </a:xfrm>
          <a:custGeom>
            <a:avLst/>
            <a:gdLst/>
            <a:ahLst/>
            <a:cxnLst/>
            <a:rect l="l" t="t" r="r" b="b"/>
            <a:pathLst>
              <a:path w="4231005" h="1183004">
                <a:moveTo>
                  <a:pt x="4230624" y="0"/>
                </a:moveTo>
                <a:lnTo>
                  <a:pt x="0" y="0"/>
                </a:lnTo>
                <a:lnTo>
                  <a:pt x="0" y="1182624"/>
                </a:lnTo>
                <a:lnTo>
                  <a:pt x="4230624" y="1182624"/>
                </a:lnTo>
                <a:lnTo>
                  <a:pt x="4230624" y="1161288"/>
                </a:lnTo>
                <a:lnTo>
                  <a:pt x="39623" y="1161288"/>
                </a:lnTo>
                <a:lnTo>
                  <a:pt x="18287" y="1143000"/>
                </a:lnTo>
                <a:lnTo>
                  <a:pt x="39623" y="11430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4230624" y="18287"/>
                </a:lnTo>
                <a:lnTo>
                  <a:pt x="4230624" y="0"/>
                </a:lnTo>
                <a:close/>
              </a:path>
              <a:path w="4231005" h="1183004">
                <a:moveTo>
                  <a:pt x="39623" y="1143000"/>
                </a:moveTo>
                <a:lnTo>
                  <a:pt x="18287" y="1143000"/>
                </a:lnTo>
                <a:lnTo>
                  <a:pt x="39623" y="1161288"/>
                </a:lnTo>
                <a:lnTo>
                  <a:pt x="39623" y="1143000"/>
                </a:lnTo>
                <a:close/>
              </a:path>
              <a:path w="4231005" h="1183004">
                <a:moveTo>
                  <a:pt x="4191000" y="1143000"/>
                </a:moveTo>
                <a:lnTo>
                  <a:pt x="39623" y="1143000"/>
                </a:lnTo>
                <a:lnTo>
                  <a:pt x="39623" y="1161288"/>
                </a:lnTo>
                <a:lnTo>
                  <a:pt x="4191000" y="1161288"/>
                </a:lnTo>
                <a:lnTo>
                  <a:pt x="4191000" y="1143000"/>
                </a:lnTo>
                <a:close/>
              </a:path>
              <a:path w="4231005" h="1183004">
                <a:moveTo>
                  <a:pt x="4191000" y="18287"/>
                </a:moveTo>
                <a:lnTo>
                  <a:pt x="4191000" y="1161288"/>
                </a:lnTo>
                <a:lnTo>
                  <a:pt x="4209287" y="1143000"/>
                </a:lnTo>
                <a:lnTo>
                  <a:pt x="4230624" y="1143000"/>
                </a:lnTo>
                <a:lnTo>
                  <a:pt x="4230624" y="39624"/>
                </a:lnTo>
                <a:lnTo>
                  <a:pt x="4209287" y="39624"/>
                </a:lnTo>
                <a:lnTo>
                  <a:pt x="4191000" y="18287"/>
                </a:lnTo>
                <a:close/>
              </a:path>
              <a:path w="4231005" h="1183004">
                <a:moveTo>
                  <a:pt x="4230624" y="1143000"/>
                </a:moveTo>
                <a:lnTo>
                  <a:pt x="4209287" y="1143000"/>
                </a:lnTo>
                <a:lnTo>
                  <a:pt x="4191000" y="1161288"/>
                </a:lnTo>
                <a:lnTo>
                  <a:pt x="4230624" y="1161288"/>
                </a:lnTo>
                <a:lnTo>
                  <a:pt x="4230624" y="1143000"/>
                </a:lnTo>
                <a:close/>
              </a:path>
              <a:path w="4231005" h="11830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4231005" h="1183004">
                <a:moveTo>
                  <a:pt x="41910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4191000" y="39624"/>
                </a:lnTo>
                <a:lnTo>
                  <a:pt x="4191000" y="18287"/>
                </a:lnTo>
                <a:close/>
              </a:path>
              <a:path w="4231005" h="1183004">
                <a:moveTo>
                  <a:pt x="4230624" y="18287"/>
                </a:moveTo>
                <a:lnTo>
                  <a:pt x="4191000" y="18287"/>
                </a:lnTo>
                <a:lnTo>
                  <a:pt x="4209287" y="39624"/>
                </a:lnTo>
                <a:lnTo>
                  <a:pt x="4230624" y="39624"/>
                </a:lnTo>
                <a:lnTo>
                  <a:pt x="4230624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32" y="2875483"/>
            <a:ext cx="373951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BF0000"/>
                </a:solidFill>
                <a:latin typeface="Arial MT"/>
                <a:cs typeface="Arial MT"/>
              </a:rPr>
              <a:t>View</a:t>
            </a:r>
            <a:r>
              <a:rPr sz="2800" spc="-3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Serializability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1F5F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Conflict</a:t>
            </a:r>
            <a:r>
              <a:rPr sz="2800" spc="-3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Serializability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2" y="347979"/>
            <a:ext cx="2209800" cy="685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74191" y="357124"/>
            <a:ext cx="2258695" cy="1752600"/>
            <a:chOff x="774191" y="357124"/>
            <a:chExt cx="2258695" cy="1752600"/>
          </a:xfrm>
        </p:grpSpPr>
        <p:sp>
          <p:nvSpPr>
            <p:cNvPr id="6" name="object 6"/>
            <p:cNvSpPr/>
            <p:nvPr/>
          </p:nvSpPr>
          <p:spPr>
            <a:xfrm>
              <a:off x="774192" y="360679"/>
              <a:ext cx="2255520" cy="17780"/>
            </a:xfrm>
            <a:custGeom>
              <a:avLst/>
              <a:gdLst/>
              <a:ahLst/>
              <a:cxnLst/>
              <a:rect l="l" t="t" r="r" b="b"/>
              <a:pathLst>
                <a:path w="2255520" h="1777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7780"/>
                  </a:lnTo>
                  <a:lnTo>
                    <a:pt x="2255520" y="1778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5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3615" y="3784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4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615" y="39065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4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3615" y="3997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615" y="40589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5" y="41198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2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3615" y="433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1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615" y="4394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615" y="45161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460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615" y="4668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F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615" y="4790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F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615" y="48514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E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615" y="50647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D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3615" y="527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3615" y="5339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615" y="5400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5" y="5552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615" y="56134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6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A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615" y="57962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9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615" y="5948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8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615" y="6070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8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7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615" y="6283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7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3615" y="6344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6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615" y="6497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5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615" y="65582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5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3615" y="6680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3615" y="6771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3615" y="6832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3615" y="68935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3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5" y="7106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2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3615" y="722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3615" y="72898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7442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0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3615" y="7564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0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3615" y="76250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615" y="771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3615" y="7838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615" y="7990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D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615" y="8112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D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615" y="81737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615" y="83261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615" y="8387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3615" y="85090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3615" y="8600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3615" y="866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3615" y="87223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9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3615" y="88442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9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3615" y="8935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3615" y="9057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3615" y="927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23615" y="9331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23615" y="9453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23615" y="96062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23615" y="9819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3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3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3615" y="10002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3615" y="10063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23615" y="10215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3615" y="1033779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23615" y="10551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23615" y="106121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3615" y="10764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3615" y="10825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23615" y="1103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3616" y="1109979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09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27432"/>
                  </a:lnTo>
                  <a:lnTo>
                    <a:pt x="6096" y="27432"/>
                  </a:lnTo>
                  <a:lnTo>
                    <a:pt x="6096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3615" y="11374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3615" y="11496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D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3615" y="11648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5" y="18288"/>
                  </a:lnTo>
                  <a:lnTo>
                    <a:pt x="0" y="18288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9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23615" y="118313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1983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3615" y="12044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23615" y="12105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3615" y="121666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23615" y="12379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23615" y="12440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23615" y="12593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23615" y="127152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23615" y="12867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3615" y="129286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3615" y="131114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3615" y="13324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3615" y="133857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3615" y="13477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3615" y="1366012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3615" y="138734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23615" y="139954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23615" y="14147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23615" y="142087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23615" y="14330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23615" y="1442212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23615" y="14604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3615" y="14757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23616" y="14818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23615" y="1494027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23615" y="15306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23615" y="15366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23615" y="15488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23615" y="15641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3615" y="15702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3615" y="1576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023615" y="15824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23615" y="15915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23615" y="1603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3615" y="16098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3615" y="16250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23615" y="16372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74192" y="360679"/>
              <a:ext cx="2255520" cy="17780"/>
            </a:xfrm>
            <a:custGeom>
              <a:avLst/>
              <a:gdLst/>
              <a:ahLst/>
              <a:cxnLst/>
              <a:rect l="l" t="t" r="r" b="b"/>
              <a:pathLst>
                <a:path w="2255520" h="1777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7780"/>
                  </a:lnTo>
                  <a:lnTo>
                    <a:pt x="2255520" y="1778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5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3615" y="3784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4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3615" y="39065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4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23615" y="3997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23615" y="40589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3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23615" y="41198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2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23615" y="433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1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3615" y="4394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23615" y="451612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23615" y="460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0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23615" y="4668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F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23615" y="4790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F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23615" y="48514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E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3615" y="50647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D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23615" y="527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23615" y="5339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C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23615" y="5400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23615" y="55524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B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23615" y="56134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6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A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3615" y="57962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9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3615" y="5948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8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615" y="6070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8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7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23615" y="6283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7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23615" y="6344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6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23615" y="6497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5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23615" y="65582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5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23615" y="6680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3615" y="6771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23615" y="6832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4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23615" y="689356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3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23615" y="7106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2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23615" y="722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23615" y="72898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1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3615" y="7442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0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23615" y="7564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E0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3615" y="76250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3615" y="771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F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23615" y="7838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E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23615" y="7990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D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23615" y="8112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D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23615" y="81737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23615" y="83261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C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23615" y="8387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23615" y="85090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23615" y="8600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3615" y="866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A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3615" y="87223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9E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3615" y="88442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9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23615" y="8935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023615" y="9057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7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927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9331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9453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3615" y="96062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5" y="0"/>
                  </a:moveTo>
                  <a:lnTo>
                    <a:pt x="6095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3615" y="9819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3E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3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3615" y="10002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3615" y="10063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23615" y="10215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23615" y="1033779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23615" y="10551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23615" y="106121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23615" y="10764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23615" y="10825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E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23615" y="11038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D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23616" y="1109979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09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27432"/>
                  </a:lnTo>
                  <a:lnTo>
                    <a:pt x="6096" y="27432"/>
                  </a:lnTo>
                  <a:lnTo>
                    <a:pt x="6096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23615" y="11374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23615" y="11496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D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3615" y="11648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6095" y="18288"/>
                  </a:lnTo>
                  <a:lnTo>
                    <a:pt x="0" y="18288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9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23615" y="118313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23615" y="11983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23615" y="12044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23615" y="12105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23615" y="1216660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23615" y="12379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23615" y="12440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23615" y="12593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23615" y="127152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23615" y="12867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3615" y="1292860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23615" y="1311148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23615" y="13324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23615" y="133857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23615" y="13477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23615" y="1366012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23615" y="138734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23615" y="139954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23615" y="14147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23615" y="142087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23615" y="14330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23615" y="1442212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5" y="0"/>
                  </a:moveTo>
                  <a:lnTo>
                    <a:pt x="6095" y="18287"/>
                  </a:lnTo>
                  <a:lnTo>
                    <a:pt x="0" y="18287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23615" y="14604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23615" y="14757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23616" y="14818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23615" y="1494027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90">
                  <a:moveTo>
                    <a:pt x="6096" y="0"/>
                  </a:moveTo>
                  <a:lnTo>
                    <a:pt x="6096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615" y="15306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23615" y="15366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23615" y="15488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23615" y="15641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23615" y="15702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23615" y="15763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23615" y="15824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23615" y="15915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23615" y="16037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23615" y="16098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23615" y="16250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23615" y="16372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23615" y="18354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23615" y="1868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23615" y="18750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23615" y="18811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23615" y="19024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23615" y="19085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23615" y="192074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3615" y="19420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23615" y="19634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23615" y="19695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23615" y="19817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23615" y="19969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23615" y="200304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23615" y="201523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023615" y="2064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23615" y="2070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4191" y="2097531"/>
              <a:ext cx="2255520" cy="9525"/>
            </a:xfrm>
            <a:custGeom>
              <a:avLst/>
              <a:gdLst/>
              <a:ahLst/>
              <a:cxnLst/>
              <a:rect l="l" t="t" r="r" b="b"/>
              <a:pathLst>
                <a:path w="2255520" h="9525">
                  <a:moveTo>
                    <a:pt x="2255520" y="0"/>
                  </a:moveTo>
                  <a:lnTo>
                    <a:pt x="225552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C9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1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23615" y="18354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2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23615" y="1868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23615" y="18750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5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23615" y="18811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7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023615" y="19024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023615" y="190855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23615" y="192074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A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23615" y="194208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B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23615" y="19634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DC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23615" y="19695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23615" y="19817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FD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23615" y="19969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0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23615" y="200304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1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23615" y="201523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3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023615" y="2064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6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023615" y="207010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D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8D8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60172"/>
              <a:ext cx="2255520" cy="1746503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774191" y="357124"/>
              <a:ext cx="2258695" cy="1752600"/>
            </a:xfrm>
            <a:custGeom>
              <a:avLst/>
              <a:gdLst/>
              <a:ahLst/>
              <a:cxnLst/>
              <a:rect l="l" t="t" r="r" b="b"/>
              <a:pathLst>
                <a:path w="2258695" h="1752600">
                  <a:moveTo>
                    <a:pt x="2249424" y="1740408"/>
                  </a:moveTo>
                  <a:lnTo>
                    <a:pt x="0" y="1740408"/>
                  </a:lnTo>
                  <a:lnTo>
                    <a:pt x="0" y="1752600"/>
                  </a:lnTo>
                  <a:lnTo>
                    <a:pt x="2255520" y="1752600"/>
                  </a:lnTo>
                  <a:lnTo>
                    <a:pt x="2258568" y="1749552"/>
                  </a:lnTo>
                  <a:lnTo>
                    <a:pt x="2258568" y="1746503"/>
                  </a:lnTo>
                  <a:lnTo>
                    <a:pt x="2249424" y="1746503"/>
                  </a:lnTo>
                  <a:lnTo>
                    <a:pt x="2249424" y="1740408"/>
                  </a:lnTo>
                  <a:close/>
                </a:path>
                <a:path w="2258695" h="1752600">
                  <a:moveTo>
                    <a:pt x="2249424" y="3048"/>
                  </a:moveTo>
                  <a:lnTo>
                    <a:pt x="2249424" y="1746503"/>
                  </a:lnTo>
                  <a:lnTo>
                    <a:pt x="2255520" y="1740408"/>
                  </a:lnTo>
                  <a:lnTo>
                    <a:pt x="2258568" y="1740408"/>
                  </a:lnTo>
                  <a:lnTo>
                    <a:pt x="2258568" y="9144"/>
                  </a:lnTo>
                  <a:lnTo>
                    <a:pt x="2255520" y="9144"/>
                  </a:lnTo>
                  <a:lnTo>
                    <a:pt x="2249424" y="3048"/>
                  </a:lnTo>
                  <a:close/>
                </a:path>
                <a:path w="2258695" h="1752600">
                  <a:moveTo>
                    <a:pt x="2258568" y="1740408"/>
                  </a:moveTo>
                  <a:lnTo>
                    <a:pt x="2255520" y="1740408"/>
                  </a:lnTo>
                  <a:lnTo>
                    <a:pt x="2249424" y="1746503"/>
                  </a:lnTo>
                  <a:lnTo>
                    <a:pt x="2258568" y="1746503"/>
                  </a:lnTo>
                  <a:lnTo>
                    <a:pt x="2258568" y="1740408"/>
                  </a:lnTo>
                  <a:close/>
                </a:path>
                <a:path w="2258695" h="1752600">
                  <a:moveTo>
                    <a:pt x="22585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9424" y="9144"/>
                  </a:lnTo>
                  <a:lnTo>
                    <a:pt x="2249424" y="3048"/>
                  </a:lnTo>
                  <a:lnTo>
                    <a:pt x="2258568" y="3048"/>
                  </a:lnTo>
                  <a:lnTo>
                    <a:pt x="2258568" y="0"/>
                  </a:lnTo>
                  <a:close/>
                </a:path>
                <a:path w="2258695" h="1752600">
                  <a:moveTo>
                    <a:pt x="2258568" y="3048"/>
                  </a:moveTo>
                  <a:lnTo>
                    <a:pt x="2249424" y="3048"/>
                  </a:lnTo>
                  <a:lnTo>
                    <a:pt x="2255520" y="9144"/>
                  </a:lnTo>
                  <a:lnTo>
                    <a:pt x="2258568" y="9144"/>
                  </a:lnTo>
                  <a:lnTo>
                    <a:pt x="2258568" y="304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480" y="2435860"/>
            <a:ext cx="5980430" cy="1210310"/>
            <a:chOff x="1173480" y="2435860"/>
            <a:chExt cx="5980430" cy="1210310"/>
          </a:xfrm>
        </p:grpSpPr>
        <p:sp>
          <p:nvSpPr>
            <p:cNvPr id="3" name="object 3"/>
            <p:cNvSpPr/>
            <p:nvPr/>
          </p:nvSpPr>
          <p:spPr>
            <a:xfrm>
              <a:off x="1173480" y="2435860"/>
              <a:ext cx="5980430" cy="1210310"/>
            </a:xfrm>
            <a:custGeom>
              <a:avLst/>
              <a:gdLst/>
              <a:ahLst/>
              <a:cxnLst/>
              <a:rect l="l" t="t" r="r" b="b"/>
              <a:pathLst>
                <a:path w="5980430" h="1210310">
                  <a:moveTo>
                    <a:pt x="5980176" y="0"/>
                  </a:moveTo>
                  <a:lnTo>
                    <a:pt x="0" y="0"/>
                  </a:lnTo>
                  <a:lnTo>
                    <a:pt x="0" y="1210055"/>
                  </a:lnTo>
                  <a:lnTo>
                    <a:pt x="5980176" y="1210055"/>
                  </a:lnTo>
                  <a:lnTo>
                    <a:pt x="5980176" y="1182624"/>
                  </a:lnTo>
                  <a:lnTo>
                    <a:pt x="54863" y="1182624"/>
                  </a:lnTo>
                  <a:lnTo>
                    <a:pt x="27431" y="1152143"/>
                  </a:lnTo>
                  <a:lnTo>
                    <a:pt x="54863" y="1152143"/>
                  </a:lnTo>
                  <a:lnTo>
                    <a:pt x="54863" y="57912"/>
                  </a:lnTo>
                  <a:lnTo>
                    <a:pt x="27431" y="57912"/>
                  </a:lnTo>
                  <a:lnTo>
                    <a:pt x="54863" y="30479"/>
                  </a:lnTo>
                  <a:lnTo>
                    <a:pt x="5980176" y="30479"/>
                  </a:lnTo>
                  <a:lnTo>
                    <a:pt x="5980176" y="0"/>
                  </a:lnTo>
                  <a:close/>
                </a:path>
                <a:path w="5980430" h="1210310">
                  <a:moveTo>
                    <a:pt x="54863" y="1152143"/>
                  </a:moveTo>
                  <a:lnTo>
                    <a:pt x="27431" y="1152143"/>
                  </a:lnTo>
                  <a:lnTo>
                    <a:pt x="54863" y="1182624"/>
                  </a:lnTo>
                  <a:lnTo>
                    <a:pt x="54863" y="1152143"/>
                  </a:lnTo>
                  <a:close/>
                </a:path>
                <a:path w="5980430" h="1210310">
                  <a:moveTo>
                    <a:pt x="5922264" y="1152143"/>
                  </a:moveTo>
                  <a:lnTo>
                    <a:pt x="54863" y="1152143"/>
                  </a:lnTo>
                  <a:lnTo>
                    <a:pt x="54863" y="1182624"/>
                  </a:lnTo>
                  <a:lnTo>
                    <a:pt x="5922264" y="1182624"/>
                  </a:lnTo>
                  <a:lnTo>
                    <a:pt x="5922264" y="1152143"/>
                  </a:lnTo>
                  <a:close/>
                </a:path>
                <a:path w="5980430" h="1210310">
                  <a:moveTo>
                    <a:pt x="5922264" y="30479"/>
                  </a:moveTo>
                  <a:lnTo>
                    <a:pt x="5922264" y="1182624"/>
                  </a:lnTo>
                  <a:lnTo>
                    <a:pt x="5952744" y="1152143"/>
                  </a:lnTo>
                  <a:lnTo>
                    <a:pt x="5980176" y="1152143"/>
                  </a:lnTo>
                  <a:lnTo>
                    <a:pt x="5980176" y="57912"/>
                  </a:lnTo>
                  <a:lnTo>
                    <a:pt x="5952744" y="57912"/>
                  </a:lnTo>
                  <a:lnTo>
                    <a:pt x="5922264" y="30479"/>
                  </a:lnTo>
                  <a:close/>
                </a:path>
                <a:path w="5980430" h="1210310">
                  <a:moveTo>
                    <a:pt x="5980176" y="1152143"/>
                  </a:moveTo>
                  <a:lnTo>
                    <a:pt x="5952744" y="1152143"/>
                  </a:lnTo>
                  <a:lnTo>
                    <a:pt x="5922264" y="1182624"/>
                  </a:lnTo>
                  <a:lnTo>
                    <a:pt x="5980176" y="1182624"/>
                  </a:lnTo>
                  <a:lnTo>
                    <a:pt x="5980176" y="1152143"/>
                  </a:lnTo>
                  <a:close/>
                </a:path>
                <a:path w="5980430" h="1210310">
                  <a:moveTo>
                    <a:pt x="54863" y="30479"/>
                  </a:moveTo>
                  <a:lnTo>
                    <a:pt x="27431" y="57912"/>
                  </a:lnTo>
                  <a:lnTo>
                    <a:pt x="54863" y="57912"/>
                  </a:lnTo>
                  <a:lnTo>
                    <a:pt x="54863" y="30479"/>
                  </a:lnTo>
                  <a:close/>
                </a:path>
                <a:path w="5980430" h="1210310">
                  <a:moveTo>
                    <a:pt x="5922264" y="30479"/>
                  </a:moveTo>
                  <a:lnTo>
                    <a:pt x="54863" y="30479"/>
                  </a:lnTo>
                  <a:lnTo>
                    <a:pt x="54863" y="57912"/>
                  </a:lnTo>
                  <a:lnTo>
                    <a:pt x="5922264" y="57912"/>
                  </a:lnTo>
                  <a:lnTo>
                    <a:pt x="5922264" y="30479"/>
                  </a:lnTo>
                  <a:close/>
                </a:path>
                <a:path w="5980430" h="1210310">
                  <a:moveTo>
                    <a:pt x="5980176" y="30479"/>
                  </a:moveTo>
                  <a:lnTo>
                    <a:pt x="5922264" y="30479"/>
                  </a:lnTo>
                  <a:lnTo>
                    <a:pt x="5952744" y="57912"/>
                  </a:lnTo>
                  <a:lnTo>
                    <a:pt x="5980176" y="57912"/>
                  </a:lnTo>
                  <a:lnTo>
                    <a:pt x="5980176" y="30479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208" y="2624836"/>
              <a:ext cx="320040" cy="323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3152140"/>
              <a:ext cx="320040" cy="3200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0547" y="2481072"/>
            <a:ext cx="4255770" cy="10769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215"/>
              </a:spcBef>
            </a:pPr>
            <a:r>
              <a:rPr sz="3450" spc="-30" dirty="0">
                <a:solidFill>
                  <a:srgbClr val="00AF4F"/>
                </a:solidFill>
                <a:latin typeface="Times New Roman"/>
                <a:cs typeface="Times New Roman"/>
              </a:rPr>
              <a:t>View </a:t>
            </a:r>
            <a:r>
              <a:rPr sz="3450" dirty="0">
                <a:solidFill>
                  <a:srgbClr val="00AF4F"/>
                </a:solidFill>
                <a:latin typeface="Times New Roman"/>
                <a:cs typeface="Times New Roman"/>
              </a:rPr>
              <a:t>Serializability </a:t>
            </a:r>
            <a:r>
              <a:rPr sz="3450" spc="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solidFill>
                  <a:srgbClr val="00AF4F"/>
                </a:solidFill>
                <a:latin typeface="Times New Roman"/>
                <a:cs typeface="Times New Roman"/>
              </a:rPr>
              <a:t>Conflict</a:t>
            </a:r>
            <a:r>
              <a:rPr sz="3450" spc="-60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solidFill>
                  <a:srgbClr val="00AF4F"/>
                </a:solidFill>
                <a:latin typeface="Times New Roman"/>
                <a:cs typeface="Times New Roman"/>
              </a:rPr>
              <a:t>Serializability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1944624" cy="7345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6223" y="357124"/>
            <a:ext cx="2770631" cy="21092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775" y="1436116"/>
            <a:ext cx="8354568" cy="49834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04452" y="6779948"/>
            <a:ext cx="1790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6443" y="451104"/>
            <a:ext cx="211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011805"/>
          </a:xfrm>
          <a:custGeom>
            <a:avLst/>
            <a:gdLst/>
            <a:ahLst/>
            <a:cxnLst/>
            <a:rect l="l" t="t" r="r" b="b"/>
            <a:pathLst>
              <a:path w="8269605" h="3011804">
                <a:moveTo>
                  <a:pt x="8269224" y="0"/>
                </a:moveTo>
                <a:lnTo>
                  <a:pt x="0" y="0"/>
                </a:lnTo>
                <a:lnTo>
                  <a:pt x="0" y="3011424"/>
                </a:lnTo>
                <a:lnTo>
                  <a:pt x="8269224" y="3011424"/>
                </a:lnTo>
                <a:lnTo>
                  <a:pt x="8269224" y="2990088"/>
                </a:lnTo>
                <a:lnTo>
                  <a:pt x="39624" y="2990088"/>
                </a:lnTo>
                <a:lnTo>
                  <a:pt x="18286" y="2971800"/>
                </a:lnTo>
                <a:lnTo>
                  <a:pt x="39624" y="2971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011804">
                <a:moveTo>
                  <a:pt x="39624" y="2971800"/>
                </a:moveTo>
                <a:lnTo>
                  <a:pt x="18286" y="2971800"/>
                </a:lnTo>
                <a:lnTo>
                  <a:pt x="39624" y="2990088"/>
                </a:lnTo>
                <a:lnTo>
                  <a:pt x="39624" y="2971800"/>
                </a:lnTo>
                <a:close/>
              </a:path>
              <a:path w="8269605" h="3011804">
                <a:moveTo>
                  <a:pt x="8229600" y="2971800"/>
                </a:moveTo>
                <a:lnTo>
                  <a:pt x="39624" y="2971800"/>
                </a:lnTo>
                <a:lnTo>
                  <a:pt x="39624" y="2990088"/>
                </a:lnTo>
                <a:lnTo>
                  <a:pt x="8229600" y="2990088"/>
                </a:lnTo>
                <a:lnTo>
                  <a:pt x="8229600" y="2971800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8229600" y="2990088"/>
                </a:lnTo>
                <a:lnTo>
                  <a:pt x="8247888" y="2971800"/>
                </a:lnTo>
                <a:lnTo>
                  <a:pt x="8269224" y="2971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2971800"/>
                </a:moveTo>
                <a:lnTo>
                  <a:pt x="8247888" y="2971800"/>
                </a:lnTo>
                <a:lnTo>
                  <a:pt x="8229600" y="2990088"/>
                </a:lnTo>
                <a:lnTo>
                  <a:pt x="8269224" y="2990088"/>
                </a:lnTo>
                <a:lnTo>
                  <a:pt x="8269224" y="2971800"/>
                </a:lnTo>
                <a:close/>
              </a:path>
              <a:path w="8269605" h="3011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6617334" cy="2306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http://www.cburch.com/cs/340/reading/serial/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www.tutorialride.com/dbms/serializability-in- </a:t>
            </a:r>
            <a:r>
              <a:rPr sz="2200" spc="-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transaction-control.htm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https://</a:t>
            </a:r>
            <a:r>
              <a:rPr sz="2200" spc="-5" dirty="0">
                <a:latin typeface="Arial MT"/>
                <a:cs typeface="Arial MT"/>
                <a:hlinkClick r:id="rId4"/>
              </a:rPr>
              <a:t>www.geeksforgeeks.org/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2764535"/>
            <a:ext cx="5991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View</a:t>
            </a:r>
            <a:r>
              <a:rPr sz="6000" spc="-55" dirty="0"/>
              <a:t> </a:t>
            </a:r>
            <a:r>
              <a:rPr sz="6000" spc="-15" dirty="0"/>
              <a:t>Serializability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3068" y="487680"/>
            <a:ext cx="32124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View</a:t>
            </a:r>
            <a:r>
              <a:rPr sz="3200" spc="-55" dirty="0"/>
              <a:t> </a:t>
            </a:r>
            <a:r>
              <a:rPr sz="3200" spc="-5" dirty="0"/>
              <a:t>Serializability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021205"/>
          </a:xfrm>
          <a:custGeom>
            <a:avLst/>
            <a:gdLst/>
            <a:ahLst/>
            <a:cxnLst/>
            <a:rect l="l" t="t" r="r" b="b"/>
            <a:pathLst>
              <a:path w="8269605" h="2021204">
                <a:moveTo>
                  <a:pt x="8269224" y="0"/>
                </a:moveTo>
                <a:lnTo>
                  <a:pt x="0" y="0"/>
                </a:lnTo>
                <a:lnTo>
                  <a:pt x="0" y="2020824"/>
                </a:lnTo>
                <a:lnTo>
                  <a:pt x="8269224" y="2020824"/>
                </a:lnTo>
                <a:lnTo>
                  <a:pt x="8269224" y="1999488"/>
                </a:lnTo>
                <a:lnTo>
                  <a:pt x="39624" y="1999488"/>
                </a:lnTo>
                <a:lnTo>
                  <a:pt x="18286" y="1981200"/>
                </a:lnTo>
                <a:lnTo>
                  <a:pt x="39624" y="1981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021204">
                <a:moveTo>
                  <a:pt x="39624" y="1981200"/>
                </a:moveTo>
                <a:lnTo>
                  <a:pt x="18286" y="1981200"/>
                </a:lnTo>
                <a:lnTo>
                  <a:pt x="39624" y="1999488"/>
                </a:lnTo>
                <a:lnTo>
                  <a:pt x="39624" y="1981200"/>
                </a:lnTo>
                <a:close/>
              </a:path>
              <a:path w="8269605" h="2021204">
                <a:moveTo>
                  <a:pt x="8229600" y="1981200"/>
                </a:moveTo>
                <a:lnTo>
                  <a:pt x="39624" y="1981200"/>
                </a:lnTo>
                <a:lnTo>
                  <a:pt x="39624" y="1999488"/>
                </a:lnTo>
                <a:lnTo>
                  <a:pt x="8229600" y="1999488"/>
                </a:lnTo>
                <a:lnTo>
                  <a:pt x="8229600" y="1981200"/>
                </a:lnTo>
                <a:close/>
              </a:path>
              <a:path w="8269605" h="2021204">
                <a:moveTo>
                  <a:pt x="8229600" y="18287"/>
                </a:moveTo>
                <a:lnTo>
                  <a:pt x="8229600" y="1999488"/>
                </a:lnTo>
                <a:lnTo>
                  <a:pt x="8247888" y="1981200"/>
                </a:lnTo>
                <a:lnTo>
                  <a:pt x="8269224" y="1981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021204">
                <a:moveTo>
                  <a:pt x="8269224" y="1981200"/>
                </a:moveTo>
                <a:lnTo>
                  <a:pt x="8247888" y="1981200"/>
                </a:lnTo>
                <a:lnTo>
                  <a:pt x="8229600" y="1999488"/>
                </a:lnTo>
                <a:lnTo>
                  <a:pt x="8269224" y="1999488"/>
                </a:lnTo>
                <a:lnTo>
                  <a:pt x="8269224" y="1981200"/>
                </a:lnTo>
                <a:close/>
              </a:path>
              <a:path w="8269605" h="2021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021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021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8075930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15" dirty="0">
                <a:latin typeface="Arial MT"/>
                <a:cs typeface="Arial MT"/>
              </a:rPr>
              <a:t>View</a:t>
            </a:r>
            <a:r>
              <a:rPr sz="2200" spc="-5" dirty="0">
                <a:latin typeface="Arial MT"/>
                <a:cs typeface="Arial MT"/>
              </a:rPr>
              <a:t> serializability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another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serializability.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  <a:tab pos="673735" algn="l"/>
                <a:tab pos="1280160" algn="l"/>
                <a:tab pos="1749425" algn="l"/>
                <a:tab pos="2822575" algn="l"/>
                <a:tab pos="3273425" algn="l"/>
                <a:tab pos="4429125" algn="l"/>
                <a:tab pos="5535295" algn="l"/>
                <a:tab pos="6812280" algn="l"/>
                <a:tab pos="7360920" algn="l"/>
                <a:tab pos="7751445" algn="l"/>
              </a:tabLst>
            </a:pPr>
            <a:r>
              <a:rPr sz="2200" spc="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t	c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dirty="0">
                <a:latin typeface="Arial MT"/>
                <a:cs typeface="Arial MT"/>
              </a:rPr>
              <a:t>y	c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	</a:t>
            </a:r>
            <a:r>
              <a:rPr sz="2200" spc="-5" dirty="0">
                <a:latin typeface="Arial MT"/>
                <a:cs typeface="Arial MT"/>
              </a:rPr>
              <a:t>ano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r	sc</a:t>
            </a:r>
            <a:r>
              <a:rPr sz="2200" spc="-5" dirty="0">
                <a:latin typeface="Arial MT"/>
                <a:cs typeface="Arial MT"/>
              </a:rPr>
              <a:t>hedu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n  </a:t>
            </a:r>
            <a:r>
              <a:rPr sz="2200" spc="-5" dirty="0">
                <a:latin typeface="Arial MT"/>
                <a:cs typeface="Arial MT"/>
              </a:rPr>
              <a:t>existing</a:t>
            </a:r>
            <a:r>
              <a:rPr sz="2200" dirty="0">
                <a:latin typeface="Arial MT"/>
                <a:cs typeface="Arial MT"/>
              </a:rPr>
              <a:t> schedule 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involves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29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545204"/>
          </a:xfrm>
          <a:custGeom>
            <a:avLst/>
            <a:gdLst/>
            <a:ahLst/>
            <a:cxnLst/>
            <a:rect l="l" t="t" r="r" b="b"/>
            <a:pathLst>
              <a:path w="8269605" h="3545204">
                <a:moveTo>
                  <a:pt x="8269224" y="0"/>
                </a:moveTo>
                <a:lnTo>
                  <a:pt x="0" y="0"/>
                </a:lnTo>
                <a:lnTo>
                  <a:pt x="0" y="3544824"/>
                </a:lnTo>
                <a:lnTo>
                  <a:pt x="8269224" y="3544824"/>
                </a:lnTo>
                <a:lnTo>
                  <a:pt x="8269224" y="3523488"/>
                </a:lnTo>
                <a:lnTo>
                  <a:pt x="39624" y="3523488"/>
                </a:lnTo>
                <a:lnTo>
                  <a:pt x="18286" y="3505200"/>
                </a:lnTo>
                <a:lnTo>
                  <a:pt x="39624" y="3505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545204">
                <a:moveTo>
                  <a:pt x="39624" y="3505200"/>
                </a:moveTo>
                <a:lnTo>
                  <a:pt x="18286" y="3505200"/>
                </a:lnTo>
                <a:lnTo>
                  <a:pt x="39624" y="3523488"/>
                </a:lnTo>
                <a:lnTo>
                  <a:pt x="39624" y="3505200"/>
                </a:lnTo>
                <a:close/>
              </a:path>
              <a:path w="8269605" h="3545204">
                <a:moveTo>
                  <a:pt x="8229600" y="3505200"/>
                </a:moveTo>
                <a:lnTo>
                  <a:pt x="39624" y="3505200"/>
                </a:lnTo>
                <a:lnTo>
                  <a:pt x="39624" y="3523488"/>
                </a:lnTo>
                <a:lnTo>
                  <a:pt x="8229600" y="3523488"/>
                </a:lnTo>
                <a:lnTo>
                  <a:pt x="8229600" y="3505200"/>
                </a:lnTo>
                <a:close/>
              </a:path>
              <a:path w="8269605" h="3545204">
                <a:moveTo>
                  <a:pt x="8229600" y="18287"/>
                </a:moveTo>
                <a:lnTo>
                  <a:pt x="8229600" y="3523488"/>
                </a:lnTo>
                <a:lnTo>
                  <a:pt x="8247888" y="3505200"/>
                </a:lnTo>
                <a:lnTo>
                  <a:pt x="8269224" y="3505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545204">
                <a:moveTo>
                  <a:pt x="8269224" y="3505200"/>
                </a:moveTo>
                <a:lnTo>
                  <a:pt x="8247888" y="3505200"/>
                </a:lnTo>
                <a:lnTo>
                  <a:pt x="8229600" y="3523488"/>
                </a:lnTo>
                <a:lnTo>
                  <a:pt x="8269224" y="3523488"/>
                </a:lnTo>
                <a:lnTo>
                  <a:pt x="8269224" y="3505200"/>
                </a:lnTo>
                <a:close/>
              </a:path>
              <a:path w="8269605" h="3545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545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545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308555"/>
            <a:ext cx="7004050" cy="28422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Let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assume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T1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T2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being serialized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11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create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schedules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SH2,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10" dirty="0">
                <a:latin typeface="Arial MT"/>
                <a:cs typeface="Arial MT"/>
              </a:rPr>
              <a:t>Where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T2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Now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three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scenarios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0732" y="451104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</a:t>
            </a:r>
            <a:r>
              <a:rPr spc="-6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2173605"/>
          </a:xfrm>
          <a:custGeom>
            <a:avLst/>
            <a:gdLst/>
            <a:ahLst/>
            <a:cxnLst/>
            <a:rect l="l" t="t" r="r" b="b"/>
            <a:pathLst>
              <a:path w="8269605" h="2173604">
                <a:moveTo>
                  <a:pt x="8269224" y="0"/>
                </a:moveTo>
                <a:lnTo>
                  <a:pt x="0" y="0"/>
                </a:lnTo>
                <a:lnTo>
                  <a:pt x="0" y="2173224"/>
                </a:lnTo>
                <a:lnTo>
                  <a:pt x="8269224" y="2173224"/>
                </a:lnTo>
                <a:lnTo>
                  <a:pt x="8269224" y="2151888"/>
                </a:lnTo>
                <a:lnTo>
                  <a:pt x="39624" y="2151888"/>
                </a:lnTo>
                <a:lnTo>
                  <a:pt x="18286" y="2133600"/>
                </a:lnTo>
                <a:lnTo>
                  <a:pt x="39624" y="2133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173604">
                <a:moveTo>
                  <a:pt x="39624" y="2133600"/>
                </a:moveTo>
                <a:lnTo>
                  <a:pt x="18286" y="2133600"/>
                </a:lnTo>
                <a:lnTo>
                  <a:pt x="39624" y="2151888"/>
                </a:lnTo>
                <a:lnTo>
                  <a:pt x="39624" y="2133600"/>
                </a:lnTo>
                <a:close/>
              </a:path>
              <a:path w="8269605" h="2173604">
                <a:moveTo>
                  <a:pt x="8229600" y="2133600"/>
                </a:moveTo>
                <a:lnTo>
                  <a:pt x="39624" y="2133600"/>
                </a:lnTo>
                <a:lnTo>
                  <a:pt x="39624" y="2151888"/>
                </a:lnTo>
                <a:lnTo>
                  <a:pt x="8229600" y="2151888"/>
                </a:lnTo>
                <a:lnTo>
                  <a:pt x="8229600" y="2133600"/>
                </a:lnTo>
                <a:close/>
              </a:path>
              <a:path w="8269605" h="2173604">
                <a:moveTo>
                  <a:pt x="8229600" y="18287"/>
                </a:moveTo>
                <a:lnTo>
                  <a:pt x="8229600" y="2151888"/>
                </a:lnTo>
                <a:lnTo>
                  <a:pt x="8247888" y="2133600"/>
                </a:lnTo>
                <a:lnTo>
                  <a:pt x="8269224" y="2133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173604">
                <a:moveTo>
                  <a:pt x="8269224" y="2133600"/>
                </a:moveTo>
                <a:lnTo>
                  <a:pt x="8247888" y="2133600"/>
                </a:lnTo>
                <a:lnTo>
                  <a:pt x="8229600" y="2151888"/>
                </a:lnTo>
                <a:lnTo>
                  <a:pt x="8269224" y="2151888"/>
                </a:lnTo>
                <a:lnTo>
                  <a:pt x="8269224" y="2133600"/>
                </a:lnTo>
                <a:close/>
              </a:path>
              <a:path w="8269605" h="2173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173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173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06218"/>
            <a:ext cx="7663180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27685" algn="l"/>
              </a:tabLst>
            </a:pPr>
            <a:r>
              <a:rPr sz="2200" b="1" dirty="0">
                <a:latin typeface="Arial"/>
                <a:cs typeface="Arial"/>
              </a:rPr>
              <a:t>1.	</a:t>
            </a:r>
            <a:r>
              <a:rPr sz="2200" b="1" spc="5" dirty="0">
                <a:latin typeface="Arial"/>
                <a:cs typeface="Arial"/>
              </a:rPr>
              <a:t>If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in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SH1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latin typeface="Arial"/>
                <a:cs typeface="Arial"/>
              </a:rPr>
              <a:t>T1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reads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initial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item,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527685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then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in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SH2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200" b="1" spc="-15" dirty="0">
                <a:latin typeface="Arial"/>
                <a:cs typeface="Arial"/>
              </a:rPr>
              <a:t>T1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initial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that same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0732" y="451104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</a:t>
            </a:r>
            <a:r>
              <a:rPr spc="-6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548891"/>
            <a:ext cx="8269605" cy="1640205"/>
          </a:xfrm>
          <a:custGeom>
            <a:avLst/>
            <a:gdLst/>
            <a:ahLst/>
            <a:cxnLst/>
            <a:rect l="l" t="t" r="r" b="b"/>
            <a:pathLst>
              <a:path w="8269605" h="1640205">
                <a:moveTo>
                  <a:pt x="8247888" y="0"/>
                </a:moveTo>
                <a:lnTo>
                  <a:pt x="18286" y="0"/>
                </a:lnTo>
                <a:lnTo>
                  <a:pt x="11572" y="1571"/>
                </a:lnTo>
                <a:lnTo>
                  <a:pt x="5714" y="5715"/>
                </a:lnTo>
                <a:lnTo>
                  <a:pt x="1571" y="11572"/>
                </a:lnTo>
                <a:lnTo>
                  <a:pt x="0" y="18287"/>
                </a:lnTo>
                <a:lnTo>
                  <a:pt x="0" y="1618488"/>
                </a:lnTo>
                <a:lnTo>
                  <a:pt x="1571" y="1626965"/>
                </a:lnTo>
                <a:lnTo>
                  <a:pt x="5714" y="1633728"/>
                </a:lnTo>
                <a:lnTo>
                  <a:pt x="11572" y="1638204"/>
                </a:lnTo>
                <a:lnTo>
                  <a:pt x="18286" y="1639824"/>
                </a:lnTo>
                <a:lnTo>
                  <a:pt x="8247888" y="1639824"/>
                </a:lnTo>
                <a:lnTo>
                  <a:pt x="8256365" y="1638204"/>
                </a:lnTo>
                <a:lnTo>
                  <a:pt x="8263128" y="1633728"/>
                </a:lnTo>
                <a:lnTo>
                  <a:pt x="8267604" y="1626965"/>
                </a:lnTo>
                <a:lnTo>
                  <a:pt x="8269224" y="1618488"/>
                </a:lnTo>
                <a:lnTo>
                  <a:pt x="39624" y="1618488"/>
                </a:lnTo>
                <a:lnTo>
                  <a:pt x="18286" y="1600200"/>
                </a:lnTo>
                <a:lnTo>
                  <a:pt x="39624" y="1600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7604" y="11572"/>
                </a:lnTo>
                <a:lnTo>
                  <a:pt x="8263128" y="5715"/>
                </a:lnTo>
                <a:lnTo>
                  <a:pt x="8256365" y="1571"/>
                </a:lnTo>
                <a:lnTo>
                  <a:pt x="8247888" y="0"/>
                </a:lnTo>
                <a:close/>
              </a:path>
              <a:path w="8269605" h="1640205">
                <a:moveTo>
                  <a:pt x="39624" y="1600200"/>
                </a:moveTo>
                <a:lnTo>
                  <a:pt x="18286" y="1600200"/>
                </a:lnTo>
                <a:lnTo>
                  <a:pt x="39624" y="1618488"/>
                </a:lnTo>
                <a:lnTo>
                  <a:pt x="39624" y="1600200"/>
                </a:lnTo>
                <a:close/>
              </a:path>
              <a:path w="8269605" h="1640205">
                <a:moveTo>
                  <a:pt x="8229600" y="1600200"/>
                </a:moveTo>
                <a:lnTo>
                  <a:pt x="39624" y="1600200"/>
                </a:lnTo>
                <a:lnTo>
                  <a:pt x="39624" y="1618488"/>
                </a:lnTo>
                <a:lnTo>
                  <a:pt x="8229600" y="1618488"/>
                </a:lnTo>
                <a:lnTo>
                  <a:pt x="8229600" y="1600200"/>
                </a:lnTo>
                <a:close/>
              </a:path>
              <a:path w="8269605" h="1640205">
                <a:moveTo>
                  <a:pt x="8229600" y="18287"/>
                </a:moveTo>
                <a:lnTo>
                  <a:pt x="8229600" y="1618488"/>
                </a:lnTo>
                <a:lnTo>
                  <a:pt x="8247888" y="1600200"/>
                </a:lnTo>
                <a:lnTo>
                  <a:pt x="8269224" y="1600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1640205">
                <a:moveTo>
                  <a:pt x="8269224" y="1600200"/>
                </a:moveTo>
                <a:lnTo>
                  <a:pt x="8247888" y="1600200"/>
                </a:lnTo>
                <a:lnTo>
                  <a:pt x="8229600" y="1618488"/>
                </a:lnTo>
                <a:lnTo>
                  <a:pt x="8269224" y="1618488"/>
                </a:lnTo>
                <a:lnTo>
                  <a:pt x="8269224" y="1600200"/>
                </a:lnTo>
                <a:close/>
              </a:path>
              <a:path w="8269605" h="1640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16402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16402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591057"/>
            <a:ext cx="8007984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2200" b="1" dirty="0">
                <a:latin typeface="Arial"/>
                <a:cs typeface="Arial"/>
              </a:rPr>
              <a:t>2.	</a:t>
            </a:r>
            <a:r>
              <a:rPr sz="2200" b="1" spc="5" dirty="0">
                <a:latin typeface="Arial"/>
                <a:cs typeface="Arial"/>
              </a:rPr>
              <a:t>If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in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SH1,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T1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T2,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then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in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SH2,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T1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value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 </a:t>
            </a:r>
            <a:r>
              <a:rPr sz="2200" spc="5" dirty="0">
                <a:latin typeface="Arial MT"/>
                <a:cs typeface="Arial MT"/>
              </a:rPr>
              <a:t> before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T2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474" y="3392503"/>
            <a:ext cx="7977741" cy="185021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13888" y="5532628"/>
            <a:ext cx="4419600" cy="932815"/>
          </a:xfrm>
          <a:custGeom>
            <a:avLst/>
            <a:gdLst/>
            <a:ahLst/>
            <a:cxnLst/>
            <a:rect l="l" t="t" r="r" b="b"/>
            <a:pathLst>
              <a:path w="4419600" h="932814">
                <a:moveTo>
                  <a:pt x="4419600" y="0"/>
                </a:moveTo>
                <a:lnTo>
                  <a:pt x="0" y="0"/>
                </a:lnTo>
                <a:lnTo>
                  <a:pt x="0" y="932688"/>
                </a:lnTo>
                <a:lnTo>
                  <a:pt x="4419600" y="932688"/>
                </a:lnTo>
                <a:lnTo>
                  <a:pt x="4419600" y="929640"/>
                </a:lnTo>
                <a:lnTo>
                  <a:pt x="9143" y="929640"/>
                </a:lnTo>
                <a:lnTo>
                  <a:pt x="6095" y="923544"/>
                </a:lnTo>
                <a:lnTo>
                  <a:pt x="9143" y="923544"/>
                </a:lnTo>
                <a:lnTo>
                  <a:pt x="9143" y="9144"/>
                </a:lnTo>
                <a:lnTo>
                  <a:pt x="6095" y="9144"/>
                </a:lnTo>
                <a:lnTo>
                  <a:pt x="9143" y="6096"/>
                </a:lnTo>
                <a:lnTo>
                  <a:pt x="4419600" y="6096"/>
                </a:lnTo>
                <a:lnTo>
                  <a:pt x="4419600" y="0"/>
                </a:lnTo>
                <a:close/>
              </a:path>
              <a:path w="4419600" h="932814">
                <a:moveTo>
                  <a:pt x="9143" y="923544"/>
                </a:moveTo>
                <a:lnTo>
                  <a:pt x="6095" y="923544"/>
                </a:lnTo>
                <a:lnTo>
                  <a:pt x="9143" y="929640"/>
                </a:lnTo>
                <a:lnTo>
                  <a:pt x="9143" y="923544"/>
                </a:lnTo>
                <a:close/>
              </a:path>
              <a:path w="4419600" h="932814">
                <a:moveTo>
                  <a:pt x="4410456" y="923544"/>
                </a:moveTo>
                <a:lnTo>
                  <a:pt x="9143" y="923544"/>
                </a:lnTo>
                <a:lnTo>
                  <a:pt x="9143" y="929640"/>
                </a:lnTo>
                <a:lnTo>
                  <a:pt x="4410456" y="929640"/>
                </a:lnTo>
                <a:lnTo>
                  <a:pt x="4410456" y="923544"/>
                </a:lnTo>
                <a:close/>
              </a:path>
              <a:path w="4419600" h="932814">
                <a:moveTo>
                  <a:pt x="4410456" y="6096"/>
                </a:moveTo>
                <a:lnTo>
                  <a:pt x="4410456" y="929640"/>
                </a:lnTo>
                <a:lnTo>
                  <a:pt x="4413504" y="923544"/>
                </a:lnTo>
                <a:lnTo>
                  <a:pt x="4419600" y="923544"/>
                </a:lnTo>
                <a:lnTo>
                  <a:pt x="4419600" y="9144"/>
                </a:lnTo>
                <a:lnTo>
                  <a:pt x="4413504" y="9144"/>
                </a:lnTo>
                <a:lnTo>
                  <a:pt x="4410456" y="6096"/>
                </a:lnTo>
                <a:close/>
              </a:path>
              <a:path w="4419600" h="932814">
                <a:moveTo>
                  <a:pt x="4419600" y="923544"/>
                </a:moveTo>
                <a:lnTo>
                  <a:pt x="4413504" y="923544"/>
                </a:lnTo>
                <a:lnTo>
                  <a:pt x="4410456" y="929640"/>
                </a:lnTo>
                <a:lnTo>
                  <a:pt x="4419600" y="929640"/>
                </a:lnTo>
                <a:lnTo>
                  <a:pt x="4419600" y="923544"/>
                </a:lnTo>
                <a:close/>
              </a:path>
              <a:path w="4419600" h="932814">
                <a:moveTo>
                  <a:pt x="9143" y="6096"/>
                </a:moveTo>
                <a:lnTo>
                  <a:pt x="6095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4419600" h="932814">
                <a:moveTo>
                  <a:pt x="4410456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4410456" y="9144"/>
                </a:lnTo>
                <a:lnTo>
                  <a:pt x="4410456" y="6096"/>
                </a:lnTo>
                <a:close/>
              </a:path>
              <a:path w="4419600" h="932814">
                <a:moveTo>
                  <a:pt x="4419600" y="6096"/>
                </a:moveTo>
                <a:lnTo>
                  <a:pt x="4410456" y="6096"/>
                </a:lnTo>
                <a:lnTo>
                  <a:pt x="4413504" y="9144"/>
                </a:lnTo>
                <a:lnTo>
                  <a:pt x="4419600" y="9144"/>
                </a:lnTo>
                <a:lnTo>
                  <a:pt x="4419600" y="6096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5676" y="5553455"/>
            <a:ext cx="4157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Above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schedule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equal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SH1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T3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0" dirty="0">
                <a:latin typeface="Calibri"/>
                <a:cs typeface="Calibri"/>
              </a:rPr>
              <a:t> reading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updated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T2,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SH2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T3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updated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0732" y="451104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</a:t>
            </a:r>
            <a:r>
              <a:rPr spc="-60" dirty="0"/>
              <a:t> </a:t>
            </a:r>
            <a:r>
              <a:rPr spc="-5" dirty="0"/>
              <a:t>Serializability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475739"/>
            <a:ext cx="8269605" cy="1487805"/>
          </a:xfrm>
          <a:custGeom>
            <a:avLst/>
            <a:gdLst/>
            <a:ahLst/>
            <a:cxnLst/>
            <a:rect l="l" t="t" r="r" b="b"/>
            <a:pathLst>
              <a:path w="8269605" h="1487805">
                <a:moveTo>
                  <a:pt x="8247888" y="0"/>
                </a:moveTo>
                <a:lnTo>
                  <a:pt x="18286" y="0"/>
                </a:lnTo>
                <a:lnTo>
                  <a:pt x="11572" y="1619"/>
                </a:lnTo>
                <a:lnTo>
                  <a:pt x="5714" y="6096"/>
                </a:lnTo>
                <a:lnTo>
                  <a:pt x="1571" y="12858"/>
                </a:lnTo>
                <a:lnTo>
                  <a:pt x="0" y="21336"/>
                </a:lnTo>
                <a:lnTo>
                  <a:pt x="0" y="1469136"/>
                </a:lnTo>
                <a:lnTo>
                  <a:pt x="1571" y="1475851"/>
                </a:lnTo>
                <a:lnTo>
                  <a:pt x="5714" y="1481709"/>
                </a:lnTo>
                <a:lnTo>
                  <a:pt x="11572" y="1485852"/>
                </a:lnTo>
                <a:lnTo>
                  <a:pt x="18286" y="1487424"/>
                </a:lnTo>
                <a:lnTo>
                  <a:pt x="8247888" y="1487424"/>
                </a:lnTo>
                <a:lnTo>
                  <a:pt x="8256365" y="1485852"/>
                </a:lnTo>
                <a:lnTo>
                  <a:pt x="8263128" y="1481709"/>
                </a:lnTo>
                <a:lnTo>
                  <a:pt x="8267604" y="1475851"/>
                </a:lnTo>
                <a:lnTo>
                  <a:pt x="8269224" y="1469136"/>
                </a:lnTo>
                <a:lnTo>
                  <a:pt x="39624" y="1469136"/>
                </a:lnTo>
                <a:lnTo>
                  <a:pt x="18286" y="1447800"/>
                </a:lnTo>
                <a:lnTo>
                  <a:pt x="39624" y="1447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21336"/>
                </a:lnTo>
                <a:lnTo>
                  <a:pt x="8269224" y="21336"/>
                </a:lnTo>
                <a:lnTo>
                  <a:pt x="8267604" y="12858"/>
                </a:lnTo>
                <a:lnTo>
                  <a:pt x="8263128" y="6096"/>
                </a:lnTo>
                <a:lnTo>
                  <a:pt x="8256365" y="1619"/>
                </a:lnTo>
                <a:lnTo>
                  <a:pt x="8247888" y="0"/>
                </a:lnTo>
                <a:close/>
              </a:path>
              <a:path w="8269605" h="1487805">
                <a:moveTo>
                  <a:pt x="39624" y="1447800"/>
                </a:moveTo>
                <a:lnTo>
                  <a:pt x="18286" y="1447800"/>
                </a:lnTo>
                <a:lnTo>
                  <a:pt x="39624" y="1469136"/>
                </a:lnTo>
                <a:lnTo>
                  <a:pt x="39624" y="1447800"/>
                </a:lnTo>
                <a:close/>
              </a:path>
              <a:path w="8269605" h="1487805">
                <a:moveTo>
                  <a:pt x="8229600" y="1447800"/>
                </a:moveTo>
                <a:lnTo>
                  <a:pt x="39624" y="1447800"/>
                </a:lnTo>
                <a:lnTo>
                  <a:pt x="39624" y="1469136"/>
                </a:lnTo>
                <a:lnTo>
                  <a:pt x="8229600" y="1469136"/>
                </a:lnTo>
                <a:lnTo>
                  <a:pt x="8229600" y="1447800"/>
                </a:lnTo>
                <a:close/>
              </a:path>
              <a:path w="8269605" h="1487805">
                <a:moveTo>
                  <a:pt x="8229600" y="21336"/>
                </a:moveTo>
                <a:lnTo>
                  <a:pt x="8229600" y="1469136"/>
                </a:lnTo>
                <a:lnTo>
                  <a:pt x="8247888" y="1447800"/>
                </a:lnTo>
                <a:lnTo>
                  <a:pt x="8269224" y="1447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21336"/>
                </a:lnTo>
                <a:close/>
              </a:path>
              <a:path w="8269605" h="1487805">
                <a:moveTo>
                  <a:pt x="8269224" y="1447800"/>
                </a:moveTo>
                <a:lnTo>
                  <a:pt x="8247888" y="1447800"/>
                </a:lnTo>
                <a:lnTo>
                  <a:pt x="8229600" y="1469136"/>
                </a:lnTo>
                <a:lnTo>
                  <a:pt x="8269224" y="1469136"/>
                </a:lnTo>
                <a:lnTo>
                  <a:pt x="8269224" y="1447800"/>
                </a:lnTo>
                <a:close/>
              </a:path>
              <a:path w="8269605" h="1487805">
                <a:moveTo>
                  <a:pt x="39624" y="21336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8269605" h="1487805">
                <a:moveTo>
                  <a:pt x="82296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21336"/>
                </a:lnTo>
                <a:close/>
              </a:path>
              <a:path w="8269605" h="1487805">
                <a:moveTo>
                  <a:pt x="8269224" y="21336"/>
                </a:moveTo>
                <a:lnTo>
                  <a:pt x="8229600" y="21336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2133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444752"/>
            <a:ext cx="7984490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75"/>
              </a:spcBef>
              <a:tabLst>
                <a:tab pos="356870" algn="l"/>
              </a:tabLst>
            </a:pPr>
            <a:r>
              <a:rPr sz="900" b="1" dirty="0">
                <a:latin typeface="Arial"/>
                <a:cs typeface="Arial"/>
              </a:rPr>
              <a:t>3.	</a:t>
            </a:r>
            <a:r>
              <a:rPr sz="2400" b="1" dirty="0">
                <a:latin typeface="Arial"/>
                <a:cs typeface="Arial"/>
              </a:rPr>
              <a:t>If in SH1, T1 </a:t>
            </a:r>
            <a:r>
              <a:rPr sz="2400" dirty="0">
                <a:latin typeface="Arial MT"/>
                <a:cs typeface="Arial MT"/>
              </a:rPr>
              <a:t>performs the </a:t>
            </a:r>
            <a:r>
              <a:rPr sz="2400" spc="5" dirty="0">
                <a:latin typeface="Arial MT"/>
                <a:cs typeface="Arial MT"/>
              </a:rPr>
              <a:t>final </a:t>
            </a:r>
            <a:r>
              <a:rPr sz="2400" spc="-10" dirty="0">
                <a:latin typeface="Arial MT"/>
                <a:cs typeface="Arial MT"/>
              </a:rPr>
              <a:t>write </a:t>
            </a:r>
            <a:r>
              <a:rPr sz="2400" dirty="0">
                <a:latin typeface="Arial MT"/>
                <a:cs typeface="Arial MT"/>
              </a:rPr>
              <a:t>operation on that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item</a:t>
            </a:r>
            <a:r>
              <a:rPr sz="2400" b="1" spc="5" dirty="0">
                <a:latin typeface="Arial"/>
                <a:cs typeface="Arial"/>
              </a:rPr>
              <a:t>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SH2,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T1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final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write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943" y="3243579"/>
            <a:ext cx="7059448" cy="2286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145535" y="5675884"/>
            <a:ext cx="4404360" cy="932815"/>
          </a:xfrm>
          <a:custGeom>
            <a:avLst/>
            <a:gdLst/>
            <a:ahLst/>
            <a:cxnLst/>
            <a:rect l="l" t="t" r="r" b="b"/>
            <a:pathLst>
              <a:path w="4404359" h="932815">
                <a:moveTo>
                  <a:pt x="4404360" y="0"/>
                </a:moveTo>
                <a:lnTo>
                  <a:pt x="0" y="0"/>
                </a:lnTo>
                <a:lnTo>
                  <a:pt x="0" y="932688"/>
                </a:lnTo>
                <a:lnTo>
                  <a:pt x="4404360" y="932688"/>
                </a:lnTo>
                <a:lnTo>
                  <a:pt x="4404360" y="929640"/>
                </a:lnTo>
                <a:lnTo>
                  <a:pt x="9143" y="929640"/>
                </a:lnTo>
                <a:lnTo>
                  <a:pt x="3047" y="923544"/>
                </a:lnTo>
                <a:lnTo>
                  <a:pt x="9143" y="923544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4404360" y="3048"/>
                </a:lnTo>
                <a:lnTo>
                  <a:pt x="4404360" y="0"/>
                </a:lnTo>
                <a:close/>
              </a:path>
              <a:path w="4404359" h="932815">
                <a:moveTo>
                  <a:pt x="9143" y="923544"/>
                </a:moveTo>
                <a:lnTo>
                  <a:pt x="3047" y="923544"/>
                </a:lnTo>
                <a:lnTo>
                  <a:pt x="9143" y="929640"/>
                </a:lnTo>
                <a:lnTo>
                  <a:pt x="9143" y="923544"/>
                </a:lnTo>
                <a:close/>
              </a:path>
              <a:path w="4404359" h="932815">
                <a:moveTo>
                  <a:pt x="4395216" y="923544"/>
                </a:moveTo>
                <a:lnTo>
                  <a:pt x="9143" y="923544"/>
                </a:lnTo>
                <a:lnTo>
                  <a:pt x="9143" y="929640"/>
                </a:lnTo>
                <a:lnTo>
                  <a:pt x="4395216" y="929640"/>
                </a:lnTo>
                <a:lnTo>
                  <a:pt x="4395216" y="923544"/>
                </a:lnTo>
                <a:close/>
              </a:path>
              <a:path w="4404359" h="932815">
                <a:moveTo>
                  <a:pt x="4395216" y="3048"/>
                </a:moveTo>
                <a:lnTo>
                  <a:pt x="4395216" y="929640"/>
                </a:lnTo>
                <a:lnTo>
                  <a:pt x="4401312" y="923544"/>
                </a:lnTo>
                <a:lnTo>
                  <a:pt x="4404360" y="923544"/>
                </a:lnTo>
                <a:lnTo>
                  <a:pt x="4404360" y="9144"/>
                </a:lnTo>
                <a:lnTo>
                  <a:pt x="4401312" y="9144"/>
                </a:lnTo>
                <a:lnTo>
                  <a:pt x="4395216" y="3048"/>
                </a:lnTo>
                <a:close/>
              </a:path>
              <a:path w="4404359" h="932815">
                <a:moveTo>
                  <a:pt x="4404360" y="923544"/>
                </a:moveTo>
                <a:lnTo>
                  <a:pt x="4401312" y="923544"/>
                </a:lnTo>
                <a:lnTo>
                  <a:pt x="4395216" y="929640"/>
                </a:lnTo>
                <a:lnTo>
                  <a:pt x="4404360" y="929640"/>
                </a:lnTo>
                <a:lnTo>
                  <a:pt x="4404360" y="923544"/>
                </a:lnTo>
                <a:close/>
              </a:path>
              <a:path w="4404359" h="932815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4404359" h="932815">
                <a:moveTo>
                  <a:pt x="4395216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4395216" y="9144"/>
                </a:lnTo>
                <a:lnTo>
                  <a:pt x="4395216" y="3048"/>
                </a:lnTo>
                <a:close/>
              </a:path>
              <a:path w="4404359" h="932815">
                <a:moveTo>
                  <a:pt x="4404360" y="3048"/>
                </a:moveTo>
                <a:lnTo>
                  <a:pt x="4395216" y="3048"/>
                </a:lnTo>
                <a:lnTo>
                  <a:pt x="4401312" y="9144"/>
                </a:lnTo>
                <a:lnTo>
                  <a:pt x="4404360" y="9144"/>
                </a:lnTo>
                <a:lnTo>
                  <a:pt x="4404360" y="3048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7323" y="5696711"/>
            <a:ext cx="4194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Above two schedule are </a:t>
            </a:r>
            <a:r>
              <a:rPr sz="1800" spc="-5" dirty="0">
                <a:latin typeface="Calibri"/>
                <a:cs typeface="Calibri"/>
              </a:rPr>
              <a:t>not view </a:t>
            </a:r>
            <a:r>
              <a:rPr sz="1800" spc="-10" dirty="0">
                <a:latin typeface="Calibri"/>
                <a:cs typeface="Calibri"/>
              </a:rPr>
              <a:t>serializable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Final write </a:t>
            </a:r>
            <a:r>
              <a:rPr sz="1800" spc="-15" dirty="0">
                <a:latin typeface="Calibri"/>
                <a:cs typeface="Calibri"/>
              </a:rPr>
              <a:t>operation </a:t>
            </a:r>
            <a:r>
              <a:rPr sz="1800" spc="-5" dirty="0">
                <a:latin typeface="Calibri"/>
                <a:cs typeface="Calibri"/>
              </a:rPr>
              <a:t>in SH1 is done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T1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SH2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887</Words>
  <Application>Microsoft Office PowerPoint</Application>
  <PresentationFormat>Custom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Times New Roman</vt:lpstr>
      <vt:lpstr>Wingdings</vt:lpstr>
      <vt:lpstr>Office Theme</vt:lpstr>
      <vt:lpstr>INT104 – Database Management System  Unit – III</vt:lpstr>
      <vt:lpstr>PowerPoint Presentation</vt:lpstr>
      <vt:lpstr>References</vt:lpstr>
      <vt:lpstr>View Serializability</vt:lpstr>
      <vt:lpstr>View Serializability</vt:lpstr>
      <vt:lpstr>Example</vt:lpstr>
      <vt:lpstr>View Serializability</vt:lpstr>
      <vt:lpstr>View Serializability</vt:lpstr>
      <vt:lpstr>View Serializability</vt:lpstr>
      <vt:lpstr>Conflict Serializability</vt:lpstr>
      <vt:lpstr>Conflict Serializability</vt:lpstr>
      <vt:lpstr>Conflict Serializability</vt:lpstr>
      <vt:lpstr>Example - Conflicting operations</vt:lpstr>
      <vt:lpstr>Example - non-conflicting Operations</vt:lpstr>
      <vt:lpstr>Example</vt:lpstr>
      <vt:lpstr>Example</vt:lpstr>
      <vt:lpstr>Serial Schedules</vt:lpstr>
      <vt:lpstr>Serial Schedules</vt:lpstr>
      <vt:lpstr>Conflict Serializable</vt:lpstr>
      <vt:lpstr>View Serializability  Conflict Serializability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2</cp:revision>
  <dcterms:created xsi:type="dcterms:W3CDTF">2023-04-27T03:26:26Z</dcterms:created>
  <dcterms:modified xsi:type="dcterms:W3CDTF">2023-10-31T06:37:44Z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2021-06-01T00:00:00Z</vt:filetime>
  </property>
  <property fmtid="{D5CDD505-2E9C-101B-9397-08002B2CF9AE}" pid="3" name="LastSaved">
    <vt:filetime>2021-06-01T00:00:00Z</vt:filetime>
  </property>
</Properties>
</file>