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4/29/2021</a:t>
            </a:r>
            <a:r>
              <a:rPr spc="-55" dirty="0"/>
              <a:t> </a:t>
            </a:r>
            <a:r>
              <a:rPr spc="5" dirty="0"/>
              <a:t>6:58:08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4/29/2021</a:t>
            </a:r>
            <a:r>
              <a:rPr spc="-55" dirty="0"/>
              <a:t> </a:t>
            </a:r>
            <a:r>
              <a:rPr spc="5" dirty="0"/>
              <a:t>6:58:08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4/29/2021</a:t>
            </a:r>
            <a:r>
              <a:rPr spc="-55" dirty="0"/>
              <a:t> </a:t>
            </a:r>
            <a:r>
              <a:rPr spc="5" dirty="0"/>
              <a:t>6:58:08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791" y="2115635"/>
            <a:ext cx="7194961" cy="2920168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28927" y="1969516"/>
            <a:ext cx="7391400" cy="3124200"/>
          </a:xfrm>
          <a:custGeom>
            <a:avLst/>
            <a:gdLst/>
            <a:ahLst/>
            <a:cxnLst/>
            <a:rect l="l" t="t" r="r" b="b"/>
            <a:pathLst>
              <a:path w="7391400" h="3124200">
                <a:moveTo>
                  <a:pt x="7360920" y="0"/>
                </a:move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2"/>
                </a:lnTo>
                <a:lnTo>
                  <a:pt x="0" y="3093720"/>
                </a:lnTo>
                <a:lnTo>
                  <a:pt x="2143" y="3106197"/>
                </a:lnTo>
                <a:lnTo>
                  <a:pt x="8000" y="3115818"/>
                </a:lnTo>
                <a:lnTo>
                  <a:pt x="16716" y="3122009"/>
                </a:lnTo>
                <a:lnTo>
                  <a:pt x="27431" y="3124200"/>
                </a:lnTo>
                <a:lnTo>
                  <a:pt x="7360920" y="3124200"/>
                </a:lnTo>
                <a:lnTo>
                  <a:pt x="7373397" y="3122009"/>
                </a:lnTo>
                <a:lnTo>
                  <a:pt x="7383018" y="3115818"/>
                </a:lnTo>
                <a:lnTo>
                  <a:pt x="7389209" y="3106197"/>
                </a:lnTo>
                <a:lnTo>
                  <a:pt x="7391400" y="3093720"/>
                </a:lnTo>
                <a:lnTo>
                  <a:pt x="54863" y="3093720"/>
                </a:lnTo>
                <a:lnTo>
                  <a:pt x="27431" y="3066288"/>
                </a:lnTo>
                <a:lnTo>
                  <a:pt x="54863" y="3066288"/>
                </a:lnTo>
                <a:lnTo>
                  <a:pt x="54863" y="54863"/>
                </a:lnTo>
                <a:lnTo>
                  <a:pt x="27431" y="54863"/>
                </a:lnTo>
                <a:lnTo>
                  <a:pt x="54863" y="27432"/>
                </a:lnTo>
                <a:lnTo>
                  <a:pt x="7391400" y="27432"/>
                </a:lnTo>
                <a:lnTo>
                  <a:pt x="7389209" y="16716"/>
                </a:lnTo>
                <a:lnTo>
                  <a:pt x="7383018" y="8000"/>
                </a:lnTo>
                <a:lnTo>
                  <a:pt x="7373397" y="2143"/>
                </a:lnTo>
                <a:lnTo>
                  <a:pt x="7360920" y="0"/>
                </a:lnTo>
                <a:close/>
              </a:path>
              <a:path w="7391400" h="3124200">
                <a:moveTo>
                  <a:pt x="54863" y="3066288"/>
                </a:moveTo>
                <a:lnTo>
                  <a:pt x="27431" y="3066288"/>
                </a:lnTo>
                <a:lnTo>
                  <a:pt x="54863" y="3093720"/>
                </a:lnTo>
                <a:lnTo>
                  <a:pt x="54863" y="3066288"/>
                </a:lnTo>
                <a:close/>
              </a:path>
              <a:path w="7391400" h="3124200">
                <a:moveTo>
                  <a:pt x="7333488" y="3066288"/>
                </a:moveTo>
                <a:lnTo>
                  <a:pt x="54863" y="3066288"/>
                </a:lnTo>
                <a:lnTo>
                  <a:pt x="54863" y="3093720"/>
                </a:lnTo>
                <a:lnTo>
                  <a:pt x="7333488" y="3093720"/>
                </a:lnTo>
                <a:lnTo>
                  <a:pt x="7333488" y="3066288"/>
                </a:lnTo>
                <a:close/>
              </a:path>
              <a:path w="7391400" h="3124200">
                <a:moveTo>
                  <a:pt x="7333488" y="27432"/>
                </a:moveTo>
                <a:lnTo>
                  <a:pt x="7333488" y="3093720"/>
                </a:lnTo>
                <a:lnTo>
                  <a:pt x="7360920" y="3066288"/>
                </a:lnTo>
                <a:lnTo>
                  <a:pt x="7391400" y="3066288"/>
                </a:lnTo>
                <a:lnTo>
                  <a:pt x="7391400" y="54863"/>
                </a:lnTo>
                <a:lnTo>
                  <a:pt x="7360920" y="54863"/>
                </a:lnTo>
                <a:lnTo>
                  <a:pt x="7333488" y="27432"/>
                </a:lnTo>
                <a:close/>
              </a:path>
              <a:path w="7391400" h="3124200">
                <a:moveTo>
                  <a:pt x="7391400" y="3066288"/>
                </a:moveTo>
                <a:lnTo>
                  <a:pt x="7360920" y="3066288"/>
                </a:lnTo>
                <a:lnTo>
                  <a:pt x="7333488" y="3093720"/>
                </a:lnTo>
                <a:lnTo>
                  <a:pt x="7391400" y="3093720"/>
                </a:lnTo>
                <a:lnTo>
                  <a:pt x="7391400" y="3066288"/>
                </a:lnTo>
                <a:close/>
              </a:path>
              <a:path w="7391400" h="3124200">
                <a:moveTo>
                  <a:pt x="54863" y="27432"/>
                </a:moveTo>
                <a:lnTo>
                  <a:pt x="27431" y="54863"/>
                </a:lnTo>
                <a:lnTo>
                  <a:pt x="54863" y="54863"/>
                </a:lnTo>
                <a:lnTo>
                  <a:pt x="54863" y="27432"/>
                </a:lnTo>
                <a:close/>
              </a:path>
              <a:path w="7391400" h="3124200">
                <a:moveTo>
                  <a:pt x="7333488" y="27432"/>
                </a:moveTo>
                <a:lnTo>
                  <a:pt x="54863" y="27432"/>
                </a:lnTo>
                <a:lnTo>
                  <a:pt x="54863" y="54863"/>
                </a:lnTo>
                <a:lnTo>
                  <a:pt x="7333488" y="54863"/>
                </a:lnTo>
                <a:lnTo>
                  <a:pt x="7333488" y="27432"/>
                </a:lnTo>
                <a:close/>
              </a:path>
              <a:path w="7391400" h="3124200">
                <a:moveTo>
                  <a:pt x="7391400" y="27432"/>
                </a:moveTo>
                <a:lnTo>
                  <a:pt x="7333488" y="27432"/>
                </a:lnTo>
                <a:lnTo>
                  <a:pt x="7360920" y="54863"/>
                </a:lnTo>
                <a:lnTo>
                  <a:pt x="7391400" y="54863"/>
                </a:lnTo>
                <a:lnTo>
                  <a:pt x="7391400" y="274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4/29/2021</a:t>
            </a:r>
            <a:r>
              <a:rPr spc="-55" dirty="0"/>
              <a:t> </a:t>
            </a:r>
            <a:r>
              <a:rPr spc="5" dirty="0"/>
              <a:t>6:58:08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4/29/2021</a:t>
            </a:r>
            <a:r>
              <a:rPr spc="-55" dirty="0"/>
              <a:t> </a:t>
            </a:r>
            <a:r>
              <a:rPr spc="5" dirty="0"/>
              <a:t>6:58:08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9275" y="752856"/>
            <a:ext cx="541528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9275" y="1149095"/>
            <a:ext cx="7923530" cy="417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83283" y="6718849"/>
            <a:ext cx="205358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4/29/2021</a:t>
            </a:r>
            <a:r>
              <a:rPr spc="-55" dirty="0"/>
              <a:t> </a:t>
            </a:r>
            <a:r>
              <a:rPr spc="5" dirty="0"/>
              <a:t>6:58:08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jp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993300"/>
                </a:solidFill>
              </a:rPr>
              <a:t>INT10</a:t>
            </a:r>
            <a:r>
              <a:rPr lang="en-IN" sz="3200" spc="-10" dirty="0">
                <a:solidFill>
                  <a:srgbClr val="993300"/>
                </a:solidFill>
              </a:rPr>
              <a:t>4</a:t>
            </a:r>
            <a:r>
              <a:rPr sz="3200" spc="-10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</a:t>
            </a:r>
            <a:r>
              <a:rPr sz="320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Database</a:t>
            </a:r>
            <a:r>
              <a:rPr sz="3200" spc="2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Management</a:t>
            </a:r>
            <a:r>
              <a:rPr sz="3200" spc="30" dirty="0">
                <a:solidFill>
                  <a:srgbClr val="993300"/>
                </a:solidFill>
              </a:rPr>
              <a:t> </a:t>
            </a:r>
            <a:r>
              <a:rPr sz="3200" spc="-20" dirty="0">
                <a:solidFill>
                  <a:srgbClr val="993300"/>
                </a:solidFill>
              </a:rPr>
              <a:t>System </a:t>
            </a:r>
            <a:r>
              <a:rPr sz="3200" spc="-869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Unit</a:t>
            </a:r>
            <a:r>
              <a:rPr sz="3200" spc="5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 III</a:t>
            </a:r>
            <a:endParaRPr sz="3200" dirty="0"/>
          </a:p>
        </p:txBody>
      </p:sp>
      <p:grpSp>
        <p:nvGrpSpPr>
          <p:cNvPr id="7" name="object 7"/>
          <p:cNvGrpSpPr/>
          <p:nvPr/>
        </p:nvGrpSpPr>
        <p:grpSpPr>
          <a:xfrm>
            <a:off x="2825496" y="3408172"/>
            <a:ext cx="1908175" cy="563880"/>
            <a:chOff x="2825496" y="3408172"/>
            <a:chExt cx="1908175" cy="563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2944" y="3554475"/>
              <a:ext cx="176783" cy="4114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8016" y="3554475"/>
              <a:ext cx="176784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0064" y="3554475"/>
              <a:ext cx="161544" cy="4114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062" y="3554475"/>
              <a:ext cx="173642" cy="4114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3554475"/>
              <a:ext cx="161543" cy="4023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4952" y="3554475"/>
              <a:ext cx="118872" cy="4023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3296" y="3554475"/>
              <a:ext cx="265175" cy="4114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904" y="3554475"/>
              <a:ext cx="161544" cy="4023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3296" y="3414267"/>
              <a:ext cx="57912" cy="1005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3414267"/>
              <a:ext cx="112775" cy="5516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31592" y="3414267"/>
              <a:ext cx="198119" cy="5425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8856" y="3408172"/>
              <a:ext cx="1694686" cy="56387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31592" y="3414267"/>
              <a:ext cx="198120" cy="542925"/>
            </a:xfrm>
            <a:custGeom>
              <a:avLst/>
              <a:gdLst/>
              <a:ahLst/>
              <a:cxnLst/>
              <a:rect l="l" t="t" r="r" b="b"/>
              <a:pathLst>
                <a:path w="198119" h="542925">
                  <a:moveTo>
                    <a:pt x="0" y="0"/>
                  </a:moveTo>
                  <a:lnTo>
                    <a:pt x="50244" y="0"/>
                  </a:lnTo>
                  <a:lnTo>
                    <a:pt x="100203" y="0"/>
                  </a:lnTo>
                  <a:lnTo>
                    <a:pt x="149590" y="0"/>
                  </a:lnTo>
                  <a:lnTo>
                    <a:pt x="198119" y="0"/>
                  </a:lnTo>
                  <a:lnTo>
                    <a:pt x="198119" y="32527"/>
                  </a:lnTo>
                  <a:lnTo>
                    <a:pt x="198119" y="65913"/>
                  </a:lnTo>
                  <a:lnTo>
                    <a:pt x="198119" y="99869"/>
                  </a:lnTo>
                  <a:lnTo>
                    <a:pt x="198119" y="134112"/>
                  </a:lnTo>
                  <a:lnTo>
                    <a:pt x="182118" y="134112"/>
                  </a:lnTo>
                  <a:lnTo>
                    <a:pt x="166116" y="134112"/>
                  </a:lnTo>
                  <a:lnTo>
                    <a:pt x="150114" y="134112"/>
                  </a:lnTo>
                  <a:lnTo>
                    <a:pt x="134112" y="134112"/>
                  </a:lnTo>
                  <a:lnTo>
                    <a:pt x="134112" y="185416"/>
                  </a:lnTo>
                  <a:lnTo>
                    <a:pt x="134112" y="542544"/>
                  </a:lnTo>
                  <a:lnTo>
                    <a:pt x="116347" y="542544"/>
                  </a:lnTo>
                  <a:lnTo>
                    <a:pt x="99440" y="542544"/>
                  </a:lnTo>
                  <a:lnTo>
                    <a:pt x="83105" y="542544"/>
                  </a:lnTo>
                  <a:lnTo>
                    <a:pt x="67056" y="542544"/>
                  </a:lnTo>
                  <a:lnTo>
                    <a:pt x="67056" y="491239"/>
                  </a:lnTo>
                  <a:lnTo>
                    <a:pt x="67056" y="134112"/>
                  </a:lnTo>
                  <a:lnTo>
                    <a:pt x="51006" y="134112"/>
                  </a:lnTo>
                  <a:lnTo>
                    <a:pt x="34670" y="134112"/>
                  </a:lnTo>
                  <a:lnTo>
                    <a:pt x="17764" y="134112"/>
                  </a:lnTo>
                  <a:lnTo>
                    <a:pt x="0" y="134112"/>
                  </a:lnTo>
                  <a:lnTo>
                    <a:pt x="0" y="99869"/>
                  </a:lnTo>
                  <a:lnTo>
                    <a:pt x="0" y="65913"/>
                  </a:lnTo>
                  <a:lnTo>
                    <a:pt x="0" y="32527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745224" y="3399028"/>
            <a:ext cx="1503045" cy="713740"/>
            <a:chOff x="6745224" y="3399028"/>
            <a:chExt cx="1503045" cy="71374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6304" y="3554475"/>
              <a:ext cx="167640" cy="5516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2088" y="3554475"/>
              <a:ext cx="176783" cy="4114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67016" y="3554475"/>
              <a:ext cx="176783" cy="4114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73824" y="3554475"/>
              <a:ext cx="176783" cy="4114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78040" y="3554475"/>
              <a:ext cx="161543" cy="4023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80248" y="3554475"/>
              <a:ext cx="161448" cy="4114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52232" y="3414267"/>
              <a:ext cx="112775" cy="5516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51320" y="3405123"/>
              <a:ext cx="204215" cy="5608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45224" y="3399028"/>
              <a:ext cx="1502662" cy="71323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864608" y="3408172"/>
            <a:ext cx="1758950" cy="716280"/>
            <a:chOff x="4864608" y="3408172"/>
            <a:chExt cx="1758950" cy="716280"/>
          </a:xfrm>
        </p:grpSpPr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46519" y="3554475"/>
              <a:ext cx="170687" cy="5638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63055" y="3563619"/>
              <a:ext cx="57912" cy="3931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60591" y="3554475"/>
              <a:ext cx="158496" cy="4023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71031" y="3554475"/>
              <a:ext cx="161543" cy="4114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99175" y="3554475"/>
              <a:ext cx="176784" cy="4114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91199" y="3554475"/>
              <a:ext cx="161544" cy="4114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5983" y="3554475"/>
              <a:ext cx="176783" cy="4114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04199" y="3554475"/>
              <a:ext cx="173640" cy="4114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77967" y="3554475"/>
              <a:ext cx="121920" cy="4023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70703" y="3414267"/>
              <a:ext cx="176784" cy="5425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163055" y="3414267"/>
              <a:ext cx="57912" cy="10058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60591" y="3554475"/>
              <a:ext cx="356870" cy="563880"/>
            </a:xfrm>
            <a:custGeom>
              <a:avLst/>
              <a:gdLst/>
              <a:ahLst/>
              <a:cxnLst/>
              <a:rect l="l" t="t" r="r" b="b"/>
              <a:pathLst>
                <a:path w="356870" h="563879">
                  <a:moveTo>
                    <a:pt x="271272" y="109727"/>
                  </a:moveTo>
                  <a:lnTo>
                    <a:pt x="264985" y="110918"/>
                  </a:lnTo>
                  <a:lnTo>
                    <a:pt x="259842" y="114680"/>
                  </a:lnTo>
                  <a:lnTo>
                    <a:pt x="255841" y="121300"/>
                  </a:lnTo>
                  <a:lnTo>
                    <a:pt x="252984" y="131063"/>
                  </a:lnTo>
                  <a:lnTo>
                    <a:pt x="249459" y="142446"/>
                  </a:lnTo>
                  <a:lnTo>
                    <a:pt x="247649" y="158114"/>
                  </a:lnTo>
                  <a:lnTo>
                    <a:pt x="246983" y="177784"/>
                  </a:lnTo>
                  <a:lnTo>
                    <a:pt x="246887" y="201168"/>
                  </a:lnTo>
                  <a:lnTo>
                    <a:pt x="246983" y="220551"/>
                  </a:lnTo>
                  <a:lnTo>
                    <a:pt x="247650" y="237363"/>
                  </a:lnTo>
                  <a:lnTo>
                    <a:pt x="249459" y="251317"/>
                  </a:lnTo>
                  <a:lnTo>
                    <a:pt x="252984" y="262127"/>
                  </a:lnTo>
                  <a:lnTo>
                    <a:pt x="255841" y="271891"/>
                  </a:lnTo>
                  <a:lnTo>
                    <a:pt x="259842" y="278511"/>
                  </a:lnTo>
                  <a:lnTo>
                    <a:pt x="264985" y="282273"/>
                  </a:lnTo>
                  <a:lnTo>
                    <a:pt x="271272" y="283463"/>
                  </a:lnTo>
                  <a:lnTo>
                    <a:pt x="275843" y="282273"/>
                  </a:lnTo>
                  <a:lnTo>
                    <a:pt x="294894" y="234695"/>
                  </a:lnTo>
                  <a:lnTo>
                    <a:pt x="295656" y="198120"/>
                  </a:lnTo>
                  <a:lnTo>
                    <a:pt x="295560" y="178212"/>
                  </a:lnTo>
                  <a:lnTo>
                    <a:pt x="289560" y="131063"/>
                  </a:lnTo>
                  <a:lnTo>
                    <a:pt x="275843" y="110918"/>
                  </a:lnTo>
                  <a:lnTo>
                    <a:pt x="271272" y="109727"/>
                  </a:lnTo>
                  <a:close/>
                </a:path>
                <a:path w="356870" h="563879">
                  <a:moveTo>
                    <a:pt x="249936" y="0"/>
                  </a:moveTo>
                  <a:lnTo>
                    <a:pt x="285035" y="23764"/>
                  </a:lnTo>
                  <a:lnTo>
                    <a:pt x="301752" y="67056"/>
                  </a:lnTo>
                  <a:lnTo>
                    <a:pt x="301752" y="52863"/>
                  </a:lnTo>
                  <a:lnTo>
                    <a:pt x="301752" y="38100"/>
                  </a:lnTo>
                  <a:lnTo>
                    <a:pt x="301752" y="23336"/>
                  </a:lnTo>
                  <a:lnTo>
                    <a:pt x="301752" y="9144"/>
                  </a:lnTo>
                  <a:lnTo>
                    <a:pt x="315467" y="9144"/>
                  </a:lnTo>
                  <a:lnTo>
                    <a:pt x="329184" y="9144"/>
                  </a:lnTo>
                  <a:lnTo>
                    <a:pt x="342900" y="9144"/>
                  </a:lnTo>
                  <a:lnTo>
                    <a:pt x="356615" y="9144"/>
                  </a:lnTo>
                  <a:lnTo>
                    <a:pt x="356615" y="62532"/>
                  </a:lnTo>
                  <a:lnTo>
                    <a:pt x="356615" y="399288"/>
                  </a:lnTo>
                  <a:lnTo>
                    <a:pt x="356092" y="417099"/>
                  </a:lnTo>
                  <a:lnTo>
                    <a:pt x="350519" y="469391"/>
                  </a:lnTo>
                  <a:lnTo>
                    <a:pt x="336804" y="512254"/>
                  </a:lnTo>
                  <a:lnTo>
                    <a:pt x="314658" y="547830"/>
                  </a:lnTo>
                  <a:lnTo>
                    <a:pt x="271272" y="563879"/>
                  </a:lnTo>
                  <a:lnTo>
                    <a:pt x="250126" y="561593"/>
                  </a:lnTo>
                  <a:lnTo>
                    <a:pt x="207263" y="527303"/>
                  </a:lnTo>
                  <a:lnTo>
                    <a:pt x="196214" y="485775"/>
                  </a:lnTo>
                  <a:lnTo>
                    <a:pt x="192024" y="432815"/>
                  </a:lnTo>
                  <a:lnTo>
                    <a:pt x="192024" y="426720"/>
                  </a:lnTo>
                  <a:lnTo>
                    <a:pt x="192024" y="420624"/>
                  </a:lnTo>
                  <a:lnTo>
                    <a:pt x="192024" y="411479"/>
                  </a:lnTo>
                  <a:lnTo>
                    <a:pt x="205787" y="416051"/>
                  </a:lnTo>
                  <a:lnTo>
                    <a:pt x="219837" y="420624"/>
                  </a:lnTo>
                  <a:lnTo>
                    <a:pt x="234457" y="425196"/>
                  </a:lnTo>
                  <a:lnTo>
                    <a:pt x="249936" y="429768"/>
                  </a:lnTo>
                  <a:lnTo>
                    <a:pt x="250459" y="438340"/>
                  </a:lnTo>
                  <a:lnTo>
                    <a:pt x="265176" y="469391"/>
                  </a:lnTo>
                  <a:lnTo>
                    <a:pt x="271272" y="469391"/>
                  </a:lnTo>
                  <a:lnTo>
                    <a:pt x="294894" y="426338"/>
                  </a:lnTo>
                  <a:lnTo>
                    <a:pt x="295656" y="390144"/>
                  </a:lnTo>
                  <a:lnTo>
                    <a:pt x="295656" y="374618"/>
                  </a:lnTo>
                  <a:lnTo>
                    <a:pt x="295656" y="359663"/>
                  </a:lnTo>
                  <a:lnTo>
                    <a:pt x="295656" y="344709"/>
                  </a:lnTo>
                  <a:lnTo>
                    <a:pt x="295656" y="329184"/>
                  </a:lnTo>
                  <a:lnTo>
                    <a:pt x="291131" y="341804"/>
                  </a:lnTo>
                  <a:lnTo>
                    <a:pt x="286892" y="352425"/>
                  </a:lnTo>
                  <a:lnTo>
                    <a:pt x="283225" y="361330"/>
                  </a:lnTo>
                  <a:lnTo>
                    <a:pt x="280415" y="368808"/>
                  </a:lnTo>
                  <a:lnTo>
                    <a:pt x="273081" y="376809"/>
                  </a:lnTo>
                  <a:lnTo>
                    <a:pt x="265176" y="382524"/>
                  </a:lnTo>
                  <a:lnTo>
                    <a:pt x="257270" y="385952"/>
                  </a:lnTo>
                  <a:lnTo>
                    <a:pt x="249936" y="387096"/>
                  </a:lnTo>
                  <a:lnTo>
                    <a:pt x="235029" y="382571"/>
                  </a:lnTo>
                  <a:lnTo>
                    <a:pt x="210931" y="347233"/>
                  </a:lnTo>
                  <a:lnTo>
                    <a:pt x="194929" y="291417"/>
                  </a:lnTo>
                  <a:lnTo>
                    <a:pt x="187023" y="226552"/>
                  </a:lnTo>
                  <a:lnTo>
                    <a:pt x="185928" y="188975"/>
                  </a:lnTo>
                  <a:lnTo>
                    <a:pt x="187071" y="145637"/>
                  </a:lnTo>
                  <a:lnTo>
                    <a:pt x="190500" y="107441"/>
                  </a:lnTo>
                  <a:lnTo>
                    <a:pt x="204216" y="48768"/>
                  </a:lnTo>
                  <a:lnTo>
                    <a:pt x="224789" y="11811"/>
                  </a:lnTo>
                  <a:lnTo>
                    <a:pt x="236791" y="2905"/>
                  </a:lnTo>
                  <a:lnTo>
                    <a:pt x="249936" y="0"/>
                  </a:lnTo>
                  <a:close/>
                </a:path>
                <a:path w="356870" h="563879">
                  <a:moveTo>
                    <a:pt x="106680" y="0"/>
                  </a:moveTo>
                  <a:lnTo>
                    <a:pt x="138826" y="20574"/>
                  </a:lnTo>
                  <a:lnTo>
                    <a:pt x="152066" y="57673"/>
                  </a:lnTo>
                  <a:lnTo>
                    <a:pt x="157876" y="115871"/>
                  </a:lnTo>
                  <a:lnTo>
                    <a:pt x="158496" y="152400"/>
                  </a:lnTo>
                  <a:lnTo>
                    <a:pt x="158496" y="202094"/>
                  </a:lnTo>
                  <a:lnTo>
                    <a:pt x="158496" y="252228"/>
                  </a:lnTo>
                  <a:lnTo>
                    <a:pt x="158496" y="302507"/>
                  </a:lnTo>
                  <a:lnTo>
                    <a:pt x="158496" y="352641"/>
                  </a:lnTo>
                  <a:lnTo>
                    <a:pt x="158496" y="402336"/>
                  </a:lnTo>
                  <a:lnTo>
                    <a:pt x="144732" y="402336"/>
                  </a:lnTo>
                  <a:lnTo>
                    <a:pt x="130683" y="402336"/>
                  </a:lnTo>
                  <a:lnTo>
                    <a:pt x="116062" y="402336"/>
                  </a:lnTo>
                  <a:lnTo>
                    <a:pt x="100584" y="402336"/>
                  </a:lnTo>
                  <a:lnTo>
                    <a:pt x="100584" y="347948"/>
                  </a:lnTo>
                  <a:lnTo>
                    <a:pt x="100584" y="294131"/>
                  </a:lnTo>
                  <a:lnTo>
                    <a:pt x="100584" y="240315"/>
                  </a:lnTo>
                  <a:lnTo>
                    <a:pt x="100584" y="185927"/>
                  </a:lnTo>
                  <a:lnTo>
                    <a:pt x="100488" y="168830"/>
                  </a:lnTo>
                  <a:lnTo>
                    <a:pt x="99822" y="154304"/>
                  </a:lnTo>
                  <a:lnTo>
                    <a:pt x="98012" y="142636"/>
                  </a:lnTo>
                  <a:lnTo>
                    <a:pt x="94487" y="134112"/>
                  </a:lnTo>
                  <a:lnTo>
                    <a:pt x="91440" y="121920"/>
                  </a:lnTo>
                  <a:lnTo>
                    <a:pt x="88392" y="118872"/>
                  </a:lnTo>
                  <a:lnTo>
                    <a:pt x="82296" y="118872"/>
                  </a:lnTo>
                  <a:lnTo>
                    <a:pt x="76009" y="120062"/>
                  </a:lnTo>
                  <a:lnTo>
                    <a:pt x="70866" y="123825"/>
                  </a:lnTo>
                  <a:lnTo>
                    <a:pt x="66865" y="130444"/>
                  </a:lnTo>
                  <a:lnTo>
                    <a:pt x="64008" y="140208"/>
                  </a:lnTo>
                  <a:lnTo>
                    <a:pt x="60483" y="151637"/>
                  </a:lnTo>
                  <a:lnTo>
                    <a:pt x="58674" y="167639"/>
                  </a:lnTo>
                  <a:lnTo>
                    <a:pt x="58007" y="188213"/>
                  </a:lnTo>
                  <a:lnTo>
                    <a:pt x="57912" y="213360"/>
                  </a:lnTo>
                  <a:lnTo>
                    <a:pt x="57912" y="260889"/>
                  </a:lnTo>
                  <a:lnTo>
                    <a:pt x="57912" y="307848"/>
                  </a:lnTo>
                  <a:lnTo>
                    <a:pt x="57912" y="354806"/>
                  </a:lnTo>
                  <a:lnTo>
                    <a:pt x="57912" y="402336"/>
                  </a:lnTo>
                  <a:lnTo>
                    <a:pt x="42433" y="402336"/>
                  </a:lnTo>
                  <a:lnTo>
                    <a:pt x="27812" y="402336"/>
                  </a:lnTo>
                  <a:lnTo>
                    <a:pt x="13763" y="402336"/>
                  </a:lnTo>
                  <a:lnTo>
                    <a:pt x="0" y="402336"/>
                  </a:lnTo>
                  <a:lnTo>
                    <a:pt x="0" y="353187"/>
                  </a:lnTo>
                  <a:lnTo>
                    <a:pt x="0" y="9144"/>
                  </a:lnTo>
                  <a:lnTo>
                    <a:pt x="13239" y="9144"/>
                  </a:lnTo>
                  <a:lnTo>
                    <a:pt x="25908" y="9144"/>
                  </a:lnTo>
                  <a:lnTo>
                    <a:pt x="38576" y="9144"/>
                  </a:lnTo>
                  <a:lnTo>
                    <a:pt x="51816" y="9144"/>
                  </a:lnTo>
                  <a:lnTo>
                    <a:pt x="51816" y="25146"/>
                  </a:lnTo>
                  <a:lnTo>
                    <a:pt x="51816" y="41148"/>
                  </a:lnTo>
                  <a:lnTo>
                    <a:pt x="51816" y="57150"/>
                  </a:lnTo>
                  <a:lnTo>
                    <a:pt x="51816" y="73151"/>
                  </a:lnTo>
                  <a:lnTo>
                    <a:pt x="58626" y="54292"/>
                  </a:lnTo>
                  <a:lnTo>
                    <a:pt x="76200" y="18287"/>
                  </a:lnTo>
                  <a:lnTo>
                    <a:pt x="99345" y="1143"/>
                  </a:lnTo>
                  <a:lnTo>
                    <a:pt x="10668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64608" y="3408172"/>
              <a:ext cx="1362454" cy="56387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163055" y="3414267"/>
              <a:ext cx="58419" cy="100965"/>
            </a:xfrm>
            <a:custGeom>
              <a:avLst/>
              <a:gdLst/>
              <a:ahLst/>
              <a:cxnLst/>
              <a:rect l="l" t="t" r="r" b="b"/>
              <a:pathLst>
                <a:path w="58420" h="100964">
                  <a:moveTo>
                    <a:pt x="0" y="0"/>
                  </a:moveTo>
                  <a:lnTo>
                    <a:pt x="15478" y="0"/>
                  </a:lnTo>
                  <a:lnTo>
                    <a:pt x="30099" y="0"/>
                  </a:lnTo>
                  <a:lnTo>
                    <a:pt x="44148" y="0"/>
                  </a:lnTo>
                  <a:lnTo>
                    <a:pt x="57912" y="0"/>
                  </a:lnTo>
                  <a:lnTo>
                    <a:pt x="57912" y="25146"/>
                  </a:lnTo>
                  <a:lnTo>
                    <a:pt x="57912" y="50292"/>
                  </a:lnTo>
                  <a:lnTo>
                    <a:pt x="57912" y="75438"/>
                  </a:lnTo>
                  <a:lnTo>
                    <a:pt x="57912" y="100584"/>
                  </a:lnTo>
                  <a:lnTo>
                    <a:pt x="44148" y="100584"/>
                  </a:lnTo>
                  <a:lnTo>
                    <a:pt x="30099" y="100584"/>
                  </a:lnTo>
                  <a:lnTo>
                    <a:pt x="15478" y="100584"/>
                  </a:lnTo>
                  <a:lnTo>
                    <a:pt x="0" y="100584"/>
                  </a:lnTo>
                  <a:lnTo>
                    <a:pt x="0" y="75437"/>
                  </a:lnTo>
                  <a:lnTo>
                    <a:pt x="0" y="50291"/>
                  </a:lnTo>
                  <a:lnTo>
                    <a:pt x="0" y="25145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917447" y="5273547"/>
            <a:ext cx="5120640" cy="1588135"/>
            <a:chOff x="917447" y="5273547"/>
            <a:chExt cx="5120640" cy="1588135"/>
          </a:xfrm>
        </p:grpSpPr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26590" y="5282691"/>
              <a:ext cx="5067284" cy="15697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17447" y="5273547"/>
              <a:ext cx="5120640" cy="1588135"/>
            </a:xfrm>
            <a:custGeom>
              <a:avLst/>
              <a:gdLst/>
              <a:ahLst/>
              <a:cxnLst/>
              <a:rect l="l" t="t" r="r" b="b"/>
              <a:pathLst>
                <a:path w="5120640" h="1588134">
                  <a:moveTo>
                    <a:pt x="5120640" y="0"/>
                  </a:moveTo>
                  <a:lnTo>
                    <a:pt x="0" y="0"/>
                  </a:lnTo>
                  <a:lnTo>
                    <a:pt x="0" y="1588008"/>
                  </a:lnTo>
                  <a:lnTo>
                    <a:pt x="5120640" y="1588008"/>
                  </a:lnTo>
                  <a:lnTo>
                    <a:pt x="5120640" y="1581911"/>
                  </a:lnTo>
                  <a:lnTo>
                    <a:pt x="9142" y="1581911"/>
                  </a:lnTo>
                  <a:lnTo>
                    <a:pt x="6096" y="1578864"/>
                  </a:lnTo>
                  <a:lnTo>
                    <a:pt x="9142" y="1578864"/>
                  </a:lnTo>
                  <a:lnTo>
                    <a:pt x="9142" y="9143"/>
                  </a:lnTo>
                  <a:lnTo>
                    <a:pt x="6096" y="9143"/>
                  </a:lnTo>
                  <a:lnTo>
                    <a:pt x="9142" y="3047"/>
                  </a:lnTo>
                  <a:lnTo>
                    <a:pt x="5120640" y="3047"/>
                  </a:lnTo>
                  <a:lnTo>
                    <a:pt x="5120640" y="0"/>
                  </a:lnTo>
                  <a:close/>
                </a:path>
                <a:path w="5120640" h="1588134">
                  <a:moveTo>
                    <a:pt x="9142" y="1578864"/>
                  </a:moveTo>
                  <a:lnTo>
                    <a:pt x="6096" y="1578864"/>
                  </a:lnTo>
                  <a:lnTo>
                    <a:pt x="9142" y="1581911"/>
                  </a:lnTo>
                  <a:lnTo>
                    <a:pt x="9142" y="1578864"/>
                  </a:lnTo>
                  <a:close/>
                </a:path>
                <a:path w="5120640" h="1588134">
                  <a:moveTo>
                    <a:pt x="5111496" y="1578864"/>
                  </a:moveTo>
                  <a:lnTo>
                    <a:pt x="9142" y="1578864"/>
                  </a:lnTo>
                  <a:lnTo>
                    <a:pt x="9142" y="1581911"/>
                  </a:lnTo>
                  <a:lnTo>
                    <a:pt x="5111496" y="1581911"/>
                  </a:lnTo>
                  <a:lnTo>
                    <a:pt x="5111496" y="1578864"/>
                  </a:lnTo>
                  <a:close/>
                </a:path>
                <a:path w="5120640" h="1588134">
                  <a:moveTo>
                    <a:pt x="5111496" y="3047"/>
                  </a:moveTo>
                  <a:lnTo>
                    <a:pt x="5111496" y="1581911"/>
                  </a:lnTo>
                  <a:lnTo>
                    <a:pt x="5114544" y="1578864"/>
                  </a:lnTo>
                  <a:lnTo>
                    <a:pt x="5120640" y="1578864"/>
                  </a:lnTo>
                  <a:lnTo>
                    <a:pt x="5120640" y="9143"/>
                  </a:lnTo>
                  <a:lnTo>
                    <a:pt x="5114544" y="9143"/>
                  </a:lnTo>
                  <a:lnTo>
                    <a:pt x="5111496" y="3047"/>
                  </a:lnTo>
                  <a:close/>
                </a:path>
                <a:path w="5120640" h="1588134">
                  <a:moveTo>
                    <a:pt x="5120640" y="1578864"/>
                  </a:moveTo>
                  <a:lnTo>
                    <a:pt x="5114544" y="1578864"/>
                  </a:lnTo>
                  <a:lnTo>
                    <a:pt x="5111496" y="1581911"/>
                  </a:lnTo>
                  <a:lnTo>
                    <a:pt x="5120640" y="1581911"/>
                  </a:lnTo>
                  <a:lnTo>
                    <a:pt x="5120640" y="1578864"/>
                  </a:lnTo>
                  <a:close/>
                </a:path>
                <a:path w="5120640" h="1588134">
                  <a:moveTo>
                    <a:pt x="9142" y="3047"/>
                  </a:moveTo>
                  <a:lnTo>
                    <a:pt x="6096" y="9143"/>
                  </a:lnTo>
                  <a:lnTo>
                    <a:pt x="9142" y="9143"/>
                  </a:lnTo>
                  <a:lnTo>
                    <a:pt x="9142" y="3047"/>
                  </a:lnTo>
                  <a:close/>
                </a:path>
                <a:path w="5120640" h="1588134">
                  <a:moveTo>
                    <a:pt x="5111496" y="3047"/>
                  </a:moveTo>
                  <a:lnTo>
                    <a:pt x="9142" y="3047"/>
                  </a:lnTo>
                  <a:lnTo>
                    <a:pt x="9142" y="9143"/>
                  </a:lnTo>
                  <a:lnTo>
                    <a:pt x="5111496" y="9143"/>
                  </a:lnTo>
                  <a:lnTo>
                    <a:pt x="5111496" y="3047"/>
                  </a:lnTo>
                  <a:close/>
                </a:path>
                <a:path w="5120640" h="1588134">
                  <a:moveTo>
                    <a:pt x="5120640" y="3047"/>
                  </a:moveTo>
                  <a:lnTo>
                    <a:pt x="5111496" y="3047"/>
                  </a:lnTo>
                  <a:lnTo>
                    <a:pt x="5114544" y="9143"/>
                  </a:lnTo>
                  <a:lnTo>
                    <a:pt x="5120640" y="9143"/>
                  </a:lnTo>
                  <a:lnTo>
                    <a:pt x="5120640" y="304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83919"/>
            <a:ext cx="367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Transaction</a:t>
            </a:r>
            <a:r>
              <a:rPr sz="3200" spc="-25" dirty="0"/>
              <a:t>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7812405" cy="4636135"/>
          </a:xfrm>
          <a:custGeom>
            <a:avLst/>
            <a:gdLst/>
            <a:ahLst/>
            <a:cxnLst/>
            <a:rect l="l" t="t" r="r" b="b"/>
            <a:pathLst>
              <a:path w="7812405" h="4636135">
                <a:moveTo>
                  <a:pt x="7812024" y="0"/>
                </a:moveTo>
                <a:lnTo>
                  <a:pt x="0" y="0"/>
                </a:lnTo>
                <a:lnTo>
                  <a:pt x="0" y="4636008"/>
                </a:lnTo>
                <a:lnTo>
                  <a:pt x="7812024" y="4636008"/>
                </a:lnTo>
                <a:lnTo>
                  <a:pt x="7812024" y="4617720"/>
                </a:lnTo>
                <a:lnTo>
                  <a:pt x="39624" y="4617720"/>
                </a:lnTo>
                <a:lnTo>
                  <a:pt x="18286" y="4599432"/>
                </a:lnTo>
                <a:lnTo>
                  <a:pt x="39624" y="4599432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636135">
                <a:moveTo>
                  <a:pt x="39624" y="4599432"/>
                </a:moveTo>
                <a:lnTo>
                  <a:pt x="18286" y="4599432"/>
                </a:lnTo>
                <a:lnTo>
                  <a:pt x="39624" y="4617720"/>
                </a:lnTo>
                <a:lnTo>
                  <a:pt x="39624" y="4599432"/>
                </a:lnTo>
                <a:close/>
              </a:path>
              <a:path w="7812405" h="4636135">
                <a:moveTo>
                  <a:pt x="7772400" y="4599432"/>
                </a:moveTo>
                <a:lnTo>
                  <a:pt x="39624" y="4599432"/>
                </a:lnTo>
                <a:lnTo>
                  <a:pt x="39624" y="4617720"/>
                </a:lnTo>
                <a:lnTo>
                  <a:pt x="7772400" y="4617720"/>
                </a:lnTo>
                <a:lnTo>
                  <a:pt x="7772400" y="4599432"/>
                </a:lnTo>
                <a:close/>
              </a:path>
              <a:path w="7812405" h="4636135">
                <a:moveTo>
                  <a:pt x="7772400" y="18287"/>
                </a:moveTo>
                <a:lnTo>
                  <a:pt x="7772400" y="4617720"/>
                </a:lnTo>
                <a:lnTo>
                  <a:pt x="7790688" y="4599432"/>
                </a:lnTo>
                <a:lnTo>
                  <a:pt x="7812024" y="4599432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4636135">
                <a:moveTo>
                  <a:pt x="7812024" y="4599432"/>
                </a:moveTo>
                <a:lnTo>
                  <a:pt x="7790688" y="4599432"/>
                </a:lnTo>
                <a:lnTo>
                  <a:pt x="7772400" y="4617720"/>
                </a:lnTo>
                <a:lnTo>
                  <a:pt x="7812024" y="4617720"/>
                </a:lnTo>
                <a:lnTo>
                  <a:pt x="7812024" y="4599432"/>
                </a:lnTo>
                <a:close/>
              </a:path>
              <a:path w="7812405" h="463613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812405" h="4636135">
                <a:moveTo>
                  <a:pt x="77724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4636135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44091"/>
            <a:ext cx="7622540" cy="417702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(database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stand-alone</a:t>
            </a:r>
            <a:endParaRPr sz="2200">
              <a:latin typeface="Arial MT"/>
              <a:cs typeface="Arial MT"/>
            </a:endParaRPr>
          </a:p>
          <a:p>
            <a:pPr marL="1155700" marR="8255" lvl="2" indent="-228600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234440" algn="l"/>
                <a:tab pos="1235075" algn="l"/>
                <a:tab pos="2575560" algn="l"/>
                <a:tab pos="3029585" algn="l"/>
                <a:tab pos="3423285" algn="l"/>
                <a:tab pos="4191000" algn="l"/>
                <a:tab pos="4995545" algn="l"/>
                <a:tab pos="6391910" algn="l"/>
                <a:tab pos="704723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pe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35" dirty="0">
                <a:latin typeface="Arial MT"/>
                <a:cs typeface="Arial MT"/>
              </a:rPr>
              <a:t>i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n	a	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dirty="0">
                <a:latin typeface="Arial MT"/>
                <a:cs typeface="Arial MT"/>
              </a:rPr>
              <a:t>h	</a:t>
            </a:r>
            <a:r>
              <a:rPr sz="2200" spc="-3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1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ua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35" dirty="0">
                <a:latin typeface="Arial MT"/>
                <a:cs typeface="Arial MT"/>
              </a:rPr>
              <a:t>i</a:t>
            </a:r>
            <a:r>
              <a:rPr sz="2200" spc="20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30" dirty="0">
                <a:latin typeface="Arial MT"/>
                <a:cs typeface="Arial MT"/>
              </a:rPr>
              <a:t>S</a:t>
            </a:r>
            <a:r>
              <a:rPr sz="2200" spc="10" dirty="0">
                <a:latin typeface="Arial MT"/>
                <a:cs typeface="Arial MT"/>
              </a:rPr>
              <a:t>Q</a:t>
            </a:r>
            <a:r>
              <a:rPr sz="2200" dirty="0">
                <a:latin typeface="Arial MT"/>
                <a:cs typeface="Arial MT"/>
              </a:rPr>
              <a:t>L  submitted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interactively</a:t>
            </a:r>
            <a:endParaRPr sz="2200">
              <a:latin typeface="Arial MT"/>
              <a:cs typeface="Arial MT"/>
            </a:endParaRPr>
          </a:p>
          <a:p>
            <a:pPr marL="835660" lvl="1" indent="-36576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embedded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within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(most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transactions)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"/>
            </a:pPr>
            <a:endParaRPr sz="28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Transaction</a:t>
            </a:r>
            <a:r>
              <a:rPr sz="22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boundaries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756285" lvl="1" indent="-345440" algn="just">
              <a:lnSpc>
                <a:spcPct val="100000"/>
              </a:lnSpc>
              <a:spcBef>
                <a:spcPts val="33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Begin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transaction</a:t>
            </a:r>
            <a:r>
              <a:rPr sz="22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End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transaction.</a:t>
            </a:r>
            <a:endParaRPr sz="2200">
              <a:latin typeface="Arial MT"/>
              <a:cs typeface="Arial MT"/>
            </a:endParaRPr>
          </a:p>
          <a:p>
            <a:pPr marL="756285" marR="5080" lvl="2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application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program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contain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several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 </a:t>
            </a:r>
            <a:r>
              <a:rPr sz="2200" spc="-5" dirty="0">
                <a:latin typeface="Arial MT"/>
                <a:cs typeface="Arial MT"/>
              </a:rPr>
              <a:t>separated </a:t>
            </a:r>
            <a:r>
              <a:rPr sz="2200" dirty="0">
                <a:latin typeface="Arial MT"/>
                <a:cs typeface="Arial MT"/>
              </a:rPr>
              <a:t>by Begin and </a:t>
            </a:r>
            <a:r>
              <a:rPr sz="2200" spc="-5" dirty="0">
                <a:latin typeface="Arial MT"/>
                <a:cs typeface="Arial MT"/>
              </a:rPr>
              <a:t>End transaction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boundaries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83919"/>
            <a:ext cx="367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Transaction</a:t>
            </a:r>
            <a:r>
              <a:rPr sz="3200" spc="-25" dirty="0"/>
              <a:t>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7812405" cy="2478405"/>
          </a:xfrm>
          <a:custGeom>
            <a:avLst/>
            <a:gdLst/>
            <a:ahLst/>
            <a:cxnLst/>
            <a:rect l="l" t="t" r="r" b="b"/>
            <a:pathLst>
              <a:path w="7812405" h="2478404">
                <a:moveTo>
                  <a:pt x="7812024" y="0"/>
                </a:moveTo>
                <a:lnTo>
                  <a:pt x="0" y="0"/>
                </a:lnTo>
                <a:lnTo>
                  <a:pt x="0" y="2478024"/>
                </a:lnTo>
                <a:lnTo>
                  <a:pt x="7812024" y="2478024"/>
                </a:lnTo>
                <a:lnTo>
                  <a:pt x="7812024" y="2456688"/>
                </a:lnTo>
                <a:lnTo>
                  <a:pt x="39624" y="2456688"/>
                </a:lnTo>
                <a:lnTo>
                  <a:pt x="18286" y="2438400"/>
                </a:lnTo>
                <a:lnTo>
                  <a:pt x="39624" y="2438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2478404">
                <a:moveTo>
                  <a:pt x="39624" y="2438400"/>
                </a:moveTo>
                <a:lnTo>
                  <a:pt x="18286" y="2438400"/>
                </a:lnTo>
                <a:lnTo>
                  <a:pt x="39624" y="2456688"/>
                </a:lnTo>
                <a:lnTo>
                  <a:pt x="39624" y="2438400"/>
                </a:lnTo>
                <a:close/>
              </a:path>
              <a:path w="7812405" h="2478404">
                <a:moveTo>
                  <a:pt x="7772400" y="2438400"/>
                </a:moveTo>
                <a:lnTo>
                  <a:pt x="39624" y="2438400"/>
                </a:lnTo>
                <a:lnTo>
                  <a:pt x="39624" y="2456688"/>
                </a:lnTo>
                <a:lnTo>
                  <a:pt x="7772400" y="2456688"/>
                </a:lnTo>
                <a:lnTo>
                  <a:pt x="7772400" y="2438400"/>
                </a:lnTo>
                <a:close/>
              </a:path>
              <a:path w="7812405" h="2478404">
                <a:moveTo>
                  <a:pt x="7772400" y="18287"/>
                </a:moveTo>
                <a:lnTo>
                  <a:pt x="7772400" y="2456688"/>
                </a:lnTo>
                <a:lnTo>
                  <a:pt x="7790688" y="2438400"/>
                </a:lnTo>
                <a:lnTo>
                  <a:pt x="7812024" y="2438400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2478404">
                <a:moveTo>
                  <a:pt x="7812024" y="2438400"/>
                </a:moveTo>
                <a:lnTo>
                  <a:pt x="7790688" y="2438400"/>
                </a:lnTo>
                <a:lnTo>
                  <a:pt x="7772400" y="2456688"/>
                </a:lnTo>
                <a:lnTo>
                  <a:pt x="7812024" y="2456688"/>
                </a:lnTo>
                <a:lnTo>
                  <a:pt x="7812024" y="2438400"/>
                </a:lnTo>
                <a:close/>
              </a:path>
              <a:path w="7812405" h="2478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812405" h="2478404">
                <a:moveTo>
                  <a:pt x="77724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2478404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145793"/>
            <a:ext cx="7374890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the database operations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a transaction do not update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5" dirty="0">
                <a:latin typeface="Arial MT"/>
                <a:cs typeface="Arial MT"/>
              </a:rPr>
              <a:t> only retrieve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data,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read-only</a:t>
            </a:r>
            <a:r>
              <a:rPr sz="22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transaction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otherwise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known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read-write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transaction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508" y="807719"/>
            <a:ext cx="367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Transaction</a:t>
            </a:r>
            <a:r>
              <a:rPr sz="3200" spc="-25" dirty="0"/>
              <a:t>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173480" y="1548891"/>
            <a:ext cx="7812405" cy="4993005"/>
          </a:xfrm>
          <a:custGeom>
            <a:avLst/>
            <a:gdLst/>
            <a:ahLst/>
            <a:cxnLst/>
            <a:rect l="l" t="t" r="r" b="b"/>
            <a:pathLst>
              <a:path w="7812405" h="4993005">
                <a:moveTo>
                  <a:pt x="7812024" y="0"/>
                </a:moveTo>
                <a:lnTo>
                  <a:pt x="0" y="0"/>
                </a:lnTo>
                <a:lnTo>
                  <a:pt x="0" y="4992624"/>
                </a:lnTo>
                <a:lnTo>
                  <a:pt x="7812024" y="4992624"/>
                </a:lnTo>
                <a:lnTo>
                  <a:pt x="7812024" y="4971288"/>
                </a:lnTo>
                <a:lnTo>
                  <a:pt x="39623" y="4971288"/>
                </a:lnTo>
                <a:lnTo>
                  <a:pt x="18287" y="4953000"/>
                </a:lnTo>
                <a:lnTo>
                  <a:pt x="39623" y="49530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993005">
                <a:moveTo>
                  <a:pt x="39623" y="4953000"/>
                </a:moveTo>
                <a:lnTo>
                  <a:pt x="18287" y="4953000"/>
                </a:lnTo>
                <a:lnTo>
                  <a:pt x="39623" y="4971288"/>
                </a:lnTo>
                <a:lnTo>
                  <a:pt x="39623" y="4953000"/>
                </a:lnTo>
                <a:close/>
              </a:path>
              <a:path w="7812405" h="4993005">
                <a:moveTo>
                  <a:pt x="7772400" y="4953000"/>
                </a:moveTo>
                <a:lnTo>
                  <a:pt x="39623" y="4953000"/>
                </a:lnTo>
                <a:lnTo>
                  <a:pt x="39623" y="4971288"/>
                </a:lnTo>
                <a:lnTo>
                  <a:pt x="7772400" y="4971288"/>
                </a:lnTo>
                <a:lnTo>
                  <a:pt x="7772400" y="4953000"/>
                </a:lnTo>
                <a:close/>
              </a:path>
              <a:path w="7812405" h="4993005">
                <a:moveTo>
                  <a:pt x="7772400" y="18287"/>
                </a:moveTo>
                <a:lnTo>
                  <a:pt x="7772400" y="4971288"/>
                </a:lnTo>
                <a:lnTo>
                  <a:pt x="7790688" y="4953000"/>
                </a:lnTo>
                <a:lnTo>
                  <a:pt x="7812024" y="4953000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4993005">
                <a:moveTo>
                  <a:pt x="7812024" y="4953000"/>
                </a:moveTo>
                <a:lnTo>
                  <a:pt x="7790688" y="4953000"/>
                </a:lnTo>
                <a:lnTo>
                  <a:pt x="7772400" y="4971288"/>
                </a:lnTo>
                <a:lnTo>
                  <a:pt x="7812024" y="4971288"/>
                </a:lnTo>
                <a:lnTo>
                  <a:pt x="7812024" y="4953000"/>
                </a:lnTo>
                <a:close/>
              </a:path>
              <a:path w="7812405" h="4993005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812405" h="4993005">
                <a:moveTo>
                  <a:pt x="77724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4993005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508" y="1557529"/>
            <a:ext cx="7621905" cy="48882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5760" marR="7620" indent="-341630">
              <a:lnSpc>
                <a:spcPts val="2380"/>
              </a:lnSpc>
              <a:spcBef>
                <a:spcPts val="400"/>
              </a:spcBef>
              <a:buSzPct val="75000"/>
              <a:buFont typeface="Wingdings"/>
              <a:buChar char=""/>
              <a:tabLst>
                <a:tab pos="365760" algn="l"/>
                <a:tab pos="366395" algn="l"/>
                <a:tab pos="914400" algn="l"/>
                <a:tab pos="5242560" algn="l"/>
              </a:tabLst>
            </a:pPr>
            <a:r>
              <a:rPr sz="2200" dirty="0">
                <a:latin typeface="Arial MT"/>
                <a:cs typeface="Arial MT"/>
              </a:rPr>
              <a:t>For	transaction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processing</a:t>
            </a:r>
            <a:r>
              <a:rPr sz="2200" spc="4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purposes,	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simple</a:t>
            </a:r>
            <a:r>
              <a:rPr sz="2200" spc="3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database </a:t>
            </a:r>
            <a:r>
              <a:rPr sz="2200" spc="-5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used:</a:t>
            </a:r>
            <a:endParaRPr sz="2200">
              <a:latin typeface="Arial MT"/>
              <a:cs typeface="Arial MT"/>
            </a:endParaRPr>
          </a:p>
          <a:p>
            <a:pPr marL="356870" marR="9525" indent="-344805">
              <a:lnSpc>
                <a:spcPct val="100000"/>
              </a:lnSpc>
              <a:spcBef>
                <a:spcPts val="4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697865" algn="l"/>
                <a:tab pos="2066925" algn="l"/>
                <a:tab pos="2423160" algn="l"/>
                <a:tab pos="3645535" algn="l"/>
                <a:tab pos="5297805" algn="l"/>
                <a:tab pos="5745480" algn="l"/>
                <a:tab pos="6056630" algn="l"/>
                <a:tab pos="7372984" algn="l"/>
              </a:tabLst>
            </a:pPr>
            <a:r>
              <a:rPr sz="2200" spc="5" dirty="0">
                <a:latin typeface="Arial MT"/>
                <a:cs typeface="Arial MT"/>
              </a:rPr>
              <a:t>A	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b</a:t>
            </a:r>
            <a:r>
              <a:rPr sz="2200" b="1" spc="-5" dirty="0">
                <a:latin typeface="Arial"/>
                <a:cs typeface="Arial"/>
              </a:rPr>
              <a:t>as</a:t>
            </a:r>
            <a:r>
              <a:rPr sz="2200" b="1" dirty="0">
                <a:latin typeface="Arial"/>
                <a:cs typeface="Arial"/>
              </a:rPr>
              <a:t>e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ba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ep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s	a	c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3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  named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items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size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granularity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436245" indent="-424180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item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database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record,</a:t>
            </a:r>
            <a:endParaRPr sz="2200">
              <a:latin typeface="Arial MT"/>
              <a:cs typeface="Arial MT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larger</a:t>
            </a:r>
            <a:r>
              <a:rPr sz="2200" spc="27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unit</a:t>
            </a:r>
            <a:r>
              <a:rPr sz="2200" spc="3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such</a:t>
            </a:r>
            <a:r>
              <a:rPr sz="2200" spc="27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as</a:t>
            </a:r>
            <a:r>
              <a:rPr sz="2200" spc="29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spc="3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whole</a:t>
            </a:r>
            <a:r>
              <a:rPr sz="2200" spc="29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disk </a:t>
            </a:r>
            <a:r>
              <a:rPr sz="2200" spc="-59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594485" algn="l"/>
                <a:tab pos="1984375" algn="l"/>
                <a:tab pos="3121025" algn="l"/>
                <a:tab pos="3801110" algn="l"/>
                <a:tab pos="4627245" algn="l"/>
                <a:tab pos="5154295" algn="l"/>
                <a:tab pos="5696585" algn="l"/>
                <a:tab pos="7092950" algn="l"/>
              </a:tabLst>
            </a:pP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n	a	s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-5" dirty="0">
                <a:latin typeface="Arial MT"/>
                <a:cs typeface="Arial MT"/>
              </a:rPr>
              <a:t>un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t	s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ch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nd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v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du</a:t>
            </a:r>
            <a:r>
              <a:rPr sz="2200" spc="1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l	</a:t>
            </a:r>
            <a:r>
              <a:rPr sz="2200" spc="30" dirty="0">
                <a:solidFill>
                  <a:srgbClr val="FF0066"/>
                </a:solidFill>
                <a:latin typeface="Arial MT"/>
                <a:cs typeface="Arial MT"/>
              </a:rPr>
              <a:t>f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l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  (attribute)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value</a:t>
            </a:r>
            <a:r>
              <a:rPr sz="2200" spc="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some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record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TP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concepts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independent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granularity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508" y="917448"/>
            <a:ext cx="367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Transaction</a:t>
            </a:r>
            <a:r>
              <a:rPr sz="3200" spc="-25" dirty="0"/>
              <a:t>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173480" y="1622044"/>
            <a:ext cx="7812405" cy="4590415"/>
          </a:xfrm>
          <a:custGeom>
            <a:avLst/>
            <a:gdLst/>
            <a:ahLst/>
            <a:cxnLst/>
            <a:rect l="l" t="t" r="r" b="b"/>
            <a:pathLst>
              <a:path w="7812405" h="4590415">
                <a:moveTo>
                  <a:pt x="7812024" y="0"/>
                </a:moveTo>
                <a:lnTo>
                  <a:pt x="0" y="0"/>
                </a:lnTo>
                <a:lnTo>
                  <a:pt x="0" y="4590287"/>
                </a:lnTo>
                <a:lnTo>
                  <a:pt x="7812024" y="4590287"/>
                </a:lnTo>
                <a:lnTo>
                  <a:pt x="7812024" y="4572000"/>
                </a:lnTo>
                <a:lnTo>
                  <a:pt x="39623" y="4572000"/>
                </a:lnTo>
                <a:lnTo>
                  <a:pt x="18288" y="4550664"/>
                </a:lnTo>
                <a:lnTo>
                  <a:pt x="39623" y="4550664"/>
                </a:lnTo>
                <a:lnTo>
                  <a:pt x="39623" y="36575"/>
                </a:lnTo>
                <a:lnTo>
                  <a:pt x="18287" y="36575"/>
                </a:lnTo>
                <a:lnTo>
                  <a:pt x="39623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590415">
                <a:moveTo>
                  <a:pt x="39623" y="4550664"/>
                </a:moveTo>
                <a:lnTo>
                  <a:pt x="18288" y="4550664"/>
                </a:lnTo>
                <a:lnTo>
                  <a:pt x="39623" y="4572000"/>
                </a:lnTo>
                <a:lnTo>
                  <a:pt x="39623" y="4550664"/>
                </a:lnTo>
                <a:close/>
              </a:path>
              <a:path w="7812405" h="4590415">
                <a:moveTo>
                  <a:pt x="7772400" y="4550664"/>
                </a:moveTo>
                <a:lnTo>
                  <a:pt x="39623" y="4550664"/>
                </a:lnTo>
                <a:lnTo>
                  <a:pt x="39623" y="4572000"/>
                </a:lnTo>
                <a:lnTo>
                  <a:pt x="7772400" y="4572000"/>
                </a:lnTo>
                <a:lnTo>
                  <a:pt x="7772400" y="4550664"/>
                </a:lnTo>
                <a:close/>
              </a:path>
              <a:path w="7812405" h="4590415">
                <a:moveTo>
                  <a:pt x="7772400" y="18287"/>
                </a:moveTo>
                <a:lnTo>
                  <a:pt x="7772400" y="4572000"/>
                </a:lnTo>
                <a:lnTo>
                  <a:pt x="7790688" y="4550664"/>
                </a:lnTo>
                <a:lnTo>
                  <a:pt x="7812024" y="4550664"/>
                </a:lnTo>
                <a:lnTo>
                  <a:pt x="7812024" y="36575"/>
                </a:lnTo>
                <a:lnTo>
                  <a:pt x="7790688" y="36575"/>
                </a:lnTo>
                <a:lnTo>
                  <a:pt x="7772400" y="18287"/>
                </a:lnTo>
                <a:close/>
              </a:path>
              <a:path w="7812405" h="4590415">
                <a:moveTo>
                  <a:pt x="7812024" y="4550664"/>
                </a:moveTo>
                <a:lnTo>
                  <a:pt x="7790688" y="4550664"/>
                </a:lnTo>
                <a:lnTo>
                  <a:pt x="7772400" y="4572000"/>
                </a:lnTo>
                <a:lnTo>
                  <a:pt x="7812024" y="4572000"/>
                </a:lnTo>
                <a:lnTo>
                  <a:pt x="7812024" y="4550664"/>
                </a:lnTo>
                <a:close/>
              </a:path>
              <a:path w="7812405" h="4590415">
                <a:moveTo>
                  <a:pt x="39623" y="18287"/>
                </a:moveTo>
                <a:lnTo>
                  <a:pt x="18287" y="36575"/>
                </a:lnTo>
                <a:lnTo>
                  <a:pt x="39623" y="36575"/>
                </a:lnTo>
                <a:lnTo>
                  <a:pt x="39623" y="18287"/>
                </a:lnTo>
                <a:close/>
              </a:path>
              <a:path w="7812405" h="4590415">
                <a:moveTo>
                  <a:pt x="7772400" y="18287"/>
                </a:moveTo>
                <a:lnTo>
                  <a:pt x="39623" y="18287"/>
                </a:lnTo>
                <a:lnTo>
                  <a:pt x="39623" y="36575"/>
                </a:lnTo>
                <a:lnTo>
                  <a:pt x="7772400" y="36575"/>
                </a:lnTo>
                <a:lnTo>
                  <a:pt x="7772400" y="18287"/>
                </a:lnTo>
                <a:close/>
              </a:path>
              <a:path w="7812405" h="4590415">
                <a:moveTo>
                  <a:pt x="7812024" y="18287"/>
                </a:moveTo>
                <a:lnTo>
                  <a:pt x="7772400" y="18287"/>
                </a:lnTo>
                <a:lnTo>
                  <a:pt x="7790688" y="36575"/>
                </a:lnTo>
                <a:lnTo>
                  <a:pt x="7812024" y="36575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508" y="1664209"/>
            <a:ext cx="7379970" cy="4297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270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basic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database access operations </a:t>
            </a:r>
            <a:r>
              <a:rPr sz="2200" dirty="0">
                <a:latin typeface="Arial MT"/>
                <a:cs typeface="Arial MT"/>
              </a:rPr>
              <a:t>that a transaction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perform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(X)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read_item(X)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1889760" marR="645160" lvl="2" indent="-563880">
              <a:lnSpc>
                <a:spcPts val="2380"/>
              </a:lnSpc>
              <a:spcBef>
                <a:spcPts val="6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889760" algn="l"/>
                <a:tab pos="1890395" algn="l"/>
              </a:tabLst>
            </a:pPr>
            <a:r>
              <a:rPr sz="2200" spc="-5" dirty="0">
                <a:latin typeface="Arial MT"/>
                <a:cs typeface="Arial MT"/>
              </a:rPr>
              <a:t>Reads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named </a:t>
            </a: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program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variable.</a:t>
            </a:r>
            <a:endParaRPr sz="2200">
              <a:latin typeface="Arial MT"/>
              <a:cs typeface="Arial MT"/>
            </a:endParaRPr>
          </a:p>
          <a:p>
            <a:pPr marL="1889760" marR="5080" lvl="2" indent="-563880">
              <a:lnSpc>
                <a:spcPts val="2380"/>
              </a:lnSpc>
              <a:spcBef>
                <a:spcPts val="59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889760" algn="l"/>
                <a:tab pos="1890395" algn="l"/>
              </a:tabLst>
            </a:pPr>
            <a:r>
              <a:rPr sz="2200" spc="10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simplify our notation, </a:t>
            </a:r>
            <a:r>
              <a:rPr sz="2200" spc="-15" dirty="0">
                <a:latin typeface="Arial MT"/>
                <a:cs typeface="Arial MT"/>
              </a:rPr>
              <a:t>we </a:t>
            </a:r>
            <a:r>
              <a:rPr sz="2200" dirty="0">
                <a:latin typeface="Arial MT"/>
                <a:cs typeface="Arial MT"/>
              </a:rPr>
              <a:t>assume that the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program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variable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named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Arial MT"/>
              <a:cs typeface="Arial MT"/>
            </a:endParaRPr>
          </a:p>
          <a:p>
            <a:pPr marL="868680" indent="-341630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868680" algn="l"/>
                <a:tab pos="86931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write_item(X)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1889760" marR="194310" lvl="1" indent="-563880">
              <a:lnSpc>
                <a:spcPts val="2380"/>
              </a:lnSpc>
              <a:spcBef>
                <a:spcPts val="6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889760" algn="l"/>
                <a:tab pos="1890395" algn="l"/>
              </a:tabLst>
            </a:pPr>
            <a:r>
              <a:rPr sz="2200" spc="10" dirty="0">
                <a:latin typeface="Arial MT"/>
                <a:cs typeface="Arial MT"/>
              </a:rPr>
              <a:t>Writes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program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variable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named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372" y="819912"/>
            <a:ext cx="65157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0" dirty="0"/>
              <a:t>READ</a:t>
            </a:r>
            <a:r>
              <a:rPr sz="3200" spc="95" dirty="0"/>
              <a:t> </a:t>
            </a:r>
            <a:r>
              <a:rPr sz="3200" spc="-40" dirty="0"/>
              <a:t>AND</a:t>
            </a:r>
            <a:r>
              <a:rPr sz="3200" spc="95" dirty="0"/>
              <a:t> </a:t>
            </a:r>
            <a:r>
              <a:rPr sz="3200" spc="-5" dirty="0"/>
              <a:t>WRITE</a:t>
            </a:r>
            <a:r>
              <a:rPr sz="3200" spc="5" dirty="0"/>
              <a:t> </a:t>
            </a:r>
            <a:r>
              <a:rPr sz="3200" spc="-15" dirty="0"/>
              <a:t>OPERATIONS: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49680" y="1929892"/>
            <a:ext cx="7809230" cy="3548379"/>
          </a:xfrm>
          <a:custGeom>
            <a:avLst/>
            <a:gdLst/>
            <a:ahLst/>
            <a:cxnLst/>
            <a:rect l="l" t="t" r="r" b="b"/>
            <a:pathLst>
              <a:path w="7809230" h="3548379">
                <a:moveTo>
                  <a:pt x="7808976" y="0"/>
                </a:moveTo>
                <a:lnTo>
                  <a:pt x="0" y="0"/>
                </a:lnTo>
                <a:lnTo>
                  <a:pt x="0" y="3547872"/>
                </a:lnTo>
                <a:lnTo>
                  <a:pt x="7808976" y="3547872"/>
                </a:lnTo>
                <a:lnTo>
                  <a:pt x="7808976" y="3529584"/>
                </a:lnTo>
                <a:lnTo>
                  <a:pt x="36575" y="3529584"/>
                </a:lnTo>
                <a:lnTo>
                  <a:pt x="18287" y="3508248"/>
                </a:lnTo>
                <a:lnTo>
                  <a:pt x="36575" y="3508248"/>
                </a:lnTo>
                <a:lnTo>
                  <a:pt x="36575" y="39624"/>
                </a:lnTo>
                <a:lnTo>
                  <a:pt x="18287" y="39624"/>
                </a:lnTo>
                <a:lnTo>
                  <a:pt x="36575" y="18287"/>
                </a:lnTo>
                <a:lnTo>
                  <a:pt x="7808976" y="18287"/>
                </a:lnTo>
                <a:lnTo>
                  <a:pt x="7808976" y="0"/>
                </a:lnTo>
                <a:close/>
              </a:path>
              <a:path w="7809230" h="3548379">
                <a:moveTo>
                  <a:pt x="36575" y="3508248"/>
                </a:moveTo>
                <a:lnTo>
                  <a:pt x="18287" y="3508248"/>
                </a:lnTo>
                <a:lnTo>
                  <a:pt x="36575" y="3529584"/>
                </a:lnTo>
                <a:lnTo>
                  <a:pt x="36575" y="3508248"/>
                </a:lnTo>
                <a:close/>
              </a:path>
              <a:path w="7809230" h="3548379">
                <a:moveTo>
                  <a:pt x="7772400" y="3508248"/>
                </a:moveTo>
                <a:lnTo>
                  <a:pt x="36575" y="3508248"/>
                </a:lnTo>
                <a:lnTo>
                  <a:pt x="36575" y="3529584"/>
                </a:lnTo>
                <a:lnTo>
                  <a:pt x="7772400" y="3529584"/>
                </a:lnTo>
                <a:lnTo>
                  <a:pt x="7772400" y="3508248"/>
                </a:lnTo>
                <a:close/>
              </a:path>
              <a:path w="7809230" h="3548379">
                <a:moveTo>
                  <a:pt x="7772400" y="18287"/>
                </a:moveTo>
                <a:lnTo>
                  <a:pt x="7772400" y="3529584"/>
                </a:lnTo>
                <a:lnTo>
                  <a:pt x="7790688" y="3508248"/>
                </a:lnTo>
                <a:lnTo>
                  <a:pt x="7808976" y="3508248"/>
                </a:lnTo>
                <a:lnTo>
                  <a:pt x="7808976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09230" h="3548379">
                <a:moveTo>
                  <a:pt x="7808976" y="3508248"/>
                </a:moveTo>
                <a:lnTo>
                  <a:pt x="7790688" y="3508248"/>
                </a:lnTo>
                <a:lnTo>
                  <a:pt x="7772400" y="3529584"/>
                </a:lnTo>
                <a:lnTo>
                  <a:pt x="7808976" y="3529584"/>
                </a:lnTo>
                <a:lnTo>
                  <a:pt x="7808976" y="3508248"/>
                </a:lnTo>
                <a:close/>
              </a:path>
              <a:path w="7809230" h="3548379">
                <a:moveTo>
                  <a:pt x="36575" y="18287"/>
                </a:moveTo>
                <a:lnTo>
                  <a:pt x="18287" y="39624"/>
                </a:lnTo>
                <a:lnTo>
                  <a:pt x="36575" y="39624"/>
                </a:lnTo>
                <a:lnTo>
                  <a:pt x="36575" y="18287"/>
                </a:lnTo>
                <a:close/>
              </a:path>
              <a:path w="7809230" h="3548379">
                <a:moveTo>
                  <a:pt x="7772400" y="18287"/>
                </a:moveTo>
                <a:lnTo>
                  <a:pt x="36575" y="18287"/>
                </a:lnTo>
                <a:lnTo>
                  <a:pt x="36575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09230" h="3548379">
                <a:moveTo>
                  <a:pt x="7808976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08976" y="39624"/>
                </a:lnTo>
                <a:lnTo>
                  <a:pt x="780897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5852" y="1938529"/>
            <a:ext cx="7608570" cy="3209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33400" marR="5080" indent="-521334">
              <a:lnSpc>
                <a:spcPts val="2380"/>
              </a:lnSpc>
              <a:spcBef>
                <a:spcPts val="40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200" spc="-5" dirty="0">
                <a:latin typeface="Arial MT"/>
                <a:cs typeface="Arial MT"/>
              </a:rPr>
              <a:t>Basic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transfer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from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disk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computer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memory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disk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block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(or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page)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"/>
            </a:pPr>
            <a:endParaRPr sz="28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2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read_item(X)</a:t>
            </a:r>
            <a:r>
              <a:rPr sz="2200" b="1" u="heavy" spc="-5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command</a:t>
            </a:r>
            <a:r>
              <a:rPr sz="2200" b="1" u="heavy" spc="-2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includes</a:t>
            </a:r>
            <a:r>
              <a:rPr sz="2200" b="1" u="heavy" spc="1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-1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following</a:t>
            </a:r>
            <a:r>
              <a:rPr sz="2200" b="1" u="heavy" spc="-6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steps:</a:t>
            </a:r>
            <a:endParaRPr sz="2200">
              <a:latin typeface="Arial"/>
              <a:cs typeface="Arial"/>
            </a:endParaRPr>
          </a:p>
          <a:p>
            <a:pPr marL="533400" indent="-521334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disk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block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that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contains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item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X</a:t>
            </a:r>
            <a:r>
              <a:rPr sz="2200" spc="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533400" marR="8255" indent="-521334">
              <a:lnSpc>
                <a:spcPts val="2380"/>
              </a:lnSpc>
              <a:spcBef>
                <a:spcPts val="53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200" spc="-5" dirty="0">
                <a:latin typeface="Arial MT"/>
                <a:cs typeface="Arial MT"/>
              </a:rPr>
              <a:t>Copy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disk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block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memory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block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 </a:t>
            </a:r>
            <a:r>
              <a:rPr sz="2200" spc="-5" dirty="0">
                <a:latin typeface="Arial MT"/>
                <a:cs typeface="Arial MT"/>
              </a:rPr>
              <a:t>already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memory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buffer).</a:t>
            </a:r>
            <a:endParaRPr sz="2200">
              <a:latin typeface="Arial MT"/>
              <a:cs typeface="Arial MT"/>
            </a:endParaRPr>
          </a:p>
          <a:p>
            <a:pPr marL="533400" marR="8890" indent="-521334">
              <a:lnSpc>
                <a:spcPct val="109100"/>
              </a:lnSpc>
              <a:spcBef>
                <a:spcPts val="15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  <a:tab pos="1337945" algn="l"/>
                <a:tab pos="2021205" algn="l"/>
                <a:tab pos="2362200" algn="l"/>
                <a:tab pos="3075305" algn="l"/>
                <a:tab pos="3618229" algn="l"/>
                <a:tab pos="4490085" algn="l"/>
                <a:tab pos="4876800" algn="l"/>
                <a:tab pos="5419725" algn="l"/>
                <a:tab pos="6614159" algn="l"/>
              </a:tabLst>
            </a:pPr>
            <a:r>
              <a:rPr sz="2200" spc="-5" dirty="0">
                <a:latin typeface="Arial MT"/>
                <a:cs typeface="Arial MT"/>
              </a:rPr>
              <a:t>Cop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fr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bu</a:t>
            </a:r>
            <a:r>
              <a:rPr sz="2200" spc="5" dirty="0">
                <a:latin typeface="Arial MT"/>
                <a:cs typeface="Arial MT"/>
              </a:rPr>
              <a:t>ff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ab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e  named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X.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7488" y="1487932"/>
            <a:ext cx="7781925" cy="4815840"/>
            <a:chOff x="1237488" y="1487932"/>
            <a:chExt cx="7781925" cy="4815840"/>
          </a:xfrm>
        </p:grpSpPr>
        <p:sp>
          <p:nvSpPr>
            <p:cNvPr id="4" name="object 4"/>
            <p:cNvSpPr/>
            <p:nvPr/>
          </p:nvSpPr>
          <p:spPr>
            <a:xfrm>
              <a:off x="1237488" y="1487932"/>
              <a:ext cx="7781925" cy="4815840"/>
            </a:xfrm>
            <a:custGeom>
              <a:avLst/>
              <a:gdLst/>
              <a:ahLst/>
              <a:cxnLst/>
              <a:rect l="l" t="t" r="r" b="b"/>
              <a:pathLst>
                <a:path w="7781925" h="4815840">
                  <a:moveTo>
                    <a:pt x="7781544" y="0"/>
                  </a:moveTo>
                  <a:lnTo>
                    <a:pt x="0" y="0"/>
                  </a:lnTo>
                  <a:lnTo>
                    <a:pt x="0" y="4815840"/>
                  </a:lnTo>
                  <a:lnTo>
                    <a:pt x="7781544" y="4815840"/>
                  </a:lnTo>
                  <a:lnTo>
                    <a:pt x="7781544" y="4809744"/>
                  </a:lnTo>
                  <a:lnTo>
                    <a:pt x="9143" y="4809744"/>
                  </a:lnTo>
                  <a:lnTo>
                    <a:pt x="3048" y="4803648"/>
                  </a:lnTo>
                  <a:lnTo>
                    <a:pt x="9143" y="4803647"/>
                  </a:lnTo>
                  <a:lnTo>
                    <a:pt x="9143" y="9143"/>
                  </a:lnTo>
                  <a:lnTo>
                    <a:pt x="3048" y="9143"/>
                  </a:lnTo>
                  <a:lnTo>
                    <a:pt x="9143" y="3047"/>
                  </a:lnTo>
                  <a:lnTo>
                    <a:pt x="7781544" y="3047"/>
                  </a:lnTo>
                  <a:lnTo>
                    <a:pt x="7781544" y="0"/>
                  </a:lnTo>
                  <a:close/>
                </a:path>
                <a:path w="7781925" h="4815840">
                  <a:moveTo>
                    <a:pt x="9143" y="4803648"/>
                  </a:moveTo>
                  <a:lnTo>
                    <a:pt x="3048" y="4803648"/>
                  </a:lnTo>
                  <a:lnTo>
                    <a:pt x="9143" y="4809744"/>
                  </a:lnTo>
                  <a:lnTo>
                    <a:pt x="9143" y="4803648"/>
                  </a:lnTo>
                  <a:close/>
                </a:path>
                <a:path w="7781925" h="4815840">
                  <a:moveTo>
                    <a:pt x="7772400" y="4803648"/>
                  </a:moveTo>
                  <a:lnTo>
                    <a:pt x="9143" y="4803648"/>
                  </a:lnTo>
                  <a:lnTo>
                    <a:pt x="9143" y="4809744"/>
                  </a:lnTo>
                  <a:lnTo>
                    <a:pt x="7772400" y="4809744"/>
                  </a:lnTo>
                  <a:lnTo>
                    <a:pt x="7772400" y="4803648"/>
                  </a:lnTo>
                  <a:close/>
                </a:path>
                <a:path w="7781925" h="4815840">
                  <a:moveTo>
                    <a:pt x="7772400" y="3047"/>
                  </a:moveTo>
                  <a:lnTo>
                    <a:pt x="7772400" y="4809744"/>
                  </a:lnTo>
                  <a:lnTo>
                    <a:pt x="7775448" y="4803648"/>
                  </a:lnTo>
                  <a:lnTo>
                    <a:pt x="7781544" y="4803648"/>
                  </a:lnTo>
                  <a:lnTo>
                    <a:pt x="7781544" y="9143"/>
                  </a:lnTo>
                  <a:lnTo>
                    <a:pt x="7775448" y="9143"/>
                  </a:lnTo>
                  <a:lnTo>
                    <a:pt x="7772400" y="3047"/>
                  </a:lnTo>
                  <a:close/>
                </a:path>
                <a:path w="7781925" h="4815840">
                  <a:moveTo>
                    <a:pt x="7781544" y="4803648"/>
                  </a:moveTo>
                  <a:lnTo>
                    <a:pt x="7775448" y="4803648"/>
                  </a:lnTo>
                  <a:lnTo>
                    <a:pt x="7772400" y="4809744"/>
                  </a:lnTo>
                  <a:lnTo>
                    <a:pt x="7781544" y="4809744"/>
                  </a:lnTo>
                  <a:lnTo>
                    <a:pt x="7781544" y="4803648"/>
                  </a:lnTo>
                  <a:close/>
                </a:path>
                <a:path w="7781925" h="4815840">
                  <a:moveTo>
                    <a:pt x="9143" y="3047"/>
                  </a:moveTo>
                  <a:lnTo>
                    <a:pt x="3048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7781925" h="4815840">
                  <a:moveTo>
                    <a:pt x="77724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7772400" y="9143"/>
                  </a:lnTo>
                  <a:lnTo>
                    <a:pt x="7772400" y="3047"/>
                  </a:lnTo>
                  <a:close/>
                </a:path>
                <a:path w="7781925" h="4815840">
                  <a:moveTo>
                    <a:pt x="7781544" y="3047"/>
                  </a:moveTo>
                  <a:lnTo>
                    <a:pt x="7772400" y="3047"/>
                  </a:lnTo>
                  <a:lnTo>
                    <a:pt x="7775448" y="9143"/>
                  </a:lnTo>
                  <a:lnTo>
                    <a:pt x="7781544" y="9143"/>
                  </a:lnTo>
                  <a:lnTo>
                    <a:pt x="7781544" y="304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1576" y="1807972"/>
              <a:ext cx="6983095" cy="30480"/>
            </a:xfrm>
            <a:custGeom>
              <a:avLst/>
              <a:gdLst/>
              <a:ahLst/>
              <a:cxnLst/>
              <a:rect l="l" t="t" r="r" b="b"/>
              <a:pathLst>
                <a:path w="6983095" h="30480">
                  <a:moveTo>
                    <a:pt x="6982968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6982968" y="30479"/>
                  </a:lnTo>
                  <a:lnTo>
                    <a:pt x="6982968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8419" y="1481329"/>
            <a:ext cx="7609205" cy="4592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09600" marR="5080" indent="-597535">
              <a:lnSpc>
                <a:spcPts val="2380"/>
              </a:lnSpc>
              <a:spcBef>
                <a:spcPts val="400"/>
              </a:spcBef>
              <a:buClr>
                <a:srgbClr val="FF0000"/>
              </a:buClr>
              <a:buFont typeface="Wingdings"/>
              <a:buChar char=""/>
              <a:tabLst>
                <a:tab pos="609600" algn="l"/>
                <a:tab pos="610235" algn="l"/>
                <a:tab pos="2648585" algn="l"/>
                <a:tab pos="4246245" algn="l"/>
                <a:tab pos="5663565" algn="l"/>
                <a:tab pos="6364605" algn="l"/>
              </a:tabLst>
            </a:pPr>
            <a:r>
              <a:rPr sz="2200" b="1" spc="35" dirty="0">
                <a:solidFill>
                  <a:srgbClr val="0066FF"/>
                </a:solidFill>
                <a:latin typeface="Arial"/>
                <a:cs typeface="Arial"/>
              </a:rPr>
              <a:t>w</a:t>
            </a:r>
            <a:r>
              <a:rPr sz="2200" b="1" spc="-20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200" b="1" spc="-1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e_</a:t>
            </a:r>
            <a:r>
              <a:rPr sz="2200" b="1" spc="-1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200" b="1" spc="-20" dirty="0">
                <a:solidFill>
                  <a:srgbClr val="0066FF"/>
                </a:solidFill>
                <a:latin typeface="Arial"/>
                <a:cs typeface="Arial"/>
              </a:rPr>
              <a:t>m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X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)	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mm</a:t>
            </a:r>
            <a:r>
              <a:rPr sz="2200" b="1" spc="-30" dirty="0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d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	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ud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s	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he	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f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sz="2200" b="1" spc="-15" dirty="0">
                <a:solidFill>
                  <a:srgbClr val="0066FF"/>
                </a:solidFill>
                <a:latin typeface="Arial"/>
                <a:cs typeface="Arial"/>
              </a:rPr>
              <a:t>l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l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sz="2200" b="1" spc="35" dirty="0">
                <a:solidFill>
                  <a:srgbClr val="0066FF"/>
                </a:solidFill>
                <a:latin typeface="Arial"/>
                <a:cs typeface="Arial"/>
              </a:rPr>
              <a:t>w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ng  </a:t>
            </a:r>
            <a:r>
              <a:rPr sz="22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steps: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"/>
            </a:pPr>
            <a:endParaRPr sz="2800">
              <a:latin typeface="Arial"/>
              <a:cs typeface="Arial"/>
            </a:endParaRPr>
          </a:p>
          <a:p>
            <a:pPr marL="609600" indent="-597535">
              <a:lnSpc>
                <a:spcPct val="100000"/>
              </a:lnSpc>
              <a:buClr>
                <a:srgbClr val="FF0000"/>
              </a:buClr>
              <a:buFont typeface="Wingdings"/>
              <a:buChar char=""/>
              <a:tabLst>
                <a:tab pos="609600" algn="l"/>
                <a:tab pos="610235" algn="l"/>
              </a:tabLst>
            </a:pP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block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contains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X.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"/>
            </a:pPr>
            <a:endParaRPr sz="3100">
              <a:latin typeface="Arial MT"/>
              <a:cs typeface="Arial MT"/>
            </a:endParaRPr>
          </a:p>
          <a:p>
            <a:pPr marL="609600" marR="7620" indent="-597535">
              <a:lnSpc>
                <a:spcPts val="238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609600" algn="l"/>
                <a:tab pos="610235" algn="l"/>
              </a:tabLst>
            </a:pPr>
            <a:r>
              <a:rPr sz="2200" spc="-5" dirty="0">
                <a:latin typeface="Arial MT"/>
                <a:cs typeface="Arial MT"/>
              </a:rPr>
              <a:t>Copy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disk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block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(if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already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memory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buffer).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"/>
            </a:pPr>
            <a:endParaRPr sz="3100">
              <a:latin typeface="Arial MT"/>
              <a:cs typeface="Arial MT"/>
            </a:endParaRPr>
          </a:p>
          <a:p>
            <a:pPr marL="609600" marR="5080" indent="-597535">
              <a:lnSpc>
                <a:spcPts val="2380"/>
              </a:lnSpc>
              <a:buClr>
                <a:srgbClr val="FF0000"/>
              </a:buClr>
              <a:buFont typeface="Wingdings"/>
              <a:buChar char=""/>
              <a:tabLst>
                <a:tab pos="609600" algn="l"/>
                <a:tab pos="610235" algn="l"/>
              </a:tabLst>
            </a:pPr>
            <a:r>
              <a:rPr sz="2200" spc="-5" dirty="0">
                <a:latin typeface="Arial MT"/>
                <a:cs typeface="Arial MT"/>
              </a:rPr>
              <a:t>Copy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from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variable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named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buffer.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</a:pPr>
            <a:endParaRPr sz="3100">
              <a:latin typeface="Arial MT"/>
              <a:cs typeface="Arial MT"/>
            </a:endParaRPr>
          </a:p>
          <a:p>
            <a:pPr marL="609600" marR="10160" indent="-597535">
              <a:lnSpc>
                <a:spcPts val="2380"/>
              </a:lnSpc>
              <a:buClr>
                <a:srgbClr val="FF0000"/>
              </a:buClr>
              <a:buFont typeface="Wingdings"/>
              <a:buChar char=""/>
              <a:tabLst>
                <a:tab pos="609600" algn="l"/>
                <a:tab pos="610235" algn="l"/>
                <a:tab pos="1420495" algn="l"/>
                <a:tab pos="1953895" algn="l"/>
                <a:tab pos="3105785" algn="l"/>
                <a:tab pos="3895725" algn="l"/>
                <a:tab pos="4599305" algn="l"/>
                <a:tab pos="5132705" algn="l"/>
                <a:tab pos="5989320" algn="l"/>
                <a:tab pos="6717665" algn="l"/>
                <a:tab pos="7096125" algn="l"/>
              </a:tabLst>
            </a:pP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upda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k	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spc="-3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ff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-5" dirty="0">
                <a:latin typeface="Arial MT"/>
                <a:cs typeface="Arial MT"/>
              </a:rPr>
              <a:t>ba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k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2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k  (either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immediately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later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time).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9275" y="752856"/>
            <a:ext cx="63715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READ</a:t>
            </a:r>
            <a:r>
              <a:rPr spc="-20" dirty="0"/>
              <a:t> </a:t>
            </a:r>
            <a:r>
              <a:rPr spc="-30" dirty="0"/>
              <a:t>AND</a:t>
            </a:r>
            <a:r>
              <a:rPr spc="80" dirty="0"/>
              <a:t> </a:t>
            </a:r>
            <a:r>
              <a:rPr spc="-5" dirty="0"/>
              <a:t>WRITE</a:t>
            </a:r>
            <a:r>
              <a:rPr spc="5" dirty="0"/>
              <a:t> </a:t>
            </a:r>
            <a:r>
              <a:rPr spc="-35" dirty="0"/>
              <a:t>OPERATIONS</a:t>
            </a:r>
            <a:r>
              <a:rPr spc="130" dirty="0"/>
              <a:t> </a:t>
            </a:r>
            <a:r>
              <a:rPr spc="-5" dirty="0"/>
              <a:t>(cont.):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37488" y="1792732"/>
            <a:ext cx="8086725" cy="3487420"/>
          </a:xfrm>
          <a:custGeom>
            <a:avLst/>
            <a:gdLst/>
            <a:ahLst/>
            <a:cxnLst/>
            <a:rect l="l" t="t" r="r" b="b"/>
            <a:pathLst>
              <a:path w="8086725" h="3487420">
                <a:moveTo>
                  <a:pt x="8083296" y="0"/>
                </a:moveTo>
                <a:lnTo>
                  <a:pt x="0" y="0"/>
                </a:lnTo>
                <a:lnTo>
                  <a:pt x="0" y="3486911"/>
                </a:lnTo>
                <a:lnTo>
                  <a:pt x="8083296" y="3486911"/>
                </a:lnTo>
                <a:lnTo>
                  <a:pt x="8086344" y="3483863"/>
                </a:lnTo>
                <a:lnTo>
                  <a:pt x="9143" y="3483863"/>
                </a:lnTo>
                <a:lnTo>
                  <a:pt x="3048" y="3477767"/>
                </a:lnTo>
                <a:lnTo>
                  <a:pt x="9143" y="3477767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7"/>
                </a:lnTo>
                <a:lnTo>
                  <a:pt x="8086344" y="3047"/>
                </a:lnTo>
                <a:lnTo>
                  <a:pt x="8083296" y="0"/>
                </a:lnTo>
                <a:close/>
              </a:path>
              <a:path w="8086725" h="3487420">
                <a:moveTo>
                  <a:pt x="9143" y="3477767"/>
                </a:moveTo>
                <a:lnTo>
                  <a:pt x="3048" y="3477767"/>
                </a:lnTo>
                <a:lnTo>
                  <a:pt x="9143" y="3483863"/>
                </a:lnTo>
                <a:lnTo>
                  <a:pt x="9143" y="3477767"/>
                </a:lnTo>
                <a:close/>
              </a:path>
              <a:path w="8086725" h="3487420">
                <a:moveTo>
                  <a:pt x="8077200" y="3477767"/>
                </a:moveTo>
                <a:lnTo>
                  <a:pt x="9143" y="3477767"/>
                </a:lnTo>
                <a:lnTo>
                  <a:pt x="9143" y="3483863"/>
                </a:lnTo>
                <a:lnTo>
                  <a:pt x="8077200" y="3483863"/>
                </a:lnTo>
                <a:lnTo>
                  <a:pt x="8077200" y="3477767"/>
                </a:lnTo>
                <a:close/>
              </a:path>
              <a:path w="8086725" h="3487420">
                <a:moveTo>
                  <a:pt x="8077200" y="3047"/>
                </a:moveTo>
                <a:lnTo>
                  <a:pt x="8077200" y="3483863"/>
                </a:lnTo>
                <a:lnTo>
                  <a:pt x="8080248" y="3477767"/>
                </a:lnTo>
                <a:lnTo>
                  <a:pt x="8086344" y="3477767"/>
                </a:lnTo>
                <a:lnTo>
                  <a:pt x="8086344" y="9143"/>
                </a:lnTo>
                <a:lnTo>
                  <a:pt x="8080248" y="9143"/>
                </a:lnTo>
                <a:lnTo>
                  <a:pt x="8077200" y="3047"/>
                </a:lnTo>
                <a:close/>
              </a:path>
              <a:path w="8086725" h="3487420">
                <a:moveTo>
                  <a:pt x="8086344" y="3477767"/>
                </a:moveTo>
                <a:lnTo>
                  <a:pt x="8080248" y="3477767"/>
                </a:lnTo>
                <a:lnTo>
                  <a:pt x="8077200" y="3483863"/>
                </a:lnTo>
                <a:lnTo>
                  <a:pt x="8086344" y="3483864"/>
                </a:lnTo>
                <a:lnTo>
                  <a:pt x="8086344" y="3477767"/>
                </a:lnTo>
                <a:close/>
              </a:path>
              <a:path w="8086725" h="3487420">
                <a:moveTo>
                  <a:pt x="9143" y="3047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86725" h="3487420">
                <a:moveTo>
                  <a:pt x="8077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77200" y="9143"/>
                </a:lnTo>
                <a:lnTo>
                  <a:pt x="8077200" y="3047"/>
                </a:lnTo>
                <a:close/>
              </a:path>
              <a:path w="8086725" h="3487420">
                <a:moveTo>
                  <a:pt x="8086344" y="3047"/>
                </a:moveTo>
                <a:lnTo>
                  <a:pt x="8077200" y="3047"/>
                </a:lnTo>
                <a:lnTo>
                  <a:pt x="8080248" y="9143"/>
                </a:lnTo>
                <a:lnTo>
                  <a:pt x="8086344" y="9143"/>
                </a:lnTo>
                <a:lnTo>
                  <a:pt x="8086344" y="30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9275" y="1822704"/>
            <a:ext cx="7923530" cy="3377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about</a:t>
            </a:r>
            <a:endParaRPr sz="2000">
              <a:latin typeface="Arial MT"/>
              <a:cs typeface="Arial MT"/>
            </a:endParaRPr>
          </a:p>
          <a:p>
            <a:pPr marL="756285" marR="1079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when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66"/>
                </a:solidFill>
                <a:latin typeface="Arial MT"/>
                <a:cs typeface="Arial MT"/>
              </a:rPr>
              <a:t>modified</a:t>
            </a:r>
            <a:r>
              <a:rPr sz="2000" spc="3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disk</a:t>
            </a:r>
            <a:r>
              <a:rPr sz="2000" spc="3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block</a:t>
            </a:r>
            <a:r>
              <a:rPr sz="2000" spc="3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whose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contents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memory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buffer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handled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by</a:t>
            </a:r>
            <a:endParaRPr sz="2000">
              <a:latin typeface="Arial MT"/>
              <a:cs typeface="Arial MT"/>
            </a:endParaRPr>
          </a:p>
          <a:p>
            <a:pPr marL="756285" marR="1079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  <a:tab pos="1240790" algn="l"/>
                <a:tab pos="2343785" algn="l"/>
                <a:tab pos="3481070" algn="l"/>
                <a:tab pos="3825240" algn="l"/>
                <a:tab pos="4309745" algn="l"/>
                <a:tab pos="5178425" algn="l"/>
                <a:tab pos="5507990" algn="l"/>
                <a:tab pos="6971030" algn="l"/>
                <a:tab pos="7553325" algn="l"/>
              </a:tabLst>
            </a:pP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v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25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30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anage</a:t>
            </a:r>
            <a:r>
              <a:rPr sz="2000" spc="-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f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oo</a:t>
            </a:r>
            <a:r>
              <a:rPr sz="2000" spc="10" dirty="0">
                <a:latin typeface="Arial MT"/>
                <a:cs typeface="Arial MT"/>
              </a:rPr>
              <a:t>p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w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th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  </a:t>
            </a:r>
            <a:r>
              <a:rPr sz="2000" spc="-15" dirty="0">
                <a:latin typeface="Arial MT"/>
                <a:cs typeface="Arial MT"/>
              </a:rPr>
              <a:t>underlying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operating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825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DBMS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maintain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000" b="1" spc="18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cache</a:t>
            </a:r>
            <a:r>
              <a:rPr sz="2000" b="1" spc="1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000" spc="18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66"/>
                </a:solidFill>
                <a:latin typeface="Arial MT"/>
                <a:cs typeface="Arial MT"/>
              </a:rPr>
              <a:t>number</a:t>
            </a:r>
            <a:r>
              <a:rPr sz="2000" spc="1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000" spc="18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data </a:t>
            </a:r>
            <a:r>
              <a:rPr sz="2000" b="1" spc="-5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buffers</a:t>
            </a:r>
            <a:r>
              <a:rPr sz="20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in</a:t>
            </a:r>
            <a:r>
              <a:rPr sz="20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66"/>
                </a:solidFill>
                <a:latin typeface="Arial MT"/>
                <a:cs typeface="Arial MT"/>
              </a:rPr>
              <a:t>main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0066"/>
                </a:solidFill>
                <a:latin typeface="Arial MT"/>
                <a:cs typeface="Arial MT"/>
              </a:rPr>
              <a:t>memory.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Arial MT"/>
                <a:cs typeface="Arial MT"/>
              </a:rPr>
              <a:t>Each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buffer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typically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holds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contents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one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disk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which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contains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some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being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processed.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9275" y="752856"/>
            <a:ext cx="63715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READ</a:t>
            </a:r>
            <a:r>
              <a:rPr spc="-20" dirty="0"/>
              <a:t> </a:t>
            </a:r>
            <a:r>
              <a:rPr spc="-30" dirty="0"/>
              <a:t>AND</a:t>
            </a:r>
            <a:r>
              <a:rPr spc="80" dirty="0"/>
              <a:t> </a:t>
            </a:r>
            <a:r>
              <a:rPr spc="-5" dirty="0"/>
              <a:t>WRITE</a:t>
            </a:r>
            <a:r>
              <a:rPr spc="5" dirty="0"/>
              <a:t> </a:t>
            </a:r>
            <a:r>
              <a:rPr spc="-35" dirty="0"/>
              <a:t>OPERATIONS</a:t>
            </a:r>
            <a:r>
              <a:rPr spc="130" dirty="0"/>
              <a:t> </a:t>
            </a:r>
            <a:r>
              <a:rPr spc="-5" dirty="0"/>
              <a:t>(cont.):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37488" y="1792732"/>
            <a:ext cx="8086725" cy="3487420"/>
          </a:xfrm>
          <a:custGeom>
            <a:avLst/>
            <a:gdLst/>
            <a:ahLst/>
            <a:cxnLst/>
            <a:rect l="l" t="t" r="r" b="b"/>
            <a:pathLst>
              <a:path w="8086725" h="3487420">
                <a:moveTo>
                  <a:pt x="8083296" y="0"/>
                </a:moveTo>
                <a:lnTo>
                  <a:pt x="0" y="0"/>
                </a:lnTo>
                <a:lnTo>
                  <a:pt x="0" y="3486911"/>
                </a:lnTo>
                <a:lnTo>
                  <a:pt x="8083296" y="3486911"/>
                </a:lnTo>
                <a:lnTo>
                  <a:pt x="8086344" y="3483863"/>
                </a:lnTo>
                <a:lnTo>
                  <a:pt x="9143" y="3483863"/>
                </a:lnTo>
                <a:lnTo>
                  <a:pt x="3048" y="3477767"/>
                </a:lnTo>
                <a:lnTo>
                  <a:pt x="9143" y="3477767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7"/>
                </a:lnTo>
                <a:lnTo>
                  <a:pt x="8086344" y="3047"/>
                </a:lnTo>
                <a:lnTo>
                  <a:pt x="8083296" y="0"/>
                </a:lnTo>
                <a:close/>
              </a:path>
              <a:path w="8086725" h="3487420">
                <a:moveTo>
                  <a:pt x="9143" y="3477767"/>
                </a:moveTo>
                <a:lnTo>
                  <a:pt x="3048" y="3477767"/>
                </a:lnTo>
                <a:lnTo>
                  <a:pt x="9143" y="3483863"/>
                </a:lnTo>
                <a:lnTo>
                  <a:pt x="9143" y="3477767"/>
                </a:lnTo>
                <a:close/>
              </a:path>
              <a:path w="8086725" h="3487420">
                <a:moveTo>
                  <a:pt x="8077200" y="3477767"/>
                </a:moveTo>
                <a:lnTo>
                  <a:pt x="9143" y="3477767"/>
                </a:lnTo>
                <a:lnTo>
                  <a:pt x="9143" y="3483863"/>
                </a:lnTo>
                <a:lnTo>
                  <a:pt x="8077200" y="3483863"/>
                </a:lnTo>
                <a:lnTo>
                  <a:pt x="8077200" y="3477767"/>
                </a:lnTo>
                <a:close/>
              </a:path>
              <a:path w="8086725" h="3487420">
                <a:moveTo>
                  <a:pt x="8077200" y="3047"/>
                </a:moveTo>
                <a:lnTo>
                  <a:pt x="8077200" y="3483863"/>
                </a:lnTo>
                <a:lnTo>
                  <a:pt x="8080248" y="3477767"/>
                </a:lnTo>
                <a:lnTo>
                  <a:pt x="8086344" y="3477767"/>
                </a:lnTo>
                <a:lnTo>
                  <a:pt x="8086344" y="9143"/>
                </a:lnTo>
                <a:lnTo>
                  <a:pt x="8080248" y="9143"/>
                </a:lnTo>
                <a:lnTo>
                  <a:pt x="8077200" y="3047"/>
                </a:lnTo>
                <a:close/>
              </a:path>
              <a:path w="8086725" h="3487420">
                <a:moveTo>
                  <a:pt x="8086344" y="3477767"/>
                </a:moveTo>
                <a:lnTo>
                  <a:pt x="8080248" y="3477767"/>
                </a:lnTo>
                <a:lnTo>
                  <a:pt x="8077200" y="3483863"/>
                </a:lnTo>
                <a:lnTo>
                  <a:pt x="8086344" y="3483864"/>
                </a:lnTo>
                <a:lnTo>
                  <a:pt x="8086344" y="3477767"/>
                </a:lnTo>
                <a:close/>
              </a:path>
              <a:path w="8086725" h="3487420">
                <a:moveTo>
                  <a:pt x="9143" y="3047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86725" h="3487420">
                <a:moveTo>
                  <a:pt x="8077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77200" y="9143"/>
                </a:lnTo>
                <a:lnTo>
                  <a:pt x="8077200" y="3047"/>
                </a:lnTo>
                <a:close/>
              </a:path>
              <a:path w="8086725" h="3487420">
                <a:moveTo>
                  <a:pt x="8086344" y="3047"/>
                </a:moveTo>
                <a:lnTo>
                  <a:pt x="8077200" y="3047"/>
                </a:lnTo>
                <a:lnTo>
                  <a:pt x="8080248" y="9143"/>
                </a:lnTo>
                <a:lnTo>
                  <a:pt x="8086344" y="9143"/>
                </a:lnTo>
                <a:lnTo>
                  <a:pt x="8086344" y="30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9275" y="1819657"/>
            <a:ext cx="7922259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5" dirty="0">
                <a:latin typeface="Arial MT"/>
                <a:cs typeface="Arial MT"/>
              </a:rPr>
              <a:t>When </a:t>
            </a:r>
            <a:r>
              <a:rPr sz="2200" dirty="0">
                <a:latin typeface="Arial MT"/>
                <a:cs typeface="Arial MT"/>
              </a:rPr>
              <a:t>these </a:t>
            </a:r>
            <a:r>
              <a:rPr sz="2200" spc="-10" dirty="0">
                <a:latin typeface="Arial MT"/>
                <a:cs typeface="Arial MT"/>
              </a:rPr>
              <a:t>buffers </a:t>
            </a:r>
            <a:r>
              <a:rPr sz="2200" spc="-5" dirty="0">
                <a:latin typeface="Arial MT"/>
                <a:cs typeface="Arial MT"/>
              </a:rPr>
              <a:t>are all occupied,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additional </a:t>
            </a:r>
            <a:r>
              <a:rPr sz="2200" dirty="0">
                <a:latin typeface="Arial MT"/>
                <a:cs typeface="Arial MT"/>
              </a:rPr>
              <a:t>database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blocks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dirty="0">
                <a:latin typeface="Arial MT"/>
                <a:cs typeface="Arial MT"/>
              </a:rPr>
              <a:t> 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copied</a:t>
            </a:r>
            <a:r>
              <a:rPr sz="2200" dirty="0">
                <a:latin typeface="Arial MT"/>
                <a:cs typeface="Arial MT"/>
              </a:rPr>
              <a:t> into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memory,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buffer </a:t>
            </a:r>
            <a:r>
              <a:rPr sz="22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replacement policy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used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choose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current </a:t>
            </a:r>
            <a:r>
              <a:rPr sz="2200" dirty="0">
                <a:latin typeface="Arial MT"/>
                <a:cs typeface="Arial MT"/>
              </a:rPr>
              <a:t> occupied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replaced.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3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commonly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buffer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replacement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policies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LRU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(least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recently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 MT"/>
              <a:cs typeface="Arial MT"/>
            </a:endParaRPr>
          </a:p>
          <a:p>
            <a:pPr marL="299085" marR="69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4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chosen</a:t>
            </a:r>
            <a:r>
              <a:rPr sz="2200" spc="43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buffer</a:t>
            </a:r>
            <a:r>
              <a:rPr sz="2200" spc="4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has</a:t>
            </a:r>
            <a:r>
              <a:rPr sz="2200" spc="4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been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modified,</a:t>
            </a:r>
            <a:r>
              <a:rPr sz="2200" spc="4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4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spc="4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written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back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before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reused.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9275" y="752856"/>
            <a:ext cx="63715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READ</a:t>
            </a:r>
            <a:r>
              <a:rPr spc="-20" dirty="0"/>
              <a:t> </a:t>
            </a:r>
            <a:r>
              <a:rPr spc="-30" dirty="0"/>
              <a:t>AND</a:t>
            </a:r>
            <a:r>
              <a:rPr spc="80" dirty="0"/>
              <a:t> </a:t>
            </a:r>
            <a:r>
              <a:rPr spc="-5" dirty="0"/>
              <a:t>WRITE</a:t>
            </a:r>
            <a:r>
              <a:rPr spc="5" dirty="0"/>
              <a:t> </a:t>
            </a:r>
            <a:r>
              <a:rPr spc="-35" dirty="0"/>
              <a:t>OPERATIONS</a:t>
            </a:r>
            <a:r>
              <a:rPr spc="130" dirty="0"/>
              <a:t> </a:t>
            </a:r>
            <a:r>
              <a:rPr spc="-5" dirty="0"/>
              <a:t>(cont.):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81456"/>
            <a:ext cx="405384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Two </a:t>
            </a:r>
            <a:r>
              <a:rPr spc="-5" dirty="0"/>
              <a:t>Sample</a:t>
            </a:r>
            <a:r>
              <a:rPr spc="20" dirty="0"/>
              <a:t> </a:t>
            </a:r>
            <a:r>
              <a:rPr spc="-20" dirty="0"/>
              <a:t>Transactions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290" y="2204909"/>
            <a:ext cx="2446165" cy="25039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8976" y="2176779"/>
            <a:ext cx="2457938" cy="23701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56360" y="4968747"/>
            <a:ext cx="7983220" cy="1259205"/>
          </a:xfrm>
          <a:custGeom>
            <a:avLst/>
            <a:gdLst/>
            <a:ahLst/>
            <a:cxnLst/>
            <a:rect l="l" t="t" r="r" b="b"/>
            <a:pathLst>
              <a:path w="7983220" h="1259204">
                <a:moveTo>
                  <a:pt x="7952232" y="0"/>
                </a:moveTo>
                <a:lnTo>
                  <a:pt x="27431" y="0"/>
                </a:lnTo>
                <a:lnTo>
                  <a:pt x="16716" y="2143"/>
                </a:lnTo>
                <a:lnTo>
                  <a:pt x="8001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0" y="1228343"/>
                </a:lnTo>
                <a:lnTo>
                  <a:pt x="2143" y="1239535"/>
                </a:lnTo>
                <a:lnTo>
                  <a:pt x="8000" y="1249298"/>
                </a:lnTo>
                <a:lnTo>
                  <a:pt x="16716" y="1256204"/>
                </a:lnTo>
                <a:lnTo>
                  <a:pt x="27431" y="1258823"/>
                </a:lnTo>
                <a:lnTo>
                  <a:pt x="7952232" y="1258823"/>
                </a:lnTo>
                <a:lnTo>
                  <a:pt x="7964709" y="1256204"/>
                </a:lnTo>
                <a:lnTo>
                  <a:pt x="7974330" y="1249298"/>
                </a:lnTo>
                <a:lnTo>
                  <a:pt x="7980521" y="1239535"/>
                </a:lnTo>
                <a:lnTo>
                  <a:pt x="7982712" y="1228343"/>
                </a:lnTo>
                <a:lnTo>
                  <a:pt x="57912" y="1228343"/>
                </a:lnTo>
                <a:lnTo>
                  <a:pt x="27431" y="1200911"/>
                </a:lnTo>
                <a:lnTo>
                  <a:pt x="57912" y="1200911"/>
                </a:lnTo>
                <a:lnTo>
                  <a:pt x="57912" y="57912"/>
                </a:lnTo>
                <a:lnTo>
                  <a:pt x="27431" y="57912"/>
                </a:lnTo>
                <a:lnTo>
                  <a:pt x="57912" y="27431"/>
                </a:lnTo>
                <a:lnTo>
                  <a:pt x="7982712" y="27431"/>
                </a:lnTo>
                <a:lnTo>
                  <a:pt x="7980521" y="16716"/>
                </a:lnTo>
                <a:lnTo>
                  <a:pt x="7974330" y="8000"/>
                </a:lnTo>
                <a:lnTo>
                  <a:pt x="7964709" y="2143"/>
                </a:lnTo>
                <a:lnTo>
                  <a:pt x="7952232" y="0"/>
                </a:lnTo>
                <a:close/>
              </a:path>
              <a:path w="7983220" h="1259204">
                <a:moveTo>
                  <a:pt x="57912" y="1200911"/>
                </a:moveTo>
                <a:lnTo>
                  <a:pt x="27431" y="1200911"/>
                </a:lnTo>
                <a:lnTo>
                  <a:pt x="57912" y="1228343"/>
                </a:lnTo>
                <a:lnTo>
                  <a:pt x="57912" y="1200911"/>
                </a:lnTo>
                <a:close/>
              </a:path>
              <a:path w="7983220" h="1259204">
                <a:moveTo>
                  <a:pt x="7924800" y="1200911"/>
                </a:moveTo>
                <a:lnTo>
                  <a:pt x="57912" y="1200911"/>
                </a:lnTo>
                <a:lnTo>
                  <a:pt x="57912" y="1228343"/>
                </a:lnTo>
                <a:lnTo>
                  <a:pt x="7924800" y="1228343"/>
                </a:lnTo>
                <a:lnTo>
                  <a:pt x="7924800" y="1200911"/>
                </a:lnTo>
                <a:close/>
              </a:path>
              <a:path w="7983220" h="1259204">
                <a:moveTo>
                  <a:pt x="7924800" y="27431"/>
                </a:moveTo>
                <a:lnTo>
                  <a:pt x="7924800" y="1228343"/>
                </a:lnTo>
                <a:lnTo>
                  <a:pt x="7952232" y="1200911"/>
                </a:lnTo>
                <a:lnTo>
                  <a:pt x="7982712" y="1200911"/>
                </a:lnTo>
                <a:lnTo>
                  <a:pt x="7982712" y="57912"/>
                </a:lnTo>
                <a:lnTo>
                  <a:pt x="7952232" y="57912"/>
                </a:lnTo>
                <a:lnTo>
                  <a:pt x="7924800" y="27431"/>
                </a:lnTo>
                <a:close/>
              </a:path>
              <a:path w="7983220" h="1259204">
                <a:moveTo>
                  <a:pt x="7982712" y="1200911"/>
                </a:moveTo>
                <a:lnTo>
                  <a:pt x="7952232" y="1200911"/>
                </a:lnTo>
                <a:lnTo>
                  <a:pt x="7924800" y="1228343"/>
                </a:lnTo>
                <a:lnTo>
                  <a:pt x="7982712" y="1228343"/>
                </a:lnTo>
                <a:lnTo>
                  <a:pt x="7982712" y="1200911"/>
                </a:lnTo>
                <a:close/>
              </a:path>
              <a:path w="7983220" h="1259204">
                <a:moveTo>
                  <a:pt x="57912" y="27431"/>
                </a:moveTo>
                <a:lnTo>
                  <a:pt x="27431" y="57912"/>
                </a:lnTo>
                <a:lnTo>
                  <a:pt x="57912" y="57912"/>
                </a:lnTo>
                <a:lnTo>
                  <a:pt x="57912" y="27431"/>
                </a:lnTo>
                <a:close/>
              </a:path>
              <a:path w="7983220" h="1259204">
                <a:moveTo>
                  <a:pt x="7924800" y="27431"/>
                </a:moveTo>
                <a:lnTo>
                  <a:pt x="57912" y="27431"/>
                </a:lnTo>
                <a:lnTo>
                  <a:pt x="57912" y="57912"/>
                </a:lnTo>
                <a:lnTo>
                  <a:pt x="7924800" y="57912"/>
                </a:lnTo>
                <a:lnTo>
                  <a:pt x="7924800" y="27431"/>
                </a:lnTo>
                <a:close/>
              </a:path>
              <a:path w="7983220" h="1259204">
                <a:moveTo>
                  <a:pt x="7982712" y="27431"/>
                </a:moveTo>
                <a:lnTo>
                  <a:pt x="7924800" y="27431"/>
                </a:lnTo>
                <a:lnTo>
                  <a:pt x="7952232" y="57912"/>
                </a:lnTo>
                <a:lnTo>
                  <a:pt x="7982712" y="57912"/>
                </a:lnTo>
                <a:lnTo>
                  <a:pt x="7982712" y="274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2532" y="5023104"/>
            <a:ext cx="7496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12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read-set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transaction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items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transaction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write-set</a:t>
            </a:r>
            <a:r>
              <a:rPr sz="1800" b="1" spc="-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is 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items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transaction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writes.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read-set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1400" spc="5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{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its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write-set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is also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}.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37488" y="2249932"/>
            <a:ext cx="8086725" cy="3148965"/>
          </a:xfrm>
          <a:custGeom>
            <a:avLst/>
            <a:gdLst/>
            <a:ahLst/>
            <a:cxnLst/>
            <a:rect l="l" t="t" r="r" b="b"/>
            <a:pathLst>
              <a:path w="8086725" h="3148965">
                <a:moveTo>
                  <a:pt x="8083296" y="0"/>
                </a:moveTo>
                <a:lnTo>
                  <a:pt x="0" y="0"/>
                </a:lnTo>
                <a:lnTo>
                  <a:pt x="0" y="3148584"/>
                </a:lnTo>
                <a:lnTo>
                  <a:pt x="8083296" y="3148584"/>
                </a:lnTo>
                <a:lnTo>
                  <a:pt x="8086344" y="3145535"/>
                </a:lnTo>
                <a:lnTo>
                  <a:pt x="8086344" y="3142487"/>
                </a:lnTo>
                <a:lnTo>
                  <a:pt x="9143" y="3142487"/>
                </a:lnTo>
                <a:lnTo>
                  <a:pt x="3048" y="3139440"/>
                </a:lnTo>
                <a:lnTo>
                  <a:pt x="9143" y="3139440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7"/>
                </a:lnTo>
                <a:lnTo>
                  <a:pt x="8086344" y="3047"/>
                </a:lnTo>
                <a:lnTo>
                  <a:pt x="8083296" y="0"/>
                </a:lnTo>
                <a:close/>
              </a:path>
              <a:path w="8086725" h="3148965">
                <a:moveTo>
                  <a:pt x="9143" y="3139440"/>
                </a:moveTo>
                <a:lnTo>
                  <a:pt x="3048" y="3139440"/>
                </a:lnTo>
                <a:lnTo>
                  <a:pt x="9143" y="3142487"/>
                </a:lnTo>
                <a:lnTo>
                  <a:pt x="9143" y="3139440"/>
                </a:lnTo>
                <a:close/>
              </a:path>
              <a:path w="8086725" h="3148965">
                <a:moveTo>
                  <a:pt x="8077200" y="3139440"/>
                </a:moveTo>
                <a:lnTo>
                  <a:pt x="9143" y="3139440"/>
                </a:lnTo>
                <a:lnTo>
                  <a:pt x="9143" y="3142487"/>
                </a:lnTo>
                <a:lnTo>
                  <a:pt x="8077200" y="3142487"/>
                </a:lnTo>
                <a:lnTo>
                  <a:pt x="8077200" y="3139440"/>
                </a:lnTo>
                <a:close/>
              </a:path>
              <a:path w="8086725" h="3148965">
                <a:moveTo>
                  <a:pt x="8077200" y="3047"/>
                </a:moveTo>
                <a:lnTo>
                  <a:pt x="8077200" y="3142487"/>
                </a:lnTo>
                <a:lnTo>
                  <a:pt x="8080248" y="3139440"/>
                </a:lnTo>
                <a:lnTo>
                  <a:pt x="8086344" y="3139440"/>
                </a:lnTo>
                <a:lnTo>
                  <a:pt x="8086344" y="9143"/>
                </a:lnTo>
                <a:lnTo>
                  <a:pt x="8080248" y="9143"/>
                </a:lnTo>
                <a:lnTo>
                  <a:pt x="8077200" y="3047"/>
                </a:lnTo>
                <a:close/>
              </a:path>
              <a:path w="8086725" h="3148965">
                <a:moveTo>
                  <a:pt x="8086344" y="3139440"/>
                </a:moveTo>
                <a:lnTo>
                  <a:pt x="8080248" y="3139440"/>
                </a:lnTo>
                <a:lnTo>
                  <a:pt x="8077200" y="3142487"/>
                </a:lnTo>
                <a:lnTo>
                  <a:pt x="8086344" y="3142487"/>
                </a:lnTo>
                <a:lnTo>
                  <a:pt x="8086344" y="3139440"/>
                </a:lnTo>
                <a:close/>
              </a:path>
              <a:path w="8086725" h="3148965">
                <a:moveTo>
                  <a:pt x="9143" y="3047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86725" h="3148965">
                <a:moveTo>
                  <a:pt x="8077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77200" y="9143"/>
                </a:lnTo>
                <a:lnTo>
                  <a:pt x="8077200" y="3047"/>
                </a:lnTo>
                <a:close/>
              </a:path>
              <a:path w="8086725" h="3148965">
                <a:moveTo>
                  <a:pt x="8086344" y="3047"/>
                </a:moveTo>
                <a:lnTo>
                  <a:pt x="8077200" y="3047"/>
                </a:lnTo>
                <a:lnTo>
                  <a:pt x="8080248" y="9143"/>
                </a:lnTo>
                <a:lnTo>
                  <a:pt x="8086344" y="9143"/>
                </a:lnTo>
                <a:lnTo>
                  <a:pt x="8086344" y="30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Concurrency</a:t>
            </a:r>
            <a:r>
              <a:rPr spc="20" dirty="0"/>
              <a:t> </a:t>
            </a:r>
            <a:r>
              <a:rPr spc="-5" dirty="0"/>
              <a:t>control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0" dirty="0"/>
              <a:t>recovery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19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mechanisms</a:t>
            </a:r>
          </a:p>
          <a:p>
            <a:pPr>
              <a:lnSpc>
                <a:spcPct val="100000"/>
              </a:lnSpc>
            </a:pPr>
            <a:endParaRPr sz="2900"/>
          </a:p>
          <a:p>
            <a:pPr marL="356870" marR="5080" indent="-344805" algn="just">
              <a:lnSpc>
                <a:spcPct val="100000"/>
              </a:lnSpc>
              <a:spcBef>
                <a:spcPts val="2440"/>
              </a:spcBef>
              <a:buFont typeface="Wingdings"/>
              <a:buChar char=""/>
              <a:tabLst>
                <a:tab pos="357505" algn="l"/>
              </a:tabLst>
            </a:pPr>
            <a:r>
              <a:rPr sz="2200" b="0" dirty="0">
                <a:solidFill>
                  <a:srgbClr val="FF0000"/>
                </a:solidFill>
                <a:latin typeface="Arial MT"/>
                <a:cs typeface="Arial MT"/>
              </a:rPr>
              <a:t>Concurrency control and </a:t>
            </a:r>
            <a:r>
              <a:rPr sz="2200" b="0" spc="-5" dirty="0">
                <a:solidFill>
                  <a:srgbClr val="FF0000"/>
                </a:solidFill>
                <a:latin typeface="Arial MT"/>
                <a:cs typeface="Arial MT"/>
              </a:rPr>
              <a:t>recovery </a:t>
            </a:r>
            <a:r>
              <a:rPr sz="2200" b="0" dirty="0">
                <a:solidFill>
                  <a:srgbClr val="FF0000"/>
                </a:solidFill>
                <a:latin typeface="Arial MT"/>
                <a:cs typeface="Arial MT"/>
              </a:rPr>
              <a:t>mechanisms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are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mainly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concerned</a:t>
            </a:r>
            <a:r>
              <a:rPr sz="22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sz="2200" b="0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2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database</a:t>
            </a:r>
            <a:r>
              <a:rPr sz="22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commands</a:t>
            </a:r>
            <a:r>
              <a:rPr sz="2200"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transaction.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Transactions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submitted by the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various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users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may execute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concurrently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may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access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update</a:t>
            </a:r>
            <a:r>
              <a:rPr sz="2200" b="0" spc="60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200" b="0" spc="6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same 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database</a:t>
            </a:r>
            <a:r>
              <a:rPr sz="22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items.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10795" indent="-344805" algn="just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If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this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concurrent execution is </a:t>
            </a:r>
            <a:r>
              <a:rPr sz="2200" b="0" spc="-5" dirty="0">
                <a:solidFill>
                  <a:srgbClr val="FF0000"/>
                </a:solidFill>
                <a:latin typeface="Arial MT"/>
                <a:cs typeface="Arial MT"/>
              </a:rPr>
              <a:t>uncontrolled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, it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may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lead 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to </a:t>
            </a:r>
            <a:r>
              <a:rPr sz="22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problems,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such</a:t>
            </a:r>
            <a:r>
              <a:rPr sz="22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as</a:t>
            </a:r>
            <a:r>
              <a:rPr sz="22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an</a:t>
            </a:r>
            <a:r>
              <a:rPr sz="22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inconsistent</a:t>
            </a:r>
            <a:r>
              <a:rPr sz="22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database.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200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</a:t>
            </a:r>
            <a:r>
              <a:rPr sz="3600" spc="5" dirty="0"/>
              <a:t>on</a:t>
            </a:r>
            <a:r>
              <a:rPr sz="3600" spc="-5" dirty="0"/>
              <a:t>t</a:t>
            </a:r>
            <a:r>
              <a:rPr sz="3600" spc="-15" dirty="0"/>
              <a:t>e</a:t>
            </a:r>
            <a:r>
              <a:rPr sz="3600" spc="5" dirty="0"/>
              <a:t>n</a:t>
            </a:r>
            <a:r>
              <a:rPr sz="3600" spc="-5" dirty="0"/>
              <a:t>ts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2173605"/>
          </a:xfrm>
          <a:custGeom>
            <a:avLst/>
            <a:gdLst/>
            <a:ahLst/>
            <a:cxnLst/>
            <a:rect l="l" t="t" r="r" b="b"/>
            <a:pathLst>
              <a:path w="8269605" h="2173604">
                <a:moveTo>
                  <a:pt x="8269224" y="0"/>
                </a:moveTo>
                <a:lnTo>
                  <a:pt x="0" y="0"/>
                </a:lnTo>
                <a:lnTo>
                  <a:pt x="0" y="2173224"/>
                </a:lnTo>
                <a:lnTo>
                  <a:pt x="8269224" y="2173224"/>
                </a:lnTo>
                <a:lnTo>
                  <a:pt x="8269224" y="2151888"/>
                </a:lnTo>
                <a:lnTo>
                  <a:pt x="39624" y="2151888"/>
                </a:lnTo>
                <a:lnTo>
                  <a:pt x="18286" y="2133600"/>
                </a:lnTo>
                <a:lnTo>
                  <a:pt x="39624" y="2133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173604">
                <a:moveTo>
                  <a:pt x="39624" y="2133600"/>
                </a:moveTo>
                <a:lnTo>
                  <a:pt x="18286" y="2133600"/>
                </a:lnTo>
                <a:lnTo>
                  <a:pt x="39624" y="2151888"/>
                </a:lnTo>
                <a:lnTo>
                  <a:pt x="39624" y="2133600"/>
                </a:lnTo>
                <a:close/>
              </a:path>
              <a:path w="8269605" h="2173604">
                <a:moveTo>
                  <a:pt x="8229600" y="2133600"/>
                </a:moveTo>
                <a:lnTo>
                  <a:pt x="39624" y="2133600"/>
                </a:lnTo>
                <a:lnTo>
                  <a:pt x="39624" y="2151888"/>
                </a:lnTo>
                <a:lnTo>
                  <a:pt x="8229600" y="2151888"/>
                </a:lnTo>
                <a:lnTo>
                  <a:pt x="8229600" y="2133600"/>
                </a:lnTo>
                <a:close/>
              </a:path>
              <a:path w="8269605" h="2173604">
                <a:moveTo>
                  <a:pt x="8229600" y="18287"/>
                </a:moveTo>
                <a:lnTo>
                  <a:pt x="8229600" y="2151888"/>
                </a:lnTo>
                <a:lnTo>
                  <a:pt x="8247888" y="2133600"/>
                </a:lnTo>
                <a:lnTo>
                  <a:pt x="8269224" y="2133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173604">
                <a:moveTo>
                  <a:pt x="8269224" y="2133600"/>
                </a:moveTo>
                <a:lnTo>
                  <a:pt x="8247888" y="2133600"/>
                </a:lnTo>
                <a:lnTo>
                  <a:pt x="8229600" y="2151888"/>
                </a:lnTo>
                <a:lnTo>
                  <a:pt x="8269224" y="2151888"/>
                </a:lnTo>
                <a:lnTo>
                  <a:pt x="8269224" y="2133600"/>
                </a:lnTo>
                <a:close/>
              </a:path>
              <a:path w="8269605" h="2173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173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173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46469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Transaction</a:t>
            </a:r>
            <a:r>
              <a:rPr sz="2200" b="1" u="heavy" spc="-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Processing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Concepts: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132" y="2145793"/>
            <a:ext cx="55956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048510" algn="l"/>
                <a:tab pos="2508885" algn="l"/>
                <a:tab pos="4200525" algn="l"/>
              </a:tabLst>
            </a:pPr>
            <a:r>
              <a:rPr sz="2200" dirty="0">
                <a:latin typeface="Arial MT"/>
                <a:cs typeface="Arial MT"/>
              </a:rPr>
              <a:t>Introduction	</a:t>
            </a:r>
            <a:r>
              <a:rPr sz="2200" spc="5" dirty="0">
                <a:latin typeface="Arial MT"/>
                <a:cs typeface="Arial MT"/>
              </a:rPr>
              <a:t>to	</a:t>
            </a:r>
            <a:r>
              <a:rPr sz="2200" dirty="0">
                <a:latin typeface="Arial MT"/>
                <a:cs typeface="Arial MT"/>
              </a:rPr>
              <a:t>Transaction	</a:t>
            </a:r>
            <a:r>
              <a:rPr sz="2200" spc="-5" dirty="0">
                <a:latin typeface="Arial MT"/>
                <a:cs typeface="Arial MT"/>
              </a:rPr>
              <a:t>Processing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0476" y="2145793"/>
            <a:ext cx="22758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95145" algn="l"/>
              </a:tabLst>
            </a:pPr>
            <a:r>
              <a:rPr sz="2200" spc="-20" dirty="0">
                <a:latin typeface="Arial MT"/>
                <a:cs typeface="Arial MT"/>
              </a:rPr>
              <a:t>-</a:t>
            </a: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4555" y="2481073"/>
            <a:ext cx="773239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Arial MT"/>
                <a:cs typeface="Arial MT"/>
              </a:rPr>
              <a:t>System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Concepts</a:t>
            </a:r>
            <a:r>
              <a:rPr sz="2200" dirty="0">
                <a:latin typeface="Arial MT"/>
                <a:cs typeface="Arial MT"/>
              </a:rPr>
              <a:t> -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Serializability</a:t>
            </a:r>
            <a:r>
              <a:rPr sz="2200" dirty="0">
                <a:latin typeface="Arial MT"/>
                <a:cs typeface="Arial MT"/>
              </a:rPr>
              <a:t> -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Concurrency</a:t>
            </a:r>
            <a:r>
              <a:rPr sz="2200" dirty="0">
                <a:latin typeface="Arial MT"/>
                <a:cs typeface="Arial MT"/>
              </a:rPr>
              <a:t> Control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Techniques - </a:t>
            </a:r>
            <a:r>
              <a:rPr sz="2200" spc="-5" dirty="0">
                <a:latin typeface="Arial MT"/>
                <a:cs typeface="Arial MT"/>
              </a:rPr>
              <a:t>Two-Phase Locking </a:t>
            </a:r>
            <a:r>
              <a:rPr sz="2200" dirty="0">
                <a:latin typeface="Arial MT"/>
                <a:cs typeface="Arial MT"/>
              </a:rPr>
              <a:t>Techniques - Timestamp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2192020"/>
            <a:chOff x="774191" y="347979"/>
            <a:chExt cx="9144000" cy="2192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3038856" cy="21823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191" y="347979"/>
              <a:ext cx="3045460" cy="2192020"/>
            </a:xfrm>
            <a:custGeom>
              <a:avLst/>
              <a:gdLst/>
              <a:ahLst/>
              <a:cxnLst/>
              <a:rect l="l" t="t" r="r" b="b"/>
              <a:pathLst>
                <a:path w="3045460" h="2192020">
                  <a:moveTo>
                    <a:pt x="3035808" y="2182368"/>
                  </a:moveTo>
                  <a:lnTo>
                    <a:pt x="4242" y="2182368"/>
                  </a:lnTo>
                  <a:lnTo>
                    <a:pt x="0" y="2185416"/>
                  </a:lnTo>
                  <a:lnTo>
                    <a:pt x="0" y="2191512"/>
                  </a:lnTo>
                  <a:lnTo>
                    <a:pt x="3044952" y="2191512"/>
                  </a:lnTo>
                  <a:lnTo>
                    <a:pt x="3044952" y="2185416"/>
                  </a:lnTo>
                  <a:lnTo>
                    <a:pt x="3035808" y="2185416"/>
                  </a:lnTo>
                  <a:lnTo>
                    <a:pt x="3035808" y="2182368"/>
                  </a:lnTo>
                  <a:close/>
                </a:path>
                <a:path w="3045460" h="2192020">
                  <a:moveTo>
                    <a:pt x="3044952" y="0"/>
                  </a:moveTo>
                  <a:lnTo>
                    <a:pt x="3041904" y="0"/>
                  </a:lnTo>
                  <a:lnTo>
                    <a:pt x="3035808" y="4379"/>
                  </a:lnTo>
                  <a:lnTo>
                    <a:pt x="3035808" y="2185416"/>
                  </a:lnTo>
                  <a:lnTo>
                    <a:pt x="3041904" y="2182368"/>
                  </a:lnTo>
                  <a:lnTo>
                    <a:pt x="3044952" y="2182368"/>
                  </a:lnTo>
                  <a:lnTo>
                    <a:pt x="3044952" y="0"/>
                  </a:lnTo>
                  <a:close/>
                </a:path>
                <a:path w="3045460" h="2192020">
                  <a:moveTo>
                    <a:pt x="3044952" y="2182368"/>
                  </a:moveTo>
                  <a:lnTo>
                    <a:pt x="3041904" y="2182368"/>
                  </a:lnTo>
                  <a:lnTo>
                    <a:pt x="3035808" y="2185416"/>
                  </a:lnTo>
                  <a:lnTo>
                    <a:pt x="3044952" y="2185416"/>
                  </a:lnTo>
                  <a:lnTo>
                    <a:pt x="3044952" y="2182368"/>
                  </a:lnTo>
                  <a:close/>
                </a:path>
                <a:path w="3045460" h="2192020">
                  <a:moveTo>
                    <a:pt x="3035808" y="0"/>
                  </a:moveTo>
                  <a:lnTo>
                    <a:pt x="0" y="2182368"/>
                  </a:lnTo>
                  <a:lnTo>
                    <a:pt x="4242" y="2182368"/>
                  </a:lnTo>
                  <a:lnTo>
                    <a:pt x="3035808" y="4379"/>
                  </a:lnTo>
                  <a:lnTo>
                    <a:pt x="3035808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051304" y="3149092"/>
            <a:ext cx="7202805" cy="2859405"/>
          </a:xfrm>
          <a:custGeom>
            <a:avLst/>
            <a:gdLst/>
            <a:ahLst/>
            <a:cxnLst/>
            <a:rect l="l" t="t" r="r" b="b"/>
            <a:pathLst>
              <a:path w="7202805" h="2859404">
                <a:moveTo>
                  <a:pt x="7202424" y="0"/>
                </a:moveTo>
                <a:lnTo>
                  <a:pt x="0" y="0"/>
                </a:lnTo>
                <a:lnTo>
                  <a:pt x="0" y="2859024"/>
                </a:lnTo>
                <a:lnTo>
                  <a:pt x="7202424" y="2859024"/>
                </a:lnTo>
                <a:lnTo>
                  <a:pt x="7202424" y="2837688"/>
                </a:lnTo>
                <a:lnTo>
                  <a:pt x="39623" y="2837688"/>
                </a:lnTo>
                <a:lnTo>
                  <a:pt x="18287" y="2819400"/>
                </a:lnTo>
                <a:lnTo>
                  <a:pt x="39623" y="28194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202424" y="18287"/>
                </a:lnTo>
                <a:lnTo>
                  <a:pt x="7202424" y="0"/>
                </a:lnTo>
                <a:close/>
              </a:path>
              <a:path w="7202805" h="2859404">
                <a:moveTo>
                  <a:pt x="39623" y="2819400"/>
                </a:moveTo>
                <a:lnTo>
                  <a:pt x="18287" y="2819400"/>
                </a:lnTo>
                <a:lnTo>
                  <a:pt x="39623" y="2837688"/>
                </a:lnTo>
                <a:lnTo>
                  <a:pt x="39623" y="2819400"/>
                </a:lnTo>
                <a:close/>
              </a:path>
              <a:path w="7202805" h="2859404">
                <a:moveTo>
                  <a:pt x="7162800" y="2819400"/>
                </a:moveTo>
                <a:lnTo>
                  <a:pt x="39623" y="2819400"/>
                </a:lnTo>
                <a:lnTo>
                  <a:pt x="39623" y="2837688"/>
                </a:lnTo>
                <a:lnTo>
                  <a:pt x="7162800" y="2837688"/>
                </a:lnTo>
                <a:lnTo>
                  <a:pt x="7162800" y="2819400"/>
                </a:lnTo>
                <a:close/>
              </a:path>
              <a:path w="7202805" h="2859404">
                <a:moveTo>
                  <a:pt x="7162800" y="18287"/>
                </a:moveTo>
                <a:lnTo>
                  <a:pt x="7162800" y="2837688"/>
                </a:lnTo>
                <a:lnTo>
                  <a:pt x="7181088" y="2819400"/>
                </a:lnTo>
                <a:lnTo>
                  <a:pt x="7202424" y="2819400"/>
                </a:lnTo>
                <a:lnTo>
                  <a:pt x="7202424" y="39624"/>
                </a:lnTo>
                <a:lnTo>
                  <a:pt x="7181088" y="39624"/>
                </a:lnTo>
                <a:lnTo>
                  <a:pt x="7162800" y="18287"/>
                </a:lnTo>
                <a:close/>
              </a:path>
              <a:path w="7202805" h="2859404">
                <a:moveTo>
                  <a:pt x="7202424" y="2819400"/>
                </a:moveTo>
                <a:lnTo>
                  <a:pt x="7181088" y="2819400"/>
                </a:lnTo>
                <a:lnTo>
                  <a:pt x="7162800" y="2837688"/>
                </a:lnTo>
                <a:lnTo>
                  <a:pt x="7202424" y="2837688"/>
                </a:lnTo>
                <a:lnTo>
                  <a:pt x="7202424" y="2819400"/>
                </a:lnTo>
                <a:close/>
              </a:path>
              <a:path w="7202805" h="28594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202805" h="2859404">
                <a:moveTo>
                  <a:pt x="71628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162800" y="39624"/>
                </a:lnTo>
                <a:lnTo>
                  <a:pt x="7162800" y="18287"/>
                </a:lnTo>
                <a:close/>
              </a:path>
              <a:path w="7202805" h="2859404">
                <a:moveTo>
                  <a:pt x="7202424" y="18287"/>
                </a:moveTo>
                <a:lnTo>
                  <a:pt x="7162800" y="18287"/>
                </a:lnTo>
                <a:lnTo>
                  <a:pt x="7181088" y="39624"/>
                </a:lnTo>
                <a:lnTo>
                  <a:pt x="7202424" y="39624"/>
                </a:lnTo>
                <a:lnTo>
                  <a:pt x="72024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1379" y="3104083"/>
            <a:ext cx="6846570" cy="2585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800" spc="-8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Processing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Single-User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versus</a:t>
            </a:r>
            <a:r>
              <a:rPr sz="2800" spc="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Multiuser</a:t>
            </a:r>
            <a:r>
              <a:rPr sz="28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Systems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8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Concepts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Definition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Read and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Write</a:t>
            </a:r>
            <a:r>
              <a:rPr sz="2800" spc="-9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Operation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20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2790" y="1109980"/>
            <a:ext cx="8610600" cy="5867400"/>
            <a:chOff x="1002790" y="1109980"/>
            <a:chExt cx="8610600" cy="586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0" y="1186180"/>
              <a:ext cx="8458200" cy="5715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2790" y="1109980"/>
              <a:ext cx="8610600" cy="5867400"/>
            </a:xfrm>
            <a:custGeom>
              <a:avLst/>
              <a:gdLst/>
              <a:ahLst/>
              <a:cxnLst/>
              <a:rect l="l" t="t" r="r" b="b"/>
              <a:pathLst>
                <a:path w="8610600" h="5867400">
                  <a:moveTo>
                    <a:pt x="8610601" y="0"/>
                  </a:moveTo>
                  <a:lnTo>
                    <a:pt x="0" y="0"/>
                  </a:lnTo>
                  <a:lnTo>
                    <a:pt x="0" y="5867400"/>
                  </a:lnTo>
                  <a:lnTo>
                    <a:pt x="8610601" y="5867400"/>
                  </a:lnTo>
                  <a:lnTo>
                    <a:pt x="8610601" y="5830825"/>
                  </a:lnTo>
                  <a:lnTo>
                    <a:pt x="76200" y="5830825"/>
                  </a:lnTo>
                  <a:lnTo>
                    <a:pt x="39625" y="5791200"/>
                  </a:lnTo>
                  <a:lnTo>
                    <a:pt x="76200" y="5791199"/>
                  </a:lnTo>
                  <a:lnTo>
                    <a:pt x="76200" y="76200"/>
                  </a:lnTo>
                  <a:lnTo>
                    <a:pt x="39625" y="76200"/>
                  </a:lnTo>
                  <a:lnTo>
                    <a:pt x="76200" y="39624"/>
                  </a:lnTo>
                  <a:lnTo>
                    <a:pt x="8610601" y="39624"/>
                  </a:lnTo>
                  <a:lnTo>
                    <a:pt x="8610601" y="0"/>
                  </a:lnTo>
                  <a:close/>
                </a:path>
                <a:path w="8610600" h="5867400">
                  <a:moveTo>
                    <a:pt x="76200" y="5791200"/>
                  </a:moveTo>
                  <a:lnTo>
                    <a:pt x="39625" y="5791200"/>
                  </a:lnTo>
                  <a:lnTo>
                    <a:pt x="76200" y="5830825"/>
                  </a:lnTo>
                  <a:lnTo>
                    <a:pt x="76200" y="5791200"/>
                  </a:lnTo>
                  <a:close/>
                </a:path>
                <a:path w="8610600" h="5867400">
                  <a:moveTo>
                    <a:pt x="8534401" y="5791200"/>
                  </a:moveTo>
                  <a:lnTo>
                    <a:pt x="76200" y="5791200"/>
                  </a:lnTo>
                  <a:lnTo>
                    <a:pt x="76200" y="5830825"/>
                  </a:lnTo>
                  <a:lnTo>
                    <a:pt x="8534401" y="5830825"/>
                  </a:lnTo>
                  <a:lnTo>
                    <a:pt x="8534401" y="5791200"/>
                  </a:lnTo>
                  <a:close/>
                </a:path>
                <a:path w="8610600" h="5867400">
                  <a:moveTo>
                    <a:pt x="8534401" y="39624"/>
                  </a:moveTo>
                  <a:lnTo>
                    <a:pt x="8534401" y="5830825"/>
                  </a:lnTo>
                  <a:lnTo>
                    <a:pt x="8574025" y="5791200"/>
                  </a:lnTo>
                  <a:lnTo>
                    <a:pt x="8610601" y="5791200"/>
                  </a:lnTo>
                  <a:lnTo>
                    <a:pt x="8610601" y="76200"/>
                  </a:lnTo>
                  <a:lnTo>
                    <a:pt x="8574025" y="76200"/>
                  </a:lnTo>
                  <a:lnTo>
                    <a:pt x="8534401" y="39624"/>
                  </a:lnTo>
                  <a:close/>
                </a:path>
                <a:path w="8610600" h="5867400">
                  <a:moveTo>
                    <a:pt x="8610601" y="5791200"/>
                  </a:moveTo>
                  <a:lnTo>
                    <a:pt x="8574025" y="5791200"/>
                  </a:lnTo>
                  <a:lnTo>
                    <a:pt x="8534401" y="5830825"/>
                  </a:lnTo>
                  <a:lnTo>
                    <a:pt x="8610601" y="5830825"/>
                  </a:lnTo>
                  <a:lnTo>
                    <a:pt x="8610601" y="5791200"/>
                  </a:lnTo>
                  <a:close/>
                </a:path>
                <a:path w="8610600" h="5867400">
                  <a:moveTo>
                    <a:pt x="76200" y="39624"/>
                  </a:moveTo>
                  <a:lnTo>
                    <a:pt x="39625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8610600" h="5867400">
                  <a:moveTo>
                    <a:pt x="8534401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8534401" y="76200"/>
                  </a:lnTo>
                  <a:lnTo>
                    <a:pt x="8534401" y="39624"/>
                  </a:lnTo>
                  <a:close/>
                </a:path>
                <a:path w="8610600" h="5867400">
                  <a:moveTo>
                    <a:pt x="8610601" y="39624"/>
                  </a:moveTo>
                  <a:lnTo>
                    <a:pt x="8534401" y="39624"/>
                  </a:lnTo>
                  <a:lnTo>
                    <a:pt x="8574025" y="76200"/>
                  </a:lnTo>
                  <a:lnTo>
                    <a:pt x="8610601" y="76200"/>
                  </a:lnTo>
                  <a:lnTo>
                    <a:pt x="8610601" y="396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21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920239"/>
            <a:chOff x="774191" y="347979"/>
            <a:chExt cx="9144000" cy="19202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70304" y="2844292"/>
            <a:ext cx="7126605" cy="1640205"/>
          </a:xfrm>
          <a:custGeom>
            <a:avLst/>
            <a:gdLst/>
            <a:ahLst/>
            <a:cxnLst/>
            <a:rect l="l" t="t" r="r" b="b"/>
            <a:pathLst>
              <a:path w="7126605" h="1640204">
                <a:moveTo>
                  <a:pt x="7126224" y="0"/>
                </a:moveTo>
                <a:lnTo>
                  <a:pt x="0" y="0"/>
                </a:lnTo>
                <a:lnTo>
                  <a:pt x="0" y="1639824"/>
                </a:lnTo>
                <a:lnTo>
                  <a:pt x="7126224" y="1639824"/>
                </a:lnTo>
                <a:lnTo>
                  <a:pt x="7126224" y="1618488"/>
                </a:lnTo>
                <a:lnTo>
                  <a:pt x="39623" y="1618488"/>
                </a:lnTo>
                <a:lnTo>
                  <a:pt x="18287" y="1600200"/>
                </a:lnTo>
                <a:lnTo>
                  <a:pt x="39623" y="16002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126224" y="18287"/>
                </a:lnTo>
                <a:lnTo>
                  <a:pt x="7126224" y="0"/>
                </a:lnTo>
                <a:close/>
              </a:path>
              <a:path w="7126605" h="1640204">
                <a:moveTo>
                  <a:pt x="39623" y="1600200"/>
                </a:moveTo>
                <a:lnTo>
                  <a:pt x="18287" y="1600200"/>
                </a:lnTo>
                <a:lnTo>
                  <a:pt x="39623" y="1618488"/>
                </a:lnTo>
                <a:lnTo>
                  <a:pt x="39623" y="1600200"/>
                </a:lnTo>
                <a:close/>
              </a:path>
              <a:path w="7126605" h="1640204">
                <a:moveTo>
                  <a:pt x="7086600" y="1600200"/>
                </a:moveTo>
                <a:lnTo>
                  <a:pt x="39623" y="1600200"/>
                </a:lnTo>
                <a:lnTo>
                  <a:pt x="39623" y="1618488"/>
                </a:lnTo>
                <a:lnTo>
                  <a:pt x="7086600" y="1618488"/>
                </a:lnTo>
                <a:lnTo>
                  <a:pt x="7086600" y="1600200"/>
                </a:lnTo>
                <a:close/>
              </a:path>
              <a:path w="7126605" h="1640204">
                <a:moveTo>
                  <a:pt x="7086600" y="18287"/>
                </a:moveTo>
                <a:lnTo>
                  <a:pt x="7086600" y="1618488"/>
                </a:lnTo>
                <a:lnTo>
                  <a:pt x="7104888" y="1600200"/>
                </a:lnTo>
                <a:lnTo>
                  <a:pt x="7126224" y="1600200"/>
                </a:lnTo>
                <a:lnTo>
                  <a:pt x="7126224" y="39624"/>
                </a:lnTo>
                <a:lnTo>
                  <a:pt x="7104888" y="39624"/>
                </a:lnTo>
                <a:lnTo>
                  <a:pt x="7086600" y="18287"/>
                </a:lnTo>
                <a:close/>
              </a:path>
              <a:path w="7126605" h="1640204">
                <a:moveTo>
                  <a:pt x="7126224" y="1600200"/>
                </a:moveTo>
                <a:lnTo>
                  <a:pt x="7104888" y="1600200"/>
                </a:lnTo>
                <a:lnTo>
                  <a:pt x="7086600" y="1618488"/>
                </a:lnTo>
                <a:lnTo>
                  <a:pt x="7126224" y="1618488"/>
                </a:lnTo>
                <a:lnTo>
                  <a:pt x="7126224" y="1600200"/>
                </a:lnTo>
                <a:close/>
              </a:path>
              <a:path w="7126605" h="16402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126605" h="1640204">
                <a:moveTo>
                  <a:pt x="70866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086600" y="39624"/>
                </a:lnTo>
                <a:lnTo>
                  <a:pt x="7086600" y="18287"/>
                </a:lnTo>
                <a:close/>
              </a:path>
              <a:path w="7126605" h="1640204">
                <a:moveTo>
                  <a:pt x="7126224" y="18287"/>
                </a:moveTo>
                <a:lnTo>
                  <a:pt x="7086600" y="18287"/>
                </a:lnTo>
                <a:lnTo>
                  <a:pt x="7104888" y="39624"/>
                </a:lnTo>
                <a:lnTo>
                  <a:pt x="7126224" y="39624"/>
                </a:lnTo>
                <a:lnTo>
                  <a:pt x="7126224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332" y="2799283"/>
            <a:ext cx="68465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Introduction</a:t>
            </a:r>
            <a:r>
              <a:rPr sz="28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to</a:t>
            </a:r>
            <a:r>
              <a:rPr sz="28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800" spc="-5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Processing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Single-User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versus</a:t>
            </a:r>
            <a:r>
              <a:rPr sz="2800" spc="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Multiuser</a:t>
            </a:r>
            <a:r>
              <a:rPr sz="28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Systems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800" spc="-6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Concepts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724" y="920495"/>
            <a:ext cx="7599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Introduction</a:t>
            </a:r>
            <a:r>
              <a:rPr sz="3200" spc="30" dirty="0"/>
              <a:t> </a:t>
            </a:r>
            <a:r>
              <a:rPr sz="3200" spc="-10" dirty="0"/>
              <a:t>to</a:t>
            </a:r>
            <a:r>
              <a:rPr sz="3200" spc="5" dirty="0"/>
              <a:t> </a:t>
            </a:r>
            <a:r>
              <a:rPr sz="3200" spc="-10" dirty="0"/>
              <a:t>Transaction</a:t>
            </a:r>
            <a:r>
              <a:rPr sz="3200" spc="10" dirty="0"/>
              <a:t> </a:t>
            </a:r>
            <a:r>
              <a:rPr sz="3200" spc="-5" dirty="0"/>
              <a:t>Processing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7812405" cy="4307205"/>
          </a:xfrm>
          <a:custGeom>
            <a:avLst/>
            <a:gdLst/>
            <a:ahLst/>
            <a:cxnLst/>
            <a:rect l="l" t="t" r="r" b="b"/>
            <a:pathLst>
              <a:path w="7812405" h="4307205">
                <a:moveTo>
                  <a:pt x="7812024" y="0"/>
                </a:moveTo>
                <a:lnTo>
                  <a:pt x="0" y="0"/>
                </a:lnTo>
                <a:lnTo>
                  <a:pt x="0" y="4306824"/>
                </a:lnTo>
                <a:lnTo>
                  <a:pt x="7812024" y="4306824"/>
                </a:lnTo>
                <a:lnTo>
                  <a:pt x="7812024" y="4285488"/>
                </a:lnTo>
                <a:lnTo>
                  <a:pt x="39624" y="4285488"/>
                </a:lnTo>
                <a:lnTo>
                  <a:pt x="18286" y="4267200"/>
                </a:lnTo>
                <a:lnTo>
                  <a:pt x="39624" y="4267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307205">
                <a:moveTo>
                  <a:pt x="39624" y="4267200"/>
                </a:moveTo>
                <a:lnTo>
                  <a:pt x="18286" y="4267200"/>
                </a:lnTo>
                <a:lnTo>
                  <a:pt x="39624" y="4285488"/>
                </a:lnTo>
                <a:lnTo>
                  <a:pt x="39624" y="4267200"/>
                </a:lnTo>
                <a:close/>
              </a:path>
              <a:path w="7812405" h="4307205">
                <a:moveTo>
                  <a:pt x="7772400" y="4267200"/>
                </a:moveTo>
                <a:lnTo>
                  <a:pt x="39624" y="4267200"/>
                </a:lnTo>
                <a:lnTo>
                  <a:pt x="39624" y="4285488"/>
                </a:lnTo>
                <a:lnTo>
                  <a:pt x="7772400" y="4285488"/>
                </a:lnTo>
                <a:lnTo>
                  <a:pt x="7772400" y="4267200"/>
                </a:lnTo>
                <a:close/>
              </a:path>
              <a:path w="7812405" h="4307205">
                <a:moveTo>
                  <a:pt x="7772400" y="18287"/>
                </a:moveTo>
                <a:lnTo>
                  <a:pt x="7772400" y="4285488"/>
                </a:lnTo>
                <a:lnTo>
                  <a:pt x="7790688" y="4267200"/>
                </a:lnTo>
                <a:lnTo>
                  <a:pt x="7812024" y="4267200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4307205">
                <a:moveTo>
                  <a:pt x="7812024" y="4267200"/>
                </a:moveTo>
                <a:lnTo>
                  <a:pt x="7790688" y="4267200"/>
                </a:lnTo>
                <a:lnTo>
                  <a:pt x="7772400" y="4285488"/>
                </a:lnTo>
                <a:lnTo>
                  <a:pt x="7812024" y="4285488"/>
                </a:lnTo>
                <a:lnTo>
                  <a:pt x="7812024" y="4267200"/>
                </a:lnTo>
                <a:close/>
              </a:path>
              <a:path w="7812405" h="4307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812405" h="4307205">
                <a:moveTo>
                  <a:pt x="77724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4307205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7621905" cy="4184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Transaction </a:t>
            </a:r>
            <a:r>
              <a:rPr sz="2200" spc="-5" dirty="0">
                <a:latin typeface="Arial MT"/>
                <a:cs typeface="Arial MT"/>
              </a:rPr>
              <a:t>processing </a:t>
            </a:r>
            <a:r>
              <a:rPr sz="2200" dirty="0">
                <a:latin typeface="Arial MT"/>
                <a:cs typeface="Arial MT"/>
              </a:rPr>
              <a:t>systems are systems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large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databases and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hundreds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concurrent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users </a:t>
            </a:r>
            <a:r>
              <a:rPr sz="2200" spc="-5" dirty="0">
                <a:latin typeface="Arial MT"/>
                <a:cs typeface="Arial MT"/>
              </a:rPr>
              <a:t>executing </a:t>
            </a:r>
            <a:r>
              <a:rPr sz="2200" dirty="0">
                <a:latin typeface="Arial MT"/>
                <a:cs typeface="Arial MT"/>
              </a:rPr>
              <a:t> database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436245" indent="-424180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200" spc="-5" dirty="0">
                <a:latin typeface="Arial MT"/>
                <a:cs typeface="Arial MT"/>
              </a:rPr>
              <a:t>Examples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include</a:t>
            </a:r>
            <a:endParaRPr sz="2200">
              <a:latin typeface="Arial MT"/>
              <a:cs typeface="Arial MT"/>
            </a:endParaRPr>
          </a:p>
          <a:p>
            <a:pPr marL="756285" marR="69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2194560" algn="l"/>
                <a:tab pos="3230880" algn="l"/>
                <a:tab pos="4121150" algn="l"/>
                <a:tab pos="5904230" algn="l"/>
                <a:tab pos="6998334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Ban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,	c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ed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	c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ss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ng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,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  purchasing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stock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markets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High</a:t>
            </a:r>
            <a:r>
              <a:rPr sz="2200" spc="-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availability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Fast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response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time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hundreds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concurrent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users.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4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947927"/>
            <a:ext cx="6486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Single-User</a:t>
            </a:r>
            <a:r>
              <a:rPr sz="2800" spc="-40" dirty="0"/>
              <a:t> </a:t>
            </a:r>
            <a:r>
              <a:rPr sz="2800" spc="-5" dirty="0"/>
              <a:t>versus</a:t>
            </a:r>
            <a:r>
              <a:rPr sz="2800" spc="20" dirty="0"/>
              <a:t> </a:t>
            </a:r>
            <a:r>
              <a:rPr sz="2800" spc="5" dirty="0"/>
              <a:t>Multiuser</a:t>
            </a:r>
            <a:r>
              <a:rPr sz="2800" spc="-9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213103" y="1929892"/>
            <a:ext cx="8269605" cy="3697604"/>
          </a:xfrm>
          <a:custGeom>
            <a:avLst/>
            <a:gdLst/>
            <a:ahLst/>
            <a:cxnLst/>
            <a:rect l="l" t="t" r="r" b="b"/>
            <a:pathLst>
              <a:path w="8269605" h="3697604">
                <a:moveTo>
                  <a:pt x="8269224" y="0"/>
                </a:moveTo>
                <a:lnTo>
                  <a:pt x="0" y="0"/>
                </a:lnTo>
                <a:lnTo>
                  <a:pt x="0" y="3697224"/>
                </a:lnTo>
                <a:lnTo>
                  <a:pt x="8269224" y="3697224"/>
                </a:lnTo>
                <a:lnTo>
                  <a:pt x="8269224" y="3675888"/>
                </a:lnTo>
                <a:lnTo>
                  <a:pt x="39624" y="3675888"/>
                </a:lnTo>
                <a:lnTo>
                  <a:pt x="18286" y="3657600"/>
                </a:lnTo>
                <a:lnTo>
                  <a:pt x="39624" y="3657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697604">
                <a:moveTo>
                  <a:pt x="39624" y="3657600"/>
                </a:moveTo>
                <a:lnTo>
                  <a:pt x="18286" y="3657600"/>
                </a:lnTo>
                <a:lnTo>
                  <a:pt x="39624" y="3675888"/>
                </a:lnTo>
                <a:lnTo>
                  <a:pt x="39624" y="3657600"/>
                </a:lnTo>
                <a:close/>
              </a:path>
              <a:path w="8269605" h="3697604">
                <a:moveTo>
                  <a:pt x="8229600" y="3657600"/>
                </a:moveTo>
                <a:lnTo>
                  <a:pt x="39624" y="3657600"/>
                </a:lnTo>
                <a:lnTo>
                  <a:pt x="39624" y="3675888"/>
                </a:lnTo>
                <a:lnTo>
                  <a:pt x="8229600" y="3675888"/>
                </a:lnTo>
                <a:lnTo>
                  <a:pt x="8229600" y="3657600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8229600" y="3675888"/>
                </a:lnTo>
                <a:lnTo>
                  <a:pt x="8247888" y="3657600"/>
                </a:lnTo>
                <a:lnTo>
                  <a:pt x="8269224" y="3657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3657600"/>
                </a:moveTo>
                <a:lnTo>
                  <a:pt x="8247888" y="3657600"/>
                </a:lnTo>
                <a:lnTo>
                  <a:pt x="8229600" y="3675888"/>
                </a:lnTo>
                <a:lnTo>
                  <a:pt x="8269224" y="3675888"/>
                </a:lnTo>
                <a:lnTo>
                  <a:pt x="8269224" y="3657600"/>
                </a:lnTo>
                <a:close/>
              </a:path>
              <a:path w="8269605" h="3697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972057"/>
            <a:ext cx="80518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criterion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classifying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database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system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according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number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 users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system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concurrently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DBMS</a:t>
            </a:r>
            <a:endParaRPr sz="2200">
              <a:latin typeface="Arial MT"/>
              <a:cs typeface="Arial MT"/>
            </a:endParaRPr>
          </a:p>
          <a:p>
            <a:pPr marL="756285" marR="45593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single-user </a:t>
            </a:r>
            <a:r>
              <a:rPr sz="2200" spc="-5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at most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one user </a:t>
            </a:r>
            <a:r>
              <a:rPr sz="2200" dirty="0">
                <a:latin typeface="Arial MT"/>
                <a:cs typeface="Arial MT"/>
              </a:rPr>
              <a:t>at a time can use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11861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Single-user </a:t>
            </a:r>
            <a:r>
              <a:rPr sz="2200" spc="-10" dirty="0">
                <a:latin typeface="Arial MT"/>
                <a:cs typeface="Arial MT"/>
              </a:rPr>
              <a:t>DBMSs </a:t>
            </a:r>
            <a:r>
              <a:rPr sz="2200" dirty="0">
                <a:latin typeface="Arial MT"/>
                <a:cs typeface="Arial MT"/>
              </a:rPr>
              <a:t>are mostly restricted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personal </a:t>
            </a:r>
            <a:r>
              <a:rPr sz="2200" spc="-6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computer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systems.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71727"/>
            <a:ext cx="6486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Single-User</a:t>
            </a:r>
            <a:r>
              <a:rPr sz="2800" spc="-40" dirty="0"/>
              <a:t> </a:t>
            </a:r>
            <a:r>
              <a:rPr sz="2800" spc="-5" dirty="0"/>
              <a:t>versus</a:t>
            </a:r>
            <a:r>
              <a:rPr sz="2800" spc="20" dirty="0"/>
              <a:t> </a:t>
            </a:r>
            <a:r>
              <a:rPr sz="2800" spc="5" dirty="0"/>
              <a:t>Multiuser</a:t>
            </a:r>
            <a:r>
              <a:rPr sz="2800" spc="-9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37195" cy="438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It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multiuser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if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many users can use the system</a:t>
            </a:r>
            <a:r>
              <a:rPr sz="2200" dirty="0">
                <a:latin typeface="Arial MT"/>
                <a:cs typeface="Arial MT"/>
              </a:rPr>
              <a:t>— and hence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database—concurrently.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example,</a:t>
            </a:r>
            <a:endParaRPr sz="2200">
              <a:latin typeface="Arial MT"/>
              <a:cs typeface="Arial MT"/>
            </a:endParaRPr>
          </a:p>
          <a:p>
            <a:pPr marL="756285" marR="67881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an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airline reservations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system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used by hundreds 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travel</a:t>
            </a:r>
            <a:r>
              <a:rPr sz="2200" dirty="0">
                <a:latin typeface="Arial MT"/>
                <a:cs typeface="Arial MT"/>
              </a:rPr>
              <a:t> agents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concurrently.</a:t>
            </a:r>
            <a:endParaRPr sz="2200">
              <a:latin typeface="Arial MT"/>
              <a:cs typeface="Arial MT"/>
            </a:endParaRPr>
          </a:p>
          <a:p>
            <a:pPr marL="356870" marR="1917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Database systems used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banks, insurance agencies, stock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exchanges, </a:t>
            </a:r>
            <a:r>
              <a:rPr sz="2200" spc="5" dirty="0">
                <a:latin typeface="Arial MT"/>
                <a:cs typeface="Arial MT"/>
              </a:rPr>
              <a:t>supermarkets, </a:t>
            </a:r>
            <a:r>
              <a:rPr sz="2200" dirty="0">
                <a:latin typeface="Arial MT"/>
                <a:cs typeface="Arial MT"/>
              </a:rPr>
              <a:t>and many other </a:t>
            </a:r>
            <a:r>
              <a:rPr sz="2200" spc="-5" dirty="0">
                <a:latin typeface="Arial MT"/>
                <a:cs typeface="Arial MT"/>
              </a:rPr>
              <a:t>applications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multiuser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systems,</a:t>
            </a:r>
            <a:endParaRPr sz="2200">
              <a:latin typeface="Arial MT"/>
              <a:cs typeface="Arial MT"/>
            </a:endParaRPr>
          </a:p>
          <a:p>
            <a:pPr marL="756285" marR="10096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Hundreds or thousands of users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5" dirty="0">
                <a:latin typeface="Arial MT"/>
                <a:cs typeface="Arial MT"/>
              </a:rPr>
              <a:t>typically </a:t>
            </a:r>
            <a:r>
              <a:rPr sz="2200" dirty="0">
                <a:latin typeface="Arial MT"/>
                <a:cs typeface="Arial MT"/>
              </a:rPr>
              <a:t>operating 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database by submitting transactions concurrently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71727"/>
            <a:ext cx="6486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Single-User</a:t>
            </a:r>
            <a:r>
              <a:rPr sz="2800" spc="-40" dirty="0"/>
              <a:t> </a:t>
            </a:r>
            <a:r>
              <a:rPr sz="2800" spc="-5" dirty="0"/>
              <a:t>versus</a:t>
            </a:r>
            <a:r>
              <a:rPr sz="2800" spc="20" dirty="0"/>
              <a:t> </a:t>
            </a:r>
            <a:r>
              <a:rPr sz="2800" spc="5" dirty="0"/>
              <a:t>Multiuser</a:t>
            </a:r>
            <a:r>
              <a:rPr sz="2800" spc="-90" dirty="0"/>
              <a:t> </a:t>
            </a:r>
            <a:r>
              <a:rPr sz="2800" spc="-10" dirty="0"/>
              <a:t>Systems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75930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Multiple</a:t>
            </a:r>
            <a:r>
              <a:rPr sz="2200" dirty="0">
                <a:latin typeface="Arial MT"/>
                <a:cs typeface="Arial MT"/>
              </a:rPr>
              <a:t> users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access</a:t>
            </a:r>
            <a:r>
              <a:rPr sz="2200" spc="-5" dirty="0">
                <a:latin typeface="Arial MT"/>
                <a:cs typeface="Arial MT"/>
              </a:rPr>
              <a:t> databases—and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</a:t>
            </a:r>
            <a:r>
              <a:rPr sz="2200" spc="-5" dirty="0">
                <a:latin typeface="Arial MT"/>
                <a:cs typeface="Arial MT"/>
              </a:rPr>
              <a:t> computer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systems—simultaneously</a:t>
            </a:r>
            <a:r>
              <a:rPr sz="2200" dirty="0">
                <a:latin typeface="Arial MT"/>
                <a:cs typeface="Arial MT"/>
              </a:rPr>
              <a:t> because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multiprogramming</a:t>
            </a:r>
            <a:r>
              <a:rPr sz="2200" spc="-5" dirty="0">
                <a:latin typeface="Arial MT"/>
                <a:cs typeface="Arial MT"/>
              </a:rPr>
              <a:t>, which </a:t>
            </a:r>
            <a:r>
              <a:rPr sz="2200" spc="-10" dirty="0">
                <a:latin typeface="Arial MT"/>
                <a:cs typeface="Arial MT"/>
              </a:rPr>
              <a:t>allows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operating system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computer</a:t>
            </a:r>
            <a:r>
              <a:rPr sz="2200" spc="5" dirty="0">
                <a:latin typeface="Arial MT"/>
                <a:cs typeface="Arial MT"/>
              </a:rPr>
              <a:t> to </a:t>
            </a:r>
            <a:r>
              <a:rPr sz="2200" spc="-5" dirty="0">
                <a:latin typeface="Arial MT"/>
                <a:cs typeface="Arial MT"/>
              </a:rPr>
              <a:t>execute multiple</a:t>
            </a:r>
            <a:r>
              <a:rPr sz="2200" dirty="0">
                <a:latin typeface="Arial MT"/>
                <a:cs typeface="Arial MT"/>
              </a:rPr>
              <a:t> programs—or</a:t>
            </a:r>
            <a:r>
              <a:rPr sz="2200" spc="610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processes</a:t>
            </a:r>
            <a:r>
              <a:rPr sz="2200" spc="-5" dirty="0">
                <a:latin typeface="Arial MT"/>
                <a:cs typeface="Arial MT"/>
              </a:rPr>
              <a:t>—at 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single </a:t>
            </a:r>
            <a:r>
              <a:rPr sz="2200" spc="-5" dirty="0">
                <a:latin typeface="Arial MT"/>
                <a:cs typeface="Arial MT"/>
              </a:rPr>
              <a:t>central processing unit (CPU) </a:t>
            </a:r>
            <a:r>
              <a:rPr sz="2200" dirty="0">
                <a:latin typeface="Arial MT"/>
                <a:cs typeface="Arial MT"/>
              </a:rPr>
              <a:t>can </a:t>
            </a:r>
            <a:r>
              <a:rPr sz="2200" spc="-5" dirty="0">
                <a:latin typeface="Arial MT"/>
                <a:cs typeface="Arial MT"/>
              </a:rPr>
              <a:t>only execute </a:t>
            </a:r>
            <a:r>
              <a:rPr sz="2200" dirty="0">
                <a:latin typeface="Arial MT"/>
                <a:cs typeface="Arial MT"/>
              </a:rPr>
              <a:t>at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(Interleaving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 and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B)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computer</a:t>
            </a:r>
            <a:r>
              <a:rPr sz="2200" dirty="0">
                <a:latin typeface="Arial MT"/>
                <a:cs typeface="Arial MT"/>
              </a:rPr>
              <a:t> system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multiple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hardware</a:t>
            </a:r>
            <a:r>
              <a:rPr sz="2200" dirty="0">
                <a:latin typeface="Arial MT"/>
                <a:cs typeface="Arial MT"/>
              </a:rPr>
              <a:t> processors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(CPUs),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parallel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processing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multiple</a:t>
            </a:r>
            <a:r>
              <a:rPr sz="2200" dirty="0">
                <a:latin typeface="Arial MT"/>
                <a:cs typeface="Arial MT"/>
              </a:rPr>
              <a:t> processes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illustrated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 and</a:t>
            </a:r>
            <a:r>
              <a:rPr sz="2200" spc="5" dirty="0">
                <a:latin typeface="Arial MT"/>
                <a:cs typeface="Arial MT"/>
              </a:rPr>
              <a:t> 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Figure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400" u="sng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(next</a:t>
            </a:r>
            <a:r>
              <a:rPr sz="1400" u="sng" spc="4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slide)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7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71727"/>
            <a:ext cx="66579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Interleaving</a:t>
            </a:r>
            <a:r>
              <a:rPr sz="2800" spc="-30" dirty="0"/>
              <a:t> </a:t>
            </a:r>
            <a:r>
              <a:rPr sz="2800" spc="-5" dirty="0"/>
              <a:t>versus</a:t>
            </a:r>
            <a:r>
              <a:rPr sz="2800" spc="5" dirty="0"/>
              <a:t> Parallel</a:t>
            </a:r>
            <a:r>
              <a:rPr sz="2800" spc="-40" dirty="0"/>
              <a:t> </a:t>
            </a:r>
            <a:r>
              <a:rPr sz="2800" dirty="0"/>
              <a:t>Processing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500" y="883919"/>
            <a:ext cx="23215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Transaction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7812405" cy="4231005"/>
          </a:xfrm>
          <a:custGeom>
            <a:avLst/>
            <a:gdLst/>
            <a:ahLst/>
            <a:cxnLst/>
            <a:rect l="l" t="t" r="r" b="b"/>
            <a:pathLst>
              <a:path w="7812405" h="4231005">
                <a:moveTo>
                  <a:pt x="7812024" y="0"/>
                </a:moveTo>
                <a:lnTo>
                  <a:pt x="0" y="0"/>
                </a:lnTo>
                <a:lnTo>
                  <a:pt x="0" y="4230624"/>
                </a:lnTo>
                <a:lnTo>
                  <a:pt x="7812024" y="4230624"/>
                </a:lnTo>
                <a:lnTo>
                  <a:pt x="7812024" y="4209288"/>
                </a:lnTo>
                <a:lnTo>
                  <a:pt x="39624" y="4209288"/>
                </a:lnTo>
                <a:lnTo>
                  <a:pt x="18286" y="4191000"/>
                </a:lnTo>
                <a:lnTo>
                  <a:pt x="39624" y="4191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231005">
                <a:moveTo>
                  <a:pt x="39624" y="4191000"/>
                </a:moveTo>
                <a:lnTo>
                  <a:pt x="18286" y="4191000"/>
                </a:lnTo>
                <a:lnTo>
                  <a:pt x="39624" y="4209288"/>
                </a:lnTo>
                <a:lnTo>
                  <a:pt x="39624" y="4191000"/>
                </a:lnTo>
                <a:close/>
              </a:path>
              <a:path w="7812405" h="4231005">
                <a:moveTo>
                  <a:pt x="7772400" y="4191000"/>
                </a:moveTo>
                <a:lnTo>
                  <a:pt x="39624" y="4191000"/>
                </a:lnTo>
                <a:lnTo>
                  <a:pt x="39624" y="4209288"/>
                </a:lnTo>
                <a:lnTo>
                  <a:pt x="7772400" y="4209288"/>
                </a:lnTo>
                <a:lnTo>
                  <a:pt x="7772400" y="4191000"/>
                </a:lnTo>
                <a:close/>
              </a:path>
              <a:path w="7812405" h="4231005">
                <a:moveTo>
                  <a:pt x="7772400" y="18287"/>
                </a:moveTo>
                <a:lnTo>
                  <a:pt x="7772400" y="4209288"/>
                </a:lnTo>
                <a:lnTo>
                  <a:pt x="7790688" y="4191000"/>
                </a:lnTo>
                <a:lnTo>
                  <a:pt x="7812024" y="4191000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4231005">
                <a:moveTo>
                  <a:pt x="7812024" y="4191000"/>
                </a:moveTo>
                <a:lnTo>
                  <a:pt x="7790688" y="4191000"/>
                </a:lnTo>
                <a:lnTo>
                  <a:pt x="7772400" y="4209288"/>
                </a:lnTo>
                <a:lnTo>
                  <a:pt x="7812024" y="4209288"/>
                </a:lnTo>
                <a:lnTo>
                  <a:pt x="7812024" y="4191000"/>
                </a:lnTo>
                <a:close/>
              </a:path>
              <a:path w="7812405" h="42310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812405" h="4231005">
                <a:moveTo>
                  <a:pt x="77724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4231005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68474"/>
            <a:ext cx="7621905" cy="40855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Transaction:</a:t>
            </a:r>
            <a:endParaRPr sz="2200">
              <a:latin typeface="Arial MT"/>
              <a:cs typeface="Arial MT"/>
            </a:endParaRPr>
          </a:p>
          <a:p>
            <a:pPr marL="756285" marR="7620" lvl="1" indent="-344805">
              <a:lnSpc>
                <a:spcPts val="2380"/>
              </a:lnSpc>
              <a:spcBef>
                <a:spcPts val="6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  <a:tab pos="1078865" algn="l"/>
                <a:tab pos="2724785" algn="l"/>
                <a:tab pos="3060065" algn="l"/>
                <a:tab pos="3505200" algn="l"/>
                <a:tab pos="4837430" algn="l"/>
                <a:tab pos="6014085" algn="l"/>
                <a:tab pos="6614159" algn="l"/>
                <a:tab pos="7449184" algn="l"/>
              </a:tabLst>
            </a:pP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A	</a:t>
            </a:r>
            <a:r>
              <a:rPr sz="2200" b="1" spc="-15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sac</a:t>
            </a:r>
            <a:r>
              <a:rPr sz="2200" b="1" spc="5" dirty="0">
                <a:solidFill>
                  <a:srgbClr val="FF0066"/>
                </a:solidFill>
                <a:latin typeface="Arial"/>
                <a:cs typeface="Arial"/>
              </a:rPr>
              <a:t>ti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2200" b="1" spc="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n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x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u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g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p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r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spc="15" dirty="0">
                <a:solidFill>
                  <a:srgbClr val="FF0066"/>
                </a:solidFill>
                <a:latin typeface="Arial MT"/>
                <a:cs typeface="Arial MT"/>
              </a:rPr>
              <a:t>g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r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m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	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ha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	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f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rm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	a  logical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unit</a:t>
            </a:r>
            <a:r>
              <a:rPr sz="22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database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processing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"/>
            </a:pPr>
            <a:endParaRPr sz="3100">
              <a:latin typeface="Arial MT"/>
              <a:cs typeface="Arial MT"/>
            </a:endParaRPr>
          </a:p>
          <a:p>
            <a:pPr marL="356870" marR="5080" indent="-344805">
              <a:lnSpc>
                <a:spcPts val="238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152015" algn="l"/>
                <a:tab pos="3389629" algn="l"/>
                <a:tab pos="4065904" algn="l"/>
                <a:tab pos="4526280" algn="l"/>
                <a:tab pos="5376545" algn="l"/>
                <a:tab pos="6736080" algn="l"/>
              </a:tabLst>
            </a:pPr>
            <a:r>
              <a:rPr sz="2200" b="1" spc="-2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-5" dirty="0">
                <a:latin typeface="Arial"/>
                <a:cs typeface="Arial"/>
              </a:rPr>
              <a:t>sac</a:t>
            </a:r>
            <a:r>
              <a:rPr sz="2200" b="1" spc="5" dirty="0">
                <a:latin typeface="Arial"/>
                <a:cs typeface="Arial"/>
              </a:rPr>
              <a:t>ti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ude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	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da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aba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s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cc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ss  operations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Read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1213485" lvl="2" indent="-345440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2200" dirty="0">
                <a:latin typeface="Arial MT"/>
                <a:cs typeface="Arial MT"/>
              </a:rPr>
              <a:t>(database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retrieval,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SQL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SELECT)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Write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1213485" marR="5715" lvl="2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2200" dirty="0">
                <a:latin typeface="Arial MT"/>
                <a:cs typeface="Arial MT"/>
              </a:rPr>
              <a:t>(modify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SQL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INSERT,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UPDATE,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DELETE)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1208</Words>
  <Application>Microsoft Office PowerPoint</Application>
  <PresentationFormat>Custom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Wingdings</vt:lpstr>
      <vt:lpstr>Office Theme</vt:lpstr>
      <vt:lpstr>INT104 – Database Management System  Unit – III</vt:lpstr>
      <vt:lpstr>Contents</vt:lpstr>
      <vt:lpstr>PowerPoint Presentation</vt:lpstr>
      <vt:lpstr>Introduction to Transaction Processing</vt:lpstr>
      <vt:lpstr>Single-User versus Multiuser Systems</vt:lpstr>
      <vt:lpstr>Single-User versus Multiuser Systems</vt:lpstr>
      <vt:lpstr>Single-User versus Multiuser Systems</vt:lpstr>
      <vt:lpstr>Interleaving versus Parallel Processing</vt:lpstr>
      <vt:lpstr>Transaction</vt:lpstr>
      <vt:lpstr>Transaction (cont.)</vt:lpstr>
      <vt:lpstr>Transaction (cont.)</vt:lpstr>
      <vt:lpstr>Transaction (cont.)</vt:lpstr>
      <vt:lpstr>Transaction (cont.)</vt:lpstr>
      <vt:lpstr>READ AND WRITE OPERATIONS:</vt:lpstr>
      <vt:lpstr>READ AND WRITE OPERATIONS (cont.):</vt:lpstr>
      <vt:lpstr>READ AND WRITE OPERATIONS (cont.):</vt:lpstr>
      <vt:lpstr>READ AND WRITE OPERATIONS (cont.):</vt:lpstr>
      <vt:lpstr>Two Sample Transactions</vt:lpstr>
      <vt:lpstr>Concurrency control and recovery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3</cp:revision>
  <dcterms:created xsi:type="dcterms:W3CDTF">2023-04-06T03:51:43Z</dcterms:created>
  <dcterms:modified xsi:type="dcterms:W3CDTF">2023-10-06T04:19:24Z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LastSaved">
    <vt:filetime>2021-04-29T00:00:00Z</vt:filetime>
  </property>
</Properties>
</file>