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1" d="100"/>
          <a:sy n="61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FF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4191" y="347979"/>
            <a:ext cx="28048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88719" y="485140"/>
            <a:ext cx="8577125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5672" y="347992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160" y="137160"/>
                </a:moveTo>
                <a:lnTo>
                  <a:pt x="0" y="137160"/>
                </a:lnTo>
                <a:lnTo>
                  <a:pt x="0" y="274307"/>
                </a:lnTo>
                <a:lnTo>
                  <a:pt x="137160" y="274307"/>
                </a:lnTo>
                <a:lnTo>
                  <a:pt x="137160" y="137160"/>
                </a:lnTo>
                <a:close/>
              </a:path>
              <a:path w="277494" h="274320">
                <a:moveTo>
                  <a:pt x="277355" y="0"/>
                </a:moveTo>
                <a:lnTo>
                  <a:pt x="137160" y="0"/>
                </a:lnTo>
                <a:lnTo>
                  <a:pt x="137160" y="137160"/>
                </a:lnTo>
                <a:lnTo>
                  <a:pt x="277355" y="137160"/>
                </a:lnTo>
                <a:lnTo>
                  <a:pt x="277355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22831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1559" y="625347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19" h="134620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8303" y="48514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206" y="0"/>
                </a:moveTo>
                <a:lnTo>
                  <a:pt x="0" y="0"/>
                </a:lnTo>
                <a:lnTo>
                  <a:pt x="0" y="140206"/>
                </a:lnTo>
                <a:lnTo>
                  <a:pt x="140206" y="140206"/>
                </a:lnTo>
                <a:lnTo>
                  <a:pt x="140206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51560" y="622299"/>
            <a:ext cx="271780" cy="274320"/>
          </a:xfrm>
          <a:custGeom>
            <a:avLst/>
            <a:gdLst/>
            <a:ahLst/>
            <a:cxnLst/>
            <a:rect l="l" t="t" r="r" b="b"/>
            <a:pathLst>
              <a:path w="271780" h="274319">
                <a:moveTo>
                  <a:pt x="134112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4112" y="274320"/>
                </a:lnTo>
                <a:lnTo>
                  <a:pt x="134112" y="137172"/>
                </a:lnTo>
                <a:close/>
              </a:path>
              <a:path w="271780" h="274319">
                <a:moveTo>
                  <a:pt x="271272" y="0"/>
                </a:moveTo>
                <a:lnTo>
                  <a:pt x="134112" y="0"/>
                </a:lnTo>
                <a:lnTo>
                  <a:pt x="134112" y="137160"/>
                </a:lnTo>
                <a:lnTo>
                  <a:pt x="271272" y="137160"/>
                </a:lnTo>
                <a:lnTo>
                  <a:pt x="271272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052" y="1883663"/>
            <a:ext cx="7829295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9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5770" y="1938529"/>
            <a:ext cx="8261858" cy="315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30700" y="6718849"/>
            <a:ext cx="36315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5"/>
              </a:lnSpc>
            </a:pPr>
            <a:r>
              <a:rPr spc="-5" dirty="0"/>
              <a:t>INT102</a:t>
            </a:r>
            <a:r>
              <a:rPr spc="-1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DBMS</a:t>
            </a:r>
            <a:r>
              <a:rPr spc="-6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5" dirty="0"/>
              <a:t>G.Manikandan</a:t>
            </a:r>
            <a:r>
              <a:rPr spc="-7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ICT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9116" y="6718849"/>
            <a:ext cx="30607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F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jp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191" y="347979"/>
            <a:ext cx="36576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3544" y="1856739"/>
            <a:ext cx="8772525" cy="1085215"/>
          </a:xfrm>
          <a:custGeom>
            <a:avLst/>
            <a:gdLst/>
            <a:ahLst/>
            <a:cxnLst/>
            <a:rect l="l" t="t" r="r" b="b"/>
            <a:pathLst>
              <a:path w="8772525" h="1085214">
                <a:moveTo>
                  <a:pt x="8772144" y="0"/>
                </a:moveTo>
                <a:lnTo>
                  <a:pt x="0" y="0"/>
                </a:lnTo>
                <a:lnTo>
                  <a:pt x="0" y="1085088"/>
                </a:lnTo>
                <a:lnTo>
                  <a:pt x="8772144" y="1085088"/>
                </a:lnTo>
                <a:lnTo>
                  <a:pt x="8772144" y="1082039"/>
                </a:lnTo>
                <a:lnTo>
                  <a:pt x="9143" y="1082039"/>
                </a:lnTo>
                <a:lnTo>
                  <a:pt x="3046" y="1075944"/>
                </a:lnTo>
                <a:lnTo>
                  <a:pt x="9143" y="1075944"/>
                </a:lnTo>
                <a:lnTo>
                  <a:pt x="9143" y="9144"/>
                </a:lnTo>
                <a:lnTo>
                  <a:pt x="3046" y="9144"/>
                </a:lnTo>
                <a:lnTo>
                  <a:pt x="9143" y="3048"/>
                </a:lnTo>
                <a:lnTo>
                  <a:pt x="8772144" y="3048"/>
                </a:lnTo>
                <a:lnTo>
                  <a:pt x="8772144" y="0"/>
                </a:lnTo>
                <a:close/>
              </a:path>
              <a:path w="8772525" h="1085214">
                <a:moveTo>
                  <a:pt x="9143" y="1075944"/>
                </a:moveTo>
                <a:lnTo>
                  <a:pt x="3046" y="1075944"/>
                </a:lnTo>
                <a:lnTo>
                  <a:pt x="9143" y="1082039"/>
                </a:lnTo>
                <a:lnTo>
                  <a:pt x="9143" y="1075944"/>
                </a:lnTo>
                <a:close/>
              </a:path>
              <a:path w="8772525" h="1085214">
                <a:moveTo>
                  <a:pt x="8763000" y="1075944"/>
                </a:moveTo>
                <a:lnTo>
                  <a:pt x="9143" y="1075944"/>
                </a:lnTo>
                <a:lnTo>
                  <a:pt x="9143" y="1082039"/>
                </a:lnTo>
                <a:lnTo>
                  <a:pt x="8763000" y="1082039"/>
                </a:lnTo>
                <a:lnTo>
                  <a:pt x="8763000" y="1075944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8763000" y="1082039"/>
                </a:lnTo>
                <a:lnTo>
                  <a:pt x="8766048" y="1075944"/>
                </a:lnTo>
                <a:lnTo>
                  <a:pt x="8772144" y="1075944"/>
                </a:lnTo>
                <a:lnTo>
                  <a:pt x="8772144" y="9144"/>
                </a:lnTo>
                <a:lnTo>
                  <a:pt x="8766048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1075944"/>
                </a:moveTo>
                <a:lnTo>
                  <a:pt x="8766048" y="1075944"/>
                </a:lnTo>
                <a:lnTo>
                  <a:pt x="8763000" y="1082039"/>
                </a:lnTo>
                <a:lnTo>
                  <a:pt x="8772144" y="1082039"/>
                </a:lnTo>
                <a:lnTo>
                  <a:pt x="8772144" y="1075944"/>
                </a:lnTo>
                <a:close/>
              </a:path>
              <a:path w="8772525" h="1085214">
                <a:moveTo>
                  <a:pt x="9143" y="3048"/>
                </a:moveTo>
                <a:lnTo>
                  <a:pt x="3046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w="8772525" h="1085214">
                <a:moveTo>
                  <a:pt x="8763000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8763000" y="9144"/>
                </a:lnTo>
                <a:lnTo>
                  <a:pt x="8763000" y="3048"/>
                </a:lnTo>
                <a:close/>
              </a:path>
              <a:path w="8772525" h="1085214">
                <a:moveTo>
                  <a:pt x="8772144" y="3048"/>
                </a:moveTo>
                <a:lnTo>
                  <a:pt x="8763000" y="3048"/>
                </a:lnTo>
                <a:lnTo>
                  <a:pt x="8766048" y="9144"/>
                </a:lnTo>
                <a:lnTo>
                  <a:pt x="8772144" y="9144"/>
                </a:lnTo>
                <a:lnTo>
                  <a:pt x="8772144" y="30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84830" marR="5080" indent="-307276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INT10</a:t>
            </a:r>
            <a:r>
              <a:rPr lang="en-IN" spc="-10" dirty="0"/>
              <a:t>4</a:t>
            </a:r>
            <a:r>
              <a:rPr spc="-10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10" dirty="0"/>
              <a:t>Database</a:t>
            </a:r>
            <a:r>
              <a:rPr spc="20" dirty="0"/>
              <a:t> </a:t>
            </a:r>
            <a:r>
              <a:rPr spc="-10" dirty="0"/>
              <a:t>Management</a:t>
            </a:r>
            <a:r>
              <a:rPr spc="30" dirty="0"/>
              <a:t> </a:t>
            </a:r>
            <a:r>
              <a:rPr spc="-20" dirty="0"/>
              <a:t>System </a:t>
            </a:r>
            <a:r>
              <a:rPr spc="-869" dirty="0"/>
              <a:t> </a:t>
            </a:r>
            <a:r>
              <a:rPr spc="-5" dirty="0"/>
              <a:t>Unit</a:t>
            </a:r>
            <a:r>
              <a:rPr spc="5" dirty="0"/>
              <a:t> </a:t>
            </a:r>
            <a:r>
              <a:rPr spc="-5" dirty="0"/>
              <a:t>– III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825496" y="3100324"/>
            <a:ext cx="1908175" cy="805180"/>
            <a:chOff x="2825496" y="3100324"/>
            <a:chExt cx="1908175" cy="8051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2944" y="3307588"/>
              <a:ext cx="176783" cy="5913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8016" y="3307588"/>
              <a:ext cx="176784" cy="5913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0064" y="3307588"/>
              <a:ext cx="161462" cy="5913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3067" y="3307588"/>
              <a:ext cx="173636" cy="5913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4136" y="3307588"/>
              <a:ext cx="161543" cy="579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4952" y="3307588"/>
              <a:ext cx="118872" cy="579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3296" y="3307588"/>
              <a:ext cx="265175" cy="5913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904" y="3307588"/>
              <a:ext cx="161544" cy="5791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3296" y="3106420"/>
              <a:ext cx="57912" cy="146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3106420"/>
              <a:ext cx="112775" cy="7924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31592" y="3106420"/>
              <a:ext cx="198119" cy="7802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8856" y="3100324"/>
              <a:ext cx="1694686" cy="8046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31592" y="3106420"/>
              <a:ext cx="198120" cy="780415"/>
            </a:xfrm>
            <a:custGeom>
              <a:avLst/>
              <a:gdLst/>
              <a:ahLst/>
              <a:cxnLst/>
              <a:rect l="l" t="t" r="r" b="b"/>
              <a:pathLst>
                <a:path w="198119" h="780414">
                  <a:moveTo>
                    <a:pt x="0" y="0"/>
                  </a:moveTo>
                  <a:lnTo>
                    <a:pt x="50244" y="0"/>
                  </a:lnTo>
                  <a:lnTo>
                    <a:pt x="100203" y="0"/>
                  </a:lnTo>
                  <a:lnTo>
                    <a:pt x="149590" y="0"/>
                  </a:lnTo>
                  <a:lnTo>
                    <a:pt x="198119" y="0"/>
                  </a:lnTo>
                  <a:lnTo>
                    <a:pt x="198119" y="48005"/>
                  </a:lnTo>
                  <a:lnTo>
                    <a:pt x="198119" y="96011"/>
                  </a:lnTo>
                  <a:lnTo>
                    <a:pt x="198119" y="144017"/>
                  </a:lnTo>
                  <a:lnTo>
                    <a:pt x="198119" y="192024"/>
                  </a:lnTo>
                  <a:lnTo>
                    <a:pt x="182118" y="192024"/>
                  </a:lnTo>
                  <a:lnTo>
                    <a:pt x="166116" y="192024"/>
                  </a:lnTo>
                  <a:lnTo>
                    <a:pt x="150114" y="192024"/>
                  </a:lnTo>
                  <a:lnTo>
                    <a:pt x="134112" y="192024"/>
                  </a:lnTo>
                  <a:lnTo>
                    <a:pt x="134112" y="240851"/>
                  </a:lnTo>
                  <a:lnTo>
                    <a:pt x="134112" y="780288"/>
                  </a:lnTo>
                  <a:lnTo>
                    <a:pt x="116347" y="780288"/>
                  </a:lnTo>
                  <a:lnTo>
                    <a:pt x="99440" y="780288"/>
                  </a:lnTo>
                  <a:lnTo>
                    <a:pt x="83105" y="780288"/>
                  </a:lnTo>
                  <a:lnTo>
                    <a:pt x="67056" y="780288"/>
                  </a:lnTo>
                  <a:lnTo>
                    <a:pt x="67056" y="731460"/>
                  </a:lnTo>
                  <a:lnTo>
                    <a:pt x="67056" y="192024"/>
                  </a:lnTo>
                  <a:lnTo>
                    <a:pt x="51006" y="192024"/>
                  </a:lnTo>
                  <a:lnTo>
                    <a:pt x="34670" y="192024"/>
                  </a:lnTo>
                  <a:lnTo>
                    <a:pt x="17764" y="192024"/>
                  </a:lnTo>
                  <a:lnTo>
                    <a:pt x="0" y="192024"/>
                  </a:lnTo>
                  <a:lnTo>
                    <a:pt x="0" y="144017"/>
                  </a:lnTo>
                  <a:lnTo>
                    <a:pt x="0" y="96011"/>
                  </a:lnTo>
                  <a:lnTo>
                    <a:pt x="0" y="48005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745224" y="3085084"/>
            <a:ext cx="1503045" cy="1024255"/>
            <a:chOff x="6745224" y="3085084"/>
            <a:chExt cx="1503045" cy="102425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66304" y="3307587"/>
              <a:ext cx="167640" cy="79552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2088" y="3307587"/>
              <a:ext cx="176783" cy="5913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67016" y="3307587"/>
              <a:ext cx="176783" cy="5913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73824" y="3307587"/>
              <a:ext cx="176783" cy="5913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78040" y="3307587"/>
              <a:ext cx="161543" cy="5791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80248" y="3307587"/>
              <a:ext cx="161491" cy="5913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52232" y="3106419"/>
              <a:ext cx="112775" cy="7924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51320" y="3091179"/>
              <a:ext cx="204215" cy="8107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45224" y="3085084"/>
              <a:ext cx="1502662" cy="102412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4864608" y="3100324"/>
            <a:ext cx="1758950" cy="1024255"/>
            <a:chOff x="4864608" y="3100324"/>
            <a:chExt cx="1758950" cy="1024255"/>
          </a:xfrm>
        </p:grpSpPr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46519" y="3307588"/>
              <a:ext cx="170687" cy="8107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63055" y="3319780"/>
              <a:ext cx="57912" cy="5669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60591" y="3307588"/>
              <a:ext cx="158496" cy="5791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71031" y="3307588"/>
              <a:ext cx="161462" cy="5913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99175" y="3307588"/>
              <a:ext cx="176784" cy="5913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91199" y="3307588"/>
              <a:ext cx="161462" cy="5913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05983" y="3307588"/>
              <a:ext cx="176783" cy="5913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04199" y="3307588"/>
              <a:ext cx="173640" cy="5913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77967" y="3307588"/>
              <a:ext cx="121920" cy="5791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70703" y="3106420"/>
              <a:ext cx="176784" cy="7802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163055" y="3106420"/>
              <a:ext cx="57912" cy="1463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60591" y="3307588"/>
              <a:ext cx="356870" cy="810895"/>
            </a:xfrm>
            <a:custGeom>
              <a:avLst/>
              <a:gdLst/>
              <a:ahLst/>
              <a:cxnLst/>
              <a:rect l="l" t="t" r="r" b="b"/>
              <a:pathLst>
                <a:path w="356870" h="810895">
                  <a:moveTo>
                    <a:pt x="271272" y="158496"/>
                  </a:moveTo>
                  <a:lnTo>
                    <a:pt x="264985" y="160258"/>
                  </a:lnTo>
                  <a:lnTo>
                    <a:pt x="259842" y="165735"/>
                  </a:lnTo>
                  <a:lnTo>
                    <a:pt x="255841" y="175212"/>
                  </a:lnTo>
                  <a:lnTo>
                    <a:pt x="252984" y="188975"/>
                  </a:lnTo>
                  <a:lnTo>
                    <a:pt x="249459" y="205549"/>
                  </a:lnTo>
                  <a:lnTo>
                    <a:pt x="247649" y="227837"/>
                  </a:lnTo>
                  <a:lnTo>
                    <a:pt x="246983" y="255841"/>
                  </a:lnTo>
                  <a:lnTo>
                    <a:pt x="246887" y="289560"/>
                  </a:lnTo>
                  <a:lnTo>
                    <a:pt x="246983" y="317515"/>
                  </a:lnTo>
                  <a:lnTo>
                    <a:pt x="247650" y="341757"/>
                  </a:lnTo>
                  <a:lnTo>
                    <a:pt x="249459" y="361997"/>
                  </a:lnTo>
                  <a:lnTo>
                    <a:pt x="252984" y="377951"/>
                  </a:lnTo>
                  <a:lnTo>
                    <a:pt x="255841" y="391715"/>
                  </a:lnTo>
                  <a:lnTo>
                    <a:pt x="259842" y="401193"/>
                  </a:lnTo>
                  <a:lnTo>
                    <a:pt x="264985" y="406669"/>
                  </a:lnTo>
                  <a:lnTo>
                    <a:pt x="271272" y="408432"/>
                  </a:lnTo>
                  <a:lnTo>
                    <a:pt x="275843" y="406669"/>
                  </a:lnTo>
                  <a:lnTo>
                    <a:pt x="293084" y="360235"/>
                  </a:lnTo>
                  <a:lnTo>
                    <a:pt x="295560" y="314515"/>
                  </a:lnTo>
                  <a:lnTo>
                    <a:pt x="295656" y="286512"/>
                  </a:lnTo>
                  <a:lnTo>
                    <a:pt x="295560" y="256746"/>
                  </a:lnTo>
                  <a:lnTo>
                    <a:pt x="293084" y="209788"/>
                  </a:lnTo>
                  <a:lnTo>
                    <a:pt x="280415" y="166115"/>
                  </a:lnTo>
                  <a:lnTo>
                    <a:pt x="275843" y="160305"/>
                  </a:lnTo>
                  <a:lnTo>
                    <a:pt x="271272" y="158496"/>
                  </a:lnTo>
                  <a:close/>
                </a:path>
                <a:path w="356870" h="810895">
                  <a:moveTo>
                    <a:pt x="249936" y="0"/>
                  </a:moveTo>
                  <a:lnTo>
                    <a:pt x="280415" y="24384"/>
                  </a:lnTo>
                  <a:lnTo>
                    <a:pt x="295417" y="74104"/>
                  </a:lnTo>
                  <a:lnTo>
                    <a:pt x="301752" y="97536"/>
                  </a:lnTo>
                  <a:lnTo>
                    <a:pt x="301752" y="76914"/>
                  </a:lnTo>
                  <a:lnTo>
                    <a:pt x="301752" y="56006"/>
                  </a:lnTo>
                  <a:lnTo>
                    <a:pt x="301752" y="34528"/>
                  </a:lnTo>
                  <a:lnTo>
                    <a:pt x="301752" y="12191"/>
                  </a:lnTo>
                  <a:lnTo>
                    <a:pt x="315467" y="12191"/>
                  </a:lnTo>
                  <a:lnTo>
                    <a:pt x="329184" y="12191"/>
                  </a:lnTo>
                  <a:lnTo>
                    <a:pt x="342900" y="12191"/>
                  </a:lnTo>
                  <a:lnTo>
                    <a:pt x="356615" y="12191"/>
                  </a:lnTo>
                  <a:lnTo>
                    <a:pt x="356615" y="61166"/>
                  </a:lnTo>
                  <a:lnTo>
                    <a:pt x="356615" y="573024"/>
                  </a:lnTo>
                  <a:lnTo>
                    <a:pt x="356092" y="599884"/>
                  </a:lnTo>
                  <a:lnTo>
                    <a:pt x="352758" y="650176"/>
                  </a:lnTo>
                  <a:lnTo>
                    <a:pt x="345948" y="697134"/>
                  </a:lnTo>
                  <a:lnTo>
                    <a:pt x="336804" y="736187"/>
                  </a:lnTo>
                  <a:lnTo>
                    <a:pt x="321183" y="778763"/>
                  </a:lnTo>
                  <a:lnTo>
                    <a:pt x="290703" y="806576"/>
                  </a:lnTo>
                  <a:lnTo>
                    <a:pt x="271272" y="810767"/>
                  </a:lnTo>
                  <a:lnTo>
                    <a:pt x="250126" y="807386"/>
                  </a:lnTo>
                  <a:lnTo>
                    <a:pt x="218122" y="781192"/>
                  </a:lnTo>
                  <a:lnTo>
                    <a:pt x="201025" y="731520"/>
                  </a:lnTo>
                  <a:lnTo>
                    <a:pt x="193119" y="662940"/>
                  </a:lnTo>
                  <a:lnTo>
                    <a:pt x="192024" y="621791"/>
                  </a:lnTo>
                  <a:lnTo>
                    <a:pt x="192024" y="614886"/>
                  </a:lnTo>
                  <a:lnTo>
                    <a:pt x="192024" y="607694"/>
                  </a:lnTo>
                  <a:lnTo>
                    <a:pt x="192024" y="599932"/>
                  </a:lnTo>
                  <a:lnTo>
                    <a:pt x="192024" y="591312"/>
                  </a:lnTo>
                  <a:lnTo>
                    <a:pt x="205787" y="598122"/>
                  </a:lnTo>
                  <a:lnTo>
                    <a:pt x="219837" y="604647"/>
                  </a:lnTo>
                  <a:lnTo>
                    <a:pt x="234457" y="610600"/>
                  </a:lnTo>
                  <a:lnTo>
                    <a:pt x="249936" y="615696"/>
                  </a:lnTo>
                  <a:lnTo>
                    <a:pt x="250459" y="630078"/>
                  </a:lnTo>
                  <a:lnTo>
                    <a:pt x="259080" y="667512"/>
                  </a:lnTo>
                  <a:lnTo>
                    <a:pt x="265176" y="673608"/>
                  </a:lnTo>
                  <a:lnTo>
                    <a:pt x="271272" y="673608"/>
                  </a:lnTo>
                  <a:lnTo>
                    <a:pt x="293084" y="633698"/>
                  </a:lnTo>
                  <a:lnTo>
                    <a:pt x="295560" y="590073"/>
                  </a:lnTo>
                  <a:lnTo>
                    <a:pt x="295656" y="560832"/>
                  </a:lnTo>
                  <a:lnTo>
                    <a:pt x="295656" y="539781"/>
                  </a:lnTo>
                  <a:lnTo>
                    <a:pt x="295656" y="518160"/>
                  </a:lnTo>
                  <a:lnTo>
                    <a:pt x="295656" y="496538"/>
                  </a:lnTo>
                  <a:lnTo>
                    <a:pt x="295656" y="475488"/>
                  </a:lnTo>
                  <a:lnTo>
                    <a:pt x="291131" y="492633"/>
                  </a:lnTo>
                  <a:lnTo>
                    <a:pt x="286892" y="507492"/>
                  </a:lnTo>
                  <a:lnTo>
                    <a:pt x="283225" y="520065"/>
                  </a:lnTo>
                  <a:lnTo>
                    <a:pt x="280415" y="530351"/>
                  </a:lnTo>
                  <a:lnTo>
                    <a:pt x="273081" y="542353"/>
                  </a:lnTo>
                  <a:lnTo>
                    <a:pt x="265176" y="550926"/>
                  </a:lnTo>
                  <a:lnTo>
                    <a:pt x="257270" y="556069"/>
                  </a:lnTo>
                  <a:lnTo>
                    <a:pt x="249936" y="557784"/>
                  </a:lnTo>
                  <a:lnTo>
                    <a:pt x="235029" y="551497"/>
                  </a:lnTo>
                  <a:lnTo>
                    <a:pt x="210931" y="501205"/>
                  </a:lnTo>
                  <a:lnTo>
                    <a:pt x="201168" y="457200"/>
                  </a:lnTo>
                  <a:lnTo>
                    <a:pt x="194929" y="419576"/>
                  </a:lnTo>
                  <a:lnTo>
                    <a:pt x="190119" y="375665"/>
                  </a:lnTo>
                  <a:lnTo>
                    <a:pt x="187023" y="326040"/>
                  </a:lnTo>
                  <a:lnTo>
                    <a:pt x="185928" y="271272"/>
                  </a:lnTo>
                  <a:lnTo>
                    <a:pt x="187071" y="208978"/>
                  </a:lnTo>
                  <a:lnTo>
                    <a:pt x="190500" y="154686"/>
                  </a:lnTo>
                  <a:lnTo>
                    <a:pt x="196214" y="108394"/>
                  </a:lnTo>
                  <a:lnTo>
                    <a:pt x="204216" y="70103"/>
                  </a:lnTo>
                  <a:lnTo>
                    <a:pt x="224789" y="17907"/>
                  </a:lnTo>
                  <a:lnTo>
                    <a:pt x="236791" y="4524"/>
                  </a:lnTo>
                  <a:lnTo>
                    <a:pt x="249936" y="0"/>
                  </a:lnTo>
                  <a:close/>
                </a:path>
                <a:path w="356870" h="810895">
                  <a:moveTo>
                    <a:pt x="106680" y="0"/>
                  </a:moveTo>
                  <a:lnTo>
                    <a:pt x="138826" y="30861"/>
                  </a:lnTo>
                  <a:lnTo>
                    <a:pt x="152066" y="85725"/>
                  </a:lnTo>
                  <a:lnTo>
                    <a:pt x="157876" y="168021"/>
                  </a:lnTo>
                  <a:lnTo>
                    <a:pt x="158496" y="219456"/>
                  </a:lnTo>
                  <a:lnTo>
                    <a:pt x="158496" y="270569"/>
                  </a:lnTo>
                  <a:lnTo>
                    <a:pt x="158496" y="321950"/>
                  </a:lnTo>
                  <a:lnTo>
                    <a:pt x="158496" y="579120"/>
                  </a:lnTo>
                  <a:lnTo>
                    <a:pt x="144732" y="579120"/>
                  </a:lnTo>
                  <a:lnTo>
                    <a:pt x="130683" y="579120"/>
                  </a:lnTo>
                  <a:lnTo>
                    <a:pt x="116062" y="579120"/>
                  </a:lnTo>
                  <a:lnTo>
                    <a:pt x="100584" y="579120"/>
                  </a:lnTo>
                  <a:lnTo>
                    <a:pt x="100584" y="527304"/>
                  </a:lnTo>
                  <a:lnTo>
                    <a:pt x="100584" y="268224"/>
                  </a:lnTo>
                  <a:lnTo>
                    <a:pt x="100488" y="243030"/>
                  </a:lnTo>
                  <a:lnTo>
                    <a:pt x="99822" y="222123"/>
                  </a:lnTo>
                  <a:lnTo>
                    <a:pt x="98012" y="205216"/>
                  </a:lnTo>
                  <a:lnTo>
                    <a:pt x="94487" y="192024"/>
                  </a:lnTo>
                  <a:lnTo>
                    <a:pt x="91440" y="176784"/>
                  </a:lnTo>
                  <a:lnTo>
                    <a:pt x="88392" y="170687"/>
                  </a:lnTo>
                  <a:lnTo>
                    <a:pt x="82296" y="170687"/>
                  </a:lnTo>
                  <a:lnTo>
                    <a:pt x="60483" y="218265"/>
                  </a:lnTo>
                  <a:lnTo>
                    <a:pt x="58007" y="271891"/>
                  </a:lnTo>
                  <a:lnTo>
                    <a:pt x="57912" y="307848"/>
                  </a:lnTo>
                  <a:lnTo>
                    <a:pt x="57912" y="362395"/>
                  </a:lnTo>
                  <a:lnTo>
                    <a:pt x="57912" y="416503"/>
                  </a:lnTo>
                  <a:lnTo>
                    <a:pt x="57912" y="470464"/>
                  </a:lnTo>
                  <a:lnTo>
                    <a:pt x="57912" y="524572"/>
                  </a:lnTo>
                  <a:lnTo>
                    <a:pt x="57912" y="579120"/>
                  </a:lnTo>
                  <a:lnTo>
                    <a:pt x="42433" y="579120"/>
                  </a:lnTo>
                  <a:lnTo>
                    <a:pt x="27812" y="579120"/>
                  </a:lnTo>
                  <a:lnTo>
                    <a:pt x="13763" y="579120"/>
                  </a:lnTo>
                  <a:lnTo>
                    <a:pt x="0" y="579120"/>
                  </a:lnTo>
                  <a:lnTo>
                    <a:pt x="0" y="527581"/>
                  </a:lnTo>
                  <a:lnTo>
                    <a:pt x="0" y="12191"/>
                  </a:lnTo>
                  <a:lnTo>
                    <a:pt x="13239" y="12191"/>
                  </a:lnTo>
                  <a:lnTo>
                    <a:pt x="25908" y="12191"/>
                  </a:lnTo>
                  <a:lnTo>
                    <a:pt x="38576" y="12191"/>
                  </a:lnTo>
                  <a:lnTo>
                    <a:pt x="51816" y="12191"/>
                  </a:lnTo>
                  <a:lnTo>
                    <a:pt x="51816" y="36814"/>
                  </a:lnTo>
                  <a:lnTo>
                    <a:pt x="51816" y="60578"/>
                  </a:lnTo>
                  <a:lnTo>
                    <a:pt x="51816" y="83772"/>
                  </a:lnTo>
                  <a:lnTo>
                    <a:pt x="51816" y="106679"/>
                  </a:lnTo>
                  <a:lnTo>
                    <a:pt x="58626" y="79676"/>
                  </a:lnTo>
                  <a:lnTo>
                    <a:pt x="71104" y="39385"/>
                  </a:lnTo>
                  <a:lnTo>
                    <a:pt x="91439" y="6477"/>
                  </a:lnTo>
                  <a:lnTo>
                    <a:pt x="99345" y="1666"/>
                  </a:lnTo>
                  <a:lnTo>
                    <a:pt x="10668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64608" y="3100324"/>
              <a:ext cx="1362454" cy="80467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163055" y="3106420"/>
              <a:ext cx="58419" cy="146685"/>
            </a:xfrm>
            <a:custGeom>
              <a:avLst/>
              <a:gdLst/>
              <a:ahLst/>
              <a:cxnLst/>
              <a:rect l="l" t="t" r="r" b="b"/>
              <a:pathLst>
                <a:path w="58420" h="146685">
                  <a:moveTo>
                    <a:pt x="0" y="0"/>
                  </a:moveTo>
                  <a:lnTo>
                    <a:pt x="15478" y="0"/>
                  </a:lnTo>
                  <a:lnTo>
                    <a:pt x="30099" y="0"/>
                  </a:lnTo>
                  <a:lnTo>
                    <a:pt x="44148" y="0"/>
                  </a:lnTo>
                  <a:lnTo>
                    <a:pt x="57912" y="0"/>
                  </a:lnTo>
                  <a:lnTo>
                    <a:pt x="57912" y="36575"/>
                  </a:lnTo>
                  <a:lnTo>
                    <a:pt x="57912" y="73151"/>
                  </a:lnTo>
                  <a:lnTo>
                    <a:pt x="57912" y="109727"/>
                  </a:lnTo>
                  <a:lnTo>
                    <a:pt x="57912" y="146303"/>
                  </a:lnTo>
                  <a:lnTo>
                    <a:pt x="44148" y="146303"/>
                  </a:lnTo>
                  <a:lnTo>
                    <a:pt x="30099" y="146303"/>
                  </a:lnTo>
                  <a:lnTo>
                    <a:pt x="15478" y="146303"/>
                  </a:lnTo>
                  <a:lnTo>
                    <a:pt x="0" y="146303"/>
                  </a:lnTo>
                  <a:lnTo>
                    <a:pt x="0" y="109727"/>
                  </a:lnTo>
                  <a:lnTo>
                    <a:pt x="0" y="73151"/>
                  </a:lnTo>
                  <a:lnTo>
                    <a:pt x="0" y="36575"/>
                  </a:lnTo>
                  <a:lnTo>
                    <a:pt x="0" y="0"/>
                  </a:lnTo>
                  <a:close/>
                </a:path>
              </a:pathLst>
            </a:custGeom>
            <a:ln w="1219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078990" y="5236203"/>
            <a:ext cx="4568952" cy="1754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83208" y="2996692"/>
            <a:ext cx="8129270" cy="1183005"/>
          </a:xfrm>
          <a:custGeom>
            <a:avLst/>
            <a:gdLst/>
            <a:ahLst/>
            <a:cxnLst/>
            <a:rect l="l" t="t" r="r" b="b"/>
            <a:pathLst>
              <a:path w="8129270" h="1183004">
                <a:moveTo>
                  <a:pt x="8129016" y="0"/>
                </a:moveTo>
                <a:lnTo>
                  <a:pt x="0" y="0"/>
                </a:lnTo>
                <a:lnTo>
                  <a:pt x="0" y="1182624"/>
                </a:lnTo>
                <a:lnTo>
                  <a:pt x="8129016" y="1182624"/>
                </a:lnTo>
                <a:lnTo>
                  <a:pt x="8129016" y="1161288"/>
                </a:lnTo>
                <a:lnTo>
                  <a:pt x="39623" y="1161288"/>
                </a:lnTo>
                <a:lnTo>
                  <a:pt x="18287" y="1143000"/>
                </a:lnTo>
                <a:lnTo>
                  <a:pt x="39623" y="11430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8129016" y="18287"/>
                </a:lnTo>
                <a:lnTo>
                  <a:pt x="8129016" y="0"/>
                </a:lnTo>
                <a:close/>
              </a:path>
              <a:path w="8129270" h="1183004">
                <a:moveTo>
                  <a:pt x="39623" y="1143000"/>
                </a:moveTo>
                <a:lnTo>
                  <a:pt x="18287" y="1143000"/>
                </a:lnTo>
                <a:lnTo>
                  <a:pt x="39623" y="1161288"/>
                </a:lnTo>
                <a:lnTo>
                  <a:pt x="39623" y="1143000"/>
                </a:lnTo>
                <a:close/>
              </a:path>
              <a:path w="8129270" h="1183004">
                <a:moveTo>
                  <a:pt x="8089392" y="1143000"/>
                </a:moveTo>
                <a:lnTo>
                  <a:pt x="39623" y="1143000"/>
                </a:lnTo>
                <a:lnTo>
                  <a:pt x="39623" y="1161288"/>
                </a:lnTo>
                <a:lnTo>
                  <a:pt x="8089392" y="1161288"/>
                </a:lnTo>
                <a:lnTo>
                  <a:pt x="8089392" y="1143000"/>
                </a:lnTo>
                <a:close/>
              </a:path>
              <a:path w="8129270" h="1183004">
                <a:moveTo>
                  <a:pt x="8089392" y="18287"/>
                </a:moveTo>
                <a:lnTo>
                  <a:pt x="8089392" y="1161288"/>
                </a:lnTo>
                <a:lnTo>
                  <a:pt x="8110728" y="1143000"/>
                </a:lnTo>
                <a:lnTo>
                  <a:pt x="8129016" y="1143000"/>
                </a:lnTo>
                <a:lnTo>
                  <a:pt x="8129016" y="39624"/>
                </a:lnTo>
                <a:lnTo>
                  <a:pt x="8110728" y="39624"/>
                </a:lnTo>
                <a:lnTo>
                  <a:pt x="8089392" y="18287"/>
                </a:lnTo>
                <a:close/>
              </a:path>
              <a:path w="8129270" h="1183004">
                <a:moveTo>
                  <a:pt x="8129016" y="1143000"/>
                </a:moveTo>
                <a:lnTo>
                  <a:pt x="8110728" y="1143000"/>
                </a:lnTo>
                <a:lnTo>
                  <a:pt x="8089392" y="1161288"/>
                </a:lnTo>
                <a:lnTo>
                  <a:pt x="8129016" y="1161288"/>
                </a:lnTo>
                <a:lnTo>
                  <a:pt x="8129016" y="1143000"/>
                </a:lnTo>
                <a:close/>
              </a:path>
              <a:path w="8129270" h="1183004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8129270" h="1183004">
                <a:moveTo>
                  <a:pt x="8089392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8089392" y="39624"/>
                </a:lnTo>
                <a:lnTo>
                  <a:pt x="8089392" y="18287"/>
                </a:lnTo>
                <a:close/>
              </a:path>
              <a:path w="8129270" h="1183004">
                <a:moveTo>
                  <a:pt x="8129016" y="18287"/>
                </a:moveTo>
                <a:lnTo>
                  <a:pt x="8089392" y="18287"/>
                </a:lnTo>
                <a:lnTo>
                  <a:pt x="8110728" y="39624"/>
                </a:lnTo>
                <a:lnTo>
                  <a:pt x="8129016" y="39624"/>
                </a:lnTo>
                <a:lnTo>
                  <a:pt x="8129016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2300" y="3191255"/>
            <a:ext cx="6903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rgbClr val="BF0000"/>
                </a:solidFill>
                <a:latin typeface="Arial MT"/>
                <a:cs typeface="Arial MT"/>
              </a:rPr>
              <a:t>Why</a:t>
            </a:r>
            <a:r>
              <a:rPr sz="4800"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4800" b="0" spc="-5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sz="4800" b="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4800"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sz="4800" b="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4800" b="0" spc="-5" dirty="0">
                <a:solidFill>
                  <a:srgbClr val="BF0000"/>
                </a:solidFill>
                <a:latin typeface="Arial MT"/>
                <a:cs typeface="Arial MT"/>
              </a:rPr>
              <a:t>needed?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944" y="1716532"/>
            <a:ext cx="8098790" cy="4810125"/>
          </a:xfrm>
          <a:custGeom>
            <a:avLst/>
            <a:gdLst/>
            <a:ahLst/>
            <a:cxnLst/>
            <a:rect l="l" t="t" r="r" b="b"/>
            <a:pathLst>
              <a:path w="8098790" h="4810125">
                <a:moveTo>
                  <a:pt x="8098535" y="0"/>
                </a:moveTo>
                <a:lnTo>
                  <a:pt x="0" y="0"/>
                </a:lnTo>
                <a:lnTo>
                  <a:pt x="0" y="4809744"/>
                </a:lnTo>
                <a:lnTo>
                  <a:pt x="8098535" y="4809744"/>
                </a:lnTo>
                <a:lnTo>
                  <a:pt x="8098535" y="4803648"/>
                </a:lnTo>
                <a:lnTo>
                  <a:pt x="9143" y="4803648"/>
                </a:lnTo>
                <a:lnTo>
                  <a:pt x="3047" y="4800600"/>
                </a:lnTo>
                <a:lnTo>
                  <a:pt x="9143" y="48005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5" y="3047"/>
                </a:lnTo>
                <a:lnTo>
                  <a:pt x="8098535" y="0"/>
                </a:lnTo>
                <a:close/>
              </a:path>
              <a:path w="8098790" h="4810125">
                <a:moveTo>
                  <a:pt x="9143" y="4800600"/>
                </a:moveTo>
                <a:lnTo>
                  <a:pt x="3047" y="4800600"/>
                </a:lnTo>
                <a:lnTo>
                  <a:pt x="9143" y="4803648"/>
                </a:lnTo>
                <a:lnTo>
                  <a:pt x="9143" y="4800600"/>
                </a:lnTo>
                <a:close/>
              </a:path>
              <a:path w="8098790" h="4810125">
                <a:moveTo>
                  <a:pt x="8089391" y="4800600"/>
                </a:moveTo>
                <a:lnTo>
                  <a:pt x="9143" y="4800600"/>
                </a:lnTo>
                <a:lnTo>
                  <a:pt x="9143" y="4803648"/>
                </a:lnTo>
                <a:lnTo>
                  <a:pt x="8089391" y="4803648"/>
                </a:lnTo>
                <a:lnTo>
                  <a:pt x="8089391" y="4800600"/>
                </a:lnTo>
                <a:close/>
              </a:path>
              <a:path w="8098790" h="4810125">
                <a:moveTo>
                  <a:pt x="8089391" y="3047"/>
                </a:moveTo>
                <a:lnTo>
                  <a:pt x="8089391" y="4803648"/>
                </a:lnTo>
                <a:lnTo>
                  <a:pt x="8095487" y="4800600"/>
                </a:lnTo>
                <a:lnTo>
                  <a:pt x="8098535" y="4800600"/>
                </a:lnTo>
                <a:lnTo>
                  <a:pt x="8098535" y="9143"/>
                </a:lnTo>
                <a:lnTo>
                  <a:pt x="8095487" y="9143"/>
                </a:lnTo>
                <a:lnTo>
                  <a:pt x="8089391" y="3047"/>
                </a:lnTo>
                <a:close/>
              </a:path>
              <a:path w="8098790" h="4810125">
                <a:moveTo>
                  <a:pt x="8098535" y="4800600"/>
                </a:moveTo>
                <a:lnTo>
                  <a:pt x="8095487" y="4800600"/>
                </a:lnTo>
                <a:lnTo>
                  <a:pt x="8089391" y="4803648"/>
                </a:lnTo>
                <a:lnTo>
                  <a:pt x="8098535" y="4803648"/>
                </a:lnTo>
                <a:lnTo>
                  <a:pt x="8098535" y="4800600"/>
                </a:lnTo>
                <a:close/>
              </a:path>
              <a:path w="8098790" h="48101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4810125">
                <a:moveTo>
                  <a:pt x="8089391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1" y="9143"/>
                </a:lnTo>
                <a:lnTo>
                  <a:pt x="8089391" y="3047"/>
                </a:lnTo>
                <a:close/>
              </a:path>
              <a:path w="8098790" h="4810125">
                <a:moveTo>
                  <a:pt x="8098535" y="3047"/>
                </a:moveTo>
                <a:lnTo>
                  <a:pt x="8089391" y="3047"/>
                </a:lnTo>
                <a:lnTo>
                  <a:pt x="8095487" y="9143"/>
                </a:lnTo>
                <a:lnTo>
                  <a:pt x="8098535" y="9143"/>
                </a:lnTo>
                <a:lnTo>
                  <a:pt x="8098535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8732" y="1746504"/>
            <a:ext cx="7708265" cy="459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Whenever</a:t>
            </a:r>
            <a:r>
              <a:rPr sz="2000" spc="-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a transaction</a:t>
            </a:r>
            <a:r>
              <a:rPr sz="20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is</a:t>
            </a:r>
            <a:r>
              <a:rPr sz="2000" spc="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submitted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to a</a:t>
            </a:r>
            <a:r>
              <a:rPr sz="20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DBMS</a:t>
            </a:r>
            <a:r>
              <a:rPr sz="2000" spc="3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execution</a:t>
            </a:r>
            <a:endParaRPr sz="2000">
              <a:latin typeface="Arial MT"/>
              <a:cs typeface="Arial MT"/>
            </a:endParaRPr>
          </a:p>
          <a:p>
            <a:pPr marL="814069" marR="86995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system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responsible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either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operations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 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completed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successfully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their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effect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recorded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permanently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database,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814069" marR="5080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does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have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any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database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any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other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 first</a:t>
            </a:r>
            <a:r>
              <a:rPr sz="20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case</a:t>
            </a:r>
            <a:endParaRPr sz="20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said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1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committed</a:t>
            </a:r>
            <a:endParaRPr sz="20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000" spc="-10" dirty="0">
                <a:latin typeface="Arial MT"/>
                <a:cs typeface="Arial MT"/>
              </a:rPr>
              <a:t>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second case,</a:t>
            </a:r>
            <a:r>
              <a:rPr sz="2000" spc="-10" dirty="0">
                <a:latin typeface="Arial MT"/>
                <a:cs typeface="Arial MT"/>
              </a:rPr>
              <a:t> 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transaction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aborted.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585470" marR="165735" indent="-573405">
              <a:lnSpc>
                <a:spcPct val="100000"/>
              </a:lnSpc>
              <a:buFont typeface="Wingdings"/>
              <a:buChar char=""/>
              <a:tabLst>
                <a:tab pos="585470" algn="l"/>
                <a:tab pos="586105" algn="l"/>
              </a:tabLst>
            </a:pP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If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transaction</a:t>
            </a:r>
            <a:r>
              <a:rPr sz="2000" spc="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fails</a:t>
            </a:r>
            <a:r>
              <a:rPr sz="20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after</a:t>
            </a:r>
            <a:r>
              <a:rPr sz="2000" spc="-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executing</a:t>
            </a:r>
            <a:r>
              <a:rPr sz="2000" spc="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6F2F9F"/>
                </a:solidFill>
                <a:latin typeface="Arial MT"/>
                <a:cs typeface="Arial MT"/>
              </a:rPr>
              <a:t>some</a:t>
            </a:r>
            <a:r>
              <a:rPr sz="20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its</a:t>
            </a:r>
            <a:r>
              <a:rPr sz="20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operations</a:t>
            </a:r>
            <a:r>
              <a:rPr sz="2000" spc="6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but </a:t>
            </a:r>
            <a:r>
              <a:rPr sz="2000" spc="-5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before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executing</a:t>
            </a:r>
            <a:r>
              <a:rPr sz="2000" spc="3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all</a:t>
            </a:r>
            <a:r>
              <a:rPr sz="20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of</a:t>
            </a:r>
            <a:r>
              <a:rPr sz="2000" spc="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them,</a:t>
            </a:r>
            <a:r>
              <a:rPr sz="20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the</a:t>
            </a:r>
            <a:r>
              <a:rPr sz="2000" spc="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operations</a:t>
            </a:r>
            <a:r>
              <a:rPr sz="2000" spc="6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already</a:t>
            </a:r>
            <a:r>
              <a:rPr sz="2000" spc="3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Arial MT"/>
                <a:cs typeface="Arial MT"/>
              </a:rPr>
              <a:t>executed </a:t>
            </a:r>
            <a:r>
              <a:rPr sz="200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6F2F9F"/>
                </a:solidFill>
                <a:latin typeface="Arial MT"/>
                <a:cs typeface="Arial MT"/>
              </a:rPr>
              <a:t>must</a:t>
            </a:r>
            <a:r>
              <a:rPr sz="2000" spc="-5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be</a:t>
            </a:r>
            <a:r>
              <a:rPr sz="20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Arial MT"/>
                <a:cs typeface="Arial MT"/>
              </a:rPr>
              <a:t>undone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732" y="9814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944" y="2097532"/>
            <a:ext cx="6334125" cy="3286125"/>
          </a:xfrm>
          <a:custGeom>
            <a:avLst/>
            <a:gdLst/>
            <a:ahLst/>
            <a:cxnLst/>
            <a:rect l="l" t="t" r="r" b="b"/>
            <a:pathLst>
              <a:path w="6334125" h="3286125">
                <a:moveTo>
                  <a:pt x="6333744" y="0"/>
                </a:moveTo>
                <a:lnTo>
                  <a:pt x="0" y="0"/>
                </a:lnTo>
                <a:lnTo>
                  <a:pt x="0" y="3285743"/>
                </a:lnTo>
                <a:lnTo>
                  <a:pt x="6333744" y="3285743"/>
                </a:lnTo>
                <a:lnTo>
                  <a:pt x="6333744" y="3279648"/>
                </a:lnTo>
                <a:lnTo>
                  <a:pt x="9143" y="3279648"/>
                </a:lnTo>
                <a:lnTo>
                  <a:pt x="3047" y="3276600"/>
                </a:lnTo>
                <a:lnTo>
                  <a:pt x="9143" y="32765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6333744" y="3047"/>
                </a:lnTo>
                <a:lnTo>
                  <a:pt x="6333744" y="0"/>
                </a:lnTo>
                <a:close/>
              </a:path>
              <a:path w="6334125" h="3286125">
                <a:moveTo>
                  <a:pt x="9143" y="3276600"/>
                </a:moveTo>
                <a:lnTo>
                  <a:pt x="3047" y="3276600"/>
                </a:lnTo>
                <a:lnTo>
                  <a:pt x="9143" y="3279648"/>
                </a:lnTo>
                <a:lnTo>
                  <a:pt x="9143" y="3276600"/>
                </a:lnTo>
                <a:close/>
              </a:path>
              <a:path w="6334125" h="3286125">
                <a:moveTo>
                  <a:pt x="6324600" y="3276600"/>
                </a:moveTo>
                <a:lnTo>
                  <a:pt x="9143" y="3276600"/>
                </a:lnTo>
                <a:lnTo>
                  <a:pt x="9143" y="3279648"/>
                </a:lnTo>
                <a:lnTo>
                  <a:pt x="6324600" y="3279648"/>
                </a:lnTo>
                <a:lnTo>
                  <a:pt x="6324600" y="3276600"/>
                </a:lnTo>
                <a:close/>
              </a:path>
              <a:path w="6334125" h="3286125">
                <a:moveTo>
                  <a:pt x="6324600" y="3047"/>
                </a:moveTo>
                <a:lnTo>
                  <a:pt x="6324600" y="3279648"/>
                </a:lnTo>
                <a:lnTo>
                  <a:pt x="6327648" y="3276600"/>
                </a:lnTo>
                <a:lnTo>
                  <a:pt x="6333744" y="3276600"/>
                </a:lnTo>
                <a:lnTo>
                  <a:pt x="6333744" y="9143"/>
                </a:lnTo>
                <a:lnTo>
                  <a:pt x="6327648" y="9143"/>
                </a:lnTo>
                <a:lnTo>
                  <a:pt x="6324600" y="3047"/>
                </a:lnTo>
                <a:close/>
              </a:path>
              <a:path w="6334125" h="3286125">
                <a:moveTo>
                  <a:pt x="6333744" y="3276600"/>
                </a:moveTo>
                <a:lnTo>
                  <a:pt x="6327648" y="3276600"/>
                </a:lnTo>
                <a:lnTo>
                  <a:pt x="6324600" y="3279648"/>
                </a:lnTo>
                <a:lnTo>
                  <a:pt x="6333744" y="3279648"/>
                </a:lnTo>
                <a:lnTo>
                  <a:pt x="6333744" y="3276600"/>
                </a:lnTo>
                <a:close/>
              </a:path>
              <a:path w="6334125" h="32861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6334125" h="3286125">
                <a:moveTo>
                  <a:pt x="63246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6324600" y="9143"/>
                </a:lnTo>
                <a:lnTo>
                  <a:pt x="6324600" y="3047"/>
                </a:lnTo>
                <a:close/>
              </a:path>
              <a:path w="6334125" h="3286125">
                <a:moveTo>
                  <a:pt x="6333744" y="3047"/>
                </a:moveTo>
                <a:lnTo>
                  <a:pt x="6324600" y="3047"/>
                </a:lnTo>
                <a:lnTo>
                  <a:pt x="6327648" y="9143"/>
                </a:lnTo>
                <a:lnTo>
                  <a:pt x="6333744" y="9143"/>
                </a:lnTo>
                <a:lnTo>
                  <a:pt x="6333744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0924" y="2030236"/>
            <a:ext cx="5388610" cy="29362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8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Causes</a:t>
            </a:r>
            <a:r>
              <a:rPr sz="2800" u="heavy" spc="-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of</a:t>
            </a:r>
            <a:r>
              <a:rPr sz="2800" u="heavy" spc="-3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spc="5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transaction</a:t>
            </a:r>
            <a:r>
              <a:rPr sz="2800" u="heavy" spc="-40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 </a:t>
            </a:r>
            <a:r>
              <a:rPr sz="2800" u="heavy" dirty="0">
                <a:solidFill>
                  <a:srgbClr val="FF0066"/>
                </a:solidFill>
                <a:uFill>
                  <a:solidFill>
                    <a:srgbClr val="FF0066"/>
                  </a:solidFill>
                </a:uFill>
                <a:latin typeface="Arial MT"/>
                <a:cs typeface="Arial MT"/>
              </a:rPr>
              <a:t>failure:</a:t>
            </a:r>
            <a:endParaRPr sz="2800">
              <a:latin typeface="Arial MT"/>
              <a:cs typeface="Arial MT"/>
            </a:endParaRPr>
          </a:p>
          <a:p>
            <a:pPr marL="457200" indent="-445134">
              <a:lnSpc>
                <a:spcPct val="100000"/>
              </a:lnSpc>
              <a:spcBef>
                <a:spcPts val="325"/>
              </a:spcBef>
              <a:buClr>
                <a:srgbClr val="6F2F9F"/>
              </a:buClr>
              <a:buSzPct val="83333"/>
              <a:buAutoNum type="arabicPeriod"/>
              <a:tabLst>
                <a:tab pos="457200" algn="l"/>
                <a:tab pos="457834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computer</a:t>
            </a:r>
            <a:r>
              <a:rPr sz="24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failure</a:t>
            </a:r>
            <a:r>
              <a:rPr sz="24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(system</a:t>
            </a:r>
            <a:r>
              <a:rPr sz="24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crash)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A</a:t>
            </a:r>
            <a:r>
              <a:rPr sz="24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4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00"/>
                </a:solidFill>
                <a:latin typeface="Arial MT"/>
                <a:cs typeface="Arial MT"/>
              </a:rPr>
              <a:t>or</a:t>
            </a:r>
            <a:r>
              <a:rPr sz="24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system</a:t>
            </a:r>
            <a:r>
              <a:rPr sz="24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Arial MT"/>
                <a:cs typeface="Arial MT"/>
              </a:rPr>
              <a:t>error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Local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errors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or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exception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conditions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Concurrency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control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enforcement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Disk</a:t>
            </a:r>
            <a:r>
              <a:rPr sz="2400" spc="-3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failure</a:t>
            </a: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Physical</a:t>
            </a:r>
            <a:r>
              <a:rPr sz="2400" spc="1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problems</a:t>
            </a:r>
            <a:r>
              <a:rPr sz="2400" spc="-5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catastrophes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732" y="11338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944" y="1716532"/>
            <a:ext cx="8098790" cy="3057525"/>
          </a:xfrm>
          <a:custGeom>
            <a:avLst/>
            <a:gdLst/>
            <a:ahLst/>
            <a:cxnLst/>
            <a:rect l="l" t="t" r="r" b="b"/>
            <a:pathLst>
              <a:path w="8098790" h="3057525">
                <a:moveTo>
                  <a:pt x="8098535" y="0"/>
                </a:moveTo>
                <a:lnTo>
                  <a:pt x="0" y="0"/>
                </a:lnTo>
                <a:lnTo>
                  <a:pt x="0" y="3057143"/>
                </a:lnTo>
                <a:lnTo>
                  <a:pt x="8098535" y="3057143"/>
                </a:lnTo>
                <a:lnTo>
                  <a:pt x="8098535" y="3051047"/>
                </a:lnTo>
                <a:lnTo>
                  <a:pt x="9143" y="3051047"/>
                </a:lnTo>
                <a:lnTo>
                  <a:pt x="3047" y="3047999"/>
                </a:lnTo>
                <a:lnTo>
                  <a:pt x="9143" y="3048000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5" y="3047"/>
                </a:lnTo>
                <a:lnTo>
                  <a:pt x="8098535" y="0"/>
                </a:lnTo>
                <a:close/>
              </a:path>
              <a:path w="8098790" h="3057525">
                <a:moveTo>
                  <a:pt x="9143" y="3047999"/>
                </a:moveTo>
                <a:lnTo>
                  <a:pt x="3047" y="3047999"/>
                </a:lnTo>
                <a:lnTo>
                  <a:pt x="9143" y="3051047"/>
                </a:lnTo>
                <a:lnTo>
                  <a:pt x="9143" y="3047999"/>
                </a:lnTo>
                <a:close/>
              </a:path>
              <a:path w="8098790" h="3057525">
                <a:moveTo>
                  <a:pt x="8089391" y="3047999"/>
                </a:moveTo>
                <a:lnTo>
                  <a:pt x="9143" y="3047999"/>
                </a:lnTo>
                <a:lnTo>
                  <a:pt x="9143" y="3051047"/>
                </a:lnTo>
                <a:lnTo>
                  <a:pt x="8089391" y="3051047"/>
                </a:lnTo>
                <a:lnTo>
                  <a:pt x="8089391" y="3047999"/>
                </a:lnTo>
                <a:close/>
              </a:path>
              <a:path w="8098790" h="3057525">
                <a:moveTo>
                  <a:pt x="8089391" y="3047"/>
                </a:moveTo>
                <a:lnTo>
                  <a:pt x="8089391" y="3051047"/>
                </a:lnTo>
                <a:lnTo>
                  <a:pt x="8095487" y="3047999"/>
                </a:lnTo>
                <a:lnTo>
                  <a:pt x="8098535" y="3048000"/>
                </a:lnTo>
                <a:lnTo>
                  <a:pt x="8098535" y="9143"/>
                </a:lnTo>
                <a:lnTo>
                  <a:pt x="8095487" y="9143"/>
                </a:lnTo>
                <a:lnTo>
                  <a:pt x="8089391" y="3047"/>
                </a:lnTo>
                <a:close/>
              </a:path>
              <a:path w="8098790" h="3057525">
                <a:moveTo>
                  <a:pt x="8098535" y="3048000"/>
                </a:moveTo>
                <a:lnTo>
                  <a:pt x="8095487" y="3047999"/>
                </a:lnTo>
                <a:lnTo>
                  <a:pt x="8089391" y="3051047"/>
                </a:lnTo>
                <a:lnTo>
                  <a:pt x="8098535" y="3051047"/>
                </a:lnTo>
                <a:lnTo>
                  <a:pt x="8098535" y="3048000"/>
                </a:lnTo>
                <a:close/>
              </a:path>
              <a:path w="8098790" h="30575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3057525">
                <a:moveTo>
                  <a:pt x="8089391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1" y="9143"/>
                </a:lnTo>
                <a:lnTo>
                  <a:pt x="8089391" y="3047"/>
                </a:lnTo>
                <a:close/>
              </a:path>
              <a:path w="8098790" h="3057525">
                <a:moveTo>
                  <a:pt x="8098535" y="3047"/>
                </a:moveTo>
                <a:lnTo>
                  <a:pt x="8089391" y="3047"/>
                </a:lnTo>
                <a:lnTo>
                  <a:pt x="8095487" y="9143"/>
                </a:lnTo>
                <a:lnTo>
                  <a:pt x="8098535" y="9143"/>
                </a:lnTo>
                <a:lnTo>
                  <a:pt x="8098535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4819" y="2465833"/>
            <a:ext cx="6159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-1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28635" y="2465833"/>
            <a:ext cx="84899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2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100" y="2465833"/>
            <a:ext cx="8007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Arial MT"/>
                <a:cs typeface="Arial MT"/>
              </a:rPr>
              <a:t>du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0924" y="1706879"/>
            <a:ext cx="5124450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1.	A</a:t>
            </a:r>
            <a:r>
              <a:rPr sz="24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computer</a:t>
            </a:r>
            <a:r>
              <a:rPr sz="24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failure</a:t>
            </a:r>
            <a:r>
              <a:rPr sz="24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(system crash):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 MT"/>
              <a:cs typeface="Arial MT"/>
            </a:endParaRPr>
          </a:p>
          <a:p>
            <a:pPr marL="353695" marR="64769" indent="-341630">
              <a:lnSpc>
                <a:spcPts val="2380"/>
              </a:lnSpc>
              <a:buFont typeface="Wingdings"/>
              <a:buChar char=""/>
              <a:tabLst>
                <a:tab pos="354330" algn="l"/>
                <a:tab pos="762000" algn="l"/>
                <a:tab pos="2148840" algn="l"/>
                <a:tab pos="2450465" algn="l"/>
                <a:tab pos="3728085" algn="l"/>
                <a:tab pos="4029710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ha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/	s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ft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e	/	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3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k 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0924" y="3482034"/>
            <a:ext cx="7925434" cy="10833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354330" algn="l"/>
              </a:tabLst>
            </a:pPr>
            <a:r>
              <a:rPr sz="2200" spc="5" dirty="0">
                <a:latin typeface="Arial MT"/>
                <a:cs typeface="Arial MT"/>
              </a:rPr>
              <a:t>If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hardware </a:t>
            </a:r>
            <a:r>
              <a:rPr sz="2200" dirty="0">
                <a:latin typeface="Arial MT"/>
                <a:cs typeface="Arial MT"/>
              </a:rPr>
              <a:t>crashes</a:t>
            </a:r>
            <a:endParaRPr sz="2200">
              <a:latin typeface="Arial MT"/>
              <a:cs typeface="Arial MT"/>
            </a:endParaRPr>
          </a:p>
          <a:p>
            <a:pPr marL="810895" marR="5080" lvl="1" indent="-341630">
              <a:lnSpc>
                <a:spcPts val="2380"/>
              </a:lnSpc>
              <a:spcBef>
                <a:spcPts val="630"/>
              </a:spcBef>
              <a:buFont typeface="Wingdings"/>
              <a:buChar char=""/>
              <a:tabLst>
                <a:tab pos="890269" algn="l"/>
                <a:tab pos="890905" algn="l"/>
                <a:tab pos="1429385" algn="l"/>
                <a:tab pos="2636520" algn="l"/>
                <a:tab pos="3017520" algn="l"/>
                <a:tab pos="3560445" algn="l"/>
                <a:tab pos="5078095" algn="l"/>
                <a:tab pos="6144895" algn="l"/>
                <a:tab pos="6898005" algn="l"/>
              </a:tabLst>
            </a:pPr>
            <a:r>
              <a:rPr dirty="0"/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c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c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pu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’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na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l	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n	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y 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lost.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38732" y="9814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944" y="1945132"/>
            <a:ext cx="8098790" cy="3286125"/>
          </a:xfrm>
          <a:custGeom>
            <a:avLst/>
            <a:gdLst/>
            <a:ahLst/>
            <a:cxnLst/>
            <a:rect l="l" t="t" r="r" b="b"/>
            <a:pathLst>
              <a:path w="8098790" h="3286125">
                <a:moveTo>
                  <a:pt x="8098535" y="0"/>
                </a:moveTo>
                <a:lnTo>
                  <a:pt x="0" y="0"/>
                </a:lnTo>
                <a:lnTo>
                  <a:pt x="0" y="3285743"/>
                </a:lnTo>
                <a:lnTo>
                  <a:pt x="8098535" y="3285743"/>
                </a:lnTo>
                <a:lnTo>
                  <a:pt x="8098535" y="3279648"/>
                </a:lnTo>
                <a:lnTo>
                  <a:pt x="9143" y="3279648"/>
                </a:lnTo>
                <a:lnTo>
                  <a:pt x="3047" y="3276600"/>
                </a:lnTo>
                <a:lnTo>
                  <a:pt x="9143" y="32765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5" y="3047"/>
                </a:lnTo>
                <a:lnTo>
                  <a:pt x="8098535" y="0"/>
                </a:lnTo>
                <a:close/>
              </a:path>
              <a:path w="8098790" h="3286125">
                <a:moveTo>
                  <a:pt x="9143" y="3276600"/>
                </a:moveTo>
                <a:lnTo>
                  <a:pt x="3047" y="3276600"/>
                </a:lnTo>
                <a:lnTo>
                  <a:pt x="9143" y="3279648"/>
                </a:lnTo>
                <a:lnTo>
                  <a:pt x="9143" y="3276600"/>
                </a:lnTo>
                <a:close/>
              </a:path>
              <a:path w="8098790" h="3286125">
                <a:moveTo>
                  <a:pt x="8089391" y="3276600"/>
                </a:moveTo>
                <a:lnTo>
                  <a:pt x="9143" y="3276600"/>
                </a:lnTo>
                <a:lnTo>
                  <a:pt x="9143" y="3279648"/>
                </a:lnTo>
                <a:lnTo>
                  <a:pt x="8089391" y="3279648"/>
                </a:lnTo>
                <a:lnTo>
                  <a:pt x="8089391" y="3276600"/>
                </a:lnTo>
                <a:close/>
              </a:path>
              <a:path w="8098790" h="3286125">
                <a:moveTo>
                  <a:pt x="8089391" y="3047"/>
                </a:moveTo>
                <a:lnTo>
                  <a:pt x="8089391" y="3279648"/>
                </a:lnTo>
                <a:lnTo>
                  <a:pt x="8095487" y="3276600"/>
                </a:lnTo>
                <a:lnTo>
                  <a:pt x="8098535" y="3276600"/>
                </a:lnTo>
                <a:lnTo>
                  <a:pt x="8098535" y="9143"/>
                </a:lnTo>
                <a:lnTo>
                  <a:pt x="8095487" y="9143"/>
                </a:lnTo>
                <a:lnTo>
                  <a:pt x="8089391" y="3047"/>
                </a:lnTo>
                <a:close/>
              </a:path>
              <a:path w="8098790" h="3286125">
                <a:moveTo>
                  <a:pt x="8098535" y="3276600"/>
                </a:moveTo>
                <a:lnTo>
                  <a:pt x="8095487" y="3276600"/>
                </a:lnTo>
                <a:lnTo>
                  <a:pt x="8089391" y="3279648"/>
                </a:lnTo>
                <a:lnTo>
                  <a:pt x="8098535" y="3279648"/>
                </a:lnTo>
                <a:lnTo>
                  <a:pt x="8098535" y="3276600"/>
                </a:lnTo>
                <a:close/>
              </a:path>
              <a:path w="8098790" h="32861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3286125">
                <a:moveTo>
                  <a:pt x="8089391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1" y="9143"/>
                </a:lnTo>
                <a:lnTo>
                  <a:pt x="8089391" y="3047"/>
                </a:lnTo>
                <a:close/>
              </a:path>
              <a:path w="8098790" h="3286125">
                <a:moveTo>
                  <a:pt x="8098535" y="3047"/>
                </a:moveTo>
                <a:lnTo>
                  <a:pt x="8089391" y="3047"/>
                </a:lnTo>
                <a:lnTo>
                  <a:pt x="8095487" y="9143"/>
                </a:lnTo>
                <a:lnTo>
                  <a:pt x="8098535" y="9143"/>
                </a:lnTo>
                <a:lnTo>
                  <a:pt x="8098535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5"/>
              </a:spcBef>
              <a:tabLst>
                <a:tab pos="804545" algn="l"/>
              </a:tabLst>
            </a:pPr>
            <a:r>
              <a:rPr dirty="0"/>
              <a:t>2.	</a:t>
            </a:r>
            <a:r>
              <a:rPr spc="5" dirty="0"/>
              <a:t>A</a:t>
            </a:r>
            <a:r>
              <a:rPr spc="-30" dirty="0"/>
              <a:t> </a:t>
            </a:r>
            <a:r>
              <a:rPr dirty="0"/>
              <a:t>transaction</a:t>
            </a:r>
            <a:r>
              <a:rPr spc="-3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system</a:t>
            </a:r>
            <a:r>
              <a:rPr spc="-15" dirty="0"/>
              <a:t> </a:t>
            </a:r>
            <a:r>
              <a:rPr dirty="0"/>
              <a:t>error</a:t>
            </a:r>
            <a:r>
              <a:rPr spc="-10" dirty="0"/>
              <a:t> </a:t>
            </a:r>
            <a:r>
              <a:rPr dirty="0"/>
              <a:t>:</a:t>
            </a:r>
          </a:p>
          <a:p>
            <a:pPr marL="334645"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L="688340" marR="5080" indent="-341630">
              <a:lnSpc>
                <a:spcPts val="2380"/>
              </a:lnSpc>
              <a:buFont typeface="Wingdings"/>
              <a:buChar char=""/>
              <a:tabLst>
                <a:tab pos="689610" algn="l"/>
              </a:tabLst>
            </a:pPr>
            <a:r>
              <a:rPr dirty="0">
                <a:solidFill>
                  <a:srgbClr val="000000"/>
                </a:solidFill>
              </a:rPr>
              <a:t>Some</a:t>
            </a:r>
            <a:r>
              <a:rPr spc="1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operation</a:t>
            </a:r>
            <a:r>
              <a:rPr spc="19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in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transaction</a:t>
            </a:r>
            <a:r>
              <a:rPr spc="1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may</a:t>
            </a:r>
            <a:r>
              <a:rPr spc="1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cause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it</a:t>
            </a:r>
            <a:r>
              <a:rPr spc="18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to</a:t>
            </a:r>
            <a:r>
              <a:rPr spc="1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fail,</a:t>
            </a:r>
            <a:r>
              <a:rPr spc="1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such </a:t>
            </a:r>
            <a:r>
              <a:rPr spc="-5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integer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overflow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or</a:t>
            </a:r>
            <a:r>
              <a:rPr spc="-5" dirty="0">
                <a:solidFill>
                  <a:srgbClr val="FF0000"/>
                </a:solidFill>
              </a:rPr>
              <a:t> division</a:t>
            </a:r>
            <a:r>
              <a:rPr spc="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by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zero.</a:t>
            </a:r>
          </a:p>
          <a:p>
            <a:pPr marL="688340" marR="5080" indent="-341630">
              <a:lnSpc>
                <a:spcPts val="2380"/>
              </a:lnSpc>
              <a:spcBef>
                <a:spcPts val="590"/>
              </a:spcBef>
              <a:buFont typeface="Wingdings"/>
              <a:buChar char=""/>
              <a:tabLst>
                <a:tab pos="689610" algn="l"/>
                <a:tab pos="2301240" algn="l"/>
                <a:tab pos="3215640" algn="l"/>
                <a:tab pos="3895725" algn="l"/>
                <a:tab pos="4559935" algn="l"/>
                <a:tab pos="5394960" algn="l"/>
                <a:tab pos="6602095" algn="l"/>
                <a:tab pos="6986270" algn="l"/>
              </a:tabLst>
            </a:pPr>
            <a:r>
              <a:rPr spc="20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an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	</a:t>
            </a:r>
            <a:r>
              <a:rPr spc="30"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-10" dirty="0">
                <a:solidFill>
                  <a:srgbClr val="000000"/>
                </a:solidFill>
              </a:rPr>
              <a:t>il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e	</a:t>
            </a:r>
            <a:r>
              <a:rPr spc="10" dirty="0">
                <a:solidFill>
                  <a:srgbClr val="000000"/>
                </a:solidFill>
              </a:rPr>
              <a:t>m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y	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spc="-10" dirty="0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so	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cc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r	</a:t>
            </a:r>
            <a:r>
              <a:rPr spc="-5" dirty="0">
                <a:solidFill>
                  <a:srgbClr val="000000"/>
                </a:solidFill>
              </a:rPr>
              <a:t>be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au</a:t>
            </a:r>
            <a:r>
              <a:rPr dirty="0">
                <a:solidFill>
                  <a:srgbClr val="000000"/>
                </a:solidFill>
              </a:rPr>
              <a:t>se	</a:t>
            </a:r>
            <a:r>
              <a:rPr spc="-30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f	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spc="5" dirty="0">
                <a:solidFill>
                  <a:srgbClr val="FF0000"/>
                </a:solidFill>
              </a:rPr>
              <a:t>rr</a:t>
            </a:r>
            <a:r>
              <a:rPr spc="-5" dirty="0">
                <a:solidFill>
                  <a:srgbClr val="FF0000"/>
                </a:solidFill>
              </a:rPr>
              <a:t>oneou</a:t>
            </a:r>
            <a:r>
              <a:rPr dirty="0">
                <a:solidFill>
                  <a:srgbClr val="FF0000"/>
                </a:solidFill>
              </a:rPr>
              <a:t>s  parameter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values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or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because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 a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logical programming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error</a:t>
            </a:r>
            <a:r>
              <a:rPr dirty="0">
                <a:solidFill>
                  <a:srgbClr val="000000"/>
                </a:solidFill>
              </a:rPr>
              <a:t>.</a:t>
            </a:r>
          </a:p>
          <a:p>
            <a:pPr marL="688340" indent="-341630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689610" algn="l"/>
              </a:tabLst>
            </a:pPr>
            <a:r>
              <a:rPr spc="5" dirty="0">
                <a:solidFill>
                  <a:srgbClr val="000000"/>
                </a:solidFill>
              </a:rPr>
              <a:t>In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addition</a:t>
            </a:r>
          </a:p>
          <a:p>
            <a:pPr marL="1145540" marR="5715" lvl="1" indent="-341630">
              <a:lnSpc>
                <a:spcPts val="2380"/>
              </a:lnSpc>
              <a:spcBef>
                <a:spcPts val="630"/>
              </a:spcBef>
              <a:buFont typeface="Wingdings"/>
              <a:buChar char=""/>
              <a:tabLst>
                <a:tab pos="1225550" algn="l"/>
                <a:tab pos="1226185" algn="l"/>
                <a:tab pos="1862455" algn="l"/>
                <a:tab pos="2648585" algn="l"/>
                <a:tab pos="3423285" algn="l"/>
                <a:tab pos="4697095" algn="l"/>
                <a:tab pos="5330825" algn="l"/>
                <a:tab pos="6943725" algn="l"/>
                <a:tab pos="7970520" algn="l"/>
              </a:tabLst>
            </a:pPr>
            <a:r>
              <a:rPr dirty="0"/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	</a:t>
            </a:r>
            <a:r>
              <a:rPr sz="2200" spc="-30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r	</a:t>
            </a:r>
            <a:r>
              <a:rPr sz="2200" spc="1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10" dirty="0">
                <a:solidFill>
                  <a:srgbClr val="99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n</a:t>
            </a: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e</a:t>
            </a: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rr</a:t>
            </a:r>
            <a:r>
              <a:rPr sz="2200" spc="-30" dirty="0">
                <a:solidFill>
                  <a:srgbClr val="990000"/>
                </a:solidFill>
                <a:latin typeface="Arial MT"/>
                <a:cs typeface="Arial MT"/>
              </a:rPr>
              <a:t>u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p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t	</a:t>
            </a: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h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e	</a:t>
            </a:r>
            <a:r>
              <a:rPr sz="2200" spc="-15" dirty="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an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c</a:t>
            </a: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990000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n	</a:t>
            </a:r>
            <a:r>
              <a:rPr sz="2200" spc="-5" dirty="0">
                <a:latin typeface="Arial MT"/>
                <a:cs typeface="Arial MT"/>
              </a:rPr>
              <a:t>du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g	</a:t>
            </a:r>
            <a:r>
              <a:rPr sz="2200" spc="-35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  </a:t>
            </a:r>
            <a:r>
              <a:rPr sz="2200" spc="-5" dirty="0">
                <a:latin typeface="Arial MT"/>
                <a:cs typeface="Arial MT"/>
              </a:rPr>
              <a:t>execution.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732" y="9814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944" y="1945132"/>
            <a:ext cx="8098790" cy="4429125"/>
          </a:xfrm>
          <a:custGeom>
            <a:avLst/>
            <a:gdLst/>
            <a:ahLst/>
            <a:cxnLst/>
            <a:rect l="l" t="t" r="r" b="b"/>
            <a:pathLst>
              <a:path w="8098790" h="4429125">
                <a:moveTo>
                  <a:pt x="8098535" y="0"/>
                </a:moveTo>
                <a:lnTo>
                  <a:pt x="0" y="0"/>
                </a:lnTo>
                <a:lnTo>
                  <a:pt x="0" y="4428744"/>
                </a:lnTo>
                <a:lnTo>
                  <a:pt x="8098535" y="4428744"/>
                </a:lnTo>
                <a:lnTo>
                  <a:pt x="8098535" y="4422648"/>
                </a:lnTo>
                <a:lnTo>
                  <a:pt x="9143" y="4422648"/>
                </a:lnTo>
                <a:lnTo>
                  <a:pt x="3047" y="4419600"/>
                </a:lnTo>
                <a:lnTo>
                  <a:pt x="9143" y="44195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5" y="3047"/>
                </a:lnTo>
                <a:lnTo>
                  <a:pt x="8098535" y="0"/>
                </a:lnTo>
                <a:close/>
              </a:path>
              <a:path w="8098790" h="4429125">
                <a:moveTo>
                  <a:pt x="9143" y="4419600"/>
                </a:moveTo>
                <a:lnTo>
                  <a:pt x="3047" y="4419600"/>
                </a:lnTo>
                <a:lnTo>
                  <a:pt x="9143" y="4422648"/>
                </a:lnTo>
                <a:lnTo>
                  <a:pt x="9143" y="4419600"/>
                </a:lnTo>
                <a:close/>
              </a:path>
              <a:path w="8098790" h="4429125">
                <a:moveTo>
                  <a:pt x="8089391" y="4419600"/>
                </a:moveTo>
                <a:lnTo>
                  <a:pt x="9143" y="4419600"/>
                </a:lnTo>
                <a:lnTo>
                  <a:pt x="9143" y="4422648"/>
                </a:lnTo>
                <a:lnTo>
                  <a:pt x="8089391" y="4422648"/>
                </a:lnTo>
                <a:lnTo>
                  <a:pt x="8089391" y="4419600"/>
                </a:lnTo>
                <a:close/>
              </a:path>
              <a:path w="8098790" h="4429125">
                <a:moveTo>
                  <a:pt x="8089391" y="3047"/>
                </a:moveTo>
                <a:lnTo>
                  <a:pt x="8089391" y="4422648"/>
                </a:lnTo>
                <a:lnTo>
                  <a:pt x="8095487" y="4419600"/>
                </a:lnTo>
                <a:lnTo>
                  <a:pt x="8098535" y="4419600"/>
                </a:lnTo>
                <a:lnTo>
                  <a:pt x="8098535" y="9143"/>
                </a:lnTo>
                <a:lnTo>
                  <a:pt x="8095487" y="9143"/>
                </a:lnTo>
                <a:lnTo>
                  <a:pt x="8089391" y="3047"/>
                </a:lnTo>
                <a:close/>
              </a:path>
              <a:path w="8098790" h="4429125">
                <a:moveTo>
                  <a:pt x="8098535" y="4419600"/>
                </a:moveTo>
                <a:lnTo>
                  <a:pt x="8095487" y="4419600"/>
                </a:lnTo>
                <a:lnTo>
                  <a:pt x="8089391" y="4422648"/>
                </a:lnTo>
                <a:lnTo>
                  <a:pt x="8098535" y="4422648"/>
                </a:lnTo>
                <a:lnTo>
                  <a:pt x="8098535" y="4419600"/>
                </a:lnTo>
                <a:close/>
              </a:path>
              <a:path w="8098790" h="44291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4429125">
                <a:moveTo>
                  <a:pt x="8089391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1" y="9143"/>
                </a:lnTo>
                <a:lnTo>
                  <a:pt x="8089391" y="3047"/>
                </a:lnTo>
                <a:close/>
              </a:path>
              <a:path w="8098790" h="4429125">
                <a:moveTo>
                  <a:pt x="8098535" y="3047"/>
                </a:moveTo>
                <a:lnTo>
                  <a:pt x="8089391" y="3047"/>
                </a:lnTo>
                <a:lnTo>
                  <a:pt x="8095487" y="9143"/>
                </a:lnTo>
                <a:lnTo>
                  <a:pt x="8098535" y="9143"/>
                </a:lnTo>
                <a:lnTo>
                  <a:pt x="8098535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0924" y="1935479"/>
            <a:ext cx="7926705" cy="6946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33400" marR="5080" indent="-521334">
              <a:lnSpc>
                <a:spcPts val="2420"/>
              </a:lnSpc>
              <a:spcBef>
                <a:spcPts val="560"/>
              </a:spcBef>
              <a:tabLst>
                <a:tab pos="502920" algn="l"/>
                <a:tab pos="1393190" algn="l"/>
                <a:tab pos="2346960" algn="l"/>
                <a:tab pos="2816225" algn="l"/>
                <a:tab pos="4233545" algn="l"/>
                <a:tab pos="5715000" algn="l"/>
                <a:tab pos="7010400" algn="l"/>
                <a:tab pos="7525384" algn="l"/>
              </a:tabLst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3</a:t>
            </a:r>
            <a:r>
              <a:rPr sz="2400" dirty="0">
                <a:solidFill>
                  <a:srgbClr val="6F2F9F"/>
                </a:solidFill>
                <a:latin typeface="Arial MT"/>
                <a:cs typeface="Arial MT"/>
              </a:rPr>
              <a:t>.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Lo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l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r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r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r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	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spc="-25" dirty="0">
                <a:solidFill>
                  <a:srgbClr val="FF0066"/>
                </a:solidFill>
                <a:latin typeface="Arial MT"/>
                <a:cs typeface="Arial MT"/>
              </a:rPr>
              <a:t>x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ep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n	c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ond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i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de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c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	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b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y	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h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e  transaction: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50924" y="3023617"/>
            <a:ext cx="30505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0" indent="-5213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533400" algn="l"/>
                <a:tab pos="534035" algn="l"/>
                <a:tab pos="1777364" algn="l"/>
              </a:tabLst>
            </a:pPr>
            <a:r>
              <a:rPr sz="2200" dirty="0">
                <a:latin typeface="Arial MT"/>
                <a:cs typeface="Arial MT"/>
              </a:rPr>
              <a:t>Certain	</a:t>
            </a:r>
            <a:r>
              <a:rPr sz="2200" spc="-5" dirty="0">
                <a:latin typeface="Arial MT"/>
                <a:cs typeface="Arial MT"/>
              </a:rPr>
              <a:t>conditions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5915" y="3023617"/>
            <a:ext cx="45586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67839" algn="l"/>
                <a:tab pos="3581400" algn="l"/>
                <a:tab pos="4154804" algn="l"/>
              </a:tabLst>
            </a:pP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ss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	c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ll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30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f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0924" y="3283915"/>
            <a:ext cx="7924800" cy="28206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434"/>
              </a:spcBef>
            </a:pPr>
            <a:r>
              <a:rPr sz="2200" dirty="0">
                <a:latin typeface="Arial MT"/>
                <a:cs typeface="Arial MT"/>
              </a:rPr>
              <a:t>transaction.</a:t>
            </a:r>
            <a:endParaRPr sz="22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example,</a:t>
            </a:r>
            <a:endParaRPr sz="2200">
              <a:latin typeface="Arial MT"/>
              <a:cs typeface="Arial MT"/>
            </a:endParaRPr>
          </a:p>
          <a:p>
            <a:pPr marL="990600" lvl="1" indent="-521334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990600" algn="l"/>
                <a:tab pos="991235" algn="l"/>
              </a:tabLst>
            </a:pP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data</a:t>
            </a:r>
            <a:r>
              <a:rPr sz="22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99000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transaction</a:t>
            </a:r>
            <a:r>
              <a:rPr sz="22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found.</a:t>
            </a:r>
            <a:endParaRPr sz="2200">
              <a:latin typeface="Arial MT"/>
              <a:cs typeface="Arial MT"/>
            </a:endParaRPr>
          </a:p>
          <a:p>
            <a:pPr marL="533400" indent="-521334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533400" algn="l"/>
                <a:tab pos="534035" algn="l"/>
              </a:tabLst>
            </a:pPr>
            <a:r>
              <a:rPr sz="2200" spc="5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condition</a:t>
            </a:r>
            <a:endParaRPr sz="2200">
              <a:latin typeface="Arial MT"/>
              <a:cs typeface="Arial MT"/>
            </a:endParaRPr>
          </a:p>
          <a:p>
            <a:pPr marL="990600" marR="5080" lvl="1" indent="-521334" algn="just">
              <a:lnSpc>
                <a:spcPts val="2380"/>
              </a:lnSpc>
              <a:spcBef>
                <a:spcPts val="635"/>
              </a:spcBef>
              <a:buFont typeface="Wingdings"/>
              <a:buChar char=""/>
              <a:tabLst>
                <a:tab pos="107061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insufficient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account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balance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banking </a:t>
            </a:r>
            <a:r>
              <a:rPr sz="2200" dirty="0">
                <a:latin typeface="Arial MT"/>
                <a:cs typeface="Arial MT"/>
              </a:rPr>
              <a:t> database,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transaction,</a:t>
            </a:r>
            <a:r>
              <a:rPr sz="2200" dirty="0">
                <a:latin typeface="Arial MT"/>
                <a:cs typeface="Arial MT"/>
              </a:rPr>
              <a:t> such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fund </a:t>
            </a:r>
            <a:r>
              <a:rPr sz="2200" spc="-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withdrawal,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canceled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abort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fail.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38732" y="11338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56944" y="2097532"/>
            <a:ext cx="8098790" cy="2371725"/>
          </a:xfrm>
          <a:custGeom>
            <a:avLst/>
            <a:gdLst/>
            <a:ahLst/>
            <a:cxnLst/>
            <a:rect l="l" t="t" r="r" b="b"/>
            <a:pathLst>
              <a:path w="8098790" h="2371725">
                <a:moveTo>
                  <a:pt x="8098535" y="0"/>
                </a:moveTo>
                <a:lnTo>
                  <a:pt x="0" y="0"/>
                </a:lnTo>
                <a:lnTo>
                  <a:pt x="0" y="2371343"/>
                </a:lnTo>
                <a:lnTo>
                  <a:pt x="8098535" y="2371343"/>
                </a:lnTo>
                <a:lnTo>
                  <a:pt x="8098535" y="2365247"/>
                </a:lnTo>
                <a:lnTo>
                  <a:pt x="9143" y="2365247"/>
                </a:lnTo>
                <a:lnTo>
                  <a:pt x="3047" y="2362199"/>
                </a:lnTo>
                <a:lnTo>
                  <a:pt x="9143" y="23621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5" y="3047"/>
                </a:lnTo>
                <a:lnTo>
                  <a:pt x="8098535" y="0"/>
                </a:lnTo>
                <a:close/>
              </a:path>
              <a:path w="8098790" h="2371725">
                <a:moveTo>
                  <a:pt x="9143" y="2362199"/>
                </a:moveTo>
                <a:lnTo>
                  <a:pt x="3047" y="2362199"/>
                </a:lnTo>
                <a:lnTo>
                  <a:pt x="9143" y="2365247"/>
                </a:lnTo>
                <a:lnTo>
                  <a:pt x="9143" y="2362199"/>
                </a:lnTo>
                <a:close/>
              </a:path>
              <a:path w="8098790" h="2371725">
                <a:moveTo>
                  <a:pt x="8089391" y="2362199"/>
                </a:moveTo>
                <a:lnTo>
                  <a:pt x="9143" y="2362199"/>
                </a:lnTo>
                <a:lnTo>
                  <a:pt x="9143" y="2365247"/>
                </a:lnTo>
                <a:lnTo>
                  <a:pt x="8089391" y="2365247"/>
                </a:lnTo>
                <a:lnTo>
                  <a:pt x="8089391" y="2362199"/>
                </a:lnTo>
                <a:close/>
              </a:path>
              <a:path w="8098790" h="2371725">
                <a:moveTo>
                  <a:pt x="8089391" y="3047"/>
                </a:moveTo>
                <a:lnTo>
                  <a:pt x="8089391" y="2365247"/>
                </a:lnTo>
                <a:lnTo>
                  <a:pt x="8095487" y="2362199"/>
                </a:lnTo>
                <a:lnTo>
                  <a:pt x="8098535" y="2362199"/>
                </a:lnTo>
                <a:lnTo>
                  <a:pt x="8098535" y="9143"/>
                </a:lnTo>
                <a:lnTo>
                  <a:pt x="8095487" y="9143"/>
                </a:lnTo>
                <a:lnTo>
                  <a:pt x="8089391" y="3047"/>
                </a:lnTo>
                <a:close/>
              </a:path>
              <a:path w="8098790" h="2371725">
                <a:moveTo>
                  <a:pt x="8098535" y="2362199"/>
                </a:moveTo>
                <a:lnTo>
                  <a:pt x="8095487" y="2362199"/>
                </a:lnTo>
                <a:lnTo>
                  <a:pt x="8089391" y="2365247"/>
                </a:lnTo>
                <a:lnTo>
                  <a:pt x="8098535" y="2365247"/>
                </a:lnTo>
                <a:lnTo>
                  <a:pt x="8098535" y="2362199"/>
                </a:lnTo>
                <a:close/>
              </a:path>
              <a:path w="8098790" h="23717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2371725">
                <a:moveTo>
                  <a:pt x="8089391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1" y="9143"/>
                </a:lnTo>
                <a:lnTo>
                  <a:pt x="8089391" y="3047"/>
                </a:lnTo>
                <a:close/>
              </a:path>
              <a:path w="8098790" h="2371725">
                <a:moveTo>
                  <a:pt x="8098535" y="3047"/>
                </a:moveTo>
                <a:lnTo>
                  <a:pt x="8089391" y="3047"/>
                </a:lnTo>
                <a:lnTo>
                  <a:pt x="8095487" y="9143"/>
                </a:lnTo>
                <a:lnTo>
                  <a:pt x="8098535" y="9143"/>
                </a:lnTo>
                <a:lnTo>
                  <a:pt x="8098535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5"/>
              </a:spcBef>
              <a:tabLst>
                <a:tab pos="868680" algn="l"/>
              </a:tabLst>
            </a:pPr>
            <a:r>
              <a:rPr dirty="0"/>
              <a:t>4.	Concurrency</a:t>
            </a:r>
            <a:r>
              <a:rPr spc="-40" dirty="0"/>
              <a:t> </a:t>
            </a:r>
            <a:r>
              <a:rPr dirty="0"/>
              <a:t>control</a:t>
            </a:r>
            <a:r>
              <a:rPr spc="-45" dirty="0"/>
              <a:t> </a:t>
            </a:r>
            <a:r>
              <a:rPr spc="5" dirty="0"/>
              <a:t>enforcement:</a:t>
            </a:r>
          </a:p>
          <a:p>
            <a:pPr marL="334645">
              <a:lnSpc>
                <a:spcPct val="100000"/>
              </a:lnSpc>
              <a:spcBef>
                <a:spcPts val="45"/>
              </a:spcBef>
            </a:pPr>
            <a:endParaRPr sz="3100"/>
          </a:p>
          <a:p>
            <a:pPr marL="688340" marR="5080" indent="-341630">
              <a:lnSpc>
                <a:spcPts val="2380"/>
              </a:lnSpc>
              <a:buFont typeface="Wingdings"/>
              <a:buChar char=""/>
              <a:tabLst>
                <a:tab pos="689610" algn="l"/>
                <a:tab pos="1320165" algn="l"/>
                <a:tab pos="2987040" algn="l"/>
                <a:tab pos="3971925" algn="l"/>
                <a:tab pos="5050790" algn="l"/>
                <a:tab pos="5724525" algn="l"/>
                <a:tab pos="6693534" algn="l"/>
                <a:tab pos="7074534" algn="l"/>
                <a:tab pos="7858125" algn="l"/>
              </a:tabLst>
            </a:pPr>
            <a:r>
              <a:rPr spc="20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	c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15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en</a:t>
            </a:r>
            <a:r>
              <a:rPr dirty="0">
                <a:solidFill>
                  <a:srgbClr val="000000"/>
                </a:solidFill>
              </a:rPr>
              <a:t>cy	c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spc="5" dirty="0">
                <a:solidFill>
                  <a:srgbClr val="000000"/>
                </a:solidFill>
              </a:rPr>
              <a:t>tr</a:t>
            </a:r>
            <a:r>
              <a:rPr spc="-30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l	</a:t>
            </a:r>
            <a:r>
              <a:rPr spc="10" dirty="0">
                <a:solidFill>
                  <a:srgbClr val="000000"/>
                </a:solidFill>
              </a:rPr>
              <a:t>m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ho</a:t>
            </a:r>
            <a:r>
              <a:rPr dirty="0">
                <a:solidFill>
                  <a:srgbClr val="000000"/>
                </a:solidFill>
              </a:rPr>
              <a:t>d	</a:t>
            </a:r>
            <a:r>
              <a:rPr spc="10" dirty="0">
                <a:solidFill>
                  <a:srgbClr val="000000"/>
                </a:solidFill>
              </a:rPr>
              <a:t>m</a:t>
            </a:r>
            <a:r>
              <a:rPr spc="-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y	</a:t>
            </a:r>
            <a:r>
              <a:rPr spc="-5" dirty="0">
                <a:solidFill>
                  <a:srgbClr val="000000"/>
                </a:solidFill>
              </a:rPr>
              <a:t>de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e	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	</a:t>
            </a:r>
            <a:r>
              <a:rPr spc="-5" dirty="0">
                <a:solidFill>
                  <a:srgbClr val="000000"/>
                </a:solidFill>
              </a:rPr>
              <a:t>abo</a:t>
            </a:r>
            <a:r>
              <a:rPr spc="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t	</a:t>
            </a:r>
            <a:r>
              <a:rPr spc="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e  transaction,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5" dirty="0">
                <a:solidFill>
                  <a:srgbClr val="000000"/>
                </a:solidFill>
              </a:rPr>
              <a:t>to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restarted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later,</a:t>
            </a:r>
          </a:p>
          <a:p>
            <a:pPr marL="1145540" lvl="1" indent="-341630">
              <a:lnSpc>
                <a:spcPct val="100000"/>
              </a:lnSpc>
              <a:spcBef>
                <a:spcPts val="295"/>
              </a:spcBef>
              <a:buFont typeface="Wingdings"/>
              <a:buChar char=""/>
              <a:tabLst>
                <a:tab pos="1146810" algn="l"/>
              </a:tabLst>
            </a:pP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violates serializability</a:t>
            </a:r>
            <a:endParaRPr sz="2200">
              <a:latin typeface="Arial MT"/>
              <a:cs typeface="Arial MT"/>
            </a:endParaRPr>
          </a:p>
          <a:p>
            <a:pPr marL="1145540" lvl="1" indent="-34163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1146810" algn="l"/>
              </a:tabLst>
            </a:pP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several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transactions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deadlock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732" y="11338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9952" y="1945132"/>
            <a:ext cx="8098790" cy="3362325"/>
          </a:xfrm>
          <a:custGeom>
            <a:avLst/>
            <a:gdLst/>
            <a:ahLst/>
            <a:cxnLst/>
            <a:rect l="l" t="t" r="r" b="b"/>
            <a:pathLst>
              <a:path w="8098790" h="3362325">
                <a:moveTo>
                  <a:pt x="8098536" y="0"/>
                </a:moveTo>
                <a:lnTo>
                  <a:pt x="0" y="0"/>
                </a:lnTo>
                <a:lnTo>
                  <a:pt x="0" y="3361943"/>
                </a:lnTo>
                <a:lnTo>
                  <a:pt x="8098536" y="3361943"/>
                </a:lnTo>
                <a:lnTo>
                  <a:pt x="8098536" y="3355848"/>
                </a:lnTo>
                <a:lnTo>
                  <a:pt x="9143" y="3355848"/>
                </a:lnTo>
                <a:lnTo>
                  <a:pt x="3047" y="3352800"/>
                </a:lnTo>
                <a:lnTo>
                  <a:pt x="9143" y="3352799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6" y="3047"/>
                </a:lnTo>
                <a:lnTo>
                  <a:pt x="8098536" y="0"/>
                </a:lnTo>
                <a:close/>
              </a:path>
              <a:path w="8098790" h="3362325">
                <a:moveTo>
                  <a:pt x="9143" y="3352800"/>
                </a:moveTo>
                <a:lnTo>
                  <a:pt x="3047" y="3352800"/>
                </a:lnTo>
                <a:lnTo>
                  <a:pt x="9143" y="3355848"/>
                </a:lnTo>
                <a:lnTo>
                  <a:pt x="9143" y="3352800"/>
                </a:lnTo>
                <a:close/>
              </a:path>
              <a:path w="8098790" h="3362325">
                <a:moveTo>
                  <a:pt x="8089392" y="3352800"/>
                </a:moveTo>
                <a:lnTo>
                  <a:pt x="9143" y="3352800"/>
                </a:lnTo>
                <a:lnTo>
                  <a:pt x="9143" y="3355848"/>
                </a:lnTo>
                <a:lnTo>
                  <a:pt x="8089392" y="3355848"/>
                </a:lnTo>
                <a:lnTo>
                  <a:pt x="8089392" y="3352800"/>
                </a:lnTo>
                <a:close/>
              </a:path>
              <a:path w="8098790" h="3362325">
                <a:moveTo>
                  <a:pt x="8089392" y="3047"/>
                </a:moveTo>
                <a:lnTo>
                  <a:pt x="8089392" y="3355848"/>
                </a:lnTo>
                <a:lnTo>
                  <a:pt x="8092440" y="3352800"/>
                </a:lnTo>
                <a:lnTo>
                  <a:pt x="8098536" y="3352800"/>
                </a:lnTo>
                <a:lnTo>
                  <a:pt x="8098536" y="9143"/>
                </a:lnTo>
                <a:lnTo>
                  <a:pt x="8092440" y="9143"/>
                </a:lnTo>
                <a:lnTo>
                  <a:pt x="8089392" y="3047"/>
                </a:lnTo>
                <a:close/>
              </a:path>
              <a:path w="8098790" h="3362325">
                <a:moveTo>
                  <a:pt x="8098536" y="3352800"/>
                </a:moveTo>
                <a:lnTo>
                  <a:pt x="8092440" y="3352800"/>
                </a:lnTo>
                <a:lnTo>
                  <a:pt x="8089392" y="3355848"/>
                </a:lnTo>
                <a:lnTo>
                  <a:pt x="8098536" y="3355848"/>
                </a:lnTo>
                <a:lnTo>
                  <a:pt x="8098536" y="3352800"/>
                </a:lnTo>
                <a:close/>
              </a:path>
              <a:path w="8098790" h="33623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3362325">
                <a:moveTo>
                  <a:pt x="8089392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2" y="9143"/>
                </a:lnTo>
                <a:lnTo>
                  <a:pt x="8089392" y="3047"/>
                </a:lnTo>
                <a:close/>
              </a:path>
              <a:path w="8098790" h="3362325">
                <a:moveTo>
                  <a:pt x="8098536" y="3047"/>
                </a:moveTo>
                <a:lnTo>
                  <a:pt x="8089392" y="3047"/>
                </a:lnTo>
                <a:lnTo>
                  <a:pt x="8092440" y="9143"/>
                </a:lnTo>
                <a:lnTo>
                  <a:pt x="8098536" y="9143"/>
                </a:lnTo>
                <a:lnTo>
                  <a:pt x="8098536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0883" y="2020823"/>
            <a:ext cx="792480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5.	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Disk</a:t>
            </a:r>
            <a:r>
              <a:rPr sz="24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failure: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Arial MT"/>
              <a:cs typeface="Arial MT"/>
            </a:endParaRPr>
          </a:p>
          <a:p>
            <a:pPr marL="609600" marR="6350" indent="-597535" algn="just">
              <a:lnSpc>
                <a:spcPct val="100000"/>
              </a:lnSpc>
              <a:buFont typeface="Wingdings"/>
              <a:buChar char=""/>
              <a:tabLst>
                <a:tab pos="610235" algn="l"/>
              </a:tabLst>
            </a:pPr>
            <a:r>
              <a:rPr sz="2400" spc="-5" dirty="0">
                <a:latin typeface="Arial MT"/>
                <a:cs typeface="Arial MT"/>
              </a:rPr>
              <a:t>Some disk </a:t>
            </a:r>
            <a:r>
              <a:rPr sz="2400" dirty="0">
                <a:latin typeface="Arial MT"/>
                <a:cs typeface="Arial MT"/>
              </a:rPr>
              <a:t>blocks </a:t>
            </a:r>
            <a:r>
              <a:rPr sz="2400" spc="-5" dirty="0">
                <a:latin typeface="Arial MT"/>
                <a:cs typeface="Arial MT"/>
              </a:rPr>
              <a:t>may lose </a:t>
            </a:r>
            <a:r>
              <a:rPr sz="2400" dirty="0">
                <a:latin typeface="Arial MT"/>
                <a:cs typeface="Arial MT"/>
              </a:rPr>
              <a:t>their </a:t>
            </a:r>
            <a:r>
              <a:rPr sz="2400" spc="-5" dirty="0">
                <a:latin typeface="Arial MT"/>
                <a:cs typeface="Arial MT"/>
              </a:rPr>
              <a:t>data because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</a:t>
            </a:r>
            <a:r>
              <a:rPr sz="2400" dirty="0">
                <a:latin typeface="Arial MT"/>
                <a:cs typeface="Arial MT"/>
              </a:rPr>
              <a:t> 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write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malfunction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because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disk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read/write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head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crash.</a:t>
            </a:r>
            <a:endParaRPr sz="2400">
              <a:latin typeface="Arial MT"/>
              <a:cs typeface="Arial MT"/>
            </a:endParaRPr>
          </a:p>
          <a:p>
            <a:pPr marL="609600" marR="5080" indent="-597535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610235" algn="l"/>
              </a:tabLst>
            </a:pPr>
            <a:r>
              <a:rPr sz="2400" dirty="0">
                <a:latin typeface="Arial MT"/>
                <a:cs typeface="Arial MT"/>
              </a:rPr>
              <a:t>This </a:t>
            </a:r>
            <a:r>
              <a:rPr sz="2400" spc="-10" dirty="0">
                <a:latin typeface="Arial MT"/>
                <a:cs typeface="Arial MT"/>
              </a:rPr>
              <a:t>kind of </a:t>
            </a:r>
            <a:r>
              <a:rPr sz="2400" spc="-5" dirty="0">
                <a:latin typeface="Arial MT"/>
                <a:cs typeface="Arial MT"/>
              </a:rPr>
              <a:t>failure and </a:t>
            </a:r>
            <a:r>
              <a:rPr sz="2400" spc="-10" dirty="0">
                <a:latin typeface="Arial MT"/>
                <a:cs typeface="Arial MT"/>
              </a:rPr>
              <a:t>item </a:t>
            </a:r>
            <a:r>
              <a:rPr sz="2400" spc="-5" dirty="0">
                <a:latin typeface="Arial MT"/>
                <a:cs typeface="Arial MT"/>
              </a:rPr>
              <a:t>6 are </a:t>
            </a:r>
            <a:r>
              <a:rPr sz="2400" dirty="0">
                <a:latin typeface="Arial MT"/>
                <a:cs typeface="Arial MT"/>
              </a:rPr>
              <a:t>more </a:t>
            </a:r>
            <a:r>
              <a:rPr sz="2400" spc="-5" dirty="0">
                <a:latin typeface="Arial MT"/>
                <a:cs typeface="Arial MT"/>
              </a:rPr>
              <a:t>severe than </a:t>
            </a:r>
            <a:r>
              <a:rPr sz="2400" dirty="0">
                <a:latin typeface="Arial MT"/>
                <a:cs typeface="Arial MT"/>
              </a:rPr>
              <a:t> items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 </a:t>
            </a:r>
            <a:r>
              <a:rPr sz="2400" dirty="0">
                <a:latin typeface="Arial MT"/>
                <a:cs typeface="Arial MT"/>
              </a:rPr>
              <a:t>4.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732" y="11338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39952" y="2097532"/>
            <a:ext cx="8098790" cy="2752725"/>
          </a:xfrm>
          <a:custGeom>
            <a:avLst/>
            <a:gdLst/>
            <a:ahLst/>
            <a:cxnLst/>
            <a:rect l="l" t="t" r="r" b="b"/>
            <a:pathLst>
              <a:path w="8098790" h="2752725">
                <a:moveTo>
                  <a:pt x="8098536" y="0"/>
                </a:moveTo>
                <a:lnTo>
                  <a:pt x="0" y="0"/>
                </a:lnTo>
                <a:lnTo>
                  <a:pt x="0" y="2752343"/>
                </a:lnTo>
                <a:lnTo>
                  <a:pt x="8098536" y="2752343"/>
                </a:lnTo>
                <a:lnTo>
                  <a:pt x="8098536" y="2746247"/>
                </a:lnTo>
                <a:lnTo>
                  <a:pt x="9143" y="2746247"/>
                </a:lnTo>
                <a:lnTo>
                  <a:pt x="3048" y="2743200"/>
                </a:lnTo>
                <a:lnTo>
                  <a:pt x="9143" y="2743200"/>
                </a:lnTo>
                <a:lnTo>
                  <a:pt x="9143" y="9143"/>
                </a:lnTo>
                <a:lnTo>
                  <a:pt x="3047" y="9143"/>
                </a:lnTo>
                <a:lnTo>
                  <a:pt x="9143" y="3047"/>
                </a:lnTo>
                <a:lnTo>
                  <a:pt x="8098536" y="3047"/>
                </a:lnTo>
                <a:lnTo>
                  <a:pt x="8098536" y="0"/>
                </a:lnTo>
                <a:close/>
              </a:path>
              <a:path w="8098790" h="2752725">
                <a:moveTo>
                  <a:pt x="9143" y="2743200"/>
                </a:moveTo>
                <a:lnTo>
                  <a:pt x="3048" y="2743200"/>
                </a:lnTo>
                <a:lnTo>
                  <a:pt x="9143" y="2746247"/>
                </a:lnTo>
                <a:lnTo>
                  <a:pt x="9143" y="2743200"/>
                </a:lnTo>
                <a:close/>
              </a:path>
              <a:path w="8098790" h="2752725">
                <a:moveTo>
                  <a:pt x="8089392" y="2743200"/>
                </a:moveTo>
                <a:lnTo>
                  <a:pt x="9143" y="2743200"/>
                </a:lnTo>
                <a:lnTo>
                  <a:pt x="9143" y="2746247"/>
                </a:lnTo>
                <a:lnTo>
                  <a:pt x="8089392" y="2746247"/>
                </a:lnTo>
                <a:lnTo>
                  <a:pt x="8089392" y="2743200"/>
                </a:lnTo>
                <a:close/>
              </a:path>
              <a:path w="8098790" h="2752725">
                <a:moveTo>
                  <a:pt x="8089392" y="3047"/>
                </a:moveTo>
                <a:lnTo>
                  <a:pt x="8089392" y="2746247"/>
                </a:lnTo>
                <a:lnTo>
                  <a:pt x="8092440" y="2743200"/>
                </a:lnTo>
                <a:lnTo>
                  <a:pt x="8098536" y="2743200"/>
                </a:lnTo>
                <a:lnTo>
                  <a:pt x="8098536" y="9143"/>
                </a:lnTo>
                <a:lnTo>
                  <a:pt x="8092440" y="9143"/>
                </a:lnTo>
                <a:lnTo>
                  <a:pt x="8089392" y="3047"/>
                </a:lnTo>
                <a:close/>
              </a:path>
              <a:path w="8098790" h="2752725">
                <a:moveTo>
                  <a:pt x="8098536" y="2743200"/>
                </a:moveTo>
                <a:lnTo>
                  <a:pt x="8092440" y="2743200"/>
                </a:lnTo>
                <a:lnTo>
                  <a:pt x="8089392" y="2746247"/>
                </a:lnTo>
                <a:lnTo>
                  <a:pt x="8098536" y="2746247"/>
                </a:lnTo>
                <a:lnTo>
                  <a:pt x="8098536" y="2743200"/>
                </a:lnTo>
                <a:close/>
              </a:path>
              <a:path w="8098790" h="2752725">
                <a:moveTo>
                  <a:pt x="9143" y="3047"/>
                </a:moveTo>
                <a:lnTo>
                  <a:pt x="3047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8098790" h="2752725">
                <a:moveTo>
                  <a:pt x="8089392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8089392" y="9143"/>
                </a:lnTo>
                <a:lnTo>
                  <a:pt x="8089392" y="3047"/>
                </a:lnTo>
                <a:close/>
              </a:path>
              <a:path w="8098790" h="2752725">
                <a:moveTo>
                  <a:pt x="8098536" y="3047"/>
                </a:moveTo>
                <a:lnTo>
                  <a:pt x="8089392" y="3047"/>
                </a:lnTo>
                <a:lnTo>
                  <a:pt x="8092440" y="9143"/>
                </a:lnTo>
                <a:lnTo>
                  <a:pt x="8098536" y="9143"/>
                </a:lnTo>
                <a:lnTo>
                  <a:pt x="8098536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0883" y="2124455"/>
            <a:ext cx="792607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6.	</a:t>
            </a:r>
            <a:r>
              <a:rPr sz="2400" spc="-5" dirty="0">
                <a:solidFill>
                  <a:srgbClr val="FF0066"/>
                </a:solidFill>
                <a:latin typeface="Arial MT"/>
                <a:cs typeface="Arial MT"/>
              </a:rPr>
              <a:t>Physical</a:t>
            </a:r>
            <a:r>
              <a:rPr sz="24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problems</a:t>
            </a:r>
            <a:r>
              <a:rPr sz="24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66"/>
                </a:solidFill>
                <a:latin typeface="Arial MT"/>
                <a:cs typeface="Arial MT"/>
              </a:rPr>
              <a:t>catastrophes: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 MT"/>
              <a:cs typeface="Arial MT"/>
            </a:endParaRPr>
          </a:p>
          <a:p>
            <a:pPr marL="353695" marR="5080" indent="-341630" algn="just">
              <a:lnSpc>
                <a:spcPct val="100000"/>
              </a:lnSpc>
              <a:buFont typeface="Wingdings"/>
              <a:buChar char=""/>
              <a:tabLst>
                <a:tab pos="354330" algn="l"/>
              </a:tabLst>
            </a:pPr>
            <a:r>
              <a:rPr sz="2400" dirty="0">
                <a:latin typeface="Arial MT"/>
                <a:cs typeface="Arial MT"/>
              </a:rPr>
              <a:t>This </a:t>
            </a:r>
            <a:r>
              <a:rPr sz="2400" spc="-10" dirty="0">
                <a:latin typeface="Arial MT"/>
                <a:cs typeface="Arial MT"/>
              </a:rPr>
              <a:t>refers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an </a:t>
            </a:r>
            <a:r>
              <a:rPr sz="2400" spc="-5" dirty="0">
                <a:latin typeface="Arial MT"/>
                <a:cs typeface="Arial MT"/>
              </a:rPr>
              <a:t>endless list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problems that </a:t>
            </a:r>
            <a:r>
              <a:rPr sz="2400" dirty="0">
                <a:latin typeface="Arial MT"/>
                <a:cs typeface="Arial MT"/>
              </a:rPr>
              <a:t>includes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power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air-conditioning </a:t>
            </a:r>
            <a:r>
              <a:rPr sz="2400" dirty="0">
                <a:latin typeface="Arial MT"/>
                <a:cs typeface="Arial MT"/>
              </a:rPr>
              <a:t>failure, fire, </a:t>
            </a:r>
            <a:r>
              <a:rPr sz="2400" spc="-5" dirty="0">
                <a:latin typeface="Arial MT"/>
                <a:cs typeface="Arial MT"/>
              </a:rPr>
              <a:t>theft, sabotage,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overwriting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disks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tapes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mistake,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mounting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wrong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tape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operator.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8732" y="1133856"/>
            <a:ext cx="4715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Why </a:t>
            </a:r>
            <a:r>
              <a:rPr b="0" spc="-10" dirty="0">
                <a:solidFill>
                  <a:srgbClr val="BF0000"/>
                </a:solidFill>
                <a:latin typeface="Arial MT"/>
                <a:cs typeface="Arial MT"/>
              </a:rPr>
              <a:t>recovery</a:t>
            </a:r>
            <a:r>
              <a:rPr b="0" spc="-2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is</a:t>
            </a:r>
            <a:r>
              <a:rPr b="0" spc="-2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needed</a:t>
            </a:r>
            <a:r>
              <a:rPr b="0" spc="-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191" y="347979"/>
            <a:ext cx="9144000" cy="1612900"/>
            <a:chOff x="774191" y="347979"/>
            <a:chExt cx="9144000" cy="1612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347979"/>
              <a:ext cx="3038856" cy="16062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191" y="347979"/>
              <a:ext cx="3045460" cy="1612900"/>
            </a:xfrm>
            <a:custGeom>
              <a:avLst/>
              <a:gdLst/>
              <a:ahLst/>
              <a:cxnLst/>
              <a:rect l="l" t="t" r="r" b="b"/>
              <a:pathLst>
                <a:path w="3045460" h="1612900">
                  <a:moveTo>
                    <a:pt x="3035808" y="1600200"/>
                  </a:moveTo>
                  <a:lnTo>
                    <a:pt x="11544" y="1600200"/>
                  </a:lnTo>
                  <a:lnTo>
                    <a:pt x="0" y="1606296"/>
                  </a:lnTo>
                  <a:lnTo>
                    <a:pt x="0" y="1612392"/>
                  </a:lnTo>
                  <a:lnTo>
                    <a:pt x="3044952" y="1612392"/>
                  </a:lnTo>
                  <a:lnTo>
                    <a:pt x="3044952" y="1606296"/>
                  </a:lnTo>
                  <a:lnTo>
                    <a:pt x="3035808" y="1606296"/>
                  </a:lnTo>
                  <a:lnTo>
                    <a:pt x="3035808" y="1600200"/>
                  </a:lnTo>
                  <a:close/>
                </a:path>
                <a:path w="3045460" h="1612900">
                  <a:moveTo>
                    <a:pt x="3044952" y="0"/>
                  </a:moveTo>
                  <a:lnTo>
                    <a:pt x="3041904" y="0"/>
                  </a:lnTo>
                  <a:lnTo>
                    <a:pt x="3035808" y="3219"/>
                  </a:lnTo>
                  <a:lnTo>
                    <a:pt x="3035808" y="1606296"/>
                  </a:lnTo>
                  <a:lnTo>
                    <a:pt x="3041904" y="1600200"/>
                  </a:lnTo>
                  <a:lnTo>
                    <a:pt x="3044952" y="1600200"/>
                  </a:lnTo>
                  <a:lnTo>
                    <a:pt x="3044952" y="0"/>
                  </a:lnTo>
                  <a:close/>
                </a:path>
                <a:path w="3045460" h="1612900">
                  <a:moveTo>
                    <a:pt x="3044952" y="1600200"/>
                  </a:moveTo>
                  <a:lnTo>
                    <a:pt x="3041904" y="1600200"/>
                  </a:lnTo>
                  <a:lnTo>
                    <a:pt x="3035808" y="1606296"/>
                  </a:lnTo>
                  <a:lnTo>
                    <a:pt x="3044952" y="1606296"/>
                  </a:lnTo>
                  <a:lnTo>
                    <a:pt x="3044952" y="1600200"/>
                  </a:lnTo>
                  <a:close/>
                </a:path>
                <a:path w="3045460" h="1612900">
                  <a:moveTo>
                    <a:pt x="3035808" y="0"/>
                  </a:moveTo>
                  <a:lnTo>
                    <a:pt x="0" y="1600200"/>
                  </a:lnTo>
                  <a:lnTo>
                    <a:pt x="11544" y="1600200"/>
                  </a:lnTo>
                  <a:lnTo>
                    <a:pt x="3035808" y="3219"/>
                  </a:lnTo>
                  <a:lnTo>
                    <a:pt x="3035808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737104" y="2082292"/>
            <a:ext cx="6821805" cy="4459605"/>
          </a:xfrm>
          <a:custGeom>
            <a:avLst/>
            <a:gdLst/>
            <a:ahLst/>
            <a:cxnLst/>
            <a:rect l="l" t="t" r="r" b="b"/>
            <a:pathLst>
              <a:path w="6821805" h="4459605">
                <a:moveTo>
                  <a:pt x="6821424" y="0"/>
                </a:moveTo>
                <a:lnTo>
                  <a:pt x="0" y="0"/>
                </a:lnTo>
                <a:lnTo>
                  <a:pt x="0" y="4459224"/>
                </a:lnTo>
                <a:lnTo>
                  <a:pt x="6821424" y="4459224"/>
                </a:lnTo>
                <a:lnTo>
                  <a:pt x="6821424" y="4437888"/>
                </a:lnTo>
                <a:lnTo>
                  <a:pt x="39623" y="4437888"/>
                </a:lnTo>
                <a:lnTo>
                  <a:pt x="18287" y="4419600"/>
                </a:lnTo>
                <a:lnTo>
                  <a:pt x="39623" y="4419600"/>
                </a:lnTo>
                <a:lnTo>
                  <a:pt x="39623" y="39624"/>
                </a:lnTo>
                <a:lnTo>
                  <a:pt x="18287" y="39624"/>
                </a:lnTo>
                <a:lnTo>
                  <a:pt x="39623" y="18287"/>
                </a:lnTo>
                <a:lnTo>
                  <a:pt x="6821424" y="18287"/>
                </a:lnTo>
                <a:lnTo>
                  <a:pt x="6821424" y="0"/>
                </a:lnTo>
                <a:close/>
              </a:path>
              <a:path w="6821805" h="4459605">
                <a:moveTo>
                  <a:pt x="39623" y="4419600"/>
                </a:moveTo>
                <a:lnTo>
                  <a:pt x="18287" y="4419600"/>
                </a:lnTo>
                <a:lnTo>
                  <a:pt x="39623" y="4437888"/>
                </a:lnTo>
                <a:lnTo>
                  <a:pt x="39623" y="4419600"/>
                </a:lnTo>
                <a:close/>
              </a:path>
              <a:path w="6821805" h="4459605">
                <a:moveTo>
                  <a:pt x="6781800" y="4419600"/>
                </a:moveTo>
                <a:lnTo>
                  <a:pt x="39623" y="4419600"/>
                </a:lnTo>
                <a:lnTo>
                  <a:pt x="39623" y="4437888"/>
                </a:lnTo>
                <a:lnTo>
                  <a:pt x="6781800" y="4437888"/>
                </a:lnTo>
                <a:lnTo>
                  <a:pt x="6781800" y="4419600"/>
                </a:lnTo>
                <a:close/>
              </a:path>
              <a:path w="6821805" h="4459605">
                <a:moveTo>
                  <a:pt x="6781800" y="18287"/>
                </a:moveTo>
                <a:lnTo>
                  <a:pt x="6781800" y="4437888"/>
                </a:lnTo>
                <a:lnTo>
                  <a:pt x="6800088" y="4419600"/>
                </a:lnTo>
                <a:lnTo>
                  <a:pt x="6821424" y="4419600"/>
                </a:lnTo>
                <a:lnTo>
                  <a:pt x="6821424" y="39624"/>
                </a:lnTo>
                <a:lnTo>
                  <a:pt x="6800088" y="39624"/>
                </a:lnTo>
                <a:lnTo>
                  <a:pt x="6781800" y="18287"/>
                </a:lnTo>
                <a:close/>
              </a:path>
              <a:path w="6821805" h="4459605">
                <a:moveTo>
                  <a:pt x="6821424" y="4419600"/>
                </a:moveTo>
                <a:lnTo>
                  <a:pt x="6800088" y="4419600"/>
                </a:lnTo>
                <a:lnTo>
                  <a:pt x="6781800" y="4437888"/>
                </a:lnTo>
                <a:lnTo>
                  <a:pt x="6821424" y="4437888"/>
                </a:lnTo>
                <a:lnTo>
                  <a:pt x="6821424" y="4419600"/>
                </a:lnTo>
                <a:close/>
              </a:path>
              <a:path w="6821805" h="4459605">
                <a:moveTo>
                  <a:pt x="39623" y="18287"/>
                </a:moveTo>
                <a:lnTo>
                  <a:pt x="18287" y="39624"/>
                </a:lnTo>
                <a:lnTo>
                  <a:pt x="39623" y="39624"/>
                </a:lnTo>
                <a:lnTo>
                  <a:pt x="39623" y="18287"/>
                </a:lnTo>
                <a:close/>
              </a:path>
              <a:path w="6821805" h="4459605">
                <a:moveTo>
                  <a:pt x="6781800" y="18287"/>
                </a:moveTo>
                <a:lnTo>
                  <a:pt x="39623" y="18287"/>
                </a:lnTo>
                <a:lnTo>
                  <a:pt x="39623" y="39624"/>
                </a:lnTo>
                <a:lnTo>
                  <a:pt x="6781800" y="39624"/>
                </a:lnTo>
                <a:lnTo>
                  <a:pt x="6781800" y="18287"/>
                </a:lnTo>
                <a:close/>
              </a:path>
              <a:path w="6821805" h="4459605">
                <a:moveTo>
                  <a:pt x="6821424" y="18287"/>
                </a:moveTo>
                <a:lnTo>
                  <a:pt x="6781800" y="18287"/>
                </a:lnTo>
                <a:lnTo>
                  <a:pt x="6800088" y="39624"/>
                </a:lnTo>
                <a:lnTo>
                  <a:pt x="6821424" y="39624"/>
                </a:lnTo>
                <a:lnTo>
                  <a:pt x="6821424" y="18287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7179" y="2072639"/>
            <a:ext cx="6086475" cy="43535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3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Need</a:t>
            </a:r>
            <a:r>
              <a:rPr sz="1800" spc="-6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  <a:p>
            <a:pPr marL="814069" lvl="1" indent="-345440">
              <a:lnSpc>
                <a:spcPct val="100000"/>
              </a:lnSpc>
              <a:spcBef>
                <a:spcPts val="434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Concurrency</a:t>
            </a:r>
            <a:endParaRPr sz="1800">
              <a:latin typeface="Arial MT"/>
              <a:cs typeface="Arial MT"/>
            </a:endParaRPr>
          </a:p>
          <a:p>
            <a:pPr marL="1167765" lvl="2" indent="-229235">
              <a:lnSpc>
                <a:spcPct val="100000"/>
              </a:lnSpc>
              <a:spcBef>
                <a:spcPts val="60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68400" algn="l"/>
              </a:tabLst>
            </a:pP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Lost</a:t>
            </a:r>
            <a:r>
              <a:rPr sz="1800" spc="-3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Update</a:t>
            </a:r>
            <a:r>
              <a:rPr sz="1800" spc="-5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Problem.</a:t>
            </a:r>
            <a:endParaRPr sz="1800">
              <a:latin typeface="Arial MT"/>
              <a:cs typeface="Arial MT"/>
            </a:endParaRPr>
          </a:p>
          <a:p>
            <a:pPr marL="1167765" lvl="2" indent="-229235">
              <a:lnSpc>
                <a:spcPct val="100000"/>
              </a:lnSpc>
              <a:spcBef>
                <a:spcPts val="600"/>
              </a:spcBef>
              <a:buSzPct val="63888"/>
              <a:buFont typeface="Wingdings"/>
              <a:buChar char=""/>
              <a:tabLst>
                <a:tab pos="1168400" algn="l"/>
              </a:tabLst>
            </a:pPr>
            <a:r>
              <a:rPr sz="1800" spc="-10" dirty="0">
                <a:solidFill>
                  <a:srgbClr val="00AF4F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Temporary</a:t>
            </a:r>
            <a:r>
              <a:rPr sz="1800" spc="-3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Update</a:t>
            </a:r>
            <a:r>
              <a:rPr sz="1800" spc="-1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(or</a:t>
            </a:r>
            <a:r>
              <a:rPr sz="1800" spc="-2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4F"/>
                </a:solidFill>
                <a:latin typeface="Arial MT"/>
                <a:cs typeface="Arial MT"/>
              </a:rPr>
              <a:t>Dirty</a:t>
            </a:r>
            <a:r>
              <a:rPr sz="1800" spc="-1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Read)</a:t>
            </a:r>
            <a:r>
              <a:rPr sz="1800" spc="-2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Problem.</a:t>
            </a:r>
            <a:endParaRPr sz="1800">
              <a:latin typeface="Arial MT"/>
              <a:cs typeface="Arial MT"/>
            </a:endParaRPr>
          </a:p>
          <a:p>
            <a:pPr marL="1167765" lvl="2" indent="-229235">
              <a:lnSpc>
                <a:spcPct val="100000"/>
              </a:lnSpc>
              <a:spcBef>
                <a:spcPts val="60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68400" algn="l"/>
              </a:tabLst>
            </a:pPr>
            <a:r>
              <a:rPr sz="1800" spc="-10" dirty="0">
                <a:solidFill>
                  <a:srgbClr val="00AF4F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 Incorrect</a:t>
            </a:r>
            <a:r>
              <a:rPr sz="1800" spc="-4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Summary</a:t>
            </a:r>
            <a:r>
              <a:rPr sz="1800" spc="-5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Problem</a:t>
            </a:r>
            <a:r>
              <a:rPr sz="1800" spc="-3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167765" lvl="2" indent="-229235">
              <a:lnSpc>
                <a:spcPct val="100000"/>
              </a:lnSpc>
              <a:spcBef>
                <a:spcPts val="60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168400" algn="l"/>
              </a:tabLst>
            </a:pPr>
            <a:r>
              <a:rPr sz="1800" spc="-10" dirty="0">
                <a:solidFill>
                  <a:srgbClr val="00AF4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Unrepeatable</a:t>
            </a:r>
            <a:r>
              <a:rPr sz="1800" spc="-7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Read</a:t>
            </a:r>
            <a:r>
              <a:rPr sz="1800" spc="-2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Problem</a:t>
            </a:r>
            <a:r>
              <a:rPr sz="1800" spc="-40" dirty="0">
                <a:solidFill>
                  <a:srgbClr val="00AF4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AF4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878205" lvl="1" indent="-409575">
              <a:lnSpc>
                <a:spcPct val="100000"/>
              </a:lnSpc>
              <a:spcBef>
                <a:spcPts val="43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78205" algn="l"/>
                <a:tab pos="878840" algn="l"/>
              </a:tabLst>
            </a:pPr>
            <a:r>
              <a:rPr sz="1800" dirty="0">
                <a:solidFill>
                  <a:srgbClr val="990000"/>
                </a:solidFill>
                <a:latin typeface="Arial MT"/>
                <a:cs typeface="Arial MT"/>
              </a:rPr>
              <a:t>Recovery</a:t>
            </a:r>
            <a:endParaRPr sz="1800">
              <a:latin typeface="Arial MT"/>
              <a:cs typeface="Arial MT"/>
            </a:endParaRPr>
          </a:p>
          <a:p>
            <a:pPr marL="1167765" lvl="2" indent="-229235">
              <a:lnSpc>
                <a:spcPct val="100000"/>
              </a:lnSpc>
              <a:spcBef>
                <a:spcPts val="385"/>
              </a:spcBef>
              <a:buSzPct val="63888"/>
              <a:buFont typeface="Wingdings"/>
              <a:buChar char=""/>
              <a:tabLst>
                <a:tab pos="1168400" algn="l"/>
              </a:tabLst>
            </a:pP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computer</a:t>
            </a:r>
            <a:r>
              <a:rPr sz="1800" spc="-7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failure</a:t>
            </a:r>
            <a:r>
              <a:rPr sz="18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(system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crash)</a:t>
            </a:r>
            <a:endParaRPr sz="1800">
              <a:latin typeface="Arial MT"/>
              <a:cs typeface="Arial MT"/>
            </a:endParaRPr>
          </a:p>
          <a:p>
            <a:pPr marL="1280160" indent="-457834">
              <a:lnSpc>
                <a:spcPct val="100000"/>
              </a:lnSpc>
              <a:spcBef>
                <a:spcPts val="384"/>
              </a:spcBef>
              <a:buSzPct val="63888"/>
              <a:buFont typeface="Wingdings"/>
              <a:buChar char=""/>
              <a:tabLst>
                <a:tab pos="1280160" algn="l"/>
                <a:tab pos="1280795" algn="l"/>
              </a:tabLst>
            </a:pP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transaction</a:t>
            </a:r>
            <a:r>
              <a:rPr sz="1800" spc="-9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or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system</a:t>
            </a:r>
            <a:r>
              <a:rPr sz="18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  <a:p>
            <a:pPr marL="1280160" indent="-457834">
              <a:lnSpc>
                <a:spcPct val="100000"/>
              </a:lnSpc>
              <a:spcBef>
                <a:spcPts val="380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280160" algn="l"/>
                <a:tab pos="1280795" algn="l"/>
              </a:tabLst>
            </a:pP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Local</a:t>
            </a:r>
            <a:r>
              <a:rPr sz="18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errors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66"/>
                </a:solidFill>
                <a:latin typeface="Arial MT"/>
                <a:cs typeface="Arial MT"/>
              </a:rPr>
              <a:t>exception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conditions</a:t>
            </a:r>
            <a:endParaRPr sz="1800">
              <a:latin typeface="Arial MT"/>
              <a:cs typeface="Arial MT"/>
            </a:endParaRPr>
          </a:p>
          <a:p>
            <a:pPr marL="1280160" indent="-457834">
              <a:lnSpc>
                <a:spcPct val="100000"/>
              </a:lnSpc>
              <a:spcBef>
                <a:spcPts val="385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280160" algn="l"/>
                <a:tab pos="1280795" algn="l"/>
              </a:tabLst>
            </a:pP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Concurrency</a:t>
            </a:r>
            <a:r>
              <a:rPr sz="1800" spc="-5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control</a:t>
            </a:r>
            <a:r>
              <a:rPr sz="18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enforcement</a:t>
            </a:r>
            <a:endParaRPr sz="1800">
              <a:latin typeface="Arial MT"/>
              <a:cs typeface="Arial MT"/>
            </a:endParaRPr>
          </a:p>
          <a:p>
            <a:pPr marL="1280160" indent="-457834">
              <a:lnSpc>
                <a:spcPct val="100000"/>
              </a:lnSpc>
              <a:spcBef>
                <a:spcPts val="385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280160" algn="l"/>
                <a:tab pos="1280795" algn="l"/>
              </a:tabLst>
            </a:pP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Disk</a:t>
            </a:r>
            <a:r>
              <a:rPr sz="18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failure</a:t>
            </a:r>
            <a:endParaRPr sz="1800">
              <a:latin typeface="Arial MT"/>
              <a:cs typeface="Arial MT"/>
            </a:endParaRPr>
          </a:p>
          <a:p>
            <a:pPr marL="1280160" indent="-457834">
              <a:lnSpc>
                <a:spcPct val="100000"/>
              </a:lnSpc>
              <a:spcBef>
                <a:spcPts val="385"/>
              </a:spcBef>
              <a:buClr>
                <a:srgbClr val="CC3300"/>
              </a:buClr>
              <a:buSzPct val="63888"/>
              <a:buFont typeface="Wingdings"/>
              <a:buChar char=""/>
              <a:tabLst>
                <a:tab pos="1280160" algn="l"/>
                <a:tab pos="1280795" algn="l"/>
              </a:tabLst>
            </a:pP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Physical</a:t>
            </a:r>
            <a:r>
              <a:rPr sz="18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problems</a:t>
            </a:r>
            <a:r>
              <a:rPr sz="1800" spc="-6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66"/>
                </a:solidFill>
                <a:latin typeface="Arial MT"/>
                <a:cs typeface="Arial MT"/>
              </a:rPr>
              <a:t>catastrophes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1271" y="2249932"/>
            <a:ext cx="4410710" cy="1624965"/>
          </a:xfrm>
          <a:custGeom>
            <a:avLst/>
            <a:gdLst/>
            <a:ahLst/>
            <a:cxnLst/>
            <a:rect l="l" t="t" r="r" b="b"/>
            <a:pathLst>
              <a:path w="4410709" h="1624964">
                <a:moveTo>
                  <a:pt x="4410456" y="0"/>
                </a:moveTo>
                <a:lnTo>
                  <a:pt x="0" y="0"/>
                </a:lnTo>
                <a:lnTo>
                  <a:pt x="0" y="1624583"/>
                </a:lnTo>
                <a:lnTo>
                  <a:pt x="4410456" y="1624583"/>
                </a:lnTo>
                <a:lnTo>
                  <a:pt x="4410456" y="1603247"/>
                </a:lnTo>
                <a:lnTo>
                  <a:pt x="36575" y="1603247"/>
                </a:lnTo>
                <a:lnTo>
                  <a:pt x="18287" y="1584959"/>
                </a:lnTo>
                <a:lnTo>
                  <a:pt x="36575" y="1584959"/>
                </a:lnTo>
                <a:lnTo>
                  <a:pt x="36575" y="39623"/>
                </a:lnTo>
                <a:lnTo>
                  <a:pt x="18287" y="39623"/>
                </a:lnTo>
                <a:lnTo>
                  <a:pt x="36575" y="18287"/>
                </a:lnTo>
                <a:lnTo>
                  <a:pt x="4410456" y="18287"/>
                </a:lnTo>
                <a:lnTo>
                  <a:pt x="4410456" y="0"/>
                </a:lnTo>
                <a:close/>
              </a:path>
              <a:path w="4410709" h="1624964">
                <a:moveTo>
                  <a:pt x="36575" y="1584959"/>
                </a:moveTo>
                <a:lnTo>
                  <a:pt x="18287" y="1584959"/>
                </a:lnTo>
                <a:lnTo>
                  <a:pt x="36575" y="1603247"/>
                </a:lnTo>
                <a:lnTo>
                  <a:pt x="36575" y="1584959"/>
                </a:lnTo>
                <a:close/>
              </a:path>
              <a:path w="4410709" h="1624964">
                <a:moveTo>
                  <a:pt x="4370832" y="1584959"/>
                </a:moveTo>
                <a:lnTo>
                  <a:pt x="36575" y="1584959"/>
                </a:lnTo>
                <a:lnTo>
                  <a:pt x="36575" y="1603247"/>
                </a:lnTo>
                <a:lnTo>
                  <a:pt x="4370832" y="1603247"/>
                </a:lnTo>
                <a:lnTo>
                  <a:pt x="4370832" y="1584959"/>
                </a:lnTo>
                <a:close/>
              </a:path>
              <a:path w="4410709" h="1624964">
                <a:moveTo>
                  <a:pt x="4370832" y="18287"/>
                </a:moveTo>
                <a:lnTo>
                  <a:pt x="4370832" y="1603247"/>
                </a:lnTo>
                <a:lnTo>
                  <a:pt x="4389120" y="1584959"/>
                </a:lnTo>
                <a:lnTo>
                  <a:pt x="4410456" y="1584959"/>
                </a:lnTo>
                <a:lnTo>
                  <a:pt x="4410456" y="39623"/>
                </a:lnTo>
                <a:lnTo>
                  <a:pt x="4389120" y="39623"/>
                </a:lnTo>
                <a:lnTo>
                  <a:pt x="4370832" y="18287"/>
                </a:lnTo>
                <a:close/>
              </a:path>
              <a:path w="4410709" h="1624964">
                <a:moveTo>
                  <a:pt x="4410456" y="1584959"/>
                </a:moveTo>
                <a:lnTo>
                  <a:pt x="4389120" y="1584959"/>
                </a:lnTo>
                <a:lnTo>
                  <a:pt x="4370832" y="1603247"/>
                </a:lnTo>
                <a:lnTo>
                  <a:pt x="4410456" y="1603247"/>
                </a:lnTo>
                <a:lnTo>
                  <a:pt x="4410456" y="1584959"/>
                </a:lnTo>
                <a:close/>
              </a:path>
              <a:path w="4410709" h="1624964">
                <a:moveTo>
                  <a:pt x="36575" y="18287"/>
                </a:moveTo>
                <a:lnTo>
                  <a:pt x="18287" y="39623"/>
                </a:lnTo>
                <a:lnTo>
                  <a:pt x="36575" y="39623"/>
                </a:lnTo>
                <a:lnTo>
                  <a:pt x="36575" y="18287"/>
                </a:lnTo>
                <a:close/>
              </a:path>
              <a:path w="4410709" h="1624964">
                <a:moveTo>
                  <a:pt x="4370832" y="18287"/>
                </a:moveTo>
                <a:lnTo>
                  <a:pt x="36575" y="18287"/>
                </a:lnTo>
                <a:lnTo>
                  <a:pt x="36575" y="39623"/>
                </a:lnTo>
                <a:lnTo>
                  <a:pt x="4370832" y="39623"/>
                </a:lnTo>
                <a:lnTo>
                  <a:pt x="4370832" y="18287"/>
                </a:lnTo>
                <a:close/>
              </a:path>
              <a:path w="4410709" h="1624964">
                <a:moveTo>
                  <a:pt x="4410456" y="18287"/>
                </a:moveTo>
                <a:lnTo>
                  <a:pt x="4370832" y="18287"/>
                </a:lnTo>
                <a:lnTo>
                  <a:pt x="4389120" y="39623"/>
                </a:lnTo>
                <a:lnTo>
                  <a:pt x="4410456" y="39623"/>
                </a:lnTo>
                <a:lnTo>
                  <a:pt x="4410456" y="182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78300" y="2204923"/>
            <a:ext cx="409511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Need</a:t>
            </a:r>
            <a:r>
              <a:rPr sz="28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990000"/>
                </a:solidFill>
                <a:latin typeface="Arial MT"/>
                <a:cs typeface="Arial MT"/>
              </a:rPr>
              <a:t>for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0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Concurrency</a:t>
            </a:r>
            <a:r>
              <a:rPr sz="28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90000"/>
                </a:solidFill>
                <a:latin typeface="Arial MT"/>
                <a:cs typeface="Arial MT"/>
              </a:rPr>
              <a:t>Control</a:t>
            </a:r>
            <a:endParaRPr sz="2800">
              <a:latin typeface="Arial MT"/>
              <a:cs typeface="Arial MT"/>
            </a:endParaRPr>
          </a:p>
          <a:p>
            <a:pPr marL="814069" lvl="1" indent="-344805">
              <a:lnSpc>
                <a:spcPct val="100000"/>
              </a:lnSpc>
              <a:spcBef>
                <a:spcPts val="675"/>
              </a:spcBef>
              <a:buClr>
                <a:srgbClr val="CC3300"/>
              </a:buClr>
              <a:buSzPct val="50000"/>
              <a:buFont typeface="Wingdings"/>
              <a:buChar char=""/>
              <a:tabLst>
                <a:tab pos="814069" algn="l"/>
                <a:tab pos="814705" algn="l"/>
              </a:tabLst>
            </a:pPr>
            <a:r>
              <a:rPr sz="2800" spc="-5" dirty="0">
                <a:solidFill>
                  <a:srgbClr val="990000"/>
                </a:solidFill>
                <a:latin typeface="Arial MT"/>
                <a:cs typeface="Arial MT"/>
              </a:rPr>
              <a:t>Recovery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347979"/>
            <a:ext cx="9144000" cy="1920239"/>
            <a:chOff x="774191" y="347979"/>
            <a:chExt cx="9144000" cy="19202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1" y="347979"/>
              <a:ext cx="2209800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191" y="372363"/>
              <a:ext cx="3325367" cy="189585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2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56360" y="2377948"/>
            <a:ext cx="7830820" cy="3030220"/>
          </a:xfrm>
          <a:custGeom>
            <a:avLst/>
            <a:gdLst/>
            <a:ahLst/>
            <a:cxnLst/>
            <a:rect l="l" t="t" r="r" b="b"/>
            <a:pathLst>
              <a:path w="7830820" h="3030220">
                <a:moveTo>
                  <a:pt x="7830312" y="0"/>
                </a:moveTo>
                <a:lnTo>
                  <a:pt x="0" y="0"/>
                </a:lnTo>
                <a:lnTo>
                  <a:pt x="0" y="3029712"/>
                </a:lnTo>
                <a:lnTo>
                  <a:pt x="7830312" y="3029712"/>
                </a:lnTo>
                <a:lnTo>
                  <a:pt x="7830312" y="2999232"/>
                </a:lnTo>
                <a:lnTo>
                  <a:pt x="57912" y="2999232"/>
                </a:lnTo>
                <a:lnTo>
                  <a:pt x="27431" y="2971800"/>
                </a:lnTo>
                <a:lnTo>
                  <a:pt x="57912" y="2971800"/>
                </a:lnTo>
                <a:lnTo>
                  <a:pt x="57912" y="57912"/>
                </a:lnTo>
                <a:lnTo>
                  <a:pt x="27431" y="57912"/>
                </a:lnTo>
                <a:lnTo>
                  <a:pt x="57912" y="27431"/>
                </a:lnTo>
                <a:lnTo>
                  <a:pt x="7830312" y="27431"/>
                </a:lnTo>
                <a:lnTo>
                  <a:pt x="7830312" y="0"/>
                </a:lnTo>
                <a:close/>
              </a:path>
              <a:path w="7830820" h="3030220">
                <a:moveTo>
                  <a:pt x="57912" y="2971800"/>
                </a:moveTo>
                <a:lnTo>
                  <a:pt x="27431" y="2971800"/>
                </a:lnTo>
                <a:lnTo>
                  <a:pt x="57912" y="2999232"/>
                </a:lnTo>
                <a:lnTo>
                  <a:pt x="57912" y="2971800"/>
                </a:lnTo>
                <a:close/>
              </a:path>
              <a:path w="7830820" h="3030220">
                <a:moveTo>
                  <a:pt x="7772400" y="2971800"/>
                </a:moveTo>
                <a:lnTo>
                  <a:pt x="57912" y="2971800"/>
                </a:lnTo>
                <a:lnTo>
                  <a:pt x="57912" y="2999232"/>
                </a:lnTo>
                <a:lnTo>
                  <a:pt x="7772400" y="2999232"/>
                </a:lnTo>
                <a:lnTo>
                  <a:pt x="7772400" y="2971800"/>
                </a:lnTo>
                <a:close/>
              </a:path>
              <a:path w="7830820" h="3030220">
                <a:moveTo>
                  <a:pt x="7772400" y="27431"/>
                </a:moveTo>
                <a:lnTo>
                  <a:pt x="7772400" y="2999232"/>
                </a:lnTo>
                <a:lnTo>
                  <a:pt x="7799832" y="2971800"/>
                </a:lnTo>
                <a:lnTo>
                  <a:pt x="7830312" y="2971799"/>
                </a:lnTo>
                <a:lnTo>
                  <a:pt x="7830312" y="57912"/>
                </a:lnTo>
                <a:lnTo>
                  <a:pt x="7799832" y="57912"/>
                </a:lnTo>
                <a:lnTo>
                  <a:pt x="7772400" y="27431"/>
                </a:lnTo>
                <a:close/>
              </a:path>
              <a:path w="7830820" h="3030220">
                <a:moveTo>
                  <a:pt x="7830312" y="2971799"/>
                </a:moveTo>
                <a:lnTo>
                  <a:pt x="7799832" y="2971800"/>
                </a:lnTo>
                <a:lnTo>
                  <a:pt x="7772400" y="2999232"/>
                </a:lnTo>
                <a:lnTo>
                  <a:pt x="7830312" y="2999232"/>
                </a:lnTo>
                <a:lnTo>
                  <a:pt x="7830312" y="2971799"/>
                </a:lnTo>
                <a:close/>
              </a:path>
              <a:path w="7830820" h="3030220">
                <a:moveTo>
                  <a:pt x="57912" y="27431"/>
                </a:moveTo>
                <a:lnTo>
                  <a:pt x="27431" y="57912"/>
                </a:lnTo>
                <a:lnTo>
                  <a:pt x="57912" y="57912"/>
                </a:lnTo>
                <a:lnTo>
                  <a:pt x="57912" y="27431"/>
                </a:lnTo>
                <a:close/>
              </a:path>
              <a:path w="7830820" h="3030220">
                <a:moveTo>
                  <a:pt x="7772400" y="27431"/>
                </a:moveTo>
                <a:lnTo>
                  <a:pt x="57912" y="27431"/>
                </a:lnTo>
                <a:lnTo>
                  <a:pt x="57912" y="57912"/>
                </a:lnTo>
                <a:lnTo>
                  <a:pt x="7772400" y="57912"/>
                </a:lnTo>
                <a:lnTo>
                  <a:pt x="7772400" y="27431"/>
                </a:lnTo>
                <a:close/>
              </a:path>
              <a:path w="7830820" h="3030220">
                <a:moveTo>
                  <a:pt x="7830312" y="27431"/>
                </a:moveTo>
                <a:lnTo>
                  <a:pt x="7772400" y="27431"/>
                </a:lnTo>
                <a:lnTo>
                  <a:pt x="7799832" y="57912"/>
                </a:lnTo>
                <a:lnTo>
                  <a:pt x="7830312" y="57912"/>
                </a:lnTo>
                <a:lnTo>
                  <a:pt x="7830312" y="27431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4724" y="2426207"/>
            <a:ext cx="7153909" cy="2529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105"/>
              </a:spcBef>
            </a:pPr>
            <a:r>
              <a:rPr sz="2800" spc="10" dirty="0">
                <a:solidFill>
                  <a:srgbClr val="6F2F9F"/>
                </a:solidFill>
                <a:latin typeface="Arial MT"/>
                <a:cs typeface="Arial MT"/>
              </a:rPr>
              <a:t>Without</a:t>
            </a:r>
            <a:r>
              <a:rPr sz="2800" spc="-8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Concurrency</a:t>
            </a:r>
            <a:r>
              <a:rPr sz="2800" spc="-3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Control</a:t>
            </a:r>
            <a:r>
              <a:rPr sz="2800" spc="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-</a:t>
            </a:r>
            <a:r>
              <a:rPr sz="2800" spc="-1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problems</a:t>
            </a:r>
            <a:r>
              <a:rPr sz="2800" spc="2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F2F9F"/>
                </a:solidFill>
                <a:latin typeface="Arial MT"/>
                <a:cs typeface="Arial MT"/>
              </a:rPr>
              <a:t>may </a:t>
            </a:r>
            <a:r>
              <a:rPr sz="2800" spc="-76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6F2F9F"/>
                </a:solidFill>
                <a:latin typeface="Arial MT"/>
                <a:cs typeface="Arial MT"/>
              </a:rPr>
              <a:t>occur</a:t>
            </a:r>
            <a:r>
              <a:rPr sz="2800" spc="-4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Arial MT"/>
                <a:cs typeface="Arial MT"/>
              </a:rPr>
              <a:t>with</a:t>
            </a:r>
            <a:r>
              <a:rPr sz="2800" spc="5" dirty="0">
                <a:solidFill>
                  <a:srgbClr val="6F2F9F"/>
                </a:solidFill>
                <a:latin typeface="Arial MT"/>
                <a:cs typeface="Arial MT"/>
              </a:rPr>
              <a:t> concurrent</a:t>
            </a:r>
            <a:r>
              <a:rPr sz="2800" spc="-2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6F2F9F"/>
                </a:solidFill>
                <a:latin typeface="Arial MT"/>
                <a:cs typeface="Arial MT"/>
              </a:rPr>
              <a:t>transactions:</a:t>
            </a:r>
            <a:endParaRPr sz="2800">
              <a:latin typeface="Arial MT"/>
              <a:cs typeface="Arial MT"/>
            </a:endParaRPr>
          </a:p>
          <a:p>
            <a:pPr marL="810895" indent="-34163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811530" algn="l"/>
              </a:tabLst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Lost</a:t>
            </a:r>
            <a:r>
              <a:rPr sz="2200" spc="-3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Update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Problem.</a:t>
            </a:r>
            <a:endParaRPr sz="2200">
              <a:latin typeface="Arial MT"/>
              <a:cs typeface="Arial MT"/>
            </a:endParaRPr>
          </a:p>
          <a:p>
            <a:pPr marL="810895" indent="-34163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1530" algn="l"/>
              </a:tabLst>
            </a:pP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Temporary</a:t>
            </a:r>
            <a:r>
              <a:rPr sz="2200" spc="-4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Update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(or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Dirty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Read)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Problem.</a:t>
            </a:r>
            <a:endParaRPr sz="2200">
              <a:latin typeface="Arial MT"/>
              <a:cs typeface="Arial MT"/>
            </a:endParaRPr>
          </a:p>
          <a:p>
            <a:pPr marL="810895" indent="-34163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1530" algn="l"/>
              </a:tabLst>
            </a:pP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Incorrect</a:t>
            </a:r>
            <a:r>
              <a:rPr sz="22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Summary</a:t>
            </a:r>
            <a:r>
              <a:rPr sz="22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Problem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810895" indent="-34163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1530" algn="l"/>
              </a:tabLst>
            </a:pPr>
            <a:r>
              <a:rPr sz="2200" spc="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Unrepeatable</a:t>
            </a:r>
            <a:r>
              <a:rPr sz="22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Read Problem</a:t>
            </a:r>
            <a:r>
              <a:rPr sz="22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3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9652" y="1207008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Why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45" dirty="0">
                <a:solidFill>
                  <a:srgbClr val="BF0000"/>
                </a:solidFill>
                <a:latin typeface="Arial MT"/>
                <a:cs typeface="Arial MT"/>
              </a:rPr>
              <a:t>we</a:t>
            </a:r>
            <a:r>
              <a:rPr sz="3600" b="0" spc="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need</a:t>
            </a:r>
            <a:r>
              <a:rPr sz="3600" b="0" spc="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concurrency</a:t>
            </a:r>
            <a:r>
              <a:rPr sz="3600" b="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control</a:t>
            </a:r>
            <a:r>
              <a:rPr sz="3600" b="0" spc="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3191" y="460756"/>
            <a:ext cx="1905000" cy="649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981456"/>
            <a:ext cx="264795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>
                <a:solidFill>
                  <a:srgbClr val="6F2F9F"/>
                </a:solidFill>
              </a:rPr>
              <a:t>Normal</a:t>
            </a:r>
            <a:r>
              <a:rPr sz="2600" spc="-45" dirty="0">
                <a:solidFill>
                  <a:srgbClr val="6F2F9F"/>
                </a:solidFill>
              </a:rPr>
              <a:t> </a:t>
            </a:r>
            <a:r>
              <a:rPr sz="2600" spc="-5" dirty="0">
                <a:solidFill>
                  <a:srgbClr val="6F2F9F"/>
                </a:solidFill>
              </a:rPr>
              <a:t>Scenario</a:t>
            </a:r>
            <a:endParaRPr sz="2600"/>
          </a:p>
        </p:txBody>
      </p:sp>
      <p:sp>
        <p:nvSpPr>
          <p:cNvPr id="4" name="object 4"/>
          <p:cNvSpPr/>
          <p:nvPr/>
        </p:nvSpPr>
        <p:spPr>
          <a:xfrm>
            <a:off x="4632959" y="3972052"/>
            <a:ext cx="1430020" cy="704215"/>
          </a:xfrm>
          <a:custGeom>
            <a:avLst/>
            <a:gdLst/>
            <a:ahLst/>
            <a:cxnLst/>
            <a:rect l="l" t="t" r="r" b="b"/>
            <a:pathLst>
              <a:path w="1430020" h="704214">
                <a:moveTo>
                  <a:pt x="1399031" y="0"/>
                </a:moveTo>
                <a:lnTo>
                  <a:pt x="27431" y="0"/>
                </a:lnTo>
                <a:lnTo>
                  <a:pt x="16716" y="2143"/>
                </a:lnTo>
                <a:lnTo>
                  <a:pt x="8000" y="8000"/>
                </a:lnTo>
                <a:lnTo>
                  <a:pt x="2143" y="16716"/>
                </a:lnTo>
                <a:lnTo>
                  <a:pt x="0" y="27432"/>
                </a:lnTo>
                <a:lnTo>
                  <a:pt x="0" y="676656"/>
                </a:lnTo>
                <a:lnTo>
                  <a:pt x="2143" y="687371"/>
                </a:lnTo>
                <a:lnTo>
                  <a:pt x="8000" y="696087"/>
                </a:lnTo>
                <a:lnTo>
                  <a:pt x="16716" y="701944"/>
                </a:lnTo>
                <a:lnTo>
                  <a:pt x="27431" y="704088"/>
                </a:lnTo>
                <a:lnTo>
                  <a:pt x="1399031" y="704088"/>
                </a:lnTo>
                <a:lnTo>
                  <a:pt x="1411509" y="701944"/>
                </a:lnTo>
                <a:lnTo>
                  <a:pt x="1421129" y="696087"/>
                </a:lnTo>
                <a:lnTo>
                  <a:pt x="1427321" y="687371"/>
                </a:lnTo>
                <a:lnTo>
                  <a:pt x="1429512" y="676656"/>
                </a:lnTo>
                <a:lnTo>
                  <a:pt x="57912" y="676656"/>
                </a:lnTo>
                <a:lnTo>
                  <a:pt x="27431" y="646176"/>
                </a:lnTo>
                <a:lnTo>
                  <a:pt x="57912" y="646176"/>
                </a:lnTo>
                <a:lnTo>
                  <a:pt x="57912" y="57912"/>
                </a:lnTo>
                <a:lnTo>
                  <a:pt x="27431" y="57912"/>
                </a:lnTo>
                <a:lnTo>
                  <a:pt x="57912" y="27432"/>
                </a:lnTo>
                <a:lnTo>
                  <a:pt x="1429512" y="27432"/>
                </a:lnTo>
                <a:lnTo>
                  <a:pt x="1427321" y="16716"/>
                </a:lnTo>
                <a:lnTo>
                  <a:pt x="1421129" y="8000"/>
                </a:lnTo>
                <a:lnTo>
                  <a:pt x="1411509" y="2143"/>
                </a:lnTo>
                <a:lnTo>
                  <a:pt x="1399031" y="0"/>
                </a:lnTo>
                <a:close/>
              </a:path>
              <a:path w="1430020" h="704214">
                <a:moveTo>
                  <a:pt x="57912" y="646176"/>
                </a:moveTo>
                <a:lnTo>
                  <a:pt x="27431" y="646176"/>
                </a:lnTo>
                <a:lnTo>
                  <a:pt x="57912" y="676656"/>
                </a:lnTo>
                <a:lnTo>
                  <a:pt x="57912" y="646176"/>
                </a:lnTo>
                <a:close/>
              </a:path>
              <a:path w="1430020" h="704214">
                <a:moveTo>
                  <a:pt x="1371600" y="646176"/>
                </a:moveTo>
                <a:lnTo>
                  <a:pt x="57912" y="646176"/>
                </a:lnTo>
                <a:lnTo>
                  <a:pt x="57912" y="676656"/>
                </a:lnTo>
                <a:lnTo>
                  <a:pt x="1371600" y="676656"/>
                </a:lnTo>
                <a:lnTo>
                  <a:pt x="1371600" y="646176"/>
                </a:lnTo>
                <a:close/>
              </a:path>
              <a:path w="1430020" h="704214">
                <a:moveTo>
                  <a:pt x="1371600" y="27432"/>
                </a:moveTo>
                <a:lnTo>
                  <a:pt x="1371600" y="676656"/>
                </a:lnTo>
                <a:lnTo>
                  <a:pt x="1399031" y="646176"/>
                </a:lnTo>
                <a:lnTo>
                  <a:pt x="1429512" y="646176"/>
                </a:lnTo>
                <a:lnTo>
                  <a:pt x="1429512" y="57912"/>
                </a:lnTo>
                <a:lnTo>
                  <a:pt x="1399031" y="57912"/>
                </a:lnTo>
                <a:lnTo>
                  <a:pt x="1371600" y="27432"/>
                </a:lnTo>
                <a:close/>
              </a:path>
              <a:path w="1430020" h="704214">
                <a:moveTo>
                  <a:pt x="1429512" y="646176"/>
                </a:moveTo>
                <a:lnTo>
                  <a:pt x="1399031" y="646176"/>
                </a:lnTo>
                <a:lnTo>
                  <a:pt x="1371600" y="676656"/>
                </a:lnTo>
                <a:lnTo>
                  <a:pt x="1429512" y="676656"/>
                </a:lnTo>
                <a:lnTo>
                  <a:pt x="1429512" y="646176"/>
                </a:lnTo>
                <a:close/>
              </a:path>
              <a:path w="1430020" h="704214">
                <a:moveTo>
                  <a:pt x="57912" y="27432"/>
                </a:moveTo>
                <a:lnTo>
                  <a:pt x="27431" y="57912"/>
                </a:lnTo>
                <a:lnTo>
                  <a:pt x="57912" y="57912"/>
                </a:lnTo>
                <a:lnTo>
                  <a:pt x="57912" y="27432"/>
                </a:lnTo>
                <a:close/>
              </a:path>
              <a:path w="1430020" h="704214">
                <a:moveTo>
                  <a:pt x="1371600" y="27432"/>
                </a:moveTo>
                <a:lnTo>
                  <a:pt x="57912" y="27432"/>
                </a:lnTo>
                <a:lnTo>
                  <a:pt x="57912" y="57912"/>
                </a:lnTo>
                <a:lnTo>
                  <a:pt x="1371600" y="57912"/>
                </a:lnTo>
                <a:lnTo>
                  <a:pt x="1371600" y="27432"/>
                </a:lnTo>
                <a:close/>
              </a:path>
              <a:path w="1430020" h="704214">
                <a:moveTo>
                  <a:pt x="1429512" y="27432"/>
                </a:moveTo>
                <a:lnTo>
                  <a:pt x="1371600" y="27432"/>
                </a:lnTo>
                <a:lnTo>
                  <a:pt x="1399031" y="57912"/>
                </a:lnTo>
                <a:lnTo>
                  <a:pt x="1429512" y="57912"/>
                </a:lnTo>
                <a:lnTo>
                  <a:pt x="1429512" y="274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39132" y="4026408"/>
            <a:ext cx="105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X=50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03057" y="2253058"/>
            <a:ext cx="2344420" cy="1423670"/>
            <a:chOff x="2603057" y="2253058"/>
            <a:chExt cx="2344420" cy="14236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3057" y="2253058"/>
              <a:ext cx="2344165" cy="14111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79191" y="3652012"/>
              <a:ext cx="2209800" cy="24765"/>
            </a:xfrm>
            <a:custGeom>
              <a:avLst/>
              <a:gdLst/>
              <a:ahLst/>
              <a:cxnLst/>
              <a:rect l="l" t="t" r="r" b="b"/>
              <a:pathLst>
                <a:path w="2209800" h="24764">
                  <a:moveTo>
                    <a:pt x="220980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209800" y="24384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498591" y="2188972"/>
            <a:ext cx="2514600" cy="1487805"/>
            <a:chOff x="5498591" y="2188972"/>
            <a:chExt cx="2514600" cy="14878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8591" y="2188972"/>
              <a:ext cx="2514600" cy="14752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74791" y="3652011"/>
              <a:ext cx="2362200" cy="24765"/>
            </a:xfrm>
            <a:custGeom>
              <a:avLst/>
              <a:gdLst/>
              <a:ahLst/>
              <a:cxnLst/>
              <a:rect l="l" t="t" r="r" b="b"/>
              <a:pathLst>
                <a:path w="2362200" h="24764">
                  <a:moveTo>
                    <a:pt x="236220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2362200" y="24384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651760" y="4956555"/>
            <a:ext cx="1710055" cy="2087880"/>
          </a:xfrm>
          <a:custGeom>
            <a:avLst/>
            <a:gdLst/>
            <a:ahLst/>
            <a:cxnLst/>
            <a:rect l="l" t="t" r="r" b="b"/>
            <a:pathLst>
              <a:path w="1710054" h="2087879">
                <a:moveTo>
                  <a:pt x="1682495" y="0"/>
                </a:moveTo>
                <a:lnTo>
                  <a:pt x="30479" y="0"/>
                </a:lnTo>
                <a:lnTo>
                  <a:pt x="19288" y="2143"/>
                </a:lnTo>
                <a:lnTo>
                  <a:pt x="9525" y="8001"/>
                </a:lnTo>
                <a:lnTo>
                  <a:pt x="2619" y="16716"/>
                </a:lnTo>
                <a:lnTo>
                  <a:pt x="0" y="27432"/>
                </a:lnTo>
                <a:lnTo>
                  <a:pt x="0" y="2057400"/>
                </a:lnTo>
                <a:lnTo>
                  <a:pt x="2619" y="2069877"/>
                </a:lnTo>
                <a:lnTo>
                  <a:pt x="9525" y="2079498"/>
                </a:lnTo>
                <a:lnTo>
                  <a:pt x="19288" y="2085689"/>
                </a:lnTo>
                <a:lnTo>
                  <a:pt x="30479" y="2087880"/>
                </a:lnTo>
                <a:lnTo>
                  <a:pt x="1682495" y="2087880"/>
                </a:lnTo>
                <a:lnTo>
                  <a:pt x="1693211" y="2085689"/>
                </a:lnTo>
                <a:lnTo>
                  <a:pt x="1701927" y="2079498"/>
                </a:lnTo>
                <a:lnTo>
                  <a:pt x="1707784" y="2069877"/>
                </a:lnTo>
                <a:lnTo>
                  <a:pt x="1709927" y="2057400"/>
                </a:lnTo>
                <a:lnTo>
                  <a:pt x="57912" y="2057400"/>
                </a:lnTo>
                <a:lnTo>
                  <a:pt x="30479" y="2029968"/>
                </a:lnTo>
                <a:lnTo>
                  <a:pt x="57912" y="2029968"/>
                </a:lnTo>
                <a:lnTo>
                  <a:pt x="57912" y="54864"/>
                </a:lnTo>
                <a:lnTo>
                  <a:pt x="30479" y="54864"/>
                </a:lnTo>
                <a:lnTo>
                  <a:pt x="57912" y="27432"/>
                </a:lnTo>
                <a:lnTo>
                  <a:pt x="1709927" y="27432"/>
                </a:lnTo>
                <a:lnTo>
                  <a:pt x="1707784" y="16716"/>
                </a:lnTo>
                <a:lnTo>
                  <a:pt x="1701927" y="8001"/>
                </a:lnTo>
                <a:lnTo>
                  <a:pt x="1693211" y="2143"/>
                </a:lnTo>
                <a:lnTo>
                  <a:pt x="1682495" y="0"/>
                </a:lnTo>
                <a:close/>
              </a:path>
              <a:path w="1710054" h="2087879">
                <a:moveTo>
                  <a:pt x="57912" y="2029968"/>
                </a:moveTo>
                <a:lnTo>
                  <a:pt x="30479" y="2029968"/>
                </a:lnTo>
                <a:lnTo>
                  <a:pt x="57912" y="2057400"/>
                </a:lnTo>
                <a:lnTo>
                  <a:pt x="57912" y="2029968"/>
                </a:lnTo>
                <a:close/>
              </a:path>
              <a:path w="1710054" h="2087879">
                <a:moveTo>
                  <a:pt x="1655064" y="2029968"/>
                </a:moveTo>
                <a:lnTo>
                  <a:pt x="57912" y="2029968"/>
                </a:lnTo>
                <a:lnTo>
                  <a:pt x="57912" y="2057400"/>
                </a:lnTo>
                <a:lnTo>
                  <a:pt x="1655064" y="2057400"/>
                </a:lnTo>
                <a:lnTo>
                  <a:pt x="1655064" y="2029968"/>
                </a:lnTo>
                <a:close/>
              </a:path>
              <a:path w="1710054" h="2087879">
                <a:moveTo>
                  <a:pt x="1655064" y="27432"/>
                </a:moveTo>
                <a:lnTo>
                  <a:pt x="1655064" y="2057400"/>
                </a:lnTo>
                <a:lnTo>
                  <a:pt x="1682495" y="2029968"/>
                </a:lnTo>
                <a:lnTo>
                  <a:pt x="1709927" y="2029968"/>
                </a:lnTo>
                <a:lnTo>
                  <a:pt x="1709927" y="54864"/>
                </a:lnTo>
                <a:lnTo>
                  <a:pt x="1682495" y="54864"/>
                </a:lnTo>
                <a:lnTo>
                  <a:pt x="1655064" y="27432"/>
                </a:lnTo>
                <a:close/>
              </a:path>
              <a:path w="1710054" h="2087879">
                <a:moveTo>
                  <a:pt x="1709927" y="2029968"/>
                </a:moveTo>
                <a:lnTo>
                  <a:pt x="1682495" y="2029968"/>
                </a:lnTo>
                <a:lnTo>
                  <a:pt x="1655064" y="2057400"/>
                </a:lnTo>
                <a:lnTo>
                  <a:pt x="1709927" y="2057400"/>
                </a:lnTo>
                <a:lnTo>
                  <a:pt x="1709927" y="2029968"/>
                </a:lnTo>
                <a:close/>
              </a:path>
              <a:path w="1710054" h="2087879">
                <a:moveTo>
                  <a:pt x="57912" y="27432"/>
                </a:moveTo>
                <a:lnTo>
                  <a:pt x="30479" y="54864"/>
                </a:lnTo>
                <a:lnTo>
                  <a:pt x="57912" y="54864"/>
                </a:lnTo>
                <a:lnTo>
                  <a:pt x="57912" y="27432"/>
                </a:lnTo>
                <a:close/>
              </a:path>
              <a:path w="1710054" h="2087879">
                <a:moveTo>
                  <a:pt x="1655064" y="27432"/>
                </a:moveTo>
                <a:lnTo>
                  <a:pt x="57912" y="27432"/>
                </a:lnTo>
                <a:lnTo>
                  <a:pt x="57912" y="54864"/>
                </a:lnTo>
                <a:lnTo>
                  <a:pt x="1655064" y="54864"/>
                </a:lnTo>
                <a:lnTo>
                  <a:pt x="1655064" y="27432"/>
                </a:lnTo>
                <a:close/>
              </a:path>
              <a:path w="1710054" h="2087879">
                <a:moveTo>
                  <a:pt x="1709927" y="27432"/>
                </a:moveTo>
                <a:lnTo>
                  <a:pt x="1655064" y="27432"/>
                </a:lnTo>
                <a:lnTo>
                  <a:pt x="1682495" y="54864"/>
                </a:lnTo>
                <a:lnTo>
                  <a:pt x="1709927" y="54864"/>
                </a:lnTo>
                <a:lnTo>
                  <a:pt x="1709927" y="2743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57932" y="5010911"/>
            <a:ext cx="1360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X=50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X:=50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5;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X=45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7932" y="6108191"/>
            <a:ext cx="1176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X=45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:=45+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57544" y="4956555"/>
            <a:ext cx="1710055" cy="2087880"/>
          </a:xfrm>
          <a:custGeom>
            <a:avLst/>
            <a:gdLst/>
            <a:ahLst/>
            <a:cxnLst/>
            <a:rect l="l" t="t" r="r" b="b"/>
            <a:pathLst>
              <a:path w="1710054" h="2087879">
                <a:moveTo>
                  <a:pt x="1679448" y="0"/>
                </a:moveTo>
                <a:lnTo>
                  <a:pt x="27431" y="0"/>
                </a:lnTo>
                <a:lnTo>
                  <a:pt x="16716" y="2143"/>
                </a:lnTo>
                <a:lnTo>
                  <a:pt x="8000" y="8001"/>
                </a:lnTo>
                <a:lnTo>
                  <a:pt x="2143" y="16716"/>
                </a:lnTo>
                <a:lnTo>
                  <a:pt x="0" y="27432"/>
                </a:lnTo>
                <a:lnTo>
                  <a:pt x="0" y="2057400"/>
                </a:lnTo>
                <a:lnTo>
                  <a:pt x="2143" y="2069877"/>
                </a:lnTo>
                <a:lnTo>
                  <a:pt x="8000" y="2079498"/>
                </a:lnTo>
                <a:lnTo>
                  <a:pt x="16716" y="2085689"/>
                </a:lnTo>
                <a:lnTo>
                  <a:pt x="27431" y="2087880"/>
                </a:lnTo>
                <a:lnTo>
                  <a:pt x="1679448" y="2087880"/>
                </a:lnTo>
                <a:lnTo>
                  <a:pt x="1691925" y="2085689"/>
                </a:lnTo>
                <a:lnTo>
                  <a:pt x="1701546" y="2079498"/>
                </a:lnTo>
                <a:lnTo>
                  <a:pt x="1707737" y="2069877"/>
                </a:lnTo>
                <a:lnTo>
                  <a:pt x="1709927" y="2057400"/>
                </a:lnTo>
                <a:lnTo>
                  <a:pt x="57911" y="2057400"/>
                </a:lnTo>
                <a:lnTo>
                  <a:pt x="27431" y="2029968"/>
                </a:lnTo>
                <a:lnTo>
                  <a:pt x="57911" y="2029968"/>
                </a:lnTo>
                <a:lnTo>
                  <a:pt x="57911" y="54864"/>
                </a:lnTo>
                <a:lnTo>
                  <a:pt x="27431" y="54864"/>
                </a:lnTo>
                <a:lnTo>
                  <a:pt x="57911" y="27432"/>
                </a:lnTo>
                <a:lnTo>
                  <a:pt x="1709927" y="27432"/>
                </a:lnTo>
                <a:lnTo>
                  <a:pt x="1707737" y="16716"/>
                </a:lnTo>
                <a:lnTo>
                  <a:pt x="1701546" y="8001"/>
                </a:lnTo>
                <a:lnTo>
                  <a:pt x="1691925" y="2143"/>
                </a:lnTo>
                <a:lnTo>
                  <a:pt x="1679448" y="0"/>
                </a:lnTo>
                <a:close/>
              </a:path>
              <a:path w="1710054" h="2087879">
                <a:moveTo>
                  <a:pt x="57911" y="2029968"/>
                </a:moveTo>
                <a:lnTo>
                  <a:pt x="27431" y="2029968"/>
                </a:lnTo>
                <a:lnTo>
                  <a:pt x="57911" y="2057400"/>
                </a:lnTo>
                <a:lnTo>
                  <a:pt x="57911" y="2029968"/>
                </a:lnTo>
                <a:close/>
              </a:path>
              <a:path w="1710054" h="2087879">
                <a:moveTo>
                  <a:pt x="1652015" y="2029968"/>
                </a:moveTo>
                <a:lnTo>
                  <a:pt x="57911" y="2029968"/>
                </a:lnTo>
                <a:lnTo>
                  <a:pt x="57911" y="2057400"/>
                </a:lnTo>
                <a:lnTo>
                  <a:pt x="1652015" y="2057400"/>
                </a:lnTo>
                <a:lnTo>
                  <a:pt x="1652015" y="2029968"/>
                </a:lnTo>
                <a:close/>
              </a:path>
              <a:path w="1710054" h="2087879">
                <a:moveTo>
                  <a:pt x="1652015" y="27432"/>
                </a:moveTo>
                <a:lnTo>
                  <a:pt x="1652015" y="2057400"/>
                </a:lnTo>
                <a:lnTo>
                  <a:pt x="1679448" y="2029968"/>
                </a:lnTo>
                <a:lnTo>
                  <a:pt x="1709927" y="2029968"/>
                </a:lnTo>
                <a:lnTo>
                  <a:pt x="1709927" y="54864"/>
                </a:lnTo>
                <a:lnTo>
                  <a:pt x="1679448" y="54864"/>
                </a:lnTo>
                <a:lnTo>
                  <a:pt x="1652015" y="27432"/>
                </a:lnTo>
                <a:close/>
              </a:path>
              <a:path w="1710054" h="2087879">
                <a:moveTo>
                  <a:pt x="1709927" y="2029968"/>
                </a:moveTo>
                <a:lnTo>
                  <a:pt x="1679448" y="2029968"/>
                </a:lnTo>
                <a:lnTo>
                  <a:pt x="1652015" y="2057400"/>
                </a:lnTo>
                <a:lnTo>
                  <a:pt x="1709927" y="2057400"/>
                </a:lnTo>
                <a:lnTo>
                  <a:pt x="1709927" y="2029968"/>
                </a:lnTo>
                <a:close/>
              </a:path>
              <a:path w="1710054" h="2087879">
                <a:moveTo>
                  <a:pt x="57911" y="27432"/>
                </a:moveTo>
                <a:lnTo>
                  <a:pt x="27431" y="54864"/>
                </a:lnTo>
                <a:lnTo>
                  <a:pt x="57911" y="54864"/>
                </a:lnTo>
                <a:lnTo>
                  <a:pt x="57911" y="27432"/>
                </a:lnTo>
                <a:close/>
              </a:path>
              <a:path w="1710054" h="2087879">
                <a:moveTo>
                  <a:pt x="1652015" y="27432"/>
                </a:moveTo>
                <a:lnTo>
                  <a:pt x="57911" y="27432"/>
                </a:lnTo>
                <a:lnTo>
                  <a:pt x="57911" y="54864"/>
                </a:lnTo>
                <a:lnTo>
                  <a:pt x="1652015" y="54864"/>
                </a:lnTo>
                <a:lnTo>
                  <a:pt x="1652015" y="27432"/>
                </a:lnTo>
                <a:close/>
              </a:path>
              <a:path w="1710054" h="2087879">
                <a:moveTo>
                  <a:pt x="1709927" y="27432"/>
                </a:moveTo>
                <a:lnTo>
                  <a:pt x="1652015" y="27432"/>
                </a:lnTo>
                <a:lnTo>
                  <a:pt x="1679448" y="54864"/>
                </a:lnTo>
                <a:lnTo>
                  <a:pt x="1709927" y="54864"/>
                </a:lnTo>
                <a:lnTo>
                  <a:pt x="1709927" y="27432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63715" y="5010911"/>
            <a:ext cx="13658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X=50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X:=50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+</a:t>
            </a:r>
            <a:r>
              <a:rPr sz="1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5;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3715" y="6108191"/>
            <a:ext cx="1118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X=55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:=55-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X=50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22324" y="1820874"/>
            <a:ext cx="7343140" cy="15951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354330" algn="l"/>
              </a:tabLst>
            </a:pP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Lost</a:t>
            </a:r>
            <a:r>
              <a:rPr sz="2200" b="1" u="heavy" spc="-1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Update</a:t>
            </a:r>
            <a:r>
              <a:rPr sz="2200" b="1" u="heavy" spc="-2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Problem.</a:t>
            </a:r>
            <a:endParaRPr sz="2200">
              <a:latin typeface="Arial"/>
              <a:cs typeface="Arial"/>
            </a:endParaRPr>
          </a:p>
          <a:p>
            <a:pPr marL="810895" marR="5080" lvl="1" indent="-34163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1530" algn="l"/>
              </a:tabLst>
            </a:pPr>
            <a:r>
              <a:rPr sz="2200" spc="5" dirty="0">
                <a:latin typeface="Arial MT"/>
                <a:cs typeface="Arial MT"/>
              </a:rPr>
              <a:t>Occurs </a:t>
            </a:r>
            <a:r>
              <a:rPr sz="2200" spc="-10" dirty="0">
                <a:latin typeface="Arial MT"/>
                <a:cs typeface="Arial MT"/>
              </a:rPr>
              <a:t>when </a:t>
            </a:r>
            <a:r>
              <a:rPr sz="2200" spc="-10" dirty="0">
                <a:solidFill>
                  <a:srgbClr val="990000"/>
                </a:solidFill>
                <a:latin typeface="Arial MT"/>
                <a:cs typeface="Arial MT"/>
              </a:rPr>
              <a:t>two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transactions update the same data </a:t>
            </a:r>
            <a:r>
              <a:rPr sz="2200" spc="-6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item</a:t>
            </a:r>
            <a:endParaRPr sz="2200">
              <a:latin typeface="Arial MT"/>
              <a:cs typeface="Arial MT"/>
            </a:endParaRPr>
          </a:p>
          <a:p>
            <a:pPr marL="810895" lvl="1" indent="-34163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1530" algn="l"/>
              </a:tabLst>
            </a:pPr>
            <a:r>
              <a:rPr sz="2200" spc="-5" dirty="0">
                <a:latin typeface="Arial MT"/>
                <a:cs typeface="Arial MT"/>
              </a:rPr>
              <a:t>But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read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same</a:t>
            </a:r>
            <a:r>
              <a:rPr sz="2200" spc="-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original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value</a:t>
            </a:r>
            <a:r>
              <a:rPr sz="2200" spc="1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before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update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132" y="1054608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Why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45" dirty="0">
                <a:solidFill>
                  <a:srgbClr val="BF0000"/>
                </a:solidFill>
                <a:latin typeface="Arial MT"/>
                <a:cs typeface="Arial MT"/>
              </a:rPr>
              <a:t>we</a:t>
            </a:r>
            <a:r>
              <a:rPr sz="3600" b="0" spc="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need</a:t>
            </a:r>
            <a:r>
              <a:rPr sz="3600" b="0" spc="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concurrency</a:t>
            </a:r>
            <a:r>
              <a:rPr sz="3600" b="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control</a:t>
            </a:r>
            <a:r>
              <a:rPr sz="3600" b="0" spc="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536" y="3929458"/>
            <a:ext cx="3636264" cy="25171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4991" y="5344019"/>
            <a:ext cx="3352090" cy="4583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28344" y="1792732"/>
            <a:ext cx="4657725" cy="4200525"/>
          </a:xfrm>
          <a:custGeom>
            <a:avLst/>
            <a:gdLst/>
            <a:ahLst/>
            <a:cxnLst/>
            <a:rect l="l" t="t" r="r" b="b"/>
            <a:pathLst>
              <a:path w="4657725" h="4200525">
                <a:moveTo>
                  <a:pt x="4657344" y="0"/>
                </a:moveTo>
                <a:lnTo>
                  <a:pt x="0" y="0"/>
                </a:lnTo>
                <a:lnTo>
                  <a:pt x="0" y="4200144"/>
                </a:lnTo>
                <a:lnTo>
                  <a:pt x="4657344" y="4200144"/>
                </a:lnTo>
                <a:lnTo>
                  <a:pt x="4657344" y="4194048"/>
                </a:lnTo>
                <a:lnTo>
                  <a:pt x="9143" y="4194048"/>
                </a:lnTo>
                <a:lnTo>
                  <a:pt x="3046" y="4191000"/>
                </a:lnTo>
                <a:lnTo>
                  <a:pt x="9143" y="4190999"/>
                </a:lnTo>
                <a:lnTo>
                  <a:pt x="9143" y="9143"/>
                </a:lnTo>
                <a:lnTo>
                  <a:pt x="3046" y="9143"/>
                </a:lnTo>
                <a:lnTo>
                  <a:pt x="9143" y="3047"/>
                </a:lnTo>
                <a:lnTo>
                  <a:pt x="4657344" y="3047"/>
                </a:lnTo>
                <a:lnTo>
                  <a:pt x="4657344" y="0"/>
                </a:lnTo>
                <a:close/>
              </a:path>
              <a:path w="4657725" h="4200525">
                <a:moveTo>
                  <a:pt x="9143" y="4191000"/>
                </a:moveTo>
                <a:lnTo>
                  <a:pt x="3046" y="4191000"/>
                </a:lnTo>
                <a:lnTo>
                  <a:pt x="9143" y="4194048"/>
                </a:lnTo>
                <a:lnTo>
                  <a:pt x="9143" y="4191000"/>
                </a:lnTo>
                <a:close/>
              </a:path>
              <a:path w="4657725" h="4200525">
                <a:moveTo>
                  <a:pt x="4648200" y="4191000"/>
                </a:moveTo>
                <a:lnTo>
                  <a:pt x="9143" y="4191000"/>
                </a:lnTo>
                <a:lnTo>
                  <a:pt x="9143" y="4194048"/>
                </a:lnTo>
                <a:lnTo>
                  <a:pt x="4648200" y="4194048"/>
                </a:lnTo>
                <a:lnTo>
                  <a:pt x="4648200" y="4191000"/>
                </a:lnTo>
                <a:close/>
              </a:path>
              <a:path w="4657725" h="4200525">
                <a:moveTo>
                  <a:pt x="4648200" y="3047"/>
                </a:moveTo>
                <a:lnTo>
                  <a:pt x="4648200" y="4194048"/>
                </a:lnTo>
                <a:lnTo>
                  <a:pt x="4651248" y="4191000"/>
                </a:lnTo>
                <a:lnTo>
                  <a:pt x="4657344" y="4191000"/>
                </a:lnTo>
                <a:lnTo>
                  <a:pt x="4657344" y="9143"/>
                </a:lnTo>
                <a:lnTo>
                  <a:pt x="4651248" y="9143"/>
                </a:lnTo>
                <a:lnTo>
                  <a:pt x="4648200" y="3047"/>
                </a:lnTo>
                <a:close/>
              </a:path>
              <a:path w="4657725" h="4200525">
                <a:moveTo>
                  <a:pt x="4657344" y="4191000"/>
                </a:moveTo>
                <a:lnTo>
                  <a:pt x="4651248" y="4191000"/>
                </a:lnTo>
                <a:lnTo>
                  <a:pt x="4648200" y="4194048"/>
                </a:lnTo>
                <a:lnTo>
                  <a:pt x="4657344" y="4194048"/>
                </a:lnTo>
                <a:lnTo>
                  <a:pt x="4657344" y="4191000"/>
                </a:lnTo>
                <a:close/>
              </a:path>
              <a:path w="4657725" h="4200525">
                <a:moveTo>
                  <a:pt x="9143" y="3047"/>
                </a:moveTo>
                <a:lnTo>
                  <a:pt x="3046" y="9143"/>
                </a:lnTo>
                <a:lnTo>
                  <a:pt x="9143" y="9143"/>
                </a:lnTo>
                <a:lnTo>
                  <a:pt x="9143" y="3047"/>
                </a:lnTo>
                <a:close/>
              </a:path>
              <a:path w="4657725" h="4200525">
                <a:moveTo>
                  <a:pt x="4648200" y="3047"/>
                </a:moveTo>
                <a:lnTo>
                  <a:pt x="9143" y="3047"/>
                </a:lnTo>
                <a:lnTo>
                  <a:pt x="9143" y="9143"/>
                </a:lnTo>
                <a:lnTo>
                  <a:pt x="4648200" y="9143"/>
                </a:lnTo>
                <a:lnTo>
                  <a:pt x="4648200" y="3047"/>
                </a:lnTo>
                <a:close/>
              </a:path>
              <a:path w="4657725" h="4200525">
                <a:moveTo>
                  <a:pt x="4657344" y="3047"/>
                </a:moveTo>
                <a:lnTo>
                  <a:pt x="4648200" y="3047"/>
                </a:lnTo>
                <a:lnTo>
                  <a:pt x="4651248" y="9143"/>
                </a:lnTo>
                <a:lnTo>
                  <a:pt x="4657344" y="9143"/>
                </a:lnTo>
                <a:lnTo>
                  <a:pt x="4657344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2324" y="1819657"/>
            <a:ext cx="448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330" algn="l"/>
                <a:tab pos="1137285" algn="l"/>
                <a:tab pos="2859405" algn="l"/>
                <a:tab pos="4096385" algn="l"/>
              </a:tabLst>
            </a:pP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The	</a:t>
            </a:r>
            <a:r>
              <a:rPr sz="2200" b="1" u="heavy" spc="-2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T</a:t>
            </a:r>
            <a:r>
              <a:rPr sz="22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e</a:t>
            </a:r>
            <a:r>
              <a:rPr sz="2200" b="1" u="heavy" spc="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m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por</a:t>
            </a:r>
            <a:r>
              <a:rPr sz="22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a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ry	</a:t>
            </a:r>
            <a:r>
              <a:rPr sz="22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U</a:t>
            </a:r>
            <a:r>
              <a:rPr sz="2200" b="1" u="heavy" spc="2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pd</a:t>
            </a:r>
            <a:r>
              <a:rPr sz="22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a</a:t>
            </a:r>
            <a:r>
              <a:rPr sz="2200" b="1" u="heavy" spc="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t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e	</a:t>
            </a:r>
            <a:r>
              <a:rPr sz="2200" b="1" u="heavy" spc="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(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or </a:t>
            </a:r>
            <a:r>
              <a:rPr sz="2200" b="1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Dirty</a:t>
            </a:r>
            <a:r>
              <a:rPr sz="2200" b="1" u="heavy" spc="-4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Read)</a:t>
            </a:r>
            <a:r>
              <a:rPr sz="2200" b="1" u="heavy" spc="1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Problem.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324" y="2566417"/>
            <a:ext cx="22663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330" algn="l"/>
                <a:tab pos="1426845" algn="l"/>
              </a:tabLst>
            </a:pPr>
            <a:r>
              <a:rPr sz="2200" spc="2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	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cc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spc="5" dirty="0">
                <a:latin typeface="Arial MT"/>
                <a:cs typeface="Arial MT"/>
              </a:rPr>
              <a:t>r</a:t>
            </a:r>
            <a:r>
              <a:rPr sz="2200" dirty="0">
                <a:latin typeface="Arial MT"/>
                <a:cs typeface="Arial MT"/>
              </a:rPr>
              <a:t>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100" y="2566417"/>
            <a:ext cx="170561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6205" marR="5080" indent="-104139" algn="r">
              <a:lnSpc>
                <a:spcPct val="100000"/>
              </a:lnSpc>
              <a:spcBef>
                <a:spcPts val="105"/>
              </a:spcBef>
              <a:tabLst>
                <a:tab pos="1222375" algn="l"/>
                <a:tab pos="1536065" algn="l"/>
              </a:tabLst>
            </a:pPr>
            <a:r>
              <a:rPr sz="2200" spc="-3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n	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e  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upda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t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e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s		a  </a:t>
            </a:r>
            <a:r>
              <a:rPr sz="2200" spc="-5" dirty="0">
                <a:latin typeface="Arial MT"/>
                <a:cs typeface="Arial MT"/>
              </a:rPr>
              <a:t>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700" y="2901697"/>
            <a:ext cx="13982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spc="5" dirty="0">
                <a:latin typeface="Arial MT"/>
                <a:cs typeface="Arial MT"/>
              </a:rPr>
              <a:t>tr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1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n 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database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788" y="2901697"/>
            <a:ext cx="80518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T1</a:t>
            </a:r>
            <a:endParaRPr sz="2200">
              <a:latin typeface="Arial MT"/>
              <a:cs typeface="Arial MT"/>
            </a:endParaRPr>
          </a:p>
          <a:p>
            <a:pPr marL="43180" marR="5080" indent="-30480">
              <a:lnSpc>
                <a:spcPct val="100000"/>
              </a:lnSpc>
            </a:pP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item 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(r</a:t>
            </a:r>
            <a:r>
              <a:rPr sz="2200" spc="-5" dirty="0">
                <a:latin typeface="Arial MT"/>
                <a:cs typeface="Arial MT"/>
              </a:rPr>
              <a:t>ead</a:t>
            </a:r>
            <a:r>
              <a:rPr sz="220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1035" y="3236977"/>
            <a:ext cx="18326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1185" algn="l"/>
              </a:tabLst>
            </a:pP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X,	</a:t>
            </a:r>
            <a:r>
              <a:rPr sz="2200" spc="-10" dirty="0">
                <a:latin typeface="Arial MT"/>
                <a:cs typeface="Arial MT"/>
              </a:rPr>
              <a:t>which</a:t>
            </a:r>
            <a:endParaRPr sz="2200">
              <a:latin typeface="Arial MT"/>
              <a:cs typeface="Arial MT"/>
            </a:endParaRPr>
          </a:p>
          <a:p>
            <a:pPr marL="262255">
              <a:lnSpc>
                <a:spcPct val="100000"/>
              </a:lnSpc>
              <a:tabLst>
                <a:tab pos="868680" algn="l"/>
              </a:tabLst>
            </a:pPr>
            <a:r>
              <a:rPr sz="2200" spc="-5" dirty="0">
                <a:latin typeface="Arial MT"/>
                <a:cs typeface="Arial MT"/>
              </a:rPr>
              <a:t>b</a:t>
            </a:r>
            <a:r>
              <a:rPr sz="2200" dirty="0">
                <a:latin typeface="Arial MT"/>
                <a:cs typeface="Arial MT"/>
              </a:rPr>
              <a:t>y	</a:t>
            </a:r>
            <a:r>
              <a:rPr sz="2200" spc="-5" dirty="0">
                <a:latin typeface="Arial MT"/>
                <a:cs typeface="Arial MT"/>
              </a:rPr>
              <a:t>ano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he</a:t>
            </a:r>
            <a:r>
              <a:rPr sz="2200" dirty="0"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324" y="3832555"/>
            <a:ext cx="4485005" cy="1930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3695" algn="just">
              <a:lnSpc>
                <a:spcPct val="100000"/>
              </a:lnSpc>
              <a:spcBef>
                <a:spcPts val="695"/>
              </a:spcBef>
            </a:pPr>
            <a:r>
              <a:rPr sz="2200" dirty="0">
                <a:latin typeface="Arial MT"/>
                <a:cs typeface="Arial MT"/>
              </a:rPr>
              <a:t>transaction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T2;</a:t>
            </a:r>
            <a:endParaRPr sz="2200">
              <a:latin typeface="Arial MT"/>
              <a:cs typeface="Arial MT"/>
            </a:endParaRPr>
          </a:p>
          <a:p>
            <a:pPr marL="353695" indent="-34163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330" algn="l"/>
              </a:tabLst>
            </a:pPr>
            <a:r>
              <a:rPr sz="2200" spc="5" dirty="0">
                <a:latin typeface="Arial MT"/>
                <a:cs typeface="Arial MT"/>
              </a:rPr>
              <a:t>Then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T1</a:t>
            </a:r>
            <a:r>
              <a:rPr sz="2200" spc="-2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fails</a:t>
            </a:r>
            <a:r>
              <a:rPr sz="2200" spc="-4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reason</a:t>
            </a:r>
            <a:endParaRPr sz="2200">
              <a:latin typeface="Arial MT"/>
              <a:cs typeface="Arial MT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30530" algn="l"/>
              </a:tabLst>
            </a:pPr>
            <a:r>
              <a:rPr dirty="0"/>
              <a:t>	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X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0066"/>
                </a:solidFill>
                <a:latin typeface="Arial MT"/>
                <a:cs typeface="Arial MT"/>
              </a:rPr>
              <a:t>was</a:t>
            </a:r>
            <a:r>
              <a:rPr sz="2200" spc="-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(read)</a:t>
            </a:r>
            <a:r>
              <a:rPr sz="2200" spc="5" dirty="0">
                <a:solidFill>
                  <a:srgbClr val="FF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by 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T2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dirty="0">
                <a:latin typeface="Arial MT"/>
                <a:cs typeface="Arial MT"/>
              </a:rPr>
              <a:t> its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dirty="0">
                <a:latin typeface="Arial MT"/>
                <a:cs typeface="Arial MT"/>
              </a:rPr>
              <a:t> changed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back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(rolled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back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UNDONE)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after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T1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fails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10132" y="1054608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Why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45" dirty="0">
                <a:solidFill>
                  <a:srgbClr val="BF0000"/>
                </a:solidFill>
                <a:latin typeface="Arial MT"/>
                <a:cs typeface="Arial MT"/>
              </a:rPr>
              <a:t>we</a:t>
            </a:r>
            <a:r>
              <a:rPr sz="3600" b="0" spc="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need</a:t>
            </a:r>
            <a:r>
              <a:rPr sz="3600" b="0" spc="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concurrency</a:t>
            </a:r>
            <a:r>
              <a:rPr sz="3600" b="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control</a:t>
            </a:r>
            <a:r>
              <a:rPr sz="3600" b="0" spc="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4371" y="2100624"/>
            <a:ext cx="3359020" cy="25160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04544" y="2021332"/>
            <a:ext cx="7781925" cy="4352925"/>
            <a:chOff x="1304544" y="2021332"/>
            <a:chExt cx="7781925" cy="4352925"/>
          </a:xfrm>
        </p:grpSpPr>
        <p:sp>
          <p:nvSpPr>
            <p:cNvPr id="4" name="object 4"/>
            <p:cNvSpPr/>
            <p:nvPr/>
          </p:nvSpPr>
          <p:spPr>
            <a:xfrm>
              <a:off x="1304544" y="2021332"/>
              <a:ext cx="7781925" cy="4352925"/>
            </a:xfrm>
            <a:custGeom>
              <a:avLst/>
              <a:gdLst/>
              <a:ahLst/>
              <a:cxnLst/>
              <a:rect l="l" t="t" r="r" b="b"/>
              <a:pathLst>
                <a:path w="7781925" h="4352925">
                  <a:moveTo>
                    <a:pt x="7781544" y="0"/>
                  </a:moveTo>
                  <a:lnTo>
                    <a:pt x="0" y="0"/>
                  </a:lnTo>
                  <a:lnTo>
                    <a:pt x="0" y="4352544"/>
                  </a:lnTo>
                  <a:lnTo>
                    <a:pt x="7781544" y="4352544"/>
                  </a:lnTo>
                  <a:lnTo>
                    <a:pt x="7781544" y="4346448"/>
                  </a:lnTo>
                  <a:lnTo>
                    <a:pt x="9143" y="4346448"/>
                  </a:lnTo>
                  <a:lnTo>
                    <a:pt x="3047" y="4343400"/>
                  </a:lnTo>
                  <a:lnTo>
                    <a:pt x="9143" y="4343399"/>
                  </a:lnTo>
                  <a:lnTo>
                    <a:pt x="9143" y="9143"/>
                  </a:lnTo>
                  <a:lnTo>
                    <a:pt x="3047" y="9143"/>
                  </a:lnTo>
                  <a:lnTo>
                    <a:pt x="9143" y="3047"/>
                  </a:lnTo>
                  <a:lnTo>
                    <a:pt x="7781544" y="3047"/>
                  </a:lnTo>
                  <a:lnTo>
                    <a:pt x="7781544" y="0"/>
                  </a:lnTo>
                  <a:close/>
                </a:path>
                <a:path w="7781925" h="4352925">
                  <a:moveTo>
                    <a:pt x="9143" y="4343400"/>
                  </a:moveTo>
                  <a:lnTo>
                    <a:pt x="3047" y="4343400"/>
                  </a:lnTo>
                  <a:lnTo>
                    <a:pt x="9143" y="4346448"/>
                  </a:lnTo>
                  <a:lnTo>
                    <a:pt x="9143" y="4343400"/>
                  </a:lnTo>
                  <a:close/>
                </a:path>
                <a:path w="7781925" h="4352925">
                  <a:moveTo>
                    <a:pt x="7772400" y="4343400"/>
                  </a:moveTo>
                  <a:lnTo>
                    <a:pt x="9143" y="4343400"/>
                  </a:lnTo>
                  <a:lnTo>
                    <a:pt x="9143" y="4346448"/>
                  </a:lnTo>
                  <a:lnTo>
                    <a:pt x="7772400" y="4346448"/>
                  </a:lnTo>
                  <a:lnTo>
                    <a:pt x="7772400" y="4343400"/>
                  </a:lnTo>
                  <a:close/>
                </a:path>
                <a:path w="7781925" h="4352925">
                  <a:moveTo>
                    <a:pt x="7772400" y="3047"/>
                  </a:moveTo>
                  <a:lnTo>
                    <a:pt x="7772400" y="4346448"/>
                  </a:lnTo>
                  <a:lnTo>
                    <a:pt x="7775448" y="4343400"/>
                  </a:lnTo>
                  <a:lnTo>
                    <a:pt x="7781544" y="4343400"/>
                  </a:lnTo>
                  <a:lnTo>
                    <a:pt x="7781544" y="9143"/>
                  </a:lnTo>
                  <a:lnTo>
                    <a:pt x="7775448" y="9143"/>
                  </a:lnTo>
                  <a:lnTo>
                    <a:pt x="7772400" y="3047"/>
                  </a:lnTo>
                  <a:close/>
                </a:path>
                <a:path w="7781925" h="4352925">
                  <a:moveTo>
                    <a:pt x="7781544" y="4343400"/>
                  </a:moveTo>
                  <a:lnTo>
                    <a:pt x="7775448" y="4343400"/>
                  </a:lnTo>
                  <a:lnTo>
                    <a:pt x="7772400" y="4346448"/>
                  </a:lnTo>
                  <a:lnTo>
                    <a:pt x="7781544" y="4346448"/>
                  </a:lnTo>
                  <a:lnTo>
                    <a:pt x="7781544" y="4343400"/>
                  </a:lnTo>
                  <a:close/>
                </a:path>
                <a:path w="7781925" h="4352925">
                  <a:moveTo>
                    <a:pt x="9143" y="3047"/>
                  </a:moveTo>
                  <a:lnTo>
                    <a:pt x="3047" y="9143"/>
                  </a:lnTo>
                  <a:lnTo>
                    <a:pt x="9143" y="9143"/>
                  </a:lnTo>
                  <a:lnTo>
                    <a:pt x="9143" y="3047"/>
                  </a:lnTo>
                  <a:close/>
                </a:path>
                <a:path w="7781925" h="4352925">
                  <a:moveTo>
                    <a:pt x="7772400" y="3047"/>
                  </a:moveTo>
                  <a:lnTo>
                    <a:pt x="9143" y="3047"/>
                  </a:lnTo>
                  <a:lnTo>
                    <a:pt x="9143" y="9143"/>
                  </a:lnTo>
                  <a:lnTo>
                    <a:pt x="7772400" y="9143"/>
                  </a:lnTo>
                  <a:lnTo>
                    <a:pt x="7772400" y="3047"/>
                  </a:lnTo>
                  <a:close/>
                </a:path>
                <a:path w="7781925" h="4352925">
                  <a:moveTo>
                    <a:pt x="7781544" y="3047"/>
                  </a:moveTo>
                  <a:lnTo>
                    <a:pt x="7772400" y="3047"/>
                  </a:lnTo>
                  <a:lnTo>
                    <a:pt x="7775448" y="9143"/>
                  </a:lnTo>
                  <a:lnTo>
                    <a:pt x="7781544" y="9143"/>
                  </a:lnTo>
                  <a:lnTo>
                    <a:pt x="7781544" y="3047"/>
                  </a:lnTo>
                  <a:close/>
                </a:path>
              </a:pathLst>
            </a:custGeom>
            <a:solidFill>
              <a:srgbClr val="FF7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3456" y="2374900"/>
              <a:ext cx="4474845" cy="30480"/>
            </a:xfrm>
            <a:custGeom>
              <a:avLst/>
              <a:gdLst/>
              <a:ahLst/>
              <a:cxnLst/>
              <a:rect l="l" t="t" r="r" b="b"/>
              <a:pathLst>
                <a:path w="4474845" h="30480">
                  <a:moveTo>
                    <a:pt x="4474464" y="0"/>
                  </a:moveTo>
                  <a:lnTo>
                    <a:pt x="0" y="0"/>
                  </a:lnTo>
                  <a:lnTo>
                    <a:pt x="0" y="30479"/>
                  </a:lnTo>
                  <a:lnTo>
                    <a:pt x="4474464" y="30479"/>
                  </a:lnTo>
                  <a:lnTo>
                    <a:pt x="447446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7920" y="5773420"/>
              <a:ext cx="161925" cy="21590"/>
            </a:xfrm>
            <a:custGeom>
              <a:avLst/>
              <a:gdLst/>
              <a:ahLst/>
              <a:cxnLst/>
              <a:rect l="l" t="t" r="r" b="b"/>
              <a:pathLst>
                <a:path w="161925" h="21589">
                  <a:moveTo>
                    <a:pt x="161544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161544" y="2133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9464" y="5773420"/>
              <a:ext cx="2612390" cy="21590"/>
            </a:xfrm>
            <a:custGeom>
              <a:avLst/>
              <a:gdLst/>
              <a:ahLst/>
              <a:cxnLst/>
              <a:rect l="l" t="t" r="r" b="b"/>
              <a:pathLst>
                <a:path w="2612390" h="21589">
                  <a:moveTo>
                    <a:pt x="2612136" y="0"/>
                  </a:moveTo>
                  <a:lnTo>
                    <a:pt x="0" y="0"/>
                  </a:lnTo>
                  <a:lnTo>
                    <a:pt x="0" y="21335"/>
                  </a:lnTo>
                  <a:lnTo>
                    <a:pt x="2612136" y="21335"/>
                  </a:lnTo>
                  <a:lnTo>
                    <a:pt x="2612136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98524" y="1973274"/>
            <a:ext cx="7609840" cy="417067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44805" indent="-33274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44805" algn="l"/>
                <a:tab pos="345440" algn="l"/>
              </a:tabLst>
            </a:pPr>
            <a:r>
              <a:rPr sz="2200" b="1" spc="-1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F2F9F"/>
                </a:solidFill>
                <a:latin typeface="Arial"/>
                <a:cs typeface="Arial"/>
              </a:rPr>
              <a:t>Incorrect</a:t>
            </a:r>
            <a:r>
              <a:rPr sz="22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F2F9F"/>
                </a:solidFill>
                <a:latin typeface="Arial"/>
                <a:cs typeface="Arial"/>
              </a:rPr>
              <a:t>Summary</a:t>
            </a:r>
            <a:r>
              <a:rPr sz="22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F2F9F"/>
                </a:solidFill>
                <a:latin typeface="Arial"/>
                <a:cs typeface="Arial"/>
              </a:rPr>
              <a:t>Problem</a:t>
            </a:r>
            <a:r>
              <a:rPr sz="22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3695" marR="5715" indent="-34163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330" algn="l"/>
              </a:tabLst>
            </a:pPr>
            <a:r>
              <a:rPr sz="2200" dirty="0">
                <a:latin typeface="Arial MT"/>
                <a:cs typeface="Arial MT"/>
              </a:rPr>
              <a:t>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transaction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calculating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an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aggregate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summary 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function on a number </a:t>
            </a:r>
            <a:r>
              <a:rPr sz="2200" spc="-15" dirty="0">
                <a:solidFill>
                  <a:srgbClr val="0066FF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records </a:t>
            </a:r>
            <a:r>
              <a:rPr sz="2200" spc="-5" dirty="0">
                <a:latin typeface="Arial MT"/>
                <a:cs typeface="Arial MT"/>
              </a:rPr>
              <a:t>(for example, </a:t>
            </a:r>
            <a:r>
              <a:rPr sz="2200" spc="-10" dirty="0">
                <a:latin typeface="Arial MT"/>
                <a:cs typeface="Arial MT"/>
              </a:rPr>
              <a:t>sum </a:t>
            </a:r>
            <a:r>
              <a:rPr sz="2200" spc="-5" dirty="0">
                <a:latin typeface="Arial MT"/>
                <a:cs typeface="Arial MT"/>
              </a:rPr>
              <a:t>(total) 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 </a:t>
            </a:r>
            <a:r>
              <a:rPr sz="2200" dirty="0">
                <a:latin typeface="Arial MT"/>
                <a:cs typeface="Arial MT"/>
              </a:rPr>
              <a:t>bank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balances)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3695" marR="5080" indent="-341630" algn="just">
              <a:lnSpc>
                <a:spcPct val="100000"/>
              </a:lnSpc>
              <a:buFont typeface="Wingdings"/>
              <a:buChar char=""/>
              <a:tabLst>
                <a:tab pos="354330" algn="l"/>
              </a:tabLst>
            </a:pP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other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transactions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 are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66FF"/>
                </a:solidFill>
                <a:latin typeface="Arial MT"/>
                <a:cs typeface="Arial MT"/>
              </a:rPr>
              <a:t>updating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 some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these </a:t>
            </a:r>
            <a:r>
              <a:rPr sz="2200" spc="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66FF"/>
                </a:solidFill>
                <a:latin typeface="Arial MT"/>
                <a:cs typeface="Arial MT"/>
              </a:rPr>
              <a:t>records </a:t>
            </a:r>
            <a:r>
              <a:rPr sz="2200" spc="5" dirty="0">
                <a:latin typeface="Arial MT"/>
                <a:cs typeface="Arial MT"/>
              </a:rPr>
              <a:t>(for </a:t>
            </a:r>
            <a:r>
              <a:rPr sz="2200" spc="-5" dirty="0">
                <a:latin typeface="Arial MT"/>
                <a:cs typeface="Arial MT"/>
              </a:rPr>
              <a:t>example, transferring </a:t>
            </a:r>
            <a:r>
              <a:rPr sz="2200" dirty="0">
                <a:latin typeface="Arial MT"/>
                <a:cs typeface="Arial MT"/>
              </a:rPr>
              <a:t>a large </a:t>
            </a:r>
            <a:r>
              <a:rPr sz="2200" spc="-5" dirty="0">
                <a:latin typeface="Arial MT"/>
                <a:cs typeface="Arial MT"/>
              </a:rPr>
              <a:t>amount between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accounts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(Figure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next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slide)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33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aggregate</a:t>
            </a:r>
            <a:r>
              <a:rPr sz="2200" dirty="0">
                <a:latin typeface="Arial MT"/>
                <a:cs typeface="Arial MT"/>
              </a:rPr>
              <a:t> function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some</a:t>
            </a:r>
            <a:r>
              <a:rPr sz="2200" spc="6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90000"/>
                </a:solidFill>
                <a:latin typeface="Arial MT"/>
                <a:cs typeface="Arial MT"/>
              </a:rPr>
              <a:t>values</a:t>
            </a:r>
            <a:r>
              <a:rPr sz="2200" spc="6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before </a:t>
            </a:r>
            <a:r>
              <a:rPr sz="2200" spc="-60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they</a:t>
            </a:r>
            <a:r>
              <a:rPr sz="2200" u="heavy" spc="-2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are</a:t>
            </a:r>
            <a:r>
              <a:rPr sz="2200" u="heavy" spc="-1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updated and</a:t>
            </a:r>
            <a:r>
              <a:rPr sz="2200" u="heavy" spc="-2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others</a:t>
            </a:r>
            <a:r>
              <a:rPr sz="2200" u="heavy" spc="-1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spc="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after</a:t>
            </a:r>
            <a:r>
              <a:rPr sz="2200" u="heavy" spc="-6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they</a:t>
            </a:r>
            <a:r>
              <a:rPr sz="2200" u="heavy" spc="-1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are</a:t>
            </a:r>
            <a:r>
              <a:rPr sz="2200" u="heavy" spc="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Arial MT"/>
                <a:cs typeface="Arial MT"/>
              </a:rPr>
              <a:t>updated</a:t>
            </a:r>
            <a:r>
              <a:rPr sz="2200" dirty="0">
                <a:solidFill>
                  <a:srgbClr val="99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83980" y="6718849"/>
            <a:ext cx="189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sz="1600" b="1" dirty="0">
                <a:solidFill>
                  <a:srgbClr val="0066FF"/>
                </a:solidFill>
                <a:latin typeface="Arial"/>
                <a:cs typeface="Arial"/>
              </a:rPr>
              <a:t>7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79652" y="1207008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Why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45" dirty="0">
                <a:solidFill>
                  <a:srgbClr val="BF0000"/>
                </a:solidFill>
                <a:latin typeface="Arial MT"/>
                <a:cs typeface="Arial MT"/>
              </a:rPr>
              <a:t>we</a:t>
            </a:r>
            <a:r>
              <a:rPr sz="3600" b="0" spc="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need</a:t>
            </a:r>
            <a:r>
              <a:rPr sz="3600" b="0" spc="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concurrency</a:t>
            </a:r>
            <a:r>
              <a:rPr sz="3600" b="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control</a:t>
            </a:r>
            <a:r>
              <a:rPr sz="3600" b="0" spc="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3247" y="1862835"/>
            <a:ext cx="6916420" cy="4069079"/>
            <a:chOff x="1603247" y="1862835"/>
            <a:chExt cx="6916420" cy="40690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692" y="1871979"/>
              <a:ext cx="6402214" cy="39650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03247" y="1862835"/>
              <a:ext cx="6916420" cy="4069079"/>
            </a:xfrm>
            <a:custGeom>
              <a:avLst/>
              <a:gdLst/>
              <a:ahLst/>
              <a:cxnLst/>
              <a:rect l="l" t="t" r="r" b="b"/>
              <a:pathLst>
                <a:path w="6916420" h="4069079">
                  <a:moveTo>
                    <a:pt x="6912863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066031"/>
                  </a:lnTo>
                  <a:lnTo>
                    <a:pt x="3048" y="4069079"/>
                  </a:lnTo>
                  <a:lnTo>
                    <a:pt x="6912863" y="4069079"/>
                  </a:lnTo>
                  <a:lnTo>
                    <a:pt x="6915911" y="4066031"/>
                  </a:lnTo>
                  <a:lnTo>
                    <a:pt x="6915911" y="4062983"/>
                  </a:lnTo>
                  <a:lnTo>
                    <a:pt x="9143" y="4062983"/>
                  </a:lnTo>
                  <a:lnTo>
                    <a:pt x="6096" y="4059936"/>
                  </a:lnTo>
                  <a:lnTo>
                    <a:pt x="9143" y="4059936"/>
                  </a:lnTo>
                  <a:lnTo>
                    <a:pt x="9143" y="9143"/>
                  </a:lnTo>
                  <a:lnTo>
                    <a:pt x="6096" y="9143"/>
                  </a:lnTo>
                  <a:lnTo>
                    <a:pt x="9143" y="6096"/>
                  </a:lnTo>
                  <a:lnTo>
                    <a:pt x="6915911" y="6096"/>
                  </a:lnTo>
                  <a:lnTo>
                    <a:pt x="6915911" y="3048"/>
                  </a:lnTo>
                  <a:lnTo>
                    <a:pt x="6912863" y="0"/>
                  </a:lnTo>
                  <a:close/>
                </a:path>
                <a:path w="6916420" h="4069079">
                  <a:moveTo>
                    <a:pt x="9143" y="4059936"/>
                  </a:moveTo>
                  <a:lnTo>
                    <a:pt x="6096" y="4059936"/>
                  </a:lnTo>
                  <a:lnTo>
                    <a:pt x="9143" y="4062983"/>
                  </a:lnTo>
                  <a:lnTo>
                    <a:pt x="9143" y="4059936"/>
                  </a:lnTo>
                  <a:close/>
                </a:path>
                <a:path w="6916420" h="4069079">
                  <a:moveTo>
                    <a:pt x="6906768" y="4059936"/>
                  </a:moveTo>
                  <a:lnTo>
                    <a:pt x="9143" y="4059936"/>
                  </a:lnTo>
                  <a:lnTo>
                    <a:pt x="9143" y="4062983"/>
                  </a:lnTo>
                  <a:lnTo>
                    <a:pt x="6906768" y="4062983"/>
                  </a:lnTo>
                  <a:lnTo>
                    <a:pt x="6906768" y="4059936"/>
                  </a:lnTo>
                  <a:close/>
                </a:path>
                <a:path w="6916420" h="4069079">
                  <a:moveTo>
                    <a:pt x="6906768" y="6096"/>
                  </a:moveTo>
                  <a:lnTo>
                    <a:pt x="6906768" y="4062983"/>
                  </a:lnTo>
                  <a:lnTo>
                    <a:pt x="6912863" y="4059936"/>
                  </a:lnTo>
                  <a:lnTo>
                    <a:pt x="6915911" y="4059936"/>
                  </a:lnTo>
                  <a:lnTo>
                    <a:pt x="6915911" y="9143"/>
                  </a:lnTo>
                  <a:lnTo>
                    <a:pt x="6912863" y="9143"/>
                  </a:lnTo>
                  <a:lnTo>
                    <a:pt x="6906768" y="6096"/>
                  </a:lnTo>
                  <a:close/>
                </a:path>
                <a:path w="6916420" h="4069079">
                  <a:moveTo>
                    <a:pt x="6915911" y="4059936"/>
                  </a:moveTo>
                  <a:lnTo>
                    <a:pt x="6912863" y="4059936"/>
                  </a:lnTo>
                  <a:lnTo>
                    <a:pt x="6906768" y="4062983"/>
                  </a:lnTo>
                  <a:lnTo>
                    <a:pt x="6915911" y="4062983"/>
                  </a:lnTo>
                  <a:lnTo>
                    <a:pt x="6915911" y="4059936"/>
                  </a:lnTo>
                  <a:close/>
                </a:path>
                <a:path w="6916420" h="4069079">
                  <a:moveTo>
                    <a:pt x="9143" y="6096"/>
                  </a:moveTo>
                  <a:lnTo>
                    <a:pt x="6096" y="9143"/>
                  </a:lnTo>
                  <a:lnTo>
                    <a:pt x="9143" y="9143"/>
                  </a:lnTo>
                  <a:lnTo>
                    <a:pt x="9143" y="6096"/>
                  </a:lnTo>
                  <a:close/>
                </a:path>
                <a:path w="6916420" h="4069079">
                  <a:moveTo>
                    <a:pt x="6906768" y="6096"/>
                  </a:moveTo>
                  <a:lnTo>
                    <a:pt x="9143" y="6096"/>
                  </a:lnTo>
                  <a:lnTo>
                    <a:pt x="9143" y="9143"/>
                  </a:lnTo>
                  <a:lnTo>
                    <a:pt x="6906768" y="9143"/>
                  </a:lnTo>
                  <a:lnTo>
                    <a:pt x="6906768" y="6096"/>
                  </a:lnTo>
                  <a:close/>
                </a:path>
                <a:path w="6916420" h="4069079">
                  <a:moveTo>
                    <a:pt x="6915911" y="6096"/>
                  </a:moveTo>
                  <a:lnTo>
                    <a:pt x="6906768" y="6096"/>
                  </a:lnTo>
                  <a:lnTo>
                    <a:pt x="6912863" y="9143"/>
                  </a:lnTo>
                  <a:lnTo>
                    <a:pt x="6915911" y="9143"/>
                  </a:lnTo>
                  <a:lnTo>
                    <a:pt x="6915911" y="6096"/>
                  </a:lnTo>
                  <a:close/>
                </a:path>
              </a:pathLst>
            </a:custGeom>
            <a:solidFill>
              <a:srgbClr val="FF7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0924" y="1057656"/>
            <a:ext cx="62960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BF0000"/>
                </a:solidFill>
              </a:rPr>
              <a:t>The</a:t>
            </a:r>
            <a:r>
              <a:rPr spc="-20" dirty="0">
                <a:solidFill>
                  <a:srgbClr val="BF0000"/>
                </a:solidFill>
              </a:rPr>
              <a:t> </a:t>
            </a:r>
            <a:r>
              <a:rPr spc="-5" dirty="0">
                <a:solidFill>
                  <a:srgbClr val="BF0000"/>
                </a:solidFill>
              </a:rPr>
              <a:t>Incorrect</a:t>
            </a:r>
            <a:r>
              <a:rPr dirty="0">
                <a:solidFill>
                  <a:srgbClr val="BF0000"/>
                </a:solidFill>
              </a:rPr>
              <a:t> </a:t>
            </a:r>
            <a:r>
              <a:rPr spc="-10" dirty="0">
                <a:solidFill>
                  <a:srgbClr val="BF0000"/>
                </a:solidFill>
              </a:rPr>
              <a:t>Summary</a:t>
            </a:r>
            <a:r>
              <a:rPr spc="30" dirty="0">
                <a:solidFill>
                  <a:srgbClr val="BF0000"/>
                </a:solidFill>
              </a:rPr>
              <a:t> </a:t>
            </a:r>
            <a:r>
              <a:rPr spc="-10" dirty="0">
                <a:solidFill>
                  <a:srgbClr val="BF0000"/>
                </a:solidFill>
              </a:rPr>
              <a:t>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2" y="375412"/>
            <a:ext cx="2194560" cy="685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97862" y="2097532"/>
            <a:ext cx="7781925" cy="3133725"/>
          </a:xfrm>
          <a:custGeom>
            <a:avLst/>
            <a:gdLst/>
            <a:ahLst/>
            <a:cxnLst/>
            <a:rect l="l" t="t" r="r" b="b"/>
            <a:pathLst>
              <a:path w="7781925" h="3133725">
                <a:moveTo>
                  <a:pt x="7781545" y="0"/>
                </a:moveTo>
                <a:lnTo>
                  <a:pt x="0" y="0"/>
                </a:lnTo>
                <a:lnTo>
                  <a:pt x="0" y="3133343"/>
                </a:lnTo>
                <a:lnTo>
                  <a:pt x="7781545" y="3133343"/>
                </a:lnTo>
                <a:lnTo>
                  <a:pt x="7781545" y="3127248"/>
                </a:lnTo>
                <a:lnTo>
                  <a:pt x="9145" y="3127247"/>
                </a:lnTo>
                <a:lnTo>
                  <a:pt x="6097" y="3124199"/>
                </a:lnTo>
                <a:lnTo>
                  <a:pt x="9145" y="3124199"/>
                </a:lnTo>
                <a:lnTo>
                  <a:pt x="9145" y="9143"/>
                </a:lnTo>
                <a:lnTo>
                  <a:pt x="6097" y="9143"/>
                </a:lnTo>
                <a:lnTo>
                  <a:pt x="9145" y="3047"/>
                </a:lnTo>
                <a:lnTo>
                  <a:pt x="7781545" y="3047"/>
                </a:lnTo>
                <a:lnTo>
                  <a:pt x="7781545" y="0"/>
                </a:lnTo>
                <a:close/>
              </a:path>
              <a:path w="7781925" h="3133725">
                <a:moveTo>
                  <a:pt x="9145" y="3124199"/>
                </a:moveTo>
                <a:lnTo>
                  <a:pt x="6097" y="3124199"/>
                </a:lnTo>
                <a:lnTo>
                  <a:pt x="9145" y="3127247"/>
                </a:lnTo>
                <a:lnTo>
                  <a:pt x="9145" y="3124199"/>
                </a:lnTo>
                <a:close/>
              </a:path>
              <a:path w="7781925" h="3133725">
                <a:moveTo>
                  <a:pt x="7772401" y="3124199"/>
                </a:moveTo>
                <a:lnTo>
                  <a:pt x="9145" y="3124199"/>
                </a:lnTo>
                <a:lnTo>
                  <a:pt x="9145" y="3127247"/>
                </a:lnTo>
                <a:lnTo>
                  <a:pt x="7772401" y="3127247"/>
                </a:lnTo>
                <a:lnTo>
                  <a:pt x="7772401" y="3124199"/>
                </a:lnTo>
                <a:close/>
              </a:path>
              <a:path w="7781925" h="3133725">
                <a:moveTo>
                  <a:pt x="7772401" y="3047"/>
                </a:moveTo>
                <a:lnTo>
                  <a:pt x="7772401" y="3127247"/>
                </a:lnTo>
                <a:lnTo>
                  <a:pt x="7778497" y="3124199"/>
                </a:lnTo>
                <a:lnTo>
                  <a:pt x="7781545" y="3124200"/>
                </a:lnTo>
                <a:lnTo>
                  <a:pt x="7781545" y="9143"/>
                </a:lnTo>
                <a:lnTo>
                  <a:pt x="7778497" y="9143"/>
                </a:lnTo>
                <a:lnTo>
                  <a:pt x="7772401" y="3047"/>
                </a:lnTo>
                <a:close/>
              </a:path>
              <a:path w="7781925" h="3133725">
                <a:moveTo>
                  <a:pt x="7781545" y="3124200"/>
                </a:moveTo>
                <a:lnTo>
                  <a:pt x="7778497" y="3124199"/>
                </a:lnTo>
                <a:lnTo>
                  <a:pt x="7772401" y="3127247"/>
                </a:lnTo>
                <a:lnTo>
                  <a:pt x="7781545" y="3127248"/>
                </a:lnTo>
                <a:lnTo>
                  <a:pt x="7781545" y="3124200"/>
                </a:lnTo>
                <a:close/>
              </a:path>
              <a:path w="7781925" h="3133725">
                <a:moveTo>
                  <a:pt x="9145" y="3047"/>
                </a:moveTo>
                <a:lnTo>
                  <a:pt x="6097" y="9143"/>
                </a:lnTo>
                <a:lnTo>
                  <a:pt x="9145" y="9143"/>
                </a:lnTo>
                <a:lnTo>
                  <a:pt x="9145" y="3047"/>
                </a:lnTo>
                <a:close/>
              </a:path>
              <a:path w="7781925" h="3133725">
                <a:moveTo>
                  <a:pt x="7772401" y="3047"/>
                </a:moveTo>
                <a:lnTo>
                  <a:pt x="9145" y="3047"/>
                </a:lnTo>
                <a:lnTo>
                  <a:pt x="9145" y="9143"/>
                </a:lnTo>
                <a:lnTo>
                  <a:pt x="7772401" y="9143"/>
                </a:lnTo>
                <a:lnTo>
                  <a:pt x="7772401" y="3047"/>
                </a:lnTo>
                <a:close/>
              </a:path>
              <a:path w="7781925" h="3133725">
                <a:moveTo>
                  <a:pt x="7781545" y="3047"/>
                </a:moveTo>
                <a:lnTo>
                  <a:pt x="7772401" y="3047"/>
                </a:lnTo>
                <a:lnTo>
                  <a:pt x="7778497" y="9143"/>
                </a:lnTo>
                <a:lnTo>
                  <a:pt x="7781545" y="9143"/>
                </a:lnTo>
                <a:lnTo>
                  <a:pt x="7781545" y="3047"/>
                </a:lnTo>
                <a:close/>
              </a:path>
            </a:pathLst>
          </a:custGeom>
          <a:solidFill>
            <a:srgbClr val="FF7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1844" y="2049474"/>
            <a:ext cx="7609205" cy="30124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44805" indent="-332740" algn="just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45440" algn="l"/>
              </a:tabLst>
            </a:pPr>
            <a:r>
              <a:rPr sz="2200" b="1" u="heavy" spc="-1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The</a:t>
            </a:r>
            <a:r>
              <a:rPr sz="2200" b="1" u="heavy" spc="2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Unrepeatable</a:t>
            </a:r>
            <a:r>
              <a:rPr sz="2200" b="1" u="heavy" spc="-3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Read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Problem</a:t>
            </a:r>
            <a:r>
              <a:rPr sz="2200" b="1" u="heavy" spc="-2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 </a:t>
            </a:r>
            <a:r>
              <a:rPr sz="22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57834" algn="l"/>
              </a:tabLst>
            </a:pPr>
            <a:r>
              <a:rPr dirty="0"/>
              <a:t>	</a:t>
            </a:r>
            <a:r>
              <a:rPr sz="2200" spc="5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transaction </a:t>
            </a:r>
            <a:r>
              <a:rPr sz="2200" spc="10" dirty="0">
                <a:solidFill>
                  <a:srgbClr val="FF0066"/>
                </a:solidFill>
                <a:latin typeface="Arial MT"/>
                <a:cs typeface="Arial MT"/>
              </a:rPr>
              <a:t>T1 </a:t>
            </a:r>
            <a:r>
              <a:rPr sz="2200" dirty="0">
                <a:solidFill>
                  <a:srgbClr val="FF0066"/>
                </a:solidFill>
                <a:latin typeface="Arial MT"/>
                <a:cs typeface="Arial MT"/>
              </a:rPr>
              <a:t>may read an item </a:t>
            </a:r>
            <a:r>
              <a:rPr sz="2200" spc="-5" dirty="0">
                <a:latin typeface="Arial MT"/>
                <a:cs typeface="Arial MT"/>
              </a:rPr>
              <a:t>(say, </a:t>
            </a:r>
            <a:r>
              <a:rPr sz="2200" spc="-10" dirty="0">
                <a:latin typeface="Arial MT"/>
                <a:cs typeface="Arial MT"/>
              </a:rPr>
              <a:t>available </a:t>
            </a:r>
            <a:r>
              <a:rPr sz="2200" dirty="0">
                <a:latin typeface="Arial MT"/>
                <a:cs typeface="Arial MT"/>
              </a:rPr>
              <a:t>seats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 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flight)</a:t>
            </a:r>
            <a:endParaRPr sz="2200">
              <a:latin typeface="Arial MT"/>
              <a:cs typeface="Arial MT"/>
            </a:endParaRPr>
          </a:p>
          <a:p>
            <a:pPr marL="353695" indent="-34163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4330" algn="l"/>
              </a:tabLst>
            </a:pPr>
            <a:r>
              <a:rPr sz="2200" dirty="0">
                <a:latin typeface="Arial MT"/>
                <a:cs typeface="Arial MT"/>
              </a:rPr>
              <a:t>Later</a:t>
            </a:r>
            <a:endParaRPr sz="2200">
              <a:latin typeface="Arial MT"/>
              <a:cs typeface="Arial MT"/>
            </a:endParaRPr>
          </a:p>
          <a:p>
            <a:pPr marL="810895" marR="7620" lvl="1" indent="-34163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90905" algn="l"/>
              </a:tabLst>
            </a:pPr>
            <a:r>
              <a:rPr dirty="0"/>
              <a:t>	</a:t>
            </a:r>
            <a:r>
              <a:rPr sz="2200" spc="10" dirty="0">
                <a:latin typeface="Arial MT"/>
                <a:cs typeface="Arial MT"/>
              </a:rPr>
              <a:t>T1 </a:t>
            </a:r>
            <a:r>
              <a:rPr sz="2200" dirty="0">
                <a:latin typeface="Arial MT"/>
                <a:cs typeface="Arial MT"/>
              </a:rPr>
              <a:t>may read the </a:t>
            </a:r>
            <a:r>
              <a:rPr sz="2200" spc="-5" dirty="0">
                <a:latin typeface="Arial MT"/>
                <a:cs typeface="Arial MT"/>
              </a:rPr>
              <a:t>same </a:t>
            </a:r>
            <a:r>
              <a:rPr sz="2200" spc="-10" dirty="0">
                <a:latin typeface="Arial MT"/>
                <a:cs typeface="Arial MT"/>
              </a:rPr>
              <a:t>item </a:t>
            </a:r>
            <a:r>
              <a:rPr sz="2200" spc="-5" dirty="0">
                <a:latin typeface="Arial MT"/>
                <a:cs typeface="Arial MT"/>
              </a:rPr>
              <a:t>again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5" dirty="0">
                <a:latin typeface="Arial MT"/>
                <a:cs typeface="Arial MT"/>
              </a:rPr>
              <a:t>get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different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value </a:t>
            </a:r>
            <a:r>
              <a:rPr sz="2200" dirty="0">
                <a:latin typeface="Arial MT"/>
                <a:cs typeface="Arial MT"/>
              </a:rPr>
              <a:t>because another </a:t>
            </a:r>
            <a:r>
              <a:rPr sz="2200" spc="-5" dirty="0">
                <a:latin typeface="Arial MT"/>
                <a:cs typeface="Arial MT"/>
              </a:rPr>
              <a:t>transaction </a:t>
            </a:r>
            <a:r>
              <a:rPr sz="2200" spc="10" dirty="0">
                <a:latin typeface="Arial MT"/>
                <a:cs typeface="Arial MT"/>
              </a:rPr>
              <a:t>T2 </a:t>
            </a:r>
            <a:r>
              <a:rPr sz="2200" dirty="0">
                <a:latin typeface="Arial MT"/>
                <a:cs typeface="Arial MT"/>
              </a:rPr>
              <a:t>has </a:t>
            </a:r>
            <a:r>
              <a:rPr sz="2200" spc="-10" dirty="0">
                <a:latin typeface="Arial MT"/>
                <a:cs typeface="Arial MT"/>
              </a:rPr>
              <a:t>updated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 </a:t>
            </a:r>
            <a:r>
              <a:rPr sz="2200" spc="-5" dirty="0">
                <a:latin typeface="Arial MT"/>
                <a:cs typeface="Arial MT"/>
              </a:rPr>
              <a:t>(reserved </a:t>
            </a:r>
            <a:r>
              <a:rPr sz="2200" dirty="0">
                <a:latin typeface="Arial MT"/>
                <a:cs typeface="Arial MT"/>
              </a:rPr>
              <a:t>seats on the </a:t>
            </a:r>
            <a:r>
              <a:rPr sz="2200" spc="-5" dirty="0">
                <a:latin typeface="Arial MT"/>
                <a:cs typeface="Arial MT"/>
              </a:rPr>
              <a:t>flight) </a:t>
            </a:r>
            <a:r>
              <a:rPr sz="2200" spc="-10" dirty="0">
                <a:latin typeface="Arial MT"/>
                <a:cs typeface="Arial MT"/>
              </a:rPr>
              <a:t>between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two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10" dirty="0">
                <a:latin typeface="Arial MT"/>
                <a:cs typeface="Arial MT"/>
              </a:rPr>
              <a:t> T1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79652" y="1207008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Why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45" dirty="0">
                <a:solidFill>
                  <a:srgbClr val="BF0000"/>
                </a:solidFill>
                <a:latin typeface="Arial MT"/>
                <a:cs typeface="Arial MT"/>
              </a:rPr>
              <a:t>we</a:t>
            </a:r>
            <a:r>
              <a:rPr sz="3600" b="0" spc="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10" dirty="0">
                <a:solidFill>
                  <a:srgbClr val="BF0000"/>
                </a:solidFill>
                <a:latin typeface="Arial MT"/>
                <a:cs typeface="Arial MT"/>
              </a:rPr>
              <a:t>need</a:t>
            </a:r>
            <a:r>
              <a:rPr sz="3600" b="0" spc="1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concurrency</a:t>
            </a:r>
            <a:r>
              <a:rPr sz="3600" b="0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control</a:t>
            </a:r>
            <a:r>
              <a:rPr sz="3600" b="0" spc="1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BF0000"/>
                </a:solidFill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948</Words>
  <Application>Microsoft Office PowerPoint</Application>
  <PresentationFormat>Custom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Wingdings</vt:lpstr>
      <vt:lpstr>Office Theme</vt:lpstr>
      <vt:lpstr>INT104 – Database Management System  Unit – III</vt:lpstr>
      <vt:lpstr>PowerPoint Presentation</vt:lpstr>
      <vt:lpstr>Why we need concurrency control ?</vt:lpstr>
      <vt:lpstr>Normal Scenario</vt:lpstr>
      <vt:lpstr>Why we need concurrency control ?</vt:lpstr>
      <vt:lpstr>Why we need concurrency control ?</vt:lpstr>
      <vt:lpstr>Why we need concurrency control ?</vt:lpstr>
      <vt:lpstr>The Incorrect Summary Problem</vt:lpstr>
      <vt:lpstr>Why we need concurrency control ?</vt:lpstr>
      <vt:lpstr>Why recovery is needed?</vt:lpstr>
      <vt:lpstr>Why recovery is needed ?</vt:lpstr>
      <vt:lpstr>Why recovery is needed ?</vt:lpstr>
      <vt:lpstr>Why recovery is needed ?</vt:lpstr>
      <vt:lpstr>Why recovery is needed ?</vt:lpstr>
      <vt:lpstr>Why recovery is needed ?</vt:lpstr>
      <vt:lpstr>Why recovery is needed ?</vt:lpstr>
      <vt:lpstr>Why recovery is needed ?</vt:lpstr>
      <vt:lpstr>Why recovery is needed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INT102 – Database Management System  Unit – III</dc:title>
  <dc:creator>SASTRA</dc:creator>
  <cp:lastModifiedBy>Bhaskaran S</cp:lastModifiedBy>
  <cp:revision>3</cp:revision>
  <dcterms:created xsi:type="dcterms:W3CDTF">2023-04-11T03:22:09Z</dcterms:created>
  <dcterms:modified xsi:type="dcterms:W3CDTF">2023-10-12T09:17:31Z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LastSaved">
    <vt:filetime>2021-05-04T00:00:00Z</vt:filetime>
  </property>
</Properties>
</file>