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5/6/2021</a:t>
            </a:r>
            <a:r>
              <a:rPr spc="-25" dirty="0"/>
              <a:t> </a:t>
            </a:r>
            <a:r>
              <a:rPr dirty="0"/>
              <a:t>4:19:59</a:t>
            </a:r>
            <a:r>
              <a:rPr spc="-20" dirty="0"/>
              <a:t> </a:t>
            </a:r>
            <a:r>
              <a:rPr spc="-2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5/6/2021</a:t>
            </a:r>
            <a:r>
              <a:rPr spc="-25" dirty="0"/>
              <a:t> </a:t>
            </a:r>
            <a:r>
              <a:rPr dirty="0"/>
              <a:t>4:19:59</a:t>
            </a:r>
            <a:r>
              <a:rPr spc="-20" dirty="0"/>
              <a:t> </a:t>
            </a:r>
            <a:r>
              <a:rPr spc="-2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5/6/2021</a:t>
            </a:r>
            <a:r>
              <a:rPr spc="-25" dirty="0"/>
              <a:t> </a:t>
            </a:r>
            <a:r>
              <a:rPr dirty="0"/>
              <a:t>4:19:59</a:t>
            </a:r>
            <a:r>
              <a:rPr spc="-20" dirty="0"/>
              <a:t> </a:t>
            </a:r>
            <a:r>
              <a:rPr spc="-25" dirty="0"/>
              <a:t>PM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5/6/2021</a:t>
            </a:r>
            <a:r>
              <a:rPr spc="-25" dirty="0"/>
              <a:t> </a:t>
            </a:r>
            <a:r>
              <a:rPr dirty="0"/>
              <a:t>4:19:59</a:t>
            </a:r>
            <a:r>
              <a:rPr spc="-20" dirty="0"/>
              <a:t> </a:t>
            </a:r>
            <a:r>
              <a:rPr spc="-2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5/6/2021</a:t>
            </a:r>
            <a:r>
              <a:rPr spc="-25" dirty="0"/>
              <a:t> </a:t>
            </a:r>
            <a:r>
              <a:rPr dirty="0"/>
              <a:t>4:19:59</a:t>
            </a:r>
            <a:r>
              <a:rPr spc="-20" dirty="0"/>
              <a:t> </a:t>
            </a:r>
            <a:r>
              <a:rPr spc="-25" dirty="0"/>
              <a:t>PM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532" y="810767"/>
            <a:ext cx="7274686" cy="782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7080" y="1897074"/>
            <a:ext cx="7619238" cy="403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41196" y="6718849"/>
            <a:ext cx="194056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5/6/2021</a:t>
            </a:r>
            <a:r>
              <a:rPr spc="-25" dirty="0"/>
              <a:t> </a:t>
            </a:r>
            <a:r>
              <a:rPr dirty="0"/>
              <a:t>4:19:59</a:t>
            </a:r>
            <a:r>
              <a:rPr spc="-20" dirty="0"/>
              <a:t> </a:t>
            </a:r>
            <a:r>
              <a:rPr spc="-2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1559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8303" y="347981"/>
            <a:ext cx="8857615" cy="548640"/>
            <a:chOff x="908303" y="347981"/>
            <a:chExt cx="885761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485140"/>
              <a:ext cx="8577125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5672" y="347992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4" h="274320">
                  <a:moveTo>
                    <a:pt x="137160" y="137160"/>
                  </a:moveTo>
                  <a:lnTo>
                    <a:pt x="0" y="137160"/>
                  </a:lnTo>
                  <a:lnTo>
                    <a:pt x="0" y="274307"/>
                  </a:lnTo>
                  <a:lnTo>
                    <a:pt x="137160" y="274307"/>
                  </a:lnTo>
                  <a:lnTo>
                    <a:pt x="137160" y="137160"/>
                  </a:lnTo>
                  <a:close/>
                </a:path>
                <a:path w="277494" h="274320">
                  <a:moveTo>
                    <a:pt x="277355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277355" y="137160"/>
                  </a:lnTo>
                  <a:lnTo>
                    <a:pt x="27735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2831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1559" y="625347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0" y="134112"/>
                  </a:moveTo>
                  <a:lnTo>
                    <a:pt x="134112" y="134112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303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1560" y="62229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19">
                  <a:moveTo>
                    <a:pt x="134112" y="137172"/>
                  </a:moveTo>
                  <a:lnTo>
                    <a:pt x="0" y="137172"/>
                  </a:lnTo>
                  <a:lnTo>
                    <a:pt x="0" y="274320"/>
                  </a:lnTo>
                  <a:lnTo>
                    <a:pt x="134112" y="274320"/>
                  </a:lnTo>
                  <a:lnTo>
                    <a:pt x="134112" y="137172"/>
                  </a:lnTo>
                  <a:close/>
                </a:path>
                <a:path w="271780" h="274319">
                  <a:moveTo>
                    <a:pt x="271272" y="0"/>
                  </a:moveTo>
                  <a:lnTo>
                    <a:pt x="134112" y="0"/>
                  </a:lnTo>
                  <a:lnTo>
                    <a:pt x="134112" y="137160"/>
                  </a:lnTo>
                  <a:lnTo>
                    <a:pt x="271272" y="137160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4890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dirty="0">
                <a:solidFill>
                  <a:srgbClr val="993300"/>
                </a:solidFill>
              </a:rPr>
              <a:t>INT10</a:t>
            </a:r>
            <a:r>
              <a:rPr lang="en-IN" dirty="0">
                <a:solidFill>
                  <a:srgbClr val="993300"/>
                </a:solidFill>
              </a:rPr>
              <a:t>4</a:t>
            </a:r>
            <a:r>
              <a:rPr spc="-140" dirty="0">
                <a:solidFill>
                  <a:srgbClr val="993300"/>
                </a:solidFill>
              </a:rPr>
              <a:t> </a:t>
            </a:r>
            <a:r>
              <a:rPr dirty="0">
                <a:solidFill>
                  <a:srgbClr val="993300"/>
                </a:solidFill>
              </a:rPr>
              <a:t>–</a:t>
            </a:r>
            <a:r>
              <a:rPr spc="-130" dirty="0">
                <a:solidFill>
                  <a:srgbClr val="993300"/>
                </a:solidFill>
              </a:rPr>
              <a:t> </a:t>
            </a:r>
            <a:r>
              <a:rPr dirty="0">
                <a:solidFill>
                  <a:srgbClr val="993300"/>
                </a:solidFill>
              </a:rPr>
              <a:t>Database</a:t>
            </a:r>
            <a:r>
              <a:rPr spc="-120" dirty="0">
                <a:solidFill>
                  <a:srgbClr val="993300"/>
                </a:solidFill>
              </a:rPr>
              <a:t> </a:t>
            </a:r>
            <a:r>
              <a:rPr dirty="0">
                <a:solidFill>
                  <a:srgbClr val="993300"/>
                </a:solidFill>
              </a:rPr>
              <a:t>Management</a:t>
            </a:r>
            <a:r>
              <a:rPr spc="-105" dirty="0">
                <a:solidFill>
                  <a:srgbClr val="993300"/>
                </a:solidFill>
              </a:rPr>
              <a:t> </a:t>
            </a:r>
            <a:r>
              <a:rPr spc="-10" dirty="0">
                <a:solidFill>
                  <a:srgbClr val="993300"/>
                </a:solidFill>
              </a:rPr>
              <a:t>System </a:t>
            </a:r>
            <a:r>
              <a:rPr dirty="0">
                <a:solidFill>
                  <a:srgbClr val="993300"/>
                </a:solidFill>
              </a:rPr>
              <a:t>Unit</a:t>
            </a:r>
            <a:r>
              <a:rPr spc="-35" dirty="0">
                <a:solidFill>
                  <a:srgbClr val="993300"/>
                </a:solidFill>
              </a:rPr>
              <a:t> </a:t>
            </a:r>
            <a:r>
              <a:rPr dirty="0">
                <a:solidFill>
                  <a:srgbClr val="993300"/>
                </a:solidFill>
              </a:rPr>
              <a:t>–</a:t>
            </a:r>
            <a:r>
              <a:rPr spc="-40" dirty="0">
                <a:solidFill>
                  <a:srgbClr val="993300"/>
                </a:solidFill>
              </a:rPr>
              <a:t> </a:t>
            </a:r>
            <a:r>
              <a:rPr spc="-25" dirty="0">
                <a:solidFill>
                  <a:srgbClr val="993300"/>
                </a:solidFill>
              </a:rPr>
              <a:t>III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2825496" y="3100324"/>
            <a:ext cx="1908175" cy="805180"/>
            <a:chOff x="2825496" y="3100324"/>
            <a:chExt cx="1908175" cy="80518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2944" y="3307588"/>
              <a:ext cx="176783" cy="5913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016" y="3307588"/>
              <a:ext cx="176784" cy="5913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0064" y="3307588"/>
              <a:ext cx="161462" cy="5913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3067" y="3307588"/>
              <a:ext cx="173636" cy="5913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74136" y="3307588"/>
              <a:ext cx="161543" cy="5791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4952" y="3307588"/>
              <a:ext cx="118872" cy="5791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3296" y="3307588"/>
              <a:ext cx="265175" cy="5913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65904" y="3307588"/>
              <a:ext cx="161544" cy="5791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73296" y="3106420"/>
              <a:ext cx="57912" cy="1463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33088" y="3106420"/>
              <a:ext cx="112775" cy="7924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31592" y="3106420"/>
              <a:ext cx="198119" cy="7802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38856" y="3100324"/>
              <a:ext cx="1694686" cy="80467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31592" y="3106420"/>
              <a:ext cx="198120" cy="780415"/>
            </a:xfrm>
            <a:custGeom>
              <a:avLst/>
              <a:gdLst/>
              <a:ahLst/>
              <a:cxnLst/>
              <a:rect l="l" t="t" r="r" b="b"/>
              <a:pathLst>
                <a:path w="198119" h="780414">
                  <a:moveTo>
                    <a:pt x="0" y="0"/>
                  </a:moveTo>
                  <a:lnTo>
                    <a:pt x="50244" y="0"/>
                  </a:lnTo>
                  <a:lnTo>
                    <a:pt x="100203" y="0"/>
                  </a:lnTo>
                  <a:lnTo>
                    <a:pt x="149590" y="0"/>
                  </a:lnTo>
                  <a:lnTo>
                    <a:pt x="198119" y="0"/>
                  </a:lnTo>
                  <a:lnTo>
                    <a:pt x="198119" y="48005"/>
                  </a:lnTo>
                  <a:lnTo>
                    <a:pt x="198119" y="96011"/>
                  </a:lnTo>
                  <a:lnTo>
                    <a:pt x="198119" y="144017"/>
                  </a:lnTo>
                  <a:lnTo>
                    <a:pt x="198119" y="192024"/>
                  </a:lnTo>
                  <a:lnTo>
                    <a:pt x="182118" y="192024"/>
                  </a:lnTo>
                  <a:lnTo>
                    <a:pt x="166116" y="192024"/>
                  </a:lnTo>
                  <a:lnTo>
                    <a:pt x="150114" y="192024"/>
                  </a:lnTo>
                  <a:lnTo>
                    <a:pt x="134112" y="192024"/>
                  </a:lnTo>
                  <a:lnTo>
                    <a:pt x="134112" y="240851"/>
                  </a:lnTo>
                  <a:lnTo>
                    <a:pt x="134112" y="780288"/>
                  </a:lnTo>
                  <a:lnTo>
                    <a:pt x="116347" y="780288"/>
                  </a:lnTo>
                  <a:lnTo>
                    <a:pt x="99440" y="780288"/>
                  </a:lnTo>
                  <a:lnTo>
                    <a:pt x="83105" y="780288"/>
                  </a:lnTo>
                  <a:lnTo>
                    <a:pt x="67056" y="780288"/>
                  </a:lnTo>
                  <a:lnTo>
                    <a:pt x="67056" y="731460"/>
                  </a:lnTo>
                  <a:lnTo>
                    <a:pt x="67056" y="192024"/>
                  </a:lnTo>
                  <a:lnTo>
                    <a:pt x="51006" y="192024"/>
                  </a:lnTo>
                  <a:lnTo>
                    <a:pt x="34670" y="192024"/>
                  </a:lnTo>
                  <a:lnTo>
                    <a:pt x="17764" y="192024"/>
                  </a:lnTo>
                  <a:lnTo>
                    <a:pt x="0" y="192024"/>
                  </a:lnTo>
                  <a:lnTo>
                    <a:pt x="0" y="144017"/>
                  </a:lnTo>
                  <a:lnTo>
                    <a:pt x="0" y="96011"/>
                  </a:lnTo>
                  <a:lnTo>
                    <a:pt x="0" y="48005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745224" y="3085084"/>
            <a:ext cx="1503045" cy="1024255"/>
            <a:chOff x="6745224" y="3085084"/>
            <a:chExt cx="1503045" cy="1024255"/>
          </a:xfrm>
        </p:grpSpPr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66304" y="3307587"/>
              <a:ext cx="167640" cy="79552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62088" y="3307587"/>
              <a:ext cx="176783" cy="5913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67016" y="3307587"/>
              <a:ext cx="176783" cy="5913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73824" y="3307587"/>
              <a:ext cx="176783" cy="5913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78040" y="3307587"/>
              <a:ext cx="161543" cy="5791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80248" y="3307587"/>
              <a:ext cx="161491" cy="5913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52232" y="3106419"/>
              <a:ext cx="112775" cy="7924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51320" y="3091179"/>
              <a:ext cx="204215" cy="8107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45224" y="3085084"/>
              <a:ext cx="1502662" cy="1024126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864608" y="3100324"/>
            <a:ext cx="1758950" cy="1024255"/>
            <a:chOff x="4864608" y="3100324"/>
            <a:chExt cx="1758950" cy="1024255"/>
          </a:xfrm>
        </p:grpSpPr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46519" y="3307588"/>
              <a:ext cx="170687" cy="8107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63055" y="3319780"/>
              <a:ext cx="57912" cy="56692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60591" y="3307588"/>
              <a:ext cx="158496" cy="5791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71031" y="3307588"/>
              <a:ext cx="161462" cy="59131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99175" y="3307588"/>
              <a:ext cx="176784" cy="59131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91199" y="3307588"/>
              <a:ext cx="161462" cy="59131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05983" y="3307588"/>
              <a:ext cx="176783" cy="59131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04199" y="3307588"/>
              <a:ext cx="173640" cy="59131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77967" y="3307588"/>
              <a:ext cx="121920" cy="57912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70703" y="3106420"/>
              <a:ext cx="176784" cy="78028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163055" y="3106420"/>
              <a:ext cx="57912" cy="14630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260591" y="3307588"/>
              <a:ext cx="356870" cy="810895"/>
            </a:xfrm>
            <a:custGeom>
              <a:avLst/>
              <a:gdLst/>
              <a:ahLst/>
              <a:cxnLst/>
              <a:rect l="l" t="t" r="r" b="b"/>
              <a:pathLst>
                <a:path w="356870" h="810895">
                  <a:moveTo>
                    <a:pt x="271272" y="158496"/>
                  </a:moveTo>
                  <a:lnTo>
                    <a:pt x="264985" y="160258"/>
                  </a:lnTo>
                  <a:lnTo>
                    <a:pt x="259842" y="165735"/>
                  </a:lnTo>
                  <a:lnTo>
                    <a:pt x="255841" y="175212"/>
                  </a:lnTo>
                  <a:lnTo>
                    <a:pt x="252984" y="188975"/>
                  </a:lnTo>
                  <a:lnTo>
                    <a:pt x="249459" y="205549"/>
                  </a:lnTo>
                  <a:lnTo>
                    <a:pt x="247649" y="227837"/>
                  </a:lnTo>
                  <a:lnTo>
                    <a:pt x="246983" y="255841"/>
                  </a:lnTo>
                  <a:lnTo>
                    <a:pt x="246887" y="289560"/>
                  </a:lnTo>
                  <a:lnTo>
                    <a:pt x="246983" y="317515"/>
                  </a:lnTo>
                  <a:lnTo>
                    <a:pt x="247650" y="341757"/>
                  </a:lnTo>
                  <a:lnTo>
                    <a:pt x="249459" y="361997"/>
                  </a:lnTo>
                  <a:lnTo>
                    <a:pt x="252984" y="377951"/>
                  </a:lnTo>
                  <a:lnTo>
                    <a:pt x="255841" y="391715"/>
                  </a:lnTo>
                  <a:lnTo>
                    <a:pt x="259842" y="401193"/>
                  </a:lnTo>
                  <a:lnTo>
                    <a:pt x="264985" y="406669"/>
                  </a:lnTo>
                  <a:lnTo>
                    <a:pt x="271272" y="408432"/>
                  </a:lnTo>
                  <a:lnTo>
                    <a:pt x="275843" y="406669"/>
                  </a:lnTo>
                  <a:lnTo>
                    <a:pt x="293084" y="360235"/>
                  </a:lnTo>
                  <a:lnTo>
                    <a:pt x="295560" y="314515"/>
                  </a:lnTo>
                  <a:lnTo>
                    <a:pt x="295656" y="286512"/>
                  </a:lnTo>
                  <a:lnTo>
                    <a:pt x="295560" y="256746"/>
                  </a:lnTo>
                  <a:lnTo>
                    <a:pt x="293084" y="209788"/>
                  </a:lnTo>
                  <a:lnTo>
                    <a:pt x="280415" y="166115"/>
                  </a:lnTo>
                  <a:lnTo>
                    <a:pt x="275843" y="160305"/>
                  </a:lnTo>
                  <a:lnTo>
                    <a:pt x="271272" y="158496"/>
                  </a:lnTo>
                  <a:close/>
                </a:path>
                <a:path w="356870" h="810895">
                  <a:moveTo>
                    <a:pt x="249936" y="0"/>
                  </a:moveTo>
                  <a:lnTo>
                    <a:pt x="280415" y="24384"/>
                  </a:lnTo>
                  <a:lnTo>
                    <a:pt x="295417" y="74104"/>
                  </a:lnTo>
                  <a:lnTo>
                    <a:pt x="301752" y="97536"/>
                  </a:lnTo>
                  <a:lnTo>
                    <a:pt x="301752" y="76914"/>
                  </a:lnTo>
                  <a:lnTo>
                    <a:pt x="301752" y="56006"/>
                  </a:lnTo>
                  <a:lnTo>
                    <a:pt x="301752" y="34528"/>
                  </a:lnTo>
                  <a:lnTo>
                    <a:pt x="301752" y="12191"/>
                  </a:lnTo>
                  <a:lnTo>
                    <a:pt x="315467" y="12191"/>
                  </a:lnTo>
                  <a:lnTo>
                    <a:pt x="329184" y="12191"/>
                  </a:lnTo>
                  <a:lnTo>
                    <a:pt x="342900" y="12191"/>
                  </a:lnTo>
                  <a:lnTo>
                    <a:pt x="356615" y="12191"/>
                  </a:lnTo>
                  <a:lnTo>
                    <a:pt x="356615" y="61166"/>
                  </a:lnTo>
                  <a:lnTo>
                    <a:pt x="356615" y="573024"/>
                  </a:lnTo>
                  <a:lnTo>
                    <a:pt x="356092" y="599884"/>
                  </a:lnTo>
                  <a:lnTo>
                    <a:pt x="352758" y="650176"/>
                  </a:lnTo>
                  <a:lnTo>
                    <a:pt x="345948" y="697134"/>
                  </a:lnTo>
                  <a:lnTo>
                    <a:pt x="336804" y="736187"/>
                  </a:lnTo>
                  <a:lnTo>
                    <a:pt x="321183" y="778763"/>
                  </a:lnTo>
                  <a:lnTo>
                    <a:pt x="290703" y="806576"/>
                  </a:lnTo>
                  <a:lnTo>
                    <a:pt x="271272" y="810767"/>
                  </a:lnTo>
                  <a:lnTo>
                    <a:pt x="250126" y="807386"/>
                  </a:lnTo>
                  <a:lnTo>
                    <a:pt x="218122" y="781192"/>
                  </a:lnTo>
                  <a:lnTo>
                    <a:pt x="201025" y="731520"/>
                  </a:lnTo>
                  <a:lnTo>
                    <a:pt x="193119" y="662940"/>
                  </a:lnTo>
                  <a:lnTo>
                    <a:pt x="192024" y="621791"/>
                  </a:lnTo>
                  <a:lnTo>
                    <a:pt x="192024" y="614886"/>
                  </a:lnTo>
                  <a:lnTo>
                    <a:pt x="192024" y="607694"/>
                  </a:lnTo>
                  <a:lnTo>
                    <a:pt x="192024" y="599932"/>
                  </a:lnTo>
                  <a:lnTo>
                    <a:pt x="192024" y="591312"/>
                  </a:lnTo>
                  <a:lnTo>
                    <a:pt x="205787" y="598122"/>
                  </a:lnTo>
                  <a:lnTo>
                    <a:pt x="219837" y="604647"/>
                  </a:lnTo>
                  <a:lnTo>
                    <a:pt x="234457" y="610600"/>
                  </a:lnTo>
                  <a:lnTo>
                    <a:pt x="249936" y="615696"/>
                  </a:lnTo>
                  <a:lnTo>
                    <a:pt x="250459" y="630078"/>
                  </a:lnTo>
                  <a:lnTo>
                    <a:pt x="259080" y="667512"/>
                  </a:lnTo>
                  <a:lnTo>
                    <a:pt x="265176" y="673608"/>
                  </a:lnTo>
                  <a:lnTo>
                    <a:pt x="271272" y="673608"/>
                  </a:lnTo>
                  <a:lnTo>
                    <a:pt x="293084" y="633698"/>
                  </a:lnTo>
                  <a:lnTo>
                    <a:pt x="295560" y="590073"/>
                  </a:lnTo>
                  <a:lnTo>
                    <a:pt x="295656" y="560832"/>
                  </a:lnTo>
                  <a:lnTo>
                    <a:pt x="295656" y="539781"/>
                  </a:lnTo>
                  <a:lnTo>
                    <a:pt x="295656" y="518160"/>
                  </a:lnTo>
                  <a:lnTo>
                    <a:pt x="295656" y="496538"/>
                  </a:lnTo>
                  <a:lnTo>
                    <a:pt x="295656" y="475488"/>
                  </a:lnTo>
                  <a:lnTo>
                    <a:pt x="291131" y="492633"/>
                  </a:lnTo>
                  <a:lnTo>
                    <a:pt x="286892" y="507492"/>
                  </a:lnTo>
                  <a:lnTo>
                    <a:pt x="283225" y="520065"/>
                  </a:lnTo>
                  <a:lnTo>
                    <a:pt x="280415" y="530351"/>
                  </a:lnTo>
                  <a:lnTo>
                    <a:pt x="273081" y="542353"/>
                  </a:lnTo>
                  <a:lnTo>
                    <a:pt x="265176" y="550926"/>
                  </a:lnTo>
                  <a:lnTo>
                    <a:pt x="257270" y="556069"/>
                  </a:lnTo>
                  <a:lnTo>
                    <a:pt x="249936" y="557784"/>
                  </a:lnTo>
                  <a:lnTo>
                    <a:pt x="235029" y="551497"/>
                  </a:lnTo>
                  <a:lnTo>
                    <a:pt x="210931" y="501205"/>
                  </a:lnTo>
                  <a:lnTo>
                    <a:pt x="201168" y="457200"/>
                  </a:lnTo>
                  <a:lnTo>
                    <a:pt x="194929" y="419576"/>
                  </a:lnTo>
                  <a:lnTo>
                    <a:pt x="190119" y="375665"/>
                  </a:lnTo>
                  <a:lnTo>
                    <a:pt x="187023" y="326040"/>
                  </a:lnTo>
                  <a:lnTo>
                    <a:pt x="185928" y="271272"/>
                  </a:lnTo>
                  <a:lnTo>
                    <a:pt x="187071" y="208978"/>
                  </a:lnTo>
                  <a:lnTo>
                    <a:pt x="190500" y="154686"/>
                  </a:lnTo>
                  <a:lnTo>
                    <a:pt x="196214" y="108394"/>
                  </a:lnTo>
                  <a:lnTo>
                    <a:pt x="204216" y="70103"/>
                  </a:lnTo>
                  <a:lnTo>
                    <a:pt x="224789" y="17907"/>
                  </a:lnTo>
                  <a:lnTo>
                    <a:pt x="236791" y="4524"/>
                  </a:lnTo>
                  <a:lnTo>
                    <a:pt x="249936" y="0"/>
                  </a:lnTo>
                  <a:close/>
                </a:path>
                <a:path w="356870" h="810895">
                  <a:moveTo>
                    <a:pt x="106680" y="0"/>
                  </a:moveTo>
                  <a:lnTo>
                    <a:pt x="138826" y="30861"/>
                  </a:lnTo>
                  <a:lnTo>
                    <a:pt x="152066" y="85725"/>
                  </a:lnTo>
                  <a:lnTo>
                    <a:pt x="157876" y="168021"/>
                  </a:lnTo>
                  <a:lnTo>
                    <a:pt x="158496" y="219456"/>
                  </a:lnTo>
                  <a:lnTo>
                    <a:pt x="158496" y="270569"/>
                  </a:lnTo>
                  <a:lnTo>
                    <a:pt x="158496" y="321950"/>
                  </a:lnTo>
                  <a:lnTo>
                    <a:pt x="158496" y="579120"/>
                  </a:lnTo>
                  <a:lnTo>
                    <a:pt x="144732" y="579120"/>
                  </a:lnTo>
                  <a:lnTo>
                    <a:pt x="130683" y="579120"/>
                  </a:lnTo>
                  <a:lnTo>
                    <a:pt x="116062" y="579120"/>
                  </a:lnTo>
                  <a:lnTo>
                    <a:pt x="100584" y="579120"/>
                  </a:lnTo>
                  <a:lnTo>
                    <a:pt x="100584" y="527304"/>
                  </a:lnTo>
                  <a:lnTo>
                    <a:pt x="100584" y="268224"/>
                  </a:lnTo>
                  <a:lnTo>
                    <a:pt x="100488" y="243030"/>
                  </a:lnTo>
                  <a:lnTo>
                    <a:pt x="99822" y="222123"/>
                  </a:lnTo>
                  <a:lnTo>
                    <a:pt x="98012" y="205216"/>
                  </a:lnTo>
                  <a:lnTo>
                    <a:pt x="94487" y="192024"/>
                  </a:lnTo>
                  <a:lnTo>
                    <a:pt x="91440" y="176784"/>
                  </a:lnTo>
                  <a:lnTo>
                    <a:pt x="88392" y="170687"/>
                  </a:lnTo>
                  <a:lnTo>
                    <a:pt x="82296" y="170687"/>
                  </a:lnTo>
                  <a:lnTo>
                    <a:pt x="60483" y="218265"/>
                  </a:lnTo>
                  <a:lnTo>
                    <a:pt x="58007" y="271891"/>
                  </a:lnTo>
                  <a:lnTo>
                    <a:pt x="57912" y="307848"/>
                  </a:lnTo>
                  <a:lnTo>
                    <a:pt x="57912" y="362395"/>
                  </a:lnTo>
                  <a:lnTo>
                    <a:pt x="57912" y="416503"/>
                  </a:lnTo>
                  <a:lnTo>
                    <a:pt x="57912" y="470464"/>
                  </a:lnTo>
                  <a:lnTo>
                    <a:pt x="57912" y="524572"/>
                  </a:lnTo>
                  <a:lnTo>
                    <a:pt x="57912" y="579120"/>
                  </a:lnTo>
                  <a:lnTo>
                    <a:pt x="42433" y="579120"/>
                  </a:lnTo>
                  <a:lnTo>
                    <a:pt x="27812" y="579120"/>
                  </a:lnTo>
                  <a:lnTo>
                    <a:pt x="13763" y="579120"/>
                  </a:lnTo>
                  <a:lnTo>
                    <a:pt x="0" y="579120"/>
                  </a:lnTo>
                  <a:lnTo>
                    <a:pt x="0" y="527581"/>
                  </a:lnTo>
                  <a:lnTo>
                    <a:pt x="0" y="12191"/>
                  </a:lnTo>
                  <a:lnTo>
                    <a:pt x="13239" y="12191"/>
                  </a:lnTo>
                  <a:lnTo>
                    <a:pt x="25908" y="12191"/>
                  </a:lnTo>
                  <a:lnTo>
                    <a:pt x="38576" y="12191"/>
                  </a:lnTo>
                  <a:lnTo>
                    <a:pt x="51816" y="12191"/>
                  </a:lnTo>
                  <a:lnTo>
                    <a:pt x="51816" y="36814"/>
                  </a:lnTo>
                  <a:lnTo>
                    <a:pt x="51816" y="60578"/>
                  </a:lnTo>
                  <a:lnTo>
                    <a:pt x="51816" y="83772"/>
                  </a:lnTo>
                  <a:lnTo>
                    <a:pt x="51816" y="106679"/>
                  </a:lnTo>
                  <a:lnTo>
                    <a:pt x="58626" y="79676"/>
                  </a:lnTo>
                  <a:lnTo>
                    <a:pt x="71104" y="39385"/>
                  </a:lnTo>
                  <a:lnTo>
                    <a:pt x="91439" y="6477"/>
                  </a:lnTo>
                  <a:lnTo>
                    <a:pt x="99345" y="1666"/>
                  </a:lnTo>
                  <a:lnTo>
                    <a:pt x="10668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64608" y="3100324"/>
              <a:ext cx="1362454" cy="80467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163055" y="3106420"/>
              <a:ext cx="58419" cy="146685"/>
            </a:xfrm>
            <a:custGeom>
              <a:avLst/>
              <a:gdLst/>
              <a:ahLst/>
              <a:cxnLst/>
              <a:rect l="l" t="t" r="r" b="b"/>
              <a:pathLst>
                <a:path w="58420" h="146685">
                  <a:moveTo>
                    <a:pt x="0" y="0"/>
                  </a:moveTo>
                  <a:lnTo>
                    <a:pt x="15478" y="0"/>
                  </a:lnTo>
                  <a:lnTo>
                    <a:pt x="30099" y="0"/>
                  </a:lnTo>
                  <a:lnTo>
                    <a:pt x="44148" y="0"/>
                  </a:lnTo>
                  <a:lnTo>
                    <a:pt x="57912" y="0"/>
                  </a:lnTo>
                  <a:lnTo>
                    <a:pt x="57912" y="36575"/>
                  </a:lnTo>
                  <a:lnTo>
                    <a:pt x="57912" y="73151"/>
                  </a:lnTo>
                  <a:lnTo>
                    <a:pt x="57912" y="109727"/>
                  </a:lnTo>
                  <a:lnTo>
                    <a:pt x="57912" y="146303"/>
                  </a:lnTo>
                  <a:lnTo>
                    <a:pt x="44148" y="146303"/>
                  </a:lnTo>
                  <a:lnTo>
                    <a:pt x="30099" y="146303"/>
                  </a:lnTo>
                  <a:lnTo>
                    <a:pt x="15478" y="146303"/>
                  </a:lnTo>
                  <a:lnTo>
                    <a:pt x="0" y="146303"/>
                  </a:lnTo>
                  <a:lnTo>
                    <a:pt x="0" y="109727"/>
                  </a:lnTo>
                  <a:lnTo>
                    <a:pt x="0" y="73151"/>
                  </a:lnTo>
                  <a:lnTo>
                    <a:pt x="0" y="36575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581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90"/>
              </a:spcBef>
            </a:pPr>
            <a:r>
              <a:rPr dirty="0"/>
              <a:t>Commit</a:t>
            </a:r>
            <a:r>
              <a:rPr spc="-35" dirty="0"/>
              <a:t> </a:t>
            </a:r>
            <a:r>
              <a:rPr dirty="0"/>
              <a:t>Point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Transaction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33855" y="1750060"/>
            <a:ext cx="8202295" cy="2962910"/>
          </a:xfrm>
          <a:custGeom>
            <a:avLst/>
            <a:gdLst/>
            <a:ahLst/>
            <a:cxnLst/>
            <a:rect l="l" t="t" r="r" b="b"/>
            <a:pathLst>
              <a:path w="8202295" h="2962910">
                <a:moveTo>
                  <a:pt x="8202168" y="0"/>
                </a:moveTo>
                <a:lnTo>
                  <a:pt x="0" y="0"/>
                </a:lnTo>
                <a:lnTo>
                  <a:pt x="0" y="2962656"/>
                </a:lnTo>
                <a:lnTo>
                  <a:pt x="8202168" y="2962656"/>
                </a:lnTo>
                <a:lnTo>
                  <a:pt x="8202168" y="2941319"/>
                </a:lnTo>
                <a:lnTo>
                  <a:pt x="36575" y="2941320"/>
                </a:lnTo>
                <a:lnTo>
                  <a:pt x="18287" y="2923032"/>
                </a:lnTo>
                <a:lnTo>
                  <a:pt x="36575" y="2923032"/>
                </a:lnTo>
                <a:lnTo>
                  <a:pt x="36575" y="36576"/>
                </a:lnTo>
                <a:lnTo>
                  <a:pt x="18287" y="36576"/>
                </a:lnTo>
                <a:lnTo>
                  <a:pt x="36575" y="18287"/>
                </a:lnTo>
                <a:lnTo>
                  <a:pt x="8202168" y="18287"/>
                </a:lnTo>
                <a:lnTo>
                  <a:pt x="8202168" y="0"/>
                </a:lnTo>
                <a:close/>
              </a:path>
              <a:path w="8202295" h="2962910">
                <a:moveTo>
                  <a:pt x="36575" y="2923032"/>
                </a:moveTo>
                <a:lnTo>
                  <a:pt x="18287" y="2923032"/>
                </a:lnTo>
                <a:lnTo>
                  <a:pt x="36575" y="2941320"/>
                </a:lnTo>
                <a:lnTo>
                  <a:pt x="36575" y="2923032"/>
                </a:lnTo>
                <a:close/>
              </a:path>
              <a:path w="8202295" h="2962910">
                <a:moveTo>
                  <a:pt x="8165592" y="2923032"/>
                </a:moveTo>
                <a:lnTo>
                  <a:pt x="36575" y="2923032"/>
                </a:lnTo>
                <a:lnTo>
                  <a:pt x="36575" y="2941320"/>
                </a:lnTo>
                <a:lnTo>
                  <a:pt x="8165592" y="2941320"/>
                </a:lnTo>
                <a:lnTo>
                  <a:pt x="8165592" y="2923032"/>
                </a:lnTo>
                <a:close/>
              </a:path>
              <a:path w="8202295" h="2962910">
                <a:moveTo>
                  <a:pt x="8165592" y="18287"/>
                </a:moveTo>
                <a:lnTo>
                  <a:pt x="8165592" y="2941320"/>
                </a:lnTo>
                <a:lnTo>
                  <a:pt x="8183880" y="2923032"/>
                </a:lnTo>
                <a:lnTo>
                  <a:pt x="8202168" y="2923032"/>
                </a:lnTo>
                <a:lnTo>
                  <a:pt x="8202168" y="36576"/>
                </a:lnTo>
                <a:lnTo>
                  <a:pt x="8183880" y="36576"/>
                </a:lnTo>
                <a:lnTo>
                  <a:pt x="8165592" y="18287"/>
                </a:lnTo>
                <a:close/>
              </a:path>
              <a:path w="8202295" h="2962910">
                <a:moveTo>
                  <a:pt x="8202168" y="2923032"/>
                </a:moveTo>
                <a:lnTo>
                  <a:pt x="8183880" y="2923032"/>
                </a:lnTo>
                <a:lnTo>
                  <a:pt x="8165592" y="2941320"/>
                </a:lnTo>
                <a:lnTo>
                  <a:pt x="8202168" y="2941319"/>
                </a:lnTo>
                <a:lnTo>
                  <a:pt x="8202168" y="2923032"/>
                </a:lnTo>
                <a:close/>
              </a:path>
              <a:path w="8202295" h="2962910">
                <a:moveTo>
                  <a:pt x="36575" y="18287"/>
                </a:moveTo>
                <a:lnTo>
                  <a:pt x="18287" y="36576"/>
                </a:lnTo>
                <a:lnTo>
                  <a:pt x="36575" y="36576"/>
                </a:lnTo>
                <a:lnTo>
                  <a:pt x="36575" y="18287"/>
                </a:lnTo>
                <a:close/>
              </a:path>
              <a:path w="8202295" h="2962910">
                <a:moveTo>
                  <a:pt x="8165592" y="18287"/>
                </a:moveTo>
                <a:lnTo>
                  <a:pt x="36575" y="18287"/>
                </a:lnTo>
                <a:lnTo>
                  <a:pt x="36575" y="36576"/>
                </a:lnTo>
                <a:lnTo>
                  <a:pt x="8165592" y="36576"/>
                </a:lnTo>
                <a:lnTo>
                  <a:pt x="8165592" y="18287"/>
                </a:lnTo>
                <a:close/>
              </a:path>
              <a:path w="8202295" h="2962910">
                <a:moveTo>
                  <a:pt x="8202168" y="18287"/>
                </a:moveTo>
                <a:lnTo>
                  <a:pt x="8165592" y="18287"/>
                </a:lnTo>
                <a:lnTo>
                  <a:pt x="8183880" y="36576"/>
                </a:lnTo>
                <a:lnTo>
                  <a:pt x="8202168" y="36576"/>
                </a:lnTo>
                <a:lnTo>
                  <a:pt x="8202168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0027" y="1703831"/>
            <a:ext cx="7960995" cy="23571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33400" indent="-521334">
              <a:lnSpc>
                <a:spcPct val="100000"/>
              </a:lnSpc>
              <a:spcBef>
                <a:spcPts val="50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transaction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reaches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commit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  <a:p>
            <a:pPr marL="932815" marR="523875" lvl="1" indent="-521334">
              <a:lnSpc>
                <a:spcPts val="2590"/>
              </a:lnSpc>
              <a:spcBef>
                <a:spcPts val="740"/>
              </a:spcBef>
              <a:buClr>
                <a:srgbClr val="FF0000"/>
              </a:buClr>
              <a:buSzPct val="79166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operations</a:t>
            </a:r>
            <a:r>
              <a:rPr sz="2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database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been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executed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successfully</a:t>
            </a:r>
            <a:endParaRPr sz="2400">
              <a:latin typeface="Arial MT"/>
              <a:cs typeface="Arial MT"/>
            </a:endParaRPr>
          </a:p>
          <a:p>
            <a:pPr marL="932815" marR="5080" lvl="1" indent="-521334">
              <a:lnSpc>
                <a:spcPts val="2590"/>
              </a:lnSpc>
              <a:spcBef>
                <a:spcPts val="720"/>
              </a:spcBef>
              <a:buClr>
                <a:srgbClr val="FF0000"/>
              </a:buClr>
              <a:buSzPct val="79166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effect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all</a:t>
            </a:r>
            <a:r>
              <a:rPr sz="24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operations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database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been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(on </a:t>
            </a:r>
            <a:r>
              <a:rPr sz="2400" spc="-10" dirty="0">
                <a:latin typeface="Arial MT"/>
                <a:cs typeface="Arial MT"/>
              </a:rPr>
              <a:t>disk).</a:t>
            </a:r>
            <a:endParaRPr sz="2400">
              <a:latin typeface="Arial MT"/>
              <a:cs typeface="Arial MT"/>
            </a:endParaRPr>
          </a:p>
          <a:p>
            <a:pPr marL="932815" lvl="1" indent="-52197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SzPct val="79166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transaction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said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committed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5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Commit</a:t>
            </a:r>
            <a:r>
              <a:rPr spc="-30" dirty="0"/>
              <a:t> </a:t>
            </a:r>
            <a:r>
              <a:rPr dirty="0"/>
              <a:t>Point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10" dirty="0"/>
              <a:t>Transaction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84503" y="1701292"/>
            <a:ext cx="8205470" cy="4764405"/>
          </a:xfrm>
          <a:custGeom>
            <a:avLst/>
            <a:gdLst/>
            <a:ahLst/>
            <a:cxnLst/>
            <a:rect l="l" t="t" r="r" b="b"/>
            <a:pathLst>
              <a:path w="8205470" h="4764405">
                <a:moveTo>
                  <a:pt x="8205216" y="0"/>
                </a:moveTo>
                <a:lnTo>
                  <a:pt x="0" y="0"/>
                </a:lnTo>
                <a:lnTo>
                  <a:pt x="0" y="4764024"/>
                </a:lnTo>
                <a:lnTo>
                  <a:pt x="8205216" y="4764024"/>
                </a:lnTo>
                <a:lnTo>
                  <a:pt x="8205216" y="4742688"/>
                </a:lnTo>
                <a:lnTo>
                  <a:pt x="39624" y="4742688"/>
                </a:lnTo>
                <a:lnTo>
                  <a:pt x="18286" y="4724400"/>
                </a:lnTo>
                <a:lnTo>
                  <a:pt x="39624" y="4724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05216" y="18287"/>
                </a:lnTo>
                <a:lnTo>
                  <a:pt x="8205216" y="0"/>
                </a:lnTo>
                <a:close/>
              </a:path>
              <a:path w="8205470" h="4764405">
                <a:moveTo>
                  <a:pt x="39624" y="4724400"/>
                </a:moveTo>
                <a:lnTo>
                  <a:pt x="18286" y="4724400"/>
                </a:lnTo>
                <a:lnTo>
                  <a:pt x="39624" y="4742688"/>
                </a:lnTo>
                <a:lnTo>
                  <a:pt x="39624" y="4724400"/>
                </a:lnTo>
                <a:close/>
              </a:path>
              <a:path w="8205470" h="4764405">
                <a:moveTo>
                  <a:pt x="8165592" y="4724400"/>
                </a:moveTo>
                <a:lnTo>
                  <a:pt x="39624" y="4724400"/>
                </a:lnTo>
                <a:lnTo>
                  <a:pt x="39624" y="4742688"/>
                </a:lnTo>
                <a:lnTo>
                  <a:pt x="8165592" y="4742688"/>
                </a:lnTo>
                <a:lnTo>
                  <a:pt x="8165592" y="4724400"/>
                </a:lnTo>
                <a:close/>
              </a:path>
              <a:path w="8205470" h="4764405">
                <a:moveTo>
                  <a:pt x="8165592" y="18287"/>
                </a:moveTo>
                <a:lnTo>
                  <a:pt x="8165592" y="4742688"/>
                </a:lnTo>
                <a:lnTo>
                  <a:pt x="8186928" y="4724400"/>
                </a:lnTo>
                <a:lnTo>
                  <a:pt x="8205216" y="4724400"/>
                </a:lnTo>
                <a:lnTo>
                  <a:pt x="8205216" y="39624"/>
                </a:lnTo>
                <a:lnTo>
                  <a:pt x="8186928" y="39624"/>
                </a:lnTo>
                <a:lnTo>
                  <a:pt x="8165592" y="18287"/>
                </a:lnTo>
                <a:close/>
              </a:path>
              <a:path w="8205470" h="4764405">
                <a:moveTo>
                  <a:pt x="8205216" y="4724400"/>
                </a:moveTo>
                <a:lnTo>
                  <a:pt x="8186928" y="4724400"/>
                </a:lnTo>
                <a:lnTo>
                  <a:pt x="8165592" y="4742688"/>
                </a:lnTo>
                <a:lnTo>
                  <a:pt x="8205216" y="4742688"/>
                </a:lnTo>
                <a:lnTo>
                  <a:pt x="8205216" y="4724400"/>
                </a:lnTo>
                <a:close/>
              </a:path>
              <a:path w="8205470" h="47644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05470" h="4764405">
                <a:moveTo>
                  <a:pt x="8165592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165592" y="39624"/>
                </a:lnTo>
                <a:lnTo>
                  <a:pt x="8165592" y="18287"/>
                </a:lnTo>
                <a:close/>
              </a:path>
              <a:path w="8205470" h="4764405">
                <a:moveTo>
                  <a:pt x="8205216" y="18287"/>
                </a:moveTo>
                <a:lnTo>
                  <a:pt x="8165592" y="18287"/>
                </a:lnTo>
                <a:lnTo>
                  <a:pt x="8186928" y="39624"/>
                </a:lnTo>
                <a:lnTo>
                  <a:pt x="8205216" y="39624"/>
                </a:lnTo>
                <a:lnTo>
                  <a:pt x="820521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3724" y="1681277"/>
            <a:ext cx="7983855" cy="44392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33400" indent="-521334">
              <a:lnSpc>
                <a:spcPct val="100000"/>
              </a:lnSpc>
              <a:spcBef>
                <a:spcPts val="365"/>
              </a:spcBef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Log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buffers:</a:t>
            </a:r>
            <a:endParaRPr sz="2000">
              <a:latin typeface="Arial"/>
              <a:cs typeface="Arial"/>
            </a:endParaRPr>
          </a:p>
          <a:p>
            <a:pPr marL="932815" marR="96520" lvl="1" indent="-521334">
              <a:lnSpc>
                <a:spcPts val="2160"/>
              </a:lnSpc>
              <a:spcBef>
                <a:spcPts val="535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000" dirty="0">
                <a:latin typeface="Arial MT"/>
                <a:cs typeface="Arial MT"/>
              </a:rPr>
              <a:t>Like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database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disk,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whole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must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or </a:t>
            </a:r>
            <a:r>
              <a:rPr sz="2000" dirty="0">
                <a:latin typeface="Arial MT"/>
                <a:cs typeface="Arial MT"/>
              </a:rPr>
              <a:t>written 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buffers.</a:t>
            </a:r>
            <a:endParaRPr sz="2000">
              <a:latin typeface="Arial MT"/>
              <a:cs typeface="Arial MT"/>
            </a:endParaRPr>
          </a:p>
          <a:p>
            <a:pPr marL="533400" marR="5080" indent="-521334">
              <a:lnSpc>
                <a:spcPts val="2160"/>
              </a:lnSpc>
              <a:spcBef>
                <a:spcPts val="50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log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(or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blocks)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main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buffers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easily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append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entries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file.</a:t>
            </a:r>
            <a:endParaRPr sz="2000">
              <a:latin typeface="Arial MT"/>
              <a:cs typeface="Arial MT"/>
            </a:endParaRPr>
          </a:p>
          <a:p>
            <a:pPr marL="533400" indent="-521334">
              <a:lnSpc>
                <a:spcPct val="100000"/>
              </a:lnSpc>
              <a:spcBef>
                <a:spcPts val="229"/>
              </a:spcBef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Force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writing</a:t>
            </a: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log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buffer:</a:t>
            </a:r>
            <a:endParaRPr sz="2000">
              <a:latin typeface="Arial"/>
              <a:cs typeface="Arial"/>
            </a:endParaRPr>
          </a:p>
          <a:p>
            <a:pPr marL="932815" lvl="1" indent="-52197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000" dirty="0">
                <a:latin typeface="Arial MT"/>
                <a:cs typeface="Arial MT"/>
              </a:rPr>
              <a:t>Before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transaction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reaches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point</a:t>
            </a:r>
            <a:endParaRPr sz="2000">
              <a:latin typeface="Arial MT"/>
              <a:cs typeface="Arial MT"/>
            </a:endParaRPr>
          </a:p>
          <a:p>
            <a:pPr marL="932815" marR="52069" lvl="1" indent="-521334">
              <a:lnSpc>
                <a:spcPts val="2160"/>
              </a:lnSpc>
              <a:spcBef>
                <a:spcPts val="535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000" dirty="0">
                <a:latin typeface="Arial MT"/>
                <a:cs typeface="Arial MT"/>
              </a:rPr>
              <a:t>Any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buffers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 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written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yet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must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copied 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disk.</a:t>
            </a:r>
            <a:endParaRPr sz="2000">
              <a:latin typeface="Arial MT"/>
              <a:cs typeface="Arial MT"/>
            </a:endParaRPr>
          </a:p>
          <a:p>
            <a:pPr marL="932815" marR="739775" lvl="1" indent="-521334">
              <a:lnSpc>
                <a:spcPts val="2160"/>
              </a:lnSpc>
              <a:spcBef>
                <a:spcPts val="505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force-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writing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log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buffers</a:t>
            </a:r>
            <a:r>
              <a:rPr sz="2000" spc="-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before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committing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spc="-10" dirty="0">
                <a:latin typeface="Arial MT"/>
                <a:cs typeface="Arial MT"/>
              </a:rPr>
              <a:t>transaction.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</a:pPr>
            <a:endParaRPr sz="2750">
              <a:latin typeface="Arial MT"/>
              <a:cs typeface="Arial MT"/>
            </a:endParaRPr>
          </a:p>
          <a:p>
            <a:pPr marL="533400" marR="80645" indent="-521334">
              <a:lnSpc>
                <a:spcPts val="2160"/>
              </a:lnSpc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dirty="0">
                <a:latin typeface="Arial MT"/>
                <a:cs typeface="Arial MT"/>
              </a:rPr>
              <a:t>Needed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ensure</a:t>
            </a: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20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any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write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operations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transaction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are </a:t>
            </a:r>
            <a:r>
              <a:rPr sz="2000" dirty="0">
                <a:latin typeface="Arial MT"/>
                <a:cs typeface="Arial MT"/>
              </a:rPr>
              <a:t>recorded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before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transaction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commits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1947" y="2785871"/>
            <a:ext cx="7720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3390" marR="5080" indent="-2981325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DBMS-</a:t>
            </a:r>
            <a:r>
              <a:rPr sz="3600" dirty="0"/>
              <a:t>Specific</a:t>
            </a:r>
            <a:r>
              <a:rPr sz="3600" spc="-15" dirty="0"/>
              <a:t> </a:t>
            </a:r>
            <a:r>
              <a:rPr sz="3600" dirty="0"/>
              <a:t>Buffer</a:t>
            </a:r>
            <a:r>
              <a:rPr sz="3600" spc="10" dirty="0"/>
              <a:t> </a:t>
            </a:r>
            <a:r>
              <a:rPr sz="3600" spc="-10" dirty="0"/>
              <a:t>Replacement Policies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47" y="810767"/>
            <a:ext cx="639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DBMS-</a:t>
            </a:r>
            <a:r>
              <a:rPr sz="2400" dirty="0"/>
              <a:t>Specific</a:t>
            </a:r>
            <a:r>
              <a:rPr sz="2400" spc="-45" dirty="0"/>
              <a:t> </a:t>
            </a:r>
            <a:r>
              <a:rPr sz="2400" dirty="0"/>
              <a:t>Buffer</a:t>
            </a:r>
            <a:r>
              <a:rPr sz="2400" spc="-25" dirty="0"/>
              <a:t> </a:t>
            </a:r>
            <a:r>
              <a:rPr sz="2400" dirty="0"/>
              <a:t>Replacement</a:t>
            </a:r>
            <a:r>
              <a:rPr sz="2400" spc="-50" dirty="0"/>
              <a:t> </a:t>
            </a:r>
            <a:r>
              <a:rPr sz="2400" spc="-10" dirty="0"/>
              <a:t>Policies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48511" y="1472691"/>
            <a:ext cx="8205470" cy="4688205"/>
          </a:xfrm>
          <a:custGeom>
            <a:avLst/>
            <a:gdLst/>
            <a:ahLst/>
            <a:cxnLst/>
            <a:rect l="l" t="t" r="r" b="b"/>
            <a:pathLst>
              <a:path w="8205470" h="4688205">
                <a:moveTo>
                  <a:pt x="8205215" y="0"/>
                </a:moveTo>
                <a:lnTo>
                  <a:pt x="0" y="0"/>
                </a:lnTo>
                <a:lnTo>
                  <a:pt x="0" y="4687824"/>
                </a:lnTo>
                <a:lnTo>
                  <a:pt x="8205215" y="4687824"/>
                </a:lnTo>
                <a:lnTo>
                  <a:pt x="8205215" y="4666488"/>
                </a:lnTo>
                <a:lnTo>
                  <a:pt x="39624" y="4666488"/>
                </a:lnTo>
                <a:lnTo>
                  <a:pt x="18287" y="4648200"/>
                </a:lnTo>
                <a:lnTo>
                  <a:pt x="39624" y="46482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8205215" y="18287"/>
                </a:lnTo>
                <a:lnTo>
                  <a:pt x="8205215" y="0"/>
                </a:lnTo>
                <a:close/>
              </a:path>
              <a:path w="8205470" h="4688205">
                <a:moveTo>
                  <a:pt x="39624" y="4648200"/>
                </a:moveTo>
                <a:lnTo>
                  <a:pt x="18287" y="4648200"/>
                </a:lnTo>
                <a:lnTo>
                  <a:pt x="39624" y="4666488"/>
                </a:lnTo>
                <a:lnTo>
                  <a:pt x="39624" y="4648200"/>
                </a:lnTo>
                <a:close/>
              </a:path>
              <a:path w="8205470" h="4688205">
                <a:moveTo>
                  <a:pt x="8165592" y="4648200"/>
                </a:moveTo>
                <a:lnTo>
                  <a:pt x="39624" y="4648200"/>
                </a:lnTo>
                <a:lnTo>
                  <a:pt x="39624" y="4666488"/>
                </a:lnTo>
                <a:lnTo>
                  <a:pt x="8165592" y="4666488"/>
                </a:lnTo>
                <a:lnTo>
                  <a:pt x="8165592" y="4648200"/>
                </a:lnTo>
                <a:close/>
              </a:path>
              <a:path w="8205470" h="4688205">
                <a:moveTo>
                  <a:pt x="8165592" y="18287"/>
                </a:moveTo>
                <a:lnTo>
                  <a:pt x="8165592" y="4666488"/>
                </a:lnTo>
                <a:lnTo>
                  <a:pt x="8183880" y="4648200"/>
                </a:lnTo>
                <a:lnTo>
                  <a:pt x="8205215" y="4648200"/>
                </a:lnTo>
                <a:lnTo>
                  <a:pt x="8205215" y="39624"/>
                </a:lnTo>
                <a:lnTo>
                  <a:pt x="8183880" y="39624"/>
                </a:lnTo>
                <a:lnTo>
                  <a:pt x="8165592" y="18287"/>
                </a:lnTo>
                <a:close/>
              </a:path>
              <a:path w="8205470" h="4688205">
                <a:moveTo>
                  <a:pt x="8205215" y="4648200"/>
                </a:moveTo>
                <a:lnTo>
                  <a:pt x="8183880" y="4648200"/>
                </a:lnTo>
                <a:lnTo>
                  <a:pt x="8165592" y="4666488"/>
                </a:lnTo>
                <a:lnTo>
                  <a:pt x="8205215" y="4666488"/>
                </a:lnTo>
                <a:lnTo>
                  <a:pt x="8205215" y="4648200"/>
                </a:lnTo>
                <a:close/>
              </a:path>
              <a:path w="8205470" h="4688205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05470" h="4688205">
                <a:moveTo>
                  <a:pt x="8165592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165592" y="39624"/>
                </a:lnTo>
                <a:lnTo>
                  <a:pt x="8165592" y="18287"/>
                </a:lnTo>
                <a:close/>
              </a:path>
              <a:path w="8205470" h="4688205">
                <a:moveTo>
                  <a:pt x="8205215" y="18287"/>
                </a:moveTo>
                <a:lnTo>
                  <a:pt x="8165592" y="18287"/>
                </a:lnTo>
                <a:lnTo>
                  <a:pt x="8183880" y="39624"/>
                </a:lnTo>
                <a:lnTo>
                  <a:pt x="8205215" y="39624"/>
                </a:lnTo>
                <a:lnTo>
                  <a:pt x="8205215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19364" y="1514857"/>
            <a:ext cx="1038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Arial MT"/>
                <a:cs typeface="Arial MT"/>
              </a:rPr>
              <a:t>contain memory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142490" y="1514857"/>
            <a:ext cx="6925309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027430" algn="l"/>
                <a:tab pos="1972310" algn="l"/>
                <a:tab pos="2018030" algn="l"/>
                <a:tab pos="2953385" algn="l"/>
                <a:tab pos="3273425" algn="l"/>
                <a:tab pos="3526790" algn="l"/>
                <a:tab pos="4191000" algn="l"/>
                <a:tab pos="4239895" algn="l"/>
                <a:tab pos="4815840" algn="l"/>
                <a:tab pos="5498465" algn="l"/>
                <a:tab pos="5709285" algn="l"/>
                <a:tab pos="6153785" algn="l"/>
                <a:tab pos="6443345" algn="l"/>
              </a:tabLst>
            </a:pP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DBMS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	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cache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hold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	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disk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pages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spc="-10" dirty="0">
                <a:latin typeface="Arial MT"/>
                <a:cs typeface="Arial MT"/>
              </a:rPr>
              <a:t>information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currently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being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processed</a:t>
            </a:r>
            <a:r>
              <a:rPr sz="2200" dirty="0">
                <a:latin typeface="Arial MT"/>
                <a:cs typeface="Arial MT"/>
              </a:rPr>
              <a:t>		</a:t>
            </a:r>
            <a:r>
              <a:rPr sz="2200" spc="-2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main </a:t>
            </a:r>
            <a:r>
              <a:rPr sz="2200" spc="-10" dirty="0">
                <a:latin typeface="Arial MT"/>
                <a:cs typeface="Arial MT"/>
              </a:rPr>
              <a:t>buffers.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2490" y="2924250"/>
            <a:ext cx="8014970" cy="30429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DBMS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cache 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occupied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1484630" algn="l"/>
                <a:tab pos="2158365" algn="l"/>
                <a:tab pos="3093720" algn="l"/>
                <a:tab pos="3669665" algn="l"/>
                <a:tab pos="4867910" algn="l"/>
                <a:tab pos="5276215" algn="l"/>
                <a:tab pos="5760720" algn="l"/>
                <a:tab pos="6772909" algn="l"/>
                <a:tab pos="7394575" algn="l"/>
              </a:tabLst>
            </a:pP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New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disk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pages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required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loaded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into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main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disk</a:t>
            </a:r>
            <a:endParaRPr sz="2200">
              <a:latin typeface="Arial MT"/>
              <a:cs typeface="Arial MT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1124585" algn="l"/>
                <a:tab pos="1960245" algn="l"/>
                <a:tab pos="3789045" algn="l"/>
                <a:tab pos="4779645" algn="l"/>
                <a:tab pos="5163185" algn="l"/>
                <a:tab pos="6278880" algn="l"/>
                <a:tab pos="6696709" algn="l"/>
                <a:tab pos="7607934" algn="l"/>
              </a:tabLst>
            </a:pPr>
            <a:r>
              <a:rPr sz="2200" spc="-50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replacement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policy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200" spc="-2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needed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select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particular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replaced.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952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page</a:t>
            </a:r>
            <a:r>
              <a:rPr sz="2200" spc="2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replacement</a:t>
            </a:r>
            <a:r>
              <a:rPr sz="2200" spc="3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policies</a:t>
            </a:r>
            <a:r>
              <a:rPr sz="2200" spc="2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3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2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been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developed </a:t>
            </a:r>
            <a:r>
              <a:rPr sz="2200" dirty="0">
                <a:latin typeface="Arial MT"/>
                <a:cs typeface="Arial MT"/>
              </a:rPr>
              <a:t>specifically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47" y="810767"/>
            <a:ext cx="476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Domain</a:t>
            </a:r>
            <a:r>
              <a:rPr sz="2400" spc="-40" dirty="0"/>
              <a:t> </a:t>
            </a:r>
            <a:r>
              <a:rPr sz="2400" dirty="0"/>
              <a:t>Separation</a:t>
            </a:r>
            <a:r>
              <a:rPr sz="2400" spc="-35" dirty="0"/>
              <a:t> </a:t>
            </a:r>
            <a:r>
              <a:rPr sz="2400" dirty="0"/>
              <a:t>(DS)</a:t>
            </a:r>
            <a:r>
              <a:rPr sz="2400" spc="-20" dirty="0"/>
              <a:t> </a:t>
            </a:r>
            <a:r>
              <a:rPr sz="2400" spc="-10" dirty="0"/>
              <a:t>Method.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48511" y="1472691"/>
            <a:ext cx="8357870" cy="5069205"/>
          </a:xfrm>
          <a:custGeom>
            <a:avLst/>
            <a:gdLst/>
            <a:ahLst/>
            <a:cxnLst/>
            <a:rect l="l" t="t" r="r" b="b"/>
            <a:pathLst>
              <a:path w="8357870" h="5069205">
                <a:moveTo>
                  <a:pt x="8357615" y="0"/>
                </a:moveTo>
                <a:lnTo>
                  <a:pt x="0" y="0"/>
                </a:lnTo>
                <a:lnTo>
                  <a:pt x="0" y="5068824"/>
                </a:lnTo>
                <a:lnTo>
                  <a:pt x="8357615" y="5068824"/>
                </a:lnTo>
                <a:lnTo>
                  <a:pt x="8357615" y="5047488"/>
                </a:lnTo>
                <a:lnTo>
                  <a:pt x="39624" y="5047488"/>
                </a:lnTo>
                <a:lnTo>
                  <a:pt x="18288" y="5029200"/>
                </a:lnTo>
                <a:lnTo>
                  <a:pt x="39624" y="50292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8357615" y="18287"/>
                </a:lnTo>
                <a:lnTo>
                  <a:pt x="8357615" y="0"/>
                </a:lnTo>
                <a:close/>
              </a:path>
              <a:path w="8357870" h="5069205">
                <a:moveTo>
                  <a:pt x="39624" y="5029200"/>
                </a:moveTo>
                <a:lnTo>
                  <a:pt x="18288" y="5029200"/>
                </a:lnTo>
                <a:lnTo>
                  <a:pt x="39624" y="5047488"/>
                </a:lnTo>
                <a:lnTo>
                  <a:pt x="39624" y="5029200"/>
                </a:lnTo>
                <a:close/>
              </a:path>
              <a:path w="8357870" h="5069205">
                <a:moveTo>
                  <a:pt x="8317992" y="5029200"/>
                </a:moveTo>
                <a:lnTo>
                  <a:pt x="39624" y="5029200"/>
                </a:lnTo>
                <a:lnTo>
                  <a:pt x="39624" y="5047488"/>
                </a:lnTo>
                <a:lnTo>
                  <a:pt x="8317992" y="5047488"/>
                </a:lnTo>
                <a:lnTo>
                  <a:pt x="8317992" y="5029200"/>
                </a:lnTo>
                <a:close/>
              </a:path>
              <a:path w="8357870" h="5069205">
                <a:moveTo>
                  <a:pt x="8317992" y="18287"/>
                </a:moveTo>
                <a:lnTo>
                  <a:pt x="8317992" y="5047488"/>
                </a:lnTo>
                <a:lnTo>
                  <a:pt x="8336280" y="5029200"/>
                </a:lnTo>
                <a:lnTo>
                  <a:pt x="8357615" y="5029200"/>
                </a:lnTo>
                <a:lnTo>
                  <a:pt x="8357615" y="39624"/>
                </a:lnTo>
                <a:lnTo>
                  <a:pt x="8336280" y="39624"/>
                </a:lnTo>
                <a:lnTo>
                  <a:pt x="8317992" y="18287"/>
                </a:lnTo>
                <a:close/>
              </a:path>
              <a:path w="8357870" h="5069205">
                <a:moveTo>
                  <a:pt x="8357615" y="5029200"/>
                </a:moveTo>
                <a:lnTo>
                  <a:pt x="8336280" y="5029200"/>
                </a:lnTo>
                <a:lnTo>
                  <a:pt x="8317992" y="5047488"/>
                </a:lnTo>
                <a:lnTo>
                  <a:pt x="8357615" y="5047488"/>
                </a:lnTo>
                <a:lnTo>
                  <a:pt x="8357615" y="5029200"/>
                </a:lnTo>
                <a:close/>
              </a:path>
              <a:path w="8357870" h="5069205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357870" h="5069205">
                <a:moveTo>
                  <a:pt x="8317992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317992" y="39624"/>
                </a:lnTo>
                <a:lnTo>
                  <a:pt x="8317992" y="18287"/>
                </a:lnTo>
                <a:close/>
              </a:path>
              <a:path w="8357870" h="5069205">
                <a:moveTo>
                  <a:pt x="8357615" y="18287"/>
                </a:moveTo>
                <a:lnTo>
                  <a:pt x="8317992" y="18287"/>
                </a:lnTo>
                <a:lnTo>
                  <a:pt x="8336280" y="39624"/>
                </a:lnTo>
                <a:lnTo>
                  <a:pt x="8357615" y="39624"/>
                </a:lnTo>
                <a:lnTo>
                  <a:pt x="8357615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2490" y="1449018"/>
            <a:ext cx="8167370" cy="49206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DBMS,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various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disk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pages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exist: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index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pages,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file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pages</a:t>
            </a:r>
            <a:r>
              <a:rPr sz="2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and log file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pages.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  <a:p>
            <a:pPr marL="756285" marR="952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DBMS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cache</a:t>
            </a:r>
            <a:r>
              <a:rPr sz="2200" spc="1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18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divided</a:t>
            </a:r>
            <a:r>
              <a:rPr sz="2200" spc="1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into</a:t>
            </a:r>
            <a:r>
              <a:rPr sz="2200" spc="1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separate</a:t>
            </a:r>
            <a:r>
              <a:rPr sz="2200" spc="1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domains</a:t>
            </a:r>
            <a:r>
              <a:rPr sz="2200" spc="1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(sets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spc="-10" dirty="0">
                <a:latin typeface="Arial MT"/>
                <a:cs typeface="Arial MT"/>
              </a:rPr>
              <a:t>buffers).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handles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disk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pages</a:t>
            </a:r>
            <a:endParaRPr sz="2200">
              <a:latin typeface="Arial MT"/>
              <a:cs typeface="Arial MT"/>
            </a:endParaRPr>
          </a:p>
          <a:p>
            <a:pPr marL="756285" marR="1016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835025" algn="l"/>
                <a:tab pos="835660" algn="l"/>
                <a:tab pos="1630680" algn="l"/>
                <a:tab pos="3450590" algn="l"/>
                <a:tab pos="4304030" algn="l"/>
                <a:tab pos="5053965" algn="l"/>
                <a:tab pos="6111240" algn="l"/>
                <a:tab pos="6659880" algn="l"/>
                <a:tab pos="7793990" algn="l"/>
              </a:tabLst>
            </a:pPr>
            <a:r>
              <a:rPr dirty="0"/>
              <a:t>	</a:t>
            </a:r>
            <a:r>
              <a:rPr sz="2200" spc="-20" dirty="0">
                <a:latin typeface="Arial MT"/>
                <a:cs typeface="Arial MT"/>
              </a:rPr>
              <a:t>Page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replacements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within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each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domain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handled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via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basic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LRU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(least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recently</a:t>
            </a: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used)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page</a:t>
            </a:r>
            <a:r>
              <a:rPr sz="2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replacement.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Although</a:t>
            </a:r>
            <a:r>
              <a:rPr sz="2200" spc="-3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achieves</a:t>
            </a:r>
            <a:r>
              <a:rPr sz="2200" spc="-15" dirty="0"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better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performance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average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basic</a:t>
            </a:r>
            <a:r>
              <a:rPr sz="2200" spc="3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LRU,</a:t>
            </a:r>
            <a:r>
              <a:rPr sz="2200" spc="3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3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3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static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algorithm,</a:t>
            </a:r>
            <a:r>
              <a:rPr sz="2200" spc="3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does</a:t>
            </a:r>
            <a:r>
              <a:rPr sz="2200" spc="3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3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adapt</a:t>
            </a:r>
            <a:r>
              <a:rPr sz="2200" spc="3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dynamically</a:t>
            </a:r>
            <a:r>
              <a:rPr sz="2200" spc="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changing</a:t>
            </a:r>
            <a:r>
              <a:rPr sz="2200" spc="25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loads</a:t>
            </a:r>
            <a:r>
              <a:rPr sz="2200" spc="2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2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2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available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domain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predetermined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47" y="810767"/>
            <a:ext cx="476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Domain</a:t>
            </a:r>
            <a:r>
              <a:rPr sz="2400" spc="-40" dirty="0"/>
              <a:t> </a:t>
            </a:r>
            <a:r>
              <a:rPr sz="2400" dirty="0"/>
              <a:t>Separation</a:t>
            </a:r>
            <a:r>
              <a:rPr sz="2400" spc="-35" dirty="0"/>
              <a:t> </a:t>
            </a:r>
            <a:r>
              <a:rPr sz="2400" dirty="0"/>
              <a:t>(DS)</a:t>
            </a:r>
            <a:r>
              <a:rPr sz="2400" spc="-20" dirty="0"/>
              <a:t> </a:t>
            </a:r>
            <a:r>
              <a:rPr sz="2400" spc="-10" dirty="0"/>
              <a:t>Method.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36319" y="1472691"/>
            <a:ext cx="8217534" cy="4002404"/>
          </a:xfrm>
          <a:custGeom>
            <a:avLst/>
            <a:gdLst/>
            <a:ahLst/>
            <a:cxnLst/>
            <a:rect l="l" t="t" r="r" b="b"/>
            <a:pathLst>
              <a:path w="8217534" h="4002404">
                <a:moveTo>
                  <a:pt x="8217408" y="0"/>
                </a:moveTo>
                <a:lnTo>
                  <a:pt x="0" y="0"/>
                </a:lnTo>
                <a:lnTo>
                  <a:pt x="0" y="4002024"/>
                </a:lnTo>
                <a:lnTo>
                  <a:pt x="8217408" y="4002024"/>
                </a:lnTo>
                <a:lnTo>
                  <a:pt x="8217408" y="3980688"/>
                </a:lnTo>
                <a:lnTo>
                  <a:pt x="39624" y="3980688"/>
                </a:lnTo>
                <a:lnTo>
                  <a:pt x="21336" y="3962400"/>
                </a:lnTo>
                <a:lnTo>
                  <a:pt x="39624" y="3962400"/>
                </a:lnTo>
                <a:lnTo>
                  <a:pt x="39624" y="39624"/>
                </a:lnTo>
                <a:lnTo>
                  <a:pt x="21336" y="39624"/>
                </a:lnTo>
                <a:lnTo>
                  <a:pt x="39624" y="18287"/>
                </a:lnTo>
                <a:lnTo>
                  <a:pt x="8217408" y="18287"/>
                </a:lnTo>
                <a:lnTo>
                  <a:pt x="8217408" y="0"/>
                </a:lnTo>
                <a:close/>
              </a:path>
              <a:path w="8217534" h="4002404">
                <a:moveTo>
                  <a:pt x="39624" y="3962400"/>
                </a:moveTo>
                <a:lnTo>
                  <a:pt x="21336" y="3962400"/>
                </a:lnTo>
                <a:lnTo>
                  <a:pt x="39624" y="3980688"/>
                </a:lnTo>
                <a:lnTo>
                  <a:pt x="39624" y="3962400"/>
                </a:lnTo>
                <a:close/>
              </a:path>
              <a:path w="8217534" h="4002404">
                <a:moveTo>
                  <a:pt x="8177783" y="3962400"/>
                </a:moveTo>
                <a:lnTo>
                  <a:pt x="39624" y="3962400"/>
                </a:lnTo>
                <a:lnTo>
                  <a:pt x="39624" y="3980688"/>
                </a:lnTo>
                <a:lnTo>
                  <a:pt x="8177783" y="3980688"/>
                </a:lnTo>
                <a:lnTo>
                  <a:pt x="8177783" y="3962400"/>
                </a:lnTo>
                <a:close/>
              </a:path>
              <a:path w="8217534" h="4002404">
                <a:moveTo>
                  <a:pt x="8177783" y="18287"/>
                </a:moveTo>
                <a:lnTo>
                  <a:pt x="8177783" y="3980688"/>
                </a:lnTo>
                <a:lnTo>
                  <a:pt x="8196072" y="3962400"/>
                </a:lnTo>
                <a:lnTo>
                  <a:pt x="8217408" y="3962400"/>
                </a:lnTo>
                <a:lnTo>
                  <a:pt x="8217408" y="39624"/>
                </a:lnTo>
                <a:lnTo>
                  <a:pt x="8196072" y="39624"/>
                </a:lnTo>
                <a:lnTo>
                  <a:pt x="8177783" y="18287"/>
                </a:lnTo>
                <a:close/>
              </a:path>
              <a:path w="8217534" h="4002404">
                <a:moveTo>
                  <a:pt x="8217408" y="3962400"/>
                </a:moveTo>
                <a:lnTo>
                  <a:pt x="8196072" y="3962400"/>
                </a:lnTo>
                <a:lnTo>
                  <a:pt x="8177783" y="3980688"/>
                </a:lnTo>
                <a:lnTo>
                  <a:pt x="8217408" y="3980688"/>
                </a:lnTo>
                <a:lnTo>
                  <a:pt x="8217408" y="3962400"/>
                </a:lnTo>
                <a:close/>
              </a:path>
              <a:path w="8217534" h="4002404">
                <a:moveTo>
                  <a:pt x="39624" y="18287"/>
                </a:moveTo>
                <a:lnTo>
                  <a:pt x="2133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17534" h="4002404">
                <a:moveTo>
                  <a:pt x="8177783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177783" y="39624"/>
                </a:lnTo>
                <a:lnTo>
                  <a:pt x="8177783" y="18287"/>
                </a:lnTo>
                <a:close/>
              </a:path>
              <a:path w="8217534" h="4002404">
                <a:moveTo>
                  <a:pt x="8217408" y="18287"/>
                </a:moveTo>
                <a:lnTo>
                  <a:pt x="8177783" y="18287"/>
                </a:lnTo>
                <a:lnTo>
                  <a:pt x="8196072" y="39624"/>
                </a:lnTo>
                <a:lnTo>
                  <a:pt x="8217408" y="39624"/>
                </a:lnTo>
                <a:lnTo>
                  <a:pt x="8217408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3347" y="1514857"/>
            <a:ext cx="8024495" cy="3714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2755265" algn="l"/>
                <a:tab pos="3118485" algn="l"/>
                <a:tab pos="363347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Several</a:t>
            </a:r>
            <a:r>
              <a:rPr sz="2200" spc="3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variations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DS</a:t>
            </a:r>
            <a:r>
              <a:rPr sz="2200" spc="3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page</a:t>
            </a:r>
            <a:r>
              <a:rPr sz="2200" spc="3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replacement</a:t>
            </a:r>
            <a:r>
              <a:rPr sz="2200" spc="3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policy</a:t>
            </a:r>
            <a:r>
              <a:rPr sz="2200" spc="3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have </a:t>
            </a:r>
            <a:r>
              <a:rPr sz="2200" dirty="0">
                <a:latin typeface="Arial MT"/>
                <a:cs typeface="Arial MT"/>
              </a:rPr>
              <a:t>been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proposed,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dynamic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load-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balancing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features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example,</a:t>
            </a:r>
            <a:endParaRPr sz="22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GRU</a:t>
            </a:r>
            <a:r>
              <a:rPr sz="22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(Group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LRU)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gives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priority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level</a:t>
            </a:r>
            <a:endParaRPr sz="2200">
              <a:latin typeface="Arial MT"/>
              <a:cs typeface="Arial MT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selects</a:t>
            </a:r>
            <a:r>
              <a:rPr sz="2200" spc="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pages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sz="22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lowest-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priority</a:t>
            </a:r>
            <a:r>
              <a:rPr sz="22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level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first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for </a:t>
            </a:r>
            <a:r>
              <a:rPr sz="2200" spc="-10" dirty="0">
                <a:latin typeface="Arial MT"/>
                <a:cs typeface="Arial MT"/>
              </a:rPr>
              <a:t>replacement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whereas</a:t>
            </a:r>
            <a:r>
              <a:rPr sz="2200" spc="480" dirty="0"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another</a:t>
            </a:r>
            <a:r>
              <a:rPr sz="2200" spc="48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sz="2200" spc="484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dynamically</a:t>
            </a:r>
            <a:r>
              <a:rPr sz="2200" spc="47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changes</a:t>
            </a:r>
            <a:r>
              <a:rPr sz="2200" spc="47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13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4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1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12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13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13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based</a:t>
            </a:r>
            <a:r>
              <a:rPr sz="2200" spc="13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130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current workload.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47" y="810767"/>
            <a:ext cx="226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Hot</a:t>
            </a:r>
            <a:r>
              <a:rPr sz="2400" spc="-20" dirty="0"/>
              <a:t> </a:t>
            </a:r>
            <a:r>
              <a:rPr sz="2400" dirty="0"/>
              <a:t>Set</a:t>
            </a:r>
            <a:r>
              <a:rPr sz="2400" spc="-10" dirty="0"/>
              <a:t> Method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48511" y="1320291"/>
            <a:ext cx="8205470" cy="5297805"/>
          </a:xfrm>
          <a:custGeom>
            <a:avLst/>
            <a:gdLst/>
            <a:ahLst/>
            <a:cxnLst/>
            <a:rect l="l" t="t" r="r" b="b"/>
            <a:pathLst>
              <a:path w="8205470" h="5297805">
                <a:moveTo>
                  <a:pt x="8205215" y="0"/>
                </a:moveTo>
                <a:lnTo>
                  <a:pt x="0" y="0"/>
                </a:lnTo>
                <a:lnTo>
                  <a:pt x="0" y="5297424"/>
                </a:lnTo>
                <a:lnTo>
                  <a:pt x="8205215" y="5297424"/>
                </a:lnTo>
                <a:lnTo>
                  <a:pt x="8205215" y="5276088"/>
                </a:lnTo>
                <a:lnTo>
                  <a:pt x="39624" y="5276088"/>
                </a:lnTo>
                <a:lnTo>
                  <a:pt x="18287" y="5257800"/>
                </a:lnTo>
                <a:lnTo>
                  <a:pt x="39624" y="52578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8205215" y="18287"/>
                </a:lnTo>
                <a:lnTo>
                  <a:pt x="8205215" y="0"/>
                </a:lnTo>
                <a:close/>
              </a:path>
              <a:path w="8205470" h="5297805">
                <a:moveTo>
                  <a:pt x="39624" y="5257800"/>
                </a:moveTo>
                <a:lnTo>
                  <a:pt x="18287" y="5257800"/>
                </a:lnTo>
                <a:lnTo>
                  <a:pt x="39624" y="5276088"/>
                </a:lnTo>
                <a:lnTo>
                  <a:pt x="39624" y="5257800"/>
                </a:lnTo>
                <a:close/>
              </a:path>
              <a:path w="8205470" h="5297805">
                <a:moveTo>
                  <a:pt x="8165592" y="5257800"/>
                </a:moveTo>
                <a:lnTo>
                  <a:pt x="39624" y="5257800"/>
                </a:lnTo>
                <a:lnTo>
                  <a:pt x="39624" y="5276088"/>
                </a:lnTo>
                <a:lnTo>
                  <a:pt x="8165592" y="5276088"/>
                </a:lnTo>
                <a:lnTo>
                  <a:pt x="8165592" y="5257800"/>
                </a:lnTo>
                <a:close/>
              </a:path>
              <a:path w="8205470" h="5297805">
                <a:moveTo>
                  <a:pt x="8165592" y="18287"/>
                </a:moveTo>
                <a:lnTo>
                  <a:pt x="8165592" y="5276088"/>
                </a:lnTo>
                <a:lnTo>
                  <a:pt x="8183880" y="5257800"/>
                </a:lnTo>
                <a:lnTo>
                  <a:pt x="8205215" y="5257800"/>
                </a:lnTo>
                <a:lnTo>
                  <a:pt x="8205215" y="39624"/>
                </a:lnTo>
                <a:lnTo>
                  <a:pt x="8183880" y="39624"/>
                </a:lnTo>
                <a:lnTo>
                  <a:pt x="8165592" y="18287"/>
                </a:lnTo>
                <a:close/>
              </a:path>
              <a:path w="8205470" h="5297805">
                <a:moveTo>
                  <a:pt x="8205215" y="5257800"/>
                </a:moveTo>
                <a:lnTo>
                  <a:pt x="8183880" y="5257800"/>
                </a:lnTo>
                <a:lnTo>
                  <a:pt x="8165592" y="5276088"/>
                </a:lnTo>
                <a:lnTo>
                  <a:pt x="8205215" y="5276088"/>
                </a:lnTo>
                <a:lnTo>
                  <a:pt x="8205215" y="5257800"/>
                </a:lnTo>
                <a:close/>
              </a:path>
              <a:path w="8205470" h="5297805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05470" h="5297805">
                <a:moveTo>
                  <a:pt x="8165592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165592" y="39624"/>
                </a:lnTo>
                <a:lnTo>
                  <a:pt x="8165592" y="18287"/>
                </a:lnTo>
                <a:close/>
              </a:path>
              <a:path w="8205470" h="5297805">
                <a:moveTo>
                  <a:pt x="8205215" y="18287"/>
                </a:moveTo>
                <a:lnTo>
                  <a:pt x="8165592" y="18287"/>
                </a:lnTo>
                <a:lnTo>
                  <a:pt x="8183880" y="39624"/>
                </a:lnTo>
                <a:lnTo>
                  <a:pt x="8205215" y="39624"/>
                </a:lnTo>
                <a:lnTo>
                  <a:pt x="8205215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2490" y="1362457"/>
            <a:ext cx="8015605" cy="512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9525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page</a:t>
            </a:r>
            <a:r>
              <a:rPr sz="2200" spc="-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replacement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algorithm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is  useful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2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queries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pages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repeatedly</a:t>
            </a:r>
            <a:endParaRPr sz="2200">
              <a:latin typeface="Arial MT"/>
              <a:cs typeface="Arial MT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835660" algn="l"/>
              </a:tabLst>
            </a:pPr>
            <a:r>
              <a:rPr dirty="0"/>
              <a:t>	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join</a:t>
            </a:r>
            <a:r>
              <a:rPr sz="2200" spc="1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performed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spc="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nested-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loop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2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inner</a:t>
            </a:r>
            <a:r>
              <a:rPr sz="2200" spc="2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loop</a:t>
            </a:r>
            <a:r>
              <a:rPr sz="2200" spc="2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file</a:t>
            </a:r>
            <a:r>
              <a:rPr sz="2200" spc="2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200" spc="2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loaded</a:t>
            </a:r>
            <a:r>
              <a:rPr sz="2200" spc="2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completely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memory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without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replacement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set)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2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join</a:t>
            </a:r>
            <a:r>
              <a:rPr sz="2200" spc="25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sz="2200" spc="2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200" spc="2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performed</a:t>
            </a:r>
            <a:r>
              <a:rPr sz="2200" spc="2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efficiently</a:t>
            </a:r>
            <a:r>
              <a:rPr sz="2200" spc="22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page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outer</a:t>
            </a:r>
            <a:r>
              <a:rPr sz="2200" spc="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loop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file</a:t>
            </a:r>
            <a:r>
              <a:rPr sz="22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records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inner loop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join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matches.</a:t>
            </a:r>
            <a:endParaRPr sz="2200">
              <a:latin typeface="Arial MT"/>
              <a:cs typeface="Arial MT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 method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determines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each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database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processing algorithm</a:t>
            </a:r>
            <a:endParaRPr sz="22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disk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pages</a:t>
            </a: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accessed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repeatedly</a:t>
            </a:r>
            <a:endParaRPr sz="2200">
              <a:latin typeface="Arial MT"/>
              <a:cs typeface="Arial MT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350" dirty="0"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does</a:t>
            </a:r>
            <a:r>
              <a:rPr sz="2200" spc="33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2200" spc="34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replace</a:t>
            </a:r>
            <a:r>
              <a:rPr sz="2200" spc="33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them</a:t>
            </a:r>
            <a:r>
              <a:rPr sz="2200" spc="35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until</a:t>
            </a:r>
            <a:r>
              <a:rPr sz="2200" spc="34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their</a:t>
            </a:r>
            <a:r>
              <a:rPr sz="2200" spc="3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processing</a:t>
            </a:r>
            <a:r>
              <a:rPr sz="2200" spc="345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is </a:t>
            </a:r>
            <a:r>
              <a:rPr sz="2200" spc="-10" dirty="0">
                <a:latin typeface="Arial MT"/>
                <a:cs typeface="Arial MT"/>
              </a:rPr>
              <a:t>completed.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47" y="810767"/>
            <a:ext cx="2818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60" dirty="0"/>
              <a:t> </a:t>
            </a:r>
            <a:r>
              <a:rPr sz="2400" dirty="0"/>
              <a:t>DBMIN</a:t>
            </a:r>
            <a:r>
              <a:rPr sz="2400" spc="-35" dirty="0"/>
              <a:t> </a:t>
            </a:r>
            <a:r>
              <a:rPr sz="2400" spc="-10" dirty="0"/>
              <a:t>Method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48511" y="1472691"/>
            <a:ext cx="8205470" cy="4840605"/>
          </a:xfrm>
          <a:custGeom>
            <a:avLst/>
            <a:gdLst/>
            <a:ahLst/>
            <a:cxnLst/>
            <a:rect l="l" t="t" r="r" b="b"/>
            <a:pathLst>
              <a:path w="8205470" h="4840605">
                <a:moveTo>
                  <a:pt x="8205215" y="0"/>
                </a:moveTo>
                <a:lnTo>
                  <a:pt x="0" y="0"/>
                </a:lnTo>
                <a:lnTo>
                  <a:pt x="0" y="4840224"/>
                </a:lnTo>
                <a:lnTo>
                  <a:pt x="8205215" y="4840224"/>
                </a:lnTo>
                <a:lnTo>
                  <a:pt x="8205215" y="4818888"/>
                </a:lnTo>
                <a:lnTo>
                  <a:pt x="39624" y="4818888"/>
                </a:lnTo>
                <a:lnTo>
                  <a:pt x="18288" y="4800600"/>
                </a:lnTo>
                <a:lnTo>
                  <a:pt x="39624" y="48006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8205215" y="18287"/>
                </a:lnTo>
                <a:lnTo>
                  <a:pt x="8205215" y="0"/>
                </a:lnTo>
                <a:close/>
              </a:path>
              <a:path w="8205470" h="4840605">
                <a:moveTo>
                  <a:pt x="39624" y="4800600"/>
                </a:moveTo>
                <a:lnTo>
                  <a:pt x="18288" y="4800600"/>
                </a:lnTo>
                <a:lnTo>
                  <a:pt x="39624" y="4818888"/>
                </a:lnTo>
                <a:lnTo>
                  <a:pt x="39624" y="4800600"/>
                </a:lnTo>
                <a:close/>
              </a:path>
              <a:path w="8205470" h="4840605">
                <a:moveTo>
                  <a:pt x="8165592" y="4800600"/>
                </a:moveTo>
                <a:lnTo>
                  <a:pt x="39624" y="4800600"/>
                </a:lnTo>
                <a:lnTo>
                  <a:pt x="39624" y="4818888"/>
                </a:lnTo>
                <a:lnTo>
                  <a:pt x="8165592" y="4818888"/>
                </a:lnTo>
                <a:lnTo>
                  <a:pt x="8165592" y="4800600"/>
                </a:lnTo>
                <a:close/>
              </a:path>
              <a:path w="8205470" h="4840605">
                <a:moveTo>
                  <a:pt x="8165592" y="18287"/>
                </a:moveTo>
                <a:lnTo>
                  <a:pt x="8165592" y="4818888"/>
                </a:lnTo>
                <a:lnTo>
                  <a:pt x="8183880" y="4800600"/>
                </a:lnTo>
                <a:lnTo>
                  <a:pt x="8205215" y="4800600"/>
                </a:lnTo>
                <a:lnTo>
                  <a:pt x="8205215" y="39624"/>
                </a:lnTo>
                <a:lnTo>
                  <a:pt x="8183880" y="39624"/>
                </a:lnTo>
                <a:lnTo>
                  <a:pt x="8165592" y="18287"/>
                </a:lnTo>
                <a:close/>
              </a:path>
              <a:path w="8205470" h="4840605">
                <a:moveTo>
                  <a:pt x="8205215" y="4800600"/>
                </a:moveTo>
                <a:lnTo>
                  <a:pt x="8183880" y="4800600"/>
                </a:lnTo>
                <a:lnTo>
                  <a:pt x="8165592" y="4818888"/>
                </a:lnTo>
                <a:lnTo>
                  <a:pt x="8205215" y="4818888"/>
                </a:lnTo>
                <a:lnTo>
                  <a:pt x="8205215" y="4800600"/>
                </a:lnTo>
                <a:close/>
              </a:path>
              <a:path w="8205470" h="4840605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05470" h="4840605">
                <a:moveTo>
                  <a:pt x="8165592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165592" y="39624"/>
                </a:lnTo>
                <a:lnTo>
                  <a:pt x="8165592" y="18287"/>
                </a:lnTo>
                <a:close/>
              </a:path>
              <a:path w="8205470" h="4840605">
                <a:moveTo>
                  <a:pt x="8205215" y="18287"/>
                </a:moveTo>
                <a:lnTo>
                  <a:pt x="8165592" y="18287"/>
                </a:lnTo>
                <a:lnTo>
                  <a:pt x="8183880" y="39624"/>
                </a:lnTo>
                <a:lnTo>
                  <a:pt x="8205215" y="39624"/>
                </a:lnTo>
                <a:lnTo>
                  <a:pt x="8205215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2490" y="1514857"/>
            <a:ext cx="7897495" cy="458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page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replacement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policy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uses 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as 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QLSM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(query</a:t>
            </a:r>
            <a:r>
              <a:rPr sz="2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locality set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model)</a:t>
            </a:r>
            <a:endParaRPr sz="2200">
              <a:latin typeface="Arial MT"/>
              <a:cs typeface="Arial MT"/>
            </a:endParaRPr>
          </a:p>
          <a:p>
            <a:pPr marL="756285" marR="42672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predetermines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pattern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page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references</a:t>
            </a:r>
            <a:r>
              <a:rPr sz="22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each </a:t>
            </a:r>
            <a:r>
              <a:rPr sz="2200" dirty="0">
                <a:latin typeface="Arial MT"/>
                <a:cs typeface="Arial MT"/>
              </a:rPr>
              <a:t>algorithm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particular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operation.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Depending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Type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access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file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characteristics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algorithm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used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8419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QLSM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estimate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main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memory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buffers </a:t>
            </a:r>
            <a:r>
              <a:rPr sz="2200" dirty="0">
                <a:latin typeface="Arial MT"/>
                <a:cs typeface="Arial MT"/>
              </a:rPr>
              <a:t>needed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file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involved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operation.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47" y="810767"/>
            <a:ext cx="2818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60" dirty="0"/>
              <a:t> </a:t>
            </a:r>
            <a:r>
              <a:rPr sz="2400" dirty="0"/>
              <a:t>DBMIN</a:t>
            </a:r>
            <a:r>
              <a:rPr sz="2400" spc="-35" dirty="0"/>
              <a:t> </a:t>
            </a:r>
            <a:r>
              <a:rPr sz="2400" spc="-10" dirty="0"/>
              <a:t>Method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136903" y="1396491"/>
            <a:ext cx="8205470" cy="4916805"/>
          </a:xfrm>
          <a:custGeom>
            <a:avLst/>
            <a:gdLst/>
            <a:ahLst/>
            <a:cxnLst/>
            <a:rect l="l" t="t" r="r" b="b"/>
            <a:pathLst>
              <a:path w="8205470" h="4916805">
                <a:moveTo>
                  <a:pt x="8205216" y="0"/>
                </a:moveTo>
                <a:lnTo>
                  <a:pt x="0" y="0"/>
                </a:lnTo>
                <a:lnTo>
                  <a:pt x="0" y="4916424"/>
                </a:lnTo>
                <a:lnTo>
                  <a:pt x="8205216" y="4916424"/>
                </a:lnTo>
                <a:lnTo>
                  <a:pt x="8205216" y="4895088"/>
                </a:lnTo>
                <a:lnTo>
                  <a:pt x="39624" y="4895088"/>
                </a:lnTo>
                <a:lnTo>
                  <a:pt x="18286" y="4876800"/>
                </a:lnTo>
                <a:lnTo>
                  <a:pt x="39624" y="4876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05216" y="18287"/>
                </a:lnTo>
                <a:lnTo>
                  <a:pt x="8205216" y="0"/>
                </a:lnTo>
                <a:close/>
              </a:path>
              <a:path w="8205470" h="4916805">
                <a:moveTo>
                  <a:pt x="39624" y="4876800"/>
                </a:moveTo>
                <a:lnTo>
                  <a:pt x="18286" y="4876800"/>
                </a:lnTo>
                <a:lnTo>
                  <a:pt x="39624" y="4895088"/>
                </a:lnTo>
                <a:lnTo>
                  <a:pt x="39624" y="4876800"/>
                </a:lnTo>
                <a:close/>
              </a:path>
              <a:path w="8205470" h="4916805">
                <a:moveTo>
                  <a:pt x="8165592" y="4876800"/>
                </a:moveTo>
                <a:lnTo>
                  <a:pt x="39624" y="4876800"/>
                </a:lnTo>
                <a:lnTo>
                  <a:pt x="39624" y="4895088"/>
                </a:lnTo>
                <a:lnTo>
                  <a:pt x="8165592" y="4895088"/>
                </a:lnTo>
                <a:lnTo>
                  <a:pt x="8165592" y="4876800"/>
                </a:lnTo>
                <a:close/>
              </a:path>
              <a:path w="8205470" h="4916805">
                <a:moveTo>
                  <a:pt x="8165592" y="18287"/>
                </a:moveTo>
                <a:lnTo>
                  <a:pt x="8165592" y="4895088"/>
                </a:lnTo>
                <a:lnTo>
                  <a:pt x="8186928" y="4876800"/>
                </a:lnTo>
                <a:lnTo>
                  <a:pt x="8205216" y="4876800"/>
                </a:lnTo>
                <a:lnTo>
                  <a:pt x="8205216" y="39624"/>
                </a:lnTo>
                <a:lnTo>
                  <a:pt x="8186928" y="39624"/>
                </a:lnTo>
                <a:lnTo>
                  <a:pt x="8165592" y="18287"/>
                </a:lnTo>
                <a:close/>
              </a:path>
              <a:path w="8205470" h="4916805">
                <a:moveTo>
                  <a:pt x="8205216" y="4876800"/>
                </a:moveTo>
                <a:lnTo>
                  <a:pt x="8186928" y="4876800"/>
                </a:lnTo>
                <a:lnTo>
                  <a:pt x="8165592" y="4895088"/>
                </a:lnTo>
                <a:lnTo>
                  <a:pt x="8205216" y="4895088"/>
                </a:lnTo>
                <a:lnTo>
                  <a:pt x="8205216" y="4876800"/>
                </a:lnTo>
                <a:close/>
              </a:path>
              <a:path w="8205470" h="4916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05470" h="4916805">
                <a:moveTo>
                  <a:pt x="8165592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165592" y="39624"/>
                </a:lnTo>
                <a:lnTo>
                  <a:pt x="8165592" y="18287"/>
                </a:lnTo>
                <a:close/>
              </a:path>
              <a:path w="8205470" h="4916805">
                <a:moveTo>
                  <a:pt x="8205216" y="18287"/>
                </a:moveTo>
                <a:lnTo>
                  <a:pt x="8165592" y="18287"/>
                </a:lnTo>
                <a:lnTo>
                  <a:pt x="8186928" y="39624"/>
                </a:lnTo>
                <a:lnTo>
                  <a:pt x="8205216" y="39624"/>
                </a:lnTo>
                <a:lnTo>
                  <a:pt x="820521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932" y="1372818"/>
            <a:ext cx="8018145" cy="48539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DBMIN page</a:t>
            </a:r>
            <a:r>
              <a:rPr sz="2200" spc="-6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replacement</a:t>
            </a:r>
            <a:r>
              <a:rPr sz="2200" spc="-2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66FF"/>
                </a:solidFill>
                <a:latin typeface="Arial MT"/>
                <a:cs typeface="Arial MT"/>
              </a:rPr>
              <a:t>policy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calculate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locality</a:t>
            </a:r>
            <a:r>
              <a:rPr sz="2200" b="1" spc="-5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66FF"/>
                </a:solidFill>
                <a:latin typeface="Arial"/>
                <a:cs typeface="Arial"/>
              </a:rPr>
              <a:t>set</a:t>
            </a:r>
            <a:endParaRPr sz="2200">
              <a:latin typeface="Arial"/>
              <a:cs typeface="Arial"/>
            </a:endParaRPr>
          </a:p>
          <a:p>
            <a:pPr marL="756285" marR="825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33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QLSM</a:t>
            </a:r>
            <a:r>
              <a:rPr sz="2200" spc="3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3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3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file</a:t>
            </a:r>
            <a:r>
              <a:rPr sz="2200" spc="3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instance</a:t>
            </a:r>
            <a:r>
              <a:rPr sz="2200" spc="3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involved</a:t>
            </a:r>
            <a:r>
              <a:rPr sz="2200" spc="3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3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query </a:t>
            </a:r>
            <a:r>
              <a:rPr sz="2200" dirty="0">
                <a:latin typeface="Arial MT"/>
                <a:cs typeface="Arial MT"/>
              </a:rPr>
              <a:t>(some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queries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reference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file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twice)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DBMIN</a:t>
            </a:r>
            <a:r>
              <a:rPr sz="2200" spc="3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3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allocates</a:t>
            </a:r>
            <a:r>
              <a:rPr sz="2200" spc="3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6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appropriate</a:t>
            </a:r>
            <a:r>
              <a:rPr sz="2200" spc="3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number</a:t>
            </a:r>
            <a:r>
              <a:rPr sz="2200" spc="3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38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buffers</a:t>
            </a:r>
            <a:r>
              <a:rPr sz="2200" spc="35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1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file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instance</a:t>
            </a:r>
            <a:r>
              <a:rPr sz="2200" spc="1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involved</a:t>
            </a:r>
            <a:r>
              <a:rPr sz="2200" spc="1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14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query</a:t>
            </a:r>
            <a:r>
              <a:rPr sz="2200" spc="1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based</a:t>
            </a:r>
            <a:r>
              <a:rPr sz="2200" spc="16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on</a:t>
            </a:r>
            <a:r>
              <a:rPr sz="2200" spc="1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1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locality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set for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that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file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instance.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762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</a:t>
            </a:r>
            <a:r>
              <a:rPr sz="2200" spc="4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48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locality</a:t>
            </a:r>
            <a:r>
              <a:rPr sz="2200" spc="4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4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4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analogous</a:t>
            </a:r>
            <a:r>
              <a:rPr sz="2200" spc="45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4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working</a:t>
            </a:r>
            <a:r>
              <a:rPr sz="2200" spc="3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3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page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replacement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policies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for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processes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by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operating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-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multiple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locality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sets,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one for</a:t>
            </a:r>
            <a:r>
              <a:rPr sz="22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each file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instance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in the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query.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8391" y="2685795"/>
            <a:ext cx="4925695" cy="2810510"/>
          </a:xfrm>
          <a:custGeom>
            <a:avLst/>
            <a:gdLst/>
            <a:ahLst/>
            <a:cxnLst/>
            <a:rect l="l" t="t" r="r" b="b"/>
            <a:pathLst>
              <a:path w="4925695" h="2810510">
                <a:moveTo>
                  <a:pt x="4925568" y="0"/>
                </a:moveTo>
                <a:lnTo>
                  <a:pt x="0" y="0"/>
                </a:lnTo>
                <a:lnTo>
                  <a:pt x="0" y="2810255"/>
                </a:lnTo>
                <a:lnTo>
                  <a:pt x="4925568" y="2810255"/>
                </a:lnTo>
                <a:lnTo>
                  <a:pt x="4925568" y="2791968"/>
                </a:lnTo>
                <a:lnTo>
                  <a:pt x="36575" y="2791967"/>
                </a:lnTo>
                <a:lnTo>
                  <a:pt x="18287" y="2773679"/>
                </a:lnTo>
                <a:lnTo>
                  <a:pt x="36575" y="2773679"/>
                </a:lnTo>
                <a:lnTo>
                  <a:pt x="36575" y="36575"/>
                </a:lnTo>
                <a:lnTo>
                  <a:pt x="18287" y="36575"/>
                </a:lnTo>
                <a:lnTo>
                  <a:pt x="36575" y="18287"/>
                </a:lnTo>
                <a:lnTo>
                  <a:pt x="4925568" y="18287"/>
                </a:lnTo>
                <a:lnTo>
                  <a:pt x="4925568" y="0"/>
                </a:lnTo>
                <a:close/>
              </a:path>
              <a:path w="4925695" h="2810510">
                <a:moveTo>
                  <a:pt x="36575" y="2773679"/>
                </a:moveTo>
                <a:lnTo>
                  <a:pt x="18287" y="2773679"/>
                </a:lnTo>
                <a:lnTo>
                  <a:pt x="36575" y="2791967"/>
                </a:lnTo>
                <a:lnTo>
                  <a:pt x="36575" y="2773679"/>
                </a:lnTo>
                <a:close/>
              </a:path>
              <a:path w="4925695" h="2810510">
                <a:moveTo>
                  <a:pt x="4888992" y="2773679"/>
                </a:moveTo>
                <a:lnTo>
                  <a:pt x="36575" y="2773679"/>
                </a:lnTo>
                <a:lnTo>
                  <a:pt x="36575" y="2791967"/>
                </a:lnTo>
                <a:lnTo>
                  <a:pt x="4888992" y="2791967"/>
                </a:lnTo>
                <a:lnTo>
                  <a:pt x="4888992" y="2773679"/>
                </a:lnTo>
                <a:close/>
              </a:path>
              <a:path w="4925695" h="2810510">
                <a:moveTo>
                  <a:pt x="4888992" y="18287"/>
                </a:moveTo>
                <a:lnTo>
                  <a:pt x="4888992" y="2791967"/>
                </a:lnTo>
                <a:lnTo>
                  <a:pt x="4907280" y="2773679"/>
                </a:lnTo>
                <a:lnTo>
                  <a:pt x="4925568" y="2773680"/>
                </a:lnTo>
                <a:lnTo>
                  <a:pt x="4925568" y="36575"/>
                </a:lnTo>
                <a:lnTo>
                  <a:pt x="4907280" y="36575"/>
                </a:lnTo>
                <a:lnTo>
                  <a:pt x="4888992" y="18287"/>
                </a:lnTo>
                <a:close/>
              </a:path>
              <a:path w="4925695" h="2810510">
                <a:moveTo>
                  <a:pt x="4925568" y="2773680"/>
                </a:moveTo>
                <a:lnTo>
                  <a:pt x="4907280" y="2773679"/>
                </a:lnTo>
                <a:lnTo>
                  <a:pt x="4888992" y="2791967"/>
                </a:lnTo>
                <a:lnTo>
                  <a:pt x="4925568" y="2791968"/>
                </a:lnTo>
                <a:lnTo>
                  <a:pt x="4925568" y="2773680"/>
                </a:lnTo>
                <a:close/>
              </a:path>
              <a:path w="4925695" h="2810510">
                <a:moveTo>
                  <a:pt x="36575" y="18287"/>
                </a:moveTo>
                <a:lnTo>
                  <a:pt x="18287" y="36575"/>
                </a:lnTo>
                <a:lnTo>
                  <a:pt x="36575" y="36575"/>
                </a:lnTo>
                <a:lnTo>
                  <a:pt x="36575" y="18287"/>
                </a:lnTo>
                <a:close/>
              </a:path>
              <a:path w="4925695" h="2810510">
                <a:moveTo>
                  <a:pt x="4888992" y="18287"/>
                </a:moveTo>
                <a:lnTo>
                  <a:pt x="36575" y="18287"/>
                </a:lnTo>
                <a:lnTo>
                  <a:pt x="36575" y="36575"/>
                </a:lnTo>
                <a:lnTo>
                  <a:pt x="4888992" y="36575"/>
                </a:lnTo>
                <a:lnTo>
                  <a:pt x="4888992" y="18287"/>
                </a:lnTo>
                <a:close/>
              </a:path>
              <a:path w="4925695" h="2810510">
                <a:moveTo>
                  <a:pt x="4925568" y="18287"/>
                </a:moveTo>
                <a:lnTo>
                  <a:pt x="4888992" y="18287"/>
                </a:lnTo>
                <a:lnTo>
                  <a:pt x="4907280" y="36575"/>
                </a:lnTo>
                <a:lnTo>
                  <a:pt x="4925568" y="36575"/>
                </a:lnTo>
                <a:lnTo>
                  <a:pt x="4925568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95420" y="2651760"/>
            <a:ext cx="459105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Transaction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 States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System</a:t>
            </a:r>
            <a:r>
              <a:rPr sz="2400" spc="-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66FF"/>
                </a:solidFill>
                <a:latin typeface="Arial MT"/>
                <a:cs typeface="Arial MT"/>
              </a:rPr>
              <a:t>log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Buffer</a:t>
            </a:r>
            <a:r>
              <a:rPr sz="2400" spc="-4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Replacement</a:t>
            </a: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Algorithms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spc="-25" dirty="0">
                <a:solidFill>
                  <a:srgbClr val="0066FF"/>
                </a:solidFill>
                <a:latin typeface="Arial MT"/>
                <a:cs typeface="Arial MT"/>
              </a:rPr>
              <a:t>DS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Hot</a:t>
            </a:r>
            <a:r>
              <a:rPr sz="2400" spc="-3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66FF"/>
                </a:solidFill>
                <a:latin typeface="Arial MT"/>
                <a:cs typeface="Arial MT"/>
              </a:rPr>
              <a:t>Set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DBMIN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527" y="399795"/>
            <a:ext cx="3148965" cy="2292350"/>
            <a:chOff x="795527" y="399795"/>
            <a:chExt cx="3148965" cy="2292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295" y="451611"/>
              <a:ext cx="3048000" cy="21884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5527" y="399795"/>
              <a:ext cx="3148965" cy="2292350"/>
            </a:xfrm>
            <a:custGeom>
              <a:avLst/>
              <a:gdLst/>
              <a:ahLst/>
              <a:cxnLst/>
              <a:rect l="l" t="t" r="r" b="b"/>
              <a:pathLst>
                <a:path w="3148965" h="2292350">
                  <a:moveTo>
                    <a:pt x="3148584" y="0"/>
                  </a:moveTo>
                  <a:lnTo>
                    <a:pt x="0" y="0"/>
                  </a:lnTo>
                  <a:lnTo>
                    <a:pt x="0" y="2292095"/>
                  </a:lnTo>
                  <a:lnTo>
                    <a:pt x="3148584" y="2292095"/>
                  </a:lnTo>
                  <a:lnTo>
                    <a:pt x="3148584" y="2264664"/>
                  </a:lnTo>
                  <a:lnTo>
                    <a:pt x="54862" y="2264664"/>
                  </a:lnTo>
                  <a:lnTo>
                    <a:pt x="27431" y="2234183"/>
                  </a:lnTo>
                  <a:lnTo>
                    <a:pt x="54862" y="2234183"/>
                  </a:lnTo>
                  <a:lnTo>
                    <a:pt x="54862" y="54863"/>
                  </a:lnTo>
                  <a:lnTo>
                    <a:pt x="27431" y="54863"/>
                  </a:lnTo>
                  <a:lnTo>
                    <a:pt x="54862" y="27431"/>
                  </a:lnTo>
                  <a:lnTo>
                    <a:pt x="3148584" y="27431"/>
                  </a:lnTo>
                  <a:lnTo>
                    <a:pt x="3148584" y="0"/>
                  </a:lnTo>
                  <a:close/>
                </a:path>
                <a:path w="3148965" h="2292350">
                  <a:moveTo>
                    <a:pt x="54862" y="2234183"/>
                  </a:moveTo>
                  <a:lnTo>
                    <a:pt x="27431" y="2234183"/>
                  </a:lnTo>
                  <a:lnTo>
                    <a:pt x="54862" y="2264664"/>
                  </a:lnTo>
                  <a:lnTo>
                    <a:pt x="54862" y="2234183"/>
                  </a:lnTo>
                  <a:close/>
                </a:path>
                <a:path w="3148965" h="2292350">
                  <a:moveTo>
                    <a:pt x="3090672" y="2234183"/>
                  </a:moveTo>
                  <a:lnTo>
                    <a:pt x="54862" y="2234183"/>
                  </a:lnTo>
                  <a:lnTo>
                    <a:pt x="54862" y="2264664"/>
                  </a:lnTo>
                  <a:lnTo>
                    <a:pt x="3090672" y="2264664"/>
                  </a:lnTo>
                  <a:lnTo>
                    <a:pt x="3090672" y="2234183"/>
                  </a:lnTo>
                  <a:close/>
                </a:path>
                <a:path w="3148965" h="2292350">
                  <a:moveTo>
                    <a:pt x="3090672" y="27431"/>
                  </a:moveTo>
                  <a:lnTo>
                    <a:pt x="3090672" y="2264664"/>
                  </a:lnTo>
                  <a:lnTo>
                    <a:pt x="3121152" y="2234183"/>
                  </a:lnTo>
                  <a:lnTo>
                    <a:pt x="3148584" y="2234183"/>
                  </a:lnTo>
                  <a:lnTo>
                    <a:pt x="3148584" y="54863"/>
                  </a:lnTo>
                  <a:lnTo>
                    <a:pt x="3121152" y="54863"/>
                  </a:lnTo>
                  <a:lnTo>
                    <a:pt x="3090672" y="27431"/>
                  </a:lnTo>
                  <a:close/>
                </a:path>
                <a:path w="3148965" h="2292350">
                  <a:moveTo>
                    <a:pt x="3148584" y="2234183"/>
                  </a:moveTo>
                  <a:lnTo>
                    <a:pt x="3121152" y="2234183"/>
                  </a:lnTo>
                  <a:lnTo>
                    <a:pt x="3090672" y="2264664"/>
                  </a:lnTo>
                  <a:lnTo>
                    <a:pt x="3148584" y="2264664"/>
                  </a:lnTo>
                  <a:lnTo>
                    <a:pt x="3148584" y="2234183"/>
                  </a:lnTo>
                  <a:close/>
                </a:path>
                <a:path w="3148965" h="2292350">
                  <a:moveTo>
                    <a:pt x="54862" y="27431"/>
                  </a:moveTo>
                  <a:lnTo>
                    <a:pt x="27431" y="54863"/>
                  </a:lnTo>
                  <a:lnTo>
                    <a:pt x="54862" y="54863"/>
                  </a:lnTo>
                  <a:lnTo>
                    <a:pt x="54862" y="27431"/>
                  </a:lnTo>
                  <a:close/>
                </a:path>
                <a:path w="3148965" h="2292350">
                  <a:moveTo>
                    <a:pt x="3090672" y="27431"/>
                  </a:moveTo>
                  <a:lnTo>
                    <a:pt x="54862" y="27431"/>
                  </a:lnTo>
                  <a:lnTo>
                    <a:pt x="54862" y="54863"/>
                  </a:lnTo>
                  <a:lnTo>
                    <a:pt x="3090672" y="54863"/>
                  </a:lnTo>
                  <a:lnTo>
                    <a:pt x="3090672" y="27431"/>
                  </a:lnTo>
                  <a:close/>
                </a:path>
                <a:path w="3148965" h="2292350">
                  <a:moveTo>
                    <a:pt x="3148584" y="27431"/>
                  </a:moveTo>
                  <a:lnTo>
                    <a:pt x="3090672" y="27431"/>
                  </a:lnTo>
                  <a:lnTo>
                    <a:pt x="3121152" y="54863"/>
                  </a:lnTo>
                  <a:lnTo>
                    <a:pt x="3148584" y="54863"/>
                  </a:lnTo>
                  <a:lnTo>
                    <a:pt x="3148584" y="27431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1271" y="2249932"/>
            <a:ext cx="4258310" cy="2615565"/>
          </a:xfrm>
          <a:custGeom>
            <a:avLst/>
            <a:gdLst/>
            <a:ahLst/>
            <a:cxnLst/>
            <a:rect l="l" t="t" r="r" b="b"/>
            <a:pathLst>
              <a:path w="4258309" h="2615565">
                <a:moveTo>
                  <a:pt x="4258056" y="0"/>
                </a:moveTo>
                <a:lnTo>
                  <a:pt x="0" y="0"/>
                </a:lnTo>
                <a:lnTo>
                  <a:pt x="0" y="2615184"/>
                </a:lnTo>
                <a:lnTo>
                  <a:pt x="4258056" y="2615184"/>
                </a:lnTo>
                <a:lnTo>
                  <a:pt x="4258056" y="2593847"/>
                </a:lnTo>
                <a:lnTo>
                  <a:pt x="36575" y="2593847"/>
                </a:lnTo>
                <a:lnTo>
                  <a:pt x="18287" y="2575560"/>
                </a:lnTo>
                <a:lnTo>
                  <a:pt x="36575" y="2575560"/>
                </a:lnTo>
                <a:lnTo>
                  <a:pt x="36575" y="39623"/>
                </a:lnTo>
                <a:lnTo>
                  <a:pt x="18287" y="39623"/>
                </a:lnTo>
                <a:lnTo>
                  <a:pt x="36575" y="18287"/>
                </a:lnTo>
                <a:lnTo>
                  <a:pt x="4258056" y="18287"/>
                </a:lnTo>
                <a:lnTo>
                  <a:pt x="4258056" y="0"/>
                </a:lnTo>
                <a:close/>
              </a:path>
              <a:path w="4258309" h="2615565">
                <a:moveTo>
                  <a:pt x="36575" y="2575560"/>
                </a:moveTo>
                <a:lnTo>
                  <a:pt x="18287" y="2575560"/>
                </a:lnTo>
                <a:lnTo>
                  <a:pt x="36575" y="2593847"/>
                </a:lnTo>
                <a:lnTo>
                  <a:pt x="36575" y="2575560"/>
                </a:lnTo>
                <a:close/>
              </a:path>
              <a:path w="4258309" h="2615565">
                <a:moveTo>
                  <a:pt x="4218432" y="2575560"/>
                </a:moveTo>
                <a:lnTo>
                  <a:pt x="36575" y="2575560"/>
                </a:lnTo>
                <a:lnTo>
                  <a:pt x="36575" y="2593847"/>
                </a:lnTo>
                <a:lnTo>
                  <a:pt x="4218432" y="2593847"/>
                </a:lnTo>
                <a:lnTo>
                  <a:pt x="4218432" y="2575560"/>
                </a:lnTo>
                <a:close/>
              </a:path>
              <a:path w="4258309" h="2615565">
                <a:moveTo>
                  <a:pt x="4218432" y="18287"/>
                </a:moveTo>
                <a:lnTo>
                  <a:pt x="4218432" y="2593847"/>
                </a:lnTo>
                <a:lnTo>
                  <a:pt x="4236720" y="2575560"/>
                </a:lnTo>
                <a:lnTo>
                  <a:pt x="4258056" y="2575559"/>
                </a:lnTo>
                <a:lnTo>
                  <a:pt x="4258056" y="39623"/>
                </a:lnTo>
                <a:lnTo>
                  <a:pt x="4236720" y="39623"/>
                </a:lnTo>
                <a:lnTo>
                  <a:pt x="4218432" y="18287"/>
                </a:lnTo>
                <a:close/>
              </a:path>
              <a:path w="4258309" h="2615565">
                <a:moveTo>
                  <a:pt x="4258056" y="2575559"/>
                </a:moveTo>
                <a:lnTo>
                  <a:pt x="4236720" y="2575560"/>
                </a:lnTo>
                <a:lnTo>
                  <a:pt x="4218432" y="2593847"/>
                </a:lnTo>
                <a:lnTo>
                  <a:pt x="4258056" y="2593847"/>
                </a:lnTo>
                <a:lnTo>
                  <a:pt x="4258056" y="2575559"/>
                </a:lnTo>
                <a:close/>
              </a:path>
              <a:path w="4258309" h="2615565">
                <a:moveTo>
                  <a:pt x="36575" y="18287"/>
                </a:moveTo>
                <a:lnTo>
                  <a:pt x="18287" y="39623"/>
                </a:lnTo>
                <a:lnTo>
                  <a:pt x="36575" y="39623"/>
                </a:lnTo>
                <a:lnTo>
                  <a:pt x="36575" y="18287"/>
                </a:lnTo>
                <a:close/>
              </a:path>
              <a:path w="4258309" h="2615565">
                <a:moveTo>
                  <a:pt x="4218432" y="18287"/>
                </a:moveTo>
                <a:lnTo>
                  <a:pt x="36575" y="18287"/>
                </a:lnTo>
                <a:lnTo>
                  <a:pt x="36575" y="39623"/>
                </a:lnTo>
                <a:lnTo>
                  <a:pt x="4218432" y="39623"/>
                </a:lnTo>
                <a:lnTo>
                  <a:pt x="4218432" y="18287"/>
                </a:lnTo>
                <a:close/>
              </a:path>
              <a:path w="4258309" h="2615565">
                <a:moveTo>
                  <a:pt x="4258056" y="18287"/>
                </a:moveTo>
                <a:lnTo>
                  <a:pt x="4218432" y="18287"/>
                </a:lnTo>
                <a:lnTo>
                  <a:pt x="4236720" y="39623"/>
                </a:lnTo>
                <a:lnTo>
                  <a:pt x="4258056" y="39623"/>
                </a:lnTo>
                <a:lnTo>
                  <a:pt x="4258056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8300" y="2204923"/>
            <a:ext cx="4064000" cy="25006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Transaction</a:t>
            </a:r>
            <a:r>
              <a:rPr sz="2800" spc="-1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States</a:t>
            </a:r>
            <a:endParaRPr sz="2800">
              <a:latin typeface="Arial MT"/>
              <a:cs typeface="Arial MT"/>
            </a:endParaRPr>
          </a:p>
          <a:p>
            <a:pPr marL="436245" indent="-424180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Additional</a:t>
            </a:r>
            <a:r>
              <a:rPr sz="2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Operations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System</a:t>
            </a:r>
            <a:r>
              <a:rPr sz="280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90000"/>
                </a:solidFill>
                <a:latin typeface="Arial MT"/>
                <a:cs typeface="Arial MT"/>
              </a:rPr>
              <a:t>log</a:t>
            </a:r>
            <a:endParaRPr sz="28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  <a:tab pos="1950720" algn="l"/>
              </a:tabLst>
            </a:pP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Buffer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Replacement Algorithms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0" y="178646"/>
            <a:ext cx="9144509" cy="1896110"/>
            <a:chOff x="774191" y="347979"/>
            <a:chExt cx="9144000" cy="1896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47979"/>
              <a:ext cx="3325367" cy="189585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7591" y="1109980"/>
            <a:ext cx="7772400" cy="5486400"/>
            <a:chOff x="1307591" y="1109980"/>
            <a:chExt cx="7772400" cy="5486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791" y="1186180"/>
              <a:ext cx="7620000" cy="533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07591" y="1109980"/>
              <a:ext cx="7772400" cy="5486400"/>
            </a:xfrm>
            <a:custGeom>
              <a:avLst/>
              <a:gdLst/>
              <a:ahLst/>
              <a:cxnLst/>
              <a:rect l="l" t="t" r="r" b="b"/>
              <a:pathLst>
                <a:path w="7772400" h="5486400">
                  <a:moveTo>
                    <a:pt x="77724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7772400" y="5486400"/>
                  </a:lnTo>
                  <a:lnTo>
                    <a:pt x="7772400" y="5449824"/>
                  </a:lnTo>
                  <a:lnTo>
                    <a:pt x="76200" y="5449824"/>
                  </a:lnTo>
                  <a:lnTo>
                    <a:pt x="39624" y="5410200"/>
                  </a:lnTo>
                  <a:lnTo>
                    <a:pt x="76200" y="5410200"/>
                  </a:lnTo>
                  <a:lnTo>
                    <a:pt x="76200" y="76200"/>
                  </a:lnTo>
                  <a:lnTo>
                    <a:pt x="39624" y="76200"/>
                  </a:lnTo>
                  <a:lnTo>
                    <a:pt x="76200" y="39624"/>
                  </a:lnTo>
                  <a:lnTo>
                    <a:pt x="7772400" y="39624"/>
                  </a:lnTo>
                  <a:lnTo>
                    <a:pt x="7772400" y="0"/>
                  </a:lnTo>
                  <a:close/>
                </a:path>
                <a:path w="7772400" h="5486400">
                  <a:moveTo>
                    <a:pt x="76200" y="5410200"/>
                  </a:moveTo>
                  <a:lnTo>
                    <a:pt x="39624" y="5410200"/>
                  </a:lnTo>
                  <a:lnTo>
                    <a:pt x="76200" y="5449824"/>
                  </a:lnTo>
                  <a:lnTo>
                    <a:pt x="76200" y="5410200"/>
                  </a:lnTo>
                  <a:close/>
                </a:path>
                <a:path w="7772400" h="5486400">
                  <a:moveTo>
                    <a:pt x="7696200" y="5410200"/>
                  </a:moveTo>
                  <a:lnTo>
                    <a:pt x="76200" y="5410200"/>
                  </a:lnTo>
                  <a:lnTo>
                    <a:pt x="76200" y="5449824"/>
                  </a:lnTo>
                  <a:lnTo>
                    <a:pt x="7696200" y="5449824"/>
                  </a:lnTo>
                  <a:lnTo>
                    <a:pt x="7696200" y="5410200"/>
                  </a:lnTo>
                  <a:close/>
                </a:path>
                <a:path w="7772400" h="5486400">
                  <a:moveTo>
                    <a:pt x="7696200" y="39624"/>
                  </a:moveTo>
                  <a:lnTo>
                    <a:pt x="7696200" y="5449824"/>
                  </a:lnTo>
                  <a:lnTo>
                    <a:pt x="7735824" y="5410200"/>
                  </a:lnTo>
                  <a:lnTo>
                    <a:pt x="7772400" y="5410200"/>
                  </a:lnTo>
                  <a:lnTo>
                    <a:pt x="7772400" y="76200"/>
                  </a:lnTo>
                  <a:lnTo>
                    <a:pt x="7735824" y="76200"/>
                  </a:lnTo>
                  <a:lnTo>
                    <a:pt x="7696200" y="39624"/>
                  </a:lnTo>
                  <a:close/>
                </a:path>
                <a:path w="7772400" h="5486400">
                  <a:moveTo>
                    <a:pt x="7772400" y="5410200"/>
                  </a:moveTo>
                  <a:lnTo>
                    <a:pt x="7735824" y="5410200"/>
                  </a:lnTo>
                  <a:lnTo>
                    <a:pt x="7696200" y="5449824"/>
                  </a:lnTo>
                  <a:lnTo>
                    <a:pt x="7772400" y="5449824"/>
                  </a:lnTo>
                  <a:lnTo>
                    <a:pt x="7772400" y="5410200"/>
                  </a:lnTo>
                  <a:close/>
                </a:path>
                <a:path w="7772400" h="5486400">
                  <a:moveTo>
                    <a:pt x="76200" y="39624"/>
                  </a:moveTo>
                  <a:lnTo>
                    <a:pt x="39624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7772400" h="5486400">
                  <a:moveTo>
                    <a:pt x="7696200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7696200" y="76200"/>
                  </a:lnTo>
                  <a:lnTo>
                    <a:pt x="7696200" y="39624"/>
                  </a:lnTo>
                  <a:close/>
                </a:path>
                <a:path w="7772400" h="5486400">
                  <a:moveTo>
                    <a:pt x="7772400" y="39624"/>
                  </a:moveTo>
                  <a:lnTo>
                    <a:pt x="7696200" y="39624"/>
                  </a:lnTo>
                  <a:lnTo>
                    <a:pt x="7735824" y="76200"/>
                  </a:lnTo>
                  <a:lnTo>
                    <a:pt x="7772400" y="76200"/>
                  </a:lnTo>
                  <a:lnTo>
                    <a:pt x="7772400" y="3962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3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Additional</a:t>
            </a:r>
            <a:r>
              <a:rPr sz="2800" spc="-60" dirty="0"/>
              <a:t> </a:t>
            </a:r>
            <a:r>
              <a:rPr sz="2800" spc="-10" dirty="0"/>
              <a:t>Operations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84503" y="2082292"/>
            <a:ext cx="8269605" cy="3697604"/>
          </a:xfrm>
          <a:custGeom>
            <a:avLst/>
            <a:gdLst/>
            <a:ahLst/>
            <a:cxnLst/>
            <a:rect l="l" t="t" r="r" b="b"/>
            <a:pathLst>
              <a:path w="8269605" h="3697604">
                <a:moveTo>
                  <a:pt x="8269224" y="0"/>
                </a:moveTo>
                <a:lnTo>
                  <a:pt x="0" y="0"/>
                </a:lnTo>
                <a:lnTo>
                  <a:pt x="0" y="3697224"/>
                </a:lnTo>
                <a:lnTo>
                  <a:pt x="8269224" y="3697224"/>
                </a:lnTo>
                <a:lnTo>
                  <a:pt x="8269224" y="3675888"/>
                </a:lnTo>
                <a:lnTo>
                  <a:pt x="39624" y="3675888"/>
                </a:lnTo>
                <a:lnTo>
                  <a:pt x="18286" y="3657600"/>
                </a:lnTo>
                <a:lnTo>
                  <a:pt x="39624" y="3657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697604">
                <a:moveTo>
                  <a:pt x="39624" y="3657600"/>
                </a:moveTo>
                <a:lnTo>
                  <a:pt x="18286" y="3657600"/>
                </a:lnTo>
                <a:lnTo>
                  <a:pt x="39624" y="3675888"/>
                </a:lnTo>
                <a:lnTo>
                  <a:pt x="39624" y="3657600"/>
                </a:lnTo>
                <a:close/>
              </a:path>
              <a:path w="8269605" h="3697604">
                <a:moveTo>
                  <a:pt x="8229600" y="3657600"/>
                </a:moveTo>
                <a:lnTo>
                  <a:pt x="39624" y="3657600"/>
                </a:lnTo>
                <a:lnTo>
                  <a:pt x="39624" y="3675888"/>
                </a:lnTo>
                <a:lnTo>
                  <a:pt x="8229600" y="3675888"/>
                </a:lnTo>
                <a:lnTo>
                  <a:pt x="8229600" y="3657600"/>
                </a:lnTo>
                <a:close/>
              </a:path>
              <a:path w="8269605" h="3697604">
                <a:moveTo>
                  <a:pt x="8229600" y="18287"/>
                </a:moveTo>
                <a:lnTo>
                  <a:pt x="8229600" y="3675888"/>
                </a:lnTo>
                <a:lnTo>
                  <a:pt x="8247888" y="3657600"/>
                </a:lnTo>
                <a:lnTo>
                  <a:pt x="8269224" y="3657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697604">
                <a:moveTo>
                  <a:pt x="8269224" y="3657600"/>
                </a:moveTo>
                <a:lnTo>
                  <a:pt x="8247888" y="3657600"/>
                </a:lnTo>
                <a:lnTo>
                  <a:pt x="8229600" y="3675888"/>
                </a:lnTo>
                <a:lnTo>
                  <a:pt x="8269224" y="3675888"/>
                </a:lnTo>
                <a:lnTo>
                  <a:pt x="8269224" y="3657600"/>
                </a:lnTo>
                <a:close/>
              </a:path>
              <a:path w="8269605" h="3697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697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697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3724" y="2090929"/>
            <a:ext cx="7880350" cy="32334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3695" marR="5080" indent="-341630">
              <a:lnSpc>
                <a:spcPts val="2380"/>
              </a:lnSpc>
              <a:spcBef>
                <a:spcPts val="400"/>
              </a:spcBef>
              <a:buSzPct val="75000"/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200" dirty="0">
                <a:latin typeface="Arial MT"/>
                <a:cs typeface="Arial MT"/>
              </a:rPr>
              <a:t>DBMS Recovery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Manager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needs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keep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track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following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log</a:t>
            </a:r>
            <a:r>
              <a:rPr sz="2200" b="1" spc="-10" dirty="0">
                <a:latin typeface="Arial"/>
                <a:cs typeface="Arial"/>
              </a:rPr>
              <a:t> file</a:t>
            </a:r>
            <a:r>
              <a:rPr sz="2200" spc="-10" dirty="0">
                <a:latin typeface="Arial MT"/>
                <a:cs typeface="Arial MT"/>
              </a:rPr>
              <a:t>):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Arial MT"/>
              <a:cs typeface="Arial MT"/>
            </a:endParaRPr>
          </a:p>
          <a:p>
            <a:pPr marL="344805" indent="-332740">
              <a:lnSpc>
                <a:spcPct val="100000"/>
              </a:lnSpc>
              <a:buClr>
                <a:srgbClr val="CC3300"/>
              </a:buClr>
              <a:buSzPct val="75000"/>
              <a:buFont typeface="Arial MT"/>
              <a:buChar char="•"/>
              <a:tabLst>
                <a:tab pos="344805" algn="l"/>
                <a:tab pos="345440" algn="l"/>
              </a:tabLst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begin_transaction:</a:t>
            </a:r>
            <a:endParaRPr sz="2200">
              <a:latin typeface="Arial"/>
              <a:cs typeface="Arial"/>
            </a:endParaRPr>
          </a:p>
          <a:p>
            <a:pPr marL="743585" lvl="1" indent="-332105">
              <a:lnSpc>
                <a:spcPct val="100000"/>
              </a:lnSpc>
              <a:spcBef>
                <a:spcPts val="335"/>
              </a:spcBef>
              <a:buClr>
                <a:srgbClr val="CC6600"/>
              </a:buClr>
              <a:buSzPct val="79545"/>
              <a:buChar char="•"/>
              <a:tabLst>
                <a:tab pos="743585" algn="l"/>
                <a:tab pos="744220" algn="l"/>
              </a:tabLst>
            </a:pPr>
            <a:r>
              <a:rPr sz="2200" dirty="0">
                <a:latin typeface="Arial MT"/>
                <a:cs typeface="Arial MT"/>
              </a:rPr>
              <a:t>Start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execution.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Arial MT"/>
              <a:buChar char="•"/>
            </a:pPr>
            <a:endParaRPr sz="2850">
              <a:latin typeface="Arial MT"/>
              <a:cs typeface="Arial MT"/>
            </a:endParaRPr>
          </a:p>
          <a:p>
            <a:pPr marL="344805" indent="-332740">
              <a:lnSpc>
                <a:spcPct val="100000"/>
              </a:lnSpc>
              <a:buClr>
                <a:srgbClr val="CC3300"/>
              </a:buClr>
              <a:buSzPct val="75000"/>
              <a:buFont typeface="Arial MT"/>
              <a:buChar char="•"/>
              <a:tabLst>
                <a:tab pos="344805" algn="l"/>
                <a:tab pos="345440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read</a:t>
            </a:r>
            <a:r>
              <a:rPr sz="22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write:</a:t>
            </a:r>
            <a:endParaRPr sz="2200">
              <a:latin typeface="Arial"/>
              <a:cs typeface="Arial"/>
            </a:endParaRPr>
          </a:p>
          <a:p>
            <a:pPr marL="743585" marR="218440" lvl="1" indent="-332740">
              <a:lnSpc>
                <a:spcPts val="2380"/>
              </a:lnSpc>
              <a:spcBef>
                <a:spcPts val="635"/>
              </a:spcBef>
              <a:buClr>
                <a:srgbClr val="CC6600"/>
              </a:buClr>
              <a:buSzPct val="79545"/>
              <a:buChar char="•"/>
              <a:tabLst>
                <a:tab pos="743585" algn="l"/>
                <a:tab pos="744220" algn="l"/>
              </a:tabLst>
            </a:pP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are </a:t>
            </a:r>
            <a:r>
              <a:rPr sz="2200" dirty="0">
                <a:latin typeface="Arial MT"/>
                <a:cs typeface="Arial MT"/>
              </a:rPr>
              <a:t>executed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transaction.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518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Additional</a:t>
            </a:r>
            <a:r>
              <a:rPr sz="2800" spc="-60" dirty="0"/>
              <a:t> </a:t>
            </a:r>
            <a:r>
              <a:rPr sz="2800" spc="-10" dirty="0"/>
              <a:t>Operations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80160" y="2463292"/>
            <a:ext cx="8266430" cy="3164205"/>
          </a:xfrm>
          <a:custGeom>
            <a:avLst/>
            <a:gdLst/>
            <a:ahLst/>
            <a:cxnLst/>
            <a:rect l="l" t="t" r="r" b="b"/>
            <a:pathLst>
              <a:path w="8266430" h="3164204">
                <a:moveTo>
                  <a:pt x="8266176" y="0"/>
                </a:moveTo>
                <a:lnTo>
                  <a:pt x="0" y="0"/>
                </a:lnTo>
                <a:lnTo>
                  <a:pt x="0" y="3163824"/>
                </a:lnTo>
                <a:lnTo>
                  <a:pt x="8266176" y="3163824"/>
                </a:lnTo>
                <a:lnTo>
                  <a:pt x="8266176" y="3142488"/>
                </a:lnTo>
                <a:lnTo>
                  <a:pt x="36576" y="3142488"/>
                </a:lnTo>
                <a:lnTo>
                  <a:pt x="18287" y="3124200"/>
                </a:lnTo>
                <a:lnTo>
                  <a:pt x="36576" y="3124200"/>
                </a:lnTo>
                <a:lnTo>
                  <a:pt x="36576" y="39624"/>
                </a:lnTo>
                <a:lnTo>
                  <a:pt x="18287" y="39624"/>
                </a:lnTo>
                <a:lnTo>
                  <a:pt x="36576" y="18287"/>
                </a:lnTo>
                <a:lnTo>
                  <a:pt x="8266176" y="18287"/>
                </a:lnTo>
                <a:lnTo>
                  <a:pt x="8266176" y="0"/>
                </a:lnTo>
                <a:close/>
              </a:path>
              <a:path w="8266430" h="3164204">
                <a:moveTo>
                  <a:pt x="36576" y="3124200"/>
                </a:moveTo>
                <a:lnTo>
                  <a:pt x="18287" y="3124200"/>
                </a:lnTo>
                <a:lnTo>
                  <a:pt x="36576" y="3142488"/>
                </a:lnTo>
                <a:lnTo>
                  <a:pt x="36576" y="3124200"/>
                </a:lnTo>
                <a:close/>
              </a:path>
              <a:path w="8266430" h="3164204">
                <a:moveTo>
                  <a:pt x="8229600" y="3124200"/>
                </a:moveTo>
                <a:lnTo>
                  <a:pt x="36576" y="3124200"/>
                </a:lnTo>
                <a:lnTo>
                  <a:pt x="36576" y="3142488"/>
                </a:lnTo>
                <a:lnTo>
                  <a:pt x="8229600" y="3142488"/>
                </a:lnTo>
                <a:lnTo>
                  <a:pt x="8229600" y="3124200"/>
                </a:lnTo>
                <a:close/>
              </a:path>
              <a:path w="8266430" h="3164204">
                <a:moveTo>
                  <a:pt x="8229600" y="18287"/>
                </a:moveTo>
                <a:lnTo>
                  <a:pt x="8229600" y="3142488"/>
                </a:lnTo>
                <a:lnTo>
                  <a:pt x="8247888" y="3124200"/>
                </a:lnTo>
                <a:lnTo>
                  <a:pt x="8266176" y="3124200"/>
                </a:lnTo>
                <a:lnTo>
                  <a:pt x="8266176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6430" h="3164204">
                <a:moveTo>
                  <a:pt x="8266176" y="3124200"/>
                </a:moveTo>
                <a:lnTo>
                  <a:pt x="8247888" y="3124200"/>
                </a:lnTo>
                <a:lnTo>
                  <a:pt x="8229600" y="3142488"/>
                </a:lnTo>
                <a:lnTo>
                  <a:pt x="8266176" y="3142488"/>
                </a:lnTo>
                <a:lnTo>
                  <a:pt x="8266176" y="3124200"/>
                </a:lnTo>
                <a:close/>
              </a:path>
              <a:path w="8266430" h="3164204">
                <a:moveTo>
                  <a:pt x="36576" y="18287"/>
                </a:moveTo>
                <a:lnTo>
                  <a:pt x="18287" y="39624"/>
                </a:lnTo>
                <a:lnTo>
                  <a:pt x="36576" y="39624"/>
                </a:lnTo>
                <a:lnTo>
                  <a:pt x="36576" y="18287"/>
                </a:lnTo>
                <a:close/>
              </a:path>
              <a:path w="8266430" h="3164204">
                <a:moveTo>
                  <a:pt x="8229600" y="18287"/>
                </a:moveTo>
                <a:lnTo>
                  <a:pt x="36576" y="18287"/>
                </a:lnTo>
                <a:lnTo>
                  <a:pt x="36576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6430" h="3164204">
                <a:moveTo>
                  <a:pt x="8266176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6176" y="39624"/>
                </a:lnTo>
                <a:lnTo>
                  <a:pt x="826617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6332" y="2430474"/>
            <a:ext cx="8064500" cy="30460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434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end_transaction:</a:t>
            </a:r>
            <a:endParaRPr sz="2200">
              <a:latin typeface="Arial"/>
              <a:cs typeface="Arial"/>
            </a:endParaRPr>
          </a:p>
          <a:p>
            <a:pPr marL="753110" marR="5080" lvl="1" indent="-341630" algn="just">
              <a:lnSpc>
                <a:spcPts val="2380"/>
              </a:lnSpc>
              <a:spcBef>
                <a:spcPts val="6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3745" algn="l"/>
              </a:tabLst>
            </a:pPr>
            <a:r>
              <a:rPr sz="2200" dirty="0">
                <a:latin typeface="Arial MT"/>
                <a:cs typeface="Arial MT"/>
              </a:rPr>
              <a:t>Specifies</a:t>
            </a:r>
            <a:r>
              <a:rPr sz="2200" spc="3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end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read</a:t>
            </a:r>
            <a:r>
              <a:rPr sz="2200" spc="2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write</a:t>
            </a:r>
            <a:r>
              <a:rPr sz="2200" spc="3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operations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ended.</a:t>
            </a:r>
            <a:endParaRPr sz="2200">
              <a:latin typeface="Arial MT"/>
              <a:cs typeface="Arial MT"/>
            </a:endParaRPr>
          </a:p>
          <a:p>
            <a:pPr marL="753110" marR="5080" lvl="1" indent="-341630" algn="just">
              <a:lnSpc>
                <a:spcPts val="2380"/>
              </a:lnSpc>
              <a:spcBef>
                <a:spcPts val="59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3745" algn="l"/>
              </a:tabLst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8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6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still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70" dirty="0"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check</a:t>
            </a:r>
            <a:r>
              <a:rPr sz="2200" spc="8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whether</a:t>
            </a:r>
            <a:r>
              <a:rPr sz="2200" spc="7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changes </a:t>
            </a:r>
            <a:r>
              <a:rPr sz="2200" dirty="0">
                <a:latin typeface="Arial MT"/>
                <a:cs typeface="Arial MT"/>
              </a:rPr>
              <a:t>(writes)</a:t>
            </a:r>
            <a:r>
              <a:rPr sz="2200" spc="114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introduced</a:t>
            </a:r>
            <a:r>
              <a:rPr sz="2200" spc="10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9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9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1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95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permanently </a:t>
            </a:r>
            <a:r>
              <a:rPr sz="2200" dirty="0">
                <a:latin typeface="Arial MT"/>
                <a:cs typeface="Arial MT"/>
              </a:rPr>
              <a:t>applied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commit</a:t>
            </a:r>
            <a:r>
              <a:rPr sz="22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r>
              <a:rPr sz="2200" spc="-10" dirty="0">
                <a:latin typeface="Arial MT"/>
                <a:cs typeface="Arial MT"/>
              </a:rPr>
              <a:t>);</a:t>
            </a:r>
            <a:endParaRPr sz="2200">
              <a:latin typeface="Arial MT"/>
              <a:cs typeface="Arial MT"/>
            </a:endParaRPr>
          </a:p>
          <a:p>
            <a:pPr marL="753110" marR="6985" lvl="1" indent="-341630" algn="just">
              <a:lnSpc>
                <a:spcPts val="2380"/>
              </a:lnSpc>
              <a:spcBef>
                <a:spcPts val="59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3745" algn="l"/>
              </a:tabLst>
            </a:pPr>
            <a:r>
              <a:rPr sz="2200" dirty="0">
                <a:latin typeface="Arial MT"/>
                <a:cs typeface="Arial MT"/>
              </a:rPr>
              <a:t>whether</a:t>
            </a:r>
            <a:r>
              <a:rPr sz="2200" spc="10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10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10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9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05" dirty="0"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rolled</a:t>
            </a:r>
            <a:r>
              <a:rPr sz="2200" spc="10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back</a:t>
            </a:r>
            <a:r>
              <a:rPr sz="2200" spc="11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(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abort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r>
              <a:rPr sz="2200" dirty="0">
                <a:latin typeface="Arial MT"/>
                <a:cs typeface="Arial MT"/>
              </a:rPr>
              <a:t>)</a:t>
            </a:r>
            <a:r>
              <a:rPr sz="2200" spc="1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1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20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violates</a:t>
            </a:r>
            <a:r>
              <a:rPr sz="2200" spc="2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concurrency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control</a:t>
            </a:r>
            <a:r>
              <a:rPr sz="2200" spc="20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18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for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reason.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518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Additional</a:t>
            </a:r>
            <a:r>
              <a:rPr sz="2800" spc="-60" dirty="0"/>
              <a:t> </a:t>
            </a:r>
            <a:r>
              <a:rPr sz="2800" spc="-10" dirty="0"/>
              <a:t>Operations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88136" y="2158492"/>
            <a:ext cx="8202295" cy="3850004"/>
          </a:xfrm>
          <a:custGeom>
            <a:avLst/>
            <a:gdLst/>
            <a:ahLst/>
            <a:cxnLst/>
            <a:rect l="l" t="t" r="r" b="b"/>
            <a:pathLst>
              <a:path w="8202295" h="3850004">
                <a:moveTo>
                  <a:pt x="8202167" y="0"/>
                </a:moveTo>
                <a:lnTo>
                  <a:pt x="0" y="0"/>
                </a:lnTo>
                <a:lnTo>
                  <a:pt x="0" y="3849624"/>
                </a:lnTo>
                <a:lnTo>
                  <a:pt x="8202167" y="3849624"/>
                </a:lnTo>
                <a:lnTo>
                  <a:pt x="8202167" y="3828288"/>
                </a:lnTo>
                <a:lnTo>
                  <a:pt x="36575" y="3828288"/>
                </a:lnTo>
                <a:lnTo>
                  <a:pt x="18287" y="3810000"/>
                </a:lnTo>
                <a:lnTo>
                  <a:pt x="36575" y="3810000"/>
                </a:lnTo>
                <a:lnTo>
                  <a:pt x="36575" y="39624"/>
                </a:lnTo>
                <a:lnTo>
                  <a:pt x="18287" y="39624"/>
                </a:lnTo>
                <a:lnTo>
                  <a:pt x="36575" y="18287"/>
                </a:lnTo>
                <a:lnTo>
                  <a:pt x="8202167" y="18287"/>
                </a:lnTo>
                <a:lnTo>
                  <a:pt x="8202167" y="0"/>
                </a:lnTo>
                <a:close/>
              </a:path>
              <a:path w="8202295" h="3850004">
                <a:moveTo>
                  <a:pt x="36575" y="3810000"/>
                </a:moveTo>
                <a:lnTo>
                  <a:pt x="18287" y="3810000"/>
                </a:lnTo>
                <a:lnTo>
                  <a:pt x="36575" y="3828288"/>
                </a:lnTo>
                <a:lnTo>
                  <a:pt x="36575" y="3810000"/>
                </a:lnTo>
                <a:close/>
              </a:path>
              <a:path w="8202295" h="3850004">
                <a:moveTo>
                  <a:pt x="8165592" y="3810000"/>
                </a:moveTo>
                <a:lnTo>
                  <a:pt x="36575" y="3810000"/>
                </a:lnTo>
                <a:lnTo>
                  <a:pt x="36575" y="3828288"/>
                </a:lnTo>
                <a:lnTo>
                  <a:pt x="8165592" y="3828288"/>
                </a:lnTo>
                <a:lnTo>
                  <a:pt x="8165592" y="3810000"/>
                </a:lnTo>
                <a:close/>
              </a:path>
              <a:path w="8202295" h="3850004">
                <a:moveTo>
                  <a:pt x="8165592" y="18287"/>
                </a:moveTo>
                <a:lnTo>
                  <a:pt x="8165592" y="3828288"/>
                </a:lnTo>
                <a:lnTo>
                  <a:pt x="8183880" y="3810000"/>
                </a:lnTo>
                <a:lnTo>
                  <a:pt x="8202167" y="3810000"/>
                </a:lnTo>
                <a:lnTo>
                  <a:pt x="8202167" y="39624"/>
                </a:lnTo>
                <a:lnTo>
                  <a:pt x="8183880" y="39624"/>
                </a:lnTo>
                <a:lnTo>
                  <a:pt x="8165592" y="18287"/>
                </a:lnTo>
                <a:close/>
              </a:path>
              <a:path w="8202295" h="3850004">
                <a:moveTo>
                  <a:pt x="8202167" y="3810000"/>
                </a:moveTo>
                <a:lnTo>
                  <a:pt x="8183880" y="3810000"/>
                </a:lnTo>
                <a:lnTo>
                  <a:pt x="8165592" y="3828288"/>
                </a:lnTo>
                <a:lnTo>
                  <a:pt x="8202167" y="3828288"/>
                </a:lnTo>
                <a:lnTo>
                  <a:pt x="8202167" y="3810000"/>
                </a:lnTo>
                <a:close/>
              </a:path>
              <a:path w="8202295" h="3850004">
                <a:moveTo>
                  <a:pt x="36575" y="18287"/>
                </a:moveTo>
                <a:lnTo>
                  <a:pt x="18287" y="39624"/>
                </a:lnTo>
                <a:lnTo>
                  <a:pt x="36575" y="39624"/>
                </a:lnTo>
                <a:lnTo>
                  <a:pt x="36575" y="18287"/>
                </a:lnTo>
                <a:close/>
              </a:path>
              <a:path w="8202295" h="3850004">
                <a:moveTo>
                  <a:pt x="8165592" y="18287"/>
                </a:moveTo>
                <a:lnTo>
                  <a:pt x="36575" y="18287"/>
                </a:lnTo>
                <a:lnTo>
                  <a:pt x="36575" y="39624"/>
                </a:lnTo>
                <a:lnTo>
                  <a:pt x="8165592" y="39624"/>
                </a:lnTo>
                <a:lnTo>
                  <a:pt x="8165592" y="18287"/>
                </a:lnTo>
                <a:close/>
              </a:path>
              <a:path w="8202295" h="3850004">
                <a:moveTo>
                  <a:pt x="8202167" y="18287"/>
                </a:moveTo>
                <a:lnTo>
                  <a:pt x="8165592" y="18287"/>
                </a:lnTo>
                <a:lnTo>
                  <a:pt x="8183880" y="39624"/>
                </a:lnTo>
                <a:lnTo>
                  <a:pt x="8202167" y="39624"/>
                </a:lnTo>
                <a:lnTo>
                  <a:pt x="8202167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308" y="2125674"/>
            <a:ext cx="8002905" cy="35763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9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commit_transaction:</a:t>
            </a:r>
            <a:endParaRPr sz="2200">
              <a:latin typeface="Arial"/>
              <a:cs typeface="Arial"/>
            </a:endParaRPr>
          </a:p>
          <a:p>
            <a:pPr marL="753110" lvl="1" indent="-342265">
              <a:lnSpc>
                <a:spcPct val="100000"/>
              </a:lnSpc>
              <a:spcBef>
                <a:spcPts val="60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3110" algn="l"/>
                <a:tab pos="753745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Signals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successful</a:t>
            </a:r>
            <a:r>
              <a:rPr sz="2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end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transaction</a:t>
            </a:r>
            <a:r>
              <a:rPr sz="2200" spc="-10" dirty="0">
                <a:latin typeface="Arial MT"/>
                <a:cs typeface="Arial MT"/>
              </a:rPr>
              <a:t>;</a:t>
            </a:r>
            <a:endParaRPr sz="2200">
              <a:latin typeface="Arial MT"/>
              <a:cs typeface="Arial MT"/>
            </a:endParaRPr>
          </a:p>
          <a:p>
            <a:pPr marL="753110" marR="5080" lvl="1" indent="-341630">
              <a:lnSpc>
                <a:spcPct val="100000"/>
              </a:lnSpc>
              <a:spcBef>
                <a:spcPts val="60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3110" algn="l"/>
                <a:tab pos="753745" algn="l"/>
                <a:tab pos="1381125" algn="l"/>
                <a:tab pos="2618105" algn="l"/>
                <a:tab pos="3715385" algn="l"/>
                <a:tab pos="5026025" algn="l"/>
                <a:tab pos="5498465" algn="l"/>
                <a:tab pos="7047230" algn="l"/>
                <a:tab pos="7677784" algn="l"/>
              </a:tabLst>
            </a:pPr>
            <a:r>
              <a:rPr sz="2200" spc="-25" dirty="0">
                <a:latin typeface="Arial MT"/>
                <a:cs typeface="Arial MT"/>
              </a:rPr>
              <a:t>any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changes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(writes)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executed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by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transaction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can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be </a:t>
            </a:r>
            <a:r>
              <a:rPr sz="2200" dirty="0">
                <a:latin typeface="Arial MT"/>
                <a:cs typeface="Arial MT"/>
              </a:rPr>
              <a:t>safely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committed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</a:t>
            </a:r>
            <a:r>
              <a:rPr sz="2200" spc="-10" dirty="0">
                <a:latin typeface="Arial MT"/>
                <a:cs typeface="Arial MT"/>
              </a:rPr>
              <a:t>undone.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C6600"/>
              </a:buClr>
              <a:buFont typeface="Wingdings"/>
              <a:buChar char=""/>
            </a:pPr>
            <a:endParaRPr sz="33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abort_transaction</a:t>
            </a:r>
            <a:r>
              <a:rPr sz="22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(or</a:t>
            </a:r>
            <a:r>
              <a:rPr sz="22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rollback):</a:t>
            </a:r>
            <a:endParaRPr sz="2200">
              <a:latin typeface="Arial"/>
              <a:cs typeface="Arial"/>
            </a:endParaRPr>
          </a:p>
          <a:p>
            <a:pPr marL="753110" lvl="1" indent="-342265">
              <a:lnSpc>
                <a:spcPct val="100000"/>
              </a:lnSpc>
              <a:spcBef>
                <a:spcPts val="60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3110" algn="l"/>
                <a:tab pos="753745" algn="l"/>
              </a:tabLst>
            </a:pPr>
            <a:r>
              <a:rPr sz="2200" dirty="0">
                <a:latin typeface="Arial MT"/>
                <a:cs typeface="Arial MT"/>
              </a:rPr>
              <a:t>Signals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has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ended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unsuccessfully</a:t>
            </a:r>
            <a:r>
              <a:rPr sz="2200" spc="-10" dirty="0">
                <a:latin typeface="Arial MT"/>
                <a:cs typeface="Arial MT"/>
              </a:rPr>
              <a:t>;</a:t>
            </a:r>
            <a:endParaRPr sz="2200">
              <a:latin typeface="Arial MT"/>
              <a:cs typeface="Arial MT"/>
            </a:endParaRPr>
          </a:p>
          <a:p>
            <a:pPr marL="753110" marR="10795" lvl="1" indent="-341630">
              <a:lnSpc>
                <a:spcPct val="100000"/>
              </a:lnSpc>
              <a:spcBef>
                <a:spcPts val="60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3110" algn="l"/>
                <a:tab pos="753745" algn="l"/>
                <a:tab pos="1362710" algn="l"/>
                <a:tab pos="2585085" algn="l"/>
                <a:tab pos="2996565" algn="l"/>
                <a:tab pos="3980815" algn="l"/>
                <a:tab pos="4612005" algn="l"/>
                <a:tab pos="5160645" algn="l"/>
                <a:tab pos="6690359" algn="l"/>
                <a:tab pos="7376159" algn="l"/>
              </a:tabLst>
            </a:pPr>
            <a:r>
              <a:rPr sz="2200" spc="-25" dirty="0">
                <a:latin typeface="Arial MT"/>
                <a:cs typeface="Arial MT"/>
              </a:rPr>
              <a:t>any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changes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effects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may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have </a:t>
            </a:r>
            <a:r>
              <a:rPr sz="2200" dirty="0">
                <a:latin typeface="Arial MT"/>
                <a:cs typeface="Arial MT"/>
              </a:rPr>
              <a:t>applied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undone.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557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dirty="0"/>
              <a:t>Transaction</a:t>
            </a:r>
            <a:r>
              <a:rPr spc="-215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/>
          <p:nvPr/>
        </p:nvSpPr>
        <p:spPr>
          <a:xfrm>
            <a:off x="1441703" y="1929892"/>
            <a:ext cx="7812405" cy="4459605"/>
          </a:xfrm>
          <a:custGeom>
            <a:avLst/>
            <a:gdLst/>
            <a:ahLst/>
            <a:cxnLst/>
            <a:rect l="l" t="t" r="r" b="b"/>
            <a:pathLst>
              <a:path w="7812405" h="4459605">
                <a:moveTo>
                  <a:pt x="7812024" y="0"/>
                </a:moveTo>
                <a:lnTo>
                  <a:pt x="0" y="0"/>
                </a:lnTo>
                <a:lnTo>
                  <a:pt x="0" y="4459224"/>
                </a:lnTo>
                <a:lnTo>
                  <a:pt x="7812024" y="4459224"/>
                </a:lnTo>
                <a:lnTo>
                  <a:pt x="7812024" y="4437888"/>
                </a:lnTo>
                <a:lnTo>
                  <a:pt x="39624" y="4437888"/>
                </a:lnTo>
                <a:lnTo>
                  <a:pt x="18287" y="4419600"/>
                </a:lnTo>
                <a:lnTo>
                  <a:pt x="39624" y="44196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7812024" y="18287"/>
                </a:lnTo>
                <a:lnTo>
                  <a:pt x="7812024" y="0"/>
                </a:lnTo>
                <a:close/>
              </a:path>
              <a:path w="7812405" h="4459605">
                <a:moveTo>
                  <a:pt x="39624" y="4419600"/>
                </a:moveTo>
                <a:lnTo>
                  <a:pt x="18287" y="4419600"/>
                </a:lnTo>
                <a:lnTo>
                  <a:pt x="39624" y="4437888"/>
                </a:lnTo>
                <a:lnTo>
                  <a:pt x="39624" y="4419600"/>
                </a:lnTo>
                <a:close/>
              </a:path>
              <a:path w="7812405" h="4459605">
                <a:moveTo>
                  <a:pt x="7772400" y="4419600"/>
                </a:moveTo>
                <a:lnTo>
                  <a:pt x="39624" y="4419600"/>
                </a:lnTo>
                <a:lnTo>
                  <a:pt x="39624" y="4437888"/>
                </a:lnTo>
                <a:lnTo>
                  <a:pt x="7772400" y="4437888"/>
                </a:lnTo>
                <a:lnTo>
                  <a:pt x="7772400" y="4419600"/>
                </a:lnTo>
                <a:close/>
              </a:path>
              <a:path w="7812405" h="4459605">
                <a:moveTo>
                  <a:pt x="7772400" y="18287"/>
                </a:moveTo>
                <a:lnTo>
                  <a:pt x="7772400" y="4437888"/>
                </a:lnTo>
                <a:lnTo>
                  <a:pt x="7790688" y="4419600"/>
                </a:lnTo>
                <a:lnTo>
                  <a:pt x="7812024" y="4419600"/>
                </a:lnTo>
                <a:lnTo>
                  <a:pt x="7812024" y="39624"/>
                </a:lnTo>
                <a:lnTo>
                  <a:pt x="7790688" y="39624"/>
                </a:lnTo>
                <a:lnTo>
                  <a:pt x="7772400" y="18287"/>
                </a:lnTo>
                <a:close/>
              </a:path>
              <a:path w="7812405" h="4459605">
                <a:moveTo>
                  <a:pt x="7812024" y="4419600"/>
                </a:moveTo>
                <a:lnTo>
                  <a:pt x="7790688" y="4419600"/>
                </a:lnTo>
                <a:lnTo>
                  <a:pt x="7772400" y="4437888"/>
                </a:lnTo>
                <a:lnTo>
                  <a:pt x="7812024" y="4437888"/>
                </a:lnTo>
                <a:lnTo>
                  <a:pt x="7812024" y="4419600"/>
                </a:lnTo>
                <a:close/>
              </a:path>
              <a:path w="7812405" h="4459605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7812405" h="4459605">
                <a:moveTo>
                  <a:pt x="77724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7772400" y="39624"/>
                </a:lnTo>
                <a:lnTo>
                  <a:pt x="7772400" y="18287"/>
                </a:lnTo>
                <a:close/>
              </a:path>
              <a:path w="7812405" h="4459605">
                <a:moveTo>
                  <a:pt x="7812024" y="18287"/>
                </a:moveTo>
                <a:lnTo>
                  <a:pt x="7772400" y="18287"/>
                </a:lnTo>
                <a:lnTo>
                  <a:pt x="7790688" y="39624"/>
                </a:lnTo>
                <a:lnTo>
                  <a:pt x="7812024" y="39624"/>
                </a:lnTo>
                <a:lnTo>
                  <a:pt x="78120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7030" indent="-341630">
              <a:lnSpc>
                <a:spcPct val="100000"/>
              </a:lnSpc>
              <a:spcBef>
                <a:spcPts val="434"/>
              </a:spcBef>
              <a:buSzPct val="75000"/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dirty="0"/>
              <a:t>A</a:t>
            </a:r>
            <a:r>
              <a:rPr spc="-45" dirty="0"/>
              <a:t> </a:t>
            </a:r>
            <a:r>
              <a:rPr dirty="0"/>
              <a:t>transaction</a:t>
            </a:r>
            <a:r>
              <a:rPr spc="-30" dirty="0"/>
              <a:t> </a:t>
            </a:r>
            <a:r>
              <a:rPr dirty="0"/>
              <a:t>passes</a:t>
            </a:r>
            <a:r>
              <a:rPr spc="-30" dirty="0"/>
              <a:t> </a:t>
            </a:r>
            <a:r>
              <a:rPr dirty="0"/>
              <a:t>through</a:t>
            </a:r>
            <a:r>
              <a:rPr spc="-50" dirty="0"/>
              <a:t> </a:t>
            </a:r>
            <a:r>
              <a:rPr dirty="0"/>
              <a:t>several</a:t>
            </a:r>
            <a:r>
              <a:rPr spc="-15" dirty="0"/>
              <a:t> </a:t>
            </a:r>
            <a:r>
              <a:rPr spc="-10" dirty="0"/>
              <a:t>states</a:t>
            </a:r>
          </a:p>
          <a:p>
            <a:pPr marL="367030" marR="5715" indent="-341630">
              <a:lnSpc>
                <a:spcPts val="2380"/>
              </a:lnSpc>
              <a:spcBef>
                <a:spcPts val="630"/>
              </a:spcBef>
              <a:buSzPct val="75000"/>
              <a:buFont typeface="Wingdings"/>
              <a:buChar char=""/>
              <a:tabLst>
                <a:tab pos="367665" algn="l"/>
                <a:tab pos="368300" algn="l"/>
                <a:tab pos="2037714" algn="l"/>
                <a:tab pos="4123054" algn="l"/>
              </a:tabLst>
            </a:pPr>
            <a:r>
              <a:rPr dirty="0"/>
              <a:t>Figure</a:t>
            </a:r>
            <a:r>
              <a:rPr spc="355" dirty="0"/>
              <a:t> </a:t>
            </a:r>
            <a:r>
              <a:rPr spc="-20" dirty="0"/>
              <a:t>(next</a:t>
            </a:r>
            <a:r>
              <a:rPr dirty="0"/>
              <a:t>	slide)</a:t>
            </a:r>
            <a:r>
              <a:rPr spc="325" dirty="0"/>
              <a:t> </a:t>
            </a:r>
            <a:r>
              <a:rPr dirty="0"/>
              <a:t>similar</a:t>
            </a:r>
            <a:r>
              <a:rPr spc="335" dirty="0"/>
              <a:t> </a:t>
            </a:r>
            <a:r>
              <a:rPr spc="-25" dirty="0"/>
              <a:t>to</a:t>
            </a:r>
            <a:r>
              <a:rPr dirty="0"/>
              <a:t>	process</a:t>
            </a:r>
            <a:r>
              <a:rPr spc="330" dirty="0"/>
              <a:t> </a:t>
            </a:r>
            <a:r>
              <a:rPr dirty="0"/>
              <a:t>states</a:t>
            </a:r>
            <a:r>
              <a:rPr spc="340" dirty="0"/>
              <a:t> </a:t>
            </a:r>
            <a:r>
              <a:rPr dirty="0"/>
              <a:t>in</a:t>
            </a:r>
            <a:r>
              <a:rPr spc="320" dirty="0"/>
              <a:t> </a:t>
            </a:r>
            <a:r>
              <a:rPr spc="-10" dirty="0"/>
              <a:t>operating systems</a:t>
            </a:r>
          </a:p>
          <a:p>
            <a:pPr marL="13335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800"/>
          </a:p>
          <a:p>
            <a:pPr marL="26034">
              <a:lnSpc>
                <a:spcPct val="100000"/>
              </a:lnSpc>
            </a:pPr>
            <a:r>
              <a:rPr b="1" dirty="0">
                <a:solidFill>
                  <a:srgbClr val="0066FF"/>
                </a:solidFill>
                <a:latin typeface="Arial"/>
                <a:cs typeface="Arial"/>
              </a:rPr>
              <a:t>Transaction</a:t>
            </a:r>
            <a:r>
              <a:rPr b="1" spc="-5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66FF"/>
                </a:solidFill>
                <a:latin typeface="Arial"/>
                <a:cs typeface="Arial"/>
              </a:rPr>
              <a:t>states</a:t>
            </a:r>
            <a:r>
              <a:rPr spc="-10" dirty="0">
                <a:solidFill>
                  <a:srgbClr val="0066FF"/>
                </a:solidFill>
              </a:rPr>
              <a:t>:</a:t>
            </a:r>
          </a:p>
          <a:p>
            <a:pPr marL="766445" lvl="1" indent="-342265">
              <a:lnSpc>
                <a:spcPct val="100000"/>
              </a:lnSpc>
              <a:spcBef>
                <a:spcPts val="34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67080" algn="l"/>
                <a:tab pos="767715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Active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state</a:t>
            </a:r>
            <a:r>
              <a:rPr sz="22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(executing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operations)</a:t>
            </a:r>
            <a:endParaRPr sz="2200">
              <a:latin typeface="Arial MT"/>
              <a:cs typeface="Arial MT"/>
            </a:endParaRPr>
          </a:p>
          <a:p>
            <a:pPr marL="766445" marR="5080" lvl="1" indent="-341630">
              <a:lnSpc>
                <a:spcPts val="2380"/>
              </a:lnSpc>
              <a:spcBef>
                <a:spcPts val="6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67080" algn="l"/>
                <a:tab pos="767715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Partially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committed</a:t>
            </a:r>
            <a:r>
              <a:rPr sz="22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state</a:t>
            </a:r>
            <a:r>
              <a:rPr sz="22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(ended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waiting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 </a:t>
            </a:r>
            <a:r>
              <a:rPr sz="2200" dirty="0">
                <a:latin typeface="Arial MT"/>
                <a:cs typeface="Arial MT"/>
              </a:rPr>
              <a:t>checks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determine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success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failure)</a:t>
            </a:r>
            <a:endParaRPr sz="2200">
              <a:latin typeface="Arial MT"/>
              <a:cs typeface="Arial MT"/>
            </a:endParaRPr>
          </a:p>
          <a:p>
            <a:pPr marL="766445" lvl="1" indent="-342265">
              <a:lnSpc>
                <a:spcPct val="100000"/>
              </a:lnSpc>
              <a:spcBef>
                <a:spcPts val="29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67080" algn="l"/>
                <a:tab pos="767715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Committed</a:t>
            </a:r>
            <a:r>
              <a:rPr sz="2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state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(transaction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succeeded)</a:t>
            </a:r>
            <a:endParaRPr sz="2200">
              <a:latin typeface="Arial MT"/>
              <a:cs typeface="Arial MT"/>
            </a:endParaRPr>
          </a:p>
          <a:p>
            <a:pPr marL="766445" lvl="1" indent="-342265">
              <a:lnSpc>
                <a:spcPct val="100000"/>
              </a:lnSpc>
              <a:spcBef>
                <a:spcPts val="33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67080" algn="l"/>
                <a:tab pos="767715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Failed state</a:t>
            </a: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(transaction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failed,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rolled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back)</a:t>
            </a:r>
            <a:endParaRPr sz="2200">
              <a:latin typeface="Arial MT"/>
              <a:cs typeface="Arial MT"/>
            </a:endParaRPr>
          </a:p>
          <a:p>
            <a:pPr marL="766445" lvl="1" indent="-342265">
              <a:lnSpc>
                <a:spcPct val="100000"/>
              </a:lnSpc>
              <a:spcBef>
                <a:spcPts val="34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67080" algn="l"/>
                <a:tab pos="767715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Terminated</a:t>
            </a:r>
            <a:r>
              <a:rPr sz="22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State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(transaction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leaves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073" y="3091261"/>
            <a:ext cx="6860446" cy="31248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1532" y="1210056"/>
            <a:ext cx="811784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b="0" dirty="0">
                <a:solidFill>
                  <a:srgbClr val="BF0000"/>
                </a:solidFill>
                <a:latin typeface="Arial MT"/>
                <a:cs typeface="Arial MT"/>
              </a:rPr>
              <a:t>State</a:t>
            </a:r>
            <a:r>
              <a:rPr b="0" spc="-114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BF0000"/>
                </a:solidFill>
                <a:latin typeface="Arial MT"/>
                <a:cs typeface="Arial MT"/>
              </a:rPr>
              <a:t>transition</a:t>
            </a:r>
            <a:r>
              <a:rPr b="0" spc="-13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BF0000"/>
                </a:solidFill>
                <a:latin typeface="Arial MT"/>
                <a:cs typeface="Arial MT"/>
              </a:rPr>
              <a:t>diagram</a:t>
            </a:r>
            <a:r>
              <a:rPr b="0" spc="-1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BF0000"/>
                </a:solidFill>
                <a:latin typeface="Arial MT"/>
                <a:cs typeface="Arial MT"/>
              </a:rPr>
              <a:t>illustrating</a:t>
            </a:r>
            <a:r>
              <a:rPr b="0" spc="-15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BF0000"/>
                </a:solidFill>
                <a:latin typeface="Arial MT"/>
                <a:cs typeface="Arial MT"/>
              </a:rPr>
              <a:t>the</a:t>
            </a:r>
            <a:r>
              <a:rPr b="0" spc="-114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states </a:t>
            </a:r>
            <a:r>
              <a:rPr b="0" dirty="0">
                <a:solidFill>
                  <a:srgbClr val="BF0000"/>
                </a:solidFill>
                <a:latin typeface="Arial MT"/>
                <a:cs typeface="Arial MT"/>
              </a:rPr>
              <a:t>for</a:t>
            </a:r>
            <a:r>
              <a:rPr b="0" spc="-114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BF0000"/>
                </a:solidFill>
                <a:latin typeface="Arial MT"/>
                <a:cs typeface="Arial MT"/>
              </a:rPr>
              <a:t>transaction</a:t>
            </a:r>
            <a:r>
              <a:rPr b="0" spc="-12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execution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0792" y="396747"/>
            <a:ext cx="2057400" cy="7894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59536"/>
            <a:ext cx="39712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114" dirty="0"/>
              <a:t> </a:t>
            </a:r>
            <a:r>
              <a:rPr dirty="0"/>
              <a:t>System</a:t>
            </a:r>
            <a:r>
              <a:rPr spc="-30" dirty="0"/>
              <a:t> </a:t>
            </a:r>
            <a:r>
              <a:rPr dirty="0"/>
              <a:t>Log</a:t>
            </a:r>
            <a:r>
              <a:rPr spc="-95" dirty="0"/>
              <a:t> </a:t>
            </a:r>
            <a:r>
              <a:rPr spc="-20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1048511" y="1548891"/>
            <a:ext cx="8586470" cy="4993005"/>
          </a:xfrm>
          <a:custGeom>
            <a:avLst/>
            <a:gdLst/>
            <a:ahLst/>
            <a:cxnLst/>
            <a:rect l="l" t="t" r="r" b="b"/>
            <a:pathLst>
              <a:path w="8586470" h="4993005">
                <a:moveTo>
                  <a:pt x="8586216" y="0"/>
                </a:moveTo>
                <a:lnTo>
                  <a:pt x="0" y="0"/>
                </a:lnTo>
                <a:lnTo>
                  <a:pt x="0" y="4992624"/>
                </a:lnTo>
                <a:lnTo>
                  <a:pt x="8586216" y="4992624"/>
                </a:lnTo>
                <a:lnTo>
                  <a:pt x="8586216" y="4971288"/>
                </a:lnTo>
                <a:lnTo>
                  <a:pt x="39624" y="4971288"/>
                </a:lnTo>
                <a:lnTo>
                  <a:pt x="18287" y="4953000"/>
                </a:lnTo>
                <a:lnTo>
                  <a:pt x="39624" y="49530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8586216" y="18287"/>
                </a:lnTo>
                <a:lnTo>
                  <a:pt x="8586216" y="0"/>
                </a:lnTo>
                <a:close/>
              </a:path>
              <a:path w="8586470" h="4993005">
                <a:moveTo>
                  <a:pt x="39624" y="4953000"/>
                </a:moveTo>
                <a:lnTo>
                  <a:pt x="18287" y="4953000"/>
                </a:lnTo>
                <a:lnTo>
                  <a:pt x="39624" y="4971288"/>
                </a:lnTo>
                <a:lnTo>
                  <a:pt x="39624" y="4953000"/>
                </a:lnTo>
                <a:close/>
              </a:path>
              <a:path w="8586470" h="4993005">
                <a:moveTo>
                  <a:pt x="8546592" y="4953000"/>
                </a:moveTo>
                <a:lnTo>
                  <a:pt x="39624" y="4953000"/>
                </a:lnTo>
                <a:lnTo>
                  <a:pt x="39624" y="4971288"/>
                </a:lnTo>
                <a:lnTo>
                  <a:pt x="8546592" y="4971288"/>
                </a:lnTo>
                <a:lnTo>
                  <a:pt x="8546592" y="4953000"/>
                </a:lnTo>
                <a:close/>
              </a:path>
              <a:path w="8586470" h="4993005">
                <a:moveTo>
                  <a:pt x="8546592" y="18287"/>
                </a:moveTo>
                <a:lnTo>
                  <a:pt x="8546592" y="4971288"/>
                </a:lnTo>
                <a:lnTo>
                  <a:pt x="8564880" y="4953000"/>
                </a:lnTo>
                <a:lnTo>
                  <a:pt x="8586216" y="4953000"/>
                </a:lnTo>
                <a:lnTo>
                  <a:pt x="8586216" y="39624"/>
                </a:lnTo>
                <a:lnTo>
                  <a:pt x="8564880" y="39624"/>
                </a:lnTo>
                <a:lnTo>
                  <a:pt x="8546592" y="18287"/>
                </a:lnTo>
                <a:close/>
              </a:path>
              <a:path w="8586470" h="4993005">
                <a:moveTo>
                  <a:pt x="8586216" y="4953000"/>
                </a:moveTo>
                <a:lnTo>
                  <a:pt x="8564880" y="4953000"/>
                </a:lnTo>
                <a:lnTo>
                  <a:pt x="8546592" y="4971288"/>
                </a:lnTo>
                <a:lnTo>
                  <a:pt x="8586216" y="4971288"/>
                </a:lnTo>
                <a:lnTo>
                  <a:pt x="8586216" y="4953000"/>
                </a:lnTo>
                <a:close/>
              </a:path>
              <a:path w="8586470" h="4993005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586470" h="4993005">
                <a:moveTo>
                  <a:pt x="8546592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546592" y="39624"/>
                </a:lnTo>
                <a:lnTo>
                  <a:pt x="8546592" y="18287"/>
                </a:lnTo>
                <a:close/>
              </a:path>
              <a:path w="8586470" h="4993005">
                <a:moveTo>
                  <a:pt x="8586216" y="18287"/>
                </a:moveTo>
                <a:lnTo>
                  <a:pt x="8546592" y="18287"/>
                </a:lnTo>
                <a:lnTo>
                  <a:pt x="8564880" y="39624"/>
                </a:lnTo>
                <a:lnTo>
                  <a:pt x="8586216" y="39624"/>
                </a:lnTo>
                <a:lnTo>
                  <a:pt x="858621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2490" y="1525218"/>
            <a:ext cx="8395970" cy="4813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recover</a:t>
            </a:r>
            <a:r>
              <a:rPr sz="2200" spc="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from</a:t>
            </a:r>
            <a:r>
              <a:rPr sz="2200" spc="-2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failures</a:t>
            </a:r>
            <a:r>
              <a:rPr sz="2200" spc="-3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 affect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transactions</a:t>
            </a:r>
            <a:endParaRPr sz="22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system</a:t>
            </a:r>
            <a:r>
              <a:rPr sz="2200" spc="-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maintains</a:t>
            </a:r>
            <a:r>
              <a:rPr sz="2200" spc="-2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log</a:t>
            </a:r>
            <a:r>
              <a:rPr sz="2200" b="1" spc="-2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66FF"/>
                </a:solidFill>
                <a:latin typeface="Arial MT"/>
                <a:cs typeface="Arial MT"/>
              </a:rPr>
              <a:t>file</a:t>
            </a:r>
            <a:endParaRPr sz="220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log is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an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append-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only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file</a:t>
            </a:r>
            <a:endParaRPr sz="2200">
              <a:latin typeface="Arial MT"/>
              <a:cs typeface="Arial MT"/>
            </a:endParaRPr>
          </a:p>
          <a:p>
            <a:pPr marL="756285" marR="199390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Keep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track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all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operations of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all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transactions</a:t>
            </a:r>
            <a:r>
              <a:rPr sz="2200" spc="-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which 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occurred.</a:t>
            </a:r>
            <a:endParaRPr sz="220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Log 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kept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on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disk</a:t>
            </a:r>
            <a:endParaRPr sz="22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affected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except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disk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or</a:t>
            </a:r>
            <a:r>
              <a:rPr sz="22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catastrophic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failure</a:t>
            </a:r>
            <a:endParaRPr sz="2200">
              <a:latin typeface="Arial MT"/>
              <a:cs typeface="Arial MT"/>
            </a:endParaRPr>
          </a:p>
          <a:p>
            <a:pPr marL="365760" indent="-341630" algn="just">
              <a:lnSpc>
                <a:spcPct val="100000"/>
              </a:lnSpc>
              <a:spcBef>
                <a:spcPts val="33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66395" algn="l"/>
              </a:tabLst>
            </a:pPr>
            <a:r>
              <a:rPr sz="2200" dirty="0">
                <a:latin typeface="Arial MT"/>
                <a:cs typeface="Arial MT"/>
              </a:rPr>
              <a:t>As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disk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files</a:t>
            </a:r>
            <a:endParaRPr sz="2200">
              <a:latin typeface="Arial MT"/>
              <a:cs typeface="Arial MT"/>
            </a:endParaRPr>
          </a:p>
          <a:p>
            <a:pPr marL="765175" marR="7620" lvl="1" indent="-283845" algn="just">
              <a:lnSpc>
                <a:spcPts val="2380"/>
              </a:lnSpc>
              <a:spcBef>
                <a:spcPts val="63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65810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5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log</a:t>
            </a:r>
            <a:r>
              <a:rPr sz="2200" spc="5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main</a:t>
            </a:r>
            <a:r>
              <a:rPr sz="2200" spc="5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memory</a:t>
            </a:r>
            <a:r>
              <a:rPr sz="2200" spc="5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buffer</a:t>
            </a:r>
            <a:r>
              <a:rPr sz="2200" spc="5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5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kept</a:t>
            </a:r>
            <a:r>
              <a:rPr sz="2200" spc="50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5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holding</a:t>
            </a:r>
            <a:r>
              <a:rPr sz="2200" spc="5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records </a:t>
            </a:r>
            <a:r>
              <a:rPr sz="2200" dirty="0">
                <a:latin typeface="Arial MT"/>
                <a:cs typeface="Arial MT"/>
              </a:rPr>
              <a:t>being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appended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until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whole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appended 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end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file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20" dirty="0">
                <a:latin typeface="Arial MT"/>
                <a:cs typeface="Arial MT"/>
              </a:rPr>
              <a:t> disk</a:t>
            </a:r>
            <a:endParaRPr sz="2200">
              <a:latin typeface="Arial MT"/>
              <a:cs typeface="Arial MT"/>
            </a:endParaRPr>
          </a:p>
          <a:p>
            <a:pPr marL="365760" marR="5080" indent="-341630" algn="just">
              <a:lnSpc>
                <a:spcPts val="2380"/>
              </a:lnSpc>
              <a:spcBef>
                <a:spcPts val="58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66395" algn="l"/>
              </a:tabLst>
            </a:pPr>
            <a:r>
              <a:rPr sz="2200" dirty="0">
                <a:latin typeface="Arial MT"/>
                <a:cs typeface="Arial MT"/>
              </a:rPr>
              <a:t>Log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114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periodically</a:t>
            </a:r>
            <a:r>
              <a:rPr sz="2200" spc="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backed</a:t>
            </a:r>
            <a:r>
              <a:rPr sz="2200" spc="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up</a:t>
            </a:r>
            <a:r>
              <a:rPr sz="2200" spc="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200" spc="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archival</a:t>
            </a:r>
            <a:r>
              <a:rPr sz="2200" spc="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storage</a:t>
            </a:r>
            <a:r>
              <a:rPr sz="2200" spc="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(tape)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guard </a:t>
            </a:r>
            <a:r>
              <a:rPr sz="2200" dirty="0">
                <a:latin typeface="Arial MT"/>
                <a:cs typeface="Arial MT"/>
              </a:rPr>
              <a:t>against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catastrophic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failures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166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90"/>
              </a:spcBef>
            </a:pPr>
            <a:r>
              <a:rPr dirty="0"/>
              <a:t>Types</a:t>
            </a:r>
            <a:r>
              <a:rPr spc="-4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records</a:t>
            </a:r>
            <a:r>
              <a:rPr spc="-100" dirty="0"/>
              <a:t> </a:t>
            </a:r>
            <a:r>
              <a:rPr dirty="0"/>
              <a:t>(entries)</a:t>
            </a:r>
            <a:r>
              <a:rPr spc="-9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dirty="0"/>
              <a:t>log</a:t>
            </a:r>
            <a:r>
              <a:rPr spc="-100" dirty="0"/>
              <a:t> </a:t>
            </a:r>
            <a:r>
              <a:rPr spc="-10" dirty="0"/>
              <a:t>file:</a:t>
            </a:r>
          </a:p>
        </p:txBody>
      </p:sp>
      <p:sp>
        <p:nvSpPr>
          <p:cNvPr id="3" name="object 3"/>
          <p:cNvSpPr/>
          <p:nvPr/>
        </p:nvSpPr>
        <p:spPr>
          <a:xfrm>
            <a:off x="1441703" y="1701292"/>
            <a:ext cx="7980045" cy="4919980"/>
          </a:xfrm>
          <a:custGeom>
            <a:avLst/>
            <a:gdLst/>
            <a:ahLst/>
            <a:cxnLst/>
            <a:rect l="l" t="t" r="r" b="b"/>
            <a:pathLst>
              <a:path w="7980045" h="4919980">
                <a:moveTo>
                  <a:pt x="7979664" y="0"/>
                </a:moveTo>
                <a:lnTo>
                  <a:pt x="0" y="0"/>
                </a:lnTo>
                <a:lnTo>
                  <a:pt x="0" y="4919472"/>
                </a:lnTo>
                <a:lnTo>
                  <a:pt x="7979664" y="4919472"/>
                </a:lnTo>
                <a:lnTo>
                  <a:pt x="7979664" y="4901183"/>
                </a:lnTo>
                <a:lnTo>
                  <a:pt x="39624" y="4901184"/>
                </a:lnTo>
                <a:lnTo>
                  <a:pt x="18287" y="4882896"/>
                </a:lnTo>
                <a:lnTo>
                  <a:pt x="39624" y="4882896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7979664" y="18287"/>
                </a:lnTo>
                <a:lnTo>
                  <a:pt x="7979664" y="0"/>
                </a:lnTo>
                <a:close/>
              </a:path>
              <a:path w="7980045" h="4919980">
                <a:moveTo>
                  <a:pt x="39624" y="4882896"/>
                </a:moveTo>
                <a:lnTo>
                  <a:pt x="18287" y="4882896"/>
                </a:lnTo>
                <a:lnTo>
                  <a:pt x="39624" y="4901184"/>
                </a:lnTo>
                <a:lnTo>
                  <a:pt x="39624" y="4882896"/>
                </a:lnTo>
                <a:close/>
              </a:path>
              <a:path w="7980045" h="4919980">
                <a:moveTo>
                  <a:pt x="7943088" y="4882896"/>
                </a:moveTo>
                <a:lnTo>
                  <a:pt x="39624" y="4882896"/>
                </a:lnTo>
                <a:lnTo>
                  <a:pt x="39624" y="4901184"/>
                </a:lnTo>
                <a:lnTo>
                  <a:pt x="7943088" y="4901184"/>
                </a:lnTo>
                <a:lnTo>
                  <a:pt x="7943088" y="4882896"/>
                </a:lnTo>
                <a:close/>
              </a:path>
              <a:path w="7980045" h="4919980">
                <a:moveTo>
                  <a:pt x="7943088" y="18287"/>
                </a:moveTo>
                <a:lnTo>
                  <a:pt x="7943088" y="4901184"/>
                </a:lnTo>
                <a:lnTo>
                  <a:pt x="7961376" y="4882896"/>
                </a:lnTo>
                <a:lnTo>
                  <a:pt x="7979664" y="4882896"/>
                </a:lnTo>
                <a:lnTo>
                  <a:pt x="7979664" y="39624"/>
                </a:lnTo>
                <a:lnTo>
                  <a:pt x="7961376" y="39624"/>
                </a:lnTo>
                <a:lnTo>
                  <a:pt x="7943088" y="18287"/>
                </a:lnTo>
                <a:close/>
              </a:path>
              <a:path w="7980045" h="4919980">
                <a:moveTo>
                  <a:pt x="7979664" y="4882896"/>
                </a:moveTo>
                <a:lnTo>
                  <a:pt x="7961376" y="4882896"/>
                </a:lnTo>
                <a:lnTo>
                  <a:pt x="7943088" y="4901184"/>
                </a:lnTo>
                <a:lnTo>
                  <a:pt x="7979664" y="4901183"/>
                </a:lnTo>
                <a:lnTo>
                  <a:pt x="7979664" y="4882896"/>
                </a:lnTo>
                <a:close/>
              </a:path>
              <a:path w="7980045" h="4919980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7980045" h="4919980">
                <a:moveTo>
                  <a:pt x="7943088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7943088" y="39624"/>
                </a:lnTo>
                <a:lnTo>
                  <a:pt x="7943088" y="18287"/>
                </a:lnTo>
                <a:close/>
              </a:path>
              <a:path w="7980045" h="4919980">
                <a:moveTo>
                  <a:pt x="7979664" y="18287"/>
                </a:moveTo>
                <a:lnTo>
                  <a:pt x="7943088" y="18287"/>
                </a:lnTo>
                <a:lnTo>
                  <a:pt x="7961376" y="39624"/>
                </a:lnTo>
                <a:lnTo>
                  <a:pt x="7979664" y="39624"/>
                </a:lnTo>
                <a:lnTo>
                  <a:pt x="797966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0924" y="1669084"/>
            <a:ext cx="7679690" cy="45059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33400" indent="-521334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[start_transaction,T]:</a:t>
            </a:r>
            <a:endParaRPr sz="2000">
              <a:latin typeface="Arial MT"/>
              <a:cs typeface="Arial MT"/>
            </a:endParaRPr>
          </a:p>
          <a:p>
            <a:pPr marL="932815" lvl="1" indent="-52197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000" dirty="0">
                <a:latin typeface="Arial MT"/>
                <a:cs typeface="Arial MT"/>
              </a:rPr>
              <a:t>Records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transaction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started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execution.</a:t>
            </a:r>
            <a:endParaRPr sz="2000">
              <a:latin typeface="Arial MT"/>
              <a:cs typeface="Arial MT"/>
            </a:endParaRPr>
          </a:p>
          <a:p>
            <a:pPr marL="533400" indent="-521334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[write_item,T,X,old_value,new_value]:</a:t>
            </a:r>
            <a:endParaRPr sz="2000">
              <a:latin typeface="Arial MT"/>
              <a:cs typeface="Arial MT"/>
            </a:endParaRPr>
          </a:p>
          <a:p>
            <a:pPr marL="932815" marR="873125" lvl="1" indent="-521334">
              <a:lnSpc>
                <a:spcPts val="2160"/>
              </a:lnSpc>
              <a:spcBef>
                <a:spcPts val="630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000" dirty="0">
                <a:latin typeface="Arial MT"/>
                <a:cs typeface="Arial MT"/>
              </a:rPr>
              <a:t>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old_value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to </a:t>
            </a:r>
            <a:r>
              <a:rPr sz="2000" spc="-10" dirty="0">
                <a:latin typeface="Arial MT"/>
                <a:cs typeface="Arial MT"/>
              </a:rPr>
              <a:t>new_value.</a:t>
            </a:r>
            <a:endParaRPr sz="2000">
              <a:latin typeface="Arial MT"/>
              <a:cs typeface="Arial MT"/>
            </a:endParaRPr>
          </a:p>
          <a:p>
            <a:pPr marL="533400" indent="-521334">
              <a:lnSpc>
                <a:spcPct val="100000"/>
              </a:lnSpc>
              <a:spcBef>
                <a:spcPts val="330"/>
              </a:spcBef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[read_item,T,X]:</a:t>
            </a:r>
            <a:endParaRPr sz="2000">
              <a:latin typeface="Arial MT"/>
              <a:cs typeface="Arial MT"/>
            </a:endParaRPr>
          </a:p>
          <a:p>
            <a:pPr marL="932815" lvl="1" indent="-52197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  <a:tab pos="1228725" algn="l"/>
              </a:tabLst>
            </a:pPr>
            <a:r>
              <a:rPr sz="2000" spc="-5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has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(not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cases).</a:t>
            </a:r>
            <a:endParaRPr sz="2000">
              <a:latin typeface="Arial MT"/>
              <a:cs typeface="Arial MT"/>
            </a:endParaRPr>
          </a:p>
          <a:p>
            <a:pPr marL="533400" indent="-521334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[end_transaction,T]:</a:t>
            </a:r>
            <a:endParaRPr sz="2000">
              <a:latin typeface="Arial MT"/>
              <a:cs typeface="Arial MT"/>
            </a:endParaRPr>
          </a:p>
          <a:p>
            <a:pPr marL="932815" lvl="1" indent="-52197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000" dirty="0">
                <a:latin typeface="Arial MT"/>
                <a:cs typeface="Arial MT"/>
              </a:rPr>
              <a:t>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ended</a:t>
            </a:r>
            <a:r>
              <a:rPr sz="2000" spc="-10" dirty="0">
                <a:latin typeface="Arial MT"/>
                <a:cs typeface="Arial MT"/>
              </a:rPr>
              <a:t> execution</a:t>
            </a:r>
            <a:endParaRPr sz="2000">
              <a:latin typeface="Arial MT"/>
              <a:cs typeface="Arial MT"/>
            </a:endParaRPr>
          </a:p>
          <a:p>
            <a:pPr marL="533400" indent="-521334">
              <a:lnSpc>
                <a:spcPct val="100000"/>
              </a:lnSpc>
              <a:spcBef>
                <a:spcPts val="360"/>
              </a:spcBef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[commit,T]:</a:t>
            </a:r>
            <a:endParaRPr sz="2000">
              <a:latin typeface="Arial MT"/>
              <a:cs typeface="Arial MT"/>
            </a:endParaRPr>
          </a:p>
          <a:p>
            <a:pPr marL="932815" lvl="1" indent="-52197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000" dirty="0">
                <a:latin typeface="Arial MT"/>
                <a:cs typeface="Arial MT"/>
              </a:rPr>
              <a:t>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completed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successfully,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committed.</a:t>
            </a:r>
            <a:endParaRPr sz="2000">
              <a:latin typeface="Arial MT"/>
              <a:cs typeface="Arial MT"/>
            </a:endParaRPr>
          </a:p>
          <a:p>
            <a:pPr marL="533400" indent="-521334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[abort,T]:</a:t>
            </a:r>
            <a:endParaRPr sz="2000">
              <a:latin typeface="Arial MT"/>
              <a:cs typeface="Arial MT"/>
            </a:endParaRPr>
          </a:p>
          <a:p>
            <a:pPr marL="932815" lvl="1" indent="-52197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80000"/>
              <a:buFont typeface="Wingdings"/>
              <a:buChar char=""/>
              <a:tabLst>
                <a:tab pos="932815" algn="l"/>
                <a:tab pos="933450" algn="l"/>
              </a:tabLst>
            </a:pPr>
            <a:r>
              <a:rPr sz="2000" dirty="0">
                <a:latin typeface="Arial MT"/>
                <a:cs typeface="Arial MT"/>
              </a:rPr>
              <a:t>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been </a:t>
            </a:r>
            <a:r>
              <a:rPr sz="2000" spc="-10" dirty="0">
                <a:latin typeface="Arial MT"/>
                <a:cs typeface="Arial MT"/>
              </a:rPr>
              <a:t>aborted.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1307</Words>
  <Application>Microsoft Office PowerPoint</Application>
  <PresentationFormat>Custom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MT</vt:lpstr>
      <vt:lpstr>Wingdings</vt:lpstr>
      <vt:lpstr>Office Theme</vt:lpstr>
      <vt:lpstr>INT104 – Database Management System Unit – III</vt:lpstr>
      <vt:lpstr>PowerPoint Presentation</vt:lpstr>
      <vt:lpstr>Additional Operations</vt:lpstr>
      <vt:lpstr>Additional Operations</vt:lpstr>
      <vt:lpstr>Additional Operations</vt:lpstr>
      <vt:lpstr>Transaction States</vt:lpstr>
      <vt:lpstr>State transition diagram illustrating the states for transaction execution</vt:lpstr>
      <vt:lpstr>The System Log File</vt:lpstr>
      <vt:lpstr>Types of records (entries) in log file:</vt:lpstr>
      <vt:lpstr>Commit Point of a Transaction</vt:lpstr>
      <vt:lpstr>Commit Point of a Transaction</vt:lpstr>
      <vt:lpstr>DBMS-Specific Buffer Replacement Policies</vt:lpstr>
      <vt:lpstr>DBMS-Specific Buffer Replacement Policies</vt:lpstr>
      <vt:lpstr>Domain Separation (DS) Method.</vt:lpstr>
      <vt:lpstr>Domain Separation (DS) Method.</vt:lpstr>
      <vt:lpstr>Hot Set Method</vt:lpstr>
      <vt:lpstr>The DBMIN Method</vt:lpstr>
      <vt:lpstr>The DBMIN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Unit – III</dc:title>
  <dc:creator>SASTRA</dc:creator>
  <cp:lastModifiedBy>Bhaskaran S</cp:lastModifiedBy>
  <cp:revision>3</cp:revision>
  <dcterms:created xsi:type="dcterms:W3CDTF">2023-04-12T06:09:52Z</dcterms:created>
  <dcterms:modified xsi:type="dcterms:W3CDTF">2023-10-31T06:35:00Z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2021-05-06T00:00:00Z</vt:filetime>
  </property>
  <property fmtid="{D5CDD505-2E9C-101B-9397-08002B2CF9AE}" pid="3" name="Producer">
    <vt:lpwstr>doPDF Ver 7.2 Build 355 (unknown Windows version - Version: 10.0.17763 (x64))</vt:lpwstr>
  </property>
  <property fmtid="{D5CDD505-2E9C-101B-9397-08002B2CF9AE}" pid="4" name="LastSaved">
    <vt:filetime>2021-05-06T00:00:00Z</vt:filetime>
  </property>
</Properties>
</file>