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259" y="295458"/>
            <a:ext cx="7284218" cy="3289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1913" y="168909"/>
            <a:ext cx="778017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05" y="559114"/>
            <a:ext cx="7317679" cy="33347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184" y="818388"/>
            <a:ext cx="6078474" cy="8999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2597" y="168909"/>
            <a:ext cx="263880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6370" y="1119632"/>
            <a:ext cx="7089140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512" y="2997510"/>
            <a:ext cx="2531063" cy="328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650" y="2871038"/>
            <a:ext cx="2555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Transactions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712" y="290890"/>
            <a:ext cx="4825974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250" y="168909"/>
            <a:ext cx="4851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</a:t>
            </a:r>
            <a:r>
              <a:rPr spc="-60" dirty="0"/>
              <a:t> </a:t>
            </a:r>
            <a:r>
              <a:rPr dirty="0"/>
              <a:t>State</a:t>
            </a:r>
            <a:r>
              <a:rPr spc="-40" dirty="0"/>
              <a:t> </a:t>
            </a:r>
            <a:r>
              <a:rPr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036" y="1204761"/>
            <a:ext cx="5820883" cy="3992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6496" y="290890"/>
            <a:ext cx="4050116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6220" y="168909"/>
            <a:ext cx="406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</a:t>
            </a:r>
            <a:r>
              <a:rPr spc="-60" dirty="0"/>
              <a:t> </a:t>
            </a:r>
            <a:r>
              <a:rPr spc="-5" dirty="0"/>
              <a:t>Concept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3000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787651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4133722"/>
            <a:ext cx="265175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4528439"/>
            <a:ext cx="234696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5172786"/>
            <a:ext cx="234696" cy="244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36370" y="1121155"/>
            <a:ext cx="6438265" cy="43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transaction</a:t>
            </a: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unit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items.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transfer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$50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B:</a:t>
            </a:r>
            <a:endParaRPr sz="1800">
              <a:latin typeface="Arial MT"/>
              <a:cs typeface="Arial MT"/>
            </a:endParaRPr>
          </a:p>
          <a:p>
            <a:pPr marL="413384" lvl="1" indent="-287655">
              <a:lnSpc>
                <a:spcPct val="100000"/>
              </a:lnSpc>
              <a:spcBef>
                <a:spcPts val="680"/>
              </a:spcBef>
              <a:buFont typeface="Arial MT"/>
              <a:buAutoNum type="arabicPeriod"/>
              <a:tabLst>
                <a:tab pos="414020" algn="l"/>
              </a:tabLst>
            </a:pPr>
            <a:r>
              <a:rPr sz="1600" b="1" spc="-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Arial MT"/>
                <a:cs typeface="Arial MT"/>
              </a:rPr>
              <a:t>2.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:=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–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  <a:p>
            <a:pPr marL="413384" indent="-287655">
              <a:lnSpc>
                <a:spcPct val="100000"/>
              </a:lnSpc>
              <a:spcBef>
                <a:spcPts val="675"/>
              </a:spcBef>
              <a:buFont typeface="Arial MT"/>
              <a:buAutoNum type="arabicPeriod" startAt="3"/>
              <a:tabLst>
                <a:tab pos="414020" algn="l"/>
              </a:tabLst>
            </a:pPr>
            <a:r>
              <a:rPr sz="1600" b="1" dirty="0">
                <a:latin typeface="Arial"/>
                <a:cs typeface="Arial"/>
              </a:rPr>
              <a:t>write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413384" indent="-287655">
              <a:lnSpc>
                <a:spcPct val="100000"/>
              </a:lnSpc>
              <a:spcBef>
                <a:spcPts val="675"/>
              </a:spcBef>
              <a:buFont typeface="Arial MT"/>
              <a:buAutoNum type="arabicPeriod" startAt="3"/>
              <a:tabLst>
                <a:tab pos="414020" algn="l"/>
              </a:tabLst>
            </a:pPr>
            <a:r>
              <a:rPr sz="1600" b="1" spc="-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Arial MT"/>
                <a:cs typeface="Arial MT"/>
              </a:rPr>
              <a:t>5.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+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Arial MT"/>
                <a:cs typeface="Arial MT"/>
              </a:rPr>
              <a:t>6.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write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B)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issues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deal </a:t>
            </a:r>
            <a:r>
              <a:rPr sz="1800" spc="-10" dirty="0">
                <a:latin typeface="Arial MT"/>
                <a:cs typeface="Arial MT"/>
              </a:rPr>
              <a:t>with:</a:t>
            </a:r>
            <a:endParaRPr sz="1800">
              <a:latin typeface="Arial MT"/>
              <a:cs typeface="Arial MT"/>
            </a:endParaRPr>
          </a:p>
          <a:p>
            <a:pPr marL="413384" marR="316230">
              <a:lnSpc>
                <a:spcPct val="100000"/>
              </a:lnSpc>
              <a:spcBef>
                <a:spcPts val="755"/>
              </a:spcBef>
            </a:pPr>
            <a:r>
              <a:rPr sz="1800" b="1" dirty="0">
                <a:latin typeface="Arial"/>
                <a:cs typeface="Arial"/>
              </a:rPr>
              <a:t>Failures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kinds,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crashes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Arial"/>
                <a:cs typeface="Arial"/>
              </a:rPr>
              <a:t>Concurrent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049" y="290890"/>
            <a:ext cx="5007469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810" y="168909"/>
            <a:ext cx="5033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Fund</a:t>
            </a:r>
            <a:r>
              <a:rPr spc="-35" dirty="0"/>
              <a:t> </a:t>
            </a:r>
            <a:r>
              <a:rPr spc="-5" dirty="0"/>
              <a:t>Transfer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213480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3562477"/>
            <a:ext cx="210312" cy="216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3294" y="4465065"/>
            <a:ext cx="210312" cy="2164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6294" y="1051766"/>
            <a:ext cx="7134859" cy="49466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600" spc="-5" dirty="0">
                <a:latin typeface="Arial MT"/>
                <a:cs typeface="Arial MT"/>
              </a:rPr>
              <a:t>Transaction 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transfer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$50 from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B: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585"/>
              </a:spcBef>
              <a:tabLst>
                <a:tab pos="413384" algn="l"/>
              </a:tabLst>
            </a:pPr>
            <a:r>
              <a:rPr sz="1400" dirty="0">
                <a:latin typeface="Arial MT"/>
                <a:cs typeface="Arial MT"/>
              </a:rPr>
              <a:t>1.	</a:t>
            </a:r>
            <a:r>
              <a:rPr sz="1400" b="1" dirty="0">
                <a:latin typeface="Arial"/>
                <a:cs typeface="Arial"/>
              </a:rPr>
              <a:t>read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590"/>
              </a:spcBef>
              <a:tabLst>
                <a:tab pos="413384" algn="l"/>
              </a:tabLst>
            </a:pPr>
            <a:r>
              <a:rPr sz="1400" spc="-5" dirty="0">
                <a:latin typeface="Arial MT"/>
                <a:cs typeface="Arial MT"/>
              </a:rPr>
              <a:t>2.	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–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90"/>
              </a:spcBef>
              <a:buFont typeface="Arial MT"/>
              <a:buAutoNum type="arabicPeriod" startAt="3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Arial"/>
                <a:cs typeface="Arial"/>
              </a:rPr>
              <a:t>write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585"/>
              </a:spcBef>
              <a:buFont typeface="Arial MT"/>
              <a:buAutoNum type="arabicPeriod" startAt="3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Arial"/>
                <a:cs typeface="Arial"/>
              </a:rPr>
              <a:t>read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B</a:t>
            </a:r>
            <a:r>
              <a:rPr sz="1400" spc="-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590"/>
              </a:spcBef>
              <a:tabLst>
                <a:tab pos="413384" algn="l"/>
              </a:tabLst>
            </a:pPr>
            <a:r>
              <a:rPr sz="1400" spc="-5" dirty="0">
                <a:latin typeface="Arial MT"/>
                <a:cs typeface="Arial MT"/>
              </a:rPr>
              <a:t>5.	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+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590"/>
              </a:spcBef>
              <a:tabLst>
                <a:tab pos="413384" algn="l"/>
              </a:tabLst>
            </a:pPr>
            <a:r>
              <a:rPr sz="1400" dirty="0">
                <a:latin typeface="Arial MT"/>
                <a:cs typeface="Arial MT"/>
              </a:rPr>
              <a:t>6.	</a:t>
            </a:r>
            <a:r>
              <a:rPr sz="1400" b="1" dirty="0">
                <a:latin typeface="Arial"/>
                <a:cs typeface="Arial"/>
              </a:rPr>
              <a:t>write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000099"/>
                </a:solidFill>
                <a:latin typeface="Arial"/>
                <a:cs typeface="Arial"/>
              </a:rPr>
              <a:t>Atomicity</a:t>
            </a:r>
            <a:r>
              <a:rPr sz="1600" b="1" spc="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requirement</a:t>
            </a:r>
            <a:endParaRPr sz="1600">
              <a:latin typeface="Arial"/>
              <a:cs typeface="Arial"/>
            </a:endParaRPr>
          </a:p>
          <a:p>
            <a:pPr marL="413384" marR="44259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transaction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fails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before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6,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money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will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“lost”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leading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 inconsistent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200" spc="29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Failure could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due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hardware</a:t>
            </a:r>
            <a:endParaRPr sz="16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system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should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ensure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updates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partially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executed</a:t>
            </a:r>
            <a:endParaRPr sz="16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transaction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not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reflected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Durability</a:t>
            </a:r>
            <a:r>
              <a:rPr sz="160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requirement</a:t>
            </a:r>
            <a:r>
              <a:rPr sz="16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—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been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notified that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(i.e.,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transfer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$50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place),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Arial"/>
                <a:cs typeface="Arial"/>
              </a:rPr>
              <a:t>updates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database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transaction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must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persist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-5" dirty="0">
                <a:latin typeface="Arial MT"/>
                <a:cs typeface="Arial MT"/>
              </a:rPr>
              <a:t> there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hardware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failures.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5018278"/>
            <a:ext cx="234696" cy="2438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533" y="290890"/>
            <a:ext cx="4669180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8305" y="168909"/>
            <a:ext cx="4723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Access</a:t>
            </a:r>
          </a:p>
        </p:txBody>
      </p:sp>
      <p:sp>
        <p:nvSpPr>
          <p:cNvPr id="4" name="object 4"/>
          <p:cNvSpPr/>
          <p:nvPr/>
        </p:nvSpPr>
        <p:spPr>
          <a:xfrm>
            <a:off x="4027932" y="1353311"/>
            <a:ext cx="1140460" cy="1338580"/>
          </a:xfrm>
          <a:custGeom>
            <a:avLst/>
            <a:gdLst/>
            <a:ahLst/>
            <a:cxnLst/>
            <a:rect l="l" t="t" r="r" b="b"/>
            <a:pathLst>
              <a:path w="1140460" h="1338580">
                <a:moveTo>
                  <a:pt x="0" y="1338072"/>
                </a:moveTo>
                <a:lnTo>
                  <a:pt x="1139952" y="1338072"/>
                </a:lnTo>
                <a:lnTo>
                  <a:pt x="1139952" y="0"/>
                </a:lnTo>
                <a:lnTo>
                  <a:pt x="0" y="0"/>
                </a:lnTo>
                <a:lnTo>
                  <a:pt x="0" y="13380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8432" y="1443227"/>
            <a:ext cx="670560" cy="318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8432" y="1900427"/>
            <a:ext cx="657225" cy="3187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6954" y="1089405"/>
            <a:ext cx="1155700" cy="1477010"/>
            <a:chOff x="6616954" y="1089405"/>
            <a:chExt cx="1155700" cy="1477010"/>
          </a:xfrm>
        </p:grpSpPr>
        <p:sp>
          <p:nvSpPr>
            <p:cNvPr id="8" name="object 8"/>
            <p:cNvSpPr/>
            <p:nvPr/>
          </p:nvSpPr>
          <p:spPr>
            <a:xfrm>
              <a:off x="6623304" y="1095755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190500"/>
                  </a:moveTo>
                  <a:lnTo>
                    <a:pt x="15095" y="146837"/>
                  </a:lnTo>
                  <a:lnTo>
                    <a:pt x="58094" y="106746"/>
                  </a:lnTo>
                  <a:lnTo>
                    <a:pt x="125563" y="71374"/>
                  </a:lnTo>
                  <a:lnTo>
                    <a:pt x="167401" y="55816"/>
                  </a:lnTo>
                  <a:lnTo>
                    <a:pt x="214070" y="41867"/>
                  </a:lnTo>
                  <a:lnTo>
                    <a:pt x="265141" y="29671"/>
                  </a:lnTo>
                  <a:lnTo>
                    <a:pt x="320184" y="19372"/>
                  </a:lnTo>
                  <a:lnTo>
                    <a:pt x="378770" y="11111"/>
                  </a:lnTo>
                  <a:lnTo>
                    <a:pt x="440471" y="5034"/>
                  </a:lnTo>
                  <a:lnTo>
                    <a:pt x="504857" y="1282"/>
                  </a:lnTo>
                  <a:lnTo>
                    <a:pt x="571500" y="0"/>
                  </a:lnTo>
                  <a:lnTo>
                    <a:pt x="638142" y="1282"/>
                  </a:lnTo>
                  <a:lnTo>
                    <a:pt x="702528" y="5034"/>
                  </a:lnTo>
                  <a:lnTo>
                    <a:pt x="764229" y="11111"/>
                  </a:lnTo>
                  <a:lnTo>
                    <a:pt x="822815" y="19372"/>
                  </a:lnTo>
                  <a:lnTo>
                    <a:pt x="877858" y="29671"/>
                  </a:lnTo>
                  <a:lnTo>
                    <a:pt x="928929" y="41867"/>
                  </a:lnTo>
                  <a:lnTo>
                    <a:pt x="975598" y="55816"/>
                  </a:lnTo>
                  <a:lnTo>
                    <a:pt x="1017436" y="71374"/>
                  </a:lnTo>
                  <a:lnTo>
                    <a:pt x="1054015" y="88399"/>
                  </a:lnTo>
                  <a:lnTo>
                    <a:pt x="1109678" y="126273"/>
                  </a:lnTo>
                  <a:lnTo>
                    <a:pt x="1139154" y="168293"/>
                  </a:lnTo>
                  <a:lnTo>
                    <a:pt x="1143000" y="190500"/>
                  </a:lnTo>
                  <a:lnTo>
                    <a:pt x="1139154" y="212706"/>
                  </a:lnTo>
                  <a:lnTo>
                    <a:pt x="1109678" y="254726"/>
                  </a:lnTo>
                  <a:lnTo>
                    <a:pt x="1054015" y="292600"/>
                  </a:lnTo>
                  <a:lnTo>
                    <a:pt x="1017436" y="309625"/>
                  </a:lnTo>
                  <a:lnTo>
                    <a:pt x="975598" y="325183"/>
                  </a:lnTo>
                  <a:lnTo>
                    <a:pt x="928929" y="339132"/>
                  </a:lnTo>
                  <a:lnTo>
                    <a:pt x="877858" y="351328"/>
                  </a:lnTo>
                  <a:lnTo>
                    <a:pt x="822815" y="361627"/>
                  </a:lnTo>
                  <a:lnTo>
                    <a:pt x="764229" y="369888"/>
                  </a:lnTo>
                  <a:lnTo>
                    <a:pt x="702528" y="375965"/>
                  </a:lnTo>
                  <a:lnTo>
                    <a:pt x="638142" y="379717"/>
                  </a:lnTo>
                  <a:lnTo>
                    <a:pt x="571500" y="381000"/>
                  </a:lnTo>
                  <a:lnTo>
                    <a:pt x="504857" y="379717"/>
                  </a:lnTo>
                  <a:lnTo>
                    <a:pt x="440471" y="375965"/>
                  </a:lnTo>
                  <a:lnTo>
                    <a:pt x="378770" y="369888"/>
                  </a:lnTo>
                  <a:lnTo>
                    <a:pt x="320184" y="361627"/>
                  </a:lnTo>
                  <a:lnTo>
                    <a:pt x="265141" y="351328"/>
                  </a:lnTo>
                  <a:lnTo>
                    <a:pt x="214070" y="339132"/>
                  </a:lnTo>
                  <a:lnTo>
                    <a:pt x="167401" y="325183"/>
                  </a:lnTo>
                  <a:lnTo>
                    <a:pt x="125563" y="309625"/>
                  </a:lnTo>
                  <a:lnTo>
                    <a:pt x="88984" y="292600"/>
                  </a:lnTo>
                  <a:lnTo>
                    <a:pt x="33321" y="254726"/>
                  </a:lnTo>
                  <a:lnTo>
                    <a:pt x="3845" y="212706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3304" y="1248155"/>
              <a:ext cx="1143000" cy="1313815"/>
            </a:xfrm>
            <a:custGeom>
              <a:avLst/>
              <a:gdLst/>
              <a:ahLst/>
              <a:cxnLst/>
              <a:rect l="l" t="t" r="r" b="b"/>
              <a:pathLst>
                <a:path w="1143000" h="1313814">
                  <a:moveTo>
                    <a:pt x="0" y="0"/>
                  </a:moveTo>
                  <a:lnTo>
                    <a:pt x="0" y="1143000"/>
                  </a:lnTo>
                </a:path>
                <a:path w="1143000" h="1313814">
                  <a:moveTo>
                    <a:pt x="1143000" y="18288"/>
                  </a:moveTo>
                  <a:lnTo>
                    <a:pt x="1143000" y="1161288"/>
                  </a:lnTo>
                </a:path>
                <a:path w="1143000" h="1313814">
                  <a:moveTo>
                    <a:pt x="0" y="1143000"/>
                  </a:moveTo>
                  <a:lnTo>
                    <a:pt x="45280" y="1166595"/>
                  </a:lnTo>
                  <a:lnTo>
                    <a:pt x="90785" y="1189747"/>
                  </a:lnTo>
                  <a:lnTo>
                    <a:pt x="136735" y="1212013"/>
                  </a:lnTo>
                  <a:lnTo>
                    <a:pt x="183356" y="1232947"/>
                  </a:lnTo>
                  <a:lnTo>
                    <a:pt x="230869" y="1252108"/>
                  </a:lnTo>
                  <a:lnTo>
                    <a:pt x="279499" y="1269051"/>
                  </a:lnTo>
                  <a:lnTo>
                    <a:pt x="329468" y="1283333"/>
                  </a:lnTo>
                  <a:lnTo>
                    <a:pt x="381000" y="1294511"/>
                  </a:lnTo>
                  <a:lnTo>
                    <a:pt x="429291" y="1301999"/>
                  </a:lnTo>
                  <a:lnTo>
                    <a:pt x="480404" y="1307615"/>
                  </a:lnTo>
                  <a:lnTo>
                    <a:pt x="533400" y="1311359"/>
                  </a:lnTo>
                  <a:lnTo>
                    <a:pt x="587335" y="1313231"/>
                  </a:lnTo>
                  <a:lnTo>
                    <a:pt x="641271" y="1313231"/>
                  </a:lnTo>
                  <a:lnTo>
                    <a:pt x="694266" y="1311359"/>
                  </a:lnTo>
                  <a:lnTo>
                    <a:pt x="745380" y="1307615"/>
                  </a:lnTo>
                  <a:lnTo>
                    <a:pt x="793671" y="1301999"/>
                  </a:lnTo>
                  <a:lnTo>
                    <a:pt x="838200" y="1294511"/>
                  </a:lnTo>
                  <a:lnTo>
                    <a:pt x="892406" y="1279486"/>
                  </a:lnTo>
                  <a:lnTo>
                    <a:pt x="945279" y="1257842"/>
                  </a:lnTo>
                  <a:lnTo>
                    <a:pt x="995487" y="1232225"/>
                  </a:lnTo>
                  <a:lnTo>
                    <a:pt x="1041696" y="1205285"/>
                  </a:lnTo>
                  <a:lnTo>
                    <a:pt x="1082573" y="1179668"/>
                  </a:lnTo>
                  <a:lnTo>
                    <a:pt x="1116785" y="1158024"/>
                  </a:lnTo>
                  <a:lnTo>
                    <a:pt x="1143000" y="1143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4304" y="1552955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  <a:path w="304800" h="762000">
                  <a:moveTo>
                    <a:pt x="0" y="762000"/>
                  </a:moveTo>
                  <a:lnTo>
                    <a:pt x="304800" y="762000"/>
                  </a:lnTo>
                  <a:lnTo>
                    <a:pt x="304800" y="457200"/>
                  </a:lnTo>
                  <a:lnTo>
                    <a:pt x="0" y="45720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49057" y="1379067"/>
            <a:ext cx="211454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5080" indent="-15875">
              <a:lnSpc>
                <a:spcPct val="1443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  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3732" y="37292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108769" y="3572065"/>
            <a:ext cx="4561840" cy="1990725"/>
            <a:chOff x="3108769" y="3572065"/>
            <a:chExt cx="4561840" cy="1990725"/>
          </a:xfrm>
        </p:grpSpPr>
        <p:sp>
          <p:nvSpPr>
            <p:cNvPr id="14" name="object 14"/>
            <p:cNvSpPr/>
            <p:nvPr/>
          </p:nvSpPr>
          <p:spPr>
            <a:xfrm>
              <a:off x="3189732" y="3576828"/>
              <a:ext cx="762000" cy="1143000"/>
            </a:xfrm>
            <a:custGeom>
              <a:avLst/>
              <a:gdLst/>
              <a:ahLst/>
              <a:cxnLst/>
              <a:rect l="l" t="t" r="r" b="b"/>
              <a:pathLst>
                <a:path w="762000" h="1143000">
                  <a:moveTo>
                    <a:pt x="0" y="1143000"/>
                  </a:moveTo>
                  <a:lnTo>
                    <a:pt x="761999" y="1143000"/>
                  </a:lnTo>
                  <a:lnTo>
                    <a:pt x="761999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  <a:path w="762000" h="1143000">
                  <a:moveTo>
                    <a:pt x="381000" y="533400"/>
                  </a:moveTo>
                  <a:lnTo>
                    <a:pt x="609600" y="533400"/>
                  </a:lnTo>
                  <a:lnTo>
                    <a:pt x="609600" y="304800"/>
                  </a:lnTo>
                  <a:lnTo>
                    <a:pt x="381000" y="304800"/>
                  </a:lnTo>
                  <a:lnTo>
                    <a:pt x="381000" y="533400"/>
                  </a:lnTo>
                  <a:close/>
                </a:path>
                <a:path w="762000" h="1143000">
                  <a:moveTo>
                    <a:pt x="381000" y="990600"/>
                  </a:moveTo>
                  <a:lnTo>
                    <a:pt x="609600" y="990600"/>
                  </a:lnTo>
                  <a:lnTo>
                    <a:pt x="609600" y="762000"/>
                  </a:lnTo>
                  <a:lnTo>
                    <a:pt x="381000" y="762000"/>
                  </a:lnTo>
                  <a:lnTo>
                    <a:pt x="381000" y="990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3532" y="5558028"/>
              <a:ext cx="4552315" cy="0"/>
            </a:xfrm>
            <a:custGeom>
              <a:avLst/>
              <a:gdLst/>
              <a:ahLst/>
              <a:cxnLst/>
              <a:rect l="l" t="t" r="r" b="b"/>
              <a:pathLst>
                <a:path w="4552315">
                  <a:moveTo>
                    <a:pt x="0" y="0"/>
                  </a:moveTo>
                  <a:lnTo>
                    <a:pt x="455218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81171" y="3752951"/>
            <a:ext cx="300355" cy="81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175">
              <a:lnSpc>
                <a:spcPct val="1297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x</a:t>
            </a:r>
            <a:r>
              <a:rPr sz="1950" spc="15" baseline="-21367" dirty="0">
                <a:latin typeface="Arial MT"/>
                <a:cs typeface="Arial MT"/>
              </a:rPr>
              <a:t>1  </a:t>
            </a:r>
            <a:r>
              <a:rPr sz="2000" spc="-10" dirty="0">
                <a:latin typeface="Arial MT"/>
                <a:cs typeface="Arial MT"/>
              </a:rPr>
              <a:t>y</a:t>
            </a:r>
            <a:r>
              <a:rPr sz="1950" spc="22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7378" y="1022731"/>
            <a:ext cx="671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bu</a:t>
            </a:r>
            <a:r>
              <a:rPr sz="2000" spc="-40" dirty="0">
                <a:solidFill>
                  <a:srgbClr val="000099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fer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4042" y="1356106"/>
            <a:ext cx="1638935" cy="848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Buffer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Block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i="1" dirty="0">
                <a:latin typeface="Arial"/>
                <a:cs typeface="Arial"/>
              </a:rPr>
              <a:t>Buffer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Block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2132" y="1523999"/>
            <a:ext cx="3625850" cy="691515"/>
          </a:xfrm>
          <a:custGeom>
            <a:avLst/>
            <a:gdLst/>
            <a:ahLst/>
            <a:cxnLst/>
            <a:rect l="l" t="t" r="r" b="b"/>
            <a:pathLst>
              <a:path w="3625850" h="691514">
                <a:moveTo>
                  <a:pt x="853440" y="38100"/>
                </a:moveTo>
                <a:lnTo>
                  <a:pt x="840740" y="31750"/>
                </a:lnTo>
                <a:lnTo>
                  <a:pt x="777240" y="0"/>
                </a:lnTo>
                <a:lnTo>
                  <a:pt x="777240" y="31750"/>
                </a:lnTo>
                <a:lnTo>
                  <a:pt x="15240" y="31750"/>
                </a:lnTo>
                <a:lnTo>
                  <a:pt x="15240" y="44450"/>
                </a:lnTo>
                <a:lnTo>
                  <a:pt x="777240" y="44450"/>
                </a:lnTo>
                <a:lnTo>
                  <a:pt x="777240" y="76200"/>
                </a:lnTo>
                <a:lnTo>
                  <a:pt x="840740" y="44450"/>
                </a:lnTo>
                <a:lnTo>
                  <a:pt x="853440" y="38100"/>
                </a:lnTo>
                <a:close/>
              </a:path>
              <a:path w="3625850" h="691514">
                <a:moveTo>
                  <a:pt x="894588" y="528828"/>
                </a:moveTo>
                <a:lnTo>
                  <a:pt x="881888" y="522478"/>
                </a:lnTo>
                <a:lnTo>
                  <a:pt x="818388" y="490728"/>
                </a:lnTo>
                <a:lnTo>
                  <a:pt x="818388" y="522478"/>
                </a:lnTo>
                <a:lnTo>
                  <a:pt x="0" y="522478"/>
                </a:lnTo>
                <a:lnTo>
                  <a:pt x="0" y="535178"/>
                </a:lnTo>
                <a:lnTo>
                  <a:pt x="818388" y="535178"/>
                </a:lnTo>
                <a:lnTo>
                  <a:pt x="818388" y="566928"/>
                </a:lnTo>
                <a:lnTo>
                  <a:pt x="881888" y="535178"/>
                </a:lnTo>
                <a:lnTo>
                  <a:pt x="894588" y="528828"/>
                </a:lnTo>
                <a:close/>
              </a:path>
              <a:path w="3625850" h="691514">
                <a:moveTo>
                  <a:pt x="3608832" y="633984"/>
                </a:moveTo>
                <a:lnTo>
                  <a:pt x="3485134" y="564134"/>
                </a:lnTo>
                <a:lnTo>
                  <a:pt x="3482263" y="621284"/>
                </a:lnTo>
                <a:lnTo>
                  <a:pt x="1527429" y="522478"/>
                </a:lnTo>
                <a:lnTo>
                  <a:pt x="1526667" y="535178"/>
                </a:lnTo>
                <a:lnTo>
                  <a:pt x="3481628" y="633984"/>
                </a:lnTo>
                <a:lnTo>
                  <a:pt x="3478784" y="691007"/>
                </a:lnTo>
                <a:lnTo>
                  <a:pt x="3607371" y="634619"/>
                </a:lnTo>
                <a:lnTo>
                  <a:pt x="3608832" y="633984"/>
                </a:lnTo>
                <a:close/>
              </a:path>
              <a:path w="3625850" h="691514">
                <a:moveTo>
                  <a:pt x="3625850" y="156718"/>
                </a:moveTo>
                <a:lnTo>
                  <a:pt x="1651152" y="69405"/>
                </a:lnTo>
                <a:lnTo>
                  <a:pt x="1651177" y="68834"/>
                </a:lnTo>
                <a:lnTo>
                  <a:pt x="1653667" y="12319"/>
                </a:lnTo>
                <a:lnTo>
                  <a:pt x="1524000" y="70104"/>
                </a:lnTo>
                <a:lnTo>
                  <a:pt x="1648079" y="139192"/>
                </a:lnTo>
                <a:lnTo>
                  <a:pt x="1650593" y="82105"/>
                </a:lnTo>
                <a:lnTo>
                  <a:pt x="3625342" y="169418"/>
                </a:lnTo>
                <a:lnTo>
                  <a:pt x="3625850" y="156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32805" y="1257681"/>
            <a:ext cx="916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input(A)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5528" y="2181860"/>
            <a:ext cx="1072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output(B)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3343" y="1670303"/>
            <a:ext cx="804545" cy="2822575"/>
          </a:xfrm>
          <a:custGeom>
            <a:avLst/>
            <a:gdLst/>
            <a:ahLst/>
            <a:cxnLst/>
            <a:rect l="l" t="t" r="r" b="b"/>
            <a:pathLst>
              <a:path w="804545" h="2822575">
                <a:moveTo>
                  <a:pt x="571500" y="3048"/>
                </a:moveTo>
                <a:lnTo>
                  <a:pt x="559054" y="0"/>
                </a:lnTo>
                <a:lnTo>
                  <a:pt x="55537" y="2086394"/>
                </a:lnTo>
                <a:lnTo>
                  <a:pt x="0" y="2073021"/>
                </a:lnTo>
                <a:lnTo>
                  <a:pt x="31877" y="2211324"/>
                </a:lnTo>
                <a:lnTo>
                  <a:pt x="123444" y="2102739"/>
                </a:lnTo>
                <a:lnTo>
                  <a:pt x="119214" y="2101723"/>
                </a:lnTo>
                <a:lnTo>
                  <a:pt x="67868" y="2089365"/>
                </a:lnTo>
                <a:lnTo>
                  <a:pt x="571500" y="3048"/>
                </a:lnTo>
                <a:close/>
              </a:path>
              <a:path w="804545" h="2822575">
                <a:moveTo>
                  <a:pt x="804164" y="673989"/>
                </a:moveTo>
                <a:lnTo>
                  <a:pt x="797941" y="643763"/>
                </a:lnTo>
                <a:lnTo>
                  <a:pt x="775589" y="534924"/>
                </a:lnTo>
                <a:lnTo>
                  <a:pt x="681482" y="641223"/>
                </a:lnTo>
                <a:lnTo>
                  <a:pt x="736765" y="655993"/>
                </a:lnTo>
                <a:lnTo>
                  <a:pt x="159893" y="2819273"/>
                </a:lnTo>
                <a:lnTo>
                  <a:pt x="172085" y="2822575"/>
                </a:lnTo>
                <a:lnTo>
                  <a:pt x="748931" y="659244"/>
                </a:lnTo>
                <a:lnTo>
                  <a:pt x="804164" y="673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60623" y="2604744"/>
            <a:ext cx="2218055" cy="689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rial MT"/>
                <a:cs typeface="Arial MT"/>
              </a:rPr>
              <a:t>read(X)</a:t>
            </a:r>
            <a:endParaRPr sz="2000">
              <a:latin typeface="Arial MT"/>
              <a:cs typeface="Arial MT"/>
            </a:endParaRPr>
          </a:p>
          <a:p>
            <a:pPr marL="132715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Arial MT"/>
                <a:cs typeface="Arial MT"/>
              </a:rPr>
              <a:t>w</a:t>
            </a:r>
            <a:r>
              <a:rPr sz="2000" spc="5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ite(Y)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1006" y="5775147"/>
            <a:ext cx="479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di</a:t>
            </a:r>
            <a:r>
              <a:rPr sz="2000" spc="10" dirty="0">
                <a:solidFill>
                  <a:srgbClr val="000099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25775" y="4822316"/>
            <a:ext cx="11918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0527" y="4794961"/>
            <a:ext cx="11925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</a:t>
            </a:r>
            <a:endParaRPr sz="2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of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2</a:t>
            </a:r>
            <a:endParaRPr sz="1950" baseline="-21367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14773" y="5789472"/>
            <a:ext cx="945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memo</a:t>
            </a:r>
            <a:r>
              <a:rPr sz="2000" spc="5" dirty="0">
                <a:solidFill>
                  <a:srgbClr val="000099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08932" y="3576828"/>
            <a:ext cx="762000" cy="114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Arial MT"/>
                <a:cs typeface="Arial MT"/>
              </a:rPr>
              <a:t>x</a:t>
            </a:r>
            <a:r>
              <a:rPr sz="1950" baseline="-21367" dirty="0">
                <a:latin typeface="Arial MT"/>
                <a:cs typeface="Arial MT"/>
              </a:rPr>
              <a:t>2</a:t>
            </a:r>
            <a:endParaRPr sz="1950" baseline="-21367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43471" y="784859"/>
            <a:ext cx="0" cy="5542915"/>
          </a:xfrm>
          <a:custGeom>
            <a:avLst/>
            <a:gdLst/>
            <a:ahLst/>
            <a:cxnLst/>
            <a:rect l="l" t="t" r="r" b="b"/>
            <a:pathLst>
              <a:path h="5542915">
                <a:moveTo>
                  <a:pt x="0" y="0"/>
                </a:moveTo>
                <a:lnTo>
                  <a:pt x="0" y="55427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28" y="290890"/>
            <a:ext cx="6404671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9625" y="168909"/>
            <a:ext cx="6453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Fund</a:t>
            </a:r>
            <a:r>
              <a:rPr spc="-30" dirty="0"/>
              <a:t> </a:t>
            </a:r>
            <a:r>
              <a:rPr spc="-5" dirty="0"/>
              <a:t>Transfer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690" y="1092453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690" y="284556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246" y="3145789"/>
            <a:ext cx="210312" cy="216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690" y="3406394"/>
            <a:ext cx="234696" cy="2438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246" y="4938395"/>
            <a:ext cx="210312" cy="2164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246" y="5218810"/>
            <a:ext cx="210312" cy="216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246" y="5498896"/>
            <a:ext cx="210312" cy="2167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06195" y="1037199"/>
            <a:ext cx="7202170" cy="51663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 MT"/>
                <a:cs typeface="Arial MT"/>
              </a:rPr>
              <a:t>Transaction 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transfer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$50 from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account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B: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250"/>
              </a:spcBef>
              <a:tabLst>
                <a:tab pos="413384" algn="l"/>
              </a:tabLst>
            </a:pPr>
            <a:r>
              <a:rPr sz="1400" dirty="0">
                <a:latin typeface="Arial MT"/>
                <a:cs typeface="Arial MT"/>
              </a:rPr>
              <a:t>1.	</a:t>
            </a:r>
            <a:r>
              <a:rPr sz="1400" b="1" dirty="0">
                <a:latin typeface="Arial"/>
                <a:cs typeface="Arial"/>
              </a:rPr>
              <a:t>read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250"/>
              </a:spcBef>
              <a:tabLst>
                <a:tab pos="413384" algn="l"/>
              </a:tabLst>
            </a:pPr>
            <a:r>
              <a:rPr sz="1400" spc="-5" dirty="0">
                <a:latin typeface="Arial MT"/>
                <a:cs typeface="Arial MT"/>
              </a:rPr>
              <a:t>2.	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–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254"/>
              </a:spcBef>
              <a:buFont typeface="Arial MT"/>
              <a:buAutoNum type="arabicPeriod" startAt="3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Arial"/>
                <a:cs typeface="Arial"/>
              </a:rPr>
              <a:t>write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250"/>
              </a:spcBef>
              <a:buFont typeface="Arial MT"/>
              <a:buAutoNum type="arabicPeriod" startAt="3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Arial"/>
                <a:cs typeface="Arial"/>
              </a:rPr>
              <a:t>read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B</a:t>
            </a:r>
            <a:r>
              <a:rPr sz="1400" spc="-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254"/>
              </a:spcBef>
              <a:tabLst>
                <a:tab pos="413384" algn="l"/>
              </a:tabLst>
            </a:pPr>
            <a:r>
              <a:rPr sz="1400" spc="-5" dirty="0">
                <a:latin typeface="Arial MT"/>
                <a:cs typeface="Arial MT"/>
              </a:rPr>
              <a:t>5.	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+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250"/>
              </a:spcBef>
              <a:buFont typeface="Arial MT"/>
              <a:buAutoNum type="arabicPeriod" startAt="6"/>
              <a:tabLst>
                <a:tab pos="413384" algn="l"/>
                <a:tab pos="414020" algn="l"/>
              </a:tabLst>
            </a:pPr>
            <a:r>
              <a:rPr sz="1400" b="1" spc="-5" dirty="0">
                <a:latin typeface="Arial"/>
                <a:cs typeface="Arial"/>
              </a:rPr>
              <a:t>write</a:t>
            </a:r>
            <a:r>
              <a:rPr sz="1400" spc="-5" dirty="0">
                <a:latin typeface="Arial MT"/>
                <a:cs typeface="Arial MT"/>
              </a:rPr>
              <a:t>(</a:t>
            </a:r>
            <a:r>
              <a:rPr sz="1400" i="1" spc="-5" dirty="0">
                <a:latin typeface="Arial"/>
                <a:cs typeface="Arial"/>
              </a:rPr>
              <a:t>B)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Consistency</a:t>
            </a:r>
            <a:r>
              <a:rPr sz="16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99"/>
                </a:solidFill>
                <a:latin typeface="Arial"/>
                <a:cs typeface="Arial"/>
              </a:rPr>
              <a:t>requirement</a:t>
            </a:r>
            <a:r>
              <a:rPr sz="160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above example:</a:t>
            </a:r>
            <a:endParaRPr sz="1600">
              <a:latin typeface="Arial MT"/>
              <a:cs typeface="Arial MT"/>
            </a:endParaRPr>
          </a:p>
          <a:p>
            <a:pPr marL="12700" marR="374650" indent="457200">
              <a:lnSpc>
                <a:spcPct val="114999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sum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unchanged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general,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consistency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requirements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include</a:t>
            </a:r>
            <a:endParaRPr sz="1600">
              <a:latin typeface="Arial MT"/>
              <a:cs typeface="Arial MT"/>
            </a:endParaRPr>
          </a:p>
          <a:p>
            <a:pPr marL="756285" marR="311785" lvl="1" indent="-228600">
              <a:lnSpc>
                <a:spcPts val="1540"/>
              </a:lnSpc>
              <a:spcBef>
                <a:spcPts val="655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Explicitly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specified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integrity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constraints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such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primary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keys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foreign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keys</a:t>
            </a:r>
            <a:endParaRPr sz="1600">
              <a:latin typeface="Arial MT"/>
              <a:cs typeface="Arial MT"/>
            </a:endParaRPr>
          </a:p>
          <a:p>
            <a:pPr marL="756285" lvl="1" indent="-229235">
              <a:lnSpc>
                <a:spcPct val="100000"/>
              </a:lnSpc>
              <a:spcBef>
                <a:spcPts val="295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Implicit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integrity</a:t>
            </a:r>
            <a:r>
              <a:rPr sz="1600" dirty="0">
                <a:latin typeface="Arial MT"/>
                <a:cs typeface="Arial MT"/>
              </a:rPr>
              <a:t> constraints</a:t>
            </a:r>
            <a:endParaRPr sz="1600">
              <a:latin typeface="Arial MT"/>
              <a:cs typeface="Arial MT"/>
            </a:endParaRPr>
          </a:p>
          <a:p>
            <a:pPr marL="870585">
              <a:lnSpc>
                <a:spcPts val="1730"/>
              </a:lnSpc>
              <a:spcBef>
                <a:spcPts val="290"/>
              </a:spcBef>
              <a:tabLst>
                <a:tab pos="1099185" algn="l"/>
              </a:tabLst>
            </a:pPr>
            <a:r>
              <a:rPr sz="1600" spc="-5" dirty="0">
                <a:solidFill>
                  <a:srgbClr val="FF9900"/>
                </a:solidFill>
                <a:latin typeface="Times New Roman"/>
                <a:cs typeface="Times New Roman"/>
              </a:rPr>
              <a:t>–	</a:t>
            </a:r>
            <a:r>
              <a:rPr sz="1600" spc="-5" dirty="0">
                <a:latin typeface="Arial MT"/>
                <a:cs typeface="Arial MT"/>
              </a:rPr>
              <a:t>e.g.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sum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balances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accounts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minus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sum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loan amounts</a:t>
            </a:r>
            <a:endParaRPr sz="1600">
              <a:latin typeface="Arial MT"/>
              <a:cs typeface="Arial MT"/>
            </a:endParaRPr>
          </a:p>
          <a:p>
            <a:pPr marL="1099185">
              <a:lnSpc>
                <a:spcPts val="1730"/>
              </a:lnSpc>
            </a:pPr>
            <a:r>
              <a:rPr sz="1600" b="1" spc="-5" dirty="0">
                <a:latin typeface="Arial"/>
                <a:cs typeface="Arial"/>
              </a:rPr>
              <a:t>must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equal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value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cash-in-hand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consistent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database.</a:t>
            </a:r>
            <a:endParaRPr sz="16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 MT"/>
                <a:cs typeface="Arial MT"/>
              </a:rPr>
              <a:t>During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temporarily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inconsistent.</a:t>
            </a:r>
            <a:endParaRPr sz="1600">
              <a:latin typeface="Arial MT"/>
              <a:cs typeface="Arial MT"/>
            </a:endParaRPr>
          </a:p>
          <a:p>
            <a:pPr marL="413384">
              <a:lnSpc>
                <a:spcPts val="1730"/>
              </a:lnSpc>
              <a:spcBef>
                <a:spcPts val="285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successfully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database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endParaRPr sz="1600">
              <a:latin typeface="Arial MT"/>
              <a:cs typeface="Arial MT"/>
            </a:endParaRPr>
          </a:p>
          <a:p>
            <a:pPr marL="413384">
              <a:lnSpc>
                <a:spcPts val="1730"/>
              </a:lnSpc>
            </a:pPr>
            <a:r>
              <a:rPr sz="1600" spc="-5" dirty="0">
                <a:latin typeface="Arial MT"/>
                <a:cs typeface="Arial MT"/>
              </a:rPr>
              <a:t>consistent</a:t>
            </a:r>
            <a:endParaRPr sz="1600">
              <a:latin typeface="Arial MT"/>
              <a:cs typeface="Arial MT"/>
            </a:endParaRPr>
          </a:p>
          <a:p>
            <a:pPr marL="756285" lvl="1" indent="-229235">
              <a:lnSpc>
                <a:spcPct val="100000"/>
              </a:lnSpc>
              <a:spcBef>
                <a:spcPts val="290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600" spc="-5" dirty="0">
                <a:latin typeface="Arial MT"/>
                <a:cs typeface="Arial MT"/>
              </a:rPr>
              <a:t>Erroneous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transaction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inconsistency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28" y="290890"/>
            <a:ext cx="6404671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9625" y="168909"/>
            <a:ext cx="6453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Fund</a:t>
            </a:r>
            <a:r>
              <a:rPr spc="-30" dirty="0"/>
              <a:t> </a:t>
            </a:r>
            <a:r>
              <a:rPr spc="-5" dirty="0"/>
              <a:t>Transfer</a:t>
            </a:r>
            <a:r>
              <a:rPr spc="-30" dirty="0"/>
              <a:t> </a:t>
            </a:r>
            <a:r>
              <a:rPr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15567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093723"/>
            <a:ext cx="693356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  <a:tabLst>
                <a:tab pos="443230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Isolation</a:t>
            </a:r>
            <a:r>
              <a:rPr sz="180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requirement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—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steps 3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6, </a:t>
            </a:r>
            <a:r>
              <a:rPr sz="1800" spc="-5" dirty="0">
                <a:latin typeface="Arial MT"/>
                <a:cs typeface="Arial MT"/>
              </a:rPr>
              <a:t>another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5" dirty="0">
                <a:latin typeface="Arial MT"/>
                <a:cs typeface="Arial MT"/>
              </a:rPr>
              <a:t> T2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allowed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partially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inconsistent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	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+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less than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1203" y="2081276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0644" y="2011254"/>
            <a:ext cx="1325880" cy="12858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111125" algn="ctr">
              <a:lnSpc>
                <a:spcPct val="100000"/>
              </a:lnSpc>
              <a:spcBef>
                <a:spcPts val="650"/>
              </a:spcBef>
            </a:pPr>
            <a:r>
              <a:rPr sz="1800" b="1" spc="-5" dirty="0">
                <a:latin typeface="Arial"/>
                <a:cs typeface="Arial"/>
              </a:rPr>
              <a:t>T1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spc="-5" dirty="0">
                <a:latin typeface="Arial MT"/>
                <a:cs typeface="Arial MT"/>
              </a:rPr>
              <a:t>1.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2.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:=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3.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write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4494910"/>
            <a:ext cx="265175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4862195"/>
            <a:ext cx="234696" cy="2438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6370" y="3185820"/>
            <a:ext cx="6554470" cy="2520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85085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Arial MT"/>
                <a:cs typeface="Arial MT"/>
              </a:rPr>
              <a:t>read(A),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read(B),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print(A+B)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4.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read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5.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:=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Arial"/>
                <a:cs typeface="Arial"/>
              </a:rPr>
              <a:t>B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+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50</a:t>
            </a:r>
            <a:endParaRPr sz="1600">
              <a:latin typeface="Arial MT"/>
              <a:cs typeface="Arial MT"/>
            </a:endParaRPr>
          </a:p>
          <a:p>
            <a:pPr marL="126364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 MT"/>
                <a:cs typeface="Arial MT"/>
              </a:rPr>
              <a:t>6.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write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i="1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Arial MT"/>
                <a:cs typeface="Arial MT"/>
              </a:rPr>
              <a:t>Isolation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ensured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trivially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serially</a:t>
            </a:r>
            <a:endParaRPr sz="18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is, one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55"/>
              </a:lnSpc>
              <a:spcBef>
                <a:spcPts val="540"/>
              </a:spcBef>
            </a:pPr>
            <a:r>
              <a:rPr sz="1800" b="1" spc="-5" dirty="0">
                <a:latin typeface="Arial"/>
                <a:cs typeface="Arial"/>
              </a:rPr>
              <a:t>However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55"/>
              </a:lnSpc>
            </a:pPr>
            <a:r>
              <a:rPr sz="1800" b="1" spc="-5" dirty="0">
                <a:latin typeface="Arial"/>
                <a:cs typeface="Arial"/>
              </a:rPr>
              <a:t>significant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benefits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later.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5180406"/>
            <a:ext cx="265175" cy="274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055" y="290890"/>
            <a:ext cx="3120721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6467" y="168909"/>
            <a:ext cx="3142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ACID</a:t>
            </a:r>
            <a:r>
              <a:rPr spc="-45" dirty="0"/>
              <a:t> </a:t>
            </a:r>
            <a:r>
              <a:rPr spc="-5" dirty="0"/>
              <a:t>Properties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130551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775204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420109"/>
            <a:ext cx="265175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4638166"/>
            <a:ext cx="234695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5532729"/>
            <a:ext cx="265175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5243" y="1134617"/>
            <a:ext cx="7746365" cy="495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8575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transaction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is a </a:t>
            </a:r>
            <a:r>
              <a:rPr sz="1800" spc="-10" dirty="0">
                <a:latin typeface="Arial MT"/>
                <a:cs typeface="Arial MT"/>
              </a:rPr>
              <a:t>unit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program execution that accesses and possibly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updates various data </a:t>
            </a:r>
            <a:r>
              <a:rPr sz="1800" spc="-25" dirty="0">
                <a:latin typeface="Arial MT"/>
                <a:cs typeface="Arial MT"/>
              </a:rPr>
              <a:t>items.To </a:t>
            </a:r>
            <a:r>
              <a:rPr sz="1800" spc="-5" dirty="0">
                <a:latin typeface="Arial MT"/>
                <a:cs typeface="Arial MT"/>
              </a:rPr>
              <a:t>preserve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integrity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data the database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ensure:</a:t>
            </a:r>
            <a:endParaRPr sz="1800">
              <a:latin typeface="Arial MT"/>
              <a:cs typeface="Arial MT"/>
            </a:endParaRPr>
          </a:p>
          <a:p>
            <a:pPr marL="393700" marR="30480">
              <a:lnSpc>
                <a:spcPct val="100000"/>
              </a:lnSpc>
              <a:spcBef>
                <a:spcPts val="1190"/>
              </a:spcBef>
              <a:tabLst>
                <a:tab pos="1624965" algn="l"/>
              </a:tabLst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Atomicity</a:t>
            </a:r>
            <a:r>
              <a:rPr sz="1800" b="1" spc="-10" dirty="0">
                <a:latin typeface="Arial"/>
                <a:cs typeface="Arial"/>
              </a:rPr>
              <a:t>.	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all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reflected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none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755"/>
              </a:spcBef>
              <a:tabLst>
                <a:tab pos="1943735" algn="l"/>
              </a:tabLst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Consistency</a:t>
            </a:r>
            <a:r>
              <a:rPr sz="1800" b="1" spc="-5" dirty="0">
                <a:latin typeface="Arial"/>
                <a:cs typeface="Arial"/>
              </a:rPr>
              <a:t>.	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isolation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preserves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consistency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  <a:p>
            <a:pPr marL="393700" marR="246379">
              <a:lnSpc>
                <a:spcPct val="100000"/>
              </a:lnSpc>
              <a:spcBef>
                <a:spcPts val="760"/>
              </a:spcBef>
              <a:tabLst>
                <a:tab pos="194310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Isolation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Although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transaction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unaware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concurrently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executing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transactions</a:t>
            </a:r>
            <a:r>
              <a:rPr sz="1800" spc="-5" dirty="0">
                <a:latin typeface="Arial MT"/>
                <a:cs typeface="Arial MT"/>
              </a:rPr>
              <a:t>.	Intermediate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dirty="0">
                <a:latin typeface="Arial MT"/>
                <a:cs typeface="Arial MT"/>
              </a:rPr>
              <a:t> must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hidden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 concurrently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transactions.</a:t>
            </a:r>
            <a:endParaRPr sz="1800">
              <a:latin typeface="Arial MT"/>
              <a:cs typeface="Arial MT"/>
            </a:endParaRPr>
          </a:p>
          <a:p>
            <a:pPr marL="794385" marR="1016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-5" dirty="0">
                <a:latin typeface="Arial MT"/>
                <a:cs typeface="Arial MT"/>
              </a:rPr>
              <a:t>is, for every pair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transactions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-5" dirty="0">
                <a:latin typeface="Arial"/>
                <a:cs typeface="Arial"/>
              </a:rPr>
              <a:t>,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appears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that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-5" dirty="0">
                <a:latin typeface="Arial"/>
                <a:cs typeface="Arial"/>
              </a:rPr>
              <a:t>, </a:t>
            </a:r>
            <a:r>
              <a:rPr sz="1800" spc="-5" dirty="0">
                <a:latin typeface="Arial MT"/>
                <a:cs typeface="Arial MT"/>
              </a:rPr>
              <a:t>finished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before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started,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started</a:t>
            </a:r>
            <a:r>
              <a:rPr sz="1800" spc="-5" dirty="0">
                <a:latin typeface="Arial MT"/>
                <a:cs typeface="Arial MT"/>
              </a:rPr>
              <a:t> execution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32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finished.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755"/>
              </a:spcBef>
              <a:tabLst>
                <a:tab pos="1638300" algn="l"/>
              </a:tabLst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Durability</a:t>
            </a:r>
            <a:r>
              <a:rPr sz="1800" b="1" spc="-5" dirty="0">
                <a:latin typeface="Arial"/>
                <a:cs typeface="Arial"/>
              </a:rPr>
              <a:t>.	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successfully,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persist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failures.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330" y="290890"/>
            <a:ext cx="4452449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1082" y="168909"/>
            <a:ext cx="4493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85" dirty="0"/>
              <a:t> </a:t>
            </a:r>
            <a:r>
              <a:rPr spc="-5" dirty="0"/>
              <a:t>Executions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1824863"/>
            <a:ext cx="234695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3114420"/>
            <a:ext cx="234695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734689"/>
            <a:ext cx="265175" cy="274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4129481"/>
            <a:ext cx="234695" cy="244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6294" y="1133602"/>
            <a:ext cx="692023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allowed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run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Advantages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  <a:p>
            <a:pPr marL="413384" marR="37719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Arial"/>
                <a:cs typeface="Arial"/>
              </a:rPr>
              <a:t>increased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processor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disk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utilization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leading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better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756285" indent="-229235">
              <a:lnSpc>
                <a:spcPct val="100000"/>
              </a:lnSpc>
              <a:spcBef>
                <a:spcPts val="760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CPU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while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reading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spc="-10" dirty="0">
                <a:latin typeface="Arial MT"/>
                <a:cs typeface="Arial MT"/>
              </a:rPr>
              <a:t>writing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  <a:p>
            <a:pPr marL="413384" marR="80899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latin typeface="Arial"/>
                <a:cs typeface="Arial"/>
              </a:rPr>
              <a:t>reduced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average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response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transactions: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short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wait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behind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965065" algn="l"/>
              </a:tabLst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Concurrency</a:t>
            </a: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control</a:t>
            </a:r>
            <a:r>
              <a:rPr sz="18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schemes</a:t>
            </a:r>
            <a:r>
              <a:rPr sz="1800" b="1" spc="3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mechanisms	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achieve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isolation</a:t>
            </a:r>
            <a:endParaRPr sz="1800">
              <a:latin typeface="Arial MT"/>
              <a:cs typeface="Arial MT"/>
            </a:endParaRPr>
          </a:p>
          <a:p>
            <a:pPr marL="413384" marR="759460" indent="635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is, to </a:t>
            </a:r>
            <a:r>
              <a:rPr sz="1800" spc="-5" dirty="0">
                <a:latin typeface="Arial MT"/>
                <a:cs typeface="Arial MT"/>
              </a:rPr>
              <a:t>control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interaction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among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order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prevent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destroying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consistency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endParaRPr sz="1800">
              <a:latin typeface="Arial MT"/>
              <a:cs typeface="Arial MT"/>
            </a:endParaRPr>
          </a:p>
          <a:p>
            <a:pPr marL="756285" marR="62230" indent="-228600">
              <a:lnSpc>
                <a:spcPct val="100000"/>
              </a:lnSpc>
              <a:spcBef>
                <a:spcPts val="755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Will study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Chapter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16,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studying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correctness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concurrent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8076" y="290890"/>
            <a:ext cx="2022392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011" y="168909"/>
            <a:ext cx="2057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1824863"/>
            <a:ext cx="234695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2469514"/>
            <a:ext cx="234695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144" y="3090036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3759072"/>
            <a:ext cx="234695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36294" y="1133602"/>
            <a:ext cx="7207250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Schedule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sequences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chronological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order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which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executed</a:t>
            </a:r>
            <a:endParaRPr sz="1800">
              <a:latin typeface="Arial MT"/>
              <a:cs typeface="Arial MT"/>
            </a:endParaRPr>
          </a:p>
          <a:p>
            <a:pPr marL="413384" marR="14605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5" dirty="0">
                <a:latin typeface="Arial MT"/>
                <a:cs typeface="Arial MT"/>
              </a:rPr>
              <a:t> consist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those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preserve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order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instructions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appear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each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transaction.</a:t>
            </a:r>
            <a:endParaRPr sz="1800">
              <a:latin typeface="Arial MT"/>
              <a:cs typeface="Arial MT"/>
            </a:endParaRPr>
          </a:p>
          <a:p>
            <a:pPr marL="12700" marR="54546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successfully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last </a:t>
            </a:r>
            <a:r>
              <a:rPr sz="1800" spc="-5" dirty="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default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assumed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execute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dirty="0">
                <a:latin typeface="Arial MT"/>
                <a:cs typeface="Arial MT"/>
              </a:rPr>
              <a:t> step</a:t>
            </a:r>
            <a:endParaRPr sz="1800">
              <a:latin typeface="Arial MT"/>
              <a:cs typeface="Arial MT"/>
            </a:endParaRPr>
          </a:p>
          <a:p>
            <a:pPr marL="12700" marR="12763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fails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successfully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last </a:t>
            </a:r>
            <a:r>
              <a:rPr sz="1800" spc="-5" dirty="0"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144" y="4379721"/>
            <a:ext cx="265175" cy="2743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3228" y="290890"/>
            <a:ext cx="2086432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080516"/>
            <a:ext cx="295656" cy="303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0970" y="1058671"/>
            <a:ext cx="6601459" cy="9251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 marR="304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1</a:t>
            </a:r>
            <a:r>
              <a:rPr sz="1950" spc="27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$50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2</a:t>
            </a:r>
            <a:r>
              <a:rPr sz="1950" spc="27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10%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balance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serial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1</a:t>
            </a:r>
            <a:r>
              <a:rPr sz="1950" spc="27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followed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2</a:t>
            </a:r>
            <a:r>
              <a:rPr sz="1950" spc="187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674876"/>
            <a:ext cx="295656" cy="303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6164" y="2089919"/>
            <a:ext cx="3502996" cy="4374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855" y="295458"/>
            <a:ext cx="2527687" cy="328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600" y="168909"/>
            <a:ext cx="2555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3000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025143"/>
            <a:ext cx="2755265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Transaction Concept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 </a:t>
            </a:r>
            <a:r>
              <a:rPr sz="1800" dirty="0">
                <a:latin typeface="Arial MT"/>
                <a:cs typeface="Arial MT"/>
              </a:rPr>
              <a:t>State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Serializability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Isolation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513332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883664"/>
            <a:ext cx="26517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2253691"/>
            <a:ext cx="265175" cy="274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2624582"/>
            <a:ext cx="265175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3228" y="290890"/>
            <a:ext cx="2132087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00"/>
              </a:spcBef>
            </a:pPr>
            <a:r>
              <a:rPr dirty="0"/>
              <a:t>Schedule</a:t>
            </a:r>
            <a:r>
              <a:rPr spc="-13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918" y="1114806"/>
            <a:ext cx="5138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44780">
              <a:lnSpc>
                <a:spcPct val="100000"/>
              </a:lnSpc>
              <a:spcBef>
                <a:spcPts val="105"/>
              </a:spcBef>
              <a:buChar char="•"/>
              <a:tabLst>
                <a:tab pos="18288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2</a:t>
            </a:r>
            <a:r>
              <a:rPr sz="1950" i="1" spc="26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is followed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spc="10" dirty="0">
                <a:latin typeface="Arial"/>
                <a:cs typeface="Arial"/>
              </a:rPr>
              <a:t>T</a:t>
            </a:r>
            <a:r>
              <a:rPr sz="1950" spc="15" baseline="-21367" dirty="0">
                <a:latin typeface="Arial MT"/>
                <a:cs typeface="Arial MT"/>
              </a:rPr>
              <a:t>1</a:t>
            </a:r>
            <a:endParaRPr sz="1950" baseline="-2136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4476" y="1621498"/>
            <a:ext cx="3816134" cy="47518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3228" y="290890"/>
            <a:ext cx="2136653" cy="3334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24147" y="168909"/>
            <a:ext cx="2167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Schedule</a:t>
            </a:r>
            <a:r>
              <a:rPr sz="3200" b="1" spc="-1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15567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0970" y="1093723"/>
            <a:ext cx="589851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100" marR="30480">
              <a:lnSpc>
                <a:spcPts val="1939"/>
              </a:lnSpc>
              <a:spcBef>
                <a:spcPts val="345"/>
              </a:spcBef>
              <a:tabLst>
                <a:tab pos="5464175" algn="l"/>
              </a:tabLst>
            </a:pP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r>
              <a:rPr sz="1800" spc="240" baseline="-20833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</a:t>
            </a:r>
            <a:r>
              <a:rPr sz="1800" spc="-5" dirty="0">
                <a:latin typeface="Arial MT"/>
                <a:cs typeface="Arial MT"/>
              </a:rPr>
              <a:t>d 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 MT"/>
                <a:cs typeface="Arial MT"/>
              </a:rPr>
              <a:t>2</a:t>
            </a:r>
            <a:r>
              <a:rPr sz="1800" spc="240" baseline="-20833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ra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sacti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fin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vi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-15" dirty="0">
                <a:latin typeface="Arial MT"/>
                <a:cs typeface="Arial MT"/>
              </a:rPr>
              <a:t>ly</a:t>
            </a:r>
            <a:r>
              <a:rPr sz="1800" i="1" dirty="0">
                <a:latin typeface="Arial"/>
                <a:cs typeface="Arial"/>
              </a:rPr>
              <a:t>.	</a:t>
            </a:r>
            <a:r>
              <a:rPr sz="1800" spc="10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he  </a:t>
            </a:r>
            <a:r>
              <a:rPr sz="1800" spc="-10" dirty="0">
                <a:latin typeface="Arial MT"/>
                <a:cs typeface="Arial MT"/>
              </a:rPr>
              <a:t>following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serial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schedule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dirty="0">
                <a:latin typeface="Arial MT"/>
                <a:cs typeface="Arial MT"/>
              </a:rPr>
              <a:t> it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000099"/>
                </a:solidFill>
                <a:latin typeface="Arial"/>
                <a:cs typeface="Arial"/>
              </a:rPr>
              <a:t>equivalent</a:t>
            </a:r>
            <a:r>
              <a:rPr sz="1800" b="1" i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Schedule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093" y="6046419"/>
            <a:ext cx="5478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Schedules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1,</a:t>
            </a:r>
            <a:r>
              <a:rPr sz="1800" spc="-5" dirty="0">
                <a:latin typeface="Arial MT"/>
                <a:cs typeface="Arial MT"/>
              </a:rPr>
              <a:t> 2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10" dirty="0">
                <a:latin typeface="Arial"/>
                <a:cs typeface="Arial"/>
              </a:rPr>
              <a:t>preserved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7792" y="1976783"/>
            <a:ext cx="3268928" cy="40734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3228" y="290890"/>
            <a:ext cx="2145784" cy="3334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24147" y="168909"/>
            <a:ext cx="2167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Schedule</a:t>
            </a:r>
            <a:r>
              <a:rPr sz="3200" b="1" spc="-1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3000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121155"/>
            <a:ext cx="5906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does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preserve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i="1" spc="-5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B </a:t>
            </a:r>
            <a:r>
              <a:rPr sz="1800" b="1" i="1" dirty="0">
                <a:latin typeface="Arial"/>
                <a:cs typeface="Arial"/>
              </a:rPr>
              <a:t>)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9964" y="2113039"/>
            <a:ext cx="3415025" cy="42557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486" y="295458"/>
            <a:ext cx="4597428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4026" y="168909"/>
            <a:ext cx="4631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Transaction</a:t>
            </a:r>
            <a:r>
              <a:rPr spc="-114" dirty="0"/>
              <a:t> </a:t>
            </a:r>
            <a:r>
              <a:rPr dirty="0"/>
              <a:t>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431036"/>
            <a:ext cx="295656" cy="30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1804416"/>
            <a:ext cx="246887" cy="2575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2578861"/>
            <a:ext cx="295656" cy="303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2952242"/>
            <a:ext cx="246887" cy="2575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3747465"/>
            <a:ext cx="246887" cy="2578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4290695"/>
            <a:ext cx="295656" cy="3032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4664075"/>
            <a:ext cx="246887" cy="2575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3165" y="1013561"/>
            <a:ext cx="7411084" cy="48456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Arial MT"/>
                <a:cs typeface="Arial MT"/>
              </a:rPr>
              <a:t>Why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Concurrency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needed: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59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5080">
              <a:lnSpc>
                <a:spcPts val="1820"/>
              </a:lnSpc>
              <a:spcBef>
                <a:spcPts val="780"/>
              </a:spcBef>
            </a:pPr>
            <a:r>
              <a:rPr sz="1900" spc="-5" dirty="0">
                <a:latin typeface="Arial MT"/>
                <a:cs typeface="Arial MT"/>
              </a:rPr>
              <a:t>This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occurs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when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two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transactions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that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access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same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database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items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have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their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operations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interleaved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way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that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makes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value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some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database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item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incorrect.</a:t>
            </a:r>
            <a:endParaRPr sz="19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Temporary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Dirty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Read)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329565" algn="just">
              <a:lnSpc>
                <a:spcPct val="80000"/>
              </a:lnSpc>
              <a:spcBef>
                <a:spcPts val="795"/>
              </a:spcBef>
            </a:pPr>
            <a:r>
              <a:rPr sz="1900" spc="-5" dirty="0">
                <a:latin typeface="Arial MT"/>
                <a:cs typeface="Arial MT"/>
              </a:rPr>
              <a:t>This occurs </a:t>
            </a:r>
            <a:r>
              <a:rPr sz="1900" spc="-10" dirty="0">
                <a:latin typeface="Arial MT"/>
                <a:cs typeface="Arial MT"/>
              </a:rPr>
              <a:t>when </a:t>
            </a:r>
            <a:r>
              <a:rPr sz="1900" spc="-5" dirty="0">
                <a:latin typeface="Arial MT"/>
                <a:cs typeface="Arial MT"/>
              </a:rPr>
              <a:t>one transaction updates a database item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 then the transaction fails for some reason (see Section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17.1.4).</a:t>
            </a:r>
            <a:endParaRPr sz="1900">
              <a:latin typeface="Arial MT"/>
              <a:cs typeface="Arial MT"/>
            </a:endParaRPr>
          </a:p>
          <a:p>
            <a:pPr marL="756285" algn="just">
              <a:lnSpc>
                <a:spcPts val="2055"/>
              </a:lnSpc>
              <a:spcBef>
                <a:spcPts val="340"/>
              </a:spcBef>
            </a:pP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updated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item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accessed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by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another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transaction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before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it</a:t>
            </a:r>
            <a:endParaRPr sz="1900">
              <a:latin typeface="Arial MT"/>
              <a:cs typeface="Arial MT"/>
            </a:endParaRPr>
          </a:p>
          <a:p>
            <a:pPr marL="756285" algn="just">
              <a:lnSpc>
                <a:spcPts val="2055"/>
              </a:lnSpc>
            </a:pPr>
            <a:r>
              <a:rPr sz="1900" spc="-5" dirty="0">
                <a:latin typeface="Arial MT"/>
                <a:cs typeface="Arial MT"/>
              </a:rPr>
              <a:t>is changed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back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 its original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value.</a:t>
            </a:r>
            <a:endParaRPr sz="19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6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Incorrect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Summary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 marL="756285" marR="191135">
              <a:lnSpc>
                <a:spcPct val="80000"/>
              </a:lnSpc>
              <a:spcBef>
                <a:spcPts val="795"/>
              </a:spcBef>
            </a:pPr>
            <a:r>
              <a:rPr sz="1900" spc="-5" dirty="0">
                <a:latin typeface="Arial MT"/>
                <a:cs typeface="Arial MT"/>
              </a:rPr>
              <a:t>If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one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transaction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calculating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 aggregate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summary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function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on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number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records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while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other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transactions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updating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some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these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records,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aggregate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function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may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calculate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some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values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before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updated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others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after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they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updated.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652" y="436575"/>
            <a:ext cx="73767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Concurrent</a:t>
            </a:r>
            <a:r>
              <a:rPr sz="3200" b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execution</a:t>
            </a:r>
            <a:r>
              <a:rPr sz="3200" b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is</a:t>
            </a:r>
            <a:r>
              <a:rPr sz="32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uncontrolled:</a:t>
            </a:r>
            <a:endParaRPr sz="32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(a)</a:t>
            </a:r>
            <a:r>
              <a:rPr sz="32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The</a:t>
            </a:r>
            <a:r>
              <a:rPr sz="3200" b="1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lost</a:t>
            </a:r>
            <a:r>
              <a:rPr sz="3200" b="1" spc="-3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update</a:t>
            </a:r>
            <a:r>
              <a:rPr sz="3200" b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89" y="2140942"/>
            <a:ext cx="8490332" cy="3641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05" y="325942"/>
            <a:ext cx="7317679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652" y="203149"/>
            <a:ext cx="7376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Concurrent</a:t>
            </a:r>
            <a:r>
              <a:rPr spc="-45" dirty="0"/>
              <a:t> </a:t>
            </a:r>
            <a:r>
              <a:rPr spc="-5" dirty="0"/>
              <a:t>execution</a:t>
            </a:r>
            <a:r>
              <a:rPr spc="-4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uncontrolled: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0055" y="585216"/>
            <a:ext cx="7253478" cy="8999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0594" y="691388"/>
            <a:ext cx="67462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(b)</a:t>
            </a:r>
            <a:r>
              <a:rPr sz="32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The</a:t>
            </a:r>
            <a:r>
              <a:rPr sz="3200" b="1" spc="-5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temporary</a:t>
            </a:r>
            <a:r>
              <a:rPr sz="32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update</a:t>
            </a:r>
            <a:r>
              <a:rPr sz="3200" b="1" spc="-6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843" y="2216719"/>
            <a:ext cx="7952803" cy="35292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5878" y="6429247"/>
            <a:ext cx="974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90033"/>
                </a:solidFill>
                <a:latin typeface="Arial MT"/>
                <a:cs typeface="Arial MT"/>
              </a:rPr>
              <a:t>Slide</a:t>
            </a:r>
            <a:r>
              <a:rPr sz="1400" spc="-5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90033"/>
                </a:solidFill>
                <a:latin typeface="Arial MT"/>
                <a:cs typeface="Arial MT"/>
              </a:rPr>
              <a:t>17-</a:t>
            </a:r>
            <a:r>
              <a:rPr sz="1400" spc="-55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990033"/>
                </a:solidFill>
                <a:latin typeface="Arial MT"/>
                <a:cs typeface="Arial MT"/>
              </a:rPr>
              <a:t>26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645" y="286318"/>
            <a:ext cx="7322250" cy="3334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7602" y="163525"/>
            <a:ext cx="7376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Concurrent</a:t>
            </a:r>
            <a:r>
              <a:rPr spc="-45" dirty="0"/>
              <a:t> </a:t>
            </a:r>
            <a:r>
              <a:rPr spc="-5" dirty="0"/>
              <a:t>execution</a:t>
            </a:r>
            <a:r>
              <a:rPr spc="-4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uncontrolled: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763" y="545591"/>
            <a:ext cx="7460742" cy="8999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0936" y="651763"/>
            <a:ext cx="6952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(c)</a:t>
            </a:r>
            <a:r>
              <a:rPr sz="3200" b="1" spc="-3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The</a:t>
            </a:r>
            <a:r>
              <a:rPr sz="3200" b="1" spc="-4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incorrect</a:t>
            </a:r>
            <a:r>
              <a:rPr sz="3200" b="1" spc="-4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summary</a:t>
            </a:r>
            <a:r>
              <a:rPr sz="32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problem.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027" y="1759013"/>
            <a:ext cx="7683373" cy="43229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192" y="658174"/>
            <a:ext cx="7323636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5649" y="535381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Lost</a:t>
            </a:r>
            <a:r>
              <a:rPr spc="-25" dirty="0"/>
              <a:t> </a:t>
            </a:r>
            <a:r>
              <a:rPr dirty="0"/>
              <a:t>Update</a:t>
            </a:r>
            <a:r>
              <a:rPr spc="-45" dirty="0"/>
              <a:t> </a:t>
            </a:r>
            <a:r>
              <a:rPr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1475"/>
            <a:ext cx="295656" cy="303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119632"/>
            <a:ext cx="7115809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49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Lost update problem: </a:t>
            </a:r>
            <a:r>
              <a:rPr sz="2000" dirty="0">
                <a:latin typeface="Arial MT"/>
                <a:cs typeface="Arial MT"/>
              </a:rPr>
              <a:t>A lost update is a typical problem in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transaction processing in </a:t>
            </a:r>
            <a:r>
              <a:rPr sz="2000" spc="-5" dirty="0">
                <a:latin typeface="Arial MT"/>
                <a:cs typeface="Arial MT"/>
              </a:rPr>
              <a:t>SQL. </a:t>
            </a:r>
            <a:r>
              <a:rPr sz="2000" dirty="0">
                <a:latin typeface="Arial MT"/>
                <a:cs typeface="Arial MT"/>
              </a:rPr>
              <a:t>It happens when two queries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 and update the same data from a database. This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understood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below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Here,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processing an order for a client for 150 items. He checks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</a:t>
            </a:r>
            <a:r>
              <a:rPr sz="2000" spc="-5" dirty="0">
                <a:latin typeface="Arial MT"/>
                <a:cs typeface="Arial MT"/>
              </a:rPr>
              <a:t> 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 items.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starts placing the order.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few seconds B gets an order for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 items. He also checks the items table and finds that there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 starts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placing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Meanwhile A confirms the order for 150 items and updates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 table and sets the quantity to 150. A few seconds later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confirms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ITEMS table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quantity to 100. This problem is known as lost update problem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because both the orders of the users A and B have been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accepted, but there is not enough items available. Hence,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40" y="516442"/>
            <a:ext cx="7323636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702" y="394462"/>
            <a:ext cx="7378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Lost</a:t>
            </a:r>
            <a:r>
              <a:rPr spc="-40" dirty="0"/>
              <a:t> </a:t>
            </a:r>
            <a:r>
              <a:rPr dirty="0"/>
              <a:t>Update</a:t>
            </a:r>
            <a:r>
              <a:rPr spc="-40" dirty="0"/>
              <a:t> </a:t>
            </a:r>
            <a:r>
              <a:rPr dirty="0"/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7464" y="1367053"/>
            <a:ext cx="4145280" cy="50873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257" y="371662"/>
            <a:ext cx="7532557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070" y="249682"/>
            <a:ext cx="7585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Uncommitted</a:t>
            </a:r>
            <a:r>
              <a:rPr spc="-3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Dirty</a:t>
            </a:r>
            <a:r>
              <a:rPr spc="-25" dirty="0"/>
              <a:t> </a:t>
            </a:r>
            <a:r>
              <a:rPr dirty="0"/>
              <a:t>read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630936"/>
            <a:ext cx="2160270" cy="8999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08653" y="737362"/>
            <a:ext cx="1652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Probl</a:t>
            </a:r>
            <a:r>
              <a:rPr sz="3200" b="1" spc="-10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141475"/>
            <a:ext cx="295656" cy="3032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In a dirty read problem, A is processing an order for a client for </a:t>
            </a:r>
            <a:r>
              <a:rPr spc="-545" dirty="0"/>
              <a:t> </a:t>
            </a:r>
            <a:r>
              <a:rPr dirty="0"/>
              <a:t>150 items. He checks from the ITEMS table that there are 300 </a:t>
            </a:r>
            <a:r>
              <a:rPr spc="5" dirty="0"/>
              <a:t> </a:t>
            </a:r>
            <a:r>
              <a:rPr dirty="0"/>
              <a:t>available items. So he starts placing the order. A confirms the </a:t>
            </a:r>
            <a:r>
              <a:rPr spc="5" dirty="0"/>
              <a:t> </a:t>
            </a:r>
            <a:r>
              <a:rPr dirty="0"/>
              <a:t>order for 150 items and updates the ITEMS table and sets the </a:t>
            </a:r>
            <a:r>
              <a:rPr spc="5" dirty="0"/>
              <a:t> </a:t>
            </a:r>
            <a:r>
              <a:rPr dirty="0"/>
              <a:t>quantity to 150. Now, B receives an order for 200 items. He </a:t>
            </a:r>
            <a:r>
              <a:rPr spc="5" dirty="0"/>
              <a:t> </a:t>
            </a:r>
            <a:r>
              <a:rPr dirty="0"/>
              <a:t>checks the ITEMS table to find that there is not enough </a:t>
            </a:r>
            <a:r>
              <a:rPr spc="5" dirty="0"/>
              <a:t> </a:t>
            </a:r>
            <a:r>
              <a:rPr dirty="0"/>
              <a:t>inventories (150 available) and rejects the order. By using </a:t>
            </a:r>
            <a:r>
              <a:rPr spc="5" dirty="0"/>
              <a:t> </a:t>
            </a:r>
            <a:r>
              <a:rPr dirty="0"/>
              <a:t>business rules and transactions a note is sent informing that </a:t>
            </a:r>
            <a:r>
              <a:rPr spc="5" dirty="0"/>
              <a:t> </a:t>
            </a:r>
            <a:r>
              <a:rPr dirty="0"/>
              <a:t>more items are required. Now, due to some reason client asks </a:t>
            </a:r>
            <a:r>
              <a:rPr spc="-545" dirty="0"/>
              <a:t> </a:t>
            </a:r>
            <a:r>
              <a:rPr dirty="0"/>
              <a:t>A to cancel the order, so A cancels the order, rolls back and </a:t>
            </a:r>
            <a:r>
              <a:rPr spc="5" dirty="0"/>
              <a:t> </a:t>
            </a:r>
            <a:r>
              <a:rPr dirty="0"/>
              <a:t>updates the ITEMS table back to 300 items. This problem is </a:t>
            </a:r>
            <a:r>
              <a:rPr spc="5" dirty="0"/>
              <a:t> </a:t>
            </a:r>
            <a:r>
              <a:rPr dirty="0"/>
              <a:t>known</a:t>
            </a:r>
            <a:r>
              <a:rPr spc="-3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dirty</a:t>
            </a:r>
            <a:r>
              <a:rPr spc="-25" dirty="0"/>
              <a:t> </a:t>
            </a:r>
            <a:r>
              <a:rPr dirty="0"/>
              <a:t>read</a:t>
            </a:r>
            <a:r>
              <a:rPr spc="-10" dirty="0"/>
              <a:t> </a:t>
            </a:r>
            <a:r>
              <a:rPr dirty="0"/>
              <a:t>because</a:t>
            </a:r>
            <a:r>
              <a:rPr spc="-40" dirty="0"/>
              <a:t> </a:t>
            </a:r>
            <a:r>
              <a:rPr dirty="0"/>
              <a:t>B</a:t>
            </a:r>
            <a:r>
              <a:rPr spc="-10" dirty="0"/>
              <a:t> </a:t>
            </a:r>
            <a:r>
              <a:rPr dirty="0"/>
              <a:t>saw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uncommitted</a:t>
            </a:r>
            <a:r>
              <a:rPr spc="-45" dirty="0"/>
              <a:t> </a:t>
            </a:r>
            <a:r>
              <a:rPr dirty="0"/>
              <a:t>update</a:t>
            </a:r>
            <a:r>
              <a:rPr spc="-35" dirty="0"/>
              <a:t> </a:t>
            </a:r>
            <a:r>
              <a:rPr dirty="0"/>
              <a:t>of </a:t>
            </a:r>
            <a:r>
              <a:rPr spc="-540" dirty="0"/>
              <a:t> </a:t>
            </a:r>
            <a:r>
              <a:rPr spc="-5" dirty="0"/>
              <a:t>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9199" y="283266"/>
            <a:ext cx="5252720" cy="1155065"/>
            <a:chOff x="2269199" y="283266"/>
            <a:chExt cx="5252720" cy="1155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9199" y="283266"/>
              <a:ext cx="5252539" cy="3289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4156" y="537971"/>
              <a:ext cx="2724150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0373" y="156794"/>
            <a:ext cx="53016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6385" marR="5080" indent="-154432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8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5" dirty="0"/>
              <a:t>Transaction </a:t>
            </a:r>
            <a:r>
              <a:rPr spc="-875" dirty="0"/>
              <a:t> </a:t>
            </a:r>
            <a:r>
              <a:rPr spc="-5" dirty="0"/>
              <a:t>Processing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393" y="1380108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619" y="1719960"/>
            <a:ext cx="234695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393" y="2010740"/>
            <a:ext cx="265175" cy="274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619" y="2351277"/>
            <a:ext cx="234695" cy="2438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393" y="2642361"/>
            <a:ext cx="265175" cy="2743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619" y="2982214"/>
            <a:ext cx="234695" cy="2438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6619" y="3832859"/>
            <a:ext cx="234695" cy="2438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69619" y="1317117"/>
            <a:ext cx="6801484" cy="30848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Arial"/>
                <a:cs typeface="Arial"/>
              </a:rPr>
              <a:t>Single-User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5" dirty="0">
                <a:latin typeface="Arial MT"/>
                <a:cs typeface="Arial MT"/>
              </a:rPr>
              <a:t> 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Arial"/>
                <a:cs typeface="Arial"/>
              </a:rPr>
              <a:t>Multiuser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Many users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Arial"/>
                <a:cs typeface="Arial"/>
              </a:rPr>
              <a:t>Interleaved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756285" indent="-229235">
              <a:lnSpc>
                <a:spcPts val="1945"/>
              </a:lnSpc>
              <a:spcBef>
                <a:spcPts val="325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Concurrent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processes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5" dirty="0">
                <a:latin typeface="Arial MT"/>
                <a:cs typeface="Arial MT"/>
              </a:rPr>
              <a:t>interleaved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ts val="1945"/>
              </a:lnSpc>
            </a:pPr>
            <a:r>
              <a:rPr sz="1800" spc="-5" dirty="0">
                <a:latin typeface="Arial MT"/>
                <a:cs typeface="Arial MT"/>
              </a:rPr>
              <a:t>CPU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Parallel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processing</a:t>
            </a:r>
            <a:r>
              <a:rPr sz="1800" spc="-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756285" indent="-229235">
              <a:lnSpc>
                <a:spcPct val="100000"/>
              </a:lnSpc>
              <a:spcBef>
                <a:spcPts val="320"/>
              </a:spcBef>
              <a:buClr>
                <a:srgbClr val="33CC33"/>
              </a:buClr>
              <a:buSzPct val="75000"/>
              <a:buFont typeface="Webdings"/>
              <a:buChar char="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concurrently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CPUs.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4250" y="36143"/>
            <a:ext cx="7668895" cy="1151890"/>
            <a:chOff x="754250" y="36143"/>
            <a:chExt cx="7668895" cy="1151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250" y="36143"/>
              <a:ext cx="7668312" cy="406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288036"/>
              <a:ext cx="2160270" cy="899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114" y="0"/>
            <a:ext cx="77203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6730" marR="5080" indent="-30346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Uncommitted</a:t>
            </a:r>
            <a:r>
              <a:rPr spc="-4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Dirty</a:t>
            </a:r>
            <a:r>
              <a:rPr spc="-35" dirty="0"/>
              <a:t> </a:t>
            </a:r>
            <a:r>
              <a:rPr spc="-5" dirty="0"/>
              <a:t>Read </a:t>
            </a:r>
            <a:r>
              <a:rPr spc="-875" dirty="0"/>
              <a:t> </a:t>
            </a:r>
            <a:r>
              <a:rPr dirty="0"/>
              <a:t>Problem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486155"/>
            <a:ext cx="4572000" cy="63718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946" y="290890"/>
            <a:ext cx="2600835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547" y="168909"/>
            <a:ext cx="2623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Serializability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6294" y="1133602"/>
            <a:ext cx="6260465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Basic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Assumption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–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preserves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consistency.</a:t>
            </a:r>
            <a:endParaRPr sz="1800">
              <a:latin typeface="Arial MT"/>
              <a:cs typeface="Arial MT"/>
            </a:endParaRPr>
          </a:p>
          <a:p>
            <a:pPr marL="12700" marR="65468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Thus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serial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 of</a:t>
            </a:r>
            <a:r>
              <a:rPr sz="1800" spc="-5" dirty="0">
                <a:latin typeface="Arial MT"/>
                <a:cs typeface="Arial MT"/>
              </a:rPr>
              <a:t> transactions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preserves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consistency.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(possibly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serializable</a:t>
            </a:r>
            <a:r>
              <a:rPr sz="1800" b="1" dirty="0">
                <a:latin typeface="Arial"/>
                <a:cs typeface="Arial"/>
              </a:rPr>
              <a:t> if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 is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equivalent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a</a:t>
            </a:r>
            <a:r>
              <a:rPr sz="1800" b="1" spc="-5" dirty="0">
                <a:latin typeface="Arial"/>
                <a:cs typeface="Arial"/>
              </a:rPr>
              <a:t> serial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schedule</a:t>
            </a:r>
            <a:r>
              <a:rPr sz="1800" spc="-5" dirty="0">
                <a:latin typeface="Arial MT"/>
                <a:cs typeface="Arial MT"/>
              </a:rPr>
              <a:t>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forms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schedule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equivalence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of:</a:t>
            </a:r>
            <a:endParaRPr sz="1800">
              <a:latin typeface="Arial MT"/>
              <a:cs typeface="Arial MT"/>
            </a:endParaRPr>
          </a:p>
          <a:p>
            <a:pPr marL="413384" indent="-28702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 MT"/>
              <a:buAutoNum type="arabicPeriod"/>
              <a:tabLst>
                <a:tab pos="414020" algn="l"/>
              </a:tabLst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conflict</a:t>
            </a:r>
            <a:r>
              <a:rPr sz="18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serializability</a:t>
            </a:r>
            <a:endParaRPr sz="1800">
              <a:latin typeface="Arial"/>
              <a:cs typeface="Arial"/>
            </a:endParaRPr>
          </a:p>
          <a:p>
            <a:pPr marL="413384" indent="-287020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 MT"/>
              <a:buAutoNum type="arabicPeriod"/>
              <a:tabLst>
                <a:tab pos="414020" algn="l"/>
              </a:tabLst>
            </a:pP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view</a:t>
            </a:r>
            <a:r>
              <a:rPr sz="1800" b="1" spc="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serializability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800479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445130"/>
            <a:ext cx="265175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609" y="290890"/>
            <a:ext cx="5955218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5845" y="168909"/>
            <a:ext cx="5982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Simplified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view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transactions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294" y="1593214"/>
            <a:ext cx="234695" cy="243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7105" y="1546986"/>
            <a:ext cx="582295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ignore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other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5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instructions</a:t>
            </a:r>
            <a:endParaRPr sz="1800">
              <a:latin typeface="Arial MT"/>
              <a:cs typeface="Arial MT"/>
            </a:endParaRPr>
          </a:p>
          <a:p>
            <a:pPr marL="12700" marR="278765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 </a:t>
            </a:r>
            <a:r>
              <a:rPr sz="1800" spc="-5" dirty="0">
                <a:latin typeface="Arial MT"/>
                <a:cs typeface="Arial MT"/>
              </a:rPr>
              <a:t>perform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arbitrary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local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buffers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writes.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simplified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schedules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only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5" dirty="0"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instructions.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294" y="2238120"/>
            <a:ext cx="234695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294" y="3157092"/>
            <a:ext cx="234695" cy="2438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135" y="290890"/>
            <a:ext cx="4543901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6885" y="168909"/>
            <a:ext cx="45891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Conflicting</a:t>
            </a:r>
            <a:r>
              <a:rPr spc="-85" dirty="0"/>
              <a:t> </a:t>
            </a:r>
            <a:r>
              <a:rPr dirty="0"/>
              <a:t>Instructions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268345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3937380"/>
            <a:ext cx="234695" cy="2438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2794" y="1133602"/>
            <a:ext cx="6739890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Instructions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62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4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transactions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respectively,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conflict </a:t>
            </a:r>
            <a:r>
              <a:rPr sz="1800" b="1" spc="-48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and only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there exists some </a:t>
            </a:r>
            <a:r>
              <a:rPr sz="1800" dirty="0">
                <a:latin typeface="Arial MT"/>
                <a:cs typeface="Arial MT"/>
              </a:rPr>
              <a:t>item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5" dirty="0">
                <a:latin typeface="Arial MT"/>
                <a:cs typeface="Arial MT"/>
              </a:rPr>
              <a:t>accessed by both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baseline="-20833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spc="-5" dirty="0">
                <a:latin typeface="Arial MT"/>
                <a:cs typeface="Arial MT"/>
              </a:rPr>
              <a:t>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wrote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Q.</a:t>
            </a:r>
            <a:endParaRPr sz="1800">
              <a:latin typeface="Arial"/>
              <a:cs typeface="Arial"/>
            </a:endParaRPr>
          </a:p>
          <a:p>
            <a:pPr marL="520700" indent="-254635">
              <a:lnSpc>
                <a:spcPct val="100000"/>
              </a:lnSpc>
              <a:spcBef>
                <a:spcPts val="755"/>
              </a:spcBef>
              <a:buFont typeface="Arial MT"/>
              <a:buAutoNum type="arabicPeriod"/>
              <a:tabLst>
                <a:tab pos="521334" algn="l"/>
                <a:tab pos="3215640" algn="l"/>
              </a:tabLst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Q),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Q</a:t>
            </a:r>
            <a:r>
              <a:rPr sz="1800" spc="-5" dirty="0">
                <a:latin typeface="Arial MT"/>
                <a:cs typeface="Arial MT"/>
              </a:rPr>
              <a:t>).	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32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32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don’t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conflict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520700" indent="-254635">
              <a:lnSpc>
                <a:spcPct val="100000"/>
              </a:lnSpc>
              <a:buFont typeface="Arial MT"/>
              <a:buAutoNum type="arabicPeriod"/>
              <a:tabLst>
                <a:tab pos="521334" algn="l"/>
              </a:tabLst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Q),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47" baseline="-20833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write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Q</a:t>
            </a:r>
            <a:r>
              <a:rPr sz="1800" dirty="0">
                <a:latin typeface="Arial MT"/>
                <a:cs typeface="Arial MT"/>
              </a:rPr>
              <a:t>).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conflict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520700" indent="-254635">
              <a:lnSpc>
                <a:spcPct val="100000"/>
              </a:lnSpc>
              <a:buFont typeface="Arial MT"/>
              <a:buAutoNum type="arabicPeriod"/>
              <a:tabLst>
                <a:tab pos="521334" algn="l"/>
                <a:tab pos="3267075" algn="l"/>
              </a:tabLst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b="1" dirty="0">
                <a:latin typeface="Arial"/>
                <a:cs typeface="Arial"/>
              </a:rPr>
              <a:t>write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Q),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54" baseline="-20833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Q</a:t>
            </a:r>
            <a:r>
              <a:rPr sz="1800" spc="-5" dirty="0">
                <a:latin typeface="Arial MT"/>
                <a:cs typeface="Arial MT"/>
              </a:rPr>
              <a:t>).	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conflict</a:t>
            </a:r>
            <a:endParaRPr sz="1800">
              <a:latin typeface="Arial"/>
              <a:cs typeface="Arial"/>
            </a:endParaRPr>
          </a:p>
          <a:p>
            <a:pPr marL="520700" indent="-254635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  <a:tabLst>
                <a:tab pos="521334" algn="l"/>
              </a:tabLst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write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Q),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write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Q</a:t>
            </a:r>
            <a:r>
              <a:rPr sz="1800" dirty="0">
                <a:latin typeface="Arial MT"/>
                <a:cs typeface="Arial MT"/>
              </a:rPr>
              <a:t>).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conflict</a:t>
            </a:r>
            <a:endParaRPr sz="1800">
              <a:latin typeface="Arial"/>
              <a:cs typeface="Arial"/>
            </a:endParaRPr>
          </a:p>
          <a:p>
            <a:pPr marL="76200" marR="31686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Intuitively,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conflict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47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spc="240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forces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(logical)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temporal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them.</a:t>
            </a:r>
            <a:endParaRPr sz="1800">
              <a:latin typeface="Arial MT"/>
              <a:cs typeface="Arial MT"/>
            </a:endParaRPr>
          </a:p>
          <a:p>
            <a:pPr marL="476884" marR="134620" indent="635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If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i="1" spc="-7" baseline="-20833" dirty="0">
                <a:latin typeface="Arial"/>
                <a:cs typeface="Arial"/>
              </a:rPr>
              <a:t>j</a:t>
            </a:r>
            <a:r>
              <a:rPr sz="1800" i="1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are consecutive in a schedule and they do not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conflict,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would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remain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interchanged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772" y="290890"/>
            <a:ext cx="4219279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4526" y="168909"/>
            <a:ext cx="4248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Conflict</a:t>
            </a:r>
            <a:r>
              <a:rPr spc="-95" dirty="0"/>
              <a:t> </a:t>
            </a:r>
            <a:r>
              <a:rPr dirty="0"/>
              <a:t>Serializability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4524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110316"/>
            <a:ext cx="6922770" cy="15043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5"/>
              </a:spcBef>
            </a:pP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a schedule </a:t>
            </a:r>
            <a:r>
              <a:rPr sz="1800" i="1" dirty="0">
                <a:latin typeface="Arial"/>
                <a:cs typeface="Arial"/>
              </a:rPr>
              <a:t>S </a:t>
            </a:r>
            <a:r>
              <a:rPr sz="1800" spc="-5" dirty="0">
                <a:latin typeface="Arial MT"/>
                <a:cs typeface="Arial MT"/>
              </a:rPr>
              <a:t>can be </a:t>
            </a:r>
            <a:r>
              <a:rPr sz="1800" dirty="0">
                <a:latin typeface="Arial MT"/>
                <a:cs typeface="Arial MT"/>
              </a:rPr>
              <a:t>transformed </a:t>
            </a:r>
            <a:r>
              <a:rPr sz="1800" spc="-5" dirty="0">
                <a:latin typeface="Arial MT"/>
                <a:cs typeface="Arial MT"/>
              </a:rPr>
              <a:t>into a schedule </a:t>
            </a:r>
            <a:r>
              <a:rPr sz="1800" i="1" spc="-25" dirty="0">
                <a:latin typeface="Arial"/>
                <a:cs typeface="Arial"/>
              </a:rPr>
              <a:t>S</a:t>
            </a:r>
            <a:r>
              <a:rPr sz="1900" spc="-25" dirty="0">
                <a:latin typeface="MS PGothic"/>
                <a:cs typeface="MS PGothic"/>
              </a:rPr>
              <a:t>´ </a:t>
            </a:r>
            <a:r>
              <a:rPr sz="1800" spc="-5" dirty="0">
                <a:latin typeface="Arial MT"/>
                <a:cs typeface="Arial MT"/>
              </a:rPr>
              <a:t>by a series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swaps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non-conflicting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S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30" dirty="0">
                <a:latin typeface="Arial"/>
                <a:cs typeface="Arial"/>
              </a:rPr>
              <a:t>S</a:t>
            </a:r>
            <a:r>
              <a:rPr sz="1900" spc="-30" dirty="0">
                <a:latin typeface="MS PGothic"/>
                <a:cs typeface="MS PGothic"/>
              </a:rPr>
              <a:t>´</a:t>
            </a:r>
            <a:r>
              <a:rPr sz="1900" spc="-90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conflict</a:t>
            </a: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equivalent</a:t>
            </a:r>
            <a:r>
              <a:rPr sz="1800" i="1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We say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schedule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S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conflict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serializable</a:t>
            </a:r>
            <a:r>
              <a:rPr sz="18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conflict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equivalent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serial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2061972"/>
            <a:ext cx="265175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530" y="290890"/>
            <a:ext cx="5626049" cy="4111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4342" y="168909"/>
            <a:ext cx="5665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Conflict</a:t>
            </a:r>
            <a:r>
              <a:rPr spc="-35" dirty="0"/>
              <a:t> </a:t>
            </a:r>
            <a:r>
              <a:rPr spc="-5" dirty="0"/>
              <a:t>Serializability</a:t>
            </a:r>
            <a:r>
              <a:rPr spc="-40" dirty="0"/>
              <a:t> </a:t>
            </a:r>
            <a:r>
              <a:rPr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1475"/>
            <a:ext cx="295656" cy="303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0970" y="1119632"/>
            <a:ext cx="643064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2732405" algn="l"/>
              </a:tabLst>
            </a:pPr>
            <a:r>
              <a:rPr sz="2000" dirty="0">
                <a:latin typeface="Arial MT"/>
                <a:cs typeface="Arial MT"/>
              </a:rPr>
              <a:t>Schedule 3 can be transformed into Schedule 6, a serial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2</a:t>
            </a:r>
            <a:r>
              <a:rPr sz="1950" spc="277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follows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 MT"/>
                <a:cs typeface="Arial MT"/>
              </a:rPr>
              <a:t>1</a:t>
            </a:r>
            <a:r>
              <a:rPr sz="2000" spc="5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swaps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non-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conflicting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instructions.	Therefore Schedule 3 is conflict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serializable.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294" y="5612688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7353" y="5619394"/>
            <a:ext cx="1299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Schedule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" y="2449871"/>
            <a:ext cx="3838870" cy="31127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7947" y="2459480"/>
            <a:ext cx="4220083" cy="311531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Anomalies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Interleaved</a:t>
            </a:r>
            <a:r>
              <a:rPr spc="-20" dirty="0"/>
              <a:t> </a:t>
            </a:r>
            <a:r>
              <a:rPr spc="-5" dirty="0"/>
              <a:t>Execution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1268222"/>
            <a:ext cx="356616" cy="364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1244853"/>
            <a:ext cx="6654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Reading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Uncommitted 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Conflicts,</a:t>
            </a:r>
            <a:r>
              <a:rPr sz="2400" dirty="0">
                <a:latin typeface="Arial MT"/>
                <a:cs typeface="Arial MT"/>
              </a:rPr>
              <a:t> “</a:t>
            </a:r>
            <a:r>
              <a:rPr sz="2400" b="1" dirty="0">
                <a:latin typeface="Arial"/>
                <a:cs typeface="Arial"/>
              </a:rPr>
              <a:t>dirty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reads</a:t>
            </a:r>
            <a:r>
              <a:rPr sz="2400" spc="-5" dirty="0">
                <a:latin typeface="Arial MT"/>
                <a:cs typeface="Arial MT"/>
              </a:rPr>
              <a:t>”):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116" y="2202560"/>
            <a:ext cx="423024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Anomalies</a:t>
            </a:r>
            <a:r>
              <a:rPr spc="-1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5" dirty="0"/>
              <a:t>Interleaved</a:t>
            </a:r>
            <a:r>
              <a:rPr spc="-20" dirty="0"/>
              <a:t> </a:t>
            </a:r>
            <a:r>
              <a:rPr spc="-5" dirty="0"/>
              <a:t>Execution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" y="1268222"/>
            <a:ext cx="356616" cy="364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240" y="1244853"/>
            <a:ext cx="495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Unrepeatable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(RW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Conflicts):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116" y="1990725"/>
            <a:ext cx="423024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7556" y="290890"/>
            <a:ext cx="4449723" cy="4111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71750" y="168909"/>
            <a:ext cx="447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Anomalies</a:t>
            </a:r>
            <a:r>
              <a:rPr sz="3200" b="1" spc="-7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C3300"/>
                </a:solidFill>
                <a:latin typeface="Arial"/>
                <a:cs typeface="Arial"/>
              </a:rPr>
              <a:t>(Continued)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143000"/>
            <a:ext cx="265175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6370" y="1121155"/>
            <a:ext cx="478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Overwriting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Uncommitted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(WW </a:t>
            </a:r>
            <a:r>
              <a:rPr sz="1800" spc="-5" dirty="0">
                <a:latin typeface="Arial MT"/>
                <a:cs typeface="Arial MT"/>
              </a:rPr>
              <a:t>Conflicts):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5267" y="1949576"/>
            <a:ext cx="423024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547" y="2509830"/>
            <a:ext cx="2069302" cy="328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2726" y="2383663"/>
            <a:ext cx="2100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2370" y="181077"/>
            <a:ext cx="7552690" cy="1148715"/>
            <a:chOff x="882370" y="181077"/>
            <a:chExt cx="7552690" cy="114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370" y="181077"/>
              <a:ext cx="7552243" cy="402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492" y="429768"/>
              <a:ext cx="2205990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4397" y="48006"/>
            <a:ext cx="760031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4815" marR="5080" indent="-295275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Transaction</a:t>
            </a:r>
            <a:r>
              <a:rPr spc="-45" dirty="0"/>
              <a:t> </a:t>
            </a:r>
            <a:r>
              <a:rPr spc="-5" dirty="0"/>
              <a:t>Processing </a:t>
            </a:r>
            <a:r>
              <a:rPr spc="-869" dirty="0"/>
              <a:t> </a:t>
            </a:r>
            <a:r>
              <a:rPr dirty="0"/>
              <a:t>(Contd..)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069847"/>
            <a:ext cx="357225" cy="3642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1511808"/>
            <a:ext cx="277368" cy="283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2369515"/>
            <a:ext cx="357225" cy="3645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3668217"/>
            <a:ext cx="357225" cy="3645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4110863"/>
            <a:ext cx="277368" cy="283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4458334"/>
            <a:ext cx="357225" cy="3642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36370" y="990744"/>
            <a:ext cx="7107555" cy="44208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Transaction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413384" marR="118110" algn="just">
              <a:lnSpc>
                <a:spcPct val="80000"/>
              </a:lnSpc>
              <a:spcBef>
                <a:spcPts val="890"/>
              </a:spcBef>
            </a:pPr>
            <a:r>
              <a:rPr sz="2100" spc="-5" dirty="0">
                <a:latin typeface="Arial MT"/>
                <a:cs typeface="Arial MT"/>
              </a:rPr>
              <a:t>Logical unit </a:t>
            </a:r>
            <a:r>
              <a:rPr sz="2100" dirty="0">
                <a:latin typeface="Arial MT"/>
                <a:cs typeface="Arial MT"/>
              </a:rPr>
              <a:t>of </a:t>
            </a:r>
            <a:r>
              <a:rPr sz="2100" spc="-5" dirty="0">
                <a:latin typeface="Arial MT"/>
                <a:cs typeface="Arial MT"/>
              </a:rPr>
              <a:t>database processing </a:t>
            </a:r>
            <a:r>
              <a:rPr sz="2100" dirty="0">
                <a:latin typeface="Arial MT"/>
                <a:cs typeface="Arial MT"/>
              </a:rPr>
              <a:t>that </a:t>
            </a:r>
            <a:r>
              <a:rPr sz="2100" spc="-5" dirty="0">
                <a:latin typeface="Arial MT"/>
                <a:cs typeface="Arial MT"/>
              </a:rPr>
              <a:t>includes one or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more </a:t>
            </a:r>
            <a:r>
              <a:rPr sz="2100" dirty="0">
                <a:latin typeface="Arial MT"/>
                <a:cs typeface="Arial MT"/>
              </a:rPr>
              <a:t>access </a:t>
            </a:r>
            <a:r>
              <a:rPr sz="2100" spc="-5" dirty="0">
                <a:latin typeface="Arial MT"/>
                <a:cs typeface="Arial MT"/>
              </a:rPr>
              <a:t>operations (read -retrieval, write </a:t>
            </a:r>
            <a:r>
              <a:rPr sz="2100" dirty="0">
                <a:latin typeface="Arial MT"/>
                <a:cs typeface="Arial MT"/>
              </a:rPr>
              <a:t>- </a:t>
            </a:r>
            <a:r>
              <a:rPr sz="2100" spc="-5" dirty="0">
                <a:latin typeface="Arial MT"/>
                <a:cs typeface="Arial MT"/>
              </a:rPr>
              <a:t>insert or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update, delete).</a:t>
            </a: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80000"/>
              </a:lnSpc>
              <a:spcBef>
                <a:spcPts val="994"/>
              </a:spcBef>
            </a:pPr>
            <a:r>
              <a:rPr sz="2400" dirty="0">
                <a:latin typeface="Arial MT"/>
                <a:cs typeface="Arial MT"/>
              </a:rPr>
              <a:t>A transaction (set of </a:t>
            </a:r>
            <a:r>
              <a:rPr sz="2400" spc="-5" dirty="0">
                <a:latin typeface="Arial MT"/>
                <a:cs typeface="Arial MT"/>
              </a:rPr>
              <a:t>operations) </a:t>
            </a:r>
            <a:r>
              <a:rPr sz="2400" dirty="0">
                <a:latin typeface="Arial MT"/>
                <a:cs typeface="Arial MT"/>
              </a:rPr>
              <a:t>may be </a:t>
            </a:r>
            <a:r>
              <a:rPr sz="2400" spc="-5" dirty="0">
                <a:latin typeface="Arial MT"/>
                <a:cs typeface="Arial MT"/>
              </a:rPr>
              <a:t>stand-alone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specified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language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submitted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interactively,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embedded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program.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Arial"/>
                <a:cs typeface="Arial"/>
              </a:rPr>
              <a:t>Transaction boundaries</a:t>
            </a:r>
            <a:r>
              <a:rPr sz="2400" spc="-5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385"/>
              </a:spcBef>
            </a:pPr>
            <a:r>
              <a:rPr sz="2100" spc="-5" dirty="0">
                <a:latin typeface="Arial MT"/>
                <a:cs typeface="Arial MT"/>
              </a:rPr>
              <a:t>Begin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End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transaction.</a:t>
            </a:r>
            <a:endParaRPr sz="2100">
              <a:latin typeface="Arial MT"/>
              <a:cs typeface="Arial MT"/>
            </a:endParaRPr>
          </a:p>
          <a:p>
            <a:pPr marL="12700" marR="906780">
              <a:lnSpc>
                <a:spcPct val="80000"/>
              </a:lnSpc>
              <a:spcBef>
                <a:spcPts val="1010"/>
              </a:spcBef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program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several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Begin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boundaries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1158" y="181077"/>
            <a:ext cx="7552690" cy="1148715"/>
            <a:chOff x="1091158" y="181077"/>
            <a:chExt cx="7552690" cy="114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58" y="181077"/>
              <a:ext cx="7552243" cy="402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280" y="429768"/>
              <a:ext cx="2205990" cy="89992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2575" y="48006"/>
            <a:ext cx="760031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4815" marR="5080" indent="-295275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Transaction</a:t>
            </a:r>
            <a:r>
              <a:rPr spc="-45" dirty="0"/>
              <a:t> </a:t>
            </a:r>
            <a:r>
              <a:rPr spc="-5" dirty="0"/>
              <a:t>Processing </a:t>
            </a:r>
            <a:r>
              <a:rPr spc="-869" dirty="0"/>
              <a:t> </a:t>
            </a:r>
            <a:r>
              <a:rPr dirty="0"/>
              <a:t>(Contd..)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1892807"/>
            <a:ext cx="357225" cy="3642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2349703"/>
            <a:ext cx="357225" cy="3645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65" y="3136645"/>
            <a:ext cx="357225" cy="3642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3627069"/>
            <a:ext cx="313944" cy="3249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344" y="5072202"/>
            <a:ext cx="313944" cy="3249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3165" y="1083055"/>
            <a:ext cx="7293609" cy="4653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59715" indent="-34353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 MT"/>
                <a:cs typeface="Arial MT"/>
              </a:rPr>
              <a:t>SIMPLE MODEL OF A </a:t>
            </a:r>
            <a:r>
              <a:rPr sz="2400" spc="-5" dirty="0">
                <a:latin typeface="Arial MT"/>
                <a:cs typeface="Arial MT"/>
              </a:rPr>
              <a:t>DATABASE </a:t>
            </a:r>
            <a:r>
              <a:rPr sz="2400" dirty="0">
                <a:latin typeface="Arial MT"/>
                <a:cs typeface="Arial MT"/>
              </a:rPr>
              <a:t>(for </a:t>
            </a:r>
            <a:r>
              <a:rPr sz="2400" spc="-5" dirty="0">
                <a:latin typeface="Arial MT"/>
                <a:cs typeface="Arial MT"/>
              </a:rPr>
              <a:t>purposes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discussing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transactions):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685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database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collection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items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  <a:spcBef>
                <a:spcPts val="720"/>
              </a:spcBef>
            </a:pPr>
            <a:r>
              <a:rPr sz="2400" b="1" dirty="0">
                <a:latin typeface="Arial"/>
                <a:cs typeface="Arial"/>
              </a:rPr>
              <a:t>Granularity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field,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 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whole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disk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endParaRPr sz="2400">
              <a:latin typeface="Arial MT"/>
              <a:cs typeface="Arial MT"/>
            </a:endParaRPr>
          </a:p>
          <a:p>
            <a:pPr marL="756285" marR="71120" indent="-401320">
              <a:lnSpc>
                <a:spcPct val="125000"/>
              </a:lnSpc>
            </a:pPr>
            <a:r>
              <a:rPr sz="2400" spc="-5" dirty="0">
                <a:latin typeface="Arial MT"/>
                <a:cs typeface="Arial MT"/>
              </a:rPr>
              <a:t>Basic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operations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read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write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read_item(X</a:t>
            </a:r>
            <a:r>
              <a:rPr sz="2400" dirty="0">
                <a:latin typeface="Arial MT"/>
                <a:cs typeface="Arial MT"/>
              </a:rPr>
              <a:t>):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database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756285" marR="5080">
              <a:lnSpc>
                <a:spcPts val="2590"/>
              </a:lnSpc>
              <a:spcBef>
                <a:spcPts val="45"/>
              </a:spcBef>
            </a:pP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program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variable.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simplify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notation,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assume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program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X.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  <a:spcBef>
                <a:spcPts val="685"/>
              </a:spcBef>
            </a:pPr>
            <a:r>
              <a:rPr sz="2400" b="1" dirty="0">
                <a:latin typeface="Arial"/>
                <a:cs typeface="Arial"/>
              </a:rPr>
              <a:t>write_item(X</a:t>
            </a:r>
            <a:r>
              <a:rPr sz="2400" dirty="0">
                <a:latin typeface="Arial MT"/>
                <a:cs typeface="Arial MT"/>
              </a:rPr>
              <a:t>):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38" y="295458"/>
            <a:ext cx="7552243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551" y="168909"/>
            <a:ext cx="7600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Transaction</a:t>
            </a:r>
            <a:r>
              <a:rPr spc="-45" dirty="0"/>
              <a:t> </a:t>
            </a:r>
            <a:r>
              <a:rPr spc="-5" dirty="0"/>
              <a:t>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490472"/>
            <a:ext cx="357225" cy="364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3081782"/>
            <a:ext cx="357225" cy="3642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3523741"/>
            <a:ext cx="277368" cy="283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3891407"/>
            <a:ext cx="277368" cy="283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4516246"/>
            <a:ext cx="277368" cy="2834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3165" y="991616"/>
            <a:ext cx="7438390" cy="40754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Arial MT"/>
                <a:cs typeface="Arial MT"/>
              </a:rPr>
              <a:t>READ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WRITE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OPERATIONS:</a:t>
            </a:r>
            <a:endParaRPr sz="2400">
              <a:latin typeface="Arial MT"/>
              <a:cs typeface="Arial MT"/>
            </a:endParaRPr>
          </a:p>
          <a:p>
            <a:pPr marL="355600" marR="126364">
              <a:lnSpc>
                <a:spcPct val="80000"/>
              </a:lnSpc>
              <a:spcBef>
                <a:spcPts val="1010"/>
              </a:spcBef>
            </a:pPr>
            <a:r>
              <a:rPr sz="2400" spc="-5" dirty="0">
                <a:latin typeface="Arial MT"/>
                <a:cs typeface="Arial MT"/>
              </a:rPr>
              <a:t>Basic unit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transfer from the </a:t>
            </a:r>
            <a:r>
              <a:rPr sz="2400" spc="-5" dirty="0">
                <a:latin typeface="Arial MT"/>
                <a:cs typeface="Arial MT"/>
              </a:rPr>
              <a:t>disk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general,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item </a:t>
            </a:r>
            <a:r>
              <a:rPr sz="2400" spc="-5" dirty="0">
                <a:latin typeface="Arial MT"/>
                <a:cs typeface="Arial MT"/>
              </a:rPr>
              <a:t>(what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written)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-5" dirty="0">
                <a:latin typeface="Arial MT"/>
                <a:cs typeface="Arial MT"/>
              </a:rPr>
              <a:t>field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database,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although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record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Arial MT"/>
                <a:cs typeface="Arial MT"/>
              </a:rPr>
              <a:t>read_item(X)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command includes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steps: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385"/>
              </a:spcBef>
            </a:pPr>
            <a:r>
              <a:rPr sz="2100" spc="-5" dirty="0">
                <a:latin typeface="Arial MT"/>
                <a:cs typeface="Arial MT"/>
              </a:rPr>
              <a:t>Find</a:t>
            </a:r>
            <a:r>
              <a:rPr sz="2100" dirty="0">
                <a:latin typeface="Arial MT"/>
                <a:cs typeface="Arial MT"/>
              </a:rPr>
              <a:t> 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address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disk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block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that </a:t>
            </a:r>
            <a:r>
              <a:rPr sz="2100" spc="-5" dirty="0">
                <a:latin typeface="Arial MT"/>
                <a:cs typeface="Arial MT"/>
              </a:rPr>
              <a:t>contains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item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X.</a:t>
            </a:r>
            <a:endParaRPr sz="2100">
              <a:latin typeface="Arial MT"/>
              <a:cs typeface="Arial MT"/>
            </a:endParaRPr>
          </a:p>
          <a:p>
            <a:pPr marL="756285" marR="26034">
              <a:lnSpc>
                <a:spcPts val="2020"/>
              </a:lnSpc>
              <a:spcBef>
                <a:spcPts val="860"/>
              </a:spcBef>
            </a:pPr>
            <a:r>
              <a:rPr sz="2100" spc="-5" dirty="0">
                <a:latin typeface="Arial MT"/>
                <a:cs typeface="Arial MT"/>
              </a:rPr>
              <a:t>Copy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disk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block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into 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buffer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main </a:t>
            </a:r>
            <a:r>
              <a:rPr sz="2100" dirty="0">
                <a:latin typeface="Arial MT"/>
                <a:cs typeface="Arial MT"/>
              </a:rPr>
              <a:t>memory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(if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that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disk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block is not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already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some main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memory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buffer).</a:t>
            </a:r>
            <a:endParaRPr sz="2100">
              <a:latin typeface="Arial MT"/>
              <a:cs typeface="Arial MT"/>
            </a:endParaRPr>
          </a:p>
          <a:p>
            <a:pPr marL="756285" marR="601345">
              <a:lnSpc>
                <a:spcPts val="2020"/>
              </a:lnSpc>
              <a:spcBef>
                <a:spcPts val="880"/>
              </a:spcBef>
            </a:pPr>
            <a:r>
              <a:rPr sz="2100" spc="-5" dirty="0">
                <a:latin typeface="Arial MT"/>
                <a:cs typeface="Arial MT"/>
              </a:rPr>
              <a:t>Copy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item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 from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buffer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5" dirty="0">
                <a:latin typeface="Arial MT"/>
                <a:cs typeface="Arial MT"/>
              </a:rPr>
              <a:t> program variable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named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38" y="295458"/>
            <a:ext cx="7552243" cy="406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551" y="168909"/>
            <a:ext cx="7600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Transaction</a:t>
            </a:r>
            <a:r>
              <a:rPr spc="-45" dirty="0"/>
              <a:t> </a:t>
            </a:r>
            <a:r>
              <a:rPr spc="-5" dirty="0"/>
              <a:t>Processing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65" y="1490472"/>
            <a:ext cx="357225" cy="3642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2224735"/>
            <a:ext cx="277368" cy="2837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2592577"/>
            <a:ext cx="277368" cy="283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3217417"/>
            <a:ext cx="277368" cy="283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44" y="3840429"/>
            <a:ext cx="277368" cy="2837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3165" y="991616"/>
            <a:ext cx="7416800" cy="34004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Arial MT"/>
                <a:cs typeface="Arial MT"/>
              </a:rPr>
              <a:t>READ AND</a:t>
            </a:r>
            <a:r>
              <a:rPr sz="2400" dirty="0">
                <a:latin typeface="Arial MT"/>
                <a:cs typeface="Arial MT"/>
              </a:rPr>
              <a:t> WRITE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(contd.):</a:t>
            </a:r>
            <a:endParaRPr sz="2400">
              <a:latin typeface="Arial MT"/>
              <a:cs typeface="Arial MT"/>
            </a:endParaRPr>
          </a:p>
          <a:p>
            <a:pPr marL="355600" marR="734060">
              <a:lnSpc>
                <a:spcPts val="2300"/>
              </a:lnSpc>
              <a:spcBef>
                <a:spcPts val="990"/>
              </a:spcBef>
            </a:pPr>
            <a:r>
              <a:rPr sz="2400" b="1" dirty="0">
                <a:latin typeface="Arial"/>
                <a:cs typeface="Arial"/>
              </a:rPr>
              <a:t>write_item(X</a:t>
            </a:r>
            <a:r>
              <a:rPr sz="2400" dirty="0">
                <a:latin typeface="Arial MT"/>
                <a:cs typeface="Arial MT"/>
              </a:rPr>
              <a:t>) </a:t>
            </a:r>
            <a:r>
              <a:rPr sz="2400" spc="-5" dirty="0">
                <a:latin typeface="Arial MT"/>
                <a:cs typeface="Arial MT"/>
              </a:rPr>
              <a:t>command includes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following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steps: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409"/>
              </a:spcBef>
            </a:pPr>
            <a:r>
              <a:rPr sz="2100" dirty="0">
                <a:latin typeface="Arial MT"/>
                <a:cs typeface="Arial MT"/>
              </a:rPr>
              <a:t>Find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address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disk </a:t>
            </a:r>
            <a:r>
              <a:rPr sz="2100" spc="-5" dirty="0">
                <a:latin typeface="Arial MT"/>
                <a:cs typeface="Arial MT"/>
              </a:rPr>
              <a:t>block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contains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item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X.</a:t>
            </a:r>
            <a:endParaRPr sz="2100">
              <a:latin typeface="Arial MT"/>
              <a:cs typeface="Arial MT"/>
            </a:endParaRPr>
          </a:p>
          <a:p>
            <a:pPr marL="756285" marR="5080">
              <a:lnSpc>
                <a:spcPct val="80000"/>
              </a:lnSpc>
              <a:spcBef>
                <a:spcPts val="880"/>
              </a:spcBef>
            </a:pPr>
            <a:r>
              <a:rPr sz="2100" spc="-5" dirty="0">
                <a:latin typeface="Arial MT"/>
                <a:cs typeface="Arial MT"/>
              </a:rPr>
              <a:t>Copy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disk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block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into 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buffer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main </a:t>
            </a:r>
            <a:r>
              <a:rPr sz="2100" dirty="0">
                <a:latin typeface="Arial MT"/>
                <a:cs typeface="Arial MT"/>
              </a:rPr>
              <a:t>memory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(if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that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disk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block is not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already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some main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memory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buffer).</a:t>
            </a:r>
            <a:endParaRPr sz="2100">
              <a:latin typeface="Arial MT"/>
              <a:cs typeface="Arial MT"/>
            </a:endParaRPr>
          </a:p>
          <a:p>
            <a:pPr marL="756285" marR="94615">
              <a:lnSpc>
                <a:spcPts val="2020"/>
              </a:lnSpc>
              <a:spcBef>
                <a:spcPts val="865"/>
              </a:spcBef>
            </a:pPr>
            <a:r>
              <a:rPr sz="2100" spc="-5" dirty="0">
                <a:latin typeface="Arial MT"/>
                <a:cs typeface="Arial MT"/>
              </a:rPr>
              <a:t>Copy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item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from 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program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variable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named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X </a:t>
            </a:r>
            <a:r>
              <a:rPr sz="2100" spc="-5" dirty="0">
                <a:latin typeface="Arial MT"/>
                <a:cs typeface="Arial MT"/>
              </a:rPr>
              <a:t>into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its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correct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location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buffer.</a:t>
            </a:r>
            <a:endParaRPr sz="2100">
              <a:latin typeface="Arial MT"/>
              <a:cs typeface="Arial MT"/>
            </a:endParaRPr>
          </a:p>
          <a:p>
            <a:pPr marL="756285">
              <a:lnSpc>
                <a:spcPts val="2270"/>
              </a:lnSpc>
              <a:spcBef>
                <a:spcPts val="385"/>
              </a:spcBef>
            </a:pPr>
            <a:r>
              <a:rPr sz="2100" dirty="0">
                <a:latin typeface="Arial MT"/>
                <a:cs typeface="Arial MT"/>
              </a:rPr>
              <a:t>Store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updated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block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from the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buffer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back </a:t>
            </a:r>
            <a:r>
              <a:rPr sz="2100" dirty="0">
                <a:latin typeface="Arial MT"/>
                <a:cs typeface="Arial MT"/>
              </a:rPr>
              <a:t>to disk</a:t>
            </a:r>
            <a:endParaRPr sz="2100">
              <a:latin typeface="Arial MT"/>
              <a:cs typeface="Arial MT"/>
            </a:endParaRPr>
          </a:p>
          <a:p>
            <a:pPr marL="756285">
              <a:lnSpc>
                <a:spcPts val="2270"/>
              </a:lnSpc>
            </a:pPr>
            <a:r>
              <a:rPr sz="2100" spc="-5" dirty="0">
                <a:latin typeface="Arial MT"/>
                <a:cs typeface="Arial MT"/>
              </a:rPr>
              <a:t>(either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immediately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or</a:t>
            </a:r>
            <a:r>
              <a:rPr sz="2100" dirty="0">
                <a:latin typeface="Arial MT"/>
                <a:cs typeface="Arial MT"/>
              </a:rPr>
              <a:t> at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some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later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point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time).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595" y="295458"/>
            <a:ext cx="4850205" cy="4019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9057" y="168909"/>
            <a:ext cx="4878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</a:t>
            </a:r>
            <a:r>
              <a:rPr spc="-45" dirty="0"/>
              <a:t> </a:t>
            </a:r>
            <a:r>
              <a:rPr dirty="0"/>
              <a:t>sample</a:t>
            </a:r>
            <a:r>
              <a:rPr spc="-30" dirty="0"/>
              <a:t> </a:t>
            </a:r>
            <a:r>
              <a:rPr spc="-5" dirty="0"/>
              <a:t>transactions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17" y="1284427"/>
            <a:ext cx="265176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517" y="1624838"/>
            <a:ext cx="234695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517" y="1940305"/>
            <a:ext cx="234695" cy="2438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1517" y="1221187"/>
            <a:ext cx="4049395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17.2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transactions:</a:t>
            </a:r>
            <a:endParaRPr sz="1800">
              <a:latin typeface="Arial MT"/>
              <a:cs typeface="Arial MT"/>
            </a:endParaRPr>
          </a:p>
          <a:p>
            <a:pPr marL="756285" indent="-343535">
              <a:lnSpc>
                <a:spcPct val="100000"/>
              </a:lnSpc>
              <a:spcBef>
                <a:spcPts val="330"/>
              </a:spcBef>
              <a:buAutoNum type="alphaLcParenBoth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T1</a:t>
            </a:r>
            <a:endParaRPr sz="1800">
              <a:latin typeface="Arial MT"/>
              <a:cs typeface="Arial MT"/>
            </a:endParaRPr>
          </a:p>
          <a:p>
            <a:pPr marL="756285" indent="-343535">
              <a:lnSpc>
                <a:spcPct val="100000"/>
              </a:lnSpc>
              <a:spcBef>
                <a:spcPts val="320"/>
              </a:spcBef>
              <a:buAutoNum type="alphaLcParenBoth"/>
              <a:tabLst>
                <a:tab pos="756920" algn="l"/>
              </a:tabLst>
            </a:pP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T2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978" y="2643297"/>
            <a:ext cx="8281421" cy="3595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856" y="290890"/>
            <a:ext cx="3408733" cy="333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1688" y="168909"/>
            <a:ext cx="3431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</a:t>
            </a:r>
            <a:r>
              <a:rPr spc="-85" dirty="0"/>
              <a:t> </a:t>
            </a:r>
            <a:r>
              <a:rPr dirty="0"/>
              <a:t>State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155446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800479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170810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815158"/>
            <a:ext cx="265175" cy="274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3759072"/>
            <a:ext cx="234695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94" y="4500117"/>
            <a:ext cx="234695" cy="2438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6294" y="1133602"/>
            <a:ext cx="685609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99"/>
                </a:solidFill>
                <a:latin typeface="Arial"/>
                <a:cs typeface="Arial"/>
              </a:rPr>
              <a:t>Active</a:t>
            </a:r>
            <a:r>
              <a:rPr sz="1800" b="1" spc="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initial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transaction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stays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while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executing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Partially</a:t>
            </a:r>
            <a:r>
              <a:rPr sz="1800" b="1" spc="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committed</a:t>
            </a:r>
            <a:r>
              <a:rPr sz="18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after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final statement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executed.</a:t>
            </a:r>
            <a:endParaRPr sz="1800">
              <a:latin typeface="Arial MT"/>
              <a:cs typeface="Arial MT"/>
            </a:endParaRPr>
          </a:p>
          <a:p>
            <a:pPr marL="12700" marR="35814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Failed</a:t>
            </a: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--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discovery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longer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proceed.</a:t>
            </a:r>
            <a:endParaRPr sz="1800">
              <a:latin typeface="Arial MT"/>
              <a:cs typeface="Arial MT"/>
            </a:endParaRPr>
          </a:p>
          <a:p>
            <a:pPr marL="12700" marR="347980">
              <a:lnSpc>
                <a:spcPct val="100000"/>
              </a:lnSpc>
              <a:spcBef>
                <a:spcPts val="755"/>
              </a:spcBef>
            </a:pPr>
            <a:r>
              <a:rPr sz="1800" b="1" spc="-10" dirty="0">
                <a:solidFill>
                  <a:srgbClr val="000099"/>
                </a:solidFill>
                <a:latin typeface="Arial"/>
                <a:cs typeface="Arial"/>
              </a:rPr>
              <a:t>Aborted</a:t>
            </a:r>
            <a:r>
              <a:rPr sz="1800" b="1" spc="5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after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rolled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restored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transaction.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options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aborted: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restart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endParaRPr sz="18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350" spc="26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kill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000099"/>
                </a:solidFill>
                <a:latin typeface="Arial"/>
                <a:cs typeface="Arial"/>
              </a:rPr>
              <a:t>Committed</a:t>
            </a:r>
            <a:r>
              <a:rPr sz="1800" b="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after </a:t>
            </a:r>
            <a:r>
              <a:rPr sz="1800" spc="-5" dirty="0">
                <a:latin typeface="Arial MT"/>
                <a:cs typeface="Arial MT"/>
              </a:rPr>
              <a:t>successful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4846065"/>
            <a:ext cx="265175" cy="274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2575</Words>
  <Application>Microsoft Office PowerPoint</Application>
  <PresentationFormat>On-screen Show (4:3)</PresentationFormat>
  <Paragraphs>237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MS PGothic</vt:lpstr>
      <vt:lpstr>Arial</vt:lpstr>
      <vt:lpstr>Arial MT</vt:lpstr>
      <vt:lpstr>Calibri</vt:lpstr>
      <vt:lpstr>Times New Roman</vt:lpstr>
      <vt:lpstr>Webdings</vt:lpstr>
      <vt:lpstr>Office Theme</vt:lpstr>
      <vt:lpstr>Transactions</vt:lpstr>
      <vt:lpstr>Transactions</vt:lpstr>
      <vt:lpstr>Introduction to Transaction  Processing</vt:lpstr>
      <vt:lpstr>Introduction to Transaction Processing  (Contd..)</vt:lpstr>
      <vt:lpstr>Introduction to Transaction Processing  (Contd..)</vt:lpstr>
      <vt:lpstr>Introduction to Transaction Processing</vt:lpstr>
      <vt:lpstr>Introduction to Transaction Processing</vt:lpstr>
      <vt:lpstr>Two sample transactions</vt:lpstr>
      <vt:lpstr>Transaction State</vt:lpstr>
      <vt:lpstr>Transaction State (Cont.)</vt:lpstr>
      <vt:lpstr>Transaction Concept</vt:lpstr>
      <vt:lpstr>Example of Fund Transfer</vt:lpstr>
      <vt:lpstr>Example of Data Access</vt:lpstr>
      <vt:lpstr>Example of Fund Transfer (Cont.)</vt:lpstr>
      <vt:lpstr>Example of Fund Transfer (Cont.)</vt:lpstr>
      <vt:lpstr>ACID Properties</vt:lpstr>
      <vt:lpstr>Concurrent Executions</vt:lpstr>
      <vt:lpstr>Schedules</vt:lpstr>
      <vt:lpstr>Schedule 1</vt:lpstr>
      <vt:lpstr>Schedule 2</vt:lpstr>
      <vt:lpstr>PowerPoint Presentation</vt:lpstr>
      <vt:lpstr>PowerPoint Presentation</vt:lpstr>
      <vt:lpstr>Transaction Processing</vt:lpstr>
      <vt:lpstr>PowerPoint Presentation</vt:lpstr>
      <vt:lpstr>Concurrent execution is uncontrolled:</vt:lpstr>
      <vt:lpstr>Concurrent execution is uncontrolled:</vt:lpstr>
      <vt:lpstr>Example for The Lost Update Problem</vt:lpstr>
      <vt:lpstr>Example for The Lost Update Problem</vt:lpstr>
      <vt:lpstr>Example for Uncommitted or Dirty read</vt:lpstr>
      <vt:lpstr>Example for Uncommitted or Dirty Read  Problem</vt:lpstr>
      <vt:lpstr>Serializability</vt:lpstr>
      <vt:lpstr>Simplified view of transactions</vt:lpstr>
      <vt:lpstr>Conflicting Instructions</vt:lpstr>
      <vt:lpstr>Conflict Serializability</vt:lpstr>
      <vt:lpstr>Conflict Serializability (Cont.)</vt:lpstr>
      <vt:lpstr>Anomalies with Interleaved Execution</vt:lpstr>
      <vt:lpstr>Anomalies with Interleaved Execution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Transaction Processing</dc:title>
  <dc:creator>Silberschatz, Korth and Sudarshan</dc:creator>
  <cp:lastModifiedBy>Bhaskaran S</cp:lastModifiedBy>
  <cp:revision>1</cp:revision>
  <dcterms:created xsi:type="dcterms:W3CDTF">2023-10-10T05:04:41Z</dcterms:created>
  <dcterms:modified xsi:type="dcterms:W3CDTF">2023-10-12T09:18:21Z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2023-10-10T00:00:00Z</vt:filetime>
  </property>
</Properties>
</file>