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theme/theme7.xml" ContentType="application/vnd.openxmlformats-officedocument.theme+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 id="2147483662" r:id="rId3"/>
    <p:sldMasterId id="2147483663" r:id="rId4"/>
    <p:sldMasterId id="2147483664" r:id="rId5"/>
    <p:sldMasterId id="2147483665" r:id="rId6"/>
    <p:sldMasterId id="2147483666" r:id="rId7"/>
    <p:sldMasterId id="2147483667" r:id="rId8"/>
    <p:sldMasterId id="2147483668" r:id="rId9"/>
    <p:sldMasterId id="2147483669" r:id="rId10"/>
    <p:sldMasterId id="2147483670" r:id="rId11"/>
    <p:sldMasterId id="2147483671" r:id="rId12"/>
  </p:sldMasterIdLst>
  <p:notesMasterIdLst>
    <p:notesMasterId r:id="rId66"/>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Lst>
  <p:sldSz cx="9144000" cy="6858000" type="screen4x3"/>
  <p:notesSz cx="6858000" cy="9144000"/>
  <p:embeddedFontLst>
    <p:embeddedFont>
      <p:font typeface="Tahoma" pitchFamily="34" charset="0"/>
      <p:regular r:id="rId67"/>
      <p:bold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920">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1482" y="-102"/>
      </p:cViewPr>
      <p:guideLst>
        <p:guide orient="horz" pos="192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slide" Target="slides/slide51.xml"/><Relationship Id="rId68" Type="http://schemas.openxmlformats.org/officeDocument/2006/relationships/font" Target="fonts/font2.fntdata"/><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61" Type="http://schemas.openxmlformats.org/officeDocument/2006/relationships/slide" Target="slides/slide49.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font" Target="fonts/font1.fntdata"/><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1</a:t>
            </a:fld>
            <a:endParaRPr/>
          </a:p>
        </p:txBody>
      </p:sp>
      <p:sp>
        <p:nvSpPr>
          <p:cNvPr id="115" name="Google Shape;11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10</a:t>
            </a:fld>
            <a:endParaRPr/>
          </a:p>
        </p:txBody>
      </p:sp>
      <p:sp>
        <p:nvSpPr>
          <p:cNvPr id="176" name="Google Shape;17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11</a:t>
            </a:fld>
            <a:endParaRPr/>
          </a:p>
        </p:txBody>
      </p:sp>
      <p:sp>
        <p:nvSpPr>
          <p:cNvPr id="183" name="Google Shape;18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12</a:t>
            </a:fld>
            <a:endParaRPr/>
          </a:p>
        </p:txBody>
      </p:sp>
      <p:sp>
        <p:nvSpPr>
          <p:cNvPr id="190" name="Google Shape;19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13</a:t>
            </a:fld>
            <a:endParaRPr/>
          </a:p>
        </p:txBody>
      </p:sp>
      <p:sp>
        <p:nvSpPr>
          <p:cNvPr id="197" name="Google Shape;19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14</a:t>
            </a:fld>
            <a:endParaRPr/>
          </a:p>
        </p:txBody>
      </p:sp>
      <p:sp>
        <p:nvSpPr>
          <p:cNvPr id="204" name="Google Shape;20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5" name="Google Shape;205;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15</a:t>
            </a:fld>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2" name="Google Shape;212;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16</a:t>
            </a:fld>
            <a:endParaRPr/>
          </a:p>
        </p:txBody>
      </p:sp>
      <p:sp>
        <p:nvSpPr>
          <p:cNvPr id="218" name="Google Shape;21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9" name="Google Shape;219;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17</a:t>
            </a:fld>
            <a:endParaRPr/>
          </a:p>
        </p:txBody>
      </p:sp>
      <p:sp>
        <p:nvSpPr>
          <p:cNvPr id="225" name="Google Shape;22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18</a:t>
            </a:fld>
            <a:endParaRPr/>
          </a:p>
        </p:txBody>
      </p:sp>
      <p:sp>
        <p:nvSpPr>
          <p:cNvPr id="232" name="Google Shape;23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3" name="Google Shape;233;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19</a:t>
            </a:fld>
            <a:endParaRPr/>
          </a:p>
        </p:txBody>
      </p:sp>
      <p:sp>
        <p:nvSpPr>
          <p:cNvPr id="239" name="Google Shape;23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2</a:t>
            </a:fld>
            <a:endParaRPr/>
          </a:p>
        </p:txBody>
      </p:sp>
      <p:sp>
        <p:nvSpPr>
          <p:cNvPr id="122" name="Google Shape;12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20</a:t>
            </a:fld>
            <a:endParaRPr/>
          </a:p>
        </p:txBody>
      </p:sp>
      <p:sp>
        <p:nvSpPr>
          <p:cNvPr id="246" name="Google Shape;24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21</a:t>
            </a:fld>
            <a:endParaRPr/>
          </a:p>
        </p:txBody>
      </p:sp>
      <p:sp>
        <p:nvSpPr>
          <p:cNvPr id="253" name="Google Shape;25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22</a:t>
            </a:fld>
            <a:endParaRPr/>
          </a:p>
        </p:txBody>
      </p:sp>
      <p:sp>
        <p:nvSpPr>
          <p:cNvPr id="260" name="Google Shape;26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23</a:t>
            </a:fld>
            <a:endParaRPr/>
          </a:p>
        </p:txBody>
      </p:sp>
      <p:sp>
        <p:nvSpPr>
          <p:cNvPr id="267" name="Google Shape;26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8" name="Google Shape;268;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24</a:t>
            </a:fld>
            <a:endParaRPr/>
          </a:p>
        </p:txBody>
      </p:sp>
      <p:sp>
        <p:nvSpPr>
          <p:cNvPr id="274" name="Google Shape;27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5" name="Google Shape;275;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25</a:t>
            </a:fld>
            <a:endParaRPr/>
          </a:p>
        </p:txBody>
      </p:sp>
      <p:sp>
        <p:nvSpPr>
          <p:cNvPr id="281" name="Google Shape;28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2" name="Google Shape;282;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26</a:t>
            </a:fld>
            <a:endParaRPr/>
          </a:p>
        </p:txBody>
      </p:sp>
      <p:sp>
        <p:nvSpPr>
          <p:cNvPr id="288" name="Google Shape;28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27</a:t>
            </a:fld>
            <a:endParaRPr/>
          </a:p>
        </p:txBody>
      </p:sp>
      <p:sp>
        <p:nvSpPr>
          <p:cNvPr id="295" name="Google Shape;29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6" name="Google Shape;296;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28</a:t>
            </a:fld>
            <a:endParaRPr/>
          </a:p>
        </p:txBody>
      </p:sp>
      <p:sp>
        <p:nvSpPr>
          <p:cNvPr id="302" name="Google Shape;30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3" name="Google Shape;303;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29</a:t>
            </a:fld>
            <a:endParaRPr/>
          </a:p>
        </p:txBody>
      </p:sp>
      <p:sp>
        <p:nvSpPr>
          <p:cNvPr id="309" name="Google Shape;30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3</a:t>
            </a:fld>
            <a:endParaRPr/>
          </a:p>
        </p:txBody>
      </p:sp>
      <p:sp>
        <p:nvSpPr>
          <p:cNvPr id="128" name="Google Shape;12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30</a:t>
            </a:fld>
            <a:endParaRPr/>
          </a:p>
        </p:txBody>
      </p:sp>
      <p:sp>
        <p:nvSpPr>
          <p:cNvPr id="316" name="Google Shape;31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31</a:t>
            </a:fld>
            <a:endParaRPr/>
          </a:p>
        </p:txBody>
      </p:sp>
      <p:sp>
        <p:nvSpPr>
          <p:cNvPr id="323" name="Google Shape;32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4" name="Google Shape;324;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32</a:t>
            </a:fld>
            <a:endParaRPr/>
          </a:p>
        </p:txBody>
      </p:sp>
      <p:sp>
        <p:nvSpPr>
          <p:cNvPr id="330" name="Google Shape;33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33</a:t>
            </a:fld>
            <a:endParaRPr/>
          </a:p>
        </p:txBody>
      </p:sp>
      <p:sp>
        <p:nvSpPr>
          <p:cNvPr id="337" name="Google Shape;33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8" name="Google Shape;338;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34</a:t>
            </a:fld>
            <a:endParaRPr/>
          </a:p>
        </p:txBody>
      </p:sp>
      <p:sp>
        <p:nvSpPr>
          <p:cNvPr id="344" name="Google Shape;34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5" name="Google Shape;345;p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35</a:t>
            </a:fld>
            <a:endParaRPr/>
          </a:p>
        </p:txBody>
      </p:sp>
      <p:sp>
        <p:nvSpPr>
          <p:cNvPr id="351" name="Google Shape;35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36</a:t>
            </a:fld>
            <a:endParaRPr/>
          </a:p>
        </p:txBody>
      </p:sp>
      <p:sp>
        <p:nvSpPr>
          <p:cNvPr id="358" name="Google Shape;35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3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37</a:t>
            </a:fld>
            <a:endParaRPr/>
          </a:p>
        </p:txBody>
      </p:sp>
      <p:sp>
        <p:nvSpPr>
          <p:cNvPr id="365" name="Google Shape;36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6" name="Google Shape;366;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38</a:t>
            </a:fld>
            <a:endParaRPr/>
          </a:p>
        </p:txBody>
      </p:sp>
      <p:sp>
        <p:nvSpPr>
          <p:cNvPr id="372" name="Google Shape;37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3" name="Google Shape;373;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39</a:t>
            </a:fld>
            <a:endParaRPr/>
          </a:p>
        </p:txBody>
      </p:sp>
      <p:sp>
        <p:nvSpPr>
          <p:cNvPr id="379" name="Google Shape;37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0" name="Google Shape;380;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4</a:t>
            </a:fld>
            <a:endParaRPr/>
          </a:p>
        </p:txBody>
      </p:sp>
      <p:sp>
        <p:nvSpPr>
          <p:cNvPr id="134" name="Google Shape;13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40</a:t>
            </a:fld>
            <a:endParaRPr/>
          </a:p>
        </p:txBody>
      </p:sp>
      <p:sp>
        <p:nvSpPr>
          <p:cNvPr id="386" name="Google Shape;38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7" name="Google Shape;387;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4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41</a:t>
            </a:fld>
            <a:endParaRPr/>
          </a:p>
        </p:txBody>
      </p:sp>
      <p:sp>
        <p:nvSpPr>
          <p:cNvPr id="393" name="Google Shape;393;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4" name="Google Shape;394;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42</a:t>
            </a:fld>
            <a:endParaRPr/>
          </a:p>
        </p:txBody>
      </p:sp>
      <p:sp>
        <p:nvSpPr>
          <p:cNvPr id="400" name="Google Shape;40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p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43</a:t>
            </a:fld>
            <a:endParaRPr/>
          </a:p>
        </p:txBody>
      </p:sp>
      <p:sp>
        <p:nvSpPr>
          <p:cNvPr id="407" name="Google Shape;40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8" name="Google Shape;408;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44</a:t>
            </a:fld>
            <a:endParaRPr/>
          </a:p>
        </p:txBody>
      </p:sp>
      <p:sp>
        <p:nvSpPr>
          <p:cNvPr id="414" name="Google Shape;414;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5" name="Google Shape;415;p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45</a:t>
            </a:fld>
            <a:endParaRPr/>
          </a:p>
        </p:txBody>
      </p:sp>
      <p:sp>
        <p:nvSpPr>
          <p:cNvPr id="421" name="Google Shape;42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2" name="Google Shape;422;p4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46</a:t>
            </a:fld>
            <a:endParaRPr/>
          </a:p>
        </p:txBody>
      </p:sp>
      <p:sp>
        <p:nvSpPr>
          <p:cNvPr id="429" name="Google Shape;42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0" name="Google Shape;430;p4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5</a:t>
            </a:fld>
            <a:endParaRPr/>
          </a:p>
        </p:txBody>
      </p:sp>
      <p:sp>
        <p:nvSpPr>
          <p:cNvPr id="141" name="Google Shape;14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 name="Google Shape;142;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5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5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6</a:t>
            </a:fld>
            <a:endParaRPr/>
          </a:p>
        </p:txBody>
      </p:sp>
      <p:sp>
        <p:nvSpPr>
          <p:cNvPr id="148" name="Google Shape;14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7</a:t>
            </a:fld>
            <a:endParaRPr/>
          </a:p>
        </p:txBody>
      </p:sp>
      <p:sp>
        <p:nvSpPr>
          <p:cNvPr id="155" name="Google Shape;15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6" name="Google Shape;156;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8</a:t>
            </a:fld>
            <a:endParaRPr/>
          </a:p>
        </p:txBody>
      </p:sp>
      <p:sp>
        <p:nvSpPr>
          <p:cNvPr id="162" name="Google Shape;16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1200"/>
                <a:buFont typeface="Tahoma"/>
                <a:buNone/>
              </a:pPr>
              <a:t>9</a:t>
            </a:fld>
            <a:endParaRPr/>
          </a:p>
        </p:txBody>
      </p:sp>
      <p:sp>
        <p:nvSpPr>
          <p:cNvPr id="169" name="Google Shape;1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 descr="Pink tissue paper"/>
          <p:cNvSpPr txBox="1">
            <a:spLocks noGrp="1"/>
          </p:cNvSpPr>
          <p:nvPr>
            <p:ph type="ctrTitle"/>
          </p:nvPr>
        </p:nvSpPr>
        <p:spPr>
          <a:xfrm>
            <a:off x="228600" y="152400"/>
            <a:ext cx="7086600" cy="2286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6600">
                <a:solidFill>
                  <a:srgbClr val="99003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descr="Pink tissue paper"/>
          <p:cNvSpPr txBox="1">
            <a:spLocks noGrp="1"/>
          </p:cNvSpPr>
          <p:nvPr>
            <p:ph type="subTitle" idx="1"/>
          </p:nvPr>
        </p:nvSpPr>
        <p:spPr>
          <a:xfrm>
            <a:off x="304800" y="2590800"/>
            <a:ext cx="6629400" cy="1905000"/>
          </a:xfrm>
          <a:prstGeom prst="rect">
            <a:avLst/>
          </a:prstGeom>
          <a:noFill/>
          <a:ln>
            <a:noFill/>
          </a:ln>
        </p:spPr>
        <p:txBody>
          <a:bodyPr spcFirstLastPara="1" wrap="square" lIns="91425" tIns="45700" rIns="0" bIns="45700" anchor="t" anchorCtr="0">
            <a:noAutofit/>
          </a:bodyPr>
          <a:lstStyle>
            <a:lvl1pPr lvl="0" algn="l">
              <a:spcBef>
                <a:spcPts val="640"/>
              </a:spcBef>
              <a:spcAft>
                <a:spcPts val="0"/>
              </a:spcAft>
              <a:buSzPts val="1920"/>
              <a:buFont typeface="Noto Sans Symbols"/>
              <a:buNone/>
              <a:defRPr sz="3200"/>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a:spLocks noGrp="1"/>
          </p:cNvSpPr>
          <p:nvPr>
            <p:ph type="pic" idx="2"/>
          </p:nvPr>
        </p:nvSpPr>
        <p:spPr>
          <a:xfrm>
            <a:off x="3887788" y="987425"/>
            <a:ext cx="4629150" cy="4873625"/>
          </a:xfrm>
          <a:prstGeom prst="rect">
            <a:avLst/>
          </a:prstGeom>
          <a:noFill/>
          <a:ln>
            <a:noFill/>
          </a:ln>
        </p:spPr>
      </p:sp>
      <p:sp>
        <p:nvSpPr>
          <p:cNvPr id="95" name="Google Shape;95;p20"/>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0" bIns="45700" anchor="t" anchorCtr="0">
            <a:noAutofit/>
          </a:bodyPr>
          <a:lstStyle>
            <a:lvl1pPr marL="457200" lvl="0" indent="-228600" algn="l">
              <a:spcBef>
                <a:spcPts val="320"/>
              </a:spcBef>
              <a:spcAft>
                <a:spcPts val="0"/>
              </a:spcAft>
              <a:buSzPts val="960"/>
              <a:buNone/>
              <a:defRPr sz="1600"/>
            </a:lvl1pPr>
            <a:lvl2pPr marL="914400" lvl="1" indent="-228600" algn="l">
              <a:spcBef>
                <a:spcPts val="280"/>
              </a:spcBef>
              <a:spcAft>
                <a:spcPts val="0"/>
              </a:spcAft>
              <a:buSzPts val="770"/>
              <a:buNone/>
              <a:defRPr sz="1400"/>
            </a:lvl2pPr>
            <a:lvl3pPr marL="1371600" lvl="2" indent="-228600" algn="l">
              <a:spcBef>
                <a:spcPts val="240"/>
              </a:spcBef>
              <a:spcAft>
                <a:spcPts val="0"/>
              </a:spcAft>
              <a:buSzPts val="600"/>
              <a:buNone/>
              <a:defRPr sz="1200"/>
            </a:lvl3pPr>
            <a:lvl4pPr marL="1828800" lvl="3" indent="-228600" algn="l">
              <a:spcBef>
                <a:spcPts val="200"/>
              </a:spcBef>
              <a:spcAft>
                <a:spcPts val="0"/>
              </a:spcAft>
              <a:buSzPts val="550"/>
              <a:buNone/>
              <a:defRPr sz="1000"/>
            </a:lvl4pPr>
            <a:lvl5pPr marL="2286000" lvl="4" indent="-228600" algn="l">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6" name="Google Shape;96;p2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2"/>
          <p:cNvSpPr txBox="1">
            <a:spLocks noGrp="1"/>
          </p:cNvSpPr>
          <p:nvPr>
            <p:ph type="body" idx="1"/>
          </p:nvPr>
        </p:nvSpPr>
        <p:spPr>
          <a:xfrm rot="5400000">
            <a:off x="2101055" y="-261143"/>
            <a:ext cx="4572000" cy="8294687"/>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9"/>
        <p:cNvGrpSpPr/>
        <p:nvPr/>
      </p:nvGrpSpPr>
      <p:grpSpPr>
        <a:xfrm>
          <a:off x="0" y="0"/>
          <a:ext cx="0" cy="0"/>
          <a:chOff x="0" y="0"/>
          <a:chExt cx="0" cy="0"/>
        </a:xfrm>
      </p:grpSpPr>
      <p:sp>
        <p:nvSpPr>
          <p:cNvPr id="110" name="Google Shape;110;p24"/>
          <p:cNvSpPr txBox="1">
            <a:spLocks noGrp="1"/>
          </p:cNvSpPr>
          <p:nvPr>
            <p:ph type="title"/>
          </p:nvPr>
        </p:nvSpPr>
        <p:spPr>
          <a:xfrm rot="5400000">
            <a:off x="4561682" y="2199482"/>
            <a:ext cx="5868987" cy="20764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4"/>
          <p:cNvSpPr txBox="1">
            <a:spLocks noGrp="1"/>
          </p:cNvSpPr>
          <p:nvPr>
            <p:ph type="body" idx="1"/>
          </p:nvPr>
        </p:nvSpPr>
        <p:spPr>
          <a:xfrm rot="5400000">
            <a:off x="332582" y="199231"/>
            <a:ext cx="5868987" cy="607695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0" bIns="45700" anchor="t" anchorCtr="0">
            <a:noAutofit/>
          </a:bodyPr>
          <a:lstStyle>
            <a:lvl1pPr marL="457200" lvl="0" indent="-228600" algn="l">
              <a:spcBef>
                <a:spcPts val="480"/>
              </a:spcBef>
              <a:spcAft>
                <a:spcPts val="0"/>
              </a:spcAft>
              <a:buSzPts val="1440"/>
              <a:buNone/>
              <a:defRPr sz="2400"/>
            </a:lvl1pPr>
            <a:lvl2pPr marL="914400" lvl="1" indent="-228600" algn="l">
              <a:spcBef>
                <a:spcPts val="400"/>
              </a:spcBef>
              <a:spcAft>
                <a:spcPts val="0"/>
              </a:spcAft>
              <a:buSzPts val="1100"/>
              <a:buNone/>
              <a:defRPr sz="2000"/>
            </a:lvl2pPr>
            <a:lvl3pPr marL="1371600" lvl="2" indent="-228600" algn="l">
              <a:spcBef>
                <a:spcPts val="360"/>
              </a:spcBef>
              <a:spcAft>
                <a:spcPts val="0"/>
              </a:spcAft>
              <a:buSzPts val="900"/>
              <a:buNone/>
              <a:defRPr sz="1800"/>
            </a:lvl3pPr>
            <a:lvl4pPr marL="1828800" lvl="3" indent="-228600" algn="l">
              <a:spcBef>
                <a:spcPts val="320"/>
              </a:spcBef>
              <a:spcAft>
                <a:spcPts val="0"/>
              </a:spcAft>
              <a:buSzPts val="880"/>
              <a:buNone/>
              <a:defRPr sz="1600"/>
            </a:lvl4pPr>
            <a:lvl5pPr marL="2286000" lvl="4" indent="-228600" algn="l">
              <a:spcBef>
                <a:spcPts val="320"/>
              </a:spcBef>
              <a:spcAft>
                <a:spcPts val="0"/>
              </a:spcAft>
              <a:buSzPts val="8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45" name="Google Shape;45;p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body" idx="1"/>
          </p:nvPr>
        </p:nvSpPr>
        <p:spPr>
          <a:xfrm>
            <a:off x="239713" y="1600200"/>
            <a:ext cx="4070350"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0"/>
          <p:cNvSpPr txBox="1">
            <a:spLocks noGrp="1"/>
          </p:cNvSpPr>
          <p:nvPr>
            <p:ph type="body" idx="2"/>
          </p:nvPr>
        </p:nvSpPr>
        <p:spPr>
          <a:xfrm>
            <a:off x="4462463" y="1600200"/>
            <a:ext cx="4071937"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body" idx="1"/>
          </p:nvPr>
        </p:nvSpPr>
        <p:spPr>
          <a:xfrm>
            <a:off x="630238" y="1681163"/>
            <a:ext cx="3868737" cy="82391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2" name="Google Shape;62;p12"/>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2"/>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12"/>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7"/>
        <p:cNvGrpSpPr/>
        <p:nvPr/>
      </p:nvGrpSpPr>
      <p:grpSpPr>
        <a:xfrm>
          <a:off x="0" y="0"/>
          <a:ext cx="0" cy="0"/>
          <a:chOff x="0" y="0"/>
          <a:chExt cx="0" cy="0"/>
        </a:xfrm>
      </p:grpSpPr>
      <p:sp>
        <p:nvSpPr>
          <p:cNvPr id="78" name="Google Shape;78;p1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0"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6" name="Google Shape;86;p18"/>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0" bIns="45700" anchor="t" anchorCtr="0">
            <a:noAutofit/>
          </a:bodyPr>
          <a:lstStyle>
            <a:lvl1pPr marL="457200" lvl="0" indent="-228600" algn="l">
              <a:spcBef>
                <a:spcPts val="320"/>
              </a:spcBef>
              <a:spcAft>
                <a:spcPts val="0"/>
              </a:spcAft>
              <a:buSzPts val="960"/>
              <a:buNone/>
              <a:defRPr sz="1600"/>
            </a:lvl1pPr>
            <a:lvl2pPr marL="914400" lvl="1" indent="-228600" algn="l">
              <a:spcBef>
                <a:spcPts val="280"/>
              </a:spcBef>
              <a:spcAft>
                <a:spcPts val="0"/>
              </a:spcAft>
              <a:buSzPts val="770"/>
              <a:buNone/>
              <a:defRPr sz="1400"/>
            </a:lvl2pPr>
            <a:lvl3pPr marL="1371600" lvl="2" indent="-228600" algn="l">
              <a:spcBef>
                <a:spcPts val="240"/>
              </a:spcBef>
              <a:spcAft>
                <a:spcPts val="0"/>
              </a:spcAft>
              <a:buSzPts val="600"/>
              <a:buNone/>
              <a:defRPr sz="1200"/>
            </a:lvl3pPr>
            <a:lvl4pPr marL="1828800" lvl="3" indent="-228600" algn="l">
              <a:spcBef>
                <a:spcPts val="200"/>
              </a:spcBef>
              <a:spcAft>
                <a:spcPts val="0"/>
              </a:spcAft>
              <a:buSzPts val="550"/>
              <a:buNone/>
              <a:defRPr sz="1000"/>
            </a:lvl4pPr>
            <a:lvl5pPr marL="2286000" lvl="4" indent="-228600" algn="l">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1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8305800" y="0"/>
            <a:ext cx="609600" cy="6858000"/>
          </a:xfrm>
          <a:prstGeom prst="rect">
            <a:avLst/>
          </a:prstGeom>
          <a:gradFill>
            <a:gsLst>
              <a:gs pos="0">
                <a:srgbClr val="677228">
                  <a:alpha val="43921"/>
                </a:srgbClr>
              </a:gs>
              <a:gs pos="100000">
                <a:srgbClr val="5A6423"/>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1" name="Google Shape;11;p1"/>
          <p:cNvSpPr txBox="1"/>
          <p:nvPr/>
        </p:nvSpPr>
        <p:spPr>
          <a:xfrm rot="-5400000">
            <a:off x="3500437" y="-985837"/>
            <a:ext cx="2143125" cy="9144000"/>
          </a:xfrm>
          <a:prstGeom prst="rect">
            <a:avLst/>
          </a:prstGeom>
          <a:solidFill>
            <a:srgbClr val="677228">
              <a:alpha val="4352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2" name="Google Shape;12;p1"/>
          <p:cNvSpPr txBox="1"/>
          <p:nvPr/>
        </p:nvSpPr>
        <p:spPr>
          <a:xfrm>
            <a:off x="7315200" y="2438400"/>
            <a:ext cx="1828800" cy="2290762"/>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3" name="Google Shape;13;p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90" name="Google Shape;90;p1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1" name="Google Shape;91;p1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99" name="Google Shape;99;p2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0" name="Google Shape;100;p2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107" name="Google Shape;107;p2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8" name="Google Shape;108;p2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20" name="Google Shape;20;p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grpSp>
        <p:nvGrpSpPr>
          <p:cNvPr id="28" name="Google Shape;28;p6"/>
          <p:cNvGrpSpPr/>
          <p:nvPr/>
        </p:nvGrpSpPr>
        <p:grpSpPr>
          <a:xfrm>
            <a:off x="8936037" y="1449387"/>
            <a:ext cx="207962" cy="5408612"/>
            <a:chOff x="5606" y="889"/>
            <a:chExt cx="154" cy="3431"/>
          </a:xfrm>
        </p:grpSpPr>
        <p:sp>
          <p:nvSpPr>
            <p:cNvPr id="29" name="Google Shape;29;p6"/>
            <p:cNvSpPr txBox="1"/>
            <p:nvPr/>
          </p:nvSpPr>
          <p:spPr>
            <a:xfrm flipH="1">
              <a:off x="5685" y="889"/>
              <a:ext cx="75" cy="3431"/>
            </a:xfrm>
            <a:prstGeom prst="rect">
              <a:avLst/>
            </a:prstGeom>
            <a:solidFill>
              <a:srgbClr val="67722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nvGrpSpPr>
            <p:cNvPr id="30" name="Google Shape;30;p6"/>
            <p:cNvGrpSpPr/>
            <p:nvPr/>
          </p:nvGrpSpPr>
          <p:grpSpPr>
            <a:xfrm>
              <a:off x="5606" y="889"/>
              <a:ext cx="106" cy="3431"/>
              <a:chOff x="5606" y="889"/>
              <a:chExt cx="106" cy="3431"/>
            </a:xfrm>
          </p:grpSpPr>
          <p:sp>
            <p:nvSpPr>
              <p:cNvPr id="31" name="Google Shape;31;p6"/>
              <p:cNvSpPr txBox="1"/>
              <p:nvPr/>
            </p:nvSpPr>
            <p:spPr>
              <a:xfrm rot="10800000" flipH="1">
                <a:off x="5606" y="889"/>
                <a:ext cx="58" cy="3431"/>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2" name="Google Shape;32;p6"/>
              <p:cNvSpPr txBox="1"/>
              <p:nvPr/>
            </p:nvSpPr>
            <p:spPr>
              <a:xfrm rot="10800000" flipH="1">
                <a:off x="5654" y="889"/>
                <a:ext cx="58" cy="3431"/>
              </a:xfrm>
              <a:prstGeom prst="rect">
                <a:avLst/>
              </a:prstGeom>
              <a:solidFill>
                <a:srgbClr val="9900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grpSp>
      <p:sp>
        <p:nvSpPr>
          <p:cNvPr id="33" name="Google Shape;33;p6"/>
          <p:cNvSpPr txBox="1"/>
          <p:nvPr/>
        </p:nvSpPr>
        <p:spPr>
          <a:xfrm>
            <a:off x="-1" y="1"/>
            <a:ext cx="9140825" cy="1449387"/>
          </a:xfrm>
          <a:prstGeom prst="rect">
            <a:avLst/>
          </a:prstGeom>
          <a:solidFill>
            <a:srgbClr val="677228">
              <a:alpha val="3568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4" name="Google Shape;34;p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35" name="Google Shape;35;p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b="0">
              <a:solidFill>
                <a:srgbClr val="000000"/>
              </a:solidFill>
            </a:endParaRPr>
          </a:p>
        </p:txBody>
      </p:sp>
      <p:sp>
        <p:nvSpPr>
          <p:cNvPr id="36" name="Google Shape;36;p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7" name="Google Shape;37;p6"/>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a:solidFill>
                  <a:schemeClr val="dk1"/>
                </a:solidFill>
                <a:latin typeface="Arial"/>
                <a:ea typeface="Arial"/>
                <a:cs typeface="Arial"/>
                <a:sym typeface="Arial"/>
              </a:rPr>
              <a:t>Copyright © 2007 </a:t>
            </a:r>
            <a:r>
              <a:rPr lang="en-US" sz="900" b="0" i="0" u="none">
                <a:solidFill>
                  <a:srgbClr val="000000"/>
                </a:solidFill>
                <a:latin typeface="Arial"/>
                <a:ea typeface="Arial"/>
                <a:cs typeface="Arial"/>
                <a:sym typeface="Arial"/>
              </a:rPr>
              <a:t>Ramez Elmasri and Shamkant B. Navathe</a:t>
            </a:r>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40" name="Google Shape;40;p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Google Shape;41;p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48" name="Google Shape;48;p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9" name="Google Shape;49;p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57" name="Google Shape;57;p1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8" name="Google Shape;58;p1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68" name="Google Shape;68;p1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 name="Google Shape;69;p1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75" name="Google Shape;75;p1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6" name="Google Shape;76;p1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81" name="Google Shape;81;p1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2" name="Google Shape;82;p1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pPr marL="0" lvl="0" indent="0" algn="r" rtl="0">
                <a:spcBef>
                  <a:spcPts val="0"/>
                </a:spcBef>
                <a:spcAft>
                  <a:spcPts val="0"/>
                </a:spcAft>
                <a:buNone/>
              </a:pPr>
              <a:t>‹#›</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17"/>
        <p:cNvGrpSpPr/>
        <p:nvPr/>
      </p:nvGrpSpPr>
      <p:grpSpPr>
        <a:xfrm>
          <a:off x="0" y="0"/>
          <a:ext cx="0" cy="0"/>
          <a:chOff x="0" y="0"/>
          <a:chExt cx="0" cy="0"/>
        </a:xfrm>
      </p:grpSpPr>
      <p:sp>
        <p:nvSpPr>
          <p:cNvPr id="118" name="Google Shape;118;p25" descr="Pink tissue paper"/>
          <p:cNvSpPr txBox="1">
            <a:spLocks noGrp="1"/>
          </p:cNvSpPr>
          <p:nvPr>
            <p:ph type="subTitle" idx="1"/>
          </p:nvPr>
        </p:nvSpPr>
        <p:spPr>
          <a:xfrm>
            <a:off x="304800" y="2590800"/>
            <a:ext cx="8077200" cy="685800"/>
          </a:xfrm>
          <a:prstGeom prst="rect">
            <a:avLst/>
          </a:prstGeom>
          <a:noFill/>
          <a:ln>
            <a:noFill/>
          </a:ln>
        </p:spPr>
        <p:txBody>
          <a:bodyPr spcFirstLastPara="1" wrap="square" lIns="91425" tIns="45700" rIns="0" bIns="45700" anchor="t" anchorCtr="0">
            <a:noAutofit/>
          </a:bodyPr>
          <a:lstStyle/>
          <a:p>
            <a:pPr marL="0" lvl="0" indent="0" algn="ctr" rtl="0">
              <a:lnSpc>
                <a:spcPct val="100000"/>
              </a:lnSpc>
              <a:spcBef>
                <a:spcPts val="0"/>
              </a:spcBef>
              <a:spcAft>
                <a:spcPts val="0"/>
              </a:spcAft>
              <a:buSzPts val="1920"/>
              <a:buNone/>
            </a:pPr>
            <a:r>
              <a:rPr lang="en-US" sz="3200" b="0" i="0" u="none">
                <a:solidFill>
                  <a:schemeClr val="dk2"/>
                </a:solidFill>
                <a:latin typeface="Arial"/>
                <a:ea typeface="Arial"/>
                <a:cs typeface="Arial"/>
                <a:sym typeface="Arial"/>
              </a:rPr>
              <a:t>Database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34"/>
          <p:cNvSpPr txBox="1">
            <a:spLocks noGrp="1"/>
          </p:cNvSpPr>
          <p:nvPr>
            <p:ph type="title"/>
          </p:nvPr>
        </p:nvSpPr>
        <p:spPr>
          <a:xfrm>
            <a:off x="76200" y="228600"/>
            <a:ext cx="8763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Introduction to Database Security Issues</a:t>
            </a:r>
            <a:endParaRPr/>
          </a:p>
        </p:txBody>
      </p:sp>
      <p:sp>
        <p:nvSpPr>
          <p:cNvPr id="180" name="Google Shape;180;p3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final security issue is </a:t>
            </a:r>
            <a:r>
              <a:rPr lang="en-US" sz="2800" b="1" i="0" u="none">
                <a:solidFill>
                  <a:schemeClr val="dk2"/>
                </a:solidFill>
                <a:latin typeface="Arial"/>
                <a:ea typeface="Arial"/>
                <a:cs typeface="Arial"/>
                <a:sym typeface="Arial"/>
              </a:rPr>
              <a:t>data encryption</a:t>
            </a:r>
            <a:r>
              <a:rPr lang="en-US" sz="2800" b="0" i="0" u="none">
                <a:solidFill>
                  <a:schemeClr val="dk2"/>
                </a:solidFill>
                <a:latin typeface="Arial"/>
                <a:ea typeface="Arial"/>
                <a:cs typeface="Arial"/>
                <a:sym typeface="Arial"/>
              </a:rPr>
              <a:t>, which is used to protect sensitive data (such as credit card numbers) that is being transmitted via some type communication network.</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data is </a:t>
            </a:r>
            <a:r>
              <a:rPr lang="en-US" sz="2800" b="1" i="0" u="none">
                <a:solidFill>
                  <a:schemeClr val="dk2"/>
                </a:solidFill>
                <a:latin typeface="Arial"/>
                <a:ea typeface="Arial"/>
                <a:cs typeface="Arial"/>
                <a:sym typeface="Arial"/>
              </a:rPr>
              <a:t>encoded</a:t>
            </a:r>
            <a:r>
              <a:rPr lang="en-US" sz="2800" b="0" i="0" u="none">
                <a:solidFill>
                  <a:schemeClr val="dk2"/>
                </a:solidFill>
                <a:latin typeface="Arial"/>
                <a:ea typeface="Arial"/>
                <a:cs typeface="Arial"/>
                <a:sym typeface="Arial"/>
              </a:rPr>
              <a:t> using some </a:t>
            </a:r>
            <a:r>
              <a:rPr lang="en-US" sz="2800" b="1" i="0" u="none">
                <a:solidFill>
                  <a:schemeClr val="dk2"/>
                </a:solidFill>
                <a:latin typeface="Arial"/>
                <a:ea typeface="Arial"/>
                <a:cs typeface="Arial"/>
                <a:sym typeface="Arial"/>
              </a:rPr>
              <a:t>encoding algorithm</a:t>
            </a:r>
            <a:r>
              <a:rPr lang="en-US" sz="2800" b="0" i="0" u="none">
                <a:solidFill>
                  <a:schemeClr val="dk2"/>
                </a:solidFill>
                <a:latin typeface="Arial"/>
                <a:ea typeface="Arial"/>
                <a:cs typeface="Arial"/>
                <a:sym typeface="Arial"/>
              </a:rPr>
              <a:t>.</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An unauthorized user who access encoded data will have difficulty deciphering it, but authorized users are given decoding or decrypting algorithms (or keys) to decipher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533400" y="304800"/>
            <a:ext cx="7796212" cy="60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Database Security and the DBA </a:t>
            </a:r>
            <a:endParaRPr/>
          </a:p>
        </p:txBody>
      </p:sp>
      <p:sp>
        <p:nvSpPr>
          <p:cNvPr id="187" name="Google Shape;187;p3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database administrator (</a:t>
            </a:r>
            <a:r>
              <a:rPr lang="en-US" sz="2800" b="1" i="0" u="none">
                <a:solidFill>
                  <a:schemeClr val="dk2"/>
                </a:solidFill>
                <a:latin typeface="Arial"/>
                <a:ea typeface="Arial"/>
                <a:cs typeface="Arial"/>
                <a:sym typeface="Arial"/>
              </a:rPr>
              <a:t>DBA</a:t>
            </a:r>
            <a:r>
              <a:rPr lang="en-US" sz="2800" b="0" i="0" u="none">
                <a:solidFill>
                  <a:schemeClr val="dk2"/>
                </a:solidFill>
                <a:latin typeface="Arial"/>
                <a:ea typeface="Arial"/>
                <a:cs typeface="Arial"/>
                <a:sym typeface="Arial"/>
              </a:rPr>
              <a:t>) is the central authority for managing a database system.</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The DBA’s responsibilities include</a:t>
            </a:r>
            <a:endParaRPr/>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granting privileges to users who need to use the system</a:t>
            </a:r>
            <a:endParaRPr/>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classifying users and data in accordance with the policy of the organization</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DBA is responsible for the overall security of the database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609600" y="381000"/>
            <a:ext cx="7796212"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 Database Security and the DBA</a:t>
            </a:r>
            <a:endParaRPr/>
          </a:p>
        </p:txBody>
      </p:sp>
      <p:sp>
        <p:nvSpPr>
          <p:cNvPr id="194" name="Google Shape;194;p3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DBA has a DBA account in the DBMS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Sometimes these are called a system or superuser account</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These accounts provide powerful capabilities such as:</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1. Account creation</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2. Privilege granting</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3. Privilege revocation</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4. Security level assignment</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Action 1 is access control, whereas 2 and 3 are discretionary and 4 is used to control mandatory authorization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Access Protection, User Accounts, and Database Audits</a:t>
            </a:r>
            <a:endParaRPr/>
          </a:p>
        </p:txBody>
      </p:sp>
      <p:sp>
        <p:nvSpPr>
          <p:cNvPr id="201" name="Google Shape;201;p3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Whenever a person or group of person s need to access a database system, the individual or group must first apply for a user account.</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The DBA will then create a new </a:t>
            </a:r>
            <a:r>
              <a:rPr lang="en-US" sz="2600" b="1" i="0" u="none">
                <a:solidFill>
                  <a:srgbClr val="800000"/>
                </a:solidFill>
                <a:latin typeface="Arial"/>
                <a:ea typeface="Arial"/>
                <a:cs typeface="Arial"/>
                <a:sym typeface="Arial"/>
              </a:rPr>
              <a:t>account id</a:t>
            </a:r>
            <a:r>
              <a:rPr lang="en-US" sz="2600" b="0" i="0" u="none">
                <a:solidFill>
                  <a:srgbClr val="800000"/>
                </a:solidFill>
                <a:latin typeface="Arial"/>
                <a:ea typeface="Arial"/>
                <a:cs typeface="Arial"/>
                <a:sym typeface="Arial"/>
              </a:rPr>
              <a:t> and </a:t>
            </a:r>
            <a:r>
              <a:rPr lang="en-US" sz="2600" b="1" i="0" u="none">
                <a:solidFill>
                  <a:srgbClr val="800000"/>
                </a:solidFill>
                <a:latin typeface="Arial"/>
                <a:ea typeface="Arial"/>
                <a:cs typeface="Arial"/>
                <a:sym typeface="Arial"/>
              </a:rPr>
              <a:t>password</a:t>
            </a:r>
            <a:r>
              <a:rPr lang="en-US" sz="2600" b="0" i="0" u="none">
                <a:solidFill>
                  <a:srgbClr val="800000"/>
                </a:solidFill>
                <a:latin typeface="Arial"/>
                <a:ea typeface="Arial"/>
                <a:cs typeface="Arial"/>
                <a:sym typeface="Arial"/>
              </a:rPr>
              <a:t> for the user if he/she deems there is a legitimate need to access the database</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user must log in to the DBMS by entering account id and password whenever database access is needed.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Access Protection, User Accounts, and Database Audits</a:t>
            </a:r>
            <a:endParaRPr/>
          </a:p>
        </p:txBody>
      </p:sp>
      <p:sp>
        <p:nvSpPr>
          <p:cNvPr id="208" name="Google Shape;208;p3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database system must also keep </a:t>
            </a:r>
            <a:r>
              <a:rPr lang="en-US" sz="2800" b="1" i="0" u="none">
                <a:solidFill>
                  <a:schemeClr val="dk2"/>
                </a:solidFill>
                <a:latin typeface="Arial"/>
                <a:ea typeface="Arial"/>
                <a:cs typeface="Arial"/>
                <a:sym typeface="Arial"/>
              </a:rPr>
              <a:t>track of all operations</a:t>
            </a:r>
            <a:r>
              <a:rPr lang="en-US" sz="2800" b="0" i="0" u="none">
                <a:solidFill>
                  <a:schemeClr val="dk2"/>
                </a:solidFill>
                <a:latin typeface="Arial"/>
                <a:ea typeface="Arial"/>
                <a:cs typeface="Arial"/>
                <a:sym typeface="Arial"/>
              </a:rPr>
              <a:t> on the database that are applied by a certain user throughout </a:t>
            </a:r>
            <a:r>
              <a:rPr lang="en-US" sz="2800" b="1" i="0" u="none">
                <a:solidFill>
                  <a:schemeClr val="dk2"/>
                </a:solidFill>
                <a:latin typeface="Arial"/>
                <a:ea typeface="Arial"/>
                <a:cs typeface="Arial"/>
                <a:sym typeface="Arial"/>
              </a:rPr>
              <a:t>each login session</a:t>
            </a:r>
            <a:r>
              <a:rPr lang="en-US" sz="2800" b="0" i="0" u="none">
                <a:solidFill>
                  <a:schemeClr val="dk2"/>
                </a:solidFill>
                <a:latin typeface="Arial"/>
                <a:ea typeface="Arial"/>
                <a:cs typeface="Arial"/>
                <a:sym typeface="Arial"/>
              </a:rPr>
              <a:t>.</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To keep a record of all updates applied to the database and of the particular user who applied each update, we can modify </a:t>
            </a:r>
            <a:r>
              <a:rPr lang="en-US" sz="2600" b="1" i="0" u="none">
                <a:solidFill>
                  <a:srgbClr val="800000"/>
                </a:solidFill>
                <a:latin typeface="Arial"/>
                <a:ea typeface="Arial"/>
                <a:cs typeface="Arial"/>
                <a:sym typeface="Arial"/>
              </a:rPr>
              <a:t>system log</a:t>
            </a:r>
            <a:r>
              <a:rPr lang="en-US" sz="2600" b="0" i="0" u="none">
                <a:solidFill>
                  <a:srgbClr val="800000"/>
                </a:solidFill>
                <a:latin typeface="Arial"/>
                <a:ea typeface="Arial"/>
                <a:cs typeface="Arial"/>
                <a:sym typeface="Arial"/>
              </a:rPr>
              <a:t>, which includes an entry for each operation applied to the database that may be required for recovery from a transaction failure or system crash.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Access Protection, User Accounts, and Database Audits</a:t>
            </a:r>
            <a:endParaRPr/>
          </a:p>
        </p:txBody>
      </p:sp>
      <p:sp>
        <p:nvSpPr>
          <p:cNvPr id="215" name="Google Shape;215;p3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If any tampering with the database is suspected, a </a:t>
            </a:r>
            <a:r>
              <a:rPr lang="en-US" sz="2800" b="1" i="0" u="none">
                <a:solidFill>
                  <a:schemeClr val="dk2"/>
                </a:solidFill>
                <a:latin typeface="Arial"/>
                <a:ea typeface="Arial"/>
                <a:cs typeface="Arial"/>
                <a:sym typeface="Arial"/>
              </a:rPr>
              <a:t>database audit</a:t>
            </a:r>
            <a:r>
              <a:rPr lang="en-US" sz="2800" b="0" i="0" u="none">
                <a:solidFill>
                  <a:schemeClr val="dk2"/>
                </a:solidFill>
                <a:latin typeface="Arial"/>
                <a:ea typeface="Arial"/>
                <a:cs typeface="Arial"/>
                <a:sym typeface="Arial"/>
              </a:rPr>
              <a:t> is performed</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A database audit consists of reviewing the log to examine all accesses and operations applied to the database during a certain time period.</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database log that is used mainly for security purposes is sometimes called an </a:t>
            </a:r>
            <a:r>
              <a:rPr lang="en-US" sz="2800" b="1" i="0" u="none">
                <a:solidFill>
                  <a:schemeClr val="dk2"/>
                </a:solidFill>
                <a:latin typeface="Arial"/>
                <a:ea typeface="Arial"/>
                <a:cs typeface="Arial"/>
                <a:sym typeface="Arial"/>
              </a:rPr>
              <a:t>audit trail</a:t>
            </a:r>
            <a:r>
              <a:rPr lang="en-US" sz="2800" b="0" i="0" u="none">
                <a:solidFill>
                  <a:schemeClr val="dk2"/>
                </a:solidFill>
                <a:latin typeface="Arial"/>
                <a:ea typeface="Arial"/>
                <a:cs typeface="Arial"/>
                <a:sym typeface="Arial"/>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Discretionary Access Control Based on Granting and Revoking Privileges</a:t>
            </a:r>
            <a:endParaRPr/>
          </a:p>
        </p:txBody>
      </p:sp>
      <p:sp>
        <p:nvSpPr>
          <p:cNvPr id="222" name="Google Shape;222;p4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typical method of enforcing</a:t>
            </a:r>
            <a:r>
              <a:rPr lang="en-US" sz="2800" b="1" i="0" u="none">
                <a:solidFill>
                  <a:schemeClr val="dk2"/>
                </a:solidFill>
                <a:latin typeface="Arial"/>
                <a:ea typeface="Arial"/>
                <a:cs typeface="Arial"/>
                <a:sym typeface="Arial"/>
              </a:rPr>
              <a:t> discretionary access control </a:t>
            </a:r>
            <a:r>
              <a:rPr lang="en-US" sz="2800" b="0" i="0" u="none">
                <a:solidFill>
                  <a:schemeClr val="dk2"/>
                </a:solidFill>
                <a:latin typeface="Arial"/>
                <a:ea typeface="Arial"/>
                <a:cs typeface="Arial"/>
                <a:sym typeface="Arial"/>
              </a:rPr>
              <a:t>in a database system is based on the </a:t>
            </a:r>
            <a:r>
              <a:rPr lang="en-US" sz="2800" b="1" i="0" u="none">
                <a:solidFill>
                  <a:schemeClr val="dk2"/>
                </a:solidFill>
                <a:latin typeface="Arial"/>
                <a:ea typeface="Arial"/>
                <a:cs typeface="Arial"/>
                <a:sym typeface="Arial"/>
              </a:rPr>
              <a:t>granting</a:t>
            </a:r>
            <a:r>
              <a:rPr lang="en-US" sz="2800" b="0" i="0" u="none">
                <a:solidFill>
                  <a:schemeClr val="dk2"/>
                </a:solidFill>
                <a:latin typeface="Arial"/>
                <a:ea typeface="Arial"/>
                <a:cs typeface="Arial"/>
                <a:sym typeface="Arial"/>
              </a:rPr>
              <a:t> and </a:t>
            </a:r>
            <a:r>
              <a:rPr lang="en-US" sz="2800" b="1" i="0" u="none">
                <a:solidFill>
                  <a:schemeClr val="dk2"/>
                </a:solidFill>
                <a:latin typeface="Arial"/>
                <a:ea typeface="Arial"/>
                <a:cs typeface="Arial"/>
                <a:sym typeface="Arial"/>
              </a:rPr>
              <a:t>revoking</a:t>
            </a:r>
            <a:r>
              <a:rPr lang="en-US" sz="2800" b="0" i="0" u="none">
                <a:solidFill>
                  <a:schemeClr val="dk2"/>
                </a:solidFill>
                <a:latin typeface="Arial"/>
                <a:ea typeface="Arial"/>
                <a:cs typeface="Arial"/>
                <a:sym typeface="Arial"/>
              </a:rPr>
              <a:t> </a:t>
            </a:r>
            <a:r>
              <a:rPr lang="en-US" sz="2800" b="1" i="0" u="none">
                <a:solidFill>
                  <a:schemeClr val="dk2"/>
                </a:solidFill>
                <a:latin typeface="Arial"/>
                <a:ea typeface="Arial"/>
                <a:cs typeface="Arial"/>
                <a:sym typeface="Arial"/>
              </a:rPr>
              <a:t>privileges</a:t>
            </a:r>
            <a:r>
              <a:rPr lang="en-US" sz="2800" b="0" i="0" u="none">
                <a:solidFill>
                  <a:schemeClr val="dk2"/>
                </a:solidFill>
                <a:latin typeface="Arial"/>
                <a:ea typeface="Arial"/>
                <a:cs typeface="Arial"/>
                <a:sym typeface="Arial"/>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2.1Types of Discretionary Privileges</a:t>
            </a:r>
            <a:endParaRPr/>
          </a:p>
        </p:txBody>
      </p:sp>
      <p:sp>
        <p:nvSpPr>
          <p:cNvPr id="229" name="Google Shape;229;p4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a:t>
            </a:r>
            <a:r>
              <a:rPr lang="en-US" sz="2800" b="1" i="0" u="none">
                <a:solidFill>
                  <a:schemeClr val="dk2"/>
                </a:solidFill>
                <a:latin typeface="Arial"/>
                <a:ea typeface="Arial"/>
                <a:cs typeface="Arial"/>
                <a:sym typeface="Arial"/>
              </a:rPr>
              <a:t>account level</a:t>
            </a:r>
            <a:r>
              <a:rPr lang="en-US" sz="2800" b="0" i="0" u="none">
                <a:solidFill>
                  <a:schemeClr val="dk2"/>
                </a:solidFill>
                <a:latin typeface="Arial"/>
                <a:ea typeface="Arial"/>
                <a:cs typeface="Arial"/>
                <a:sym typeface="Arial"/>
              </a:rPr>
              <a:t>:</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At this level, the DBA specifies the particular privileges that each account holds independently of the relations in the database.</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a:t>
            </a:r>
            <a:r>
              <a:rPr lang="en-US" sz="2800" b="1" i="0" u="none">
                <a:solidFill>
                  <a:schemeClr val="dk2"/>
                </a:solidFill>
                <a:latin typeface="Arial"/>
                <a:ea typeface="Arial"/>
                <a:cs typeface="Arial"/>
                <a:sym typeface="Arial"/>
              </a:rPr>
              <a:t>relation level</a:t>
            </a:r>
            <a:r>
              <a:rPr lang="en-US" sz="2800" b="0" i="0" u="none">
                <a:solidFill>
                  <a:schemeClr val="dk2"/>
                </a:solidFill>
                <a:latin typeface="Arial"/>
                <a:ea typeface="Arial"/>
                <a:cs typeface="Arial"/>
                <a:sym typeface="Arial"/>
              </a:rPr>
              <a:t> (or </a:t>
            </a:r>
            <a:r>
              <a:rPr lang="en-US" sz="2800" b="1" i="0" u="none">
                <a:solidFill>
                  <a:schemeClr val="dk2"/>
                </a:solidFill>
                <a:latin typeface="Arial"/>
                <a:ea typeface="Arial"/>
                <a:cs typeface="Arial"/>
                <a:sym typeface="Arial"/>
              </a:rPr>
              <a:t>table level</a:t>
            </a:r>
            <a:r>
              <a:rPr lang="en-US" sz="2800" b="0" i="0" u="none">
                <a:solidFill>
                  <a:schemeClr val="dk2"/>
                </a:solidFill>
                <a:latin typeface="Arial"/>
                <a:ea typeface="Arial"/>
                <a:cs typeface="Arial"/>
                <a:sym typeface="Arial"/>
              </a:rPr>
              <a:t>):</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At this level, the DBA can control the privilege to access each individual relation or view in the database.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4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2.1Types of Discretionary Privileges(2)</a:t>
            </a:r>
            <a:endParaRPr/>
          </a:p>
        </p:txBody>
      </p:sp>
      <p:sp>
        <p:nvSpPr>
          <p:cNvPr id="236" name="Google Shape;236;p4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privileges at the </a:t>
            </a:r>
            <a:r>
              <a:rPr lang="en-US" sz="2400" b="1" i="0" u="none">
                <a:solidFill>
                  <a:schemeClr val="dk2"/>
                </a:solidFill>
                <a:latin typeface="Arial"/>
                <a:ea typeface="Arial"/>
                <a:cs typeface="Arial"/>
                <a:sym typeface="Arial"/>
              </a:rPr>
              <a:t>account level</a:t>
            </a:r>
            <a:r>
              <a:rPr lang="en-US" sz="2400" b="0" i="0" u="none">
                <a:solidFill>
                  <a:schemeClr val="dk2"/>
                </a:solidFill>
                <a:latin typeface="Arial"/>
                <a:ea typeface="Arial"/>
                <a:cs typeface="Arial"/>
                <a:sym typeface="Arial"/>
              </a:rPr>
              <a:t> apply to the capabilities provided to the account itself and can include</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a:t>
            </a:r>
            <a:r>
              <a:rPr lang="en-US" sz="2200" b="1" i="0" u="none">
                <a:solidFill>
                  <a:srgbClr val="800000"/>
                </a:solidFill>
                <a:latin typeface="Arial"/>
                <a:ea typeface="Arial"/>
                <a:cs typeface="Arial"/>
                <a:sym typeface="Arial"/>
              </a:rPr>
              <a:t>CREATE SCHEMA</a:t>
            </a:r>
            <a:r>
              <a:rPr lang="en-US" sz="2200" b="0" i="0" u="none">
                <a:solidFill>
                  <a:srgbClr val="800000"/>
                </a:solidFill>
                <a:latin typeface="Arial"/>
                <a:ea typeface="Arial"/>
                <a:cs typeface="Arial"/>
                <a:sym typeface="Arial"/>
              </a:rPr>
              <a:t> or </a:t>
            </a:r>
            <a:r>
              <a:rPr lang="en-US" sz="2200" b="1" i="0" u="none">
                <a:solidFill>
                  <a:srgbClr val="800000"/>
                </a:solidFill>
                <a:latin typeface="Arial"/>
                <a:ea typeface="Arial"/>
                <a:cs typeface="Arial"/>
                <a:sym typeface="Arial"/>
              </a:rPr>
              <a:t>CREATE TABLE</a:t>
            </a:r>
            <a:r>
              <a:rPr lang="en-US" sz="2200" b="0" i="0" u="none">
                <a:solidFill>
                  <a:srgbClr val="800000"/>
                </a:solidFill>
                <a:latin typeface="Arial"/>
                <a:ea typeface="Arial"/>
                <a:cs typeface="Arial"/>
                <a:sym typeface="Arial"/>
              </a:rPr>
              <a:t> privilege, to create a schema or base relation;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a:t>
            </a:r>
            <a:r>
              <a:rPr lang="en-US" sz="2200" b="1" i="0" u="none">
                <a:solidFill>
                  <a:srgbClr val="800000"/>
                </a:solidFill>
                <a:latin typeface="Arial"/>
                <a:ea typeface="Arial"/>
                <a:cs typeface="Arial"/>
                <a:sym typeface="Arial"/>
              </a:rPr>
              <a:t>CREATE VIEW</a:t>
            </a:r>
            <a:r>
              <a:rPr lang="en-US" sz="2200" b="0" i="0" u="none">
                <a:solidFill>
                  <a:srgbClr val="800000"/>
                </a:solidFill>
                <a:latin typeface="Arial"/>
                <a:ea typeface="Arial"/>
                <a:cs typeface="Arial"/>
                <a:sym typeface="Arial"/>
              </a:rPr>
              <a:t> privilege;</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a:t>
            </a:r>
            <a:r>
              <a:rPr lang="en-US" sz="2200" b="1" i="0" u="none">
                <a:solidFill>
                  <a:srgbClr val="800000"/>
                </a:solidFill>
                <a:latin typeface="Arial"/>
                <a:ea typeface="Arial"/>
                <a:cs typeface="Arial"/>
                <a:sym typeface="Arial"/>
              </a:rPr>
              <a:t>ALTER</a:t>
            </a:r>
            <a:r>
              <a:rPr lang="en-US" sz="2200" b="0" i="0" u="none">
                <a:solidFill>
                  <a:srgbClr val="800000"/>
                </a:solidFill>
                <a:latin typeface="Arial"/>
                <a:ea typeface="Arial"/>
                <a:cs typeface="Arial"/>
                <a:sym typeface="Arial"/>
              </a:rPr>
              <a:t> privilege, to apply schema changes such adding or removing attributes from relations;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a:t>
            </a:r>
            <a:r>
              <a:rPr lang="en-US" sz="2200" b="1" i="0" u="none">
                <a:solidFill>
                  <a:srgbClr val="800000"/>
                </a:solidFill>
                <a:latin typeface="Arial"/>
                <a:ea typeface="Arial"/>
                <a:cs typeface="Arial"/>
                <a:sym typeface="Arial"/>
              </a:rPr>
              <a:t>DROP</a:t>
            </a:r>
            <a:r>
              <a:rPr lang="en-US" sz="2200" b="0" i="0" u="none">
                <a:solidFill>
                  <a:srgbClr val="800000"/>
                </a:solidFill>
                <a:latin typeface="Arial"/>
                <a:ea typeface="Arial"/>
                <a:cs typeface="Arial"/>
                <a:sym typeface="Arial"/>
              </a:rPr>
              <a:t> privilege, to delete relations or views;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a:t>
            </a:r>
            <a:r>
              <a:rPr lang="en-US" sz="2200" b="1" i="0" u="none">
                <a:solidFill>
                  <a:srgbClr val="800000"/>
                </a:solidFill>
                <a:latin typeface="Arial"/>
                <a:ea typeface="Arial"/>
                <a:cs typeface="Arial"/>
                <a:sym typeface="Arial"/>
              </a:rPr>
              <a:t>MODIFY</a:t>
            </a:r>
            <a:r>
              <a:rPr lang="en-US" sz="2200" b="0" i="0" u="none">
                <a:solidFill>
                  <a:srgbClr val="800000"/>
                </a:solidFill>
                <a:latin typeface="Arial"/>
                <a:ea typeface="Arial"/>
                <a:cs typeface="Arial"/>
                <a:sym typeface="Arial"/>
              </a:rPr>
              <a:t> privilege, to insert, delete, or update tuples;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and the </a:t>
            </a:r>
            <a:r>
              <a:rPr lang="en-US" sz="2200" b="1" i="0" u="none">
                <a:solidFill>
                  <a:srgbClr val="800000"/>
                </a:solidFill>
                <a:latin typeface="Arial"/>
                <a:ea typeface="Arial"/>
                <a:cs typeface="Arial"/>
                <a:sym typeface="Arial"/>
              </a:rPr>
              <a:t>SELECT</a:t>
            </a:r>
            <a:r>
              <a:rPr lang="en-US" sz="2200" b="0" i="0" u="none">
                <a:solidFill>
                  <a:srgbClr val="800000"/>
                </a:solidFill>
                <a:latin typeface="Arial"/>
                <a:ea typeface="Arial"/>
                <a:cs typeface="Arial"/>
                <a:sym typeface="Arial"/>
              </a:rPr>
              <a:t> privilege, to retrieve information from the database by using a </a:t>
            </a:r>
            <a:r>
              <a:rPr lang="en-US" sz="2200" b="1" i="0" u="none">
                <a:solidFill>
                  <a:srgbClr val="800000"/>
                </a:solidFill>
                <a:latin typeface="Arial"/>
                <a:ea typeface="Arial"/>
                <a:cs typeface="Arial"/>
                <a:sym typeface="Arial"/>
              </a:rPr>
              <a:t>SELECT</a:t>
            </a:r>
            <a:r>
              <a:rPr lang="en-US" sz="2200" b="0" i="0" u="none">
                <a:solidFill>
                  <a:srgbClr val="800000"/>
                </a:solidFill>
                <a:latin typeface="Arial"/>
                <a:ea typeface="Arial"/>
                <a:cs typeface="Arial"/>
                <a:sym typeface="Arial"/>
              </a:rPr>
              <a:t> query.</a:t>
            </a:r>
            <a:endParaRPr/>
          </a:p>
          <a:p>
            <a:pPr marL="342900" lvl="0" indent="-259080" algn="l" rtl="0">
              <a:spcBef>
                <a:spcPts val="440"/>
              </a:spcBef>
              <a:spcAft>
                <a:spcPts val="0"/>
              </a:spcAft>
              <a:buSzPts val="1320"/>
              <a:buNone/>
            </a:pPr>
            <a:endParaRPr sz="2200" b="0" i="0" u="none">
              <a:solidFill>
                <a:srgbClr val="8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41"/>
        <p:cNvGrpSpPr/>
        <p:nvPr/>
      </p:nvGrpSpPr>
      <p:grpSpPr>
        <a:xfrm>
          <a:off x="0" y="0"/>
          <a:ext cx="0" cy="0"/>
          <a:chOff x="0" y="0"/>
          <a:chExt cx="0" cy="0"/>
        </a:xfrm>
      </p:grpSpPr>
      <p:sp>
        <p:nvSpPr>
          <p:cNvPr id="242" name="Google Shape;242;p4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2.1Types of Discretionary Privileges(3)</a:t>
            </a:r>
            <a:endParaRPr/>
          </a:p>
        </p:txBody>
      </p:sp>
      <p:sp>
        <p:nvSpPr>
          <p:cNvPr id="243" name="Google Shape;243;p4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second level of privileges applies to the </a:t>
            </a:r>
            <a:r>
              <a:rPr lang="en-US" sz="2400" b="1" i="0" u="none">
                <a:solidFill>
                  <a:schemeClr val="dk2"/>
                </a:solidFill>
                <a:latin typeface="Arial"/>
                <a:ea typeface="Arial"/>
                <a:cs typeface="Arial"/>
                <a:sym typeface="Arial"/>
              </a:rPr>
              <a:t>relation level</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This includes </a:t>
            </a:r>
            <a:r>
              <a:rPr lang="en-US" sz="2200" b="1" i="0" u="none">
                <a:solidFill>
                  <a:srgbClr val="800000"/>
                </a:solidFill>
                <a:latin typeface="Arial"/>
                <a:ea typeface="Arial"/>
                <a:cs typeface="Arial"/>
                <a:sym typeface="Arial"/>
              </a:rPr>
              <a:t>base relations</a:t>
            </a:r>
            <a:r>
              <a:rPr lang="en-US" sz="2200" b="0" i="0" u="none">
                <a:solidFill>
                  <a:srgbClr val="800000"/>
                </a:solidFill>
                <a:latin typeface="Arial"/>
                <a:ea typeface="Arial"/>
                <a:cs typeface="Arial"/>
                <a:sym typeface="Arial"/>
              </a:rPr>
              <a:t> and virtual (</a:t>
            </a:r>
            <a:r>
              <a:rPr lang="en-US" sz="2200" b="1" i="0" u="none">
                <a:solidFill>
                  <a:srgbClr val="800000"/>
                </a:solidFill>
                <a:latin typeface="Arial"/>
                <a:ea typeface="Arial"/>
                <a:cs typeface="Arial"/>
                <a:sym typeface="Arial"/>
              </a:rPr>
              <a:t>view</a:t>
            </a:r>
            <a:r>
              <a:rPr lang="en-US" sz="2200" b="0" i="0" u="none">
                <a:solidFill>
                  <a:srgbClr val="800000"/>
                </a:solidFill>
                <a:latin typeface="Arial"/>
                <a:ea typeface="Arial"/>
                <a:cs typeface="Arial"/>
                <a:sym typeface="Arial"/>
              </a:rPr>
              <a:t>) relations.</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granting and revoking of privileges generally follow an authorization model for discretionary privileges known as the access matrix model where </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a:t>
            </a:r>
            <a:r>
              <a:rPr lang="en-US" sz="2200" b="1" i="0" u="none">
                <a:solidFill>
                  <a:srgbClr val="800000"/>
                </a:solidFill>
                <a:latin typeface="Arial"/>
                <a:ea typeface="Arial"/>
                <a:cs typeface="Arial"/>
                <a:sym typeface="Arial"/>
              </a:rPr>
              <a:t>rows</a:t>
            </a:r>
            <a:r>
              <a:rPr lang="en-US" sz="2200" b="0" i="0" u="none">
                <a:solidFill>
                  <a:srgbClr val="800000"/>
                </a:solidFill>
                <a:latin typeface="Arial"/>
                <a:ea typeface="Arial"/>
                <a:cs typeface="Arial"/>
                <a:sym typeface="Arial"/>
              </a:rPr>
              <a:t> of a matrix M represents </a:t>
            </a:r>
            <a:r>
              <a:rPr lang="en-US" sz="2200" b="1" i="0" u="none">
                <a:solidFill>
                  <a:srgbClr val="800000"/>
                </a:solidFill>
                <a:latin typeface="Arial"/>
                <a:ea typeface="Arial"/>
                <a:cs typeface="Arial"/>
                <a:sym typeface="Arial"/>
              </a:rPr>
              <a:t>subjects</a:t>
            </a:r>
            <a:r>
              <a:rPr lang="en-US" sz="2200" b="0" i="0" u="none">
                <a:solidFill>
                  <a:srgbClr val="800000"/>
                </a:solidFill>
                <a:latin typeface="Arial"/>
                <a:ea typeface="Arial"/>
                <a:cs typeface="Arial"/>
                <a:sym typeface="Arial"/>
              </a:rPr>
              <a:t> (users, accounts, programs)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a:t>
            </a:r>
            <a:r>
              <a:rPr lang="en-US" sz="2200" b="1" i="0" u="none">
                <a:solidFill>
                  <a:srgbClr val="800000"/>
                </a:solidFill>
                <a:latin typeface="Arial"/>
                <a:ea typeface="Arial"/>
                <a:cs typeface="Arial"/>
                <a:sym typeface="Arial"/>
              </a:rPr>
              <a:t>columns</a:t>
            </a:r>
            <a:r>
              <a:rPr lang="en-US" sz="2200" b="0" i="0" u="none">
                <a:solidFill>
                  <a:srgbClr val="800000"/>
                </a:solidFill>
                <a:latin typeface="Arial"/>
                <a:ea typeface="Arial"/>
                <a:cs typeface="Arial"/>
                <a:sym typeface="Arial"/>
              </a:rPr>
              <a:t> represent </a:t>
            </a:r>
            <a:r>
              <a:rPr lang="en-US" sz="2200" b="1" i="0" u="none">
                <a:solidFill>
                  <a:srgbClr val="800000"/>
                </a:solidFill>
                <a:latin typeface="Arial"/>
                <a:ea typeface="Arial"/>
                <a:cs typeface="Arial"/>
                <a:sym typeface="Arial"/>
              </a:rPr>
              <a:t>objects</a:t>
            </a:r>
            <a:r>
              <a:rPr lang="en-US" sz="2200" b="0" i="0" u="none">
                <a:solidFill>
                  <a:srgbClr val="800000"/>
                </a:solidFill>
                <a:latin typeface="Arial"/>
                <a:ea typeface="Arial"/>
                <a:cs typeface="Arial"/>
                <a:sym typeface="Arial"/>
              </a:rPr>
              <a:t> (relations, records, columns, views, operations).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Each position </a:t>
            </a:r>
            <a:r>
              <a:rPr lang="en-US" sz="2200" b="1" i="0" u="none">
                <a:solidFill>
                  <a:srgbClr val="800000"/>
                </a:solidFill>
                <a:latin typeface="Arial"/>
                <a:ea typeface="Arial"/>
                <a:cs typeface="Arial"/>
                <a:sym typeface="Arial"/>
              </a:rPr>
              <a:t>M(i,j)</a:t>
            </a:r>
            <a:r>
              <a:rPr lang="en-US" sz="2200" b="0" i="0" u="none">
                <a:solidFill>
                  <a:srgbClr val="800000"/>
                </a:solidFill>
                <a:latin typeface="Arial"/>
                <a:ea typeface="Arial"/>
                <a:cs typeface="Arial"/>
                <a:sym typeface="Arial"/>
              </a:rPr>
              <a:t> in the matrix represents the types of privileges (read, write, update) that </a:t>
            </a:r>
            <a:r>
              <a:rPr lang="en-US" sz="2200" b="1" i="0" u="none">
                <a:solidFill>
                  <a:srgbClr val="800000"/>
                </a:solidFill>
                <a:latin typeface="Arial"/>
                <a:ea typeface="Arial"/>
                <a:cs typeface="Arial"/>
                <a:sym typeface="Arial"/>
              </a:rPr>
              <a:t>subject i</a:t>
            </a:r>
            <a:r>
              <a:rPr lang="en-US" sz="2200" b="0" i="0" u="none">
                <a:solidFill>
                  <a:srgbClr val="800000"/>
                </a:solidFill>
                <a:latin typeface="Arial"/>
                <a:ea typeface="Arial"/>
                <a:cs typeface="Arial"/>
                <a:sym typeface="Arial"/>
              </a:rPr>
              <a:t> holds on </a:t>
            </a:r>
            <a:r>
              <a:rPr lang="en-US" sz="2200" b="1" i="0" u="none">
                <a:solidFill>
                  <a:srgbClr val="800000"/>
                </a:solidFill>
                <a:latin typeface="Arial"/>
                <a:ea typeface="Arial"/>
                <a:cs typeface="Arial"/>
                <a:sym typeface="Arial"/>
              </a:rPr>
              <a:t>object j</a:t>
            </a:r>
            <a:r>
              <a:rPr lang="en-US" sz="2200" b="0" i="0" u="none">
                <a:solidFill>
                  <a:srgbClr val="800000"/>
                </a:solidFill>
                <a:latin typeface="Arial"/>
                <a:ea typeface="Arial"/>
                <a:cs typeface="Arial"/>
                <a:sym typeface="Aria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26"/>
          <p:cNvSpPr txBox="1">
            <a:spLocks noGrp="1"/>
          </p:cNvSpPr>
          <p:nvPr>
            <p:ph type="body" idx="1"/>
          </p:nvPr>
        </p:nvSpPr>
        <p:spPr>
          <a:xfrm>
            <a:off x="239712" y="152400"/>
            <a:ext cx="8294687" cy="62484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1 Database Security and Authorization</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1.1 Introduction to Database Security Issues</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1.2 Types of Security</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1.3 Database Security and DBA</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1.4 Access Protection, User Accounts, and Database Audits</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2 Discretionary Access Control Based on Granting Revoking Privileges</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2.1 Types of Discretionary Privileges</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2.2 Specifying Privileges Using Views</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2.3 Revoking Privileges</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2.4 Propagation of Privileges Using the GRANT OPTION</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2.5 Specifying Limits on Propagation of Privileges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4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2.1Types of Discretionary Privileges(4)</a:t>
            </a:r>
            <a:endParaRPr/>
          </a:p>
        </p:txBody>
      </p:sp>
      <p:sp>
        <p:nvSpPr>
          <p:cNvPr id="250" name="Google Shape;250;p4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To control the granting and revoking of relation privileges, each relation R in a database is assigned and </a:t>
            </a:r>
            <a:r>
              <a:rPr lang="en-US" sz="2400" b="1" i="0" u="none">
                <a:solidFill>
                  <a:schemeClr val="dk2"/>
                </a:solidFill>
                <a:latin typeface="Arial"/>
                <a:ea typeface="Arial"/>
                <a:cs typeface="Arial"/>
                <a:sym typeface="Arial"/>
              </a:rPr>
              <a:t>owner account</a:t>
            </a:r>
            <a:r>
              <a:rPr lang="en-US" sz="2400" b="0" i="0" u="none">
                <a:solidFill>
                  <a:schemeClr val="dk2"/>
                </a:solidFill>
                <a:latin typeface="Arial"/>
                <a:ea typeface="Arial"/>
                <a:cs typeface="Arial"/>
                <a:sym typeface="Arial"/>
              </a:rPr>
              <a:t>, which is typically the account that was used when the relation was created in the first place.</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owner of a relation is given </a:t>
            </a:r>
            <a:r>
              <a:rPr lang="en-US" sz="2200" b="0" i="0" u="sng">
                <a:solidFill>
                  <a:srgbClr val="800000"/>
                </a:solidFill>
                <a:latin typeface="Arial"/>
                <a:ea typeface="Arial"/>
                <a:cs typeface="Arial"/>
                <a:sym typeface="Arial"/>
              </a:rPr>
              <a:t>all</a:t>
            </a:r>
            <a:r>
              <a:rPr lang="en-US" sz="2200" b="0" i="0" u="none">
                <a:solidFill>
                  <a:srgbClr val="800000"/>
                </a:solidFill>
                <a:latin typeface="Arial"/>
                <a:ea typeface="Arial"/>
                <a:cs typeface="Arial"/>
                <a:sym typeface="Arial"/>
              </a:rPr>
              <a:t> privileges on that relation.</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In SQL2, the DBA can assign and owner to a whole schema by creating the schema and associating the appropriate authorization identifier with that schema, using the </a:t>
            </a:r>
            <a:r>
              <a:rPr lang="en-US" sz="2200" b="1" i="0" u="none">
                <a:solidFill>
                  <a:srgbClr val="800000"/>
                </a:solidFill>
                <a:latin typeface="Arial"/>
                <a:ea typeface="Arial"/>
                <a:cs typeface="Arial"/>
                <a:sym typeface="Arial"/>
              </a:rPr>
              <a:t>CREATE SCHEMA</a:t>
            </a:r>
            <a:r>
              <a:rPr lang="en-US" sz="2200" b="0" i="0" u="none">
                <a:solidFill>
                  <a:srgbClr val="800000"/>
                </a:solidFill>
                <a:latin typeface="Arial"/>
                <a:ea typeface="Arial"/>
                <a:cs typeface="Arial"/>
                <a:sym typeface="Arial"/>
              </a:rPr>
              <a:t> command.</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owner account holder can </a:t>
            </a:r>
            <a:r>
              <a:rPr lang="en-US" sz="2200" b="1" i="0" u="none">
                <a:solidFill>
                  <a:srgbClr val="800000"/>
                </a:solidFill>
                <a:latin typeface="Arial"/>
                <a:ea typeface="Arial"/>
                <a:cs typeface="Arial"/>
                <a:sym typeface="Arial"/>
              </a:rPr>
              <a:t>pass privileges</a:t>
            </a:r>
            <a:r>
              <a:rPr lang="en-US" sz="2200" b="0" i="0" u="none">
                <a:solidFill>
                  <a:srgbClr val="800000"/>
                </a:solidFill>
                <a:latin typeface="Arial"/>
                <a:ea typeface="Arial"/>
                <a:cs typeface="Arial"/>
                <a:sym typeface="Arial"/>
              </a:rPr>
              <a:t> on any of the owned relation to other users by </a:t>
            </a:r>
            <a:r>
              <a:rPr lang="en-US" sz="2200" b="1" i="0" u="none">
                <a:solidFill>
                  <a:srgbClr val="800000"/>
                </a:solidFill>
                <a:latin typeface="Arial"/>
                <a:ea typeface="Arial"/>
                <a:cs typeface="Arial"/>
                <a:sym typeface="Arial"/>
              </a:rPr>
              <a:t>granting</a:t>
            </a:r>
            <a:r>
              <a:rPr lang="en-US" sz="2200" b="0" i="0" u="none">
                <a:solidFill>
                  <a:srgbClr val="800000"/>
                </a:solidFill>
                <a:latin typeface="Arial"/>
                <a:ea typeface="Arial"/>
                <a:cs typeface="Arial"/>
                <a:sym typeface="Arial"/>
              </a:rPr>
              <a:t> privileges to their accounts.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sp>
        <p:nvSpPr>
          <p:cNvPr id="256" name="Google Shape;256;p4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2.1Types of Discretionary Privileges(5)</a:t>
            </a:r>
            <a:endParaRPr/>
          </a:p>
        </p:txBody>
      </p:sp>
      <p:sp>
        <p:nvSpPr>
          <p:cNvPr id="257" name="Google Shape;257;p4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SQL the following types of privileges can be granted on each individual relation R:</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1" i="0" u="none">
                <a:solidFill>
                  <a:srgbClr val="800000"/>
                </a:solidFill>
                <a:latin typeface="Arial"/>
                <a:ea typeface="Arial"/>
                <a:cs typeface="Arial"/>
                <a:sym typeface="Arial"/>
              </a:rPr>
              <a:t>SELECT</a:t>
            </a:r>
            <a:r>
              <a:rPr lang="en-US" sz="2200" b="0" i="0" u="none">
                <a:solidFill>
                  <a:srgbClr val="800000"/>
                </a:solidFill>
                <a:latin typeface="Arial"/>
                <a:ea typeface="Arial"/>
                <a:cs typeface="Arial"/>
                <a:sym typeface="Arial"/>
              </a:rPr>
              <a:t> (retrieval or read) privilege on R:</a:t>
            </a:r>
            <a:endParaRPr/>
          </a:p>
          <a:p>
            <a:pPr marL="1143000" lvl="2" indent="-228600" algn="l" rtl="0">
              <a:lnSpc>
                <a:spcPct val="9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Gives the account retrieval privilege.</a:t>
            </a:r>
            <a:endParaRPr/>
          </a:p>
          <a:p>
            <a:pPr marL="1143000" lvl="2" indent="-228600" algn="l" rtl="0">
              <a:lnSpc>
                <a:spcPct val="9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In SQL this gives the account the privilege to use the </a:t>
            </a:r>
            <a:r>
              <a:rPr lang="en-US" sz="2000" b="1" i="0" u="none">
                <a:solidFill>
                  <a:schemeClr val="dk2"/>
                </a:solidFill>
                <a:latin typeface="Arial"/>
                <a:ea typeface="Arial"/>
                <a:cs typeface="Arial"/>
                <a:sym typeface="Arial"/>
              </a:rPr>
              <a:t>SELECT</a:t>
            </a:r>
            <a:r>
              <a:rPr lang="en-US" sz="2000" b="0" i="0" u="none">
                <a:solidFill>
                  <a:schemeClr val="dk2"/>
                </a:solidFill>
                <a:latin typeface="Arial"/>
                <a:ea typeface="Arial"/>
                <a:cs typeface="Arial"/>
                <a:sym typeface="Arial"/>
              </a:rPr>
              <a:t> statement to retrieve tuples from R.</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1" i="0" u="none">
                <a:solidFill>
                  <a:srgbClr val="800000"/>
                </a:solidFill>
                <a:latin typeface="Arial"/>
                <a:ea typeface="Arial"/>
                <a:cs typeface="Arial"/>
                <a:sym typeface="Arial"/>
              </a:rPr>
              <a:t>MODIFY</a:t>
            </a:r>
            <a:r>
              <a:rPr lang="en-US" sz="2200" b="0" i="0" u="none">
                <a:solidFill>
                  <a:srgbClr val="800000"/>
                </a:solidFill>
                <a:latin typeface="Arial"/>
                <a:ea typeface="Arial"/>
                <a:cs typeface="Arial"/>
                <a:sym typeface="Arial"/>
              </a:rPr>
              <a:t> privileges on R:</a:t>
            </a:r>
            <a:endParaRPr/>
          </a:p>
          <a:p>
            <a:pPr marL="1143000" lvl="2" indent="-228600" algn="l" rtl="0">
              <a:lnSpc>
                <a:spcPct val="9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This gives the account the capability to modify tuples of R.</a:t>
            </a:r>
            <a:endParaRPr/>
          </a:p>
          <a:p>
            <a:pPr marL="1143000" lvl="2" indent="-228600" algn="l" rtl="0">
              <a:lnSpc>
                <a:spcPct val="9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In SQL this privilege is further divided into </a:t>
            </a:r>
            <a:r>
              <a:rPr lang="en-US" sz="2000" b="1" i="0" u="none">
                <a:solidFill>
                  <a:schemeClr val="dk2"/>
                </a:solidFill>
                <a:latin typeface="Arial"/>
                <a:ea typeface="Arial"/>
                <a:cs typeface="Arial"/>
                <a:sym typeface="Arial"/>
              </a:rPr>
              <a:t>UPDATE</a:t>
            </a:r>
            <a:r>
              <a:rPr lang="en-US" sz="2000" b="0" i="0" u="none">
                <a:solidFill>
                  <a:schemeClr val="dk2"/>
                </a:solidFill>
                <a:latin typeface="Arial"/>
                <a:ea typeface="Arial"/>
                <a:cs typeface="Arial"/>
                <a:sym typeface="Arial"/>
              </a:rPr>
              <a:t>, </a:t>
            </a:r>
            <a:r>
              <a:rPr lang="en-US" sz="2000" b="1" i="0" u="none">
                <a:solidFill>
                  <a:schemeClr val="dk2"/>
                </a:solidFill>
                <a:latin typeface="Arial"/>
                <a:ea typeface="Arial"/>
                <a:cs typeface="Arial"/>
                <a:sym typeface="Arial"/>
              </a:rPr>
              <a:t>DELETE</a:t>
            </a:r>
            <a:r>
              <a:rPr lang="en-US" sz="2000" b="0" i="0" u="none">
                <a:solidFill>
                  <a:schemeClr val="dk2"/>
                </a:solidFill>
                <a:latin typeface="Arial"/>
                <a:ea typeface="Arial"/>
                <a:cs typeface="Arial"/>
                <a:sym typeface="Arial"/>
              </a:rPr>
              <a:t>, and </a:t>
            </a:r>
            <a:r>
              <a:rPr lang="en-US" sz="2000" b="1" i="0" u="none">
                <a:solidFill>
                  <a:schemeClr val="dk2"/>
                </a:solidFill>
                <a:latin typeface="Arial"/>
                <a:ea typeface="Arial"/>
                <a:cs typeface="Arial"/>
                <a:sym typeface="Arial"/>
              </a:rPr>
              <a:t>INSERT</a:t>
            </a:r>
            <a:r>
              <a:rPr lang="en-US" sz="2000" b="0" i="0" u="none">
                <a:solidFill>
                  <a:schemeClr val="dk2"/>
                </a:solidFill>
                <a:latin typeface="Arial"/>
                <a:ea typeface="Arial"/>
                <a:cs typeface="Arial"/>
                <a:sym typeface="Arial"/>
              </a:rPr>
              <a:t> privileges to apply the corresponding SQL command to R.</a:t>
            </a:r>
            <a:endParaRPr/>
          </a:p>
          <a:p>
            <a:pPr marL="1143000" lvl="2" indent="-228600" algn="l" rtl="0">
              <a:lnSpc>
                <a:spcPct val="9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In addition, both the </a:t>
            </a:r>
            <a:r>
              <a:rPr lang="en-US" sz="2000" b="1" i="0" u="none">
                <a:solidFill>
                  <a:schemeClr val="dk2"/>
                </a:solidFill>
                <a:latin typeface="Arial"/>
                <a:ea typeface="Arial"/>
                <a:cs typeface="Arial"/>
                <a:sym typeface="Arial"/>
              </a:rPr>
              <a:t>INSERT</a:t>
            </a:r>
            <a:r>
              <a:rPr lang="en-US" sz="2000" b="0" i="0" u="none">
                <a:solidFill>
                  <a:schemeClr val="dk2"/>
                </a:solidFill>
                <a:latin typeface="Arial"/>
                <a:ea typeface="Arial"/>
                <a:cs typeface="Arial"/>
                <a:sym typeface="Arial"/>
              </a:rPr>
              <a:t> and </a:t>
            </a:r>
            <a:r>
              <a:rPr lang="en-US" sz="2000" b="1" i="0" u="none">
                <a:solidFill>
                  <a:schemeClr val="dk2"/>
                </a:solidFill>
                <a:latin typeface="Arial"/>
                <a:ea typeface="Arial"/>
                <a:cs typeface="Arial"/>
                <a:sym typeface="Arial"/>
              </a:rPr>
              <a:t>UPDATE</a:t>
            </a:r>
            <a:r>
              <a:rPr lang="en-US" sz="2000" b="0" i="0" u="none">
                <a:solidFill>
                  <a:schemeClr val="dk2"/>
                </a:solidFill>
                <a:latin typeface="Arial"/>
                <a:ea typeface="Arial"/>
                <a:cs typeface="Arial"/>
                <a:sym typeface="Arial"/>
              </a:rPr>
              <a:t> privileges can specify that only certain attributes can be updated by the account.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4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2.1Types of Discretionary Privileges(6)</a:t>
            </a:r>
            <a:endParaRPr/>
          </a:p>
        </p:txBody>
      </p:sp>
      <p:sp>
        <p:nvSpPr>
          <p:cNvPr id="264" name="Google Shape;264;p4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SQL the following types of privileges can be granted on each individual relation R (contd.):</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1" i="0" u="none">
                <a:solidFill>
                  <a:srgbClr val="800000"/>
                </a:solidFill>
                <a:latin typeface="Arial"/>
                <a:ea typeface="Arial"/>
                <a:cs typeface="Arial"/>
                <a:sym typeface="Arial"/>
              </a:rPr>
              <a:t>REFERENCES</a:t>
            </a:r>
            <a:r>
              <a:rPr lang="en-US" sz="2600" b="0" i="0" u="none">
                <a:solidFill>
                  <a:srgbClr val="800000"/>
                </a:solidFill>
                <a:latin typeface="Arial"/>
                <a:ea typeface="Arial"/>
                <a:cs typeface="Arial"/>
                <a:sym typeface="Arial"/>
              </a:rPr>
              <a:t> privilege on R:</a:t>
            </a:r>
            <a:endParaRPr/>
          </a:p>
          <a:p>
            <a:pPr marL="1143000" lvl="2" indent="-228600" algn="l" rtl="0">
              <a:lnSpc>
                <a:spcPct val="9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This gives the account the capability to </a:t>
            </a:r>
            <a:r>
              <a:rPr lang="en-US" sz="2400" b="1" i="0" u="none">
                <a:solidFill>
                  <a:schemeClr val="dk2"/>
                </a:solidFill>
                <a:latin typeface="Arial"/>
                <a:ea typeface="Arial"/>
                <a:cs typeface="Arial"/>
                <a:sym typeface="Arial"/>
              </a:rPr>
              <a:t>reference</a:t>
            </a:r>
            <a:r>
              <a:rPr lang="en-US" sz="2400" b="0" i="0" u="none">
                <a:solidFill>
                  <a:schemeClr val="dk2"/>
                </a:solidFill>
                <a:latin typeface="Arial"/>
                <a:ea typeface="Arial"/>
                <a:cs typeface="Arial"/>
                <a:sym typeface="Arial"/>
              </a:rPr>
              <a:t> relation R when specifying integrity constraints.</a:t>
            </a:r>
            <a:endParaRPr/>
          </a:p>
          <a:p>
            <a:pPr marL="1143000" lvl="2" indent="-228600" algn="l" rtl="0">
              <a:lnSpc>
                <a:spcPct val="9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The privilege can also be </a:t>
            </a:r>
            <a:r>
              <a:rPr lang="en-US" sz="2400" b="1" i="0" u="none">
                <a:solidFill>
                  <a:schemeClr val="dk2"/>
                </a:solidFill>
                <a:latin typeface="Arial"/>
                <a:ea typeface="Arial"/>
                <a:cs typeface="Arial"/>
                <a:sym typeface="Arial"/>
              </a:rPr>
              <a:t>restricted</a:t>
            </a:r>
            <a:r>
              <a:rPr lang="en-US" sz="2400" b="0" i="0" u="none">
                <a:solidFill>
                  <a:schemeClr val="dk2"/>
                </a:solidFill>
                <a:latin typeface="Arial"/>
                <a:ea typeface="Arial"/>
                <a:cs typeface="Arial"/>
                <a:sym typeface="Arial"/>
              </a:rPr>
              <a:t> to specific attributes of R.</a:t>
            </a:r>
            <a:endParaRPr/>
          </a:p>
          <a:p>
            <a:pPr marL="342900" lvl="0" indent="-236220" algn="l" rtl="0">
              <a:lnSpc>
                <a:spcPct val="90000"/>
              </a:lnSpc>
              <a:spcBef>
                <a:spcPts val="560"/>
              </a:spcBef>
              <a:spcAft>
                <a:spcPts val="0"/>
              </a:spcAft>
              <a:buClr>
                <a:srgbClr val="990033"/>
              </a:buClr>
              <a:buSzPts val="1680"/>
              <a:buFont typeface="Noto Sans Symbols"/>
              <a:buNone/>
            </a:pPr>
            <a:endParaRPr sz="2800" b="0" i="0" u="none">
              <a:solidFill>
                <a:schemeClr val="dk2"/>
              </a:solidFill>
              <a:latin typeface="Arial"/>
              <a:ea typeface="Arial"/>
              <a:cs typeface="Arial"/>
              <a:sym typeface="Arial"/>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Notice that to create a </a:t>
            </a:r>
            <a:r>
              <a:rPr lang="en-US" sz="2800" b="1" i="0" u="none">
                <a:solidFill>
                  <a:schemeClr val="dk2"/>
                </a:solidFill>
                <a:latin typeface="Arial"/>
                <a:ea typeface="Arial"/>
                <a:cs typeface="Arial"/>
                <a:sym typeface="Arial"/>
              </a:rPr>
              <a:t>view</a:t>
            </a:r>
            <a:r>
              <a:rPr lang="en-US" sz="2800" b="0" i="0" u="none">
                <a:solidFill>
                  <a:schemeClr val="dk2"/>
                </a:solidFill>
                <a:latin typeface="Arial"/>
                <a:ea typeface="Arial"/>
                <a:cs typeface="Arial"/>
                <a:sym typeface="Arial"/>
              </a:rPr>
              <a:t>, the account must have </a:t>
            </a:r>
            <a:r>
              <a:rPr lang="en-US" sz="2800" b="1" i="0" u="none">
                <a:solidFill>
                  <a:schemeClr val="dk2"/>
                </a:solidFill>
                <a:latin typeface="Arial"/>
                <a:ea typeface="Arial"/>
                <a:cs typeface="Arial"/>
                <a:sym typeface="Arial"/>
              </a:rPr>
              <a:t>SELECT</a:t>
            </a:r>
            <a:r>
              <a:rPr lang="en-US" sz="2800" b="0" i="0" u="none">
                <a:solidFill>
                  <a:schemeClr val="dk2"/>
                </a:solidFill>
                <a:latin typeface="Arial"/>
                <a:ea typeface="Arial"/>
                <a:cs typeface="Arial"/>
                <a:sym typeface="Arial"/>
              </a:rPr>
              <a:t> privilege on all relations involved in the view definition.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69"/>
        <p:cNvGrpSpPr/>
        <p:nvPr/>
      </p:nvGrpSpPr>
      <p:grpSpPr>
        <a:xfrm>
          <a:off x="0" y="0"/>
          <a:ext cx="0" cy="0"/>
          <a:chOff x="0" y="0"/>
          <a:chExt cx="0" cy="0"/>
        </a:xfrm>
      </p:grpSpPr>
      <p:sp>
        <p:nvSpPr>
          <p:cNvPr id="270" name="Google Shape;270;p4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2.2 Specifying Privileges Using Views</a:t>
            </a:r>
            <a:endParaRPr/>
          </a:p>
        </p:txBody>
      </p:sp>
      <p:sp>
        <p:nvSpPr>
          <p:cNvPr id="271" name="Google Shape;271;p4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mechanism of </a:t>
            </a:r>
            <a:r>
              <a:rPr lang="en-US" sz="2400" b="1" i="0" u="none">
                <a:solidFill>
                  <a:schemeClr val="dk2"/>
                </a:solidFill>
                <a:latin typeface="Arial"/>
                <a:ea typeface="Arial"/>
                <a:cs typeface="Arial"/>
                <a:sym typeface="Arial"/>
              </a:rPr>
              <a:t>views</a:t>
            </a:r>
            <a:r>
              <a:rPr lang="en-US" sz="2400" b="0" i="0" u="none">
                <a:solidFill>
                  <a:schemeClr val="dk2"/>
                </a:solidFill>
                <a:latin typeface="Arial"/>
                <a:ea typeface="Arial"/>
                <a:cs typeface="Arial"/>
                <a:sym typeface="Arial"/>
              </a:rPr>
              <a:t> is an important discretionary authorization mechanism in its own right. For example,</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If the owner A of a relation R wants another account B to be able to </a:t>
            </a:r>
            <a:r>
              <a:rPr lang="en-US" sz="2200" b="0" i="0" u="sng">
                <a:solidFill>
                  <a:srgbClr val="800000"/>
                </a:solidFill>
                <a:latin typeface="Arial"/>
                <a:ea typeface="Arial"/>
                <a:cs typeface="Arial"/>
                <a:sym typeface="Arial"/>
              </a:rPr>
              <a:t>retrieve only some fields</a:t>
            </a:r>
            <a:r>
              <a:rPr lang="en-US" sz="2200" b="0" i="0" u="none">
                <a:solidFill>
                  <a:srgbClr val="800000"/>
                </a:solidFill>
                <a:latin typeface="Arial"/>
                <a:ea typeface="Arial"/>
                <a:cs typeface="Arial"/>
                <a:sym typeface="Arial"/>
              </a:rPr>
              <a:t> of R, then  A can create a view V of R that includes </a:t>
            </a:r>
            <a:r>
              <a:rPr lang="en-US" sz="2200" b="0" i="0" u="sng">
                <a:solidFill>
                  <a:srgbClr val="800000"/>
                </a:solidFill>
                <a:latin typeface="Arial"/>
                <a:ea typeface="Arial"/>
                <a:cs typeface="Arial"/>
                <a:sym typeface="Arial"/>
              </a:rPr>
              <a:t>only those attributes</a:t>
            </a:r>
            <a:r>
              <a:rPr lang="en-US" sz="2200" b="0" i="0" u="none">
                <a:solidFill>
                  <a:srgbClr val="800000"/>
                </a:solidFill>
                <a:latin typeface="Arial"/>
                <a:ea typeface="Arial"/>
                <a:cs typeface="Arial"/>
                <a:sym typeface="Arial"/>
              </a:rPr>
              <a:t> and then grant SELECT on V to B.</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same applies to limiting B to retrieving </a:t>
            </a:r>
            <a:r>
              <a:rPr lang="en-US" sz="2200" b="0" i="0" u="sng">
                <a:solidFill>
                  <a:srgbClr val="800000"/>
                </a:solidFill>
                <a:latin typeface="Arial"/>
                <a:ea typeface="Arial"/>
                <a:cs typeface="Arial"/>
                <a:sym typeface="Arial"/>
              </a:rPr>
              <a:t>only certain tuples of</a:t>
            </a:r>
            <a:r>
              <a:rPr lang="en-US" sz="2200" b="0" i="0" u="none">
                <a:solidFill>
                  <a:srgbClr val="800000"/>
                </a:solidFill>
                <a:latin typeface="Arial"/>
                <a:ea typeface="Arial"/>
                <a:cs typeface="Arial"/>
                <a:sym typeface="Arial"/>
              </a:rPr>
              <a:t> R; a view V’ can be created by defining the view by means of a query that selects only those tuples from R that A wants to allow B to access.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4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2.3 Revoking Privileges</a:t>
            </a:r>
            <a:endParaRPr/>
          </a:p>
        </p:txBody>
      </p:sp>
      <p:sp>
        <p:nvSpPr>
          <p:cNvPr id="278" name="Google Shape;278;p4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some cases it is desirable to grant a privilege to a user temporarily. For example, </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The owner of a relation may want to grant the </a:t>
            </a:r>
            <a:r>
              <a:rPr lang="en-US" sz="2600" b="1" i="0" u="none">
                <a:solidFill>
                  <a:srgbClr val="800000"/>
                </a:solidFill>
                <a:latin typeface="Arial"/>
                <a:ea typeface="Arial"/>
                <a:cs typeface="Arial"/>
                <a:sym typeface="Arial"/>
              </a:rPr>
              <a:t>SELECT</a:t>
            </a:r>
            <a:r>
              <a:rPr lang="en-US" sz="2600" b="0" i="0" u="none">
                <a:solidFill>
                  <a:srgbClr val="800000"/>
                </a:solidFill>
                <a:latin typeface="Arial"/>
                <a:ea typeface="Arial"/>
                <a:cs typeface="Arial"/>
                <a:sym typeface="Arial"/>
              </a:rPr>
              <a:t> privilege to a user for a specific task and then revoke that privilege once the task is completed.</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Hence, a mechanism for </a:t>
            </a:r>
            <a:r>
              <a:rPr lang="en-US" sz="2600" b="1" i="0" u="none">
                <a:solidFill>
                  <a:srgbClr val="800000"/>
                </a:solidFill>
                <a:latin typeface="Arial"/>
                <a:ea typeface="Arial"/>
                <a:cs typeface="Arial"/>
                <a:sym typeface="Arial"/>
              </a:rPr>
              <a:t>revoking</a:t>
            </a:r>
            <a:r>
              <a:rPr lang="en-US" sz="2600" b="0" i="0" u="none">
                <a:solidFill>
                  <a:srgbClr val="800000"/>
                </a:solidFill>
                <a:latin typeface="Arial"/>
                <a:ea typeface="Arial"/>
                <a:cs typeface="Arial"/>
                <a:sym typeface="Arial"/>
              </a:rPr>
              <a:t> privileges is needed. In SQL, a </a:t>
            </a:r>
            <a:r>
              <a:rPr lang="en-US" sz="2600" b="1" i="0" u="none">
                <a:solidFill>
                  <a:srgbClr val="800000"/>
                </a:solidFill>
                <a:latin typeface="Arial"/>
                <a:ea typeface="Arial"/>
                <a:cs typeface="Arial"/>
                <a:sym typeface="Arial"/>
              </a:rPr>
              <a:t>REVOKE</a:t>
            </a:r>
            <a:r>
              <a:rPr lang="en-US" sz="2600" b="0" i="0" u="none">
                <a:solidFill>
                  <a:srgbClr val="800000"/>
                </a:solidFill>
                <a:latin typeface="Arial"/>
                <a:ea typeface="Arial"/>
                <a:cs typeface="Arial"/>
                <a:sym typeface="Arial"/>
              </a:rPr>
              <a:t> command is included for the purpose of </a:t>
            </a:r>
            <a:r>
              <a:rPr lang="en-US" sz="2600" b="1" i="0" u="none">
                <a:solidFill>
                  <a:srgbClr val="800000"/>
                </a:solidFill>
                <a:latin typeface="Arial"/>
                <a:ea typeface="Arial"/>
                <a:cs typeface="Arial"/>
                <a:sym typeface="Arial"/>
              </a:rPr>
              <a:t>canceling privileges</a:t>
            </a:r>
            <a:r>
              <a:rPr lang="en-US" sz="2600" b="0" i="0" u="none">
                <a:solidFill>
                  <a:srgbClr val="800000"/>
                </a:solidFill>
                <a:latin typeface="Arial"/>
                <a:ea typeface="Arial"/>
                <a:cs typeface="Arial"/>
                <a:sym typeface="Arial"/>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83"/>
        <p:cNvGrpSpPr/>
        <p:nvPr/>
      </p:nvGrpSpPr>
      <p:grpSpPr>
        <a:xfrm>
          <a:off x="0" y="0"/>
          <a:ext cx="0" cy="0"/>
          <a:chOff x="0" y="0"/>
          <a:chExt cx="0" cy="0"/>
        </a:xfrm>
      </p:grpSpPr>
      <p:sp>
        <p:nvSpPr>
          <p:cNvPr id="284" name="Google Shape;284;p4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2.4 Propagation of Privileges using the GRANT OPTION</a:t>
            </a:r>
            <a:endParaRPr/>
          </a:p>
        </p:txBody>
      </p:sp>
      <p:sp>
        <p:nvSpPr>
          <p:cNvPr id="285" name="Google Shape;285;p4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Whenever the owner A of a relation R grants a privilege on R to another account B, privilege can be given to B with or without the </a:t>
            </a:r>
            <a:r>
              <a:rPr lang="en-US" sz="2400" b="1" i="0" u="none">
                <a:solidFill>
                  <a:schemeClr val="dk2"/>
                </a:solidFill>
                <a:latin typeface="Arial"/>
                <a:ea typeface="Arial"/>
                <a:cs typeface="Arial"/>
                <a:sym typeface="Arial"/>
              </a:rPr>
              <a:t>GRANT OPTION</a:t>
            </a:r>
            <a:r>
              <a:rPr lang="en-US" sz="2400" b="0" i="0" u="none">
                <a:solidFill>
                  <a:schemeClr val="dk2"/>
                </a:solidFill>
                <a:latin typeface="Arial"/>
                <a:ea typeface="Arial"/>
                <a:cs typeface="Arial"/>
                <a:sym typeface="Arial"/>
              </a:rPr>
              <a:t>.</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If the </a:t>
            </a:r>
            <a:r>
              <a:rPr lang="en-US" sz="2400" b="1" i="0" u="none">
                <a:solidFill>
                  <a:schemeClr val="dk2"/>
                </a:solidFill>
                <a:latin typeface="Arial"/>
                <a:ea typeface="Arial"/>
                <a:cs typeface="Arial"/>
                <a:sym typeface="Arial"/>
              </a:rPr>
              <a:t>GRANT OPTION</a:t>
            </a:r>
            <a:r>
              <a:rPr lang="en-US" sz="2400" b="0" i="0" u="none">
                <a:solidFill>
                  <a:schemeClr val="dk2"/>
                </a:solidFill>
                <a:latin typeface="Arial"/>
                <a:ea typeface="Arial"/>
                <a:cs typeface="Arial"/>
                <a:sym typeface="Arial"/>
              </a:rPr>
              <a:t> is given, this means that B can also grant that privilege on R to other accounts. </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Suppose that B is given the </a:t>
            </a:r>
            <a:r>
              <a:rPr lang="en-US" sz="2200" b="1" i="0" u="none">
                <a:solidFill>
                  <a:srgbClr val="800000"/>
                </a:solidFill>
                <a:latin typeface="Arial"/>
                <a:ea typeface="Arial"/>
                <a:cs typeface="Arial"/>
                <a:sym typeface="Arial"/>
              </a:rPr>
              <a:t>GRANT OPTION</a:t>
            </a:r>
            <a:r>
              <a:rPr lang="en-US" sz="2200" b="0" i="0" u="none">
                <a:solidFill>
                  <a:srgbClr val="800000"/>
                </a:solidFill>
                <a:latin typeface="Arial"/>
                <a:ea typeface="Arial"/>
                <a:cs typeface="Arial"/>
                <a:sym typeface="Arial"/>
              </a:rPr>
              <a:t> by A and that B then grants the privilege on R to a third account C, also with </a:t>
            </a:r>
            <a:r>
              <a:rPr lang="en-US" sz="2200" b="1" i="0" u="none">
                <a:solidFill>
                  <a:srgbClr val="800000"/>
                </a:solidFill>
                <a:latin typeface="Arial"/>
                <a:ea typeface="Arial"/>
                <a:cs typeface="Arial"/>
                <a:sym typeface="Arial"/>
              </a:rPr>
              <a:t>GRANT OPTION</a:t>
            </a:r>
            <a:r>
              <a:rPr lang="en-US" sz="2200" b="0" i="0" u="none">
                <a:solidFill>
                  <a:srgbClr val="800000"/>
                </a:solidFill>
                <a:latin typeface="Arial"/>
                <a:ea typeface="Arial"/>
                <a:cs typeface="Arial"/>
                <a:sym typeface="Arial"/>
              </a:rPr>
              <a:t>. In this way, privileges on R can </a:t>
            </a:r>
            <a:r>
              <a:rPr lang="en-US" sz="2200" b="1" i="0" u="none">
                <a:solidFill>
                  <a:srgbClr val="800000"/>
                </a:solidFill>
                <a:latin typeface="Arial"/>
                <a:ea typeface="Arial"/>
                <a:cs typeface="Arial"/>
                <a:sym typeface="Arial"/>
              </a:rPr>
              <a:t>propagate</a:t>
            </a:r>
            <a:r>
              <a:rPr lang="en-US" sz="2200" b="0" i="0" u="none">
                <a:solidFill>
                  <a:srgbClr val="800000"/>
                </a:solidFill>
                <a:latin typeface="Arial"/>
                <a:ea typeface="Arial"/>
                <a:cs typeface="Arial"/>
                <a:sym typeface="Arial"/>
              </a:rPr>
              <a:t> to other accounts without the knowledge of the owner of R. </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If the owner account </a:t>
            </a:r>
            <a:r>
              <a:rPr lang="en-US" sz="2200" b="0" i="0" u="sng">
                <a:solidFill>
                  <a:srgbClr val="800000"/>
                </a:solidFill>
                <a:latin typeface="Arial"/>
                <a:ea typeface="Arial"/>
                <a:cs typeface="Arial"/>
                <a:sym typeface="Arial"/>
              </a:rPr>
              <a:t>A now revokes</a:t>
            </a:r>
            <a:r>
              <a:rPr lang="en-US" sz="2200" b="0" i="0" u="none">
                <a:solidFill>
                  <a:srgbClr val="800000"/>
                </a:solidFill>
                <a:latin typeface="Arial"/>
                <a:ea typeface="Arial"/>
                <a:cs typeface="Arial"/>
                <a:sym typeface="Arial"/>
              </a:rPr>
              <a:t> the privilege granted to B, </a:t>
            </a:r>
            <a:r>
              <a:rPr lang="en-US" sz="2200" b="0" i="0" u="sng">
                <a:solidFill>
                  <a:srgbClr val="800000"/>
                </a:solidFill>
                <a:latin typeface="Arial"/>
                <a:ea typeface="Arial"/>
                <a:cs typeface="Arial"/>
                <a:sym typeface="Arial"/>
              </a:rPr>
              <a:t>all the privileges that B propagated based</a:t>
            </a:r>
            <a:r>
              <a:rPr lang="en-US" sz="2200" b="0" i="0" u="none">
                <a:solidFill>
                  <a:srgbClr val="800000"/>
                </a:solidFill>
                <a:latin typeface="Arial"/>
                <a:ea typeface="Arial"/>
                <a:cs typeface="Arial"/>
                <a:sym typeface="Arial"/>
              </a:rPr>
              <a:t> on that privilege should automatically </a:t>
            </a:r>
            <a:r>
              <a:rPr lang="en-US" sz="2200" b="0" i="0" u="sng">
                <a:solidFill>
                  <a:srgbClr val="800000"/>
                </a:solidFill>
                <a:latin typeface="Arial"/>
                <a:ea typeface="Arial"/>
                <a:cs typeface="Arial"/>
                <a:sym typeface="Arial"/>
              </a:rPr>
              <a:t>be revoked</a:t>
            </a:r>
            <a:r>
              <a:rPr lang="en-US" sz="2200" b="0" i="0" u="none">
                <a:solidFill>
                  <a:srgbClr val="800000"/>
                </a:solidFill>
                <a:latin typeface="Arial"/>
                <a:ea typeface="Arial"/>
                <a:cs typeface="Arial"/>
                <a:sym typeface="Arial"/>
              </a:rPr>
              <a:t> by the system.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90"/>
        <p:cNvGrpSpPr/>
        <p:nvPr/>
      </p:nvGrpSpPr>
      <p:grpSpPr>
        <a:xfrm>
          <a:off x="0" y="0"/>
          <a:ext cx="0" cy="0"/>
          <a:chOff x="0" y="0"/>
          <a:chExt cx="0" cy="0"/>
        </a:xfrm>
      </p:grpSpPr>
      <p:sp>
        <p:nvSpPr>
          <p:cNvPr id="291" name="Google Shape;291;p5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2.5 An Example</a:t>
            </a:r>
            <a:endParaRPr/>
          </a:p>
        </p:txBody>
      </p:sp>
      <p:sp>
        <p:nvSpPr>
          <p:cNvPr id="292" name="Google Shape;292;p5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Suppose that the DBA creates four accounts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A1, A2, A3, A4</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and wants only A1 to be able to create base relations. Then the DBA must issue the following GRANT command in SQL</a:t>
            </a:r>
            <a:endParaRPr/>
          </a:p>
          <a:p>
            <a:pPr marL="742950" lvl="1" indent="-285750" algn="l" rtl="0">
              <a:lnSpc>
                <a:spcPct val="100000"/>
              </a:lnSpc>
              <a:spcBef>
                <a:spcPts val="520"/>
              </a:spcBef>
              <a:spcAft>
                <a:spcPts val="0"/>
              </a:spcAft>
              <a:buSzPts val="1430"/>
              <a:buNone/>
            </a:pPr>
            <a:r>
              <a:rPr lang="en-US" sz="2600" b="1" i="0" u="none">
                <a:solidFill>
                  <a:srgbClr val="800000"/>
                </a:solidFill>
                <a:latin typeface="Courier New"/>
                <a:ea typeface="Courier New"/>
                <a:cs typeface="Courier New"/>
                <a:sym typeface="Courier New"/>
              </a:rPr>
              <a:t>GRANT</a:t>
            </a:r>
            <a:r>
              <a:rPr lang="en-US" sz="2600" b="0" i="0" u="none">
                <a:solidFill>
                  <a:srgbClr val="800000"/>
                </a:solidFill>
                <a:latin typeface="Courier New"/>
                <a:ea typeface="Courier New"/>
                <a:cs typeface="Courier New"/>
                <a:sym typeface="Courier New"/>
              </a:rPr>
              <a:t> CREATETAB TO A1;</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SQL2 the same effect can be accomplished by having the DBA issue a </a:t>
            </a:r>
            <a:r>
              <a:rPr lang="en-US" sz="2400" b="1" i="0" u="none">
                <a:solidFill>
                  <a:schemeClr val="dk2"/>
                </a:solidFill>
                <a:latin typeface="Arial"/>
                <a:ea typeface="Arial"/>
                <a:cs typeface="Arial"/>
                <a:sym typeface="Arial"/>
              </a:rPr>
              <a:t>CREATE SCHEMA</a:t>
            </a:r>
            <a:r>
              <a:rPr lang="en-US" sz="2400" b="0" i="0" u="none">
                <a:solidFill>
                  <a:schemeClr val="dk2"/>
                </a:solidFill>
                <a:latin typeface="Arial"/>
                <a:ea typeface="Arial"/>
                <a:cs typeface="Arial"/>
                <a:sym typeface="Arial"/>
              </a:rPr>
              <a:t> command as follows:</a:t>
            </a:r>
            <a:endParaRPr/>
          </a:p>
          <a:p>
            <a:pPr marL="342900" lvl="0" indent="-342900" algn="l" rtl="0">
              <a:lnSpc>
                <a:spcPct val="100000"/>
              </a:lnSpc>
              <a:spcBef>
                <a:spcPts val="520"/>
              </a:spcBef>
              <a:spcAft>
                <a:spcPts val="0"/>
              </a:spcAft>
              <a:buSzPts val="1560"/>
              <a:buNone/>
            </a:pPr>
            <a:r>
              <a:rPr lang="en-US" sz="2600" b="0" i="0" u="none">
                <a:solidFill>
                  <a:srgbClr val="800000"/>
                </a:solidFill>
                <a:latin typeface="Courier New"/>
                <a:ea typeface="Courier New"/>
                <a:cs typeface="Courier New"/>
                <a:sym typeface="Courier New"/>
              </a:rPr>
              <a:t>	</a:t>
            </a:r>
            <a:r>
              <a:rPr lang="en-US" sz="2600" b="1" i="0" u="none">
                <a:solidFill>
                  <a:srgbClr val="800000"/>
                </a:solidFill>
                <a:latin typeface="Courier New"/>
                <a:ea typeface="Courier New"/>
                <a:cs typeface="Courier New"/>
                <a:sym typeface="Courier New"/>
              </a:rPr>
              <a:t>CREATE</a:t>
            </a:r>
            <a:r>
              <a:rPr lang="en-US" sz="2600" b="0" i="0" u="none">
                <a:solidFill>
                  <a:srgbClr val="800000"/>
                </a:solidFill>
                <a:latin typeface="Courier New"/>
                <a:ea typeface="Courier New"/>
                <a:cs typeface="Courier New"/>
                <a:sym typeface="Courier New"/>
              </a:rPr>
              <a:t> </a:t>
            </a:r>
            <a:r>
              <a:rPr lang="en-US" sz="2600" b="1" i="0" u="none">
                <a:solidFill>
                  <a:srgbClr val="800000"/>
                </a:solidFill>
                <a:latin typeface="Courier New"/>
                <a:ea typeface="Courier New"/>
                <a:cs typeface="Courier New"/>
                <a:sym typeface="Courier New"/>
              </a:rPr>
              <a:t>SCHAMA</a:t>
            </a:r>
            <a:r>
              <a:rPr lang="en-US" sz="2600" b="0" i="0" u="none">
                <a:solidFill>
                  <a:srgbClr val="800000"/>
                </a:solidFill>
                <a:latin typeface="Courier New"/>
                <a:ea typeface="Courier New"/>
                <a:cs typeface="Courier New"/>
                <a:sym typeface="Courier New"/>
              </a:rPr>
              <a:t> EXAMPLE </a:t>
            </a:r>
            <a:r>
              <a:rPr lang="en-US" sz="2600" b="1" i="0" u="none">
                <a:solidFill>
                  <a:srgbClr val="800000"/>
                </a:solidFill>
                <a:latin typeface="Courier New"/>
                <a:ea typeface="Courier New"/>
                <a:cs typeface="Courier New"/>
                <a:sym typeface="Courier New"/>
              </a:rPr>
              <a:t>AUTHORIZATION</a:t>
            </a:r>
            <a:r>
              <a:rPr lang="en-US" sz="2600" b="0" i="0" u="none">
                <a:solidFill>
                  <a:srgbClr val="800000"/>
                </a:solidFill>
                <a:latin typeface="Courier New"/>
                <a:ea typeface="Courier New"/>
                <a:cs typeface="Courier New"/>
                <a:sym typeface="Courier New"/>
              </a:rPr>
              <a:t> A1;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5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2.5 An Example</a:t>
            </a:r>
            <a:endParaRPr/>
          </a:p>
        </p:txBody>
      </p:sp>
      <p:sp>
        <p:nvSpPr>
          <p:cNvPr id="299" name="Google Shape;299;p5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User account </a:t>
            </a:r>
            <a:r>
              <a:rPr lang="en-US" sz="2400" b="0" i="0" u="sng">
                <a:solidFill>
                  <a:schemeClr val="dk2"/>
                </a:solidFill>
                <a:latin typeface="Arial"/>
                <a:ea typeface="Arial"/>
                <a:cs typeface="Arial"/>
                <a:sym typeface="Arial"/>
              </a:rPr>
              <a:t>A1 can create tables</a:t>
            </a:r>
            <a:r>
              <a:rPr lang="en-US" sz="2400" b="0" i="0" u="none">
                <a:solidFill>
                  <a:schemeClr val="dk2"/>
                </a:solidFill>
                <a:latin typeface="Arial"/>
                <a:ea typeface="Arial"/>
                <a:cs typeface="Arial"/>
                <a:sym typeface="Arial"/>
              </a:rPr>
              <a:t> under the schema called </a:t>
            </a:r>
            <a:r>
              <a:rPr lang="en-US" sz="2400" b="1" i="0" u="none">
                <a:solidFill>
                  <a:schemeClr val="dk2"/>
                </a:solidFill>
                <a:latin typeface="Arial"/>
                <a:ea typeface="Arial"/>
                <a:cs typeface="Arial"/>
                <a:sym typeface="Arial"/>
              </a:rPr>
              <a:t>EXAMPLE</a:t>
            </a:r>
            <a:r>
              <a:rPr lang="en-US" sz="2400" b="0" i="0" u="none">
                <a:solidFill>
                  <a:schemeClr val="dk2"/>
                </a:solidFill>
                <a:latin typeface="Arial"/>
                <a:ea typeface="Arial"/>
                <a:cs typeface="Arial"/>
                <a:sym typeface="Arial"/>
              </a:rPr>
              <a:t>.</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Suppose that A1 </a:t>
            </a:r>
            <a:r>
              <a:rPr lang="en-US" sz="2400" b="1" i="0" u="none">
                <a:solidFill>
                  <a:schemeClr val="dk2"/>
                </a:solidFill>
                <a:latin typeface="Arial"/>
                <a:ea typeface="Arial"/>
                <a:cs typeface="Arial"/>
                <a:sym typeface="Arial"/>
              </a:rPr>
              <a:t>creates</a:t>
            </a:r>
            <a:r>
              <a:rPr lang="en-US" sz="2400" b="0" i="0" u="none">
                <a:solidFill>
                  <a:schemeClr val="dk2"/>
                </a:solidFill>
                <a:latin typeface="Arial"/>
                <a:ea typeface="Arial"/>
                <a:cs typeface="Arial"/>
                <a:sym typeface="Arial"/>
              </a:rPr>
              <a:t> the two base relations </a:t>
            </a:r>
            <a:r>
              <a:rPr lang="en-US" sz="2400" b="1" i="0" u="none">
                <a:solidFill>
                  <a:schemeClr val="dk2"/>
                </a:solidFill>
                <a:latin typeface="Arial"/>
                <a:ea typeface="Arial"/>
                <a:cs typeface="Arial"/>
                <a:sym typeface="Arial"/>
              </a:rPr>
              <a:t>EMPLOYEE</a:t>
            </a:r>
            <a:r>
              <a:rPr lang="en-US" sz="2400" b="0" i="0" u="none">
                <a:solidFill>
                  <a:schemeClr val="dk2"/>
                </a:solidFill>
                <a:latin typeface="Arial"/>
                <a:ea typeface="Arial"/>
                <a:cs typeface="Arial"/>
                <a:sym typeface="Arial"/>
              </a:rPr>
              <a:t> and </a:t>
            </a:r>
            <a:r>
              <a:rPr lang="en-US" sz="2400" b="1" i="0" u="none">
                <a:solidFill>
                  <a:schemeClr val="dk2"/>
                </a:solidFill>
                <a:latin typeface="Arial"/>
                <a:ea typeface="Arial"/>
                <a:cs typeface="Arial"/>
                <a:sym typeface="Arial"/>
              </a:rPr>
              <a:t>DEPARTMENT</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A1 is then </a:t>
            </a:r>
            <a:r>
              <a:rPr lang="en-US" sz="2200" b="1" i="0" u="none">
                <a:solidFill>
                  <a:srgbClr val="800000"/>
                </a:solidFill>
                <a:latin typeface="Arial"/>
                <a:ea typeface="Arial"/>
                <a:cs typeface="Arial"/>
                <a:sym typeface="Arial"/>
              </a:rPr>
              <a:t>owner</a:t>
            </a:r>
            <a:r>
              <a:rPr lang="en-US" sz="2200" b="0" i="0" u="none">
                <a:solidFill>
                  <a:srgbClr val="800000"/>
                </a:solidFill>
                <a:latin typeface="Arial"/>
                <a:ea typeface="Arial"/>
                <a:cs typeface="Arial"/>
                <a:sym typeface="Arial"/>
              </a:rPr>
              <a:t> of these two relations and hence </a:t>
            </a:r>
            <a:r>
              <a:rPr lang="en-US" sz="2200" b="0" i="0" u="sng">
                <a:solidFill>
                  <a:srgbClr val="800000"/>
                </a:solidFill>
                <a:latin typeface="Arial"/>
                <a:ea typeface="Arial"/>
                <a:cs typeface="Arial"/>
                <a:sym typeface="Arial"/>
              </a:rPr>
              <a:t>all the relation privileges</a:t>
            </a:r>
            <a:r>
              <a:rPr lang="en-US" sz="2200" b="0" i="0" u="none">
                <a:solidFill>
                  <a:srgbClr val="800000"/>
                </a:solidFill>
                <a:latin typeface="Arial"/>
                <a:ea typeface="Arial"/>
                <a:cs typeface="Arial"/>
                <a:sym typeface="Arial"/>
              </a:rPr>
              <a:t> on each of them.</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Suppose that A1 wants to grant A2 the privilege to insert and delete tuples in both of these relations, but A1 does not want A2 to be able to propagate these privileges to additional accounts:</a:t>
            </a:r>
            <a:endParaRPr/>
          </a:p>
          <a:p>
            <a:pPr marL="342900" lvl="0" indent="-342900" algn="l" rtl="0">
              <a:lnSpc>
                <a:spcPct val="90000"/>
              </a:lnSpc>
              <a:spcBef>
                <a:spcPts val="520"/>
              </a:spcBef>
              <a:spcAft>
                <a:spcPts val="0"/>
              </a:spcAft>
              <a:buSzPts val="1560"/>
              <a:buNone/>
            </a:pPr>
            <a:r>
              <a:rPr lang="en-US" sz="2600" b="1" i="0" u="none">
                <a:solidFill>
                  <a:srgbClr val="800000"/>
                </a:solidFill>
                <a:latin typeface="Courier New"/>
                <a:ea typeface="Courier New"/>
                <a:cs typeface="Courier New"/>
                <a:sym typeface="Courier New"/>
              </a:rPr>
              <a:t>	GRANT INSERT, DELETE ON</a:t>
            </a:r>
            <a:endParaRPr/>
          </a:p>
          <a:p>
            <a:pPr marL="342900" lvl="0" indent="-342900" algn="l" rtl="0">
              <a:lnSpc>
                <a:spcPct val="90000"/>
              </a:lnSpc>
              <a:spcBef>
                <a:spcPts val="520"/>
              </a:spcBef>
              <a:spcAft>
                <a:spcPts val="0"/>
              </a:spcAft>
              <a:buSzPts val="1560"/>
              <a:buNone/>
            </a:pPr>
            <a:r>
              <a:rPr lang="en-US" sz="2600" b="0" i="0" u="none">
                <a:solidFill>
                  <a:srgbClr val="800000"/>
                </a:solidFill>
                <a:latin typeface="Courier New"/>
                <a:ea typeface="Courier New"/>
                <a:cs typeface="Courier New"/>
                <a:sym typeface="Courier New"/>
              </a:rPr>
              <a:t>		EMPLOYEE, DEPARTMENT</a:t>
            </a:r>
            <a:r>
              <a:rPr lang="en-US" sz="2600" b="1" i="0" u="none">
                <a:solidFill>
                  <a:srgbClr val="800000"/>
                </a:solidFill>
                <a:latin typeface="Courier New"/>
                <a:ea typeface="Courier New"/>
                <a:cs typeface="Courier New"/>
                <a:sym typeface="Courier New"/>
              </a:rPr>
              <a:t> TO A2;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5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2.5 An Example</a:t>
            </a:r>
            <a:endParaRPr/>
          </a:p>
        </p:txBody>
      </p:sp>
      <p:pic>
        <p:nvPicPr>
          <p:cNvPr id="306" name="Google Shape;306;p52" descr="fig23_01"/>
          <p:cNvPicPr preferRelativeResize="0"/>
          <p:nvPr/>
        </p:nvPicPr>
        <p:blipFill rotWithShape="1">
          <a:blip r:embed="rId3">
            <a:alphaModFix/>
          </a:blip>
          <a:srcRect/>
          <a:stretch/>
        </p:blipFill>
        <p:spPr>
          <a:xfrm>
            <a:off x="228600" y="2771775"/>
            <a:ext cx="8458200" cy="164623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11"/>
        <p:cNvGrpSpPr/>
        <p:nvPr/>
      </p:nvGrpSpPr>
      <p:grpSpPr>
        <a:xfrm>
          <a:off x="0" y="0"/>
          <a:ext cx="0" cy="0"/>
          <a:chOff x="0" y="0"/>
          <a:chExt cx="0" cy="0"/>
        </a:xfrm>
      </p:grpSpPr>
      <p:sp>
        <p:nvSpPr>
          <p:cNvPr id="312" name="Google Shape;312;p5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2.5 An Example</a:t>
            </a:r>
            <a:endParaRPr/>
          </a:p>
        </p:txBody>
      </p:sp>
      <p:sp>
        <p:nvSpPr>
          <p:cNvPr id="313" name="Google Shape;313;p5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Suppose that A1 wants to allow A3 to retrieve information from either of the two tables and also to be able to propagate the SELECT privilege to other accounts.</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A1 can issue the command:</a:t>
            </a:r>
            <a:endParaRPr/>
          </a:p>
          <a:p>
            <a:pPr marL="342900" lvl="0" indent="-342900" algn="l" rtl="0">
              <a:lnSpc>
                <a:spcPct val="90000"/>
              </a:lnSpc>
              <a:spcBef>
                <a:spcPts val="520"/>
              </a:spcBef>
              <a:spcAft>
                <a:spcPts val="0"/>
              </a:spcAft>
              <a:buSzPts val="1560"/>
              <a:buNone/>
            </a:pPr>
            <a:r>
              <a:rPr lang="en-US" sz="2600" b="1" i="0" u="none">
                <a:solidFill>
                  <a:srgbClr val="800000"/>
                </a:solidFill>
                <a:latin typeface="Courier New"/>
                <a:ea typeface="Courier New"/>
                <a:cs typeface="Courier New"/>
                <a:sym typeface="Courier New"/>
              </a:rPr>
              <a:t>	GRANT SELECT ON </a:t>
            </a:r>
            <a:r>
              <a:rPr lang="en-US" sz="2600" b="0" i="0" u="none">
                <a:solidFill>
                  <a:srgbClr val="800000"/>
                </a:solidFill>
                <a:latin typeface="Courier New"/>
                <a:ea typeface="Courier New"/>
                <a:cs typeface="Courier New"/>
                <a:sym typeface="Courier New"/>
              </a:rPr>
              <a:t>EMPLOYEE, DEPARTMENT</a:t>
            </a:r>
            <a:r>
              <a:rPr lang="en-US" sz="2600" b="1" i="0" u="none">
                <a:solidFill>
                  <a:srgbClr val="800000"/>
                </a:solidFill>
                <a:latin typeface="Courier New"/>
                <a:ea typeface="Courier New"/>
                <a:cs typeface="Courier New"/>
                <a:sym typeface="Courier New"/>
              </a:rPr>
              <a:t> </a:t>
            </a:r>
            <a:endParaRPr/>
          </a:p>
          <a:p>
            <a:pPr marL="342900" lvl="0" indent="-342900" algn="l" rtl="0">
              <a:lnSpc>
                <a:spcPct val="90000"/>
              </a:lnSpc>
              <a:spcBef>
                <a:spcPts val="520"/>
              </a:spcBef>
              <a:spcAft>
                <a:spcPts val="0"/>
              </a:spcAft>
              <a:buSzPts val="1560"/>
              <a:buNone/>
            </a:pPr>
            <a:r>
              <a:rPr lang="en-US" sz="2600" b="1" i="0" u="none">
                <a:solidFill>
                  <a:srgbClr val="800000"/>
                </a:solidFill>
                <a:latin typeface="Courier New"/>
                <a:ea typeface="Courier New"/>
                <a:cs typeface="Courier New"/>
                <a:sym typeface="Courier New"/>
              </a:rPr>
              <a:t>		TO </a:t>
            </a:r>
            <a:r>
              <a:rPr lang="en-US" sz="2600" b="0" i="0" u="none">
                <a:solidFill>
                  <a:srgbClr val="800000"/>
                </a:solidFill>
                <a:latin typeface="Courier New"/>
                <a:ea typeface="Courier New"/>
                <a:cs typeface="Courier New"/>
                <a:sym typeface="Courier New"/>
              </a:rPr>
              <a:t>A3</a:t>
            </a:r>
            <a:r>
              <a:rPr lang="en-US" sz="2600" b="1" i="0" u="none">
                <a:solidFill>
                  <a:srgbClr val="800000"/>
                </a:solidFill>
                <a:latin typeface="Courier New"/>
                <a:ea typeface="Courier New"/>
                <a:cs typeface="Courier New"/>
                <a:sym typeface="Courier New"/>
              </a:rPr>
              <a:t> WITH GRANT OPTION;</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A3 can grant the </a:t>
            </a:r>
            <a:r>
              <a:rPr lang="en-US" sz="2400" b="1" i="0" u="none">
                <a:solidFill>
                  <a:schemeClr val="dk2"/>
                </a:solidFill>
                <a:latin typeface="Arial"/>
                <a:ea typeface="Arial"/>
                <a:cs typeface="Arial"/>
                <a:sym typeface="Arial"/>
              </a:rPr>
              <a:t>SELECT</a:t>
            </a:r>
            <a:r>
              <a:rPr lang="en-US" sz="2400" b="0" i="0" u="none">
                <a:solidFill>
                  <a:schemeClr val="dk2"/>
                </a:solidFill>
                <a:latin typeface="Arial"/>
                <a:ea typeface="Arial"/>
                <a:cs typeface="Arial"/>
                <a:sym typeface="Arial"/>
              </a:rPr>
              <a:t> privilege on the </a:t>
            </a:r>
            <a:r>
              <a:rPr lang="en-US" sz="2400" b="1" i="0" u="none">
                <a:solidFill>
                  <a:schemeClr val="dk2"/>
                </a:solidFill>
                <a:latin typeface="Arial"/>
                <a:ea typeface="Arial"/>
                <a:cs typeface="Arial"/>
                <a:sym typeface="Arial"/>
              </a:rPr>
              <a:t>EMPLOYEE</a:t>
            </a:r>
            <a:r>
              <a:rPr lang="en-US" sz="2400" b="0" i="0" u="none">
                <a:solidFill>
                  <a:schemeClr val="dk2"/>
                </a:solidFill>
                <a:latin typeface="Arial"/>
                <a:ea typeface="Arial"/>
                <a:cs typeface="Arial"/>
                <a:sym typeface="Arial"/>
              </a:rPr>
              <a:t> relation to A4 by issuing:</a:t>
            </a:r>
            <a:endParaRPr/>
          </a:p>
          <a:p>
            <a:pPr marL="342900" lvl="0" indent="-342900" algn="l" rtl="0">
              <a:lnSpc>
                <a:spcPct val="90000"/>
              </a:lnSpc>
              <a:spcBef>
                <a:spcPts val="520"/>
              </a:spcBef>
              <a:spcAft>
                <a:spcPts val="0"/>
              </a:spcAft>
              <a:buSzPts val="1560"/>
              <a:buNone/>
            </a:pPr>
            <a:r>
              <a:rPr lang="en-US" sz="2600" b="0" i="0" u="none">
                <a:solidFill>
                  <a:srgbClr val="800000"/>
                </a:solidFill>
                <a:latin typeface="Courier New"/>
                <a:ea typeface="Courier New"/>
                <a:cs typeface="Courier New"/>
                <a:sym typeface="Courier New"/>
              </a:rPr>
              <a:t>	</a:t>
            </a:r>
            <a:r>
              <a:rPr lang="en-US" sz="2600" b="1" i="0" u="none">
                <a:solidFill>
                  <a:srgbClr val="800000"/>
                </a:solidFill>
                <a:latin typeface="Courier New"/>
                <a:ea typeface="Courier New"/>
                <a:cs typeface="Courier New"/>
                <a:sym typeface="Courier New"/>
              </a:rPr>
              <a:t>GRANT SELECT</a:t>
            </a:r>
            <a:r>
              <a:rPr lang="en-US" sz="2600" b="0" i="0" u="none">
                <a:solidFill>
                  <a:srgbClr val="800000"/>
                </a:solidFill>
                <a:latin typeface="Courier New"/>
                <a:ea typeface="Courier New"/>
                <a:cs typeface="Courier New"/>
                <a:sym typeface="Courier New"/>
              </a:rPr>
              <a:t> </a:t>
            </a:r>
            <a:r>
              <a:rPr lang="en-US" sz="2600" b="1" i="0" u="none">
                <a:solidFill>
                  <a:srgbClr val="800000"/>
                </a:solidFill>
                <a:latin typeface="Courier New"/>
                <a:ea typeface="Courier New"/>
                <a:cs typeface="Courier New"/>
                <a:sym typeface="Courier New"/>
              </a:rPr>
              <a:t>ON</a:t>
            </a:r>
            <a:r>
              <a:rPr lang="en-US" sz="2600" b="0" i="0" u="none">
                <a:solidFill>
                  <a:srgbClr val="800000"/>
                </a:solidFill>
                <a:latin typeface="Courier New"/>
                <a:ea typeface="Courier New"/>
                <a:cs typeface="Courier New"/>
                <a:sym typeface="Courier New"/>
              </a:rPr>
              <a:t> EMPLOYEE </a:t>
            </a:r>
            <a:r>
              <a:rPr lang="en-US" sz="2600" b="1" i="0" u="none">
                <a:solidFill>
                  <a:srgbClr val="800000"/>
                </a:solidFill>
                <a:latin typeface="Courier New"/>
                <a:ea typeface="Courier New"/>
                <a:cs typeface="Courier New"/>
                <a:sym typeface="Courier New"/>
              </a:rPr>
              <a:t>TO</a:t>
            </a:r>
            <a:r>
              <a:rPr lang="en-US" sz="2600" b="0" i="0" u="none">
                <a:solidFill>
                  <a:srgbClr val="800000"/>
                </a:solidFill>
                <a:latin typeface="Courier New"/>
                <a:ea typeface="Courier New"/>
                <a:cs typeface="Courier New"/>
                <a:sym typeface="Courier New"/>
              </a:rPr>
              <a:t> A4;</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Notice that A4 can’t propagate the SELECT privilege because GRANT OPTION was not given to A4</a:t>
            </a:r>
            <a:endParaRPr/>
          </a:p>
          <a:p>
            <a:pPr marL="342900" lvl="0" indent="-259080" algn="l" rtl="0">
              <a:spcBef>
                <a:spcPts val="440"/>
              </a:spcBef>
              <a:spcAft>
                <a:spcPts val="0"/>
              </a:spcAft>
              <a:buSzPts val="1320"/>
              <a:buNone/>
            </a:pPr>
            <a:endParaRPr sz="2200" b="0" i="0" u="none">
              <a:solidFill>
                <a:srgbClr val="8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2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3 Mandatory Access Control and Role-Based Access Control for Multilevel Security</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3.1 Comparing Discretionary Access Control and Mandatory Access Control</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3.2  Role-Based Access Control</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3.3 Access Control Policies for E-Commerce and the Web </a:t>
            </a:r>
            <a:endParaRPr/>
          </a:p>
          <a:p>
            <a:pPr marL="342900" lvl="0" indent="-259080" algn="l" rtl="0">
              <a:spcBef>
                <a:spcPts val="440"/>
              </a:spcBef>
              <a:spcAft>
                <a:spcPts val="0"/>
              </a:spcAft>
              <a:buSzPts val="1320"/>
              <a:buNone/>
            </a:pPr>
            <a:endParaRPr sz="2200" b="0" i="0" u="none">
              <a:solidFill>
                <a:srgbClr val="8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5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2.5 An Example</a:t>
            </a:r>
            <a:endParaRPr/>
          </a:p>
        </p:txBody>
      </p:sp>
      <p:sp>
        <p:nvSpPr>
          <p:cNvPr id="320" name="Google Shape;320;p5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Suppose that A1 decides to revoke the SELECT privilege on the EMPLOYEE relation from A3; A1 can issue:</a:t>
            </a:r>
            <a:endParaRPr/>
          </a:p>
          <a:p>
            <a:pPr marL="342900" lvl="0" indent="-342900" algn="l" rtl="0">
              <a:lnSpc>
                <a:spcPct val="100000"/>
              </a:lnSpc>
              <a:spcBef>
                <a:spcPts val="520"/>
              </a:spcBef>
              <a:spcAft>
                <a:spcPts val="0"/>
              </a:spcAft>
              <a:buSzPts val="1560"/>
              <a:buNone/>
            </a:pPr>
            <a:r>
              <a:rPr lang="en-US" sz="2600" b="1" i="0" u="none">
                <a:solidFill>
                  <a:srgbClr val="800000"/>
                </a:solidFill>
                <a:latin typeface="Courier New"/>
                <a:ea typeface="Courier New"/>
                <a:cs typeface="Courier New"/>
                <a:sym typeface="Courier New"/>
              </a:rPr>
              <a:t>	REVOKE SELECT ON </a:t>
            </a:r>
            <a:r>
              <a:rPr lang="en-US" sz="2600" b="0" i="0" u="none">
                <a:solidFill>
                  <a:srgbClr val="800000"/>
                </a:solidFill>
                <a:latin typeface="Courier New"/>
                <a:ea typeface="Courier New"/>
                <a:cs typeface="Courier New"/>
                <a:sym typeface="Courier New"/>
              </a:rPr>
              <a:t>EMPLOYEE</a:t>
            </a:r>
            <a:r>
              <a:rPr lang="en-US" sz="2600" b="1" i="0" u="none">
                <a:solidFill>
                  <a:srgbClr val="800000"/>
                </a:solidFill>
                <a:latin typeface="Courier New"/>
                <a:ea typeface="Courier New"/>
                <a:cs typeface="Courier New"/>
                <a:sym typeface="Courier New"/>
              </a:rPr>
              <a:t> FROM </a:t>
            </a:r>
            <a:r>
              <a:rPr lang="en-US" sz="2600" b="0" i="0" u="none">
                <a:solidFill>
                  <a:srgbClr val="800000"/>
                </a:solidFill>
                <a:latin typeface="Courier New"/>
                <a:ea typeface="Courier New"/>
                <a:cs typeface="Courier New"/>
                <a:sym typeface="Courier New"/>
              </a:rPr>
              <a:t>A3</a:t>
            </a:r>
            <a:r>
              <a:rPr lang="en-US" sz="2600" b="1" i="0" u="none">
                <a:solidFill>
                  <a:srgbClr val="800000"/>
                </a:solidFill>
                <a:latin typeface="Courier New"/>
                <a:ea typeface="Courier New"/>
                <a:cs typeface="Courier New"/>
                <a:sym typeface="Courier New"/>
              </a:rPr>
              <a:t>;</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DBMS must now automatically revoke the SELECT privilege on EMPLOYEE from A4, too, because A3 granted that privilege to A4 and A3 does not have the privilege any more.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25"/>
        <p:cNvGrpSpPr/>
        <p:nvPr/>
      </p:nvGrpSpPr>
      <p:grpSpPr>
        <a:xfrm>
          <a:off x="0" y="0"/>
          <a:ext cx="0" cy="0"/>
          <a:chOff x="0" y="0"/>
          <a:chExt cx="0" cy="0"/>
        </a:xfrm>
      </p:grpSpPr>
      <p:sp>
        <p:nvSpPr>
          <p:cNvPr id="326" name="Google Shape;326;p5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2.5 An Example</a:t>
            </a:r>
            <a:endParaRPr/>
          </a:p>
        </p:txBody>
      </p:sp>
      <p:sp>
        <p:nvSpPr>
          <p:cNvPr id="327" name="Google Shape;327;p5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Suppose that A1 wants to give back to A3 a limited capability to SELECT from the EMPLOYEE relation and wants to allow A3 to be able to propagate the privilege.</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The limitation is to retrieve only the NAME, BDATE, and ADDRESS attributes and only for the tuples with DNO=5.</a:t>
            </a:r>
            <a:endParaRPr/>
          </a:p>
          <a:p>
            <a:pPr marL="342900" lvl="0" indent="-342900" algn="l" rtl="0">
              <a:lnSpc>
                <a:spcPct val="8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A1 then create the view:</a:t>
            </a:r>
            <a:endParaRPr/>
          </a:p>
          <a:p>
            <a:pPr marL="742950" lvl="1" indent="-285750" algn="l" rtl="0">
              <a:lnSpc>
                <a:spcPct val="80000"/>
              </a:lnSpc>
              <a:spcBef>
                <a:spcPts val="440"/>
              </a:spcBef>
              <a:spcAft>
                <a:spcPts val="0"/>
              </a:spcAft>
              <a:buSzPts val="1210"/>
              <a:buNone/>
            </a:pPr>
            <a:r>
              <a:rPr lang="en-US" sz="2200" b="1" i="0" u="none">
                <a:solidFill>
                  <a:srgbClr val="800000"/>
                </a:solidFill>
                <a:latin typeface="Courier New"/>
                <a:ea typeface="Courier New"/>
                <a:cs typeface="Courier New"/>
                <a:sym typeface="Courier New"/>
              </a:rPr>
              <a:t>CREATE VIEW </a:t>
            </a:r>
            <a:r>
              <a:rPr lang="en-US" sz="2200" b="0" i="0" u="none">
                <a:solidFill>
                  <a:srgbClr val="800000"/>
                </a:solidFill>
                <a:latin typeface="Courier New"/>
                <a:ea typeface="Courier New"/>
                <a:cs typeface="Courier New"/>
                <a:sym typeface="Courier New"/>
              </a:rPr>
              <a:t>A3EMPLOYEE</a:t>
            </a:r>
            <a:r>
              <a:rPr lang="en-US" sz="2200" b="1" i="0" u="none">
                <a:solidFill>
                  <a:srgbClr val="800000"/>
                </a:solidFill>
                <a:latin typeface="Courier New"/>
                <a:ea typeface="Courier New"/>
                <a:cs typeface="Courier New"/>
                <a:sym typeface="Courier New"/>
              </a:rPr>
              <a:t> AS</a:t>
            </a:r>
            <a:endParaRPr/>
          </a:p>
          <a:p>
            <a:pPr marL="742950" lvl="1" indent="-285750" algn="l" rtl="0">
              <a:lnSpc>
                <a:spcPct val="80000"/>
              </a:lnSpc>
              <a:spcBef>
                <a:spcPts val="440"/>
              </a:spcBef>
              <a:spcAft>
                <a:spcPts val="0"/>
              </a:spcAft>
              <a:buSzPts val="1210"/>
              <a:buNone/>
            </a:pPr>
            <a:r>
              <a:rPr lang="en-US" sz="2200" b="1" i="0" u="none">
                <a:solidFill>
                  <a:srgbClr val="800000"/>
                </a:solidFill>
                <a:latin typeface="Courier New"/>
                <a:ea typeface="Courier New"/>
                <a:cs typeface="Courier New"/>
                <a:sym typeface="Courier New"/>
              </a:rPr>
              <a:t>	SELECT </a:t>
            </a:r>
            <a:r>
              <a:rPr lang="en-US" sz="2200" b="0" i="0" u="none">
                <a:solidFill>
                  <a:srgbClr val="800000"/>
                </a:solidFill>
                <a:latin typeface="Courier New"/>
                <a:ea typeface="Courier New"/>
                <a:cs typeface="Courier New"/>
                <a:sym typeface="Courier New"/>
              </a:rPr>
              <a:t>NAME, BDATE, ADDRESS</a:t>
            </a:r>
            <a:endParaRPr/>
          </a:p>
          <a:p>
            <a:pPr marL="742950" lvl="1" indent="-285750" algn="l" rtl="0">
              <a:lnSpc>
                <a:spcPct val="80000"/>
              </a:lnSpc>
              <a:spcBef>
                <a:spcPts val="440"/>
              </a:spcBef>
              <a:spcAft>
                <a:spcPts val="0"/>
              </a:spcAft>
              <a:buSzPts val="1210"/>
              <a:buNone/>
            </a:pPr>
            <a:r>
              <a:rPr lang="en-US" sz="2200" b="1" i="0" u="none">
                <a:solidFill>
                  <a:srgbClr val="800000"/>
                </a:solidFill>
                <a:latin typeface="Courier New"/>
                <a:ea typeface="Courier New"/>
                <a:cs typeface="Courier New"/>
                <a:sym typeface="Courier New"/>
              </a:rPr>
              <a:t>	FROM </a:t>
            </a:r>
            <a:r>
              <a:rPr lang="en-US" sz="2200" b="0" i="0" u="none">
                <a:solidFill>
                  <a:srgbClr val="800000"/>
                </a:solidFill>
                <a:latin typeface="Courier New"/>
                <a:ea typeface="Courier New"/>
                <a:cs typeface="Courier New"/>
                <a:sym typeface="Courier New"/>
              </a:rPr>
              <a:t>EMPLOYEE</a:t>
            </a:r>
            <a:endParaRPr/>
          </a:p>
          <a:p>
            <a:pPr marL="742950" lvl="1" indent="-285750" algn="l" rtl="0">
              <a:lnSpc>
                <a:spcPct val="80000"/>
              </a:lnSpc>
              <a:spcBef>
                <a:spcPts val="440"/>
              </a:spcBef>
              <a:spcAft>
                <a:spcPts val="0"/>
              </a:spcAft>
              <a:buSzPts val="1210"/>
              <a:buNone/>
            </a:pPr>
            <a:r>
              <a:rPr lang="en-US" sz="2200" b="1" i="0" u="none">
                <a:solidFill>
                  <a:srgbClr val="800000"/>
                </a:solidFill>
                <a:latin typeface="Courier New"/>
                <a:ea typeface="Courier New"/>
                <a:cs typeface="Courier New"/>
                <a:sym typeface="Courier New"/>
              </a:rPr>
              <a:t>	WHERE </a:t>
            </a:r>
            <a:r>
              <a:rPr lang="en-US" sz="2200" b="0" i="0" u="none">
                <a:solidFill>
                  <a:srgbClr val="800000"/>
                </a:solidFill>
                <a:latin typeface="Courier New"/>
                <a:ea typeface="Courier New"/>
                <a:cs typeface="Courier New"/>
                <a:sym typeface="Courier New"/>
              </a:rPr>
              <a:t>DNO = 5</a:t>
            </a:r>
            <a:r>
              <a:rPr lang="en-US" sz="2200" b="1" i="0" u="none">
                <a:solidFill>
                  <a:srgbClr val="800000"/>
                </a:solidFill>
                <a:latin typeface="Courier New"/>
                <a:ea typeface="Courier New"/>
                <a:cs typeface="Courier New"/>
                <a:sym typeface="Courier New"/>
              </a:rPr>
              <a:t>;</a:t>
            </a:r>
            <a:endParaRPr/>
          </a:p>
          <a:p>
            <a:pPr marL="342900" lvl="0" indent="-342900" algn="l" rtl="0">
              <a:lnSpc>
                <a:spcPct val="8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After the view is created, A1 can grant </a:t>
            </a:r>
            <a:r>
              <a:rPr lang="en-US" sz="2000" b="1" i="0" u="none">
                <a:solidFill>
                  <a:schemeClr val="dk2"/>
                </a:solidFill>
                <a:latin typeface="Arial"/>
                <a:ea typeface="Arial"/>
                <a:cs typeface="Arial"/>
                <a:sym typeface="Arial"/>
              </a:rPr>
              <a:t>SELECT</a:t>
            </a:r>
            <a:r>
              <a:rPr lang="en-US" sz="2000" b="0" i="0" u="none">
                <a:solidFill>
                  <a:schemeClr val="dk2"/>
                </a:solidFill>
                <a:latin typeface="Arial"/>
                <a:ea typeface="Arial"/>
                <a:cs typeface="Arial"/>
                <a:sym typeface="Arial"/>
              </a:rPr>
              <a:t> on the view A3EMPLOYEE to A3 as follows:</a:t>
            </a:r>
            <a:endParaRPr/>
          </a:p>
          <a:p>
            <a:pPr marL="342900" lvl="0" indent="-342900" algn="l" rtl="0">
              <a:lnSpc>
                <a:spcPct val="80000"/>
              </a:lnSpc>
              <a:spcBef>
                <a:spcPts val="440"/>
              </a:spcBef>
              <a:spcAft>
                <a:spcPts val="0"/>
              </a:spcAft>
              <a:buSzPts val="1320"/>
              <a:buNone/>
            </a:pPr>
            <a:r>
              <a:rPr lang="en-US" sz="2200" b="1" i="0" u="none">
                <a:solidFill>
                  <a:srgbClr val="800000"/>
                </a:solidFill>
                <a:latin typeface="Courier New"/>
                <a:ea typeface="Courier New"/>
                <a:cs typeface="Courier New"/>
                <a:sym typeface="Courier New"/>
              </a:rPr>
              <a:t>	GRANT SELECT ON </a:t>
            </a:r>
            <a:r>
              <a:rPr lang="en-US" sz="2200" b="0" i="0" u="none">
                <a:solidFill>
                  <a:srgbClr val="800000"/>
                </a:solidFill>
                <a:latin typeface="Courier New"/>
                <a:ea typeface="Courier New"/>
                <a:cs typeface="Courier New"/>
                <a:sym typeface="Courier New"/>
              </a:rPr>
              <a:t>A3EMPLOYEE</a:t>
            </a:r>
            <a:r>
              <a:rPr lang="en-US" sz="2200" b="1" i="0" u="none">
                <a:solidFill>
                  <a:srgbClr val="800000"/>
                </a:solidFill>
                <a:latin typeface="Courier New"/>
                <a:ea typeface="Courier New"/>
                <a:cs typeface="Courier New"/>
                <a:sym typeface="Courier New"/>
              </a:rPr>
              <a:t> TO </a:t>
            </a:r>
            <a:r>
              <a:rPr lang="en-US" sz="2200" b="0" i="0" u="none">
                <a:solidFill>
                  <a:srgbClr val="800000"/>
                </a:solidFill>
                <a:latin typeface="Courier New"/>
                <a:ea typeface="Courier New"/>
                <a:cs typeface="Courier New"/>
                <a:sym typeface="Courier New"/>
              </a:rPr>
              <a:t>A3</a:t>
            </a:r>
            <a:endParaRPr/>
          </a:p>
          <a:p>
            <a:pPr marL="342900" lvl="0" indent="-342900" algn="l" rtl="0">
              <a:lnSpc>
                <a:spcPct val="80000"/>
              </a:lnSpc>
              <a:spcBef>
                <a:spcPts val="440"/>
              </a:spcBef>
              <a:spcAft>
                <a:spcPts val="0"/>
              </a:spcAft>
              <a:buSzPts val="1320"/>
              <a:buNone/>
            </a:pPr>
            <a:r>
              <a:rPr lang="en-US" sz="2200" b="1" i="0" u="none">
                <a:solidFill>
                  <a:srgbClr val="800000"/>
                </a:solidFill>
                <a:latin typeface="Courier New"/>
                <a:ea typeface="Courier New"/>
                <a:cs typeface="Courier New"/>
                <a:sym typeface="Courier New"/>
              </a:rPr>
              <a:t>		WITH GRANT OPTION;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2.5 An Example</a:t>
            </a:r>
            <a:endParaRPr/>
          </a:p>
        </p:txBody>
      </p:sp>
      <p:sp>
        <p:nvSpPr>
          <p:cNvPr id="334" name="Google Shape;334;p5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Finally, suppose that A1 wants to allow A4 to update only the SALARY attribute of EMPLOYEE;</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A1 can issue:</a:t>
            </a:r>
            <a:endParaRPr/>
          </a:p>
          <a:p>
            <a:pPr marL="342900" lvl="0" indent="-342900" algn="l" rtl="0">
              <a:lnSpc>
                <a:spcPct val="100000"/>
              </a:lnSpc>
              <a:spcBef>
                <a:spcPts val="600"/>
              </a:spcBef>
              <a:spcAft>
                <a:spcPts val="0"/>
              </a:spcAft>
              <a:buSzPts val="1800"/>
              <a:buNone/>
            </a:pPr>
            <a:r>
              <a:rPr lang="en-US" sz="3000" b="1" i="0" u="none">
                <a:solidFill>
                  <a:srgbClr val="800000"/>
                </a:solidFill>
                <a:latin typeface="Courier New"/>
                <a:ea typeface="Courier New"/>
                <a:cs typeface="Courier New"/>
                <a:sym typeface="Courier New"/>
              </a:rPr>
              <a:t>	</a:t>
            </a:r>
            <a:r>
              <a:rPr lang="en-US" sz="2600" b="1" i="0" u="none">
                <a:solidFill>
                  <a:srgbClr val="800000"/>
                </a:solidFill>
                <a:latin typeface="Courier New"/>
                <a:ea typeface="Courier New"/>
                <a:cs typeface="Courier New"/>
                <a:sym typeface="Courier New"/>
              </a:rPr>
              <a:t>GRANT UPDATE ON </a:t>
            </a:r>
            <a:r>
              <a:rPr lang="en-US" sz="2600" b="0" i="0" u="none">
                <a:solidFill>
                  <a:srgbClr val="800000"/>
                </a:solidFill>
                <a:latin typeface="Courier New"/>
                <a:ea typeface="Courier New"/>
                <a:cs typeface="Courier New"/>
                <a:sym typeface="Courier New"/>
              </a:rPr>
              <a:t>EMPLOYEE</a:t>
            </a:r>
            <a:r>
              <a:rPr lang="en-US" sz="2600" b="1" i="0" u="none">
                <a:solidFill>
                  <a:srgbClr val="800000"/>
                </a:solidFill>
                <a:latin typeface="Courier New"/>
                <a:ea typeface="Courier New"/>
                <a:cs typeface="Courier New"/>
                <a:sym typeface="Courier New"/>
              </a:rPr>
              <a:t> (</a:t>
            </a:r>
            <a:r>
              <a:rPr lang="en-US" sz="2600" b="0" i="0" u="none">
                <a:solidFill>
                  <a:srgbClr val="800000"/>
                </a:solidFill>
                <a:latin typeface="Courier New"/>
                <a:ea typeface="Courier New"/>
                <a:cs typeface="Courier New"/>
                <a:sym typeface="Courier New"/>
              </a:rPr>
              <a:t>SALARY</a:t>
            </a:r>
            <a:r>
              <a:rPr lang="en-US" sz="2600" b="1" i="0" u="none">
                <a:solidFill>
                  <a:srgbClr val="800000"/>
                </a:solidFill>
                <a:latin typeface="Courier New"/>
                <a:ea typeface="Courier New"/>
                <a:cs typeface="Courier New"/>
                <a:sym typeface="Courier New"/>
              </a:rPr>
              <a:t>) TO </a:t>
            </a:r>
            <a:r>
              <a:rPr lang="en-US" sz="2600" b="0" i="0" u="none">
                <a:solidFill>
                  <a:srgbClr val="800000"/>
                </a:solidFill>
                <a:latin typeface="Courier New"/>
                <a:ea typeface="Courier New"/>
                <a:cs typeface="Courier New"/>
                <a:sym typeface="Courier New"/>
              </a:rPr>
              <a:t>A4</a:t>
            </a:r>
            <a:r>
              <a:rPr lang="en-US" sz="2600" b="1" i="0" u="none">
                <a:solidFill>
                  <a:srgbClr val="800000"/>
                </a:solidFill>
                <a:latin typeface="Courier New"/>
                <a:ea typeface="Courier New"/>
                <a:cs typeface="Courier New"/>
                <a:sym typeface="Courier New"/>
              </a:rPr>
              <a:t>;</a:t>
            </a:r>
            <a:endParaRPr/>
          </a:p>
          <a:p>
            <a:pPr marL="342900" lvl="0" indent="-243840" algn="l" rtl="0">
              <a:lnSpc>
                <a:spcPct val="100000"/>
              </a:lnSpc>
              <a:spcBef>
                <a:spcPts val="520"/>
              </a:spcBef>
              <a:spcAft>
                <a:spcPts val="0"/>
              </a:spcAft>
              <a:buClr>
                <a:srgbClr val="990033"/>
              </a:buClr>
              <a:buSzPts val="1560"/>
              <a:buFont typeface="Noto Sans Symbols"/>
              <a:buNone/>
            </a:pPr>
            <a:endParaRPr sz="2600" b="1" i="0" u="none">
              <a:solidFill>
                <a:srgbClr val="800000"/>
              </a:solidFill>
              <a:latin typeface="Courier New"/>
              <a:ea typeface="Courier New"/>
              <a:cs typeface="Courier New"/>
              <a:sym typeface="Courier New"/>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a:t>
            </a:r>
            <a:r>
              <a:rPr lang="en-US" sz="2200" b="1" i="0" u="none">
                <a:solidFill>
                  <a:srgbClr val="800000"/>
                </a:solidFill>
                <a:latin typeface="Arial"/>
                <a:ea typeface="Arial"/>
                <a:cs typeface="Arial"/>
                <a:sym typeface="Arial"/>
              </a:rPr>
              <a:t>UPDATE</a:t>
            </a:r>
            <a:r>
              <a:rPr lang="en-US" sz="2200" b="0" i="0" u="none">
                <a:solidFill>
                  <a:srgbClr val="800000"/>
                </a:solidFill>
                <a:latin typeface="Arial"/>
                <a:ea typeface="Arial"/>
                <a:cs typeface="Arial"/>
                <a:sym typeface="Arial"/>
              </a:rPr>
              <a:t> or </a:t>
            </a:r>
            <a:r>
              <a:rPr lang="en-US" sz="2200" b="1" i="0" u="none">
                <a:solidFill>
                  <a:srgbClr val="800000"/>
                </a:solidFill>
                <a:latin typeface="Arial"/>
                <a:ea typeface="Arial"/>
                <a:cs typeface="Arial"/>
                <a:sym typeface="Arial"/>
              </a:rPr>
              <a:t>INSERT</a:t>
            </a:r>
            <a:r>
              <a:rPr lang="en-US" sz="2200" b="0" i="0" u="none">
                <a:solidFill>
                  <a:srgbClr val="800000"/>
                </a:solidFill>
                <a:latin typeface="Arial"/>
                <a:ea typeface="Arial"/>
                <a:cs typeface="Arial"/>
                <a:sym typeface="Arial"/>
              </a:rPr>
              <a:t> privilege can specify particular attributes that may be updated or inserted in a relation.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Other privileges (</a:t>
            </a:r>
            <a:r>
              <a:rPr lang="en-US" sz="2200" b="1" i="0" u="none">
                <a:solidFill>
                  <a:srgbClr val="800000"/>
                </a:solidFill>
                <a:latin typeface="Arial"/>
                <a:ea typeface="Arial"/>
                <a:cs typeface="Arial"/>
                <a:sym typeface="Arial"/>
              </a:rPr>
              <a:t>SELECT</a:t>
            </a:r>
            <a:r>
              <a:rPr lang="en-US" sz="2200" b="0" i="0" u="none">
                <a:solidFill>
                  <a:srgbClr val="800000"/>
                </a:solidFill>
                <a:latin typeface="Arial"/>
                <a:ea typeface="Arial"/>
                <a:cs typeface="Arial"/>
                <a:sym typeface="Arial"/>
              </a:rPr>
              <a:t>, </a:t>
            </a:r>
            <a:r>
              <a:rPr lang="en-US" sz="2200" b="1" i="0" u="none">
                <a:solidFill>
                  <a:srgbClr val="800000"/>
                </a:solidFill>
                <a:latin typeface="Arial"/>
                <a:ea typeface="Arial"/>
                <a:cs typeface="Arial"/>
                <a:sym typeface="Arial"/>
              </a:rPr>
              <a:t>DELETE</a:t>
            </a:r>
            <a:r>
              <a:rPr lang="en-US" sz="2200" b="0" i="0" u="none">
                <a:solidFill>
                  <a:srgbClr val="800000"/>
                </a:solidFill>
                <a:latin typeface="Arial"/>
                <a:ea typeface="Arial"/>
                <a:cs typeface="Arial"/>
                <a:sym typeface="Arial"/>
              </a:rPr>
              <a:t>) are not attribute specific.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39"/>
        <p:cNvGrpSpPr/>
        <p:nvPr/>
      </p:nvGrpSpPr>
      <p:grpSpPr>
        <a:xfrm>
          <a:off x="0" y="0"/>
          <a:ext cx="0" cy="0"/>
          <a:chOff x="0" y="0"/>
          <a:chExt cx="0" cy="0"/>
        </a:xfrm>
      </p:grpSpPr>
      <p:sp>
        <p:nvSpPr>
          <p:cNvPr id="340" name="Google Shape;340;p5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2.6 Specifying Limits on Propagation of Privileges</a:t>
            </a:r>
            <a:endParaRPr/>
          </a:p>
        </p:txBody>
      </p:sp>
      <p:sp>
        <p:nvSpPr>
          <p:cNvPr id="341" name="Google Shape;341;p5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Techniques to limit the propagation of privileges have been developed, although they have not yet been implemented in most DBMSs and are not a part of SQL.</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Limiting </a:t>
            </a:r>
            <a:r>
              <a:rPr lang="en-US" sz="2600" b="1" i="0" u="none">
                <a:solidFill>
                  <a:srgbClr val="800000"/>
                </a:solidFill>
                <a:latin typeface="Arial"/>
                <a:ea typeface="Arial"/>
                <a:cs typeface="Arial"/>
                <a:sym typeface="Arial"/>
              </a:rPr>
              <a:t>horizontal propagation</a:t>
            </a:r>
            <a:r>
              <a:rPr lang="en-US" sz="2600" b="0" i="0" u="none">
                <a:solidFill>
                  <a:srgbClr val="800000"/>
                </a:solidFill>
                <a:latin typeface="Arial"/>
                <a:ea typeface="Arial"/>
                <a:cs typeface="Arial"/>
                <a:sym typeface="Arial"/>
              </a:rPr>
              <a:t> to an integer number i means that an account B given the GRANT OPTION can grant the privilege to at most i other accounts.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1" i="0" u="none">
                <a:solidFill>
                  <a:srgbClr val="800000"/>
                </a:solidFill>
                <a:latin typeface="Arial"/>
                <a:ea typeface="Arial"/>
                <a:cs typeface="Arial"/>
                <a:sym typeface="Arial"/>
              </a:rPr>
              <a:t>Vertical propagation</a:t>
            </a:r>
            <a:r>
              <a:rPr lang="en-US" sz="2600" b="0" i="0" u="none">
                <a:solidFill>
                  <a:srgbClr val="800000"/>
                </a:solidFill>
                <a:latin typeface="Arial"/>
                <a:ea typeface="Arial"/>
                <a:cs typeface="Arial"/>
                <a:sym typeface="Arial"/>
              </a:rPr>
              <a:t> is more complicated; it limits the depth of the granting of privileges.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46"/>
        <p:cNvGrpSpPr/>
        <p:nvPr/>
      </p:nvGrpSpPr>
      <p:grpSpPr>
        <a:xfrm>
          <a:off x="0" y="0"/>
          <a:ext cx="0" cy="0"/>
          <a:chOff x="0" y="0"/>
          <a:chExt cx="0" cy="0"/>
        </a:xfrm>
      </p:grpSpPr>
      <p:sp>
        <p:nvSpPr>
          <p:cNvPr id="347" name="Google Shape;347;p5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a:t>
            </a:r>
            <a:endParaRPr/>
          </a:p>
        </p:txBody>
      </p:sp>
      <p:sp>
        <p:nvSpPr>
          <p:cNvPr id="348" name="Google Shape;348;p5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discretionary access control techniques of granting and revoking privileges on relations has traditionally been the main security mechanism for relational database systems.</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This is an all-or-nothing method:</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 user either has or does not have a certain privilege.</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many applications, and </a:t>
            </a:r>
            <a:r>
              <a:rPr lang="en-US" sz="2400" b="1" i="0" u="none">
                <a:solidFill>
                  <a:schemeClr val="dk2"/>
                </a:solidFill>
                <a:latin typeface="Arial"/>
                <a:ea typeface="Arial"/>
                <a:cs typeface="Arial"/>
                <a:sym typeface="Arial"/>
              </a:rPr>
              <a:t>additional security policy</a:t>
            </a:r>
            <a:r>
              <a:rPr lang="en-US" sz="2400" b="0" i="0" u="none">
                <a:solidFill>
                  <a:schemeClr val="dk2"/>
                </a:solidFill>
                <a:latin typeface="Arial"/>
                <a:ea typeface="Arial"/>
                <a:cs typeface="Arial"/>
                <a:sym typeface="Arial"/>
              </a:rPr>
              <a:t> is needed that classifies data and users based on security classes. </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This approach as </a:t>
            </a:r>
            <a:r>
              <a:rPr lang="en-US" sz="2200" b="1" i="0" u="none">
                <a:solidFill>
                  <a:srgbClr val="800000"/>
                </a:solidFill>
                <a:latin typeface="Arial"/>
                <a:ea typeface="Arial"/>
                <a:cs typeface="Arial"/>
                <a:sym typeface="Arial"/>
              </a:rPr>
              <a:t>mandatory access control</a:t>
            </a:r>
            <a:r>
              <a:rPr lang="en-US" sz="2200" b="0" i="0" u="none">
                <a:solidFill>
                  <a:srgbClr val="800000"/>
                </a:solidFill>
                <a:latin typeface="Arial"/>
                <a:ea typeface="Arial"/>
                <a:cs typeface="Arial"/>
                <a:sym typeface="Arial"/>
              </a:rPr>
              <a:t>, would typically be </a:t>
            </a:r>
            <a:r>
              <a:rPr lang="en-US" sz="2200" b="1" i="0" u="none">
                <a:solidFill>
                  <a:srgbClr val="800000"/>
                </a:solidFill>
                <a:latin typeface="Arial"/>
                <a:ea typeface="Arial"/>
                <a:cs typeface="Arial"/>
                <a:sym typeface="Arial"/>
              </a:rPr>
              <a:t>combined</a:t>
            </a:r>
            <a:r>
              <a:rPr lang="en-US" sz="2200" b="0" i="0" u="none">
                <a:solidFill>
                  <a:srgbClr val="800000"/>
                </a:solidFill>
                <a:latin typeface="Arial"/>
                <a:ea typeface="Arial"/>
                <a:cs typeface="Arial"/>
                <a:sym typeface="Arial"/>
              </a:rPr>
              <a:t> with the discretionary access control mechanisms.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53"/>
        <p:cNvGrpSpPr/>
        <p:nvPr/>
      </p:nvGrpSpPr>
      <p:grpSpPr>
        <a:xfrm>
          <a:off x="0" y="0"/>
          <a:ext cx="0" cy="0"/>
          <a:chOff x="0" y="0"/>
          <a:chExt cx="0" cy="0"/>
        </a:xfrm>
      </p:grpSpPr>
      <p:sp>
        <p:nvSpPr>
          <p:cNvPr id="354" name="Google Shape;354;p5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a:t>
            </a:r>
            <a:endParaRPr/>
          </a:p>
        </p:txBody>
      </p:sp>
      <p:sp>
        <p:nvSpPr>
          <p:cNvPr id="355" name="Google Shape;355;p5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Typical </a:t>
            </a:r>
            <a:r>
              <a:rPr lang="en-US" sz="2400" b="1" i="0" u="none">
                <a:solidFill>
                  <a:schemeClr val="dk2"/>
                </a:solidFill>
                <a:latin typeface="Arial"/>
                <a:ea typeface="Arial"/>
                <a:cs typeface="Arial"/>
                <a:sym typeface="Arial"/>
              </a:rPr>
              <a:t>security classes</a:t>
            </a:r>
            <a:r>
              <a:rPr lang="en-US" sz="2400" b="0" i="0" u="none">
                <a:solidFill>
                  <a:schemeClr val="dk2"/>
                </a:solidFill>
                <a:latin typeface="Arial"/>
                <a:ea typeface="Arial"/>
                <a:cs typeface="Arial"/>
                <a:sym typeface="Arial"/>
              </a:rPr>
              <a:t> are top secret (TS), secret (S), confidential (C), and unclassified (U), where TS is the highest level and U the lowest: TS ≥ S ≥ C ≥ U</a:t>
            </a:r>
            <a:endParaRPr/>
          </a:p>
          <a:p>
            <a:pPr marL="342900" lvl="0" indent="-251459" algn="l" rtl="0">
              <a:lnSpc>
                <a:spcPct val="100000"/>
              </a:lnSpc>
              <a:spcBef>
                <a:spcPts val="480"/>
              </a:spcBef>
              <a:spcAft>
                <a:spcPts val="0"/>
              </a:spcAft>
              <a:buClr>
                <a:srgbClr val="990033"/>
              </a:buClr>
              <a:buSzPts val="1440"/>
              <a:buFont typeface="Noto Sans Symbols"/>
              <a:buNone/>
            </a:pPr>
            <a:endParaRPr sz="2400" b="0" i="0" u="none">
              <a:solidFill>
                <a:schemeClr val="dk2"/>
              </a:solidFill>
              <a:latin typeface="Arial"/>
              <a:ea typeface="Arial"/>
              <a:cs typeface="Arial"/>
              <a:sym typeface="Arial"/>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commonly used model for multilevel security, known as the Bell-LaPadula model, classifies each </a:t>
            </a:r>
            <a:r>
              <a:rPr lang="en-US" sz="2400" b="1" i="0" u="none">
                <a:solidFill>
                  <a:schemeClr val="dk2"/>
                </a:solidFill>
                <a:latin typeface="Arial"/>
                <a:ea typeface="Arial"/>
                <a:cs typeface="Arial"/>
                <a:sym typeface="Arial"/>
              </a:rPr>
              <a:t>subject</a:t>
            </a:r>
            <a:r>
              <a:rPr lang="en-US" sz="2400" b="0" i="0" u="none">
                <a:solidFill>
                  <a:schemeClr val="dk2"/>
                </a:solidFill>
                <a:latin typeface="Arial"/>
                <a:ea typeface="Arial"/>
                <a:cs typeface="Arial"/>
                <a:sym typeface="Arial"/>
              </a:rPr>
              <a:t> (user, account, program) and </a:t>
            </a:r>
            <a:r>
              <a:rPr lang="en-US" sz="2400" b="1" i="0" u="none">
                <a:solidFill>
                  <a:schemeClr val="dk2"/>
                </a:solidFill>
                <a:latin typeface="Arial"/>
                <a:ea typeface="Arial"/>
                <a:cs typeface="Arial"/>
                <a:sym typeface="Arial"/>
              </a:rPr>
              <a:t>object</a:t>
            </a:r>
            <a:r>
              <a:rPr lang="en-US" sz="2400" b="0" i="0" u="none">
                <a:solidFill>
                  <a:schemeClr val="dk2"/>
                </a:solidFill>
                <a:latin typeface="Arial"/>
                <a:ea typeface="Arial"/>
                <a:cs typeface="Arial"/>
                <a:sym typeface="Arial"/>
              </a:rPr>
              <a:t> (relation, tuple, column, view, operation) into one of the security classifications, T, S, C, or U:</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1" i="0" u="none">
                <a:solidFill>
                  <a:srgbClr val="800000"/>
                </a:solidFill>
                <a:latin typeface="Arial"/>
                <a:ea typeface="Arial"/>
                <a:cs typeface="Arial"/>
                <a:sym typeface="Arial"/>
              </a:rPr>
              <a:t>Clearance</a:t>
            </a:r>
            <a:r>
              <a:rPr lang="en-US" sz="2200" b="0" i="0" u="none">
                <a:solidFill>
                  <a:srgbClr val="800000"/>
                </a:solidFill>
                <a:latin typeface="Arial"/>
                <a:ea typeface="Arial"/>
                <a:cs typeface="Arial"/>
                <a:sym typeface="Arial"/>
              </a:rPr>
              <a:t> (classification) of a subject S as </a:t>
            </a:r>
            <a:r>
              <a:rPr lang="en-US" sz="2200" b="1" i="0" u="none">
                <a:solidFill>
                  <a:srgbClr val="800000"/>
                </a:solidFill>
                <a:latin typeface="Arial"/>
                <a:ea typeface="Arial"/>
                <a:cs typeface="Arial"/>
                <a:sym typeface="Arial"/>
              </a:rPr>
              <a:t>class(S</a:t>
            </a:r>
            <a:r>
              <a:rPr lang="en-US" sz="2200" b="0" i="0" u="none">
                <a:solidFill>
                  <a:srgbClr val="800000"/>
                </a:solidFill>
                <a:latin typeface="Arial"/>
                <a:ea typeface="Arial"/>
                <a:cs typeface="Arial"/>
                <a:sym typeface="Arial"/>
              </a:rPr>
              <a:t>) and to the </a:t>
            </a:r>
            <a:r>
              <a:rPr lang="en-US" sz="2200" b="1" i="0" u="none">
                <a:solidFill>
                  <a:srgbClr val="800000"/>
                </a:solidFill>
                <a:latin typeface="Arial"/>
                <a:ea typeface="Arial"/>
                <a:cs typeface="Arial"/>
                <a:sym typeface="Arial"/>
              </a:rPr>
              <a:t>classification</a:t>
            </a:r>
            <a:r>
              <a:rPr lang="en-US" sz="2200" b="0" i="0" u="none">
                <a:solidFill>
                  <a:srgbClr val="800000"/>
                </a:solidFill>
                <a:latin typeface="Arial"/>
                <a:ea typeface="Arial"/>
                <a:cs typeface="Arial"/>
                <a:sym typeface="Arial"/>
              </a:rPr>
              <a:t> of an object O as </a:t>
            </a:r>
            <a:r>
              <a:rPr lang="en-US" sz="2200" b="1" i="0" u="none">
                <a:solidFill>
                  <a:srgbClr val="800000"/>
                </a:solidFill>
                <a:latin typeface="Arial"/>
                <a:ea typeface="Arial"/>
                <a:cs typeface="Arial"/>
                <a:sym typeface="Arial"/>
              </a:rPr>
              <a:t>class(O)</a:t>
            </a:r>
            <a:r>
              <a:rPr lang="en-US" sz="2200" b="0" i="0" u="none">
                <a:solidFill>
                  <a:srgbClr val="800000"/>
                </a:solidFill>
                <a:latin typeface="Arial"/>
                <a:ea typeface="Arial"/>
                <a:cs typeface="Arial"/>
                <a:sym typeface="Arial"/>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60"/>
        <p:cNvGrpSpPr/>
        <p:nvPr/>
      </p:nvGrpSpPr>
      <p:grpSpPr>
        <a:xfrm>
          <a:off x="0" y="0"/>
          <a:ext cx="0" cy="0"/>
          <a:chOff x="0" y="0"/>
          <a:chExt cx="0" cy="0"/>
        </a:xfrm>
      </p:grpSpPr>
      <p:sp>
        <p:nvSpPr>
          <p:cNvPr id="361" name="Google Shape;361;p6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a:t>
            </a:r>
            <a:endParaRPr/>
          </a:p>
        </p:txBody>
      </p:sp>
      <p:sp>
        <p:nvSpPr>
          <p:cNvPr id="362" name="Google Shape;362;p6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Two restrictions are enforced on data access based on the subject/object classifications: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1" i="0" u="none">
                <a:solidFill>
                  <a:srgbClr val="800000"/>
                </a:solidFill>
                <a:latin typeface="Arial"/>
                <a:ea typeface="Arial"/>
                <a:cs typeface="Arial"/>
                <a:sym typeface="Arial"/>
              </a:rPr>
              <a:t>Simple security property:</a:t>
            </a:r>
            <a:r>
              <a:rPr lang="en-US" sz="2600" b="0" i="0" u="none">
                <a:solidFill>
                  <a:srgbClr val="800000"/>
                </a:solidFill>
                <a:latin typeface="Arial"/>
                <a:ea typeface="Arial"/>
                <a:cs typeface="Arial"/>
                <a:sym typeface="Arial"/>
              </a:rPr>
              <a:t> A subject S is not allowed read access to an object O unless class(S) ≥ class(O).</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A subject S is not allowed to write an object O unless class(S) ≤ class(O). This known as the </a:t>
            </a:r>
            <a:r>
              <a:rPr lang="en-US" sz="2600" b="1" i="0" u="none">
                <a:solidFill>
                  <a:srgbClr val="800000"/>
                </a:solidFill>
                <a:latin typeface="Arial"/>
                <a:ea typeface="Arial"/>
                <a:cs typeface="Arial"/>
                <a:sym typeface="Arial"/>
              </a:rPr>
              <a:t>star property</a:t>
            </a:r>
            <a:r>
              <a:rPr lang="en-US" sz="2600" b="0" i="0" u="none">
                <a:solidFill>
                  <a:srgbClr val="800000"/>
                </a:solidFill>
                <a:latin typeface="Arial"/>
                <a:ea typeface="Arial"/>
                <a:cs typeface="Arial"/>
                <a:sym typeface="Arial"/>
              </a:rPr>
              <a:t> (or * property).</a:t>
            </a:r>
            <a:endParaRPr/>
          </a:p>
          <a:p>
            <a:pPr marL="342900" lvl="0" indent="-243840" algn="l" rtl="0">
              <a:spcBef>
                <a:spcPts val="520"/>
              </a:spcBef>
              <a:spcAft>
                <a:spcPts val="0"/>
              </a:spcAft>
              <a:buSzPts val="1560"/>
              <a:buNone/>
            </a:pPr>
            <a:endParaRPr sz="2600" b="0" i="0" u="none">
              <a:solidFill>
                <a:srgbClr val="8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367"/>
        <p:cNvGrpSpPr/>
        <p:nvPr/>
      </p:nvGrpSpPr>
      <p:grpSpPr>
        <a:xfrm>
          <a:off x="0" y="0"/>
          <a:ext cx="0" cy="0"/>
          <a:chOff x="0" y="0"/>
          <a:chExt cx="0" cy="0"/>
        </a:xfrm>
      </p:grpSpPr>
      <p:sp>
        <p:nvSpPr>
          <p:cNvPr id="368" name="Google Shape;368;p6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a:t>
            </a:r>
            <a:endParaRPr/>
          </a:p>
        </p:txBody>
      </p:sp>
      <p:sp>
        <p:nvSpPr>
          <p:cNvPr id="369" name="Google Shape;369;p6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To incorporate multilevel security notions into the relational database model, it is common to consider attribute values and tuples as data objects.</a:t>
            </a:r>
            <a:endParaRPr/>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Hence, each attribute A is associated with a </a:t>
            </a:r>
            <a:r>
              <a:rPr lang="en-US" sz="2000" b="1" i="0" u="none">
                <a:solidFill>
                  <a:schemeClr val="dk2"/>
                </a:solidFill>
                <a:latin typeface="Arial"/>
                <a:ea typeface="Arial"/>
                <a:cs typeface="Arial"/>
                <a:sym typeface="Arial"/>
              </a:rPr>
              <a:t>classification attribute C</a:t>
            </a:r>
            <a:r>
              <a:rPr lang="en-US" sz="2000" b="0" i="0" u="none">
                <a:solidFill>
                  <a:schemeClr val="dk2"/>
                </a:solidFill>
                <a:latin typeface="Arial"/>
                <a:ea typeface="Arial"/>
                <a:cs typeface="Arial"/>
                <a:sym typeface="Arial"/>
              </a:rPr>
              <a:t> in the schema, and each attribute value in a tuple is associated with a corresponding security classification. </a:t>
            </a:r>
            <a:endParaRPr/>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In addition, in some models, a </a:t>
            </a:r>
            <a:r>
              <a:rPr lang="en-US" sz="2000" b="1" i="0" u="none">
                <a:solidFill>
                  <a:schemeClr val="dk2"/>
                </a:solidFill>
                <a:latin typeface="Arial"/>
                <a:ea typeface="Arial"/>
                <a:cs typeface="Arial"/>
                <a:sym typeface="Arial"/>
              </a:rPr>
              <a:t>tuple classification</a:t>
            </a:r>
            <a:r>
              <a:rPr lang="en-US" sz="2000" b="0" i="0" u="none">
                <a:solidFill>
                  <a:schemeClr val="dk2"/>
                </a:solidFill>
                <a:latin typeface="Arial"/>
                <a:ea typeface="Arial"/>
                <a:cs typeface="Arial"/>
                <a:sym typeface="Arial"/>
              </a:rPr>
              <a:t> attribute TC is added to the relation attributes to provide a classification for each tuple as a whole. </a:t>
            </a:r>
            <a:endParaRPr/>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Hence, a </a:t>
            </a:r>
            <a:r>
              <a:rPr lang="en-US" sz="2000" b="1" i="0" u="none">
                <a:solidFill>
                  <a:schemeClr val="dk2"/>
                </a:solidFill>
                <a:latin typeface="Arial"/>
                <a:ea typeface="Arial"/>
                <a:cs typeface="Arial"/>
                <a:sym typeface="Arial"/>
              </a:rPr>
              <a:t>multilevel relation</a:t>
            </a:r>
            <a:r>
              <a:rPr lang="en-US" sz="2000" b="0" i="0" u="none">
                <a:solidFill>
                  <a:schemeClr val="dk2"/>
                </a:solidFill>
                <a:latin typeface="Arial"/>
                <a:ea typeface="Arial"/>
                <a:cs typeface="Arial"/>
                <a:sym typeface="Arial"/>
              </a:rPr>
              <a:t> schema R with n attributes would be represented as</a:t>
            </a:r>
            <a:endParaRPr/>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R(A</a:t>
            </a:r>
            <a:r>
              <a:rPr lang="en-US" sz="2000" b="0" i="0" u="none" baseline="-25000">
                <a:solidFill>
                  <a:srgbClr val="800000"/>
                </a:solidFill>
                <a:latin typeface="Arial"/>
                <a:ea typeface="Arial"/>
                <a:cs typeface="Arial"/>
                <a:sym typeface="Arial"/>
              </a:rPr>
              <a:t>1</a:t>
            </a:r>
            <a:r>
              <a:rPr lang="en-US" sz="2000" b="0" i="0" u="none">
                <a:solidFill>
                  <a:srgbClr val="800000"/>
                </a:solidFill>
                <a:latin typeface="Arial"/>
                <a:ea typeface="Arial"/>
                <a:cs typeface="Arial"/>
                <a:sym typeface="Arial"/>
              </a:rPr>
              <a:t>,C</a:t>
            </a:r>
            <a:r>
              <a:rPr lang="en-US" sz="2000" b="0" i="0" u="none" baseline="-25000">
                <a:solidFill>
                  <a:srgbClr val="800000"/>
                </a:solidFill>
                <a:latin typeface="Arial"/>
                <a:ea typeface="Arial"/>
                <a:cs typeface="Arial"/>
                <a:sym typeface="Arial"/>
              </a:rPr>
              <a:t>1</a:t>
            </a:r>
            <a:r>
              <a:rPr lang="en-US" sz="2000" b="0" i="0" u="none">
                <a:solidFill>
                  <a:srgbClr val="800000"/>
                </a:solidFill>
                <a:latin typeface="Arial"/>
                <a:ea typeface="Arial"/>
                <a:cs typeface="Arial"/>
                <a:sym typeface="Arial"/>
              </a:rPr>
              <a:t>,A</a:t>
            </a:r>
            <a:r>
              <a:rPr lang="en-US" sz="2000" b="0" i="0" u="none" baseline="-25000">
                <a:solidFill>
                  <a:srgbClr val="800000"/>
                </a:solidFill>
                <a:latin typeface="Arial"/>
                <a:ea typeface="Arial"/>
                <a:cs typeface="Arial"/>
                <a:sym typeface="Arial"/>
              </a:rPr>
              <a:t>2</a:t>
            </a:r>
            <a:r>
              <a:rPr lang="en-US" sz="2000" b="0" i="0" u="none">
                <a:solidFill>
                  <a:srgbClr val="800000"/>
                </a:solidFill>
                <a:latin typeface="Arial"/>
                <a:ea typeface="Arial"/>
                <a:cs typeface="Arial"/>
                <a:sym typeface="Arial"/>
              </a:rPr>
              <a:t>,C</a:t>
            </a:r>
            <a:r>
              <a:rPr lang="en-US" sz="2000" b="0" i="0" u="none" baseline="-25000">
                <a:solidFill>
                  <a:srgbClr val="800000"/>
                </a:solidFill>
                <a:latin typeface="Arial"/>
                <a:ea typeface="Arial"/>
                <a:cs typeface="Arial"/>
                <a:sym typeface="Arial"/>
              </a:rPr>
              <a:t>2</a:t>
            </a:r>
            <a:r>
              <a:rPr lang="en-US" sz="2000" b="0" i="0" u="none">
                <a:solidFill>
                  <a:srgbClr val="800000"/>
                </a:solidFill>
                <a:latin typeface="Arial"/>
                <a:ea typeface="Arial"/>
                <a:cs typeface="Arial"/>
                <a:sym typeface="Arial"/>
              </a:rPr>
              <a:t>, …, A</a:t>
            </a:r>
            <a:r>
              <a:rPr lang="en-US" sz="2000" b="0" i="0" u="none" baseline="-25000">
                <a:solidFill>
                  <a:srgbClr val="800000"/>
                </a:solidFill>
                <a:latin typeface="Arial"/>
                <a:ea typeface="Arial"/>
                <a:cs typeface="Arial"/>
                <a:sym typeface="Arial"/>
              </a:rPr>
              <a:t>n</a:t>
            </a:r>
            <a:r>
              <a:rPr lang="en-US" sz="2000" b="0" i="0" u="none">
                <a:solidFill>
                  <a:srgbClr val="800000"/>
                </a:solidFill>
                <a:latin typeface="Arial"/>
                <a:ea typeface="Arial"/>
                <a:cs typeface="Arial"/>
                <a:sym typeface="Arial"/>
              </a:rPr>
              <a:t>,C</a:t>
            </a:r>
            <a:r>
              <a:rPr lang="en-US" sz="2000" b="0" i="0" u="none" baseline="-25000">
                <a:solidFill>
                  <a:srgbClr val="800000"/>
                </a:solidFill>
                <a:latin typeface="Arial"/>
                <a:ea typeface="Arial"/>
                <a:cs typeface="Arial"/>
                <a:sym typeface="Arial"/>
              </a:rPr>
              <a:t>n</a:t>
            </a:r>
            <a:r>
              <a:rPr lang="en-US" sz="2000" b="0" i="0" u="none">
                <a:solidFill>
                  <a:srgbClr val="800000"/>
                </a:solidFill>
                <a:latin typeface="Arial"/>
                <a:ea typeface="Arial"/>
                <a:cs typeface="Arial"/>
                <a:sym typeface="Arial"/>
              </a:rPr>
              <a:t>,TC)</a:t>
            </a:r>
            <a:endParaRPr/>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where each Ci represents the classification attribute associated with attribute A</a:t>
            </a:r>
            <a:r>
              <a:rPr lang="en-US" sz="2000" b="0" i="0" u="none" baseline="-25000">
                <a:solidFill>
                  <a:schemeClr val="dk2"/>
                </a:solidFill>
                <a:latin typeface="Arial"/>
                <a:ea typeface="Arial"/>
                <a:cs typeface="Arial"/>
                <a:sym typeface="Arial"/>
              </a:rPr>
              <a:t>i</a:t>
            </a:r>
            <a:r>
              <a:rPr lang="en-US" sz="2000" b="0" i="0" u="none">
                <a:solidFill>
                  <a:schemeClr val="dk2"/>
                </a:solidFill>
                <a:latin typeface="Arial"/>
                <a:ea typeface="Arial"/>
                <a:cs typeface="Arial"/>
                <a:sym typeface="Arial"/>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374"/>
        <p:cNvGrpSpPr/>
        <p:nvPr/>
      </p:nvGrpSpPr>
      <p:grpSpPr>
        <a:xfrm>
          <a:off x="0" y="0"/>
          <a:ext cx="0" cy="0"/>
          <a:chOff x="0" y="0"/>
          <a:chExt cx="0" cy="0"/>
        </a:xfrm>
      </p:grpSpPr>
      <p:sp>
        <p:nvSpPr>
          <p:cNvPr id="375" name="Google Shape;375;p6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a:t>
            </a:r>
            <a:endParaRPr/>
          </a:p>
        </p:txBody>
      </p:sp>
      <p:sp>
        <p:nvSpPr>
          <p:cNvPr id="376" name="Google Shape;376;p6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value of the </a:t>
            </a:r>
            <a:r>
              <a:rPr lang="en-US" sz="2800" b="1" i="0" u="none">
                <a:solidFill>
                  <a:schemeClr val="dk2"/>
                </a:solidFill>
                <a:latin typeface="Arial"/>
                <a:ea typeface="Arial"/>
                <a:cs typeface="Arial"/>
                <a:sym typeface="Arial"/>
              </a:rPr>
              <a:t>TC</a:t>
            </a:r>
            <a:r>
              <a:rPr lang="en-US" sz="2800" b="0" i="0" u="none">
                <a:solidFill>
                  <a:schemeClr val="dk2"/>
                </a:solidFill>
                <a:latin typeface="Arial"/>
                <a:ea typeface="Arial"/>
                <a:cs typeface="Arial"/>
                <a:sym typeface="Arial"/>
              </a:rPr>
              <a:t> attribute in each tuple t – which is the highest of all attribute classification values within t – provides a general classification for the tuple itself, whereas each C</a:t>
            </a:r>
            <a:r>
              <a:rPr lang="en-US" sz="2800" b="0" i="0" u="none" baseline="-25000">
                <a:solidFill>
                  <a:schemeClr val="dk2"/>
                </a:solidFill>
                <a:latin typeface="Arial"/>
                <a:ea typeface="Arial"/>
                <a:cs typeface="Arial"/>
                <a:sym typeface="Arial"/>
              </a:rPr>
              <a:t>i</a:t>
            </a:r>
            <a:r>
              <a:rPr lang="en-US" sz="2800" b="0" i="0" u="none">
                <a:solidFill>
                  <a:schemeClr val="dk2"/>
                </a:solidFill>
                <a:latin typeface="Arial"/>
                <a:ea typeface="Arial"/>
                <a:cs typeface="Arial"/>
                <a:sym typeface="Arial"/>
              </a:rPr>
              <a:t> provides a finer security classification for each attribute value within the tuple.</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The apparent key of a multilevel relation is the set of attributes that would have formed the primary key in a regular(single-level) relation.</a:t>
            </a:r>
            <a:endParaRPr/>
          </a:p>
          <a:p>
            <a:pPr marL="342900" lvl="0" indent="-243840" algn="l" rtl="0">
              <a:spcBef>
                <a:spcPts val="520"/>
              </a:spcBef>
              <a:spcAft>
                <a:spcPts val="0"/>
              </a:spcAft>
              <a:buSzPts val="1560"/>
              <a:buNone/>
            </a:pPr>
            <a:endParaRPr sz="2600" b="0" i="0" u="none">
              <a:solidFill>
                <a:srgbClr val="8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381"/>
        <p:cNvGrpSpPr/>
        <p:nvPr/>
      </p:nvGrpSpPr>
      <p:grpSpPr>
        <a:xfrm>
          <a:off x="0" y="0"/>
          <a:ext cx="0" cy="0"/>
          <a:chOff x="0" y="0"/>
          <a:chExt cx="0" cy="0"/>
        </a:xfrm>
      </p:grpSpPr>
      <p:sp>
        <p:nvSpPr>
          <p:cNvPr id="382" name="Google Shape;382;p6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a:t>
            </a:r>
            <a:endParaRPr/>
          </a:p>
        </p:txBody>
      </p:sp>
      <p:sp>
        <p:nvSpPr>
          <p:cNvPr id="383" name="Google Shape;383;p6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 multilevel relation will appear to contain different data to subjects (users) with different clearance levels.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In some cases, it is possible to store a single tuple in the relation at a higher classification level and produce the corresponding tuples at a lower-level classification through a process known as </a:t>
            </a:r>
            <a:r>
              <a:rPr lang="en-US" sz="2200" b="1" i="0" u="none">
                <a:solidFill>
                  <a:srgbClr val="800000"/>
                </a:solidFill>
                <a:latin typeface="Arial"/>
                <a:ea typeface="Arial"/>
                <a:cs typeface="Arial"/>
                <a:sym typeface="Arial"/>
              </a:rPr>
              <a:t>filtering</a:t>
            </a:r>
            <a:r>
              <a:rPr lang="en-US" sz="2200" b="0" i="0" u="none">
                <a:solidFill>
                  <a:srgbClr val="800000"/>
                </a:solidFill>
                <a:latin typeface="Arial"/>
                <a:ea typeface="Arial"/>
                <a:cs typeface="Arial"/>
                <a:sym typeface="Arial"/>
              </a:rPr>
              <a:t>.</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In other cases, it is necessary to store two or more tuples at different classification levels with the same value for the </a:t>
            </a:r>
            <a:r>
              <a:rPr lang="en-US" sz="2200" b="1" i="0" u="none">
                <a:solidFill>
                  <a:srgbClr val="800000"/>
                </a:solidFill>
                <a:latin typeface="Arial"/>
                <a:ea typeface="Arial"/>
                <a:cs typeface="Arial"/>
                <a:sym typeface="Arial"/>
              </a:rPr>
              <a:t>apparent key</a:t>
            </a:r>
            <a:r>
              <a:rPr lang="en-US" sz="2200" b="0" i="0" u="none">
                <a:solidFill>
                  <a:srgbClr val="800000"/>
                </a:solidFill>
                <a:latin typeface="Arial"/>
                <a:ea typeface="Arial"/>
                <a:cs typeface="Arial"/>
                <a:sym typeface="Arial"/>
              </a:rPr>
              <a:t>. </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This leads to the concept of </a:t>
            </a:r>
            <a:r>
              <a:rPr lang="en-US" sz="2400" b="1" i="0" u="none">
                <a:solidFill>
                  <a:schemeClr val="dk2"/>
                </a:solidFill>
                <a:latin typeface="Arial"/>
                <a:ea typeface="Arial"/>
                <a:cs typeface="Arial"/>
                <a:sym typeface="Arial"/>
              </a:rPr>
              <a:t>polyinstantiation</a:t>
            </a:r>
            <a:r>
              <a:rPr lang="en-US" sz="2400" b="0" i="0" u="none">
                <a:solidFill>
                  <a:schemeClr val="dk2"/>
                </a:solidFill>
                <a:latin typeface="Arial"/>
                <a:ea typeface="Arial"/>
                <a:cs typeface="Arial"/>
                <a:sym typeface="Arial"/>
              </a:rPr>
              <a:t> where several tuples can have the same apparent key value but have different attribute values for users at different classification levels.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2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Introduction to Database Security Issues</a:t>
            </a:r>
            <a:endParaRPr/>
          </a:p>
        </p:txBody>
      </p:sp>
      <p:sp>
        <p:nvSpPr>
          <p:cNvPr id="138" name="Google Shape;138;p2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Types of Security</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Legal and ethical issues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Policy issues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System-related issues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The need to identify multiple security levels </a:t>
            </a:r>
            <a:endParaRPr/>
          </a:p>
          <a:p>
            <a:pPr marL="342900" lvl="0" indent="-243840" algn="l" rtl="0">
              <a:spcBef>
                <a:spcPts val="520"/>
              </a:spcBef>
              <a:spcAft>
                <a:spcPts val="0"/>
              </a:spcAft>
              <a:buSzPts val="1560"/>
              <a:buNone/>
            </a:pPr>
            <a:endParaRPr sz="2600" b="0" i="0" u="none">
              <a:solidFill>
                <a:srgbClr val="8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388"/>
        <p:cNvGrpSpPr/>
        <p:nvPr/>
      </p:nvGrpSpPr>
      <p:grpSpPr>
        <a:xfrm>
          <a:off x="0" y="0"/>
          <a:ext cx="0" cy="0"/>
          <a:chOff x="0" y="0"/>
          <a:chExt cx="0" cy="0"/>
        </a:xfrm>
      </p:grpSpPr>
      <p:sp>
        <p:nvSpPr>
          <p:cNvPr id="389" name="Google Shape;389;p6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a:t>
            </a:r>
            <a:endParaRPr/>
          </a:p>
        </p:txBody>
      </p:sp>
      <p:sp>
        <p:nvSpPr>
          <p:cNvPr id="390" name="Google Shape;390;p6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general, the </a:t>
            </a:r>
            <a:r>
              <a:rPr lang="en-US" sz="2800" b="1" i="0" u="none">
                <a:solidFill>
                  <a:schemeClr val="dk2"/>
                </a:solidFill>
                <a:latin typeface="Arial"/>
                <a:ea typeface="Arial"/>
                <a:cs typeface="Arial"/>
                <a:sym typeface="Arial"/>
              </a:rPr>
              <a:t>entity integrity</a:t>
            </a:r>
            <a:r>
              <a:rPr lang="en-US" sz="2800" b="0" i="0" u="none">
                <a:solidFill>
                  <a:schemeClr val="dk2"/>
                </a:solidFill>
                <a:latin typeface="Arial"/>
                <a:ea typeface="Arial"/>
                <a:cs typeface="Arial"/>
                <a:sym typeface="Arial"/>
              </a:rPr>
              <a:t> rule for multilevel relations states that all attributes that are members of the apparent key must not be null and must have the same security classification within each individual tuple.</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addition, all other attribute values in the tuple must have a security classification greater than or equal to that of the apparent key.</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This </a:t>
            </a:r>
            <a:r>
              <a:rPr lang="en-US" sz="2600" b="1" i="0" u="none">
                <a:solidFill>
                  <a:srgbClr val="800000"/>
                </a:solidFill>
                <a:latin typeface="Arial"/>
                <a:ea typeface="Arial"/>
                <a:cs typeface="Arial"/>
                <a:sym typeface="Arial"/>
              </a:rPr>
              <a:t>constraint</a:t>
            </a:r>
            <a:r>
              <a:rPr lang="en-US" sz="2600" b="0" i="0" u="none">
                <a:solidFill>
                  <a:srgbClr val="800000"/>
                </a:solidFill>
                <a:latin typeface="Arial"/>
                <a:ea typeface="Arial"/>
                <a:cs typeface="Arial"/>
                <a:sym typeface="Arial"/>
              </a:rPr>
              <a:t> ensures that a user can see the key if the user is permitted to see any part of the tuple at all.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395"/>
        <p:cNvGrpSpPr/>
        <p:nvPr/>
      </p:nvGrpSpPr>
      <p:grpSpPr>
        <a:xfrm>
          <a:off x="0" y="0"/>
          <a:ext cx="0" cy="0"/>
          <a:chOff x="0" y="0"/>
          <a:chExt cx="0" cy="0"/>
        </a:xfrm>
      </p:grpSpPr>
      <p:sp>
        <p:nvSpPr>
          <p:cNvPr id="396" name="Google Shape;396;p6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Security(8)</a:t>
            </a:r>
            <a:endParaRPr/>
          </a:p>
        </p:txBody>
      </p:sp>
      <p:sp>
        <p:nvSpPr>
          <p:cNvPr id="397" name="Google Shape;397;p6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Other integrity rules, called </a:t>
            </a:r>
            <a:r>
              <a:rPr lang="en-US" sz="2800" b="1" i="0" u="none">
                <a:solidFill>
                  <a:schemeClr val="dk2"/>
                </a:solidFill>
                <a:latin typeface="Arial"/>
                <a:ea typeface="Arial"/>
                <a:cs typeface="Arial"/>
                <a:sym typeface="Arial"/>
              </a:rPr>
              <a:t>null integrity</a:t>
            </a:r>
            <a:r>
              <a:rPr lang="en-US" sz="2800" b="0" i="0" u="none">
                <a:solidFill>
                  <a:schemeClr val="dk2"/>
                </a:solidFill>
                <a:latin typeface="Arial"/>
                <a:ea typeface="Arial"/>
                <a:cs typeface="Arial"/>
                <a:sym typeface="Arial"/>
              </a:rPr>
              <a:t> and </a:t>
            </a:r>
            <a:r>
              <a:rPr lang="en-US" sz="2800" b="1" i="0" u="none">
                <a:solidFill>
                  <a:schemeClr val="dk2"/>
                </a:solidFill>
                <a:latin typeface="Arial"/>
                <a:ea typeface="Arial"/>
                <a:cs typeface="Arial"/>
                <a:sym typeface="Arial"/>
              </a:rPr>
              <a:t>interinstance integrity</a:t>
            </a:r>
            <a:r>
              <a:rPr lang="en-US" sz="2800" b="0" i="0" u="none">
                <a:solidFill>
                  <a:schemeClr val="dk2"/>
                </a:solidFill>
                <a:latin typeface="Arial"/>
                <a:ea typeface="Arial"/>
                <a:cs typeface="Arial"/>
                <a:sym typeface="Arial"/>
              </a:rPr>
              <a:t>, informally ensure that if a tuple value at some security level can be filtered (derived) from a higher-classified tuple, then it is sufficient to store the higher-classified tuple in the multilevel relation.</a:t>
            </a:r>
            <a:endParaRPr/>
          </a:p>
          <a:p>
            <a:pPr marL="342900" lvl="0" indent="-236220" algn="l" rtl="0">
              <a:spcBef>
                <a:spcPts val="560"/>
              </a:spcBef>
              <a:spcAft>
                <a:spcPts val="0"/>
              </a:spcAft>
              <a:buSzPts val="1680"/>
              <a:buNone/>
            </a:pPr>
            <a:endParaRPr sz="2800" b="0" i="0" u="none">
              <a:solidFill>
                <a:schemeClr val="dk2"/>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402"/>
        <p:cNvGrpSpPr/>
        <p:nvPr/>
      </p:nvGrpSpPr>
      <p:grpSpPr>
        <a:xfrm>
          <a:off x="0" y="0"/>
          <a:ext cx="0" cy="0"/>
          <a:chOff x="0" y="0"/>
          <a:chExt cx="0" cy="0"/>
        </a:xfrm>
      </p:grpSpPr>
      <p:sp>
        <p:nvSpPr>
          <p:cNvPr id="403" name="Google Shape;403;p6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3.1 Comparing Discretionary Access Control and Mandatory Access Control</a:t>
            </a:r>
            <a:endParaRPr/>
          </a:p>
        </p:txBody>
      </p:sp>
      <p:sp>
        <p:nvSpPr>
          <p:cNvPr id="404" name="Google Shape;404;p6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1" i="0" u="none">
                <a:solidFill>
                  <a:schemeClr val="dk2"/>
                </a:solidFill>
                <a:latin typeface="Arial"/>
                <a:ea typeface="Arial"/>
                <a:cs typeface="Arial"/>
                <a:sym typeface="Arial"/>
              </a:rPr>
              <a:t>Discretionary Access Control (DAC)</a:t>
            </a:r>
            <a:r>
              <a:rPr lang="en-US" sz="2800" b="0" i="0" u="none">
                <a:solidFill>
                  <a:schemeClr val="dk2"/>
                </a:solidFill>
                <a:latin typeface="Arial"/>
                <a:ea typeface="Arial"/>
                <a:cs typeface="Arial"/>
                <a:sym typeface="Arial"/>
              </a:rPr>
              <a:t> policies are characterized by a high degree of flexibility, which makes them suitable for a large variety of application domains.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The main drawback of </a:t>
            </a:r>
            <a:r>
              <a:rPr lang="en-US" sz="2600" b="1" i="0" u="none">
                <a:solidFill>
                  <a:srgbClr val="800000"/>
                </a:solidFill>
                <a:latin typeface="Arial"/>
                <a:ea typeface="Arial"/>
                <a:cs typeface="Arial"/>
                <a:sym typeface="Arial"/>
              </a:rPr>
              <a:t>DAC</a:t>
            </a:r>
            <a:r>
              <a:rPr lang="en-US" sz="2600" b="0" i="0" u="none">
                <a:solidFill>
                  <a:srgbClr val="800000"/>
                </a:solidFill>
                <a:latin typeface="Arial"/>
                <a:ea typeface="Arial"/>
                <a:cs typeface="Arial"/>
                <a:sym typeface="Arial"/>
              </a:rPr>
              <a:t> models is their vulnerability to malicious attacks, such as Trojan horses embedded in application programs.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409"/>
        <p:cNvGrpSpPr/>
        <p:nvPr/>
      </p:nvGrpSpPr>
      <p:grpSpPr>
        <a:xfrm>
          <a:off x="0" y="0"/>
          <a:ext cx="0" cy="0"/>
          <a:chOff x="0" y="0"/>
          <a:chExt cx="0" cy="0"/>
        </a:xfrm>
      </p:grpSpPr>
      <p:sp>
        <p:nvSpPr>
          <p:cNvPr id="410" name="Google Shape;410;p6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3.1 Comparing Discretionary Access Control and Mandatory Access Control</a:t>
            </a:r>
            <a:endParaRPr/>
          </a:p>
        </p:txBody>
      </p:sp>
      <p:sp>
        <p:nvSpPr>
          <p:cNvPr id="411" name="Google Shape;411;p6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By contrast, mandatory policies ensure a high degree of protection in a way, they prevent any illegal flow of information.</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Mandatory policies have the drawback of being too rigid and they are only applicable in limited environments.</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many practical situations, discretionary policies are preferred because they offer a better trade-off between security and applicability.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416"/>
        <p:cNvGrpSpPr/>
        <p:nvPr/>
      </p:nvGrpSpPr>
      <p:grpSpPr>
        <a:xfrm>
          <a:off x="0" y="0"/>
          <a:ext cx="0" cy="0"/>
          <a:chOff x="0" y="0"/>
          <a:chExt cx="0" cy="0"/>
        </a:xfrm>
      </p:grpSpPr>
      <p:sp>
        <p:nvSpPr>
          <p:cNvPr id="417" name="Google Shape;417;p6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3.2 Role-Based Access Control</a:t>
            </a:r>
            <a:endParaRPr/>
          </a:p>
        </p:txBody>
      </p:sp>
      <p:sp>
        <p:nvSpPr>
          <p:cNvPr id="418" name="Google Shape;418;p6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Role-based access control (RBAC)</a:t>
            </a:r>
            <a:r>
              <a:rPr lang="en-US" sz="2400" b="0" i="0" u="none">
                <a:solidFill>
                  <a:schemeClr val="dk2"/>
                </a:solidFill>
                <a:latin typeface="Arial"/>
                <a:ea typeface="Arial"/>
                <a:cs typeface="Arial"/>
                <a:sym typeface="Arial"/>
              </a:rPr>
              <a:t> emerged rapidly in the 1990s as a proven technology for managing and enforcing security in large-scale enterprisewide systems.</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Its basic notion is that permissions are associated with roles, and users are assigned to appropriate roles.</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Roles can be created using the </a:t>
            </a:r>
            <a:r>
              <a:rPr lang="en-US" sz="2400" b="1" i="0" u="none">
                <a:solidFill>
                  <a:schemeClr val="dk2"/>
                </a:solidFill>
                <a:latin typeface="Arial"/>
                <a:ea typeface="Arial"/>
                <a:cs typeface="Arial"/>
                <a:sym typeface="Arial"/>
              </a:rPr>
              <a:t>CREATE ROLE</a:t>
            </a:r>
            <a:r>
              <a:rPr lang="en-US" sz="2400" b="0" i="0" u="none">
                <a:solidFill>
                  <a:schemeClr val="dk2"/>
                </a:solidFill>
                <a:latin typeface="Arial"/>
                <a:ea typeface="Arial"/>
                <a:cs typeface="Arial"/>
                <a:sym typeface="Arial"/>
              </a:rPr>
              <a:t> and </a:t>
            </a:r>
            <a:r>
              <a:rPr lang="en-US" sz="2400" b="1" i="0" u="none">
                <a:solidFill>
                  <a:schemeClr val="dk2"/>
                </a:solidFill>
                <a:latin typeface="Arial"/>
                <a:ea typeface="Arial"/>
                <a:cs typeface="Arial"/>
                <a:sym typeface="Arial"/>
              </a:rPr>
              <a:t>DESTROY ROLE</a:t>
            </a:r>
            <a:r>
              <a:rPr lang="en-US" sz="2400" b="0" i="0" u="none">
                <a:solidFill>
                  <a:schemeClr val="dk2"/>
                </a:solidFill>
                <a:latin typeface="Arial"/>
                <a:ea typeface="Arial"/>
                <a:cs typeface="Arial"/>
                <a:sym typeface="Arial"/>
              </a:rPr>
              <a:t> commands. </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a:t>
            </a:r>
            <a:r>
              <a:rPr lang="en-US" sz="2200" b="1" i="0" u="none">
                <a:solidFill>
                  <a:srgbClr val="800000"/>
                </a:solidFill>
                <a:latin typeface="Arial"/>
                <a:ea typeface="Arial"/>
                <a:cs typeface="Arial"/>
                <a:sym typeface="Arial"/>
              </a:rPr>
              <a:t>GRANT</a:t>
            </a:r>
            <a:r>
              <a:rPr lang="en-US" sz="2200" b="0" i="0" u="none">
                <a:solidFill>
                  <a:srgbClr val="800000"/>
                </a:solidFill>
                <a:latin typeface="Arial"/>
                <a:ea typeface="Arial"/>
                <a:cs typeface="Arial"/>
                <a:sym typeface="Arial"/>
              </a:rPr>
              <a:t> and </a:t>
            </a:r>
            <a:r>
              <a:rPr lang="en-US" sz="2200" b="1" i="0" u="none">
                <a:solidFill>
                  <a:srgbClr val="800000"/>
                </a:solidFill>
                <a:latin typeface="Arial"/>
                <a:ea typeface="Arial"/>
                <a:cs typeface="Arial"/>
                <a:sym typeface="Arial"/>
              </a:rPr>
              <a:t>REVOKE</a:t>
            </a:r>
            <a:r>
              <a:rPr lang="en-US" sz="2200" b="0" i="0" u="none">
                <a:solidFill>
                  <a:srgbClr val="800000"/>
                </a:solidFill>
                <a:latin typeface="Arial"/>
                <a:ea typeface="Arial"/>
                <a:cs typeface="Arial"/>
                <a:sym typeface="Arial"/>
              </a:rPr>
              <a:t> commands discussed under DAC can then be used to assign and revoke privileges from roles.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423"/>
        <p:cNvGrpSpPr/>
        <p:nvPr/>
      </p:nvGrpSpPr>
      <p:grpSpPr>
        <a:xfrm>
          <a:off x="0" y="0"/>
          <a:ext cx="0" cy="0"/>
          <a:chOff x="0" y="0"/>
          <a:chExt cx="0" cy="0"/>
        </a:xfrm>
      </p:grpSpPr>
      <p:sp>
        <p:nvSpPr>
          <p:cNvPr id="424" name="Google Shape;424;p69"/>
          <p:cNvSpPr txBox="1"/>
          <p:nvPr/>
        </p:nvSpPr>
        <p:spPr>
          <a:xfrm>
            <a:off x="693420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0033"/>
              </a:buClr>
              <a:buSzPts val="1400"/>
              <a:buFont typeface="Arial"/>
              <a:buNone/>
            </a:pPr>
            <a:r>
              <a:rPr lang="en-US" sz="1400" b="0" i="0" u="none">
                <a:solidFill>
                  <a:srgbClr val="990033"/>
                </a:solidFill>
                <a:latin typeface="Arial"/>
                <a:ea typeface="Arial"/>
                <a:cs typeface="Arial"/>
                <a:sym typeface="Arial"/>
              </a:rPr>
              <a:t>Slide 23- </a:t>
            </a:r>
            <a:fld id="{00000000-1234-1234-1234-123412341234}" type="slidenum">
              <a:rPr lang="en-US" sz="1400" b="0" i="0" u="none">
                <a:solidFill>
                  <a:srgbClr val="990033"/>
                </a:solidFill>
                <a:latin typeface="Arial"/>
                <a:ea typeface="Arial"/>
                <a:cs typeface="Arial"/>
                <a:sym typeface="Arial"/>
              </a:rPr>
              <a:pPr marL="0" marR="0" lvl="0" indent="0" algn="l" rtl="0">
                <a:lnSpc>
                  <a:spcPct val="100000"/>
                </a:lnSpc>
                <a:spcBef>
                  <a:spcPts val="0"/>
                </a:spcBef>
                <a:spcAft>
                  <a:spcPts val="0"/>
                </a:spcAft>
                <a:buClr>
                  <a:srgbClr val="990033"/>
                </a:buClr>
                <a:buSzPts val="1400"/>
                <a:buFont typeface="Arial"/>
                <a:buNone/>
              </a:pPr>
              <a:t>45</a:t>
            </a:fld>
            <a:endParaRPr/>
          </a:p>
        </p:txBody>
      </p:sp>
      <p:sp>
        <p:nvSpPr>
          <p:cNvPr id="425" name="Google Shape;425;p6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3.2 Role-Based Access Control</a:t>
            </a:r>
            <a:endParaRPr/>
          </a:p>
        </p:txBody>
      </p:sp>
      <p:sp>
        <p:nvSpPr>
          <p:cNvPr id="426" name="Google Shape;426;p6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1" i="0" u="none">
                <a:solidFill>
                  <a:schemeClr val="dk2"/>
                </a:solidFill>
                <a:latin typeface="Arial"/>
                <a:ea typeface="Arial"/>
                <a:cs typeface="Arial"/>
                <a:sym typeface="Arial"/>
              </a:rPr>
              <a:t>RBAC</a:t>
            </a:r>
            <a:r>
              <a:rPr lang="en-US" sz="2800" b="0" i="0" u="none">
                <a:solidFill>
                  <a:schemeClr val="dk2"/>
                </a:solidFill>
                <a:latin typeface="Arial"/>
                <a:ea typeface="Arial"/>
                <a:cs typeface="Arial"/>
                <a:sym typeface="Arial"/>
              </a:rPr>
              <a:t> appears to be a viable alternative to traditional discretionary and mandatory access controls; it ensures that only authorized users are given access to certain data or resources.</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Many DBMSs have allowed the concept of roles, where privileges can be assigned to roles.</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Role hierarchy in </a:t>
            </a:r>
            <a:r>
              <a:rPr lang="en-US" sz="2800" b="1" i="0" u="none">
                <a:solidFill>
                  <a:schemeClr val="dk2"/>
                </a:solidFill>
                <a:latin typeface="Arial"/>
                <a:ea typeface="Arial"/>
                <a:cs typeface="Arial"/>
                <a:sym typeface="Arial"/>
              </a:rPr>
              <a:t>RBAC</a:t>
            </a:r>
            <a:r>
              <a:rPr lang="en-US" sz="2800" b="0" i="0" u="none">
                <a:solidFill>
                  <a:schemeClr val="dk2"/>
                </a:solidFill>
                <a:latin typeface="Arial"/>
                <a:ea typeface="Arial"/>
                <a:cs typeface="Arial"/>
                <a:sym typeface="Arial"/>
              </a:rPr>
              <a:t> is a natural way of organizing roles to reflect the organization’s lines of authority and responsibility.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431"/>
        <p:cNvGrpSpPr/>
        <p:nvPr/>
      </p:nvGrpSpPr>
      <p:grpSpPr>
        <a:xfrm>
          <a:off x="0" y="0"/>
          <a:ext cx="0" cy="0"/>
          <a:chOff x="0" y="0"/>
          <a:chExt cx="0" cy="0"/>
        </a:xfrm>
      </p:grpSpPr>
      <p:sp>
        <p:nvSpPr>
          <p:cNvPr id="432" name="Google Shape;432;p7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3.2 Role-Based Access Control</a:t>
            </a:r>
            <a:endParaRPr/>
          </a:p>
        </p:txBody>
      </p:sp>
      <p:sp>
        <p:nvSpPr>
          <p:cNvPr id="433" name="Google Shape;433;p7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Another important consideration in </a:t>
            </a:r>
            <a:r>
              <a:rPr lang="en-US" sz="2400" b="1" i="0" u="none">
                <a:solidFill>
                  <a:schemeClr val="dk2"/>
                </a:solidFill>
                <a:latin typeface="Arial"/>
                <a:ea typeface="Arial"/>
                <a:cs typeface="Arial"/>
                <a:sym typeface="Arial"/>
              </a:rPr>
              <a:t>RBAC</a:t>
            </a:r>
            <a:r>
              <a:rPr lang="en-US" sz="2400" b="0" i="0" u="none">
                <a:solidFill>
                  <a:schemeClr val="dk2"/>
                </a:solidFill>
                <a:latin typeface="Arial"/>
                <a:ea typeface="Arial"/>
                <a:cs typeface="Arial"/>
                <a:sym typeface="Arial"/>
              </a:rPr>
              <a:t> systems is the possible temporal constraints that may exist on roles, such as time and duration of role activations, and timed triggering of a role by an activation of  another role.</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Using an </a:t>
            </a:r>
            <a:r>
              <a:rPr lang="en-US" sz="2400" b="1" i="0" u="none">
                <a:solidFill>
                  <a:schemeClr val="dk2"/>
                </a:solidFill>
                <a:latin typeface="Arial"/>
                <a:ea typeface="Arial"/>
                <a:cs typeface="Arial"/>
                <a:sym typeface="Arial"/>
              </a:rPr>
              <a:t>RBAC</a:t>
            </a:r>
            <a:r>
              <a:rPr lang="en-US" sz="2400" b="0" i="0" u="none">
                <a:solidFill>
                  <a:schemeClr val="dk2"/>
                </a:solidFill>
                <a:latin typeface="Arial"/>
                <a:ea typeface="Arial"/>
                <a:cs typeface="Arial"/>
                <a:sym typeface="Arial"/>
              </a:rPr>
              <a:t> model is highly desirable goal for addressing the key security requirements of Web-based applications.</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contrast,  discretionary access control (</a:t>
            </a:r>
            <a:r>
              <a:rPr lang="en-US" sz="2400" b="1" i="0" u="none">
                <a:solidFill>
                  <a:schemeClr val="dk2"/>
                </a:solidFill>
                <a:latin typeface="Arial"/>
                <a:ea typeface="Arial"/>
                <a:cs typeface="Arial"/>
                <a:sym typeface="Arial"/>
              </a:rPr>
              <a:t>DAC</a:t>
            </a:r>
            <a:r>
              <a:rPr lang="en-US" sz="2400" b="0" i="0" u="none">
                <a:solidFill>
                  <a:schemeClr val="dk2"/>
                </a:solidFill>
                <a:latin typeface="Arial"/>
                <a:ea typeface="Arial"/>
                <a:cs typeface="Arial"/>
                <a:sym typeface="Arial"/>
              </a:rPr>
              <a:t>) and mandatory access control (</a:t>
            </a:r>
            <a:r>
              <a:rPr lang="en-US" sz="2400" b="1" i="0" u="none">
                <a:solidFill>
                  <a:schemeClr val="dk2"/>
                </a:solidFill>
                <a:latin typeface="Arial"/>
                <a:ea typeface="Arial"/>
                <a:cs typeface="Arial"/>
                <a:sym typeface="Arial"/>
              </a:rPr>
              <a:t>MAC</a:t>
            </a:r>
            <a:r>
              <a:rPr lang="en-US" sz="2400" b="0" i="0" u="none">
                <a:solidFill>
                  <a:schemeClr val="dk2"/>
                </a:solidFill>
                <a:latin typeface="Arial"/>
                <a:ea typeface="Arial"/>
                <a:cs typeface="Arial"/>
                <a:sym typeface="Arial"/>
              </a:rPr>
              <a:t>) models </a:t>
            </a:r>
            <a:r>
              <a:rPr lang="en-US" sz="2400" b="1" i="0" u="none">
                <a:solidFill>
                  <a:schemeClr val="dk2"/>
                </a:solidFill>
                <a:latin typeface="Arial"/>
                <a:ea typeface="Arial"/>
                <a:cs typeface="Arial"/>
                <a:sym typeface="Arial"/>
              </a:rPr>
              <a:t>lack capabilities</a:t>
            </a:r>
            <a:r>
              <a:rPr lang="en-US" sz="2400" b="0" i="0" u="none">
                <a:solidFill>
                  <a:schemeClr val="dk2"/>
                </a:solidFill>
                <a:latin typeface="Arial"/>
                <a:ea typeface="Arial"/>
                <a:cs typeface="Arial"/>
                <a:sym typeface="Arial"/>
              </a:rPr>
              <a:t> needed to support the security requirements emerging enterprises and Web-based applications.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SQL Injection</a:t>
            </a:r>
            <a:endParaRPr/>
          </a:p>
        </p:txBody>
      </p:sp>
      <p:sp>
        <p:nvSpPr>
          <p:cNvPr id="439" name="Google Shape;439;p7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marR="0" lvl="0" indent="-342900" algn="just" rtl="0">
              <a:lnSpc>
                <a:spcPct val="100000"/>
              </a:lnSpc>
              <a:spcBef>
                <a:spcPts val="0"/>
              </a:spcBef>
              <a:spcAft>
                <a:spcPts val="0"/>
              </a:spcAft>
              <a:buClr>
                <a:srgbClr val="990033"/>
              </a:buClr>
              <a:buSzPts val="1680"/>
              <a:buFont typeface="Noto Sans Symbols"/>
              <a:buChar char="■"/>
            </a:pPr>
            <a:r>
              <a:rPr lang="en-US" sz="2800" b="1" i="0" u="none" strike="noStrike" cap="none">
                <a:solidFill>
                  <a:schemeClr val="dk2"/>
                </a:solidFill>
                <a:latin typeface="Arial"/>
                <a:ea typeface="Arial"/>
                <a:cs typeface="Arial"/>
                <a:sym typeface="Arial"/>
              </a:rPr>
              <a:t>SQL injection</a:t>
            </a:r>
            <a:r>
              <a:rPr lang="en-US" sz="2800" b="0" i="0" u="none" strike="noStrike" cap="none">
                <a:solidFill>
                  <a:schemeClr val="dk2"/>
                </a:solidFill>
                <a:latin typeface="Arial"/>
                <a:ea typeface="Arial"/>
                <a:cs typeface="Arial"/>
                <a:sym typeface="Arial"/>
              </a:rPr>
              <a:t> is a technique used to exploit user data through web page inputs by injecting </a:t>
            </a:r>
            <a:r>
              <a:rPr lang="en-US" sz="2800" b="1" i="0" u="none" strike="noStrike" cap="none">
                <a:solidFill>
                  <a:schemeClr val="dk2"/>
                </a:solidFill>
                <a:latin typeface="Arial"/>
                <a:ea typeface="Arial"/>
                <a:cs typeface="Arial"/>
                <a:sym typeface="Arial"/>
              </a:rPr>
              <a:t>SQL</a:t>
            </a:r>
            <a:r>
              <a:rPr lang="en-US" sz="2800" b="0" i="0" u="none" strike="noStrike" cap="none">
                <a:solidFill>
                  <a:schemeClr val="dk2"/>
                </a:solidFill>
                <a:latin typeface="Arial"/>
                <a:ea typeface="Arial"/>
                <a:cs typeface="Arial"/>
                <a:sym typeface="Arial"/>
              </a:rPr>
              <a:t> commands as statements. Basically, these statements can be used to manipulate the application's web server by malicious users. </a:t>
            </a:r>
            <a:r>
              <a:rPr lang="en-US" sz="2800" b="1" i="0" u="none" strike="noStrike" cap="none">
                <a:solidFill>
                  <a:schemeClr val="dk2"/>
                </a:solidFill>
                <a:latin typeface="Arial"/>
                <a:ea typeface="Arial"/>
                <a:cs typeface="Arial"/>
                <a:sym typeface="Arial"/>
              </a:rPr>
              <a:t>SQL injection</a:t>
            </a:r>
            <a:r>
              <a:rPr lang="en-US" sz="2800" b="0" i="0" u="none" strike="noStrike" cap="none">
                <a:solidFill>
                  <a:schemeClr val="dk2"/>
                </a:solidFill>
                <a:latin typeface="Arial"/>
                <a:ea typeface="Arial"/>
                <a:cs typeface="Arial"/>
                <a:sym typeface="Arial"/>
              </a:rPr>
              <a:t> is a code </a:t>
            </a:r>
            <a:r>
              <a:rPr lang="en-US" sz="2800" b="1" i="0" u="none" strike="noStrike" cap="none">
                <a:solidFill>
                  <a:schemeClr val="dk2"/>
                </a:solidFill>
                <a:latin typeface="Arial"/>
                <a:ea typeface="Arial"/>
                <a:cs typeface="Arial"/>
                <a:sym typeface="Arial"/>
              </a:rPr>
              <a:t>injection</a:t>
            </a:r>
            <a:r>
              <a:rPr lang="en-US" sz="2800" b="0" i="0" u="none" strike="noStrike" cap="none">
                <a:solidFill>
                  <a:schemeClr val="dk2"/>
                </a:solidFill>
                <a:latin typeface="Arial"/>
                <a:ea typeface="Arial"/>
                <a:cs typeface="Arial"/>
                <a:sym typeface="Arial"/>
              </a:rPr>
              <a:t> technique that might destroy your database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SQL Injection</a:t>
            </a:r>
            <a:endParaRPr/>
          </a:p>
        </p:txBody>
      </p:sp>
      <p:sp>
        <p:nvSpPr>
          <p:cNvPr id="445" name="Google Shape;445;p7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marR="0" lvl="0" indent="-342900" algn="just" rtl="0">
              <a:lnSpc>
                <a:spcPct val="100000"/>
              </a:lnSpc>
              <a:spcBef>
                <a:spcPts val="0"/>
              </a:spcBef>
              <a:spcAft>
                <a:spcPts val="0"/>
              </a:spcAft>
              <a:buClr>
                <a:srgbClr val="990033"/>
              </a:buClr>
              <a:buSzPts val="1680"/>
              <a:buFont typeface="Noto Sans Symbols"/>
              <a:buChar char="■"/>
            </a:pPr>
            <a:r>
              <a:rPr lang="en-US" sz="2800" b="1" i="0" u="none" strike="noStrike" cap="none">
                <a:solidFill>
                  <a:schemeClr val="dk2"/>
                </a:solidFill>
                <a:latin typeface="Arial"/>
                <a:ea typeface="Arial"/>
                <a:cs typeface="Arial"/>
                <a:sym typeface="Arial"/>
              </a:rPr>
              <a:t>SQL injection</a:t>
            </a:r>
            <a:r>
              <a:rPr lang="en-US" sz="2800" b="0" i="0" u="none" strike="noStrike" cap="none">
                <a:solidFill>
                  <a:schemeClr val="dk2"/>
                </a:solidFill>
                <a:latin typeface="Arial"/>
                <a:ea typeface="Arial"/>
                <a:cs typeface="Arial"/>
                <a:sym typeface="Arial"/>
              </a:rPr>
              <a:t> is a technique used to exploit user data through web page inputs by injecting </a:t>
            </a:r>
            <a:r>
              <a:rPr lang="en-US" sz="2800" b="1" i="0" u="none" strike="noStrike" cap="none">
                <a:solidFill>
                  <a:schemeClr val="dk2"/>
                </a:solidFill>
                <a:latin typeface="Arial"/>
                <a:ea typeface="Arial"/>
                <a:cs typeface="Arial"/>
                <a:sym typeface="Arial"/>
              </a:rPr>
              <a:t>SQL</a:t>
            </a:r>
            <a:r>
              <a:rPr lang="en-US" sz="2800" b="0" i="0" u="none" strike="noStrike" cap="none">
                <a:solidFill>
                  <a:schemeClr val="dk2"/>
                </a:solidFill>
                <a:latin typeface="Arial"/>
                <a:ea typeface="Arial"/>
                <a:cs typeface="Arial"/>
                <a:sym typeface="Arial"/>
              </a:rPr>
              <a:t> commands as statements. Basically, these statements can be used to manipulate the application's web server by malicious users. </a:t>
            </a:r>
            <a:r>
              <a:rPr lang="en-US" sz="2800" b="1" i="0" u="none" strike="noStrike" cap="none">
                <a:solidFill>
                  <a:schemeClr val="dk2"/>
                </a:solidFill>
                <a:latin typeface="Arial"/>
                <a:ea typeface="Arial"/>
                <a:cs typeface="Arial"/>
                <a:sym typeface="Arial"/>
              </a:rPr>
              <a:t>SQL injection</a:t>
            </a:r>
            <a:r>
              <a:rPr lang="en-US" sz="2800" b="0" i="0" u="none" strike="noStrike" cap="none">
                <a:solidFill>
                  <a:schemeClr val="dk2"/>
                </a:solidFill>
                <a:latin typeface="Arial"/>
                <a:ea typeface="Arial"/>
                <a:cs typeface="Arial"/>
                <a:sym typeface="Arial"/>
              </a:rPr>
              <a:t> is a code </a:t>
            </a:r>
            <a:r>
              <a:rPr lang="en-US" sz="2800" b="1" i="0" u="none" strike="noStrike" cap="none">
                <a:solidFill>
                  <a:schemeClr val="dk2"/>
                </a:solidFill>
                <a:latin typeface="Arial"/>
                <a:ea typeface="Arial"/>
                <a:cs typeface="Arial"/>
                <a:sym typeface="Arial"/>
              </a:rPr>
              <a:t>injection</a:t>
            </a:r>
            <a:r>
              <a:rPr lang="en-US" sz="2800" b="0" i="0" u="none" strike="noStrike" cap="none">
                <a:solidFill>
                  <a:schemeClr val="dk2"/>
                </a:solidFill>
                <a:latin typeface="Arial"/>
                <a:ea typeface="Arial"/>
                <a:cs typeface="Arial"/>
                <a:sym typeface="Arial"/>
              </a:rPr>
              <a:t> technique that might destroy your database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SQL Injection</a:t>
            </a:r>
            <a:endParaRPr/>
          </a:p>
        </p:txBody>
      </p:sp>
      <p:sp>
        <p:nvSpPr>
          <p:cNvPr id="451" name="Google Shape;451;p7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marR="0" lvl="0" indent="-342900" algn="just" rtl="0">
              <a:lnSpc>
                <a:spcPct val="100000"/>
              </a:lnSpc>
              <a:spcBef>
                <a:spcPts val="0"/>
              </a:spcBef>
              <a:spcAft>
                <a:spcPts val="0"/>
              </a:spcAft>
              <a:buClr>
                <a:srgbClr val="990033"/>
              </a:buClr>
              <a:buSzPts val="1680"/>
              <a:buFont typeface="Noto Sans Symbols"/>
              <a:buChar char="■"/>
            </a:pPr>
            <a:r>
              <a:rPr lang="en-US" sz="2800" b="0" i="0" u="none" strike="noStrike" cap="none">
                <a:solidFill>
                  <a:schemeClr val="dk2"/>
                </a:solidFill>
                <a:latin typeface="Arial"/>
                <a:ea typeface="Arial"/>
                <a:cs typeface="Arial"/>
                <a:sym typeface="Arial"/>
              </a:rPr>
              <a:t>Some common SQL injection examples include: Retrieving hidden data, where you can modify an SQL query to return additional results. Subverting application logic, where you can change a query to interfere with the application's logic. UNION attacks, where you can retrieve data from different database </a:t>
            </a:r>
            <a:r>
              <a:rPr lang="en-US" sz="2800" b="1" i="0" u="none" strike="noStrike" cap="none">
                <a:solidFill>
                  <a:schemeClr val="dk2"/>
                </a:solidFill>
                <a:latin typeface="Arial"/>
                <a:ea typeface="Arial"/>
                <a:cs typeface="Arial"/>
                <a:sym typeface="Arial"/>
              </a:rPr>
              <a:t>tables</a:t>
            </a:r>
            <a:r>
              <a:rPr lang="en-US" sz="2800" b="0" i="0" u="none" strike="noStrike" cap="none">
                <a:solidFill>
                  <a:schemeClr val="dk2"/>
                </a:solidFill>
                <a:latin typeface="Arial"/>
                <a:ea typeface="Arial"/>
                <a:cs typeface="Arial"/>
                <a:sym typeface="Aria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2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Introduction to Database Security Issues</a:t>
            </a:r>
            <a:endParaRPr/>
          </a:p>
        </p:txBody>
      </p:sp>
      <p:sp>
        <p:nvSpPr>
          <p:cNvPr id="145" name="Google Shape;145;p2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Threats to databases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Loss of </a:t>
            </a:r>
            <a:r>
              <a:rPr lang="en-US" sz="2200" b="1" i="0" u="none">
                <a:solidFill>
                  <a:srgbClr val="800000"/>
                </a:solidFill>
                <a:latin typeface="Arial"/>
                <a:ea typeface="Arial"/>
                <a:cs typeface="Arial"/>
                <a:sym typeface="Arial"/>
              </a:rPr>
              <a:t>integrity</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Loss of </a:t>
            </a:r>
            <a:r>
              <a:rPr lang="en-US" sz="2200" b="1" i="0" u="none">
                <a:solidFill>
                  <a:srgbClr val="800000"/>
                </a:solidFill>
                <a:latin typeface="Arial"/>
                <a:ea typeface="Arial"/>
                <a:cs typeface="Arial"/>
                <a:sym typeface="Arial"/>
              </a:rPr>
              <a:t>availability</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Loss of </a:t>
            </a:r>
            <a:r>
              <a:rPr lang="en-US" sz="2200" b="1" i="0" u="none">
                <a:solidFill>
                  <a:srgbClr val="800000"/>
                </a:solidFill>
                <a:latin typeface="Arial"/>
                <a:ea typeface="Arial"/>
                <a:cs typeface="Arial"/>
                <a:sym typeface="Arial"/>
              </a:rPr>
              <a:t>confidentiality</a:t>
            </a:r>
            <a:r>
              <a:rPr lang="en-US" sz="2200" b="0" i="0" u="none">
                <a:solidFill>
                  <a:srgbClr val="800000"/>
                </a:solidFill>
                <a:latin typeface="Arial"/>
                <a:ea typeface="Arial"/>
                <a:cs typeface="Arial"/>
                <a:sym typeface="Arial"/>
              </a:rPr>
              <a:t>	</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To protect databases against these types of threats four kinds of countermeasures can be implemented:</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1" i="0" u="none">
                <a:solidFill>
                  <a:srgbClr val="800000"/>
                </a:solidFill>
                <a:latin typeface="Arial"/>
                <a:ea typeface="Arial"/>
                <a:cs typeface="Arial"/>
                <a:sym typeface="Arial"/>
              </a:rPr>
              <a:t>Access control</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1" i="0" u="none">
                <a:solidFill>
                  <a:srgbClr val="800000"/>
                </a:solidFill>
                <a:latin typeface="Arial"/>
                <a:ea typeface="Arial"/>
                <a:cs typeface="Arial"/>
                <a:sym typeface="Arial"/>
              </a:rPr>
              <a:t>Inference control</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1" i="0" u="none">
                <a:solidFill>
                  <a:srgbClr val="800000"/>
                </a:solidFill>
                <a:latin typeface="Arial"/>
                <a:ea typeface="Arial"/>
                <a:cs typeface="Arial"/>
                <a:sym typeface="Arial"/>
              </a:rPr>
              <a:t>Flow control</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1" i="0" u="none">
                <a:solidFill>
                  <a:srgbClr val="800000"/>
                </a:solidFill>
                <a:latin typeface="Arial"/>
                <a:ea typeface="Arial"/>
                <a:cs typeface="Arial"/>
                <a:sym typeface="Arial"/>
              </a:rPr>
              <a:t>Encryption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74"/>
          <p:cNvSpPr txBox="1">
            <a:spLocks noGrp="1"/>
          </p:cNvSpPr>
          <p:nvPr>
            <p:ph type="title"/>
          </p:nvPr>
        </p:nvSpPr>
        <p:spPr>
          <a:xfrm>
            <a:off x="1174750" y="122237"/>
            <a:ext cx="7173912" cy="6699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SQL Injection</a:t>
            </a:r>
            <a:endParaRPr/>
          </a:p>
        </p:txBody>
      </p:sp>
      <p:sp>
        <p:nvSpPr>
          <p:cNvPr id="457" name="Google Shape;457;p74"/>
          <p:cNvSpPr txBox="1">
            <a:spLocks noGrp="1"/>
          </p:cNvSpPr>
          <p:nvPr>
            <p:ph type="body" idx="1"/>
          </p:nvPr>
        </p:nvSpPr>
        <p:spPr>
          <a:xfrm>
            <a:off x="395287" y="766762"/>
            <a:ext cx="8734425" cy="5619750"/>
          </a:xfrm>
          <a:prstGeom prst="rect">
            <a:avLst/>
          </a:prstGeom>
          <a:noFill/>
          <a:ln>
            <a:noFill/>
          </a:ln>
        </p:spPr>
        <p:txBody>
          <a:bodyPr spcFirstLastPara="1" wrap="square" lIns="91425" tIns="45700" rIns="0"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strike="noStrike" cap="none">
                <a:solidFill>
                  <a:schemeClr val="dk2"/>
                </a:solidFill>
                <a:latin typeface="Arial"/>
                <a:ea typeface="Arial"/>
                <a:cs typeface="Arial"/>
                <a:sym typeface="Arial"/>
              </a:rPr>
              <a:t>Unauthorized privilege escalation – </a:t>
            </a:r>
            <a:r>
              <a:rPr lang="en-US" sz="2400" b="0" i="0" u="none" strike="noStrike" cap="none">
                <a:solidFill>
                  <a:schemeClr val="dk2"/>
                </a:solidFill>
                <a:latin typeface="Arial"/>
                <a:ea typeface="Arial"/>
                <a:cs typeface="Arial"/>
                <a:sym typeface="Arial"/>
              </a:rPr>
              <a:t>individual attempting to elevate his or her privilege by attacking vulnerable points in the database systems.</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strike="noStrike" cap="none">
                <a:solidFill>
                  <a:schemeClr val="dk2"/>
                </a:solidFill>
                <a:latin typeface="Arial"/>
                <a:ea typeface="Arial"/>
                <a:cs typeface="Arial"/>
                <a:sym typeface="Arial"/>
              </a:rPr>
              <a:t>Privilege abuse – </a:t>
            </a:r>
            <a:r>
              <a:rPr lang="en-US" sz="2400" b="0" i="0" u="none" strike="noStrike" cap="none">
                <a:solidFill>
                  <a:schemeClr val="dk2"/>
                </a:solidFill>
                <a:latin typeface="Arial"/>
                <a:ea typeface="Arial"/>
                <a:cs typeface="Arial"/>
                <a:sym typeface="Arial"/>
              </a:rPr>
              <a:t>by a privileged user. E.g. an administrator who is allowed to change student information can use this privilege to update student grades without the instructor’s permission.</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strike="noStrike" cap="none">
                <a:solidFill>
                  <a:schemeClr val="dk2"/>
                </a:solidFill>
                <a:latin typeface="Arial"/>
                <a:ea typeface="Arial"/>
                <a:cs typeface="Arial"/>
                <a:sym typeface="Arial"/>
              </a:rPr>
              <a:t>Denial of service (DOS) attack - </a:t>
            </a:r>
            <a:r>
              <a:rPr lang="en-US" sz="2400" b="0" i="0" u="none" strike="noStrike" cap="none">
                <a:solidFill>
                  <a:schemeClr val="dk2"/>
                </a:solidFill>
                <a:latin typeface="Arial"/>
                <a:ea typeface="Arial"/>
                <a:cs typeface="Arial"/>
                <a:sym typeface="Arial"/>
              </a:rPr>
              <a:t>making resources unavailable to its intended users. access to network apps or data is denied by overflowing the buffer or consuming resources.</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strike="noStrike" cap="none">
                <a:solidFill>
                  <a:schemeClr val="dk2"/>
                </a:solidFill>
                <a:latin typeface="Arial"/>
                <a:ea typeface="Arial"/>
                <a:cs typeface="Arial"/>
                <a:sym typeface="Arial"/>
              </a:rPr>
              <a:t>Weak Authentication - </a:t>
            </a:r>
            <a:r>
              <a:rPr lang="en-US" sz="2400" b="0" i="0" u="none" strike="noStrike" cap="none">
                <a:solidFill>
                  <a:schemeClr val="dk2"/>
                </a:solidFill>
                <a:latin typeface="Arial"/>
                <a:ea typeface="Arial"/>
                <a:cs typeface="Arial"/>
                <a:sym typeface="Arial"/>
              </a:rPr>
              <a:t>If user authentication scheme is weak, an attacker can impersonate the identity of a legitimate user by obtaining their login credentials.</a:t>
            </a:r>
            <a:endParaRPr/>
          </a:p>
        </p:txBody>
      </p:sp>
      <p:sp>
        <p:nvSpPr>
          <p:cNvPr id="458" name="Google Shape;458;p74"/>
          <p:cNvSpPr txBox="1"/>
          <p:nvPr/>
        </p:nvSpPr>
        <p:spPr>
          <a:xfrm>
            <a:off x="693420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5"/>
          <p:cNvSpPr txBox="1">
            <a:spLocks noGrp="1"/>
          </p:cNvSpPr>
          <p:nvPr>
            <p:ph type="title"/>
          </p:nvPr>
        </p:nvSpPr>
        <p:spPr>
          <a:xfrm>
            <a:off x="1174750" y="-109537"/>
            <a:ext cx="7173912" cy="66833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SQL Injection</a:t>
            </a:r>
            <a:endParaRPr/>
          </a:p>
        </p:txBody>
      </p:sp>
      <p:sp>
        <p:nvSpPr>
          <p:cNvPr id="464" name="Google Shape;464;p75"/>
          <p:cNvSpPr txBox="1">
            <a:spLocks noGrp="1"/>
          </p:cNvSpPr>
          <p:nvPr>
            <p:ph type="body" idx="1"/>
          </p:nvPr>
        </p:nvSpPr>
        <p:spPr>
          <a:xfrm>
            <a:off x="395287" y="739775"/>
            <a:ext cx="8558212" cy="5646737"/>
          </a:xfrm>
          <a:prstGeom prst="rect">
            <a:avLst/>
          </a:prstGeom>
          <a:noFill/>
          <a:ln>
            <a:noFill/>
          </a:ln>
        </p:spPr>
        <p:txBody>
          <a:bodyPr spcFirstLastPara="1" wrap="square" lIns="91425" tIns="45700" rIns="0"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strike="noStrike" cap="none">
                <a:solidFill>
                  <a:schemeClr val="dk2"/>
                </a:solidFill>
                <a:latin typeface="Arial"/>
                <a:ea typeface="Arial"/>
                <a:cs typeface="Arial"/>
                <a:sym typeface="Arial"/>
              </a:rPr>
              <a:t>Methods - </a:t>
            </a:r>
            <a:r>
              <a:rPr lang="en-US" sz="2400" b="0" i="0" u="none" strike="noStrike" cap="none">
                <a:solidFill>
                  <a:schemeClr val="dk2"/>
                </a:solidFill>
                <a:latin typeface="Arial"/>
                <a:ea typeface="Arial"/>
                <a:cs typeface="Arial"/>
                <a:sym typeface="Arial"/>
              </a:rPr>
              <a:t>attacker injects a string input through the application, which changes or manipulates the SQL statement to the attacker’s advantage. can harm the database - unauthorized manipulation of the database, or retrieval of sensitive data, to execute system level commands that may cause the system to deny service to the application</a:t>
            </a:r>
            <a:endParaRPr/>
          </a:p>
          <a:p>
            <a:pPr marL="342900" marR="0" lvl="0" indent="-342900" algn="l" rtl="0">
              <a:lnSpc>
                <a:spcPct val="100000"/>
              </a:lnSpc>
              <a:spcBef>
                <a:spcPts val="480"/>
              </a:spcBef>
              <a:spcAft>
                <a:spcPts val="0"/>
              </a:spcAft>
              <a:buClr>
                <a:srgbClr val="990033"/>
              </a:buClr>
              <a:buSzPts val="1440"/>
              <a:buFont typeface="Noto Sans Symbols"/>
              <a:buChar char="■"/>
            </a:pPr>
            <a:r>
              <a:rPr lang="en-US" sz="2400" b="0" i="0" u="none" strike="noStrike" cap="none">
                <a:solidFill>
                  <a:schemeClr val="dk2"/>
                </a:solidFill>
                <a:latin typeface="Arial"/>
                <a:ea typeface="Arial"/>
                <a:cs typeface="Arial"/>
                <a:sym typeface="Arial"/>
              </a:rPr>
              <a:t>SQL Manipulation - adding conditions to the WHERE-clause of a query, or expanding query - using set operations such as UNION, INTERSECT, or MINUS. </a:t>
            </a:r>
            <a:endParaRPr/>
          </a:p>
          <a:p>
            <a:pPr marL="742950" marR="0" lvl="1" indent="-285750" algn="l" rtl="0">
              <a:lnSpc>
                <a:spcPct val="100000"/>
              </a:lnSpc>
              <a:spcBef>
                <a:spcPts val="400"/>
              </a:spcBef>
              <a:spcAft>
                <a:spcPts val="0"/>
              </a:spcAft>
              <a:buClr>
                <a:schemeClr val="dk2"/>
              </a:buClr>
              <a:buSzPts val="1100"/>
              <a:buFont typeface="Noto Sans Symbols"/>
              <a:buChar char="■"/>
            </a:pPr>
            <a:r>
              <a:rPr lang="en-US" sz="2000" b="1" i="0" u="none" strike="noStrike" cap="none">
                <a:solidFill>
                  <a:srgbClr val="800000"/>
                </a:solidFill>
                <a:latin typeface="Arial"/>
                <a:ea typeface="Arial"/>
                <a:cs typeface="Arial"/>
                <a:sym typeface="Arial"/>
              </a:rPr>
              <a:t>SELECT </a:t>
            </a:r>
            <a:r>
              <a:rPr lang="en-US" sz="2000" b="0" i="0" u="none" strike="noStrike" cap="none">
                <a:solidFill>
                  <a:srgbClr val="800000"/>
                </a:solidFill>
                <a:latin typeface="Arial"/>
                <a:ea typeface="Arial"/>
                <a:cs typeface="Arial"/>
                <a:sym typeface="Arial"/>
              </a:rPr>
              <a:t>* </a:t>
            </a:r>
            <a:r>
              <a:rPr lang="en-US" sz="2000" b="1" i="0" u="none" strike="noStrike" cap="none">
                <a:solidFill>
                  <a:srgbClr val="800000"/>
                </a:solidFill>
                <a:latin typeface="Arial"/>
                <a:ea typeface="Arial"/>
                <a:cs typeface="Arial"/>
                <a:sym typeface="Arial"/>
              </a:rPr>
              <a:t>FROM </a:t>
            </a:r>
            <a:r>
              <a:rPr lang="en-US" sz="2000" b="0" i="0" u="none" strike="noStrike" cap="none">
                <a:solidFill>
                  <a:srgbClr val="800000"/>
                </a:solidFill>
                <a:latin typeface="Arial"/>
                <a:ea typeface="Arial"/>
                <a:cs typeface="Arial"/>
                <a:sym typeface="Arial"/>
              </a:rPr>
              <a:t>users </a:t>
            </a:r>
            <a:r>
              <a:rPr lang="en-US" sz="2000" b="1" i="0" u="none" strike="noStrike" cap="none">
                <a:solidFill>
                  <a:srgbClr val="800000"/>
                </a:solidFill>
                <a:latin typeface="Arial"/>
                <a:ea typeface="Arial"/>
                <a:cs typeface="Arial"/>
                <a:sym typeface="Arial"/>
              </a:rPr>
              <a:t>WHERE </a:t>
            </a:r>
            <a:r>
              <a:rPr lang="en-US" sz="2000" b="0" i="0" u="none" strike="noStrike" cap="none">
                <a:solidFill>
                  <a:srgbClr val="800000"/>
                </a:solidFill>
                <a:latin typeface="Arial"/>
                <a:ea typeface="Arial"/>
                <a:cs typeface="Arial"/>
                <a:sym typeface="Arial"/>
              </a:rPr>
              <a:t>username = ‘jake’ and (PASSWORD = ‘jakespasswd’ </a:t>
            </a:r>
            <a:r>
              <a:rPr lang="en-US" sz="2000" b="0" i="0" u="none" strike="noStrike" cap="none">
                <a:solidFill>
                  <a:srgbClr val="FF0000"/>
                </a:solidFill>
                <a:latin typeface="Arial"/>
                <a:ea typeface="Arial"/>
                <a:cs typeface="Arial"/>
                <a:sym typeface="Arial"/>
              </a:rPr>
              <a:t>or ‘x’ = ‘x’)</a:t>
            </a:r>
            <a:endParaRPr/>
          </a:p>
          <a:p>
            <a:pPr marL="342900" marR="0" lvl="0" indent="-342900" algn="l" rtl="0">
              <a:lnSpc>
                <a:spcPct val="100000"/>
              </a:lnSpc>
              <a:spcBef>
                <a:spcPts val="480"/>
              </a:spcBef>
              <a:spcAft>
                <a:spcPts val="0"/>
              </a:spcAft>
              <a:buClr>
                <a:srgbClr val="990033"/>
              </a:buClr>
              <a:buSzPts val="1440"/>
              <a:buFont typeface="Noto Sans Symbols"/>
              <a:buChar char="■"/>
            </a:pPr>
            <a:r>
              <a:rPr lang="en-US" sz="2400" b="0" i="0" u="none" strike="noStrike" cap="none">
                <a:solidFill>
                  <a:schemeClr val="dk2"/>
                </a:solidFill>
                <a:latin typeface="Arial"/>
                <a:ea typeface="Arial"/>
                <a:cs typeface="Arial"/>
                <a:sym typeface="Arial"/>
              </a:rPr>
              <a:t>Code Injection - add additional SQL statements or commands to the existing SQL statement by exploiting a computer bug</a:t>
            </a:r>
            <a:endParaRPr/>
          </a:p>
          <a:p>
            <a:pPr marL="342900" marR="0" lvl="0" indent="-251459" algn="l" rtl="0">
              <a:spcBef>
                <a:spcPts val="480"/>
              </a:spcBef>
              <a:spcAft>
                <a:spcPts val="0"/>
              </a:spcAft>
              <a:buClr>
                <a:srgbClr val="990033"/>
              </a:buClr>
              <a:buSzPts val="1440"/>
              <a:buFont typeface="Noto Sans Symbols"/>
              <a:buNone/>
            </a:pPr>
            <a:endParaRPr sz="2400" b="0" i="0" u="none">
              <a:solidFill>
                <a:schemeClr val="dk2"/>
              </a:solidFill>
              <a:latin typeface="Arial"/>
              <a:ea typeface="Arial"/>
              <a:cs typeface="Arial"/>
              <a:sym typeface="Arial"/>
            </a:endParaRPr>
          </a:p>
        </p:txBody>
      </p:sp>
      <p:sp>
        <p:nvSpPr>
          <p:cNvPr id="465" name="Google Shape;465;p75"/>
          <p:cNvSpPr txBox="1"/>
          <p:nvPr/>
        </p:nvSpPr>
        <p:spPr>
          <a:xfrm>
            <a:off x="693420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6"/>
          <p:cNvSpPr txBox="1">
            <a:spLocks noGrp="1"/>
          </p:cNvSpPr>
          <p:nvPr>
            <p:ph type="body" idx="1"/>
          </p:nvPr>
        </p:nvSpPr>
        <p:spPr>
          <a:xfrm>
            <a:off x="409575" y="655637"/>
            <a:ext cx="8648700" cy="5922962"/>
          </a:xfrm>
          <a:prstGeom prst="rect">
            <a:avLst/>
          </a:prstGeom>
          <a:noFill/>
          <a:ln>
            <a:noFill/>
          </a:ln>
        </p:spPr>
        <p:txBody>
          <a:bodyPr spcFirstLastPara="1" wrap="square" lIns="91425" tIns="45700" rIns="0"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Function Call Injection - </a:t>
            </a:r>
            <a:r>
              <a:rPr lang="en-US" sz="2400" b="0" i="0" u="none">
                <a:solidFill>
                  <a:schemeClr val="dk2"/>
                </a:solidFill>
                <a:latin typeface="Arial"/>
                <a:ea typeface="Arial"/>
                <a:cs typeface="Arial"/>
                <a:sym typeface="Arial"/>
              </a:rPr>
              <a:t>database function or operating system function call is inserted into a vulnerable SQL statement. dynamically created SQL queries – </a:t>
            </a:r>
            <a:endParaRPr/>
          </a:p>
          <a:p>
            <a:pPr marL="400050" marR="0" lvl="1" indent="0" algn="l" rtl="0">
              <a:lnSpc>
                <a:spcPct val="100000"/>
              </a:lnSpc>
              <a:spcBef>
                <a:spcPts val="480"/>
              </a:spcBef>
              <a:spcAft>
                <a:spcPts val="0"/>
              </a:spcAft>
              <a:buClr>
                <a:schemeClr val="dk2"/>
              </a:buClr>
              <a:buSzPts val="1320"/>
              <a:buFont typeface="Noto Sans Symbols"/>
              <a:buNone/>
            </a:pPr>
            <a:r>
              <a:rPr lang="en-US" sz="2400" b="1" i="0" u="none" strike="noStrike" cap="none">
                <a:solidFill>
                  <a:srgbClr val="800000"/>
                </a:solidFill>
                <a:latin typeface="Arial"/>
                <a:ea typeface="Arial"/>
                <a:cs typeface="Arial"/>
                <a:sym typeface="Arial"/>
              </a:rPr>
              <a:t>SELECT TRANSLATE </a:t>
            </a:r>
            <a:r>
              <a:rPr lang="en-US" sz="2400" b="0" i="0" u="none" strike="noStrike" cap="none">
                <a:solidFill>
                  <a:srgbClr val="800000"/>
                </a:solidFill>
                <a:latin typeface="Arial"/>
                <a:ea typeface="Arial"/>
                <a:cs typeface="Arial"/>
                <a:sym typeface="Arial"/>
              </a:rPr>
              <a:t>(‘user input’, ‘from_string’, ‘to_string’) </a:t>
            </a:r>
            <a:r>
              <a:rPr lang="en-US" sz="2400" b="1" i="0" u="none" strike="noStrike" cap="none">
                <a:solidFill>
                  <a:srgbClr val="800000"/>
                </a:solidFill>
                <a:latin typeface="Arial"/>
                <a:ea typeface="Arial"/>
                <a:cs typeface="Arial"/>
                <a:sym typeface="Arial"/>
              </a:rPr>
              <a:t>FROM </a:t>
            </a:r>
            <a:r>
              <a:rPr lang="en-US" sz="2400" b="0" i="0" u="none" strike="noStrike" cap="none">
                <a:solidFill>
                  <a:srgbClr val="800000"/>
                </a:solidFill>
                <a:latin typeface="Arial"/>
                <a:ea typeface="Arial"/>
                <a:cs typeface="Arial"/>
                <a:sym typeface="Arial"/>
              </a:rPr>
              <a:t>dual;</a:t>
            </a:r>
            <a:endParaRPr/>
          </a:p>
          <a:p>
            <a:pPr marL="400050" marR="0" lvl="1" indent="0" algn="l" rtl="0">
              <a:lnSpc>
                <a:spcPct val="100000"/>
              </a:lnSpc>
              <a:spcBef>
                <a:spcPts val="480"/>
              </a:spcBef>
              <a:spcAft>
                <a:spcPts val="0"/>
              </a:spcAft>
              <a:buClr>
                <a:schemeClr val="dk2"/>
              </a:buClr>
              <a:buSzPts val="1320"/>
              <a:buFont typeface="Noto Sans Symbols"/>
              <a:buNone/>
            </a:pPr>
            <a:r>
              <a:rPr lang="en-US" sz="2400" b="0" i="0" u="none" strike="noStrike" cap="none">
                <a:solidFill>
                  <a:srgbClr val="800000"/>
                </a:solidFill>
                <a:latin typeface="Arial"/>
                <a:ea typeface="Arial"/>
                <a:cs typeface="Arial"/>
                <a:sym typeface="Arial"/>
              </a:rPr>
              <a:t>SELECT TRANSLATE(“|| UTL_HTTP.REQUEST (‘http://129.107.2.1/’) || “, ‘98765432’,’9876’) FROM dual;</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Risks – </a:t>
            </a:r>
            <a:endParaRPr/>
          </a:p>
          <a:p>
            <a:pPr marL="400050" marR="0" lvl="1" indent="-83820" algn="l" rtl="0">
              <a:lnSpc>
                <a:spcPct val="100000"/>
              </a:lnSpc>
              <a:spcBef>
                <a:spcPts val="480"/>
              </a:spcBef>
              <a:spcAft>
                <a:spcPts val="0"/>
              </a:spcAft>
              <a:buClr>
                <a:schemeClr val="dk2"/>
              </a:buClr>
              <a:buSzPts val="1320"/>
              <a:buFont typeface="Noto Sans Symbols"/>
              <a:buChar char="■"/>
            </a:pPr>
            <a:r>
              <a:rPr lang="en-US" sz="2400" b="0" i="0" u="none" strike="noStrike" cap="none">
                <a:solidFill>
                  <a:srgbClr val="800000"/>
                </a:solidFill>
                <a:latin typeface="Arial"/>
                <a:ea typeface="Arial"/>
                <a:cs typeface="Arial"/>
                <a:sym typeface="Arial"/>
              </a:rPr>
              <a:t>Database Fingerprinting</a:t>
            </a:r>
            <a:endParaRPr/>
          </a:p>
          <a:p>
            <a:pPr marL="400050" marR="0" lvl="1" indent="-83820" algn="l" rtl="0">
              <a:lnSpc>
                <a:spcPct val="100000"/>
              </a:lnSpc>
              <a:spcBef>
                <a:spcPts val="480"/>
              </a:spcBef>
              <a:spcAft>
                <a:spcPts val="0"/>
              </a:spcAft>
              <a:buClr>
                <a:schemeClr val="dk2"/>
              </a:buClr>
              <a:buSzPts val="1320"/>
              <a:buFont typeface="Noto Sans Symbols"/>
              <a:buChar char="■"/>
            </a:pPr>
            <a:r>
              <a:rPr lang="en-US" sz="2400" b="0" i="0" u="none" strike="noStrike" cap="none">
                <a:solidFill>
                  <a:srgbClr val="800000"/>
                </a:solidFill>
                <a:latin typeface="Arial"/>
                <a:ea typeface="Arial"/>
                <a:cs typeface="Arial"/>
                <a:sym typeface="Arial"/>
              </a:rPr>
              <a:t>Denial of Service</a:t>
            </a:r>
            <a:endParaRPr/>
          </a:p>
          <a:p>
            <a:pPr marL="400050" marR="0" lvl="1" indent="-83820" algn="l" rtl="0">
              <a:lnSpc>
                <a:spcPct val="100000"/>
              </a:lnSpc>
              <a:spcBef>
                <a:spcPts val="480"/>
              </a:spcBef>
              <a:spcAft>
                <a:spcPts val="0"/>
              </a:spcAft>
              <a:buClr>
                <a:schemeClr val="dk2"/>
              </a:buClr>
              <a:buSzPts val="1320"/>
              <a:buFont typeface="Noto Sans Symbols"/>
              <a:buChar char="■"/>
            </a:pPr>
            <a:r>
              <a:rPr lang="en-US" sz="2400" b="0" i="0" u="none" strike="noStrike" cap="none">
                <a:solidFill>
                  <a:srgbClr val="800000"/>
                </a:solidFill>
                <a:latin typeface="Arial"/>
                <a:ea typeface="Arial"/>
                <a:cs typeface="Arial"/>
                <a:sym typeface="Arial"/>
              </a:rPr>
              <a:t>Bypassing Authentication</a:t>
            </a:r>
            <a:endParaRPr/>
          </a:p>
          <a:p>
            <a:pPr marL="400050" marR="0" lvl="1" indent="-83820" algn="l" rtl="0">
              <a:lnSpc>
                <a:spcPct val="100000"/>
              </a:lnSpc>
              <a:spcBef>
                <a:spcPts val="480"/>
              </a:spcBef>
              <a:spcAft>
                <a:spcPts val="0"/>
              </a:spcAft>
              <a:buClr>
                <a:schemeClr val="dk2"/>
              </a:buClr>
              <a:buSzPts val="1320"/>
              <a:buFont typeface="Noto Sans Symbols"/>
              <a:buChar char="■"/>
            </a:pPr>
            <a:r>
              <a:rPr lang="en-US" sz="2400" b="0" i="0" u="none" strike="noStrike" cap="none">
                <a:solidFill>
                  <a:srgbClr val="800000"/>
                </a:solidFill>
                <a:latin typeface="Arial"/>
                <a:ea typeface="Arial"/>
                <a:cs typeface="Arial"/>
                <a:sym typeface="Arial"/>
              </a:rPr>
              <a:t>Identifying Injectable Parameters</a:t>
            </a:r>
            <a:endParaRPr/>
          </a:p>
          <a:p>
            <a:pPr marL="400050" marR="0" lvl="1" indent="-83820" algn="l" rtl="0">
              <a:lnSpc>
                <a:spcPct val="100000"/>
              </a:lnSpc>
              <a:spcBef>
                <a:spcPts val="480"/>
              </a:spcBef>
              <a:spcAft>
                <a:spcPts val="0"/>
              </a:spcAft>
              <a:buClr>
                <a:schemeClr val="dk2"/>
              </a:buClr>
              <a:buSzPts val="1320"/>
              <a:buFont typeface="Noto Sans Symbols"/>
              <a:buChar char="■"/>
            </a:pPr>
            <a:r>
              <a:rPr lang="en-US" sz="2400" b="0" i="0" u="none" strike="noStrike" cap="none">
                <a:solidFill>
                  <a:srgbClr val="800000"/>
                </a:solidFill>
                <a:latin typeface="Arial"/>
                <a:ea typeface="Arial"/>
                <a:cs typeface="Arial"/>
                <a:sym typeface="Arial"/>
              </a:rPr>
              <a:t>Executing Remote Commands, privilege escalation</a:t>
            </a:r>
            <a:endParaRPr/>
          </a:p>
        </p:txBody>
      </p:sp>
      <p:sp>
        <p:nvSpPr>
          <p:cNvPr id="471" name="Google Shape;471;p76"/>
          <p:cNvSpPr txBox="1"/>
          <p:nvPr/>
        </p:nvSpPr>
        <p:spPr>
          <a:xfrm>
            <a:off x="693420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472" name="Google Shape;472;p76"/>
          <p:cNvSpPr txBox="1">
            <a:spLocks noGrp="1"/>
          </p:cNvSpPr>
          <p:nvPr>
            <p:ph type="title"/>
          </p:nvPr>
        </p:nvSpPr>
        <p:spPr>
          <a:xfrm>
            <a:off x="1284287" y="0"/>
            <a:ext cx="7173912" cy="631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SQL Injection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7"/>
          <p:cNvSpPr txBox="1">
            <a:spLocks noGrp="1"/>
          </p:cNvSpPr>
          <p:nvPr>
            <p:ph type="body" idx="1"/>
          </p:nvPr>
        </p:nvSpPr>
        <p:spPr>
          <a:xfrm>
            <a:off x="409575" y="715962"/>
            <a:ext cx="8648700" cy="5670550"/>
          </a:xfrm>
          <a:prstGeom prst="rect">
            <a:avLst/>
          </a:prstGeom>
          <a:noFill/>
          <a:ln>
            <a:noFill/>
          </a:ln>
        </p:spPr>
        <p:txBody>
          <a:bodyPr spcFirstLastPara="1" wrap="square" lIns="91425" tIns="45700" rIns="0"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Protection Techniques against SQL Injection</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Bind Variables (Using Parameterized Statements).</a:t>
            </a:r>
            <a:endParaRPr/>
          </a:p>
          <a:p>
            <a:pPr marL="742950" marR="0" lvl="1" indent="-194944" algn="l" rtl="0">
              <a:lnSpc>
                <a:spcPct val="100000"/>
              </a:lnSpc>
              <a:spcBef>
                <a:spcPts val="520"/>
              </a:spcBef>
              <a:spcAft>
                <a:spcPts val="0"/>
              </a:spcAft>
              <a:buClr>
                <a:schemeClr val="dk2"/>
              </a:buClr>
              <a:buSzPts val="1430"/>
              <a:buFont typeface="Noto Sans Symbols"/>
              <a:buNone/>
            </a:pPr>
            <a:endParaRPr sz="2600" b="0" i="0" u="none" strike="noStrike" cap="none">
              <a:solidFill>
                <a:srgbClr val="800000"/>
              </a:solidFill>
              <a:latin typeface="Arial"/>
              <a:ea typeface="Arial"/>
              <a:cs typeface="Arial"/>
              <a:sym typeface="Arial"/>
            </a:endParaRPr>
          </a:p>
          <a:p>
            <a:pPr marL="742950" marR="0" lvl="1" indent="-194944" algn="l" rtl="0">
              <a:lnSpc>
                <a:spcPct val="100000"/>
              </a:lnSpc>
              <a:spcBef>
                <a:spcPts val="520"/>
              </a:spcBef>
              <a:spcAft>
                <a:spcPts val="0"/>
              </a:spcAft>
              <a:buClr>
                <a:schemeClr val="dk2"/>
              </a:buClr>
              <a:buSzPts val="1430"/>
              <a:buFont typeface="Noto Sans Symbols"/>
              <a:buNone/>
            </a:pPr>
            <a:endParaRPr sz="2600" b="0" i="0" u="none" strike="noStrike" cap="none">
              <a:solidFill>
                <a:srgbClr val="800000"/>
              </a:solidFill>
              <a:latin typeface="Arial"/>
              <a:ea typeface="Arial"/>
              <a:cs typeface="Arial"/>
              <a:sym typeface="Arial"/>
            </a:endParaRPr>
          </a:p>
          <a:p>
            <a:pPr marL="742950" marR="0" lvl="1" indent="-194944" algn="l" rtl="0">
              <a:lnSpc>
                <a:spcPct val="100000"/>
              </a:lnSpc>
              <a:spcBef>
                <a:spcPts val="520"/>
              </a:spcBef>
              <a:spcAft>
                <a:spcPts val="0"/>
              </a:spcAft>
              <a:buClr>
                <a:schemeClr val="dk2"/>
              </a:buClr>
              <a:buSzPts val="1430"/>
              <a:buFont typeface="Noto Sans Symbols"/>
              <a:buNone/>
            </a:pPr>
            <a:endParaRPr sz="2600" b="0" i="0" u="none" strike="noStrike" cap="none">
              <a:solidFill>
                <a:srgbClr val="800000"/>
              </a:solidFill>
              <a:latin typeface="Arial"/>
              <a:ea typeface="Arial"/>
              <a:cs typeface="Arial"/>
              <a:sym typeface="Arial"/>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Filtering Input (Input Validation) - delimiter single quote (‘) can be replaced by two single quotes (‘’)</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Function Security - both standard and custom functions should be restricted, as they can be exploited in the SQL function injection attacks</a:t>
            </a:r>
            <a:endParaRPr/>
          </a:p>
          <a:p>
            <a:pPr marL="342900" marR="0" lvl="0" indent="-243840" algn="l" rtl="0">
              <a:spcBef>
                <a:spcPts val="520"/>
              </a:spcBef>
              <a:spcAft>
                <a:spcPts val="0"/>
              </a:spcAft>
              <a:buClr>
                <a:srgbClr val="990033"/>
              </a:buClr>
              <a:buSzPts val="1560"/>
              <a:buFont typeface="Noto Sans Symbols"/>
              <a:buNone/>
            </a:pPr>
            <a:endParaRPr sz="2600" b="0" i="0" u="none" strike="noStrike" cap="none">
              <a:solidFill>
                <a:srgbClr val="800000"/>
              </a:solidFill>
              <a:latin typeface="Arial"/>
              <a:ea typeface="Arial"/>
              <a:cs typeface="Arial"/>
              <a:sym typeface="Arial"/>
            </a:endParaRPr>
          </a:p>
        </p:txBody>
      </p:sp>
      <p:sp>
        <p:nvSpPr>
          <p:cNvPr id="478" name="Google Shape;478;p77"/>
          <p:cNvSpPr txBox="1"/>
          <p:nvPr/>
        </p:nvSpPr>
        <p:spPr>
          <a:xfrm>
            <a:off x="693420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479" name="Google Shape;479;p77"/>
          <p:cNvSpPr txBox="1">
            <a:spLocks noGrp="1"/>
          </p:cNvSpPr>
          <p:nvPr>
            <p:ph type="title"/>
          </p:nvPr>
        </p:nvSpPr>
        <p:spPr>
          <a:xfrm>
            <a:off x="1284287" y="0"/>
            <a:ext cx="7173912" cy="7159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SQL Injection</a:t>
            </a:r>
            <a:endParaRPr/>
          </a:p>
        </p:txBody>
      </p:sp>
      <p:pic>
        <p:nvPicPr>
          <p:cNvPr id="480" name="Google Shape;480;p77"/>
          <p:cNvPicPr preferRelativeResize="0"/>
          <p:nvPr/>
        </p:nvPicPr>
        <p:blipFill rotWithShape="1">
          <a:blip r:embed="rId3">
            <a:alphaModFix/>
          </a:blip>
          <a:srcRect/>
          <a:stretch/>
        </p:blipFill>
        <p:spPr>
          <a:xfrm>
            <a:off x="1474787" y="1828800"/>
            <a:ext cx="5457825" cy="106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30"/>
          <p:cNvSpPr txBox="1">
            <a:spLocks noGrp="1"/>
          </p:cNvSpPr>
          <p:nvPr>
            <p:ph type="title"/>
          </p:nvPr>
        </p:nvSpPr>
        <p:spPr>
          <a:xfrm>
            <a:off x="212725" y="239712"/>
            <a:ext cx="86106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Introduction to Database Security Issues </a:t>
            </a:r>
            <a:endParaRPr/>
          </a:p>
        </p:txBody>
      </p:sp>
      <p:sp>
        <p:nvSpPr>
          <p:cNvPr id="152" name="Google Shape;152;p3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DBMS typically includes a database security and authorization subsystem that is responsible for ensuring the security portions of a database against unauthorized access.</a:t>
            </a:r>
            <a:endParaRPr/>
          </a:p>
          <a:p>
            <a:pPr marL="342900" lvl="0" indent="-236220" algn="l" rtl="0">
              <a:lnSpc>
                <a:spcPct val="100000"/>
              </a:lnSpc>
              <a:spcBef>
                <a:spcPts val="560"/>
              </a:spcBef>
              <a:spcAft>
                <a:spcPts val="0"/>
              </a:spcAft>
              <a:buClr>
                <a:srgbClr val="990033"/>
              </a:buClr>
              <a:buSzPts val="1680"/>
              <a:buFont typeface="Noto Sans Symbols"/>
              <a:buNone/>
            </a:pPr>
            <a:endParaRPr sz="2800" b="0" i="0" u="none">
              <a:solidFill>
                <a:schemeClr val="dk2"/>
              </a:solidFill>
              <a:latin typeface="Arial"/>
              <a:ea typeface="Arial"/>
              <a:cs typeface="Arial"/>
              <a:sym typeface="Arial"/>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Two types of database security mechanisms: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1" i="0" u="none">
                <a:solidFill>
                  <a:srgbClr val="800000"/>
                </a:solidFill>
                <a:latin typeface="Arial"/>
                <a:ea typeface="Arial"/>
                <a:cs typeface="Arial"/>
                <a:sym typeface="Arial"/>
              </a:rPr>
              <a:t>Discretionary</a:t>
            </a:r>
            <a:r>
              <a:rPr lang="en-US" sz="2600" b="0" i="0" u="none">
                <a:solidFill>
                  <a:srgbClr val="800000"/>
                </a:solidFill>
                <a:latin typeface="Arial"/>
                <a:ea typeface="Arial"/>
                <a:cs typeface="Arial"/>
                <a:sym typeface="Arial"/>
              </a:rPr>
              <a:t> security mechanisms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1" i="0" u="none">
                <a:solidFill>
                  <a:srgbClr val="800000"/>
                </a:solidFill>
                <a:latin typeface="Arial"/>
                <a:ea typeface="Arial"/>
                <a:cs typeface="Arial"/>
                <a:sym typeface="Arial"/>
              </a:rPr>
              <a:t>Mandatory</a:t>
            </a:r>
            <a:r>
              <a:rPr lang="en-US" sz="2600" b="0" i="0" u="none">
                <a:solidFill>
                  <a:srgbClr val="800000"/>
                </a:solidFill>
                <a:latin typeface="Arial"/>
                <a:ea typeface="Arial"/>
                <a:cs typeface="Arial"/>
                <a:sym typeface="Arial"/>
              </a:rPr>
              <a:t> security mechanisms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sp>
        <p:nvSpPr>
          <p:cNvPr id="158" name="Google Shape;158;p31"/>
          <p:cNvSpPr txBox="1">
            <a:spLocks noGrp="1"/>
          </p:cNvSpPr>
          <p:nvPr>
            <p:ph type="title"/>
          </p:nvPr>
        </p:nvSpPr>
        <p:spPr>
          <a:xfrm>
            <a:off x="152400" y="228600"/>
            <a:ext cx="85344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Introduction to Database Security Issues </a:t>
            </a:r>
            <a:endParaRPr/>
          </a:p>
        </p:txBody>
      </p:sp>
      <p:sp>
        <p:nvSpPr>
          <p:cNvPr id="159" name="Google Shape;159;p3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security mechanism of a DBMS must include provisions for restricting access to the database as a whole</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This function is called </a:t>
            </a:r>
            <a:r>
              <a:rPr lang="en-US" sz="2600" b="1" i="0" u="none">
                <a:solidFill>
                  <a:srgbClr val="800000"/>
                </a:solidFill>
                <a:latin typeface="Arial"/>
                <a:ea typeface="Arial"/>
                <a:cs typeface="Arial"/>
                <a:sym typeface="Arial"/>
              </a:rPr>
              <a:t>access control</a:t>
            </a:r>
            <a:r>
              <a:rPr lang="en-US" sz="2600" b="0" i="0" u="none">
                <a:solidFill>
                  <a:srgbClr val="800000"/>
                </a:solidFill>
                <a:latin typeface="Arial"/>
                <a:ea typeface="Arial"/>
                <a:cs typeface="Arial"/>
                <a:sym typeface="Arial"/>
              </a:rPr>
              <a:t> and is handled by creating user accounts and passwords to control login process by the DBMS.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228600" y="304800"/>
            <a:ext cx="86106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Introduction to Database Security Issues</a:t>
            </a:r>
            <a:endParaRPr/>
          </a:p>
        </p:txBody>
      </p:sp>
      <p:sp>
        <p:nvSpPr>
          <p:cNvPr id="166" name="Google Shape;166;p3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security problem associated with databases is that of controlling the access to a </a:t>
            </a:r>
            <a:r>
              <a:rPr lang="en-US" sz="2800" b="1" i="0" u="none">
                <a:solidFill>
                  <a:schemeClr val="dk2"/>
                </a:solidFill>
                <a:latin typeface="Arial"/>
                <a:ea typeface="Arial"/>
                <a:cs typeface="Arial"/>
                <a:sym typeface="Arial"/>
              </a:rPr>
              <a:t>statistical database</a:t>
            </a:r>
            <a:r>
              <a:rPr lang="en-US" sz="2800" b="0" i="0" u="none">
                <a:solidFill>
                  <a:schemeClr val="dk2"/>
                </a:solidFill>
                <a:latin typeface="Arial"/>
                <a:ea typeface="Arial"/>
                <a:cs typeface="Arial"/>
                <a:sym typeface="Arial"/>
              </a:rPr>
              <a:t>, which is used to provide statistical information or summaries of values based on various criteria.</a:t>
            </a:r>
            <a:endParaRPr/>
          </a:p>
          <a:p>
            <a:pPr marL="342900" lvl="0" indent="-236220" algn="l" rtl="0">
              <a:lnSpc>
                <a:spcPct val="100000"/>
              </a:lnSpc>
              <a:spcBef>
                <a:spcPts val="560"/>
              </a:spcBef>
              <a:spcAft>
                <a:spcPts val="0"/>
              </a:spcAft>
              <a:buClr>
                <a:srgbClr val="990033"/>
              </a:buClr>
              <a:buSzPts val="1680"/>
              <a:buFont typeface="Noto Sans Symbols"/>
              <a:buNone/>
            </a:pPr>
            <a:endParaRPr sz="2800" b="0" i="0" u="none">
              <a:solidFill>
                <a:schemeClr val="dk2"/>
              </a:solidFill>
              <a:latin typeface="Arial"/>
              <a:ea typeface="Arial"/>
              <a:cs typeface="Arial"/>
              <a:sym typeface="Arial"/>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The countermeasures to </a:t>
            </a:r>
            <a:r>
              <a:rPr lang="en-US" sz="2600" b="1" i="0" u="none">
                <a:solidFill>
                  <a:srgbClr val="800000"/>
                </a:solidFill>
                <a:latin typeface="Arial"/>
                <a:ea typeface="Arial"/>
                <a:cs typeface="Arial"/>
                <a:sym typeface="Arial"/>
              </a:rPr>
              <a:t>statistical database security</a:t>
            </a:r>
            <a:r>
              <a:rPr lang="en-US" sz="2600" b="0" i="0" u="none">
                <a:solidFill>
                  <a:srgbClr val="800000"/>
                </a:solidFill>
                <a:latin typeface="Arial"/>
                <a:ea typeface="Arial"/>
                <a:cs typeface="Arial"/>
                <a:sym typeface="Arial"/>
              </a:rPr>
              <a:t> problem is called </a:t>
            </a:r>
            <a:r>
              <a:rPr lang="en-US" sz="2600" b="1" i="0" u="none">
                <a:solidFill>
                  <a:srgbClr val="800000"/>
                </a:solidFill>
                <a:latin typeface="Arial"/>
                <a:ea typeface="Arial"/>
                <a:cs typeface="Arial"/>
                <a:sym typeface="Arial"/>
              </a:rPr>
              <a:t>inference control measures</a:t>
            </a:r>
            <a:r>
              <a:rPr lang="en-US" sz="2600" b="0" i="0" u="none">
                <a:solidFill>
                  <a:srgbClr val="800000"/>
                </a:solidFill>
                <a:latin typeface="Arial"/>
                <a:ea typeface="Arial"/>
                <a:cs typeface="Arial"/>
                <a:sym typeface="Arial"/>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228600" y="228600"/>
            <a:ext cx="8686800" cy="60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Introduction to Database Security Issues </a:t>
            </a:r>
            <a:endParaRPr/>
          </a:p>
        </p:txBody>
      </p:sp>
      <p:sp>
        <p:nvSpPr>
          <p:cNvPr id="173" name="Google Shape;173;p3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Another security is that of </a:t>
            </a:r>
            <a:r>
              <a:rPr lang="en-US" sz="2800" b="1" i="0" u="none">
                <a:solidFill>
                  <a:schemeClr val="dk2"/>
                </a:solidFill>
                <a:latin typeface="Arial"/>
                <a:ea typeface="Arial"/>
                <a:cs typeface="Arial"/>
                <a:sym typeface="Arial"/>
              </a:rPr>
              <a:t>flow control</a:t>
            </a:r>
            <a:r>
              <a:rPr lang="en-US" sz="2800" b="0" i="0" u="none">
                <a:solidFill>
                  <a:schemeClr val="dk2"/>
                </a:solidFill>
                <a:latin typeface="Arial"/>
                <a:ea typeface="Arial"/>
                <a:cs typeface="Arial"/>
                <a:sym typeface="Arial"/>
              </a:rPr>
              <a:t>, which prevents information from flowing in such a way that it reaches unauthorized users.</a:t>
            </a:r>
            <a:endParaRPr/>
          </a:p>
          <a:p>
            <a:pPr marL="342900" lvl="0" indent="-236220" algn="l" rtl="0">
              <a:lnSpc>
                <a:spcPct val="100000"/>
              </a:lnSpc>
              <a:spcBef>
                <a:spcPts val="560"/>
              </a:spcBef>
              <a:spcAft>
                <a:spcPts val="0"/>
              </a:spcAft>
              <a:buClr>
                <a:srgbClr val="990033"/>
              </a:buClr>
              <a:buSzPts val="1680"/>
              <a:buFont typeface="Noto Sans Symbols"/>
              <a:buNone/>
            </a:pPr>
            <a:endParaRPr sz="2800" b="0" i="0" u="none">
              <a:solidFill>
                <a:schemeClr val="dk2"/>
              </a:solidFill>
              <a:latin typeface="Arial"/>
              <a:ea typeface="Arial"/>
              <a:cs typeface="Arial"/>
              <a:sym typeface="Arial"/>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Channels that are pathways for information to flow implicitly in ways that violate the security policy of an organization are called </a:t>
            </a:r>
            <a:r>
              <a:rPr lang="en-US" sz="2800" b="1" i="0" u="none">
                <a:solidFill>
                  <a:schemeClr val="dk2"/>
                </a:solidFill>
                <a:latin typeface="Arial"/>
                <a:ea typeface="Arial"/>
                <a:cs typeface="Arial"/>
                <a:sym typeface="Arial"/>
              </a:rPr>
              <a:t>covert channels</a:t>
            </a:r>
            <a:r>
              <a:rPr lang="en-US" sz="2800" b="0" i="0" u="none">
                <a:solidFill>
                  <a:schemeClr val="dk2"/>
                </a:solidFill>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3648</Words>
  <PresentationFormat>On-screen Show (4:3)</PresentationFormat>
  <Paragraphs>321</Paragraphs>
  <Slides>53</Slides>
  <Notes>53</Notes>
  <HiddenSlides>0</HiddenSlides>
  <MMClips>0</MMClips>
  <ScaleCrop>false</ScaleCrop>
  <HeadingPairs>
    <vt:vector size="6" baseType="variant">
      <vt:variant>
        <vt:lpstr>Fonts Used</vt:lpstr>
      </vt:variant>
      <vt:variant>
        <vt:i4>4</vt:i4>
      </vt:variant>
      <vt:variant>
        <vt:lpstr>Theme</vt:lpstr>
      </vt:variant>
      <vt:variant>
        <vt:i4>12</vt:i4>
      </vt:variant>
      <vt:variant>
        <vt:lpstr>Slide Titles</vt:lpstr>
      </vt:variant>
      <vt:variant>
        <vt:i4>53</vt:i4>
      </vt:variant>
    </vt:vector>
  </HeadingPairs>
  <TitlesOfParts>
    <vt:vector size="69" baseType="lpstr">
      <vt:lpstr>Arial</vt:lpstr>
      <vt:lpstr>Noto Sans Symbols</vt:lpstr>
      <vt:lpstr>Courier New</vt:lpstr>
      <vt:lpstr>Tahoma</vt:lpstr>
      <vt:lpstr>1_Blends</vt:lpstr>
      <vt:lpstr>2_Blends</vt:lpstr>
      <vt:lpstr>Blends</vt:lpstr>
      <vt:lpstr>3_Blends</vt:lpstr>
      <vt:lpstr>4_Blends</vt:lpstr>
      <vt:lpstr>5_Blends</vt:lpstr>
      <vt:lpstr>6_Blends</vt:lpstr>
      <vt:lpstr>7_Blends</vt:lpstr>
      <vt:lpstr>8_Blends</vt:lpstr>
      <vt:lpstr>9_Blends</vt:lpstr>
      <vt:lpstr>10_Blends</vt:lpstr>
      <vt:lpstr>11_Blends</vt:lpstr>
      <vt:lpstr>Slide 1</vt:lpstr>
      <vt:lpstr>Slide 2</vt:lpstr>
      <vt:lpstr>Slide 3</vt:lpstr>
      <vt:lpstr>Introduction to Database Security Issues</vt:lpstr>
      <vt:lpstr>Introduction to Database Security Issues</vt:lpstr>
      <vt:lpstr>Introduction to Database Security Issues </vt:lpstr>
      <vt:lpstr>Introduction to Database Security Issues </vt:lpstr>
      <vt:lpstr>Introduction to Database Security Issues</vt:lpstr>
      <vt:lpstr>Introduction to Database Security Issues </vt:lpstr>
      <vt:lpstr>Introduction to Database Security Issues</vt:lpstr>
      <vt:lpstr>Database Security and the DBA </vt:lpstr>
      <vt:lpstr> Database Security and the DBA</vt:lpstr>
      <vt:lpstr>Access Protection, User Accounts, and Database Audits</vt:lpstr>
      <vt:lpstr>Access Protection, User Accounts, and Database Audits</vt:lpstr>
      <vt:lpstr>Access Protection, User Accounts, and Database Audits</vt:lpstr>
      <vt:lpstr>Discretionary Access Control Based on Granting and Revoking Privileges</vt:lpstr>
      <vt:lpstr>2.1Types of Discretionary Privileges</vt:lpstr>
      <vt:lpstr>2.1Types of Discretionary Privileges(2)</vt:lpstr>
      <vt:lpstr>2.1Types of Discretionary Privileges(3)</vt:lpstr>
      <vt:lpstr>2.1Types of Discretionary Privileges(4)</vt:lpstr>
      <vt:lpstr>2.1Types of Discretionary Privileges(5)</vt:lpstr>
      <vt:lpstr>2.1Types of Discretionary Privileges(6)</vt:lpstr>
      <vt:lpstr>2.2 Specifying Privileges Using Views</vt:lpstr>
      <vt:lpstr>2.3 Revoking Privileges</vt:lpstr>
      <vt:lpstr>2.4 Propagation of Privileges using the GRANT OPTION</vt:lpstr>
      <vt:lpstr>2.5 An Example</vt:lpstr>
      <vt:lpstr>2.5 An Example</vt:lpstr>
      <vt:lpstr>2.5 An Example</vt:lpstr>
      <vt:lpstr>2.5 An Example</vt:lpstr>
      <vt:lpstr>2.5 An Example</vt:lpstr>
      <vt:lpstr>2.5 An Example</vt:lpstr>
      <vt:lpstr>2.5 An Example</vt:lpstr>
      <vt:lpstr>2.6 Specifying Limits on Propagation of Privileges</vt:lpstr>
      <vt:lpstr>3 Mandatory Access Control and Role-Based Access Control for Multilevel Security</vt:lpstr>
      <vt:lpstr>3 Mandatory Access Control and Role-Based Access Control for Multilevel Security</vt:lpstr>
      <vt:lpstr>3 Mandatory Access Control and Role-Based Access Control for Multilevel Security</vt:lpstr>
      <vt:lpstr>3 Mandatory Access Control and Role-Based Access Control for Multilevel Security</vt:lpstr>
      <vt:lpstr>3 Mandatory Access Control and Role-Based Access Control for Multilevel Security</vt:lpstr>
      <vt:lpstr>3 Mandatory Access Control and Role-Based Access Control for Multilevel Security</vt:lpstr>
      <vt:lpstr>3 Mandatory Access Control and Role-Based Access Control for Multilevel Security</vt:lpstr>
      <vt:lpstr>3 Mandatory Access Control and Role-Based Access Control for Multilevel Security(8)</vt:lpstr>
      <vt:lpstr>3.1 Comparing Discretionary Access Control and Mandatory Access Control</vt:lpstr>
      <vt:lpstr>3.1 Comparing Discretionary Access Control and Mandatory Access Control</vt:lpstr>
      <vt:lpstr>3.2 Role-Based Access Control</vt:lpstr>
      <vt:lpstr>3.2 Role-Based Access Control</vt:lpstr>
      <vt:lpstr>3.2 Role-Based Access Control</vt:lpstr>
      <vt:lpstr>SQL Injection</vt:lpstr>
      <vt:lpstr>SQL Injection</vt:lpstr>
      <vt:lpstr>SQL Injection</vt:lpstr>
      <vt:lpstr>SQL Injection</vt:lpstr>
      <vt:lpstr>SQL Injection</vt:lpstr>
      <vt:lpstr>SQL Injection</vt:lpstr>
      <vt:lpstr>SQL Injection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1</cp:revision>
  <dcterms:modified xsi:type="dcterms:W3CDTF">2023-11-03T09:06:19Z</dcterms:modified>
</cp:coreProperties>
</file>