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26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9144000" cy="6858000" type="screen4x3"/>
  <p:notesSz cx="7315200" cy="9601200"/>
  <p:embeddedFontLst>
    <p:embeddedFont>
      <p:font typeface="Helvetica Neue" charset="0"/>
      <p:regular r:id="rId27"/>
      <p:bold r:id="rId28"/>
      <p:italic r:id="rId29"/>
      <p:boldItalic r:id="rId30"/>
    </p:embeddedFont>
    <p:embeddedFont>
      <p:font typeface="Tahoma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font" Target="fonts/font6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Helvetica Neue"/>
                <a:buNone/>
              </a:pPr>
              <a:t>1</a:t>
            </a:fld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Helvetica Neue"/>
                <a:buNone/>
              </a:pPr>
              <a:t>10</a:t>
            </a:fld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Helvetica Neue"/>
                <a:buNone/>
              </a:pPr>
              <a:t>12</a:t>
            </a:fld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Helvetica Neue"/>
                <a:buNone/>
              </a:pPr>
              <a:t>13</a:t>
            </a:fld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Helvetica Neue"/>
                <a:buNone/>
              </a:pPr>
              <a:t>2</a:t>
            </a:fld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Helvetica Neue"/>
                <a:buNone/>
              </a:pPr>
              <a:t>3</a:t>
            </a:fld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Helvetica Neue"/>
                <a:buNone/>
              </a:pPr>
              <a:t>4</a:t>
            </a:fld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Helvetica Neue"/>
                <a:buNone/>
              </a:pPr>
              <a:t>5</a:t>
            </a:fld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Helvetica Neue"/>
                <a:buNone/>
              </a:pPr>
              <a:t>6</a:t>
            </a:fld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Helvetica Neue"/>
                <a:buNone/>
              </a:pPr>
              <a:t>7</a:t>
            </a:fld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Helvetica Neue"/>
                <a:buNone/>
              </a:pPr>
              <a:t>8</a:t>
            </a:fld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Helvetica Neue"/>
                <a:buNone/>
              </a:pPr>
              <a:t>9</a:t>
            </a:fld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C33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 rot="5400000">
            <a:off x="2193131" y="-2849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marL="914400" lvl="1" indent="-2286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marL="1828800" lvl="3" indent="-2286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marL="2743200" lvl="5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marL="3200400" lvl="6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marL="3657600" lvl="7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marL="4114800" lvl="8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marL="914400" lvl="1" indent="-350519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marL="1371600" lvl="2" indent="-32385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marL="914400" lvl="1" indent="-350519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marL="1371600" lvl="2" indent="-32385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16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marL="914400" lvl="1" indent="-3302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marL="1828800" lvl="3" indent="-3302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marL="2743200" lvl="5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16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marL="914400" lvl="1" indent="-3302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marL="1828800" lvl="3" indent="-3302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marL="2743200" lvl="5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marL="914400" lvl="1" indent="-37084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marL="1371600" lvl="2" indent="-3429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marL="1828800" lvl="3" indent="-3556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marL="2743200" lvl="5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marL="3200400" lvl="6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marL="3657600" lvl="7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marL="4114800" lvl="8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marL="914400" lvl="1" indent="-2286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marL="2743200" lvl="5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marL="3200400" lvl="6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marL="3657600" lvl="7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marL="4114800" lvl="8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marL="914400" lvl="1" indent="-2286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marL="2743200" lvl="5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marL="3200400" lvl="6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marL="3657600" lvl="7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marL="4114800" lvl="8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1"/>
          <p:cNvSpPr txBox="1"/>
          <p:nvPr/>
        </p:nvSpPr>
        <p:spPr>
          <a:xfrm>
            <a:off x="2676525" y="5726112"/>
            <a:ext cx="3689350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6</a:t>
            </a:r>
            <a:r>
              <a:rPr lang="en-US" sz="1600" b="1" i="0" u="none" strike="noStrike" cap="none" baseline="30000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1600" b="1" i="0" u="none" strike="noStrike" cap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lang="en-US" sz="1600" b="0" i="0" u="none" strike="noStrike" cap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ts val="1200"/>
              <a:buFont typeface="Helvetica Neue"/>
              <a:buNone/>
            </a:pPr>
            <a:r>
              <a:rPr lang="en-US" sz="1200" b="1" i="0" u="none" strike="noStrike" cap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lang="en-US" sz="1200" b="1" i="0" u="none" strike="noStrike" cap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200" b="1" i="0" u="none" strike="noStrike" cap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www.db-book.com</a:t>
            </a:r>
            <a:r>
              <a:rPr lang="en-US" sz="1200" b="1" i="0" u="none" strike="noStrike" cap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pic>
        <p:nvPicPr>
          <p:cNvPr id="12" name="Google Shape;12;p1" descr="Cover-6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392237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32" name="Google Shape;32;p7"/>
          <p:cNvSpPr txBox="1"/>
          <p:nvPr/>
        </p:nvSpPr>
        <p:spPr>
          <a:xfrm>
            <a:off x="4446587" y="6613525"/>
            <a:ext cx="5143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22.</a:t>
            </a: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Helvetica Neue"/>
                <a:buNone/>
              </a:pPr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/>
          <p:nvPr/>
        </p:nvSpPr>
        <p:spPr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- 6</a:t>
            </a:r>
            <a:r>
              <a:rPr lang="en-US" sz="1000" b="1" i="0" u="none" strike="noStrike" cap="none" baseline="30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1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8916987" y="5445125"/>
            <a:ext cx="227012" cy="47625"/>
          </a:xfrm>
          <a:custGeom>
            <a:avLst/>
            <a:gdLst/>
            <a:ahLst/>
            <a:cxnLst/>
            <a:rect l="l" t="t" r="r" b="b"/>
            <a:pathLst>
              <a:path w="285" h="61" extrusionOk="0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" name="Google Shape;36;p7" descr="Cover-6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175" y="0"/>
            <a:ext cx="668337" cy="815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8142287" cy="109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Object-Based Databases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add a method declaration with a structured type.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ageOnDate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interval year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body is given separately.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instance method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ageOnDate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interval year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for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CustomerType</a:t>
            </a: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return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dateOfBirth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now find the age of each customer: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name.lastname, ageOnDate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current_date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Constructor Functions</a:t>
            </a:r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Constructor functions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used to create values of structured types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function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firstname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lastname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b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</a:t>
            </a:r>
            <a:b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set self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firstname = firstname;</a:t>
            </a:r>
            <a:b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self.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lastname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lastname;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create a value of type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Name,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 use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(‘John’, ‘Smith’)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Normally used in insert statements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into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</a:t>
            </a:r>
            <a:b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(‘John’, ‘Smith),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(’20 Main St’, ‘New York’, ‘11001’),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‘1960-8-22’);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Inheritance</a:t>
            </a:r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body" idx="4294967295"/>
          </p:nvPr>
        </p:nvSpPr>
        <p:spPr>
          <a:xfrm>
            <a:off x="449262" y="712787"/>
            <a:ext cx="8501062" cy="55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that we have the following type definition for people: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type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</a:t>
            </a:r>
            <a:b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varchar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(20),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varchar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(20))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inheritance to define the student and teacher types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type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</a:t>
            </a:r>
            <a:b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</a:t>
            </a:r>
            <a:b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degree    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varchar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(20),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varchar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(20))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type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Teacher</a:t>
            </a:r>
            <a:b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</a:t>
            </a:r>
            <a:b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salary      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integer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varchar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(20))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Subtypes can redefine methods by using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overriding method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place of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method declaration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Type Inheritance</a:t>
            </a:r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body" idx="4294967295"/>
          </p:nvPr>
        </p:nvSpPr>
        <p:spPr>
          <a:xfrm>
            <a:off x="685800" y="973137"/>
            <a:ext cx="8013700" cy="495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our type system supports multiple inheritance, we can define a type for teaching assistant as follows: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create type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Teaching Assistant</a:t>
            </a:r>
            <a:b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Student, Teacher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avoid a conflict between the two occurrences of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rename them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create type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Teaching Assistant</a:t>
            </a:r>
            <a:b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 </a:t>
            </a:r>
            <a:b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student_dept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Teacher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teacher_dept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value must have a </a:t>
            </a:r>
            <a:r>
              <a:rPr lang="en-US" sz="1800" b="1" i="0" u="none" strike="noStrike" cap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most-specific type</a:t>
            </a:r>
            <a:endParaRPr sz="1800" b="0" i="0" u="none" strike="noStrike" cap="none">
              <a:solidFill>
                <a:srgbClr val="00339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4003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endParaRPr sz="1800" b="0" i="0" u="none">
              <a:solidFill>
                <a:srgbClr val="00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Object-Based Databases</a:t>
            </a:r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 Data Types and Object Orientation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Data Types and Inheritance in SQL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 Inheritance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and Multiset Types in SQL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 Identity and Reference Types in SQL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Implementing O-R Features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Persistent Programming Languages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Object-Oriented and Object-Relational Databases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Object-Relational Data Models</a:t>
            </a:r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 the relational data model by including object orientation and constructs to deal with added data types.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attributes of tuples to have complex types, including non-atomic values such as nested relations.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Preserve relational foundations, in particular the declarative access to data, while extending modeling power.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Upward compatibility with existing relational languages.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 Data Types</a:t>
            </a:r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1185862" y="1169987"/>
            <a:ext cx="6713537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Permit non-atomic domains (atomic ≡ indivisible)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non-atomic domain:  set of integers,or set of tuples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more intuitive modeling for applications with complex data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Intuitive definition: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relations whenever we allow atomic (scalar) values — relations within relations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Retains mathematical foundation of relational model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Violates first normal form.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a Nested Relation</a:t>
            </a:r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863600" y="1096962"/>
            <a:ext cx="6564312" cy="301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library information system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book has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list (array) of authors,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Publisher, with subfields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set of keywords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Non-1NF relation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</a:t>
            </a:r>
            <a:endParaRPr/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75" y="4479925"/>
            <a:ext cx="8447087" cy="132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4NF Decomposition of Nested Relation</a:t>
            </a:r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body" idx="1"/>
          </p:nvPr>
        </p:nvSpPr>
        <p:spPr>
          <a:xfrm>
            <a:off x="457200" y="1071562"/>
            <a:ext cx="3249612" cy="524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for simplicity that title uniquely identifies a book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real world ISBN is a unique identifier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Decompose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into 4NF using the schemas: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title, author, position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title, keyword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title, pub-name, pub-branch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4NF design requires users to include joins in their queries.</a:t>
            </a:r>
            <a:endParaRPr/>
          </a:p>
        </p:txBody>
      </p:sp>
      <p:pic>
        <p:nvPicPr>
          <p:cNvPr id="132" name="Google Shape;13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7150" y="898525"/>
            <a:ext cx="4632325" cy="5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 Types and SQL</a:t>
            </a:r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body" idx="1"/>
          </p:nvPr>
        </p:nvSpPr>
        <p:spPr>
          <a:xfrm>
            <a:off x="825500" y="965200"/>
            <a:ext cx="7435850" cy="5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Extensions introduced in SQL:1999 to support complex types: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Collection and large object types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Nested relations are an example of collection types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types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Nested record structures like composite attributes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Inheritance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 orientation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Including object identifiers and references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fully implemented in any database system currently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some features are present in each of the major commercial database systems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the manual of your database system to see what it supports</a:t>
            </a:r>
            <a:endParaRPr/>
          </a:p>
          <a:p>
            <a:pPr marL="342900" lvl="0" indent="-240030" algn="l" rtl="0"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Types and Inheritance in SQL</a:t>
            </a: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685800" y="1016000"/>
            <a:ext cx="7848600" cy="53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lang="en-US" sz="1600" b="1" i="0" u="none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types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(a.k.a. </a:t>
            </a:r>
            <a:r>
              <a:rPr lang="en-US" sz="1600" b="1" i="0" u="none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user-defined types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can be declared and used in SQL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    create type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</a:t>
            </a:r>
            <a:b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(first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lastname       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</a:t>
            </a:r>
            <a:b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		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</a:t>
            </a: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b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(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street       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city	 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b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zipcode	 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final</a:t>
            </a: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final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indicate whether subtypes can be created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types can be used to create tables with composite attributes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create table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 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	Name,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address	Address,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dateOfBirth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Dot notation used to reference components: 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name.firstname</a:t>
            </a:r>
            <a:endParaRPr/>
          </a:p>
          <a:p>
            <a:pPr marL="342900" lvl="0" indent="-251459" algn="l" rtl="0">
              <a:spcBef>
                <a:spcPts val="560"/>
              </a:spcBef>
              <a:spcAft>
                <a:spcPts val="0"/>
              </a:spcAft>
              <a:buSzPts val="1440"/>
              <a:buNone/>
            </a:pPr>
            <a:endParaRPr sz="16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Types (cont.)</a:t>
            </a:r>
            <a:endParaRPr/>
          </a:p>
        </p:txBody>
      </p:sp>
      <p:sp>
        <p:nvSpPr>
          <p:cNvPr id="153" name="Google Shape;153;p32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User-defined row types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type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PersonType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Name,</a:t>
            </a:r>
            <a:b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Address,</a:t>
            </a:r>
            <a:b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dateOfBirth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final</a:t>
            </a: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then create a table whose rows are a user-defined type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CustomerType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using </a:t>
            </a:r>
            <a:r>
              <a:rPr lang="en-US" sz="1800" b="1" i="0" u="none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unnamed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>
                <a:solidFill>
                  <a:srgbClr val="0033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 types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person_r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	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row(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lastname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(20)),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address	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row(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street    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city	      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(20),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                                            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zipcode  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(20))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/>
          </a:p>
          <a:p>
            <a:pPr marL="342900" lvl="0" indent="-342900" algn="l" rtl="0">
              <a:lnSpc>
                <a:spcPct val="6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dateOfBirth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342900" lvl="0" indent="-240030" algn="l" rtl="0">
              <a:spcBef>
                <a:spcPts val="630"/>
              </a:spcBef>
              <a:spcAft>
                <a:spcPts val="0"/>
              </a:spcAft>
              <a:buSzPts val="1620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0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PresentationFormat>On-screen Show (4:3)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13</vt:i4>
      </vt:variant>
    </vt:vector>
  </HeadingPairs>
  <TitlesOfParts>
    <vt:vector size="30" baseType="lpstr">
      <vt:lpstr>Arial</vt:lpstr>
      <vt:lpstr>Helvetica Neue</vt:lpstr>
      <vt:lpstr>Arimo</vt:lpstr>
      <vt:lpstr>Tahoma</vt:lpstr>
      <vt:lpstr>Times New Roman</vt:lpstr>
      <vt:lpstr>3_db-5-grey</vt:lpstr>
      <vt:lpstr>4_db-5-grey</vt:lpstr>
      <vt:lpstr>8_db-5-grey</vt:lpstr>
      <vt:lpstr>2_db-5-grey</vt:lpstr>
      <vt:lpstr>5_db-5-grey</vt:lpstr>
      <vt:lpstr>6_db-5-grey</vt:lpstr>
      <vt:lpstr>7_db-5-grey</vt:lpstr>
      <vt:lpstr>9_db-5-grey</vt:lpstr>
      <vt:lpstr>10_db-5-grey</vt:lpstr>
      <vt:lpstr>11_db-5-grey</vt:lpstr>
      <vt:lpstr>12_db-5-grey</vt:lpstr>
      <vt:lpstr>13_db-5-grey</vt:lpstr>
      <vt:lpstr>Object-Based Databases</vt:lpstr>
      <vt:lpstr>Object-Based Databases</vt:lpstr>
      <vt:lpstr>Object-Relational Data Models</vt:lpstr>
      <vt:lpstr>Complex Data Types</vt:lpstr>
      <vt:lpstr>Example of a Nested Relation</vt:lpstr>
      <vt:lpstr>4NF Decomposition of Nested Relation</vt:lpstr>
      <vt:lpstr>Complex Types and SQL</vt:lpstr>
      <vt:lpstr>Structured Types and Inheritance in SQL</vt:lpstr>
      <vt:lpstr>Structured Types (cont.)</vt:lpstr>
      <vt:lpstr>Methods</vt:lpstr>
      <vt:lpstr>Constructor Functions</vt:lpstr>
      <vt:lpstr>Type Inheritance</vt:lpstr>
      <vt:lpstr>Multiple Type Inheritance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Object-Based Databases</dc:title>
  <cp:lastModifiedBy>admin</cp:lastModifiedBy>
  <cp:revision>1</cp:revision>
  <dcterms:modified xsi:type="dcterms:W3CDTF">2023-11-03T08:12:41Z</dcterms:modified>
</cp:coreProperties>
</file>