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  <p:sldMasterId id="2147483670" r:id="rId13"/>
    <p:sldMasterId id="2147483671" r:id="rId14"/>
    <p:sldMasterId id="2147483672" r:id="rId15"/>
    <p:sldMasterId id="2147483673" r:id="rId16"/>
    <p:sldMasterId id="2147483674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</p:sldIdLst>
  <p:sldSz cy="6858000" cx="9144000"/>
  <p:notesSz cx="6997700" cy="92837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Noto Sans Symbol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06">
          <p15:clr>
            <a:srgbClr val="000000"/>
          </p15:clr>
        </p15:guide>
        <p15:guide id="2" pos="57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06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2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1" Type="http://schemas.openxmlformats.org/officeDocument/2006/relationships/theme" Target="theme/theme1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8.xml"/><Relationship Id="rId33" Type="http://schemas.openxmlformats.org/officeDocument/2006/relationships/font" Target="fonts/HelveticaNeue-bold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HelveticaNeue-regular.fntdata"/><Relationship Id="rId13" Type="http://schemas.openxmlformats.org/officeDocument/2006/relationships/slideMaster" Target="slideMasters/slideMaster10.xml"/><Relationship Id="rId35" Type="http://schemas.openxmlformats.org/officeDocument/2006/relationships/font" Target="fonts/HelveticaNeue-boldItalic.fntdata"/><Relationship Id="rId12" Type="http://schemas.openxmlformats.org/officeDocument/2006/relationships/slideMaster" Target="slideMasters/slideMaster9.xml"/><Relationship Id="rId34" Type="http://schemas.openxmlformats.org/officeDocument/2006/relationships/font" Target="fonts/HelveticaNeue-italic.fntdata"/><Relationship Id="rId15" Type="http://schemas.openxmlformats.org/officeDocument/2006/relationships/slideMaster" Target="slideMasters/slideMaster12.xml"/><Relationship Id="rId37" Type="http://schemas.openxmlformats.org/officeDocument/2006/relationships/font" Target="fonts/NotoSansSymbols-bold.fntdata"/><Relationship Id="rId14" Type="http://schemas.openxmlformats.org/officeDocument/2006/relationships/slideMaster" Target="slideMasters/slideMaster11.xml"/><Relationship Id="rId36" Type="http://schemas.openxmlformats.org/officeDocument/2006/relationships/font" Target="fonts/NotoSansSymbols-regular.fntdata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2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43" name="Google Shape;343;p13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77925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931862" y="4408487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40"/>
              </a:spcBef>
              <a:spcAft>
                <a:spcPts val="0"/>
              </a:spcAft>
              <a:buSzPts val="216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spcBef>
                <a:spcPts val="63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spcBef>
                <a:spcPts val="56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/>
            </a:lvl5pPr>
            <a:lvl6pPr lvl="5" algn="ctr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/>
            </a:lvl6pPr>
            <a:lvl7pPr lvl="6" algn="ctr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/>
            </a:lvl7pPr>
            <a:lvl8pPr lvl="7" algn="ctr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/>
            </a:lvl8pPr>
            <a:lvl9pPr lvl="8" algn="ctr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db-book.com/" TargetMode="External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theme" Target="../theme/theme1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1"/>
          <p:cNvSpPr txBox="1"/>
          <p:nvPr/>
        </p:nvSpPr>
        <p:spPr>
          <a:xfrm>
            <a:off x="2674937" y="5726112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6</a:t>
            </a:r>
            <a:r>
              <a:rPr b="1" baseline="3000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b="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/>
              </a:rPr>
              <a:t>www.db-book.com</a:t>
            </a: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Cover-6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92237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481512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fld id="{00000000-1234-1234-1234-123412341234}" type="slidenum"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5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b="1" baseline="30000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38" name="Google Shape;3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Optimization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966787" y="5556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Pictorial Depiction of Equivalence Rules</a:t>
            </a:r>
            <a:endParaRPr/>
          </a:p>
        </p:txBody>
      </p:sp>
      <p:pic>
        <p:nvPicPr>
          <p:cNvPr id="231" name="Google Shape;231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99" l="642" r="642" t="2284"/>
          <a:stretch/>
        </p:blipFill>
        <p:spPr>
          <a:xfrm>
            <a:off x="1273175" y="1093787"/>
            <a:ext cx="6743700" cy="490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Equivalence Rules (Cont.)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814387" y="1093787"/>
            <a:ext cx="79200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7.	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selection operation distributes over the theta join operation under the following two conditions: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 When all the attributes in θ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involve only the attributes of one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of the expressions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being joined.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σ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θ0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(σ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θ0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    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(b) When θ 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involves only the attributes of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involves 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only the attributes of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   σ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θ2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 (σ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    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(σ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θ2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 rot="5400000">
            <a:off x="3095625" y="2740025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 txBox="1"/>
          <p:nvPr/>
        </p:nvSpPr>
        <p:spPr>
          <a:xfrm rot="10800000">
            <a:off x="3146822" y="2779316"/>
            <a:ext cx="86519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38"/>
          <p:cNvSpPr/>
          <p:nvPr/>
        </p:nvSpPr>
        <p:spPr>
          <a:xfrm rot="5400000">
            <a:off x="3582987" y="4175125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 rot="10800000">
            <a:off x="3634172" y="4214416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38"/>
          <p:cNvSpPr/>
          <p:nvPr/>
        </p:nvSpPr>
        <p:spPr>
          <a:xfrm rot="5400000">
            <a:off x="5105400" y="2738437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/>
        </p:nvSpPr>
        <p:spPr>
          <a:xfrm rot="10800000">
            <a:off x="5156597" y="2777716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8"/>
          <p:cNvSpPr/>
          <p:nvPr/>
        </p:nvSpPr>
        <p:spPr>
          <a:xfrm rot="5400000">
            <a:off x="5673725" y="4186237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 txBox="1"/>
          <p:nvPr/>
        </p:nvSpPr>
        <p:spPr>
          <a:xfrm rot="10800000">
            <a:off x="5724922" y="4225516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Equivalence Rules (Cont.)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857250" y="1054100"/>
            <a:ext cx="7899400" cy="482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8.	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projection operation distributes over the theta join operation as follows: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(a) if </a:t>
            </a:r>
            <a:r>
              <a:rPr b="0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involves only attributes from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(b) Consider a join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   θ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Let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sets of attributes from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respectively.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attributes of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are involved in join condition θ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are not in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let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attributes of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are involved in join condition θ, but are not in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 rot="5400000">
            <a:off x="3759200" y="2894012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 txBox="1"/>
          <p:nvPr/>
        </p:nvSpPr>
        <p:spPr>
          <a:xfrm rot="10800000">
            <a:off x="3810397" y="2933291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56" name="Google Shape;256;p39"/>
          <p:cNvGrpSpPr/>
          <p:nvPr/>
        </p:nvGrpSpPr>
        <p:grpSpPr>
          <a:xfrm>
            <a:off x="2435225" y="2179637"/>
            <a:ext cx="4603750" cy="400050"/>
            <a:chOff x="1515" y="1364"/>
            <a:chExt cx="2920" cy="271"/>
          </a:xfrm>
        </p:grpSpPr>
        <p:sp>
          <p:nvSpPr>
            <p:cNvPr id="257" name="Google Shape;257;p39"/>
            <p:cNvSpPr txBox="1"/>
            <p:nvPr/>
          </p:nvSpPr>
          <p:spPr>
            <a:xfrm>
              <a:off x="4316" y="1383"/>
              <a:ext cx="119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))</a:t>
              </a:r>
              <a:endParaRPr/>
            </a:p>
          </p:txBody>
        </p:sp>
        <p:sp>
          <p:nvSpPr>
            <p:cNvPr id="258" name="Google Shape;258;p39"/>
            <p:cNvSpPr txBox="1"/>
            <p:nvPr/>
          </p:nvSpPr>
          <p:spPr>
            <a:xfrm>
              <a:off x="4072" y="1383"/>
              <a:ext cx="60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/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3736" y="1383"/>
              <a:ext cx="59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/>
            </a:p>
          </p:txBody>
        </p:sp>
        <p:sp>
          <p:nvSpPr>
            <p:cNvPr id="260" name="Google Shape;260;p39"/>
            <p:cNvSpPr txBox="1"/>
            <p:nvPr/>
          </p:nvSpPr>
          <p:spPr>
            <a:xfrm>
              <a:off x="3388" y="1383"/>
              <a:ext cx="11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))</a:t>
              </a:r>
              <a:endParaRPr/>
            </a:p>
          </p:txBody>
        </p:sp>
        <p:sp>
          <p:nvSpPr>
            <p:cNvPr id="261" name="Google Shape;261;p39"/>
            <p:cNvSpPr txBox="1"/>
            <p:nvPr/>
          </p:nvSpPr>
          <p:spPr>
            <a:xfrm>
              <a:off x="3162" y="1383"/>
              <a:ext cx="59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/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2840" y="1383"/>
              <a:ext cx="59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/>
            </a:p>
          </p:txBody>
        </p:sp>
        <p:sp>
          <p:nvSpPr>
            <p:cNvPr id="263" name="Google Shape;263;p39"/>
            <p:cNvSpPr txBox="1"/>
            <p:nvPr/>
          </p:nvSpPr>
          <p:spPr>
            <a:xfrm>
              <a:off x="2611" y="1383"/>
              <a:ext cx="60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264" name="Google Shape;264;p39"/>
            <p:cNvSpPr txBox="1"/>
            <p:nvPr/>
          </p:nvSpPr>
          <p:spPr>
            <a:xfrm>
              <a:off x="1968" y="1383"/>
              <a:ext cx="59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/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4247" y="1491"/>
              <a:ext cx="53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66" name="Google Shape;266;p39"/>
            <p:cNvSpPr txBox="1"/>
            <p:nvPr/>
          </p:nvSpPr>
          <p:spPr>
            <a:xfrm>
              <a:off x="3326" y="1491"/>
              <a:ext cx="52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67" name="Google Shape;267;p39"/>
            <p:cNvSpPr txBox="1"/>
            <p:nvPr/>
          </p:nvSpPr>
          <p:spPr>
            <a:xfrm>
              <a:off x="2542" y="1491"/>
              <a:ext cx="52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68" name="Google Shape;268;p39"/>
            <p:cNvSpPr txBox="1"/>
            <p:nvPr/>
          </p:nvSpPr>
          <p:spPr>
            <a:xfrm>
              <a:off x="2132" y="1491"/>
              <a:ext cx="52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69" name="Google Shape;269;p39"/>
            <p:cNvSpPr txBox="1"/>
            <p:nvPr/>
          </p:nvSpPr>
          <p:spPr>
            <a:xfrm>
              <a:off x="4005" y="1542"/>
              <a:ext cx="36" cy="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 New Roman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70" name="Google Shape;270;p39"/>
            <p:cNvSpPr txBox="1"/>
            <p:nvPr/>
          </p:nvSpPr>
          <p:spPr>
            <a:xfrm>
              <a:off x="3100" y="1542"/>
              <a:ext cx="36" cy="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 New Roman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71" name="Google Shape;271;p39"/>
            <p:cNvSpPr txBox="1"/>
            <p:nvPr/>
          </p:nvSpPr>
          <p:spPr>
            <a:xfrm>
              <a:off x="1901" y="1542"/>
              <a:ext cx="36" cy="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 New Roman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72" name="Google Shape;272;p39"/>
            <p:cNvSpPr txBox="1"/>
            <p:nvPr/>
          </p:nvSpPr>
          <p:spPr>
            <a:xfrm>
              <a:off x="1717" y="1542"/>
              <a:ext cx="37" cy="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 New Roman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73" name="Google Shape;273;p39"/>
            <p:cNvSpPr txBox="1"/>
            <p:nvPr/>
          </p:nvSpPr>
          <p:spPr>
            <a:xfrm>
              <a:off x="4139" y="1383"/>
              <a:ext cx="10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74" name="Google Shape;274;p39"/>
            <p:cNvSpPr txBox="1"/>
            <p:nvPr/>
          </p:nvSpPr>
          <p:spPr>
            <a:xfrm>
              <a:off x="3230" y="1383"/>
              <a:ext cx="109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75" name="Google Shape;275;p39"/>
            <p:cNvSpPr txBox="1"/>
            <p:nvPr/>
          </p:nvSpPr>
          <p:spPr>
            <a:xfrm>
              <a:off x="2434" y="1383"/>
              <a:ext cx="109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76" name="Google Shape;276;p39"/>
            <p:cNvSpPr txBox="1"/>
            <p:nvPr/>
          </p:nvSpPr>
          <p:spPr>
            <a:xfrm>
              <a:off x="2036" y="1383"/>
              <a:ext cx="109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77" name="Google Shape;277;p39"/>
            <p:cNvSpPr txBox="1"/>
            <p:nvPr/>
          </p:nvSpPr>
          <p:spPr>
            <a:xfrm>
              <a:off x="3950" y="1491"/>
              <a:ext cx="59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1" lang="en-US" sz="13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sp>
          <p:nvSpPr>
            <p:cNvPr id="278" name="Google Shape;278;p39"/>
            <p:cNvSpPr txBox="1"/>
            <p:nvPr/>
          </p:nvSpPr>
          <p:spPr>
            <a:xfrm>
              <a:off x="3054" y="1491"/>
              <a:ext cx="59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1" lang="en-US" sz="13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sp>
          <p:nvSpPr>
            <p:cNvPr id="279" name="Google Shape;279;p39"/>
            <p:cNvSpPr txBox="1"/>
            <p:nvPr/>
          </p:nvSpPr>
          <p:spPr>
            <a:xfrm>
              <a:off x="1846" y="1491"/>
              <a:ext cx="59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1" lang="en-US" sz="13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sp>
          <p:nvSpPr>
            <p:cNvPr id="280" name="Google Shape;280;p39"/>
            <p:cNvSpPr txBox="1"/>
            <p:nvPr/>
          </p:nvSpPr>
          <p:spPr>
            <a:xfrm>
              <a:off x="1670" y="1491"/>
              <a:ext cx="58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1" lang="en-US" sz="13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sp>
          <p:nvSpPr>
            <p:cNvPr id="281" name="Google Shape;281;p39"/>
            <p:cNvSpPr txBox="1"/>
            <p:nvPr/>
          </p:nvSpPr>
          <p:spPr>
            <a:xfrm>
              <a:off x="3795" y="1364"/>
              <a:ext cx="14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Noto Sans Symbols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∏</a:t>
              </a:r>
              <a:endParaRPr/>
            </a:p>
          </p:txBody>
        </p:sp>
        <p:sp>
          <p:nvSpPr>
            <p:cNvPr id="282" name="Google Shape;282;p39"/>
            <p:cNvSpPr txBox="1"/>
            <p:nvPr/>
          </p:nvSpPr>
          <p:spPr>
            <a:xfrm>
              <a:off x="2899" y="1364"/>
              <a:ext cx="14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Noto Sans Symbols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∏</a:t>
              </a:r>
              <a:endParaRPr/>
            </a:p>
          </p:txBody>
        </p:sp>
        <p:sp>
          <p:nvSpPr>
            <p:cNvPr id="283" name="Google Shape;283;p39"/>
            <p:cNvSpPr txBox="1"/>
            <p:nvPr/>
          </p:nvSpPr>
          <p:spPr>
            <a:xfrm>
              <a:off x="2708" y="1364"/>
              <a:ext cx="9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Noto Sans Symbols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284" name="Google Shape;284;p39"/>
            <p:cNvSpPr txBox="1"/>
            <p:nvPr/>
          </p:nvSpPr>
          <p:spPr>
            <a:xfrm>
              <a:off x="1515" y="1364"/>
              <a:ext cx="14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Noto Sans Symbols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∏</a:t>
              </a:r>
              <a:endParaRPr/>
            </a:p>
          </p:txBody>
        </p:sp>
        <p:sp>
          <p:nvSpPr>
            <p:cNvPr id="285" name="Google Shape;285;p39"/>
            <p:cNvSpPr txBox="1"/>
            <p:nvPr/>
          </p:nvSpPr>
          <p:spPr>
            <a:xfrm>
              <a:off x="1762" y="1480"/>
              <a:ext cx="80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Noto Sans Symbols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∪</a:t>
              </a:r>
              <a:endParaRPr/>
            </a:p>
          </p:txBody>
        </p:sp>
        <p:sp>
          <p:nvSpPr>
            <p:cNvPr id="286" name="Google Shape;286;p39"/>
            <p:cNvSpPr txBox="1"/>
            <p:nvPr/>
          </p:nvSpPr>
          <p:spPr>
            <a:xfrm>
              <a:off x="3649" y="1489"/>
              <a:ext cx="55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Noto Sans Symbols"/>
                <a:buNone/>
              </a:pPr>
              <a:r>
                <a:rPr b="0" i="1" lang="en-US" sz="13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θ</a:t>
              </a:r>
              <a:endParaRPr/>
            </a:p>
          </p:txBody>
        </p:sp>
        <p:sp>
          <p:nvSpPr>
            <p:cNvPr id="287" name="Google Shape;287;p39"/>
            <p:cNvSpPr txBox="1"/>
            <p:nvPr/>
          </p:nvSpPr>
          <p:spPr>
            <a:xfrm>
              <a:off x="2352" y="1489"/>
              <a:ext cx="54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Noto Sans Symbols"/>
                <a:buNone/>
              </a:pPr>
              <a:r>
                <a:rPr b="0" i="1" lang="en-US" sz="13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θ</a:t>
              </a:r>
              <a:endParaRPr/>
            </a:p>
          </p:txBody>
        </p:sp>
        <p:grpSp>
          <p:nvGrpSpPr>
            <p:cNvPr id="288" name="Google Shape;288;p39"/>
            <p:cNvGrpSpPr/>
            <p:nvPr/>
          </p:nvGrpSpPr>
          <p:grpSpPr>
            <a:xfrm>
              <a:off x="2219" y="1439"/>
              <a:ext cx="1422" cy="121"/>
              <a:chOff x="2219" y="1439"/>
              <a:chExt cx="1422" cy="121"/>
            </a:xfrm>
          </p:grpSpPr>
          <p:sp>
            <p:nvSpPr>
              <p:cNvPr id="289" name="Google Shape;289;p39"/>
              <p:cNvSpPr/>
              <p:nvPr/>
            </p:nvSpPr>
            <p:spPr>
              <a:xfrm rot="5400000">
                <a:off x="2214" y="1444"/>
                <a:ext cx="119" cy="109"/>
              </a:xfrm>
              <a:prstGeom prst="flowChartCollat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9"/>
              <p:cNvSpPr txBox="1"/>
              <p:nvPr/>
            </p:nvSpPr>
            <p:spPr>
              <a:xfrm rot="10800000">
                <a:off x="2232" y="1450"/>
                <a:ext cx="55" cy="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91" name="Google Shape;291;p39"/>
              <p:cNvSpPr/>
              <p:nvPr/>
            </p:nvSpPr>
            <p:spPr>
              <a:xfrm rot="5400000">
                <a:off x="3527" y="1446"/>
                <a:ext cx="119" cy="109"/>
              </a:xfrm>
              <a:prstGeom prst="flowChartCollat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9"/>
              <p:cNvSpPr txBox="1"/>
              <p:nvPr/>
            </p:nvSpPr>
            <p:spPr>
              <a:xfrm rot="10800000">
                <a:off x="3557" y="1450"/>
                <a:ext cx="55" cy="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293" name="Google Shape;293;p39"/>
          <p:cNvSpPr txBox="1"/>
          <p:nvPr/>
        </p:nvSpPr>
        <p:spPr>
          <a:xfrm>
            <a:off x="7694612" y="5456237"/>
            <a:ext cx="2524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)))</a:t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7329487" y="5456237"/>
            <a:ext cx="84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6543675" y="5456237"/>
            <a:ext cx="84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6024562" y="5456237"/>
            <a:ext cx="168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5686425" y="5456237"/>
            <a:ext cx="84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4843462" y="5456237"/>
            <a:ext cx="168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</a:t>
            </a:r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3824287" y="5456237"/>
            <a:ext cx="84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2789237" y="5456237"/>
            <a:ext cx="84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7591425" y="5613400"/>
            <a:ext cx="762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5930900" y="5613400"/>
            <a:ext cx="762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03" name="Google Shape;303;p39"/>
          <p:cNvSpPr txBox="1"/>
          <p:nvPr/>
        </p:nvSpPr>
        <p:spPr>
          <a:xfrm>
            <a:off x="3721100" y="5613400"/>
            <a:ext cx="762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3035300" y="5613400"/>
            <a:ext cx="762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7229475" y="5689600"/>
            <a:ext cx="508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945312" y="5689600"/>
            <a:ext cx="508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5589587" y="5689600"/>
            <a:ext cx="508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08" name="Google Shape;308;p39"/>
          <p:cNvSpPr txBox="1"/>
          <p:nvPr/>
        </p:nvSpPr>
        <p:spPr>
          <a:xfrm>
            <a:off x="5318125" y="5689600"/>
            <a:ext cx="508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4743450" y="5689600"/>
            <a:ext cx="508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10" name="Google Shape;310;p39"/>
          <p:cNvSpPr txBox="1"/>
          <p:nvPr/>
        </p:nvSpPr>
        <p:spPr>
          <a:xfrm>
            <a:off x="4467225" y="5689600"/>
            <a:ext cx="508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2689225" y="5689600"/>
            <a:ext cx="508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2414587" y="5689600"/>
            <a:ext cx="508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7429500" y="5456237"/>
            <a:ext cx="155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5788025" y="5456237"/>
            <a:ext cx="155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3560762" y="5456237"/>
            <a:ext cx="155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2890837" y="5456237"/>
            <a:ext cx="155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7146925" y="56134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6864350" y="56134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19" name="Google Shape;319;p39"/>
          <p:cNvSpPr txBox="1"/>
          <p:nvPr/>
        </p:nvSpPr>
        <p:spPr>
          <a:xfrm>
            <a:off x="5511800" y="56134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5248275" y="56134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21" name="Google Shape;321;p39"/>
          <p:cNvSpPr txBox="1"/>
          <p:nvPr/>
        </p:nvSpPr>
        <p:spPr>
          <a:xfrm>
            <a:off x="4660900" y="56134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4397375" y="56134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2608262" y="56134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2344737" y="56134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25" name="Google Shape;325;p39"/>
          <p:cNvSpPr txBox="1"/>
          <p:nvPr/>
        </p:nvSpPr>
        <p:spPr>
          <a:xfrm>
            <a:off x="7021512" y="5597525"/>
            <a:ext cx="11747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5384800" y="5597525"/>
            <a:ext cx="11747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4535487" y="5597525"/>
            <a:ext cx="11747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2481262" y="5597525"/>
            <a:ext cx="11747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6632575" y="5426075"/>
            <a:ext cx="209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5016500" y="5426075"/>
            <a:ext cx="209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endParaRPr/>
          </a:p>
        </p:txBody>
      </p:sp>
      <p:sp>
        <p:nvSpPr>
          <p:cNvPr id="331" name="Google Shape;331;p39"/>
          <p:cNvSpPr txBox="1"/>
          <p:nvPr/>
        </p:nvSpPr>
        <p:spPr>
          <a:xfrm>
            <a:off x="4167187" y="5426075"/>
            <a:ext cx="209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3968750" y="5426075"/>
            <a:ext cx="139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33" name="Google Shape;333;p39"/>
          <p:cNvSpPr txBox="1"/>
          <p:nvPr/>
        </p:nvSpPr>
        <p:spPr>
          <a:xfrm>
            <a:off x="2112962" y="5426075"/>
            <a:ext cx="209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endParaRPr/>
          </a:p>
        </p:txBody>
      </p:sp>
      <p:sp>
        <p:nvSpPr>
          <p:cNvPr id="334" name="Google Shape;334;p39"/>
          <p:cNvSpPr txBox="1"/>
          <p:nvPr/>
        </p:nvSpPr>
        <p:spPr>
          <a:xfrm>
            <a:off x="6413500" y="5611812"/>
            <a:ext cx="7937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1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3417887" y="5597525"/>
            <a:ext cx="7937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1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/>
          </a:p>
        </p:txBody>
      </p:sp>
      <p:grpSp>
        <p:nvGrpSpPr>
          <p:cNvPr id="336" name="Google Shape;336;p39"/>
          <p:cNvGrpSpPr/>
          <p:nvPr/>
        </p:nvGrpSpPr>
        <p:grpSpPr>
          <a:xfrm>
            <a:off x="3211512" y="5526087"/>
            <a:ext cx="3208337" cy="192087"/>
            <a:chOff x="2023" y="3081"/>
            <a:chExt cx="2021" cy="121"/>
          </a:xfrm>
        </p:grpSpPr>
        <p:sp>
          <p:nvSpPr>
            <p:cNvPr id="337" name="Google Shape;337;p39"/>
            <p:cNvSpPr/>
            <p:nvPr/>
          </p:nvSpPr>
          <p:spPr>
            <a:xfrm rot="5400000">
              <a:off x="3930" y="3086"/>
              <a:ext cx="119" cy="109"/>
            </a:xfrm>
            <a:prstGeom prst="flowChartCollat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 txBox="1"/>
            <p:nvPr/>
          </p:nvSpPr>
          <p:spPr>
            <a:xfrm rot="10800000">
              <a:off x="3957" y="3100"/>
              <a:ext cx="55" cy="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 rot="5400000">
              <a:off x="2018" y="3088"/>
              <a:ext cx="119" cy="109"/>
            </a:xfrm>
            <a:prstGeom prst="flowChartCollat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 txBox="1"/>
            <p:nvPr/>
          </p:nvSpPr>
          <p:spPr>
            <a:xfrm rot="10800000">
              <a:off x="2032" y="3100"/>
              <a:ext cx="55" cy="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Equivalence Rules (Cont.)</a:t>
            </a:r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914400" y="1120775"/>
            <a:ext cx="8015287" cy="530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4812" lvl="0" marL="4048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9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set operations union and intersection are commutative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=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=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899" lvl="1" marL="91916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(set difference is not commutative).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4812" lvl="0" marL="4048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9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union and intersection are associative.</a:t>
            </a:r>
            <a:endParaRPr/>
          </a:p>
          <a:p>
            <a:pPr indent="-404812" lvl="0" marL="404812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 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∪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∩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404812" lvl="0" marL="404812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11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selection operation distributes over ∪, ∩ and –.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</a:t>
            </a: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– 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similarly for ∪ and ∩ in place of  –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Also:           </a:t>
            </a:r>
            <a:r>
              <a:rPr b="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– 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and similarly for</a:t>
            </a: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∩ in place of  –, but not for ∪</a:t>
            </a:r>
            <a:endParaRPr/>
          </a:p>
          <a:p>
            <a:pPr indent="-404812" lvl="0" marL="4048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12.	The projection operation distributes over union</a:t>
            </a:r>
            <a:endParaRPr/>
          </a:p>
          <a:p>
            <a:pPr indent="-404812" lvl="0" marL="4048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Π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(Π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 ∪ (Π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 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rtl="0" algn="l"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Optimization</a:t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814387" y="1093787"/>
            <a:ext cx="6564312" cy="413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Transformation of Relational Expressions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796925" y="10175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ways of evaluating a given query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Equivalent expressions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algorithms for each operation</a:t>
            </a:r>
            <a:endParaRPr/>
          </a:p>
        </p:txBody>
      </p:sp>
      <p:pic>
        <p:nvPicPr>
          <p:cNvPr descr="13" id="151" name="Google Shape;1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50" y="2538412"/>
            <a:ext cx="7350125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(Cont.)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457200" y="1120775"/>
            <a:ext cx="82550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b="1" i="0" lang="en-US" sz="2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 plan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defines exactly what algorithm is used for each operation, and how the execution of the operations is coordinated.</a:t>
            </a:r>
            <a:endParaRPr/>
          </a:p>
        </p:txBody>
      </p:sp>
      <p:pic>
        <p:nvPicPr>
          <p:cNvPr descr="13" id="159" name="Google Shape;1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1979612"/>
            <a:ext cx="6105525" cy="37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554037" y="6022975"/>
            <a:ext cx="84121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out how to view query execution plans on your favorite database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533400" y="209550"/>
            <a:ext cx="8248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(Cont.)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77825" y="1120775"/>
            <a:ext cx="8131175" cy="518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difference between evaluation plans for a query can be enormous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seconds vs. days in some cases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in </a:t>
            </a:r>
            <a:r>
              <a:rPr b="1" i="0" lang="en-US" sz="2000" u="none">
                <a:solidFill>
                  <a:srgbClr val="3366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cost-based query optimization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logically equivalent expressions using </a:t>
            </a:r>
            <a:r>
              <a:rPr b="1" i="0" lang="en-US" sz="2000" u="none">
                <a:solidFill>
                  <a:srgbClr val="3366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equivalence rules</a:t>
            </a:r>
            <a:endParaRPr b="0" i="0" sz="2000" u="none">
              <a:solidFill>
                <a:srgbClr val="3366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Annotate resultant expressions to get alternative query plans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the cheapest plan based on </a:t>
            </a:r>
            <a:r>
              <a:rPr b="1" i="0" lang="en-US" sz="2000" u="none">
                <a:solidFill>
                  <a:srgbClr val="3366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estimated cost</a:t>
            </a:r>
            <a:endParaRPr b="0" i="0" sz="2000" u="none">
              <a:solidFill>
                <a:srgbClr val="3366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381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Estimation of plan cost based on: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Statistical information about relations. Examples: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tuples, number of distinct values for an attribute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Statistics estimation for intermediate results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compute cost of complex expressions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formulae for algorithms, computed using statistics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Generating Equivalent Expressions</a:t>
            </a:r>
            <a:endParaRPr/>
          </a:p>
        </p:txBody>
      </p:sp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481012" y="15875"/>
            <a:ext cx="9121775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Transformation of Relational Expressions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814387" y="1093787"/>
            <a:ext cx="77676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relational algebra expressions are said to be </a:t>
            </a:r>
            <a:r>
              <a:rPr b="1" i="0" lang="en-US" sz="2000" u="none">
                <a:solidFill>
                  <a:srgbClr val="3366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the two expressions generate the same set of tuples on every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legal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database instance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order of tuples is irrelevant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don’t care if they generate different results on databases that violate integrity 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SQL, inputs and outputs are multisets of tuples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expressions in the multiset version of the relational algebra are said to be equivalent if the two expressions generate the same multiset of tuples on every legal database instance.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b="1" i="0" lang="en-US" sz="2000" u="none">
                <a:solidFill>
                  <a:srgbClr val="3366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equivalence rule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says that expressions of two forms are equivalent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replace expression of first form by second, or vice versa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Equivalence Rules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914400" y="1120775"/>
            <a:ext cx="7566025" cy="516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Conjunctive selection operations can be deconstructed into a sequence of individual selections.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Selection operations are commutative.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Only the last in a sequence of projection operations is needed, the others can be omitted.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4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Selections can be combined with Cartesian products and theta joins.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AutoNum type="alphaLcPeriod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 E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AutoNum type="alphaLcPeriod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 E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θ1∧ θ2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51459" lvl="1" marL="8001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787" y="2608262"/>
            <a:ext cx="2940050" cy="43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375" y="1797050"/>
            <a:ext cx="279241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2412" y="3913187"/>
            <a:ext cx="4094162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5"/>
          <p:cNvSpPr/>
          <p:nvPr/>
        </p:nvSpPr>
        <p:spPr>
          <a:xfrm rot="5400000">
            <a:off x="3779837" y="5300662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5"/>
          <p:cNvSpPr txBox="1"/>
          <p:nvPr/>
        </p:nvSpPr>
        <p:spPr>
          <a:xfrm rot="10800000">
            <a:off x="3831022" y="5339941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35"/>
          <p:cNvSpPr/>
          <p:nvPr/>
        </p:nvSpPr>
        <p:spPr>
          <a:xfrm rot="5400000">
            <a:off x="2566987" y="5754687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 txBox="1"/>
          <p:nvPr/>
        </p:nvSpPr>
        <p:spPr>
          <a:xfrm rot="10800000">
            <a:off x="2618172" y="5793966"/>
            <a:ext cx="86519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5"/>
          <p:cNvSpPr/>
          <p:nvPr/>
        </p:nvSpPr>
        <p:spPr>
          <a:xfrm rot="5400000">
            <a:off x="4233862" y="5691187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 rot="10800000">
            <a:off x="4285047" y="5730466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Equivalence Rules (Cont.)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Theta-join operations (and natural joins) are commutative.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  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(a) Natural join operations are associative: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  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 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Theta joins are associative in the following manner: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   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θ1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 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θ2∧ θ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    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θ1∧ θ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θ2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where θ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involves attributes from only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205" name="Google Shape;205;p36"/>
          <p:cNvSpPr/>
          <p:nvPr/>
        </p:nvSpPr>
        <p:spPr>
          <a:xfrm rot="5400000">
            <a:off x="1954212" y="3579812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 txBox="1"/>
          <p:nvPr/>
        </p:nvSpPr>
        <p:spPr>
          <a:xfrm rot="10800000">
            <a:off x="2005397" y="3619091"/>
            <a:ext cx="86519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6"/>
          <p:cNvSpPr/>
          <p:nvPr/>
        </p:nvSpPr>
        <p:spPr>
          <a:xfrm rot="5400000">
            <a:off x="2909887" y="3568700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/>
        </p:nvSpPr>
        <p:spPr>
          <a:xfrm rot="10800000">
            <a:off x="2961072" y="3607991"/>
            <a:ext cx="86519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36"/>
          <p:cNvSpPr/>
          <p:nvPr/>
        </p:nvSpPr>
        <p:spPr>
          <a:xfrm rot="5400000">
            <a:off x="4791075" y="3576637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 rot="10800000">
            <a:off x="4842272" y="3615916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6"/>
          <p:cNvSpPr/>
          <p:nvPr/>
        </p:nvSpPr>
        <p:spPr>
          <a:xfrm rot="5400000">
            <a:off x="6159500" y="3571875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 rot="10800000">
            <a:off x="6210697" y="3611166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36"/>
          <p:cNvSpPr/>
          <p:nvPr/>
        </p:nvSpPr>
        <p:spPr>
          <a:xfrm rot="5400000">
            <a:off x="5378450" y="2312987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 rot="10800000">
            <a:off x="5429647" y="2352266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6"/>
          <p:cNvSpPr/>
          <p:nvPr/>
        </p:nvSpPr>
        <p:spPr>
          <a:xfrm rot="5400000">
            <a:off x="4748212" y="2338387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 rot="10800000">
            <a:off x="4799397" y="2377666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36"/>
          <p:cNvSpPr/>
          <p:nvPr/>
        </p:nvSpPr>
        <p:spPr>
          <a:xfrm rot="5400000">
            <a:off x="3667125" y="2327275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 rot="10800000">
            <a:off x="3718322" y="2366566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36"/>
          <p:cNvSpPr/>
          <p:nvPr/>
        </p:nvSpPr>
        <p:spPr>
          <a:xfrm rot="5400000">
            <a:off x="3035300" y="2330450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 rot="10800000">
            <a:off x="3086497" y="2369741"/>
            <a:ext cx="86519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6"/>
          <p:cNvSpPr/>
          <p:nvPr/>
        </p:nvSpPr>
        <p:spPr>
          <a:xfrm rot="5400000">
            <a:off x="4764087" y="1490662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 rot="10800000">
            <a:off x="4815272" y="1529940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36"/>
          <p:cNvSpPr/>
          <p:nvPr/>
        </p:nvSpPr>
        <p:spPr>
          <a:xfrm rot="5400000">
            <a:off x="3413125" y="1497012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/>
        </p:nvSpPr>
        <p:spPr>
          <a:xfrm rot="10800000">
            <a:off x="3464322" y="1536290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0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7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6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8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