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8" r:id="rId3"/>
    <p:sldId id="257" r:id="rId4"/>
    <p:sldId id="275" r:id="rId5"/>
    <p:sldId id="276" r:id="rId6"/>
    <p:sldId id="277" r:id="rId7"/>
    <p:sldId id="278" r:id="rId8"/>
    <p:sldId id="279" r:id="rId9"/>
    <p:sldId id="280" r:id="rId10"/>
    <p:sldId id="273" r:id="rId11"/>
    <p:sldId id="272" r:id="rId12"/>
    <p:sldId id="270" r:id="rId13"/>
    <p:sldId id="271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180" y="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DDD0B-BBF2-4526-9083-06F3F7E1F158}" type="datetimeFigureOut">
              <a:rPr lang="en-US" smtClean="0"/>
              <a:t>11/6/2023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F3D4C-28AD-4376-8ADB-5B3666CF1B4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467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DDD0B-BBF2-4526-9083-06F3F7E1F158}" type="datetimeFigureOut">
              <a:rPr lang="en-US" smtClean="0"/>
              <a:t>11/6/2023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F3D4C-28AD-4376-8ADB-5B3666CF1B4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482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DDD0B-BBF2-4526-9083-06F3F7E1F158}" type="datetimeFigureOut">
              <a:rPr lang="en-US" smtClean="0"/>
              <a:t>11/6/2023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F3D4C-28AD-4376-8ADB-5B3666CF1B4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167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DDD0B-BBF2-4526-9083-06F3F7E1F158}" type="datetimeFigureOut">
              <a:rPr lang="en-US" smtClean="0"/>
              <a:t>11/6/2023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F3D4C-28AD-4376-8ADB-5B3666CF1B4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268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DDD0B-BBF2-4526-9083-06F3F7E1F158}" type="datetimeFigureOut">
              <a:rPr lang="en-US" smtClean="0"/>
              <a:t>11/6/2023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F3D4C-28AD-4376-8ADB-5B3666CF1B4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631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DDD0B-BBF2-4526-9083-06F3F7E1F158}" type="datetimeFigureOut">
              <a:rPr lang="en-US" smtClean="0"/>
              <a:t>11/6/2023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F3D4C-28AD-4376-8ADB-5B3666CF1B4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621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DDD0B-BBF2-4526-9083-06F3F7E1F158}" type="datetimeFigureOut">
              <a:rPr lang="en-US" smtClean="0"/>
              <a:t>11/6/2023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F3D4C-28AD-4376-8ADB-5B3666CF1B4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160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DDD0B-BBF2-4526-9083-06F3F7E1F158}" type="datetimeFigureOut">
              <a:rPr lang="en-US" smtClean="0"/>
              <a:t>11/6/2023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F3D4C-28AD-4376-8ADB-5B3666CF1B4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655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DDD0B-BBF2-4526-9083-06F3F7E1F158}" type="datetimeFigureOut">
              <a:rPr lang="en-US" smtClean="0"/>
              <a:t>11/6/2023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F3D4C-28AD-4376-8ADB-5B3666CF1B4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666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DDD0B-BBF2-4526-9083-06F3F7E1F158}" type="datetimeFigureOut">
              <a:rPr lang="en-US" smtClean="0"/>
              <a:t>11/6/2023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F3D4C-28AD-4376-8ADB-5B3666CF1B4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680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DDD0B-BBF2-4526-9083-06F3F7E1F158}" type="datetimeFigureOut">
              <a:rPr lang="en-US" smtClean="0"/>
              <a:t>11/6/2023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F3D4C-28AD-4376-8ADB-5B3666CF1B4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161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6DDD0B-BBF2-4526-9083-06F3F7E1F158}" type="datetimeFigureOut">
              <a:rPr lang="en-US" smtClean="0"/>
              <a:t>11/6/2023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2F3D4C-28AD-4376-8ADB-5B3666CF1B4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426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logrocket.com/product-management/what-is-requirements-gathering-template-examples/#workshops" TargetMode="External"/><Relationship Id="rId2" Type="http://schemas.openxmlformats.org/officeDocument/2006/relationships/hyperlink" Target="https://blog.logrocket.com/product-management/what-is-requirements-gathering-template-examples/#interview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log.logrocket.com/product-management/what-is-requirements-gathering-template-examples/#focusgroups" TargetMode="External"/><Relationship Id="rId5" Type="http://schemas.openxmlformats.org/officeDocument/2006/relationships/hyperlink" Target="https://blog.logrocket.com/product-management/what-is-requirements-gathering-template-examples/#prototyping" TargetMode="External"/><Relationship Id="rId4" Type="http://schemas.openxmlformats.org/officeDocument/2006/relationships/hyperlink" Target="https://blog.logrocket.com/product-management/what-is-requirements-gathering-template-examples/#surveys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Unit-IV</a:t>
            </a:r>
          </a:p>
        </p:txBody>
      </p:sp>
    </p:spTree>
    <p:extLst>
      <p:ext uri="{BB962C8B-B14F-4D97-AF65-F5344CB8AC3E}">
        <p14:creationId xmlns:p14="http://schemas.microsoft.com/office/powerpoint/2010/main" val="28106688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inheritance class diagram interac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52400"/>
            <a:ext cx="4876800" cy="617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76321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UML Class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52400"/>
            <a:ext cx="7010400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1417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BCEDD9F-EC49-C8AE-DF27-14CA72EE3D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0684"/>
            <a:ext cx="9144000" cy="6336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5042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81000"/>
            <a:ext cx="8610600" cy="6248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53465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0729C-198E-BAE4-2B16-5806D3DCE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 Use cases for Requirement Capturing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CC4659-12A7-D55E-5669-E780EF92BF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en-US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involves collecting and documenting the needs, desires, and expectations of stakeholders to define what a software system or product should accomplish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/>
            <a:r>
              <a:rPr lang="en-US" b="1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 requirements gathering techniques</a:t>
            </a:r>
          </a:p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There are a number of different ways you can approach requirements gathering that range in cost. Five of the most common methods are:</a:t>
            </a:r>
          </a:p>
          <a:p>
            <a:pPr algn="l">
              <a:buFont typeface="+mj-lt"/>
              <a:buAutoNum type="arabicPeriod"/>
            </a:pPr>
            <a:r>
              <a:rPr lang="en-US" b="0" u="sng" strike="noStrike" dirty="0">
                <a:solidFill>
                  <a:srgbClr val="764AB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Interviews</a:t>
            </a:r>
            <a:endParaRPr lang="en-US" b="0" u="sng" dirty="0"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b="0" u="sng" strike="noStrike" dirty="0">
                <a:solidFill>
                  <a:srgbClr val="764AB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Workshops</a:t>
            </a:r>
            <a:endParaRPr lang="en-US" b="0" u="sng" dirty="0"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b="0" u="sng" strike="noStrike" dirty="0">
                <a:solidFill>
                  <a:srgbClr val="764AB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Surveys</a:t>
            </a:r>
            <a:endParaRPr lang="en-US" b="0" u="sng" dirty="0"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b="0" u="sng" strike="noStrike" dirty="0">
                <a:solidFill>
                  <a:srgbClr val="764AB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Prototyping</a:t>
            </a:r>
            <a:endParaRPr lang="en-US" b="0" u="sng" dirty="0"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b="0" u="sng" strike="noStrike" dirty="0">
                <a:solidFill>
                  <a:srgbClr val="764AB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Focus groups</a:t>
            </a:r>
            <a:endParaRPr lang="en-US" b="0" u="sng" dirty="0"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57587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51" t="14194" r="35354" b="2780"/>
          <a:stretch/>
        </p:blipFill>
        <p:spPr bwMode="auto">
          <a:xfrm>
            <a:off x="1295400" y="618959"/>
            <a:ext cx="7848600" cy="5795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AD5C11E-7556-D3C5-E972-8AA8F28C8707}"/>
              </a:ext>
            </a:extLst>
          </p:cNvPr>
          <p:cNvSpPr txBox="1"/>
          <p:nvPr/>
        </p:nvSpPr>
        <p:spPr>
          <a:xfrm>
            <a:off x="1447800" y="304800"/>
            <a:ext cx="594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Use case Diagram</a:t>
            </a:r>
          </a:p>
        </p:txBody>
      </p:sp>
    </p:spTree>
    <p:extLst>
      <p:ext uri="{BB962C8B-B14F-4D97-AF65-F5344CB8AC3E}">
        <p14:creationId xmlns:p14="http://schemas.microsoft.com/office/powerpoint/2010/main" val="2331293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6225"/>
            <a:ext cx="90678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pPr algn="ctr"/>
            <a:r>
              <a:rPr lang="en-US" sz="3600" b="1" dirty="0"/>
              <a:t>CLASS Diagram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 class notation consists of three parts: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Class Name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r>
              <a:rPr lang="en-US" dirty="0"/>
              <a:t>2. Class Attributes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3. Class Operations</a:t>
            </a:r>
          </a:p>
        </p:txBody>
      </p:sp>
      <p:pic>
        <p:nvPicPr>
          <p:cNvPr id="6146" name="Picture 2" descr="Simple clas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9818" y="3048000"/>
            <a:ext cx="3905250" cy="3556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5328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6225"/>
            <a:ext cx="90678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/>
              <a:t>Class Relationships</a:t>
            </a:r>
          </a:p>
          <a:p>
            <a:endParaRPr lang="en-US" dirty="0"/>
          </a:p>
          <a:p>
            <a:r>
              <a:rPr lang="en-US" b="1" i="1" dirty="0"/>
              <a:t>Inheritance (or Generalization):</a:t>
            </a:r>
          </a:p>
          <a:p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Represents an "is-a" relationship.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An abstract class name is shown in italics.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SubClass1 and SubClass2 are specializations of Super Class.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A solid line with a hollow arrowhead that point from the child to the parent class</a:t>
            </a:r>
          </a:p>
        </p:txBody>
      </p:sp>
      <p:pic>
        <p:nvPicPr>
          <p:cNvPr id="7170" name="Picture 2" descr="Inheritan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3657600"/>
            <a:ext cx="3505200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3617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6225"/>
            <a:ext cx="9067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b="1" i="1" dirty="0"/>
              <a:t>Simple Association:</a:t>
            </a:r>
          </a:p>
          <a:p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A structural link between two peer classes.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There is an association between Class1 and Class2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A solid line connecting two classes</a:t>
            </a:r>
          </a:p>
        </p:txBody>
      </p:sp>
      <p:pic>
        <p:nvPicPr>
          <p:cNvPr id="8194" name="Picture 2" descr="Simple associ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3048000"/>
            <a:ext cx="52578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26542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6225"/>
            <a:ext cx="90678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b="1" i="1" dirty="0"/>
              <a:t>Aggregation:</a:t>
            </a:r>
          </a:p>
          <a:p>
            <a:endParaRPr lang="en-US" b="1" i="1" dirty="0"/>
          </a:p>
          <a:p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A special type of association. It represents a "part of" relationship.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Class2 is part of Class1.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Many instances (denoted by the *) of Class2 can be associated with Class1.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Objects of Class1 and Class2 have separate lifetimes.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A solid line with an unfilled diamond at the association end connected to the class of composite</a:t>
            </a:r>
          </a:p>
        </p:txBody>
      </p:sp>
      <p:pic>
        <p:nvPicPr>
          <p:cNvPr id="10242" name="Picture 2" descr="Aggreg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4572000"/>
            <a:ext cx="42672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9592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6225"/>
            <a:ext cx="90678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b="1" i="1" dirty="0"/>
              <a:t>Composition:</a:t>
            </a:r>
          </a:p>
          <a:p>
            <a:endParaRPr lang="en-US" b="1" i="1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special type of aggregation where parts are destroyed when the whole is destroyed.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Objects of Class2 live and die with Class1.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Class2 cannot stand by itself.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A solid line with a filled diamond at the association connected to the class of composite</a:t>
            </a:r>
          </a:p>
        </p:txBody>
      </p:sp>
      <p:pic>
        <p:nvPicPr>
          <p:cNvPr id="11266" name="Picture 2" descr="Composi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429000"/>
            <a:ext cx="57150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78931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6225"/>
            <a:ext cx="90678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b="1" i="1" dirty="0"/>
              <a:t>Dependency:</a:t>
            </a:r>
          </a:p>
          <a:p>
            <a:endParaRPr lang="en-US" b="1" i="1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Exists between two classes if the changes to the definition of one may cause changes to the other (but not the other way around).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Class1 depends on Class2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A dashed line with an open arrow</a:t>
            </a:r>
          </a:p>
        </p:txBody>
      </p:sp>
      <p:pic>
        <p:nvPicPr>
          <p:cNvPr id="12290" name="Picture 2" descr="Dependenc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905000"/>
            <a:ext cx="426720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UML Dependency">
            <a:extLst>
              <a:ext uri="{FF2B5EF4-FFF2-40B4-BE49-F238E27FC236}">
                <a16:creationId xmlns:a16="http://schemas.microsoft.com/office/drawing/2014/main" id="{2B2404DF-1E1A-2B94-07A7-CA81A3DC17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1712" y="4008087"/>
            <a:ext cx="4600575" cy="155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192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706</TotalTime>
  <Words>313</Words>
  <Application>Microsoft Office PowerPoint</Application>
  <PresentationFormat>On-screen Show (4:3)</PresentationFormat>
  <Paragraphs>74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Söhne</vt:lpstr>
      <vt:lpstr>Times New Roman</vt:lpstr>
      <vt:lpstr>Office Theme</vt:lpstr>
      <vt:lpstr>Unit-IV</vt:lpstr>
      <vt:lpstr> Use cases for Requirement Capturing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Samsung</dc:creator>
  <cp:lastModifiedBy>vidieng@outlook.com</cp:lastModifiedBy>
  <cp:revision>31</cp:revision>
  <dcterms:created xsi:type="dcterms:W3CDTF">2021-01-08T05:29:12Z</dcterms:created>
  <dcterms:modified xsi:type="dcterms:W3CDTF">2023-11-06T06:32:54Z</dcterms:modified>
</cp:coreProperties>
</file>