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1506" r:id="rId2"/>
    <p:sldId id="1639" r:id="rId3"/>
    <p:sldId id="1652" r:id="rId4"/>
    <p:sldId id="1653" r:id="rId5"/>
    <p:sldId id="1654" r:id="rId6"/>
    <p:sldId id="1631" r:id="rId7"/>
    <p:sldId id="1632" r:id="rId8"/>
    <p:sldId id="1636" r:id="rId9"/>
    <p:sldId id="1637" r:id="rId10"/>
    <p:sldId id="1658" r:id="rId11"/>
    <p:sldId id="1659" r:id="rId12"/>
    <p:sldId id="1660" r:id="rId13"/>
    <p:sldId id="1640" r:id="rId14"/>
    <p:sldId id="1661" r:id="rId15"/>
    <p:sldId id="1662" r:id="rId16"/>
    <p:sldId id="1663" r:id="rId17"/>
    <p:sldId id="1664" r:id="rId18"/>
    <p:sldId id="1665" r:id="rId19"/>
    <p:sldId id="1666" r:id="rId20"/>
    <p:sldId id="1651" r:id="rId21"/>
    <p:sldId id="1656" r:id="rId22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99"/>
    <a:srgbClr val="993300"/>
    <a:srgbClr val="000099"/>
    <a:srgbClr val="FF6600"/>
    <a:srgbClr val="008000"/>
    <a:srgbClr val="0000FF"/>
    <a:srgbClr val="B80892"/>
    <a:srgbClr val="66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2" autoAdjust="0"/>
    <p:restoredTop sz="96747" autoAdjust="0"/>
  </p:normalViewPr>
  <p:slideViewPr>
    <p:cSldViewPr>
      <p:cViewPr varScale="1">
        <p:scale>
          <a:sx n="69" d="100"/>
          <a:sy n="69" d="100"/>
        </p:scale>
        <p:origin x="14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F68149E-003D-47E6-A4BD-7AB577CB5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1AABAE5-E0DA-4E3B-B417-2187E572B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67C33-A6D9-4D21-B8D5-9BEFC7B9B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B055D-E5FC-40F5-BD47-704663F2C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BFABA-D82F-42D1-951B-5C4D87721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324600"/>
            <a:ext cx="8382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 algn="ctr">
              <a:defRPr sz="24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53A5B-0412-40DD-BC99-AE58F6637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CFA35-B9C7-4567-A7F8-E4945F46D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B7C58-3D62-4DF5-9222-FC9CB7091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0FA12-4856-46CD-BF7B-E96FEB6DC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E3526-60F9-474B-A13E-6F8529D2A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953000"/>
          </a:xfrm>
        </p:spPr>
        <p:txBody>
          <a:bodyPr/>
          <a:lstStyle>
            <a:lvl1pPr>
              <a:buClr>
                <a:srgbClr val="FF0000"/>
              </a:buClr>
              <a:defRPr>
                <a:solidFill>
                  <a:srgbClr val="000099"/>
                </a:solidFill>
              </a:defRPr>
            </a:lvl1pPr>
            <a:lvl2pPr>
              <a:buClr>
                <a:srgbClr val="170981"/>
              </a:buClr>
              <a:defRPr>
                <a:solidFill>
                  <a:srgbClr val="993300"/>
                </a:solidFill>
              </a:defRPr>
            </a:lvl2pPr>
            <a:lvl3pPr>
              <a:defRPr>
                <a:solidFill>
                  <a:srgbClr val="66006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324600"/>
            <a:ext cx="8382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 algn="ctr">
              <a:defRPr sz="24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14400" y="6412468"/>
            <a:ext cx="402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Formal Languages and Automata Theory 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324600"/>
            <a:ext cx="8382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 algn="ctr">
              <a:defRPr sz="24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324600"/>
            <a:ext cx="8382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 algn="ctr">
              <a:defRPr sz="24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27FB0-03C3-4F43-B965-F8EA9C43B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1316-F98A-4F7B-A9BC-A8C021F2E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1EFEA-273A-46E2-A86E-D56282994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A75EA-6A28-4BCB-BC7B-59641E425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ABC5A-2D1B-40AE-8EDA-59947B22C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0668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7" name="Picture 6" descr="SASTRA_DEEMED_NEW.png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6911664" y="0"/>
            <a:ext cx="2232336" cy="68580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 bwMode="auto">
          <a:xfrm>
            <a:off x="685800" y="6400800"/>
            <a:ext cx="8458200" cy="457200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206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324600"/>
            <a:ext cx="8382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 algn="ctr">
              <a:defRPr sz="24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  <p:sldLayoutId id="2147484175" r:id="rId18"/>
  </p:sldLayoutIdLst>
  <p:transition>
    <p:zo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Berlin Sans FB Dem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rgbClr val="000099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600">
          <a:solidFill>
            <a:srgbClr val="993300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rgbClr val="B80892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rgbClr val="0000FF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000FF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8153400" cy="1143000"/>
          </a:xfrm>
        </p:spPr>
        <p:txBody>
          <a:bodyPr/>
          <a:lstStyle/>
          <a:p>
            <a:pPr algn="ctr"/>
            <a:r>
              <a:rPr lang="en-US" dirty="0" smtClean="0"/>
              <a:t>CSE211 - Formal Languages and Automata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352800"/>
            <a:ext cx="6400800" cy="3352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rgbClr val="B80892"/>
                </a:solidFill>
              </a:rPr>
              <a:t>U1L1 - </a:t>
            </a:r>
            <a:r>
              <a:rPr lang="en-US" b="1" smtClean="0">
                <a:solidFill>
                  <a:srgbClr val="B80892"/>
                </a:solidFill>
              </a:rPr>
              <a:t>Introduction to FLAT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Dr. P. Saravanan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</a:rPr>
              <a:t>School of Computing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</a:rPr>
              <a:t>SASTRA Deemed University</a:t>
            </a:r>
          </a:p>
          <a:p>
            <a:endParaRPr lang="en-US" dirty="0"/>
          </a:p>
        </p:txBody>
      </p:sp>
      <p:pic>
        <p:nvPicPr>
          <p:cNvPr id="4" name="Picture 3" descr="SASTRA_DEEMED_N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52400"/>
            <a:ext cx="4572000" cy="1404574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FLAT? : Compiler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59467"/>
            <a:ext cx="8458200" cy="40724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668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Phases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Phases of Compi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1524000"/>
            <a:ext cx="8894618" cy="376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464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Scanner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https://steemitimages.com/640x0/http:/quex.sourceforge.net/images/lexical-analysis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5" y="1447800"/>
            <a:ext cx="7366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567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uses Finite Automata!!!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the </a:t>
            </a:r>
            <a:r>
              <a:rPr lang="en-US" dirty="0" smtClean="0">
                <a:solidFill>
                  <a:srgbClr val="FF0000"/>
                </a:solidFill>
              </a:rPr>
              <a:t>finite collections of states with transition rules </a:t>
            </a:r>
            <a:r>
              <a:rPr lang="en-US" dirty="0" smtClean="0"/>
              <a:t>that take you from one state to another.</a:t>
            </a:r>
          </a:p>
          <a:p>
            <a:r>
              <a:rPr lang="en-US" dirty="0" smtClean="0"/>
              <a:t>Original application was sequential switching circuits, where the “state” was the </a:t>
            </a:r>
            <a:r>
              <a:rPr lang="en-US" dirty="0" smtClean="0">
                <a:solidFill>
                  <a:srgbClr val="FF0000"/>
                </a:solidFill>
              </a:rPr>
              <a:t>settings of internal bits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Today, </a:t>
            </a:r>
            <a:r>
              <a:rPr lang="en-US" dirty="0" smtClean="0">
                <a:solidFill>
                  <a:srgbClr val="FF0000"/>
                </a:solidFill>
              </a:rPr>
              <a:t>several kinds </a:t>
            </a:r>
            <a:r>
              <a:rPr lang="en-US" dirty="0" smtClean="0"/>
              <a:t>of software can be modeled by FA.</a:t>
            </a:r>
          </a:p>
          <a:p>
            <a:r>
              <a:rPr lang="en-US" dirty="0" smtClean="0"/>
              <a:t>Ex: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267199"/>
            <a:ext cx="5943600" cy="111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0" y="5410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A finite automaton modeling recognition of </a:t>
            </a:r>
            <a:r>
              <a:rPr lang="en-US" b="1" dirty="0" smtClean="0"/>
              <a:t>then</a:t>
            </a:r>
            <a:endParaRPr lang="en-US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Importance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forms the basis for:</a:t>
            </a:r>
          </a:p>
          <a:p>
            <a:pPr lvl="1"/>
            <a:r>
              <a:rPr lang="en-US" dirty="0" smtClean="0"/>
              <a:t>Writing efficient algorithms that run in computing devices</a:t>
            </a:r>
          </a:p>
          <a:p>
            <a:pPr lvl="1"/>
            <a:r>
              <a:rPr lang="en-US" dirty="0" smtClean="0"/>
              <a:t>Programming language research and their development</a:t>
            </a:r>
          </a:p>
          <a:p>
            <a:pPr lvl="1"/>
            <a:r>
              <a:rPr lang="en-US" dirty="0" smtClean="0"/>
              <a:t>Efficient compiler design and construction</a:t>
            </a:r>
          </a:p>
          <a:p>
            <a:r>
              <a:rPr lang="en-US" dirty="0" smtClean="0"/>
              <a:t>Focusing on</a:t>
            </a:r>
          </a:p>
          <a:p>
            <a:pPr lvl="1"/>
            <a:r>
              <a:rPr lang="en-US" dirty="0" smtClean="0"/>
              <a:t>Automata Theory</a:t>
            </a:r>
          </a:p>
          <a:p>
            <a:pPr lvl="1"/>
            <a:r>
              <a:rPr lang="en-US" dirty="0" smtClean="0"/>
              <a:t>Computability Theory</a:t>
            </a:r>
          </a:p>
          <a:p>
            <a:pPr lvl="1"/>
            <a:r>
              <a:rPr lang="en-US" dirty="0" smtClean="0"/>
              <a:t>Complexity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156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495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Introduction:</a:t>
            </a:r>
            <a:r>
              <a:rPr lang="en-US" dirty="0" smtClean="0"/>
              <a:t> Alphabet, languages and grammars, productions and derivation, Chomsky hierarchy of languages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Regular languages and finite automata: </a:t>
            </a:r>
            <a:r>
              <a:rPr lang="en-US" dirty="0" smtClean="0"/>
              <a:t>Deterministic Finite Automata (DFA) - Nondeterministic Finite Automata (NFA) – Finite Automata with Epsilon Transitions – Regular Expressions - Finite Automata and Regular Expressions - </a:t>
            </a:r>
            <a:r>
              <a:rPr lang="en-US" dirty="0" err="1" smtClean="0"/>
              <a:t>Kleene’s</a:t>
            </a:r>
            <a:r>
              <a:rPr lang="en-US" dirty="0" smtClean="0"/>
              <a:t> theorem- Regular grammars and Equivalence with Finite Automata -  Properties of Regular Languages: Proving Languages Not to Be Regular–Closure Properties of Regular Languages - </a:t>
            </a:r>
            <a:r>
              <a:rPr lang="en-US" dirty="0" err="1" smtClean="0"/>
              <a:t>Myhill-Nerode</a:t>
            </a:r>
            <a:r>
              <a:rPr lang="en-US" dirty="0" smtClean="0"/>
              <a:t> theorem -Minimization of Finite Automata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290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Context-free languages and pushdown automata: </a:t>
            </a:r>
            <a:r>
              <a:rPr lang="en-US" dirty="0" smtClean="0"/>
              <a:t>Context-free grammars (CFG) – Parse Trees - Ambiguity in Grammars and Languages - nondeterministic pushdown automata (PDA) - Equivalence of PDAs and CFGs - Deterministic Pushdown Automata - Properties of Context Free Languages: Normal Forms for Context Free Grammars - Chomsky and </a:t>
            </a:r>
            <a:r>
              <a:rPr lang="en-US" dirty="0" err="1" smtClean="0"/>
              <a:t>Greibach</a:t>
            </a:r>
            <a:r>
              <a:rPr lang="en-US" dirty="0" smtClean="0"/>
              <a:t> normal forms - Pumping lemma for context-free languages - closure properties of CFLs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41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Context-sensitive languages: </a:t>
            </a:r>
            <a:r>
              <a:rPr lang="en-US" sz="2400" dirty="0" smtClean="0"/>
              <a:t>Context-sensitive grammars (CSG) and languages - linear bounded automata and equivalence with CSG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Introduction to Turing machines: </a:t>
            </a:r>
            <a:r>
              <a:rPr lang="en-US" sz="2400" dirty="0" smtClean="0"/>
              <a:t>The Turing Machine (TM) - Church-Turing thesis Programming Techniques for Turing Machines – extensions to the Basic Turing Machine – Restricted Turing Machine - Turing recognizable (recursively enumerable) and Turing-decidable (recursive) languages and their closure properties, variants of Turing machines, nondeterministic TMs and equivalence with deterministic TMs, unrestricted grammars and equivalence with Turing machines, TMs as enumerators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086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Undecidability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A Language That Is Not Recursively Enumerable (RE)- </a:t>
            </a:r>
            <a:r>
              <a:rPr lang="en-US" dirty="0" err="1" smtClean="0"/>
              <a:t>Diagonalization</a:t>
            </a:r>
            <a:r>
              <a:rPr lang="en-US" dirty="0" smtClean="0"/>
              <a:t> languages - An </a:t>
            </a:r>
            <a:r>
              <a:rPr lang="en-US" dirty="0" err="1" smtClean="0"/>
              <a:t>Undecidable</a:t>
            </a:r>
            <a:r>
              <a:rPr lang="en-US" dirty="0" smtClean="0"/>
              <a:t> Problem that Is RE - Universal Turing machine - </a:t>
            </a:r>
            <a:r>
              <a:rPr lang="en-US" dirty="0" err="1" smtClean="0"/>
              <a:t>undecidable</a:t>
            </a:r>
            <a:r>
              <a:rPr lang="en-US" dirty="0" smtClean="0"/>
              <a:t> problems about Turing Machines - Reductions between languages and Rice s theorem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Basic Introduction to Complexity: </a:t>
            </a:r>
            <a:r>
              <a:rPr lang="en-US" dirty="0" smtClean="0"/>
              <a:t>Intractable Problems - Introductory ideas on Time complexity of deterministic and nondeterministic Turing machines – Classed P and NP, An NP- complete Problem - Cook’s Theorem - Additional NP -Complete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445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John E. </a:t>
            </a:r>
            <a:r>
              <a:rPr lang="en-GB" dirty="0" err="1" smtClean="0"/>
              <a:t>Hopcroft</a:t>
            </a:r>
            <a:r>
              <a:rPr lang="en-GB" dirty="0" smtClean="0"/>
              <a:t>, Rajeev </a:t>
            </a:r>
            <a:r>
              <a:rPr lang="en-GB" dirty="0" err="1" smtClean="0"/>
              <a:t>Motwani</a:t>
            </a:r>
            <a:r>
              <a:rPr lang="en-GB" dirty="0" smtClean="0"/>
              <a:t> and Jeffrey D. </a:t>
            </a:r>
            <a:r>
              <a:rPr lang="en-GB" dirty="0" err="1" smtClean="0"/>
              <a:t>Ullman</a:t>
            </a:r>
            <a:r>
              <a:rPr lang="en-GB" dirty="0" smtClean="0"/>
              <a:t>, </a:t>
            </a:r>
            <a:r>
              <a:rPr lang="en-GB" i="1" dirty="0" smtClean="0">
                <a:solidFill>
                  <a:srgbClr val="FF0000"/>
                </a:solidFill>
              </a:rPr>
              <a:t>Introduction to Automata Theory</a:t>
            </a:r>
            <a:r>
              <a:rPr lang="en-GB" dirty="0" smtClean="0">
                <a:solidFill>
                  <a:srgbClr val="FF0000"/>
                </a:solidFill>
              </a:rPr>
              <a:t>, Languages, and Computation</a:t>
            </a:r>
            <a:r>
              <a:rPr lang="en-GB" dirty="0" smtClean="0"/>
              <a:t>, Pearson, 3</a:t>
            </a:r>
            <a:r>
              <a:rPr lang="en-GB" baseline="30000" dirty="0" smtClean="0"/>
              <a:t>rd</a:t>
            </a:r>
            <a:r>
              <a:rPr lang="en-GB" dirty="0" smtClean="0"/>
              <a:t> Edition, 2011.</a:t>
            </a:r>
            <a:endParaRPr lang="en-US" dirty="0" smtClean="0"/>
          </a:p>
          <a:p>
            <a:pPr lvl="0"/>
            <a:r>
              <a:rPr lang="en-GB" dirty="0" smtClean="0"/>
              <a:t>Peter Linz, </a:t>
            </a:r>
            <a:r>
              <a:rPr lang="en-GB" dirty="0" smtClean="0">
                <a:solidFill>
                  <a:srgbClr val="FF0000"/>
                </a:solidFill>
              </a:rPr>
              <a:t>An Introduction to Formal Languages and Automata, </a:t>
            </a:r>
            <a:r>
              <a:rPr lang="en-GB" dirty="0" smtClean="0"/>
              <a:t>Jones and Bartle Learning International, United Kingdom, 6</a:t>
            </a:r>
            <a:r>
              <a:rPr lang="en-GB" baseline="30000" dirty="0" smtClean="0"/>
              <a:t>th </a:t>
            </a:r>
            <a:r>
              <a:rPr lang="en-GB" dirty="0" smtClean="0"/>
              <a:t>Edition, 2016.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146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instructions</a:t>
            </a:r>
          </a:p>
          <a:p>
            <a:r>
              <a:rPr lang="en-US" dirty="0" smtClean="0"/>
              <a:t>What is Automata?</a:t>
            </a:r>
          </a:p>
          <a:p>
            <a:r>
              <a:rPr lang="en-US" dirty="0" smtClean="0"/>
              <a:t>What is Formal Language?</a:t>
            </a:r>
          </a:p>
          <a:p>
            <a:r>
              <a:rPr lang="en-US" dirty="0" smtClean="0"/>
              <a:t>Alphabet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Chomsky hierarchy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online Semester</a:t>
            </a:r>
          </a:p>
          <a:p>
            <a:r>
              <a:rPr lang="en-US" dirty="0" smtClean="0"/>
              <a:t>Why automata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Next Class: </a:t>
            </a:r>
          </a:p>
          <a:p>
            <a:r>
              <a:rPr lang="en-US" sz="3200" dirty="0" smtClean="0">
                <a:solidFill>
                  <a:srgbClr val="006600"/>
                </a:solidFill>
                <a:latin typeface="Bookman Old Style" pitchFamily="18" charset="0"/>
              </a:rPr>
              <a:t>Basics of </a:t>
            </a:r>
            <a:r>
              <a:rPr lang="en-US" sz="3200" smtClean="0">
                <a:solidFill>
                  <a:srgbClr val="006600"/>
                </a:solidFill>
                <a:latin typeface="Bookman Old Style" pitchFamily="18" charset="0"/>
              </a:rPr>
              <a:t>Formal Language</a:t>
            </a:r>
            <a:endParaRPr lang="en-US" sz="3200" dirty="0">
              <a:solidFill>
                <a:srgbClr val="006600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Be proud about you</a:t>
            </a:r>
          </a:p>
          <a:p>
            <a:r>
              <a:rPr lang="en-US" sz="3600" dirty="0" smtClean="0"/>
              <a:t>Have positive attitude</a:t>
            </a:r>
          </a:p>
          <a:p>
            <a:r>
              <a:rPr lang="en-US" sz="3600" dirty="0" smtClean="0"/>
              <a:t>Be Aligned and focused</a:t>
            </a:r>
          </a:p>
          <a:p>
            <a:r>
              <a:rPr lang="en-US" sz="3600" dirty="0" smtClean="0"/>
              <a:t>Learning is students centered</a:t>
            </a:r>
          </a:p>
          <a:p>
            <a:r>
              <a:rPr lang="en-US" sz="3600" dirty="0" smtClean="0"/>
              <a:t>Self discipline and be motivated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Active participation</a:t>
            </a:r>
          </a:p>
          <a:p>
            <a:r>
              <a:rPr lang="en-US" sz="3600" dirty="0" smtClean="0"/>
              <a:t>Regularly attending the class</a:t>
            </a:r>
          </a:p>
          <a:p>
            <a:r>
              <a:rPr lang="en-US" sz="3600" dirty="0" smtClean="0"/>
              <a:t>Listening the professors’ talk</a:t>
            </a:r>
          </a:p>
          <a:p>
            <a:r>
              <a:rPr lang="en-US" sz="3600" dirty="0" smtClean="0"/>
              <a:t>Taking notes on your own</a:t>
            </a:r>
          </a:p>
          <a:p>
            <a:r>
              <a:rPr lang="en-US" sz="3600" dirty="0" smtClean="0"/>
              <a:t>Referring other resources</a:t>
            </a:r>
          </a:p>
          <a:p>
            <a:r>
              <a:rPr lang="en-US" sz="3600" dirty="0" smtClean="0"/>
              <a:t>Collaborative learning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value to your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4953000"/>
          </a:xfrm>
        </p:spPr>
        <p:txBody>
          <a:bodyPr/>
          <a:lstStyle/>
          <a:p>
            <a:r>
              <a:rPr lang="en-US" dirty="0" smtClean="0"/>
              <a:t>Focusing on CGPA</a:t>
            </a:r>
          </a:p>
          <a:p>
            <a:r>
              <a:rPr lang="en-US" dirty="0" smtClean="0"/>
              <a:t>Participating the association and Club activities </a:t>
            </a:r>
          </a:p>
          <a:p>
            <a:r>
              <a:rPr lang="en-US" dirty="0" smtClean="0"/>
              <a:t>Reading e-resources</a:t>
            </a:r>
          </a:p>
          <a:p>
            <a:r>
              <a:rPr lang="en-US" dirty="0" smtClean="0"/>
              <a:t>Preparing Aptitude</a:t>
            </a:r>
          </a:p>
          <a:p>
            <a:r>
              <a:rPr lang="en-US" dirty="0" smtClean="0"/>
              <a:t>Preparing Technical (c, </a:t>
            </a:r>
            <a:r>
              <a:rPr lang="en-US" dirty="0" err="1" smtClean="0"/>
              <a:t>c++</a:t>
            </a:r>
            <a:r>
              <a:rPr lang="en-US" dirty="0" smtClean="0"/>
              <a:t>, java and python)</a:t>
            </a:r>
          </a:p>
          <a:p>
            <a:r>
              <a:rPr lang="en-US" dirty="0" smtClean="0"/>
              <a:t>SWAYAM or online courses</a:t>
            </a:r>
          </a:p>
          <a:p>
            <a:r>
              <a:rPr lang="en-US" dirty="0" smtClean="0"/>
              <a:t>Certificate courses</a:t>
            </a:r>
          </a:p>
          <a:p>
            <a:r>
              <a:rPr lang="en-US" dirty="0" smtClean="0"/>
              <a:t>Trying mini projects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What is Automata Theory?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 is the study of </a:t>
            </a:r>
            <a:r>
              <a:rPr lang="en-US" dirty="0" smtClean="0">
                <a:solidFill>
                  <a:srgbClr val="FF0000"/>
                </a:solidFill>
              </a:rPr>
              <a:t>abstract computational devices</a:t>
            </a:r>
          </a:p>
          <a:p>
            <a:pPr eaLnBrk="1" hangingPunct="1"/>
            <a:r>
              <a:rPr lang="en-US" dirty="0" smtClean="0"/>
              <a:t>Abstract devices are (simplified) models of real computations </a:t>
            </a:r>
          </a:p>
          <a:p>
            <a:pPr eaLnBrk="1" hangingPunct="1"/>
            <a:r>
              <a:rPr lang="en-US" dirty="0" smtClean="0"/>
              <a:t>Computations happen everywhere</a:t>
            </a:r>
          </a:p>
          <a:p>
            <a:pPr lvl="1" eaLnBrk="1" hangingPunct="1"/>
            <a:r>
              <a:rPr lang="en-US" dirty="0" smtClean="0"/>
              <a:t>Switch on the computer, </a:t>
            </a:r>
          </a:p>
          <a:p>
            <a:pPr lvl="1" eaLnBrk="1" hangingPunct="1"/>
            <a:r>
              <a:rPr lang="en-US" dirty="0" smtClean="0"/>
              <a:t>pressing key, </a:t>
            </a:r>
          </a:p>
          <a:p>
            <a:pPr lvl="1" eaLnBrk="1" hangingPunct="1"/>
            <a:r>
              <a:rPr lang="en-US" dirty="0" smtClean="0"/>
              <a:t>selecting an app or program, </a:t>
            </a:r>
          </a:p>
          <a:p>
            <a:pPr lvl="1" eaLnBrk="1" hangingPunct="1"/>
            <a:r>
              <a:rPr lang="en-US" dirty="0" smtClean="0"/>
              <a:t>typing a character…</a:t>
            </a:r>
          </a:p>
          <a:p>
            <a:pPr eaLnBrk="1" hangingPunct="1"/>
            <a:r>
              <a:rPr lang="en-US" dirty="0" smtClean="0"/>
              <a:t>Why do we need abstract models?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Abstract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Any Computer or devices can be </a:t>
            </a:r>
            <a:r>
              <a:rPr lang="en-US" dirty="0" smtClean="0">
                <a:solidFill>
                  <a:srgbClr val="FF0000"/>
                </a:solidFill>
              </a:rPr>
              <a:t>designed infinite </a:t>
            </a:r>
            <a:r>
              <a:rPr lang="en-US" dirty="0" smtClean="0"/>
              <a:t>number of ways</a:t>
            </a:r>
          </a:p>
          <a:p>
            <a:pPr eaLnBrk="1" hangingPunct="1"/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difficult to reason </a:t>
            </a:r>
            <a:r>
              <a:rPr lang="en-US" dirty="0" smtClean="0"/>
              <a:t>about each design</a:t>
            </a:r>
          </a:p>
          <a:p>
            <a:pPr eaLnBrk="1" hangingPunct="1"/>
            <a:r>
              <a:rPr lang="en-US" dirty="0" smtClean="0"/>
              <a:t>Abstract model </a:t>
            </a:r>
            <a:r>
              <a:rPr lang="en-US" dirty="0" smtClean="0">
                <a:solidFill>
                  <a:srgbClr val="FF0000"/>
                </a:solidFill>
              </a:rPr>
              <a:t>can be a representation </a:t>
            </a:r>
            <a:r>
              <a:rPr lang="en-US" dirty="0" smtClean="0"/>
              <a:t>of a computer or device design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Each </a:t>
            </a:r>
            <a:r>
              <a:rPr lang="en-US" dirty="0" smtClean="0"/>
              <a:t>abstract model is referred as</a:t>
            </a:r>
            <a:r>
              <a:rPr lang="en-US" dirty="0" smtClean="0">
                <a:solidFill>
                  <a:srgbClr val="FF0000"/>
                </a:solidFill>
              </a:rPr>
              <a:t> automata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Useful </a:t>
            </a:r>
            <a:r>
              <a:rPr lang="en-US" dirty="0" smtClean="0"/>
              <a:t>to model many kinds of hardware and software</a:t>
            </a:r>
          </a:p>
          <a:p>
            <a:pPr eaLnBrk="1" hangingPunct="1"/>
            <a:r>
              <a:rPr lang="en-US" dirty="0" smtClean="0"/>
              <a:t>Ex: Finite Automata, Push Down Automata, Turing machines etc..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Model:  ‘Computer’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159107"/>
            <a:ext cx="8382000" cy="348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066800" y="4540250"/>
            <a:ext cx="271462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Gill Sans MT" pitchFamily="34" charset="0"/>
              </a:rPr>
              <a:t>input:</a:t>
            </a:r>
            <a:r>
              <a:rPr lang="en-US" sz="2000" dirty="0">
                <a:latin typeface="Gill Sans MT" pitchFamily="34" charset="0"/>
              </a:rPr>
              <a:t> Current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Gill Sans MT" pitchFamily="34" charset="0"/>
              </a:rPr>
              <a:t>output:</a:t>
            </a:r>
            <a:r>
              <a:rPr lang="en-US" sz="2000" dirty="0">
                <a:latin typeface="Gill Sans MT" pitchFamily="34" charset="0"/>
              </a:rPr>
              <a:t> Light bulb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Gill Sans MT" pitchFamily="34" charset="0"/>
              </a:rPr>
              <a:t>actions:</a:t>
            </a:r>
            <a:r>
              <a:rPr lang="en-US" sz="2000" dirty="0">
                <a:latin typeface="Gill Sans MT" pitchFamily="34" charset="0"/>
              </a:rPr>
              <a:t> Flip switch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Gill Sans MT" pitchFamily="34" charset="0"/>
              </a:rPr>
              <a:t>states:</a:t>
            </a:r>
            <a:r>
              <a:rPr lang="en-US" sz="2000" dirty="0">
                <a:latin typeface="Gill Sans MT" pitchFamily="34" charset="0"/>
              </a:rPr>
              <a:t> On, Off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5253038" y="4540250"/>
            <a:ext cx="36004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Gill Sans MT" pitchFamily="34" charset="0"/>
              </a:rPr>
              <a:t>Bulb is on iff there was an </a:t>
            </a:r>
            <a:r>
              <a:rPr lang="en-US" sz="2400">
                <a:solidFill>
                  <a:srgbClr val="0070C0"/>
                </a:solidFill>
                <a:latin typeface="Gill Sans MT" pitchFamily="34" charset="0"/>
              </a:rPr>
              <a:t>odd</a:t>
            </a:r>
            <a:r>
              <a:rPr lang="en-US" sz="2400">
                <a:latin typeface="Gill Sans MT" pitchFamily="34" charset="0"/>
              </a:rPr>
              <a:t> number of flips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Model 2:  ‘Computer’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DBC730-0423-4585-8CAE-EF8E65EDFA0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28522"/>
            <a:ext cx="7772400" cy="358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371600" y="4648200"/>
            <a:ext cx="271462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Gill Sans MT" pitchFamily="34" charset="0"/>
              </a:rPr>
              <a:t>input:</a:t>
            </a:r>
            <a:r>
              <a:rPr lang="en-US" sz="2000" dirty="0">
                <a:latin typeface="Gill Sans MT" pitchFamily="34" charset="0"/>
              </a:rPr>
              <a:t> Current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Gill Sans MT" pitchFamily="34" charset="0"/>
              </a:rPr>
              <a:t>output:</a:t>
            </a:r>
            <a:r>
              <a:rPr lang="en-US" sz="2000" dirty="0">
                <a:latin typeface="Gill Sans MT" pitchFamily="34" charset="0"/>
              </a:rPr>
              <a:t> Light bulb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Gill Sans MT" pitchFamily="34" charset="0"/>
              </a:rPr>
              <a:t>actions:</a:t>
            </a:r>
            <a:r>
              <a:rPr lang="en-US" sz="2000" dirty="0">
                <a:latin typeface="Gill Sans MT" pitchFamily="34" charset="0"/>
              </a:rPr>
              <a:t> Flip </a:t>
            </a:r>
            <a:r>
              <a:rPr lang="en-US" sz="2000" dirty="0" smtClean="0">
                <a:latin typeface="Gill Sans MT" pitchFamily="34" charset="0"/>
              </a:rPr>
              <a:t>switches</a:t>
            </a:r>
            <a:endParaRPr lang="en-US" sz="2000" dirty="0"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Gill Sans MT" pitchFamily="34" charset="0"/>
              </a:rPr>
              <a:t>states:</a:t>
            </a:r>
            <a:r>
              <a:rPr lang="en-US" sz="2000" dirty="0">
                <a:latin typeface="Gill Sans MT" pitchFamily="34" charset="0"/>
              </a:rPr>
              <a:t> On, Off</a:t>
            </a: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5086350" y="4791075"/>
            <a:ext cx="36004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Gill Sans MT" pitchFamily="34" charset="0"/>
              </a:rPr>
              <a:t>Bulb is on </a:t>
            </a:r>
            <a:r>
              <a:rPr lang="en-US" sz="2400" dirty="0" err="1">
                <a:latin typeface="Gill Sans MT" pitchFamily="34" charset="0"/>
              </a:rPr>
              <a:t>iff</a:t>
            </a:r>
            <a:r>
              <a:rPr lang="en-US" sz="2400" dirty="0">
                <a:latin typeface="Gill Sans MT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Gill Sans MT" pitchFamily="34" charset="0"/>
              </a:rPr>
              <a:t>both</a:t>
            </a:r>
            <a:r>
              <a:rPr lang="en-US" sz="2400" dirty="0">
                <a:latin typeface="Gill Sans MT" pitchFamily="34" charset="0"/>
              </a:rPr>
              <a:t> switches were flipped </a:t>
            </a:r>
            <a:r>
              <a:rPr lang="en-US" sz="2400" dirty="0">
                <a:solidFill>
                  <a:srgbClr val="0070C0"/>
                </a:solidFill>
                <a:latin typeface="Gill Sans MT" pitchFamily="34" charset="0"/>
              </a:rPr>
              <a:t>odd</a:t>
            </a:r>
            <a:r>
              <a:rPr lang="en-US" sz="2400" dirty="0">
                <a:latin typeface="Gill Sans MT" pitchFamily="34" charset="0"/>
              </a:rPr>
              <a:t> number of times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20200</TotalTime>
  <Words>842</Words>
  <Application>Microsoft Office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Berlin Sans FB Demi</vt:lpstr>
      <vt:lpstr>Bookman Old Style</vt:lpstr>
      <vt:lpstr>Calibri</vt:lpstr>
      <vt:lpstr>Corbel</vt:lpstr>
      <vt:lpstr>Gill Sans MT</vt:lpstr>
      <vt:lpstr>新細明體</vt:lpstr>
      <vt:lpstr>Tahoma</vt:lpstr>
      <vt:lpstr>Times New Roman</vt:lpstr>
      <vt:lpstr>Wingdings</vt:lpstr>
      <vt:lpstr>Blends</vt:lpstr>
      <vt:lpstr>CSE211 - Formal Languages and Automata Theory</vt:lpstr>
      <vt:lpstr>Agenda</vt:lpstr>
      <vt:lpstr>Think about you</vt:lpstr>
      <vt:lpstr>Your role</vt:lpstr>
      <vt:lpstr>Add value to your Resume</vt:lpstr>
      <vt:lpstr>What is Automata Theory?</vt:lpstr>
      <vt:lpstr>Why Abstract Model?</vt:lpstr>
      <vt:lpstr>Abstract Model:  ‘Computer’</vt:lpstr>
      <vt:lpstr>Abstract Model 2:  ‘Computer’</vt:lpstr>
      <vt:lpstr>Why FLAT? : Compiler</vt:lpstr>
      <vt:lpstr>Compiler Phases</vt:lpstr>
      <vt:lpstr>How Scanner works?</vt:lpstr>
      <vt:lpstr>Scanner uses Finite Automata!!!</vt:lpstr>
      <vt:lpstr>Importance of the Course</vt:lpstr>
      <vt:lpstr>Unit 1</vt:lpstr>
      <vt:lpstr>Unit II</vt:lpstr>
      <vt:lpstr>Unit III</vt:lpstr>
      <vt:lpstr>Unit IV</vt:lpstr>
      <vt:lpstr>Text books</vt:lpstr>
      <vt:lpstr>Summary</vt:lpstr>
      <vt:lpstr>Thank you.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Dr. P. Saravanan</dc:creator>
  <cp:lastModifiedBy>sharan</cp:lastModifiedBy>
  <cp:revision>998</cp:revision>
  <cp:lastPrinted>2012-11-04T04:01:56Z</cp:lastPrinted>
  <dcterms:created xsi:type="dcterms:W3CDTF">1998-06-19T04:38:52Z</dcterms:created>
  <dcterms:modified xsi:type="dcterms:W3CDTF">2022-08-19T05:18:00Z</dcterms:modified>
  <cp:category>data mining book slides</cp:category>
</cp:coreProperties>
</file>