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66" r:id="rId6"/>
    <p:sldId id="267" r:id="rId7"/>
    <p:sldId id="261" r:id="rId8"/>
    <p:sldId id="262" r:id="rId9"/>
    <p:sldId id="269" r:id="rId10"/>
    <p:sldId id="268" r:id="rId11"/>
    <p:sldId id="270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3" d="100"/>
          <a:sy n="53" d="100"/>
        </p:scale>
        <p:origin x="-115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A3DEB-5778-4983-B361-A9B123C1F2B3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92F65-C737-44CD-9097-F38A7A6C45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CC6A-48D6-4DE2-8241-E9D843A96C0F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298-A80E-43CA-A59E-A77FF3EA1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CC6A-48D6-4DE2-8241-E9D843A96C0F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298-A80E-43CA-A59E-A77FF3EA1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CC6A-48D6-4DE2-8241-E9D843A96C0F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298-A80E-43CA-A59E-A77FF3EA1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CC6A-48D6-4DE2-8241-E9D843A96C0F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298-A80E-43CA-A59E-A77FF3EA1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CC6A-48D6-4DE2-8241-E9D843A96C0F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298-A80E-43CA-A59E-A77FF3EA1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CC6A-48D6-4DE2-8241-E9D843A96C0F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298-A80E-43CA-A59E-A77FF3EA1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CC6A-48D6-4DE2-8241-E9D843A96C0F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298-A80E-43CA-A59E-A77FF3EA1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CC6A-48D6-4DE2-8241-E9D843A96C0F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298-A80E-43CA-A59E-A77FF3EA1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CC6A-48D6-4DE2-8241-E9D843A96C0F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298-A80E-43CA-A59E-A77FF3EA1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CC6A-48D6-4DE2-8241-E9D843A96C0F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298-A80E-43CA-A59E-A77FF3EA1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CC6A-48D6-4DE2-8241-E9D843A96C0F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298-A80E-43CA-A59E-A77FF3EA1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CC6A-48D6-4DE2-8241-E9D843A96C0F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E8298-A80E-43CA-A59E-A77FF3EA1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excptnew.tx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5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Exceptions &amp; </a:t>
            </a:r>
            <a:r>
              <a:rPr lang="en-US" dirty="0"/>
              <a:t>File handling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  <p:pic>
        <p:nvPicPr>
          <p:cNvPr id="3276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7086600" cy="640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Exception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Undesirable event detectable during program execution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way to handle the runtime error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•"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If without handling,</a:t>
            </a:r>
          </a:p>
          <a:p>
            <a:pPr lvl="2">
              <a:buFontTx/>
              <a:buChar char="•"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Program crashes</a:t>
            </a:r>
          </a:p>
          <a:p>
            <a:pPr lvl="2">
              <a:buFontTx/>
              <a:buChar char="•"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Falls into unknown state</a:t>
            </a:r>
          </a:p>
          <a:p>
            <a:pPr lvl="2">
              <a:buFontTx/>
              <a:buChar char="•"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Occur infrequently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Makes programs robust and fault-tolerant</a:t>
            </a:r>
          </a:p>
          <a:p>
            <a:pPr>
              <a:buFontTx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exception handler is a section of program code that is designed to execute when a particular exception occurs</a:t>
            </a:r>
          </a:p>
          <a:p>
            <a:pPr lvl="2">
              <a:buFontTx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Resolve the exception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try/catch Block 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/>
              <a:t>Statements that may generate an exception are placed in a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try</a:t>
            </a:r>
            <a:r>
              <a:rPr lang="en-US"/>
              <a:t> block</a:t>
            </a:r>
          </a:p>
          <a:p>
            <a:pPr>
              <a:spcBef>
                <a:spcPct val="100000"/>
              </a:spcBef>
            </a:pPr>
            <a:r>
              <a:rPr lang="en-US"/>
              <a:t>The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try</a:t>
            </a:r>
            <a:r>
              <a:rPr lang="en-US"/>
              <a:t> block also contains statements that should not be executed if an exception occurs</a:t>
            </a:r>
          </a:p>
          <a:p>
            <a:pPr>
              <a:spcBef>
                <a:spcPct val="100000"/>
              </a:spcBef>
            </a:pPr>
            <a:r>
              <a:rPr lang="en-US"/>
              <a:t>The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try</a:t>
            </a:r>
            <a:r>
              <a:rPr lang="en-US"/>
              <a:t> block is followed by one or more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catch</a:t>
            </a:r>
            <a:r>
              <a:rPr lang="en-US"/>
              <a:t>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try/catch Block (continued)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/>
              <a:t>The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catch</a:t>
            </a:r>
            <a:r>
              <a:rPr lang="en-US"/>
              <a:t> block:</a:t>
            </a:r>
          </a:p>
          <a:p>
            <a:pPr lvl="1">
              <a:lnSpc>
                <a:spcPct val="90000"/>
              </a:lnSpc>
              <a:spcBef>
                <a:spcPct val="80000"/>
              </a:spcBef>
            </a:pPr>
            <a:r>
              <a:rPr lang="en-US"/>
              <a:t>Specifies the type of exception it can catch</a:t>
            </a:r>
          </a:p>
          <a:p>
            <a:pPr lvl="1">
              <a:lnSpc>
                <a:spcPct val="90000"/>
              </a:lnSpc>
              <a:spcBef>
                <a:spcPct val="80000"/>
              </a:spcBef>
            </a:pPr>
            <a:r>
              <a:rPr lang="en-US"/>
              <a:t>Contains an exception handler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/>
              <a:t>If the heading of a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catch</a:t>
            </a:r>
            <a:r>
              <a:rPr lang="en-US"/>
              <a:t> block contains ... (ellipses) in place of parameters</a:t>
            </a:r>
          </a:p>
          <a:p>
            <a:pPr lvl="1">
              <a:lnSpc>
                <a:spcPct val="90000"/>
              </a:lnSpc>
              <a:spcBef>
                <a:spcPct val="80000"/>
              </a:spcBef>
            </a:pPr>
            <a:r>
              <a:rPr lang="en-US"/>
              <a:t>Catch </a:t>
            </a:r>
            <a:r>
              <a:rPr lang="en-US" sz="2800">
                <a:solidFill>
                  <a:srgbClr val="3333FF"/>
                </a:solidFill>
                <a:latin typeface="Courier New" pitchFamily="49" charset="0"/>
              </a:rPr>
              <a:t>block</a:t>
            </a:r>
            <a:r>
              <a:rPr lang="en-US"/>
              <a:t> can catch exceptions of all types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"/>
            <a:ext cx="7772400" cy="533400"/>
          </a:xfrm>
        </p:spPr>
        <p:txBody>
          <a:bodyPr>
            <a:normAutofit lnSpcReduction="10000"/>
          </a:bodyPr>
          <a:lstStyle/>
          <a:p>
            <a:r>
              <a:rPr lang="en-US"/>
              <a:t>General syntax of the try/catch block:</a:t>
            </a:r>
          </a:p>
          <a:p>
            <a:endParaRPr lang="en-US"/>
          </a:p>
        </p:txBody>
      </p:sp>
      <p:pic>
        <p:nvPicPr>
          <p:cNvPr id="2938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14400"/>
            <a:ext cx="4799013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try/catch Block (continued)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80000"/>
              </a:spcBef>
            </a:pPr>
            <a:r>
              <a:rPr lang="en-US"/>
              <a:t>If no exception is thrown in a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try</a:t>
            </a:r>
            <a:r>
              <a:rPr lang="en-US"/>
              <a:t> block</a:t>
            </a:r>
          </a:p>
          <a:p>
            <a:pPr lvl="1">
              <a:spcBef>
                <a:spcPct val="80000"/>
              </a:spcBef>
            </a:pPr>
            <a:r>
              <a:rPr lang="en-US"/>
              <a:t>All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catch</a:t>
            </a:r>
            <a:r>
              <a:rPr lang="en-US"/>
              <a:t> blocks for that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try</a:t>
            </a:r>
            <a:r>
              <a:rPr lang="en-US"/>
              <a:t> block are ignored</a:t>
            </a:r>
          </a:p>
          <a:p>
            <a:pPr lvl="1">
              <a:spcBef>
                <a:spcPct val="80000"/>
              </a:spcBef>
            </a:pPr>
            <a:r>
              <a:rPr lang="en-US"/>
              <a:t>Execution resumes after the last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catch</a:t>
            </a:r>
            <a:r>
              <a:rPr lang="en-US"/>
              <a:t> block</a:t>
            </a:r>
          </a:p>
          <a:p>
            <a:pPr>
              <a:spcBef>
                <a:spcPct val="80000"/>
              </a:spcBef>
            </a:pPr>
            <a:r>
              <a:rPr lang="en-US"/>
              <a:t>If an exception is thrown in a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try</a:t>
            </a:r>
            <a:r>
              <a:rPr lang="en-US"/>
              <a:t> block</a:t>
            </a:r>
          </a:p>
          <a:p>
            <a:pPr lvl="1">
              <a:spcBef>
                <a:spcPct val="80000"/>
              </a:spcBef>
            </a:pPr>
            <a:r>
              <a:rPr lang="en-US"/>
              <a:t>Remaining statements in that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try</a:t>
            </a:r>
            <a:r>
              <a:rPr lang="en-US"/>
              <a:t> block are ignored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0"/>
            <a:ext cx="7848600" cy="1143000"/>
          </a:xfrm>
        </p:spPr>
        <p:txBody>
          <a:bodyPr/>
          <a:lstStyle/>
          <a:p>
            <a:r>
              <a:rPr lang="en-US" smtClean="0"/>
              <a:t>Execution of </a:t>
            </a:r>
            <a:r>
              <a:rPr lang="en-US" smtClean="0">
                <a:latin typeface="Courier New" pitchFamily="49" charset="0"/>
              </a:rPr>
              <a:t>try-catch</a:t>
            </a:r>
            <a:endParaRPr lang="en-US" smtClean="0"/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5295900" y="1562100"/>
            <a:ext cx="2552700" cy="13144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 No</a:t>
            </a:r>
          </a:p>
          <a:p>
            <a:pPr algn="ctr"/>
            <a:r>
              <a:rPr lang="en-US" sz="2000"/>
              <a:t> statements throw </a:t>
            </a:r>
          </a:p>
          <a:p>
            <a:pPr algn="ctr"/>
            <a:r>
              <a:rPr lang="en-US" sz="2000"/>
              <a:t>an exception</a:t>
            </a:r>
            <a:r>
              <a:rPr lang="en-US"/>
              <a:t> </a:t>
            </a:r>
          </a:p>
        </p:txBody>
      </p:sp>
      <p:sp>
        <p:nvSpPr>
          <p:cNvPr id="10244" name="Oval 6"/>
          <p:cNvSpPr>
            <a:spLocks noChangeArrowheads="1"/>
          </p:cNvSpPr>
          <p:nvPr/>
        </p:nvSpPr>
        <p:spPr bwMode="auto">
          <a:xfrm>
            <a:off x="3009900" y="5410200"/>
            <a:ext cx="3086100" cy="1143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Statement </a:t>
            </a:r>
          </a:p>
          <a:p>
            <a:pPr algn="ctr"/>
            <a:r>
              <a:rPr lang="en-US" sz="2000"/>
              <a:t>following entire try-catch </a:t>
            </a:r>
          </a:p>
          <a:p>
            <a:pPr algn="ctr"/>
            <a:r>
              <a:rPr lang="en-US" sz="2000"/>
              <a:t>statement</a:t>
            </a:r>
          </a:p>
        </p:txBody>
      </p:sp>
      <p:sp>
        <p:nvSpPr>
          <p:cNvPr id="10245" name="Oval 7"/>
          <p:cNvSpPr>
            <a:spLocks noChangeArrowheads="1"/>
          </p:cNvSpPr>
          <p:nvPr/>
        </p:nvSpPr>
        <p:spPr bwMode="auto">
          <a:xfrm>
            <a:off x="1333500" y="1562100"/>
            <a:ext cx="2381250" cy="1219200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  <a:p>
            <a:pPr algn="ctr"/>
            <a:r>
              <a:rPr lang="en-US" sz="2000"/>
              <a:t> statement throws</a:t>
            </a:r>
          </a:p>
          <a:p>
            <a:pPr algn="ctr"/>
            <a:r>
              <a:rPr lang="en-US" sz="2000"/>
              <a:t>an exception</a:t>
            </a:r>
          </a:p>
        </p:txBody>
      </p:sp>
      <p:sp>
        <p:nvSpPr>
          <p:cNvPr id="10246" name="Oval 9"/>
          <p:cNvSpPr>
            <a:spLocks noChangeArrowheads="1"/>
          </p:cNvSpPr>
          <p:nvPr/>
        </p:nvSpPr>
        <p:spPr bwMode="auto">
          <a:xfrm>
            <a:off x="3619500" y="2647950"/>
            <a:ext cx="1885950" cy="112395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Exception</a:t>
            </a:r>
          </a:p>
          <a:p>
            <a:pPr algn="ctr"/>
            <a:r>
              <a:rPr lang="en-US"/>
              <a:t> Handler</a:t>
            </a:r>
          </a:p>
        </p:txBody>
      </p:sp>
      <p:sp>
        <p:nvSpPr>
          <p:cNvPr id="10247" name="Line 13"/>
          <p:cNvSpPr>
            <a:spLocks noChangeShapeType="1"/>
          </p:cNvSpPr>
          <p:nvPr/>
        </p:nvSpPr>
        <p:spPr bwMode="auto">
          <a:xfrm>
            <a:off x="2819400" y="2857500"/>
            <a:ext cx="74295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8" name="Rectangle 14"/>
          <p:cNvSpPr>
            <a:spLocks noChangeArrowheads="1"/>
          </p:cNvSpPr>
          <p:nvPr/>
        </p:nvSpPr>
        <p:spPr bwMode="auto">
          <a:xfrm>
            <a:off x="1866900" y="4305300"/>
            <a:ext cx="5467350" cy="5143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Statements to deal with exception are executed</a:t>
            </a:r>
          </a:p>
        </p:txBody>
      </p:sp>
      <p:sp>
        <p:nvSpPr>
          <p:cNvPr id="10249" name="Line 16"/>
          <p:cNvSpPr>
            <a:spLocks noChangeShapeType="1"/>
          </p:cNvSpPr>
          <p:nvPr/>
        </p:nvSpPr>
        <p:spPr bwMode="auto">
          <a:xfrm>
            <a:off x="4552950" y="38290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0" name="Line 17"/>
          <p:cNvSpPr>
            <a:spLocks noChangeShapeType="1"/>
          </p:cNvSpPr>
          <p:nvPr/>
        </p:nvSpPr>
        <p:spPr bwMode="auto">
          <a:xfrm>
            <a:off x="4591050" y="48577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1" name="Freeform 22"/>
          <p:cNvSpPr>
            <a:spLocks/>
          </p:cNvSpPr>
          <p:nvPr/>
        </p:nvSpPr>
        <p:spPr bwMode="auto">
          <a:xfrm>
            <a:off x="6172200" y="2952750"/>
            <a:ext cx="2482850" cy="3124200"/>
          </a:xfrm>
          <a:custGeom>
            <a:avLst/>
            <a:gdLst>
              <a:gd name="T0" fmla="*/ 1799785790 w 1744"/>
              <a:gd name="T1" fmla="*/ 0 h 1968"/>
              <a:gd name="T2" fmla="*/ 2147483647 w 1744"/>
              <a:gd name="T3" fmla="*/ 2147483647 h 1968"/>
              <a:gd name="T4" fmla="*/ 0 w 1744"/>
              <a:gd name="T5" fmla="*/ 2147483647 h 19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44" h="1968">
                <a:moveTo>
                  <a:pt x="888" y="0"/>
                </a:moveTo>
                <a:cubicBezTo>
                  <a:pt x="1316" y="604"/>
                  <a:pt x="1744" y="1208"/>
                  <a:pt x="1596" y="1536"/>
                </a:cubicBezTo>
                <a:cubicBezTo>
                  <a:pt x="1448" y="1864"/>
                  <a:pt x="266" y="1896"/>
                  <a:pt x="0" y="196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2" name="Text Box 23"/>
          <p:cNvSpPr txBox="1">
            <a:spLocks noChangeArrowheads="1"/>
          </p:cNvSpPr>
          <p:nvPr/>
        </p:nvSpPr>
        <p:spPr bwMode="auto">
          <a:xfrm>
            <a:off x="1238250" y="2914650"/>
            <a:ext cx="2266950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Control moves </a:t>
            </a:r>
            <a:r>
              <a:rPr lang="en-US" sz="1600" b="1">
                <a:solidFill>
                  <a:srgbClr val="FF0066"/>
                </a:solidFill>
              </a:rPr>
              <a:t>directly</a:t>
            </a:r>
            <a:r>
              <a:rPr lang="en-US" sz="1600" b="1"/>
              <a:t> to exception handler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603250"/>
            <a:ext cx="78486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smtClean="0"/>
              <a:t>Throwing an Exception to be Caught by the Calling Code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4949825" y="3070225"/>
            <a:ext cx="3903663" cy="22558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b="1">
                <a:latin typeface="Courier New" pitchFamily="49" charset="0"/>
              </a:rPr>
              <a:t> void Func4()</a:t>
            </a:r>
          </a:p>
          <a:p>
            <a:r>
              <a:rPr lang="en-US" sz="1800" b="1">
                <a:latin typeface="Courier New" pitchFamily="49" charset="0"/>
              </a:rPr>
              <a:t> {	</a:t>
            </a:r>
          </a:p>
          <a:p>
            <a:r>
              <a:rPr lang="en-US" sz="1800" b="1">
                <a:latin typeface="Courier New" pitchFamily="49" charset="0"/>
              </a:rPr>
              <a:t>     </a:t>
            </a:r>
          </a:p>
          <a:p>
            <a:r>
              <a:rPr lang="en-US" sz="1800" b="1">
                <a:latin typeface="Courier New" pitchFamily="49" charset="0"/>
              </a:rPr>
              <a:t>   if ( error )</a:t>
            </a:r>
          </a:p>
          <a:p>
            <a:r>
              <a:rPr lang="en-US" sz="1800" b="1">
                <a:latin typeface="Courier New" pitchFamily="49" charset="0"/>
              </a:rPr>
              <a:t>       throw ErrType();  </a:t>
            </a:r>
          </a:p>
          <a:p>
            <a:r>
              <a:rPr lang="en-US" sz="1800" b="1">
                <a:latin typeface="Courier New" pitchFamily="49" charset="0"/>
              </a:rPr>
              <a:t> </a:t>
            </a:r>
          </a:p>
          <a:p>
            <a:r>
              <a:rPr lang="en-US" sz="1800" b="1">
                <a:latin typeface="Courier New" pitchFamily="49" charset="0"/>
              </a:rPr>
              <a:t>}</a:t>
            </a:r>
          </a:p>
          <a:p>
            <a:endParaRPr lang="en-US" sz="1800" b="1">
              <a:latin typeface="Courier New" pitchFamily="49" charset="0"/>
            </a:endParaRP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4068763" y="3898900"/>
            <a:ext cx="1252537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Normal</a:t>
            </a:r>
          </a:p>
          <a:p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return</a:t>
            </a:r>
          </a:p>
        </p:txBody>
      </p:sp>
      <p:sp>
        <p:nvSpPr>
          <p:cNvPr id="11269" name="Text Box 10"/>
          <p:cNvSpPr>
            <a:spLocks noGrp="1" noChangeArrowheads="1"/>
          </p:cNvSpPr>
          <p:nvPr>
            <p:ph type="body" idx="1"/>
          </p:nvPr>
        </p:nvSpPr>
        <p:spPr>
          <a:xfrm>
            <a:off x="304800" y="2049463"/>
            <a:ext cx="3562350" cy="4202112"/>
          </a:xfrm>
          <a:solidFill>
            <a:srgbClr val="FFFFFF"/>
          </a:solidFill>
          <a:ln w="12700">
            <a:solidFill>
              <a:schemeClr val="folHlink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void Func3()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{ 	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try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  Func4();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catch ( ErrType 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  <a:endParaRPr lang="en-US" sz="900" b="1" smtClean="0">
              <a:latin typeface="Courier New" pitchFamily="49" charset="0"/>
            </a:endParaRPr>
          </a:p>
        </p:txBody>
      </p:sp>
      <p:sp>
        <p:nvSpPr>
          <p:cNvPr id="80907" name="Line 11"/>
          <p:cNvSpPr>
            <a:spLocks noChangeShapeType="1"/>
          </p:cNvSpPr>
          <p:nvPr/>
        </p:nvSpPr>
        <p:spPr bwMode="auto">
          <a:xfrm flipV="1">
            <a:off x="2871788" y="3736975"/>
            <a:ext cx="2552700" cy="1714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 flipH="1" flipV="1">
            <a:off x="1519238" y="4079875"/>
            <a:ext cx="394335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11" name="Freeform 15"/>
          <p:cNvSpPr>
            <a:spLocks/>
          </p:cNvSpPr>
          <p:nvPr/>
        </p:nvSpPr>
        <p:spPr bwMode="auto">
          <a:xfrm>
            <a:off x="1916113" y="4738688"/>
            <a:ext cx="5675312" cy="801687"/>
          </a:xfrm>
          <a:custGeom>
            <a:avLst/>
            <a:gdLst>
              <a:gd name="T0" fmla="*/ 2147483647 w 6898"/>
              <a:gd name="T1" fmla="*/ 0 h 1261"/>
              <a:gd name="T2" fmla="*/ 2147483647 w 6898"/>
              <a:gd name="T3" fmla="*/ 487042336 h 1261"/>
              <a:gd name="T4" fmla="*/ 0 w 6898"/>
              <a:gd name="T5" fmla="*/ 135401819 h 126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898" h="1261">
                <a:moveTo>
                  <a:pt x="6630" y="0"/>
                </a:moveTo>
                <a:cubicBezTo>
                  <a:pt x="6764" y="574"/>
                  <a:pt x="6898" y="1149"/>
                  <a:pt x="5793" y="1205"/>
                </a:cubicBezTo>
                <a:cubicBezTo>
                  <a:pt x="4688" y="1261"/>
                  <a:pt x="2344" y="798"/>
                  <a:pt x="0" y="335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 type="none" w="med" len="med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3897313" y="3181350"/>
            <a:ext cx="1346200" cy="8620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Function</a:t>
            </a:r>
          </a:p>
          <a:p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call</a:t>
            </a:r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4379913" y="5467350"/>
            <a:ext cx="18192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Return from</a:t>
            </a:r>
          </a:p>
          <a:p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thrown exception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685800"/>
            <a:ext cx="8534400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5" grpId="0"/>
      <p:bldP spid="80907" grpId="0" animBg="1"/>
      <p:bldP spid="80908" grpId="0" animBg="1"/>
      <p:bldP spid="80911" grpId="0" animBg="1"/>
      <p:bldP spid="80912" grpId="0"/>
      <p:bldP spid="809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  <p:pic>
        <p:nvPicPr>
          <p:cNvPr id="3266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6387"/>
            <a:ext cx="8229600" cy="609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264</Words>
  <Application>Microsoft Office PowerPoint</Application>
  <PresentationFormat>On-screen Show (4:3)</PresentationFormat>
  <Paragraphs>74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Day 5 </vt:lpstr>
      <vt:lpstr>Exception</vt:lpstr>
      <vt:lpstr>try/catch Block </vt:lpstr>
      <vt:lpstr>try/catch Block (continued)</vt:lpstr>
      <vt:lpstr>Slide 5</vt:lpstr>
      <vt:lpstr>try/catch Block (continued)</vt:lpstr>
      <vt:lpstr>Execution of try-catch</vt:lpstr>
      <vt:lpstr>Throwing an Exception to be Caught by the Calling Code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5 </dc:title>
  <dc:creator>devi</dc:creator>
  <cp:lastModifiedBy>devi</cp:lastModifiedBy>
  <cp:revision>13</cp:revision>
  <dcterms:created xsi:type="dcterms:W3CDTF">2013-09-05T21:29:16Z</dcterms:created>
  <dcterms:modified xsi:type="dcterms:W3CDTF">2017-05-30T03:43:23Z</dcterms:modified>
</cp:coreProperties>
</file>