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302" r:id="rId4"/>
    <p:sldId id="303" r:id="rId5"/>
    <p:sldId id="304" r:id="rId6"/>
    <p:sldId id="305" r:id="rId7"/>
    <p:sldId id="306" r:id="rId8"/>
    <p:sldId id="307" r:id="rId9"/>
    <p:sldId id="308" r:id="rId10"/>
    <p:sldId id="30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57" r:id="rId47"/>
    <p:sldId id="258" r:id="rId48"/>
    <p:sldId id="259" r:id="rId49"/>
    <p:sldId id="260" r:id="rId50"/>
    <p:sldId id="261" r:id="rId51"/>
    <p:sldId id="262" r:id="rId52"/>
    <p:sldId id="263" r:id="rId53"/>
    <p:sldId id="264" r:id="rId54"/>
    <p:sldId id="26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varScale="1">
        <p:scale>
          <a:sx n="70" d="100"/>
          <a:sy n="70" d="100"/>
        </p:scale>
        <p:origin x="69"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6-15T05:52:16.741"/>
    </inkml:context>
    <inkml:brush xml:id="br0">
      <inkml:brushProperty name="width" value="0.05292" units="cm"/>
      <inkml:brushProperty name="height" value="0.05292" units="cm"/>
      <inkml:brushProperty name="color" value="#FF0000"/>
    </inkml:brush>
  </inkml:definitions>
  <inkml:trace contextRef="#ctx0" brushRef="#br0">25005 9576 0,'0'24'63,"0"100"-48,0 125-15,0-1 16,0-25-16,-24 75 16,24-1-16,0 1 15,0-50-15,-75-25 16,75-99-1,0-49-15,0 24 16,0 0-16,0-74 16,0 49-16,0-49 31,0-50 125,-25-49-140,1 24-16</inkml:trace>
  <inkml:trace contextRef="#ctx0" brushRef="#br0" timeOffset="3332.1905">25105 9675 0,'0'-25'140,"0"25"-77,74 0-48,-49 0 1,0 0-16,-1 0 15,1 0-15,25 0 16,-25 0-16,0 0 16,-1 0-16,1 0 15,50 0-15,49 0 16,-50 0-16,0 0 15,125 0-15,-100 0 16,-49 0 0,-1 0-16,-24 0 15,0 0-15,74 0 16,-24 0-16,-1 0 15,-24 0-15,24 0 16,-24 0-16,-1 0 16,1-25-16,0 25 15,-26 0 1,26 0-16,24-49 15,1 49-15,-75 0 16,49 0-16,-24 0 16,-25 0-1,75-25-15,-51 25 16,1 0-16,25 0 15,-25 0-15,-1 0 16,26 0-16,24 0 16,1 0-16,74-25 15,-50 0-15,25 25 16,-50 0-16,-74 0 15,25-25-15,0 25 172,0 0-125,-25 0 15,0 25-62,25 50 16,-25-51-16,24 51 15,-24 24-15,25-24 16,-25 49 0,25-50-16,0 0 15,-25 1-15,0-26 16,0-24-16,0 0 15,50 49-15,-26-24 16,-24-25-16,0 0 16,0 74-16,0-49 15,25-26-15,-25 26 16,0 49-16,0-24 15,0-51-15,0 1 16,0 50-16,0-26 16,25 1-1,-25-50-15,0 50 16,0-1-16,0-49 0,0 75 15,0-51 1,0 26-16,0-25 16,25 24-16,-25 1 15,0 0-15,0-26 16,0 26-1,0-25-15,0 124 16,0-75-16,0 1 16,0-26-16,0-49 15,0 25-15,0 0 94,0 0-79,25-25-15,-25 49 47,0 1-31,0-50-16,0 99 15,0-49-15,0-1 16,24 1-16,1-25 16,-25-25 155,0 49-171,-99 1 16,-50-50-16,50 50 15,24-50-15,-24 24 16,-99 1-16,-1 0 16,26 49-16,-125 1 15,75-50-15,-125-1 16,224 1-16,-49 25 15,73-50-15,26 0 16,0 49-16,-26-24 16,-73-25-16,123 25 15,25-25-15,-74 25 16,50 0-16,-76-25 15,51 24-15,0-24 16,24 50-16,0-50 16,1 0-16,-50 50 15,74-50-15,-50 0 16,1 0-16,24 25 15,26-25 1,-1 0 0,-25 0-1,50 0 63,0-25 0,0 25-62,0-25-16,0 0 15,0 0-15,0-74 16,0 74-16,0-24 16,0 24-16,25-50 15,0 51 1,0-1-16,-25-25 15,0 50-15,0-25 16,24-49-16,1 74 16,-25-25-1,25-24 1,-25 49-1,25-25 1,0-25-16,-25 25 16,0 25-16,0-25 15,0 1 94,0 24-77,0-25-17,0 0 79,49-25-79,50-74-15,-24 75 16</inkml:trace>
  <inkml:trace contextRef="#ctx0" brushRef="#br0" timeOffset="4277.2446">25551 10394 0,'0'0'63,"0"50"-63,25 0 0,-25 24 15,0 25 1,0 0-16,25-49 15,-25 99-15,0-100 16,0 26-16,0-25 16,0-1-16,0 1 15,0-1-15,0-49 16,0 25-16,0-25 156,-25-25-141,25-24-15,0-26 16,0 1-16</inkml:trace>
  <inkml:trace contextRef="#ctx0" brushRef="#br0" timeOffset="6264.3583">25551 10295 0,'0'0'78,"0"0"-62,25 0 15,0 0 0,-25 0-15,25 0 46,-1 0-31,1 50-31,-25-26 16,25-24 0,25 0 15,-50 25-31,24 0 62,1 0-46,0-25-1,-25 74 32,25-74 0,0 25-47,-25 0 16,0 0-16,0-25 15,0 25 1,0 49-16,0-24 15,0 24-15,0 0 16,0-49-16,0 25 16,-25-25-1,25-25 63,0 0 172,0 24-235,0 26-15,25-50 32,-1 0-32,-24 25 31,25 0-16,0 0 32,-25-25-31,0 24 31,0 1-32,0 0 1,0 0-16,0 0 15,0-1 1,0 1 0,0 0-1,0 0 1,-50 0-16,50-1 15,-24 1-15,-1-25 16,0 0 0,-49 0-1,49 0-15,0 25 16,0-25-16,0 0 15,1 0 173</inkml:trace>
  <inkml:trace contextRef="#ctx0" brushRef="#br0" timeOffset="7397.4231">26742 10419 0,'0'-25'125,"0"75"-125,-25 0 15,0-26-15,25 1 16,0 25-16,-25-1 15,-24-24 1,24 0 0,25 0-1,0 49-15,0-49 16,-25 25-16,0-26 15,25 51-15,-24-50 16,-1 49-16,0-49 16,25 25-16,0 24 15,0-49 16,0-25-15,0 25-16,0-1 16,0 1-16,0 25 15,25-50 16,0 0-15,-1 0 15,-24 0-15,75 0-16,-26 0 15,-24 25-15,25-25 16,0 0-16,-26 0 16,26 0-16,-25 0 0,74 0 15,-74 0 1,0 0-16,24 0 15,-24 0 32,-25 0 31,0-25-62,0 0-16,0 0 15</inkml:trace>
  <inkml:trace contextRef="#ctx0" brushRef="#br0" timeOffset="8662.4954">26519 12900 0,'0'-25'93,"0"25"-46,0 25-47,0 49 16,-25 25-16,-25 50 15,25-99-15,-49 99 16,0-50-16,-1-25 16,26 1-16,-1-1 15,0 1-15,50-50 16,0-25-16,0 24 15,0 1 1,-25-25 124,1 0-124,24-25 0,0-24-16,0-26 15</inkml:trace>
  <inkml:trace contextRef="#ctx0" brushRef="#br0" timeOffset="10778.6165">26593 12825 0,'25'0'63,"0"0"-48,-25 0-15,24 25 16,1 0 0,-25-25-1,25 50-15,-25-26 16,0 1-16,50 50 15,-25-51-15,-25 1 16,24 0-16,1 25 16,0 24-1,0-74-15,0 50 16,24 24-16,-49-49 15,0 0-15,25 0 16,-25-1-16,25-24 16,0 25-16,-25 25 15,24-50 79,1 0-94,0 25 15,-25-1 1,25-24 0,24 25-16,-49-25 15,25 25-15,0 0 16,0-25-16,-25 25 15,25-1 17,-1-24-1,1 0 0,-25 25-31,50 0 16,-25-25 15,-25 0 94,-50 0-110,50 0-15,-74 0 16,49 0-16,-50 0 15,26 0-15,24 0 16,-25 0-16,26 0 16,-26 0-16,25 0 15,0 0-15,1 0 16,-1 0-16,-25 0 15,-24 0-15,49 0 16,0 0-16,-49 0 16,49 0-1,0 0-15,-25-50 16,1 50-1,24-24 1,0 24 15,0 0-31,1 0 16,24 0-1,-25 0 48,-25 0-48,50 0 48,-25 0-48,1 0 1,-1 0 31,0 0-32,-25 0-15,-24 49 16,49-49-16,-25 0 16,50 0-16,-24 0 156</inkml:trace>
  <inkml:trace contextRef="#ctx0" brushRef="#br0" timeOffset="11723.6705">26841 13768 0,'25'25'110,"-25"0"-110,0 49 15,0-49-15,0 49 16,0-24-16,0 74 15,0-50-15,0 75 16,-25-99-16,25 49 16,0-49-16,-25 24 15,25 25-15,0-24 16,0-50-16,0 49 15,0 0-15,0 100 16,0-75-16,0-49 16,0 49-16,0 0 15,0-24-15,0-26 16,0-24-16,0 0 15,-49-75 173,49 50-188,-25-148 15,25 73-15,0-24 16</inkml:trace>
  <inkml:trace contextRef="#ctx0" brushRef="#br0" timeOffset="13221.7562">24212 16100 0,'24'0'46,"1"25"-30,-25-25 0,25 0-1,49 0 16,1 0-31,49 0 16,99 0-16,25 0 16,-173 0-16,123 0 15,-173 0-15,25 0 16,-1 0 31,-24 0-32,-25 0 1,50 0-16,-1 0 15,1 74-15,-1-49 16,100 25-16,-149-50 16,25 0 62,0 0-32,0 0-30,-25 0-16,24 24 16,1-24-1,0 0-15,-25 0 16,25 0-1,0 0-15,-1 0 16,51 0-16,-25 25 16,-26-25-16,-24 0 15,124 0-15,-99 50 16,-25-50-16,25 25 15,0-25 1,24 0 78,-24 24-63,0 1-31</inkml:trace>
  <inkml:trace contextRef="#ctx0" brushRef="#br0" timeOffset="18997.0865">24261 16199 0,'25'0'31,"-25"0"-15,25 0-1,0 0 1,-1 0 15,-24 0-31,25 0 16,50 0-16,-1 0 15,1-49-15,73 24 16,-24 25-16,-24-25 16,-76 25-16,76 0 15,73-25-15,75-49 16,-99 24-16,198-49 15,-74 24-15,75 1 16,-224 49-16,-25 0 16,50-24-16,-100 49 15,1 0-15,-25-25 16,0 25-1,-1 0 32,1 0-31,0 0-16,0 0 47,0 0-47,49 0 15,-24-25-15,-26 25 16,51-25-16,-50 25 15,0 0 1,-1 0-16,26 0 16,-50 0-1,124-24-15,-74-1 16,74 25-16,-100-25 15,150-25-15,-149 50 16,25-24-16,-26 24 16,26-25-16,-25 25 15,0 0 16,-25 0 16,24 0-47,1-25 16,0 25-1,-25-25 17,50 25-17,-26 0 32,-24 0 15,25 0-46,0 0 0,0 0-1,0 0-15,-1 0 16,1 0-16,0-25 15,0 25-15,0 0 16,-25 0-16,24-49 16,26 24-1,-25 25 188,-25 50-187,25-1-1,-25 50-15,49-24 16,-49-1-16,0 25 15,50 1-15,-50-76 16,0 101-16,0-51 16,25 25-16,-25-24 15,0 49-15,49-75 16,-49 26-16,0-51 15,0 150-15,0-50 16,25-25-16,-25 25 16,0-24-16,25 24 15,-25-75-15,25 51 16,-25-26-16,25-49 15,49 99-15,-74-124 16,0 74-16,0-74 125,0 75-110,-25-51-15,-24 51 16,-26-25-16,1-26 16,-1-24-16,-74 50 15,50-25-15,-99 0 16,-25 123-16,-1-73 15,-173 74-15,100-100 16,-75 1 0,-25 24-16,149-49 15,-50-25-15,124 0 16,25 25-16,125-25 0,-1 0 31,-25 0-15,25 50-1,25-50 63,-24 0-78,-51 0 16,-49 0-16,-50 0 15,-49 0-15,50 0 16,-51 0-16,26 0 16,123 0-16,1 0 15,74 0 172,0-25-187,0-25 16,0-49-16,0 24 16,25 1-16,0 0 15,-25 24-15,0-148 16,0 148-16,0 0 15,24-99-15,-24 125 16,0-26-16,0-49 16,0 24-16,0 51 15,0-76-15,25 76 16,-25 24-16,25-25 15,-25 0 17,0 0 30,0-24-62,0 24 16,0 0-16,0-50 15,0 1-15,0 49 16,0-24-16,0 24 15,0 0-15,0-49 16,0 49-16,0 0 16,0 0-16,0 0 15,0-24-15,0 24 16,0-25-16,0 50 15,0-49-15,0 24 16,0 0-16,0 0 16,0 0-1,0 25-15,0-24 16,0-26-1,0 0 1,0 1-16,0-1 16,0 50-1,0-25 32,25 1-16,-25-1-15,25 0 140,49 25-141</inkml:trace>
  <inkml:trace contextRef="#ctx0" brushRef="#br0" timeOffset="19952.1411">25948 16472 0,'0'0'78,"0"25"-78,0 25 16,0 24-16,0 25 16,0-49-16,0 24 15,0 100-15,0-125 16,0 26-16,0 24 15,0-49-15,0-25 16,0 49-16,25-24 16</inkml:trace>
  <inkml:trace contextRef="#ctx0" brushRef="#br0" timeOffset="21284.2173">25998 16522 0,'24'0'94,"-24"0"-79,75-25 1,24-50-16,-74 51 15,-25 24-15,50-50 0,-26 50 16,1 0 0,0 0-16,0 0 15,0 0 48,-25 0-32,24 0-16,1 0 1,25 0 0,-25 0-16,-1 0 15,1 74-15,25-49 16,-25 25-16,-25-25 15,24 24 1,1 1-16,-25-25 16,0 0-1,0-25 1,25 49-16,-25 26 15,0-75-15,0 49 0,0-24 16,25 49 0,-25-24-16,0-50 15,0 74-15,0-49 16,0 0-16,0 0 15,0 0 1,0-25 0,0 25-1,-25-25 1,0 24-1,0-24-15,25 25 16,-24-25 0,-1 0 15,25 0-31,-99 50 15,74-25 1,0-25-16,0 0 16,0 0-16,25 0 31,-49 0-16,24 0-15,25 0 16,-50 24-16,26-24 16,-1 0-16,0 0 15,-25 25-15,26-25 16,24 0-1,-25 0 1,0 0 0,25 25-1,-25-25-15,0 0 16,25 0 93,50-50-109,24 26 16</inkml:trace>
  <inkml:trace contextRef="#ctx0" brushRef="#br0" timeOffset="22561.2904">27263 16497 0,'0'-25'46,"0"25"-30,0 0 0,-25 0-16,0 0 15,0 0 1,1 0-16,-26 0 15,-24 0 1,74 25 15,-25 0-15,25 0 15,-25-25-31,0 24 16,25 26-16,0-50 15,0 74 1,0-49-16,0 50 15,0-26-15,0 1 16,0-25-16,0 49 16,0-74-16,0 25 15,0 0 16,0-25 16,0 24-47,25 1 16,25 25-16,-26-25 15,51 0-15,-50-1 16,24 1-16,-24-25 16,0 0-1,-25 0-15,25 0 16,-1 0 15,-24 0-15,25 0-1,50 0-15,-26-25 31,-24 25-15,50-49-16,-75 49 16,49 0-16,1-25 15,-50 0 126,0 0-126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6-16T06:04:27.595"/>
    </inkml:context>
    <inkml:brush xml:id="br0">
      <inkml:brushProperty name="width" value="0.05292" units="cm"/>
      <inkml:brushProperty name="height" value="0.05292" units="cm"/>
      <inkml:brushProperty name="color" value="#FF0000"/>
    </inkml:brush>
  </inkml:definitions>
  <inkml:trace contextRef="#ctx0" brushRef="#br0">10072 9873 0,'0'0'32,"24"0"-32,1 50 15,0-25-15,0 0 16,0-1-16,-25 26 15,0-25-15,24 0 94,1-25-78,0 0-1,0 0-15,25-25 16,-26 0-16,-24 25 15,25-25 1,0 25-16,0 0 16,-25-25-1,25 25-15,24-24 16,-24-26-1,-25 50 1</inkml:trace>
  <inkml:trace contextRef="#ctx0" brushRef="#br0" timeOffset="2972.17">9625 10642 0,'25'0'0,"-25"0"16,25 0-1,0 25 1,-1 0-16,26 0 16,-25-25-1,0 49-15,-25-24 109,49-25-93,75 0-16,-25-25 16,174-49-16,-198 49 15,49-24-15,0 24 16,-50-50-16,-49 75 15,25-24-15,-26 24 110,1-25-95,0 25-15</inkml:trace>
  <inkml:trace contextRef="#ctx0" brushRef="#br0" timeOffset="38289.1899">13123 11362 0,'25'0'15,"-1"25"1,-24-25-16,25 24 15,0 1-15,0 0 16,0-25 0,0 25-1,-1 24 1,-24-49-1,25 25-15,0 0 16,-25 0 0,25-25-1,0 0 63,24 0-78,1-75 16,99-24-16,-1 0 15,-73 25-15,-25 49 16,24-25-16,-24 25 16,-1 1-1,-24-1-15,25 0 172,-26 0-172</inkml:trace>
  <inkml:trace contextRef="#ctx0" brushRef="#br0" timeOffset="80641.6124">12999 12503 0,'25'0'46,"-1"25"-30,1 24-16,0-24 16,-25 25-16,25-50 15,0 25-15,-25 24 78,24-49-62,26 0-16,0 0 15,24-25-15,75 1 16,-99-1-16,-26 0 16,1 25-16,0-25 15,0 25 1,0 0 140,-1-49-156,-24 49 15,50-50-15</inkml:trace>
  <inkml:trace contextRef="#ctx0" brushRef="#br0" timeOffset="82715.731">21681 12180 0</inkml:trace>
  <inkml:trace contextRef="#ctx0" brushRef="#br0" timeOffset="104368.9694">10518 14041 0,'0'25'63,"0"0"-48,25-25-15,-25 0 16,50 24-16,-26-24 15,1 0 1,25 0-16,-1 25 16,-24-25-16,25 25 15,24-25-15,-49 50 16,25-50-16,-1 24 15,51 1-15,-51-25 16,-24 0-16,-25 0 16,25 0-16,0 0 15,-1 0 1,-24 0 15,25 0-31,25 25 16,-50-25-1,25 0 1,24 0-16,50 0 15,-74 0-15,25 0 0,-1 0 16,-24 0 0,50 0-16,-26 0 15,26 0-15,-50 0 16,-1 0-16,1 0 15,25 0-15,-25 0 16,-1 0 0,51 0-16,-50 0 15,24 0-15,-24 0 16,0 0-16,0 0 15,-25 0-15,24 0 16,1 25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6-16T06:17:51.466"/>
    </inkml:context>
    <inkml:brush xml:id="br0">
      <inkml:brushProperty name="width" value="0.05292" units="cm"/>
      <inkml:brushProperty name="height" value="0.05292" units="cm"/>
      <inkml:brushProperty name="color" value="#FF0000"/>
    </inkml:brush>
  </inkml:definitions>
  <inkml:trace contextRef="#ctx0" brushRef="#br0">4490 13644 0,'50'-50'140,"123"-74"-124,100 0-16,25-24 15,24-26 1,-98 50-16,-76 49 15,76-24-15,-175 74 16,1-24-16</inkml:trace>
  <inkml:trace contextRef="#ctx0" brushRef="#br0" timeOffset="833.0473">4242 14959 0,'149'0'15,"-50"0"-15,50-25 16,99-74-16,-50 74 15,-24-149-15,25 125 16,-150 49-16,26-50 16,-51 25-16,26-24 15</inkml:trace>
  <inkml:trace contextRef="#ctx0" brushRef="#br0" timeOffset="2447.1399">7988 13892 0,'0'0'156,"49"0"-140,100-25-16,-99-24 15,198-150-15,-50 75 16,-123 99-16,24-74 15,0 25 1,-49 24-16</inkml:trace>
  <inkml:trace contextRef="#ctx0" brushRef="#br0" timeOffset="3497.2">7988 14562 0,'49'-25'125,"-24"0"-125,25 25 15,99-99-15,-50 0 16,149-50-16,-149 50 15,50 24-15,0 1 16,-75 49-16,75-99 16,-99 99-16,-25 25 15</inkml:trace>
  <inkml:trace contextRef="#ctx0" brushRef="#br0" timeOffset="4879.2787">13346 13545 0,'0'0'234,"75"-75"-234,98-73 16,-74 24-16,100 49 16,-75-74-16,-50 100 15,1-1 1</inkml:trace>
  <inkml:trace contextRef="#ctx0" brushRef="#br0" timeOffset="8373.4787">10444 12701 0,'0'-24'187,"0"-1"-172,0 25 1,0-75-16,-25 26 16,25 49-16,-25-25 15,25 0 1,0 0-16,-25-24 15,1-1 1,24 25-16,0 25 16,0-25-16,0-24 15,-75-26 1,75 75-16,-25-24 15,0-1-15,1 25 16,24-25 0,-25 0-1,25 0-15,-25 1 16,25-1-16,-25 0 15,-24 0 1,24-24 0,0-1-16,0 25 15,25 25-15,-25-25 16,-74-24-16,74 24 15,-24 0 1,-1 0-16,1 0 16,24 1-16,-50-1 15,26 25-15,24 0 16,25 0 31,-50 0-32,-24-50-15,74 50 16,-50-25-16,-49 1 15,25-26-15,-1 25 16,26 25-16,-51-25 16,51 25-16,-26 0 15,1 0-15,24 0 16,-24-24-16,-1 24 15,26 0 1,-50 0-16,-1 0 16,1 0-16,0 0 15,-25 0-15,0 0 16,0 0-16,-99 24 15,74 26-15,-75 24 16,1-74-16,49 50 16,125-25-16,-1-25 15,1 25-15,-1-25 16,25 24-16,25 1 15,-25-25 1,1 25-16,-1 0 16,0-25-16,0 25 15,0 0-15,1-1 16,-1 26-16,0-25 15,0 0-15,25-25 16,-49 24-16,49 1 16,0 0-16,0-25 31,0 74-16,0-49 1,0-25 0,0 25-16</inkml:trace>
  <inkml:trace contextRef="#ctx0" brushRef="#br0" timeOffset="9339.5342">5755 11486 0,'75'149'0,"-75"-125"16,49 26-16,-49 0 15,25 24-15,25 1 16,-50-26 0,24-24-16,-24 0 15,25 0 1,0-1-1,-25 1 17,0 0-32,0 0 15,0 0-15,25 24 16,0-24-16,-25 0 31,49 0 141,75-25-157,-74 0-15,24-25 16,26 0-16,-51 0 15,1 0-15</inkml:trace>
  <inkml:trace contextRef="#ctx0" brushRef="#br0" timeOffset="11469.6557">14214 12677 0,'25'0'78,"-25"0"-78,0-25 16,0-25-1,25-24-15,-25 49 16,0-50-16,0-24 16,0 50-16,0 49 15,0-75-15,0-24 16,0 74-16,-25-49 15,-24-75-15,49 124 16,-100-124-16,76 25 16,-51-25-16,1 25 15,49 75-15,-25-1 16,1 1-1,49 24-15,-100-75 16,51 76 0,-1-1-1,-24-25-15,24 25 16,-74-49-16,-25-25 15,-24 0-15,24 74 16,-99-74-16,0-1 16,49 75-16,-24-49 15,-50 24-15,50-24 16,124 49-16,-125 25 15,125-49-15,-25 49 16,50 0-16,-75-25 16,0 25-1,25 0-15,-124-25 16,-50 25-16,-49-74 15,49 74-15,75 0 16,-25 0-16,0 0 16,25 0-16,49 0 15,75 0-15,49 0 16,25 0-16,-24 0 15,24 0-15,-25 0 16,-24 0 0,49 24-1,25-24-15,-50 25 16,26 0-16,-1 0 15,0 49-15,-25-24 16,26-25-16,24-1 16,-100 51-16,51-26 15,-1 1-15,0 0 16,50-25-16,-74 24 15,24 1-15,26-25 16,-26-1-16,25 1 16,0 25-16,25-50 15,-24 49-15,-1 1 16,-25 74-16,50-99 15,-25 24 1,1-24-16,-1 50 16,25-26-16,-25-49 15,25 50-15,-25 0 16,25-26-1,0 1-15,-25 0 16,-24 0 0</inkml:trace>
  <inkml:trace contextRef="#ctx0" brushRef="#br0" timeOffset="12467.7131">6599 10915 0,'0'0'78,"0"75"-78,0-1 15,24 25-15,1-74 16,0 0-16,-25 25 15,0-1-15,0-24 16,50 0-16,-50 0 16,0-1-16,24 1 31,1-25 172,75 0-203,-26-25 15,100-24-15,-26-50 16,1 49-16,-49-24 15,98-1-15,-173 25 16,49 50-16,-49-24 16</inkml:trace>
  <inkml:trace contextRef="#ctx0" brushRef="#br0" timeOffset="711201.6784">18779 5234 0,'0'25'31,"0"0"-31,99-25 16,25 0-1,99 0-15,1 0 16,98-50-16,125-49 15,148-25-15,447-149 16,149 0-16,99-99 16,-100 50-16,76 74 15,-324 49-15,-371 125 16,-199-1-16,-298 51 15</inkml:trace>
  <inkml:trace contextRef="#ctx0" brushRef="#br0" timeOffset="712872.7738">27436 4168 0,'0'24'15,"0"-24"-15,0 75 16,0 24-16,0 25 15,0 75-15,0 24 16,0 124-16,0-99 16,0 50-1,0-50-15,0-124 16,0-74-16,0-26 15,0-24 48,0-99-63,0-124 15,0-25-15,0 25 16,0 24-16,0-24 16,0 124-1,0-25-15,0 74 0,0 50 16,0-74-1,0 49-15,0 0 16,0 0-16,0 0 16,0 1-1,0-51-15,0 50 16,0 1-16,0-1 15,0 0-15,0 25 16,0-50-16,0 25 16,0 25-1,50 0 94,-25 0-93,-25 0-16,25 25 16,24-25-16,-49 25 15,25-25 32,25 50-47,-25-25 16,24 49-16,75 50 15,-99-99-15,0 49 16,24-24-16,-24-25 15,0 24-15,0 1 16,-25-25-16,0-1 16,0-24-1,25 100-15,-1-26 16,1-49-16,0 149 15,-25-125-15,50-24 16,-50 49-16,0-24 16,25 0-16,-25-50 15,0 49 1,0-24-1,0 25-15,0 24 16,0-74-16,0 25 16,0 0 46,-25-25-46,25 0-16,0-25 15,-25 25-15,-25-74 16,25-1-16,1 50 15,-26-24-15</inkml:trace>
  <inkml:trace contextRef="#ctx0" brushRef="#br0" timeOffset="713392.8037">27561 5284 0,'0'-25'62,"74"0"-46,100-74-16,49 74 15,-124-49-15,50 24 16,-124 50 0,-25-25 140,25 25-141,49-49-15</inkml:trace>
  <inkml:trace contextRef="#ctx0" brushRef="#br0" timeOffset="714563.8707">28776 3547 0,'0'0'31,"0"25"-31,-25 50 16,25-1-16,0-24 15,0 49-15,0 75 16,-49-50-16,49 24 16,0 1-16,0-49 15,0 73 1,0-148-16,0 0 15,0 0-15,0-1 16,0-24 62,-25-24-78,25-76 16,0 76-1,0-1-15,-25-50 16,25 51-1,0-26-15,0 25 16,0 0 0,0-24-16,0 24 31,0 0-16,50 25 1,-26 0-16,1 0 62,25 0-46,-25 0 0,-25 25-1,0 25-15,0-50 16,24 74-16,-24-74 15,0 25-15,0 0 16,0-1-16,0-24 16,0 25-16,0 0 15,0 0-15,0 0 16,0-1-16,0 1 15,0 0-15,0 0 156,-24-25-140,-1 0 0,-25 0-1,25 0-15,1 0 16,-1 0-1,0 0-15,0 0 16,50 0 78,49 0-79,50-25-15,-24 0 16</inkml:trace>
  <inkml:trace contextRef="#ctx0" brushRef="#br0" timeOffset="715537.9264">29644 4068 0,'-99'0'16,"25"0"-16,24 0 15,25 0-15,-24 0 16,-1 0-16,25 0 16,-49 0-16,49 0 15,25 50-15,-25-25 16,25-25-1,-25 25-15,25-1 16,0 51-16,0-50 16,0-1-1,0-24 1,0 25-1,0 0 1,0-25 0,75 0-16,-1 0 15,-24 0-15,-25 0 16,24 0-1,1 0-15,-25 0 16,49 25-16,-49 0 16,0 0-1,-25-1-15,0 1 16,25 0-16,-25 0 15,0 24-15,0-24 16,0 50-16,0-75 16,0 99-16,0-74 15,0 24-15,0-24 16,0 49-16,0-49 15,-75 0-15,50-25 16,0 0 0,1 0-16,-26 0 0,50 0 15,-50 0-15,26 0 16,-1 0-1,-25 0-15,25 0 16,1 0-16,-1 0 16,25 0-1,0-25 1,0-49-1,0 74-15,25-50 16,74-99-16</inkml:trace>
  <inkml:trace contextRef="#ctx0" brushRef="#br0" timeOffset="716232.9661">30215 3721 0,'0'25'31,"0"0"-15,0 74-16,0-25 15,0-49-15,0 50 16,0 24-16,0-25 16,0-74-16,0 25 15,0 0-15,0 0 78,25-25-62,49 0-1,-24 0-15,24 0 16,-49 0-16,0 0 16,0 0-16,-1 0 15,-24 0-15,25 0 16,0 0 77</inkml:trace>
  <inkml:trace contextRef="#ctx0" brushRef="#br0" timeOffset="716908.0048">30264 4118 0,'0'-25'125,"0"25"-109,0-25-16,50 25 15,-25 0-15,0-24 16,0 24 0,-1 0 15,1 0 47,0 0-78,0 0 15,0 0-15,-1 0 16,-24 0 0,25 0-1,0 0-15,0 0 16</inkml:trace>
  <inkml:trace contextRef="#ctx0" brushRef="#br0" timeOffset="717669.0483">30885 3969 0,'0'0'78,"0"50"-63,0-50-15,24 25 16,1 24-16,-25-49 16,0 75-1,0-26-15,25-24 16,-25 0-16,0 24 15,0-49 95,0-24-110,0-1 15,50-149-15,-50 149 16,25-24-16,-1 49 15,1-25 1,-25-25 0</inkml:trace>
  <inkml:trace contextRef="#ctx0" brushRef="#br0" timeOffset="718856.1162">31604 3969 0,'0'-25'16,"-25"25"-1,0 0 1,1 0-16,-76 0 15,51 0-15,24 0 16,-25 0-16,26 0 16,24 25-1,-25 0-15,0-25 16,25 25-16,0 24 15,0-49 1,0 50-16,0-25 16,0-25-16,0 49 15,0-24-15,0-25 16,0 25-16,0 25 15,0-50 1,25 0 0,-25 0-1,25 0-15,24 0 16,-49 0-16,75 0 15,-51 0 1,-24 0 0,25-25-16,0 0 15,-25 25 1,0-25-1,0-24-15,0 24 16,0 0-16,0 0 16,25 0 93,-25 75-94,25-25 1,-1-25 0,1 49-1,-25-24-15,25-25 16,0 25-16,0 25 15,-25-26 1,24-24 31,26 0-16,-50 0 31,50 0-62,-25 0 16</inkml:trace>
  <inkml:trace contextRef="#ctx0" brushRef="#br0" timeOffset="719502.1531">32274 3572 0,'-25'0'15,"0"0"-15,0 0 16,1 0 0,-51 0-16,75 25 15,0 25-15,-25 24 16,1-24-16,24-1 15,0-24-15,0 50 16,0-51-16,0 1 16,0 0-16,0 0 15,24 0 1,26-25 15,-50 0-31,50 0 16,-1 0-16,-49 0 15,50 0-15,-25 0 16,-1 0 15,1 0 0,0 0-15,25-25-1,-25 0 1,-1 25 0,1-74-16</inkml:trace>
  <inkml:trace contextRef="#ctx0" brushRef="#br0" timeOffset="720132.1889">32497 3299 0,'0'25'32,"0"50"-17,0-51-15,0 26 16,0-50-16,0 50 15,0 49-15,0-74 16,0-1-16,0 1 16,0 0-1,25-25 16,0 0-15,-25 0-16,25 0 16,24 0-16,-49 0 15,25-25-15,0 0 16,-25 25-16,0-49 31</inkml:trace>
  <inkml:trace contextRef="#ctx0" brushRef="#br0" timeOffset="720710.2222">32472 3622 0,'0'0'62,"0"0"-46,25 0 0,0 0-16,0-50 15,0 50 1,-25-25-16,24 1 15,-24 24 110,0-25-109,0-25-16,0 25 15</inkml:trace>
</inkml:ink>
</file>

<file path=ppt/ink/ink4.xml><?xml version="1.0" encoding="utf-8"?>
<inkml:ink xmlns:inkml="http://www.w3.org/2003/InkML">
  <inkml:definitions>
    <inkml:context xml:id="ctx0">
      <inkml:inkSource xml:id="inkSrc0">
        <inkml:traceFormat>
          <inkml:channel name="X" type="integer" max="2256" units="cm"/>
          <inkml:channel name="Y" type="integer" max="1504" units="cm"/>
          <inkml:channel name="T" type="integer" max="2.14748E9" units="dev"/>
        </inkml:traceFormat>
        <inkml:channelProperties>
          <inkml:channelProperty channel="X" name="resolution" value="79.1579" units="1/cm"/>
          <inkml:channelProperty channel="Y" name="resolution" value="79.1579" units="1/cm"/>
          <inkml:channelProperty channel="T" name="resolution" value="1" units="1/dev"/>
        </inkml:channelProperties>
      </inkml:inkSource>
      <inkml:timestamp xml:id="ts0" timeString="2022-05-24T06:20:26.194"/>
    </inkml:context>
    <inkml:brush xml:id="br0">
      <inkml:brushProperty name="width" value="0.05292" units="cm"/>
      <inkml:brushProperty name="height" value="0.05292" units="cm"/>
      <inkml:brushProperty name="color" value="#FF0000"/>
    </inkml:brush>
  </inkml:definitions>
  <inkml:trace contextRef="#ctx0" brushRef="#br0">19127 8107 0,'25'641'172,"73"98"-157,149 543-15,-149-740 16,1-24-16,-50-173 16,74 492-16,-73-294 15,-50-149-15,49-197 16,-49 25-16,49-25 0,-49-74 16,0-24-16,0-50 15,0 0-15,0-24 16,0 0-16,0-1 15</inkml:trace>
  <inkml:trace contextRef="#ctx0" brushRef="#br0" timeOffset="6798.2176">7321 3474 0,'24'-25'360,"1"1"-360,-1-1 0,1 25 15,0 0-15,-1 0 16,1-24-16,24-1 16,1 25-16,-26 0 15,1 0-15,0-49 16,49 24-16,-50 25 0,25 0 15,75-25-15,-100 25 16,1 0-16,0 0 16,-1 0-16,50 0 15,-49 0-15,24 0 16,1 0-16,-26 0 16,1 0-16,24 0 15,-24 0-15,49 0 16,74 0-16,-99 0 0,25 0 15,-25 0-15,74 0 16,-24 0-16,-25 0 16,-25 0-16,25 0 15,-25 0-15,1 25 16,-1-25-16,-24 0 16,-1 0-16,1 25 0,49-25 15,-49 0-15,-1 0 16,1 24-16,0-24 15,-1 50-15,25-50 16,1 24-16,-26-24 16,75 25-16,-25 24 15,0-24-15,123 24 16,-123-24-16,25-1 0,-1-24 16,50 50-16,-25-26 15,-73 26-15,122-26 16,-123 50-16,75-25 15,-75-49-15,74 25 16,-49 0-16,-25 24 16,-24-49-16,24 25 15,-24-25-15,0 24 0,73-24 16,-73 25-16,0-25 16,-1 25-16,50 49 15,-49-50-15,73 1 16,-48 24-16,24-24 15,49-1-15,-24 26 16,-26-26-16,-23 26 16,-1-1-16,-24 0 0,-1-24 15,1-1-15,74 1 16,-75 0-16,50 49 16,-49-50-16,49 75 15,24-25-15,-24 0 16,0 0-16,0 24 15,0-24-15,25 49 16,-50-73-16,-24 24 0,49 24 16,-50-24-16,26 0 15,-26 0-15,50 25 16,-49-25-16,24-1 16,25-23-16,-49 24 15,-1 49-15,26-74 16,-26 25-16,100 49 0,-100 25 15,25-49-15,25 172 16,-24-173-16,-26 50 16,26 74-16,-1-74 15,25 25-15,-49-26 16,24-48-16,0 172 16,-24-172-16,-25 48 15,24-48-15,-24 24 0,0-73 16,0 73-16,0-74 15,0 25-15,0-25 16,0 75-16,0-26 16,0-49-16,0 25 15,0 25-15,0-1 16,0-24-16,0-49 0,0 49 16,-24 25-16,24-75 15,-25 50-15,-24-49 16,49-1-16,-25 1 15,25 0-15,0-1 16,-49 50-16,24-49 16,25 0-16,-49-1 15,24 1 1,1 24-16,-1-24 0,0-1 16,1 1-16,-1 0 15,-74 49-15,26-50 16,48 1-16,-49 24 15,25-24-15,-75 0 16,50 24-16,25-25 16,25 1-16,-50 49 15,49-49-15,-49-1 0,25 26 16,-1-26-16,1-24 16,24 25-16,1-25 15,-75 25-15,25 24 16,0-25-16,50-24 15,-26 50-15,-73-1 16,98-24-16,-24-25 16,25 24-16,-50-24 0,0 50 15,-25-26-15,50-24 16,-25 25-16,0 24 16,-25-49-16,25 25 15,-24 49-15,24-74 16,-25 49-16,-24-24 15,74-25-15,-25 24 16,-25-24-16,25 50 0,0-50 16,-24 24-16,-50 26 15,25-26-15,24 26 16,25-50-16,-25 73 16,25-48-16,25-25 0,-25 25 15,-24-25 1,24 49-16,0-49 0,49 25 15,-24-25-15,24 24 16,-73-24-16,24 25 16,24-25-16,-24 0 15,0 49-15,-24-49 16,24 25-16,25-25 16,-25 0-16,-25 0 15,25 0-15,25 0 0,-25 0 16,25 0-16,-75 0 15,75 0-15,-25 0 16,49 0-16,-24 0 16,-74 0-16,98 0 15,-24 0-15,24 0 16,1 0-16,-26 0 0,-24 0 16,25 0-16,0 0 15,24 0-15,-24 0 16,0 0-16,24 0 15,-24 0-15,-25 0 16,49 0-16,-24 0 16,-25 0-16,-25 0 15,25 0-15,25 0 16,-74 0-16,73 0 0,-48 0 16,24 0-16,25 0 15,-75 0-15,75 0 16,-25 0-16,49 0 15,1 0-15,-1 0 16,1 0-16,-50 0 16,49 0-16,0 0 0,1 0 15,-1 0-15,-24 0 16,24 0-16,-24 0 16,24 0-16,-74 0 15,26 0-15,23 0 16,-24 0-16,-24 0 15,24 0-15,24 0 16,-73 0-16,25 0 0,48 0 16,-24 0-16,50 0 15,-1 0-15,0 0 16,1 0-16,-50 0 16,49 0-16,1 0 15,-1 0-15,0 0 16,-24 0-16,24 0 15,1 0-15,-1 0 0,-24 0 16,-1 0 0,26 0-16,-1 0 15,0 0-15,1 0 16,-1-25-16,-49 25 16,-24-49-16,24 24 15,24 25-15,-24-49 0,-24 24 16,24 1-16,0-26 15,49-23-15,1 48 16,-50 0-16,0 1 16,49-1-16,0-24 15,1 49-15,-1-25 16,1 25-16,-1 0 16,-24 0-16,24-25 93</inkml:trace>
  <inkml:trace contextRef="#ctx0" brushRef="#br0" timeOffset="12491.4206">6261 7097 0,'123'0'203,"25"0"-203,49 0 16,-49 0-16,0 0 0,-25 0 16,25 0-16,-50 0 15,-48 0-15,73 0 16,-74 0-16,50 0 16,-50 0-16,74 0 15,-73 0-15,98 0 16,0 0-16,73 0 0,-73 0 15,0 0-15,0 0 16,-49 0-16,98 0 16,-99 0-16,1 0 15,-25 0-15,123 0 16,-148 0-16,25 0 16,0 0-16,25 0 15,-50 0-15,25 0 16,0 0-16,25 0 0,-25 24 15,-25-24-15,25 50 16,0-26-16,24 26 16,-24-50-16,-24 24 15,24 1-15,-50-25 16,50 49-16,0-24 16,-25 49-16,1-49 0,-26-25 15,1 24-15,0 1 16,24 24-16,25 0 15,0 25-15,-50 0 16,26 0-16,-26-25 16,26 25-16,-1 0 15,-49 25-15,49-25 16,-24 24-16,-25-24 0,0 74 16,0-99-16,0 25 15,0 0-15,0 25 16,-25-25-16,-49 0 15,50-50-15,24 1 16,-50 24-16,26 25 16,-1-49-16,0 0 0,-24 49 15,25-50-15,-1 50 16,-98 25-16,73-25 16,-24-50-16,0 26 15,-24-26-15,24 25 16,0-24-16,25 0 15,-25 24-15,-74-49 16,25 74-16,24-74 0,-49 25 16,50-25-16,-26 0 15,26 0-15,48 0 16,-24 0-16,50 0 16,-1 0-16,1 0 15,-50 0-15,49 0 16,0 24-16,1-24 15,-1 0-15,-24 25 0,24-25 16,-24 49-16,-75-24 16,100 0-16,-25 24 15,-25-25-15,-25 50 16,-24-49-16,24 49 16,25-25-16,0 25 15,-24 0-15,-26 25 0,51-25 16,-1 0-16,-25-50 15,25 25-15,0-24 16,49 49-16,-49-49 16,50-1-16,-25 26 15,24-26-15,-49 1 16,0 0-16,25 24 16,-75-25-16,51 50 15,-26-49-15,25 24 16,-74-24-16,50 24 0,24-24 15,0-25-15,-74 49 16,98-24-16,-24 0 16,1 48-16,-26-23 15,25-26-15,-49 26 16,24-26-16,25 1 0,25-25 16,-25 49-16,0-49 15,25 0-15,24 25 16,0-25-16,1 0 15,-26 25-15,26-25 16,-1 73-16,-49-73 16,-24 25-16,73 0 15,0-25-15,-49 24 16,50-24-16,-1 50 0,0-50 16,-48 0-16,48 0 15,0 0-15,1 0 16,-1 24-16,0-24 15,1 0-15,-26 0 32,26 0-17,-1 0-15,-24 0 0,24 25 16,-24-25 0,24 0-16,1 0 15,-1 0 1,0 0-1,1 0-15,-1 0 16,-49 0-16,49 0 16,1 0-1,-1 0 1,0 0-16,1 0 16,-26 0-1,26 0 1,-1 0-16,-24 0 15,24 0 1,-24 0 0,24 0-16,1 0 15,-1 0-15,0 0 16,1 0 0,-1 0 46,-49 0 16,49 0-62,1 0-16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6-16T06:26:33.280"/>
    </inkml:context>
    <inkml:brush xml:id="br0">
      <inkml:brushProperty name="width" value="0.05292" units="cm"/>
      <inkml:brushProperty name="height" value="0.05292" units="cm"/>
      <inkml:brushProperty name="color" value="#FF0000"/>
    </inkml:brush>
  </inkml:definitions>
  <inkml:trace contextRef="#ctx0" brushRef="#br0">23939 4565 0,'0'0'47,"25"0"-47,-1 24 16,1 1-16,0-25 15,-25 25-15,74 0 16,-49 0 15,-25-1-31,25-24 16,0 0 124,0 0-124,24-24-1,26-76-15,98-73 16,-24 49-16,-99 0 16,74 0-16,-50 24 15,75 1-15,-124 74 16,-25 25-1,25 0-15</inkml:trace>
  <inkml:trace contextRef="#ctx0" brushRef="#br0" timeOffset="2124.1215">24609 5532 0,'0'0'63,"24"-25"-63,-24 25 15,25 0 1,0 0-1,0 0 1,0 0-16,-1 25 16,26-25 30,-50 0-30,99-25-16,0-74 16,149-99-16,-99 123 15,-49-24-15,-26 74 16,0-25-1,-24 26-15,-25 24 16,-25 0-16</inkml:trace>
  <inkml:trace contextRef="#ctx0" brushRef="#br0" timeOffset="3646.2085">26171 6549 0,'0'-25'156,"0"25"-109,50-24 31,74-51-63,-25-49-15,100 0 16,-1-25-16,-49 50 16,0-25-16,124 0 15,-199 74-15,-49 25 16,0 1-16</inkml:trace>
  <inkml:trace contextRef="#ctx0" brushRef="#br0" timeOffset="6451.369">17985 7864 0,'-25'0'0,"0"0"15,1 0 1,-1 0-1,0 0 17,25 0-1,0 25-31,0 0 15,0 24 1,-25-24-16,25 25 16,0-26-16,0 1 15,0 25-15,0 24 16,0-24-16,0 24 15,0-24-15,25 0 16,-25-26 0,0 51-16,0-1 15,0-24-15,0 24 16,0-49-16,0 25 15,0-26-15,-50 1 16,26 25 0,-1-25-16,25-25 46,-25 0-46,0 0 32,25 24 92,0-24-108,0 50-16,0-25 16,0 25-1,0-26 1,0 1-16,0 0 0,0 0 15,0 0-15,-25 24 16,25 26 0,0-51-16,0 1 15,0 50-15,0-75 16,0 24-1,0 1 1,0-25 46,0 0-46,0 0 15,25 0 0,0 0 47,-25 0-78,25 0 16,0 0 31,-25 0-47</inkml:trace>
  <inkml:trace contextRef="#ctx0" brushRef="#br0" timeOffset="7526.4305">24633 12404 0,'0'0'46,"0"24"-30,0 1-16,0 50 16,0-75 46,75-25-46,74-149-16,49 25 15,0-49-15,-49 99 16,25 0-16,-25-26 15,-100 125-15,-24 0 16,0 0 93,-25 25-109</inkml:trace>
  <inkml:trace contextRef="#ctx0" brushRef="#br0" timeOffset="8056.4608">24484 13396 0,'0'0'62,"50"0"-46,124-74-16,49-50 15,124-100-15,-148 75 16,24 50-16,-149 25 15,75-25-15,0 24 16,-124 75 0,0-25-16,-25 25 78</inkml:trace>
  <inkml:trace contextRef="#ctx0" brushRef="#br0" timeOffset="8639.4942">24807 14041 0,'0'0'63,"50"-25"-48,98-49-15,26-50 16,-100 74-16,1 0 16,-1 50-16,-24-49 15,-25 24-15,49 25 16,1-99-1,-51 99 1</inkml:trace>
  <inkml:trace contextRef="#ctx0" brushRef="#br0" timeOffset="11030.6309">17960 15058 0,'0'0'63,"-25"0"-48,25 0 1,-24 0-16,-1 0 16,0 0-1,0 50-15,25-25 16,-25-1-1,25 1-15,-24 25 16,-1-25-16,25-1 16,0 1-1,0 50-15,0-51 16,0 26-16,0 24 15,25 26-15,-1-100 16,1 49-16,-25-24 16,25 0-16,-25 0 15,0-1-15,0 1 16,25 25-16,-25 0 15,0-26 1,25 26-16,-25-25 16,0 0-1,0-1-15,0 51 16,-25-75-16,0 25 15,0-25-15,25 0 16,-25 0 0,1 0-1,-1 0 1,25 0-1,0 24 48,0 1-63,0-25 15,0 25 1,49 49 0,-49-49-1,0 0 1,0 25-16,0-50 15,0 24-15,0 26 16,0-25-16,-24 0 16,24 0-1,0-25-15,-25 49 16,0 26-16,25-51 15,-25 1 1,25 25-16,0 24 16,0-49-16,0 49 15,0 26-15,0-1 16,0-74-16,0 74 15,0-74-15,0 0 16,0-1-16,0 1 16,25 0-1,0 0 1,0-25 15,-25 0-31,49 0 16,-24 0 15,-25 0-16,25 0 1,0 0-16,24 0 16,-24 0-1,0 0-15,0 0 16,-25 0-1,24 0-15,1 0 16,-25 0-16,25 0 16,25 0-16,-50 0 15,49 0 1,26 0-16,-50 0 15,49 0-15</inkml:trace>
  <inkml:trace contextRef="#ctx0" brushRef="#br0" timeOffset="15673.8965">5333 6028 0,'0'25'93,"0"0"-61,0-25-17,25 0-15,25 25 16,-50-1-16,50-24 15,-26 25-15,1-25 16,25 0 0,24 25-16,-49-25 15,74 25-15,-24-25 16,24 25-16,-50-25 15,1 0-15,49 24 16,-24-24-16,-1 0 16,-24 0-16,49 0 15,25 0-15,-50 0 16,1 0-16,-50 0 15,24 0-15,1 0 16,0 0 0,-1 0-16</inkml:trace>
  <inkml:trace contextRef="#ctx0" brushRef="#br0" timeOffset="23069.3192">7219 6078 0,'25'0'31,"-1"0"-31,1 25 16,-25-1 0,0 1-16,0-25 109,0 25-94,0 0-15</inkml:trace>
  <inkml:trace contextRef="#ctx0" brushRef="#br0" timeOffset="24015.3736">7517 6078 0,'0'0'47,"0"49"-47,0 26 16,0-50-16,0 49 15,-25-24-15,25-26 16,0-24-16,0 50 16,0-25-16,0 0 31,0 0-31,0-1 15,0-24 17,25 0-32,-1 0 15,1 0-15,-25-24 16,25-1-16,0 25 15,0-25 1,-25 0 78,0 25-79,-50 0 1,25 0-16,0 0 15,1 0 1,-1-25 0,25 25-1,-25 0 1,0-25-1</inkml:trace>
  <inkml:trace contextRef="#ctx0" brushRef="#br0" timeOffset="42013.403">11436 6301 0,'25'0'78,"24"0"-63,26 0 1,24 0-16,25 0 15,-49 0-15,24-50 16,25 50-16,99-24 16,-124 24-16,75-75 15,-100 75-15,1 0 16,-26 0-16</inkml:trace>
  <inkml:trace contextRef="#ctx0" brushRef="#br0" timeOffset="47015.6892">8980 6351 0,'0'-25'125,"0"25"-109,0-25 30,-25-25-46,1 50 32,24-24-32,-25-1 15,0 25-15,-25-50 31,50 50 63,-49 0-32,24 0-46,25 0-16,-25 0 16,0 0-16,25 0 15,-25 0 1,1 0-1,-1 0 1,0 0-16,0 0 16,0 0 15,25 0-31,-24 25 78,-1 0-63,0 0 1,25-1 15,-25 1-31,25 0 47,0-25-31,0 25-16,-25 24 31,1-24-31,24 0 31,0 0 0,0 0-15,-25-25-1,25 25 1,0-1 0,0 1-1,0 0 1,0 0-16,0 0 15,0-25 1,0 24-16,0 1 16,0-25-16,0 25 15,0 49 16,0-74-31,25 25 32,-1 0-17,1 0 1,-25 0-16,25 49 15,0-49 1,0-25 15,-25 25-31,24-1 31,1 1-15,0-25-16,-25 50 16,25-50-1,0 25 1,-25-25-16,24 0 15,1 0-15,25 0 16,-25 0-16,-1 25 16,1-25-1,-25 0 1,25 0 46,0 0-31,0 0-15,-25 0-16,25 0 16,-1 0-16,-24-25 15,25 0 1,0 0-1,0 25 17,-25-25-32,0 0 15,49 1 1,-49 24-1,25-50 1,-25 25-16,0 0 16,0 1-1,0-1-15,0 0 16,0-25-1,0 26-15,25-1 16,-25-25-16,0 25 16,0-24-16,0 24 15,0 0-15,0 0 16,0 1-1,0-1-15,0 25 16,0-75 0,0 75-1,0-25-15,0 1 16,0-1-1,0 25-15,0-25 16,-25-49 0,0 74-1,1-25-15,24 0 16,-25 25 15,0 0 0,25 0-15,-25 0-16,0 0 15,1 0-15,24 0 16,-50 0-16,25 0 16,25 0-1,-25 0 1,-24 0-16,49 0 31,-25 0-15,0 0 140,25 0-141,25 0 1</inkml:trace>
  <inkml:trace contextRef="#ctx0" brushRef="#br0" timeOffset="52087.9793">8633 12032 0,'0'0'218,"74"0"-202,1-25 0,-1 25-16,1 0 15,-1-50-15,0 50 16,1 0-16,-1-25 15,-24 25-15,-25 0 16,-25 0-16,24 0 16,1 0-16,-25 0 31,25 0-16,0 0-15,0 0 16,-1 0 0,26-24-16,-25 24 15,-25 0-15,0 0 203,-25 0-187,0 0-16,0 0 15,1 0 1</inkml:trace>
  <inkml:trace contextRef="#ctx0" brushRef="#br0" timeOffset="52902.0255">8633 12205 0,'0'0'62,"49"0"-46,51 0-16,24 0 15,-25 0-15,-49 0 16,49 0-16,-25 0 16,1 0-16,-51 0 15,1 0-15,25 0 16,-50 0-16,25 0 15,-1 0 1</inkml:trace>
  <inkml:trace contextRef="#ctx0" brushRef="#br0" timeOffset="59157.3836">9749 10940 0,'25'0'16,"25"0"0,24 0-16,50 0 15,0 0-15,-25 0 16,50-50-16,99 1 15,-49-26 1,49 75-16,-25-24 16,25-51-16,-25 75 15,75-49-15,-75-51 16,-74 76-16,-25-1 15,-99 25-15,0 0 16,0 0-16</inkml:trace>
  <inkml:trace contextRef="#ctx0" brushRef="#br0" timeOffset="60243.4457">11163 11163 0,'-25'25'47,"-24"0"-32,49 74-15,-75 50 16,-24 74-16,74-74 16,-24-50-16,49-74 15,0 0-15,-25-25 31,25 0 94,25 0-109,-25 0-16,24 0 15,1 0 1,0 0 0,0 0-16,24 0 15,-24 0 1,25 0-16,-25 0 15,49 0-15</inkml:trace>
  <inkml:trace contextRef="#ctx0" brushRef="#br0" timeOffset="60813.4783">11138 11908 0,'-24'0'15,"24"0"-15,0 24 16,0 26-16,0 49 15,24-49-15,1-1 16,0 1-16,-25-50 16,25 50-1,-25-26-15</inkml:trace>
  <inkml:trace contextRef="#ctx0" brushRef="#br0" timeOffset="62237.5598">8484 10667 0,'25'0'62,"0"0"-46,24 50-16,-24-1 15,25 75-15,-26-49 16,26-1-16,-50-74 15,25 25 1</inkml:trace>
  <inkml:trace contextRef="#ctx0" brushRef="#br0" timeOffset="63309.6209">8881 10667 0,'0'25'47,"0"0"-32,25 49-15,-25 1 16,25-1-16,-25-49 15,0 0 1,74 49-16,-49-49 16,0 25-16,-25-26 15,0-24 63,24-24-78,1-76 16,0 51-16,-25 24 15,0 0-15,0 0 16,0-24 0,0 49 30,0-25-30,0 0 0,-25 25-16,0-25 15,-49 25-15,49-25 16,25 1-16,-25-1 31,1 25-15,-1 0 93,25 0-62,-25 0-47,0 0 15,0 0 16,25 0 1</inkml:trace>
  <inkml:trace contextRef="#ctx0" brushRef="#br0" timeOffset="65561.7499">6549 10990 0,'0'0'187,"0"0"-156,0-25-15,25 25 31,0 0-32,-1-25-15,1 25 16,-25 0 0,25-25 15,0 25-16,0 0 17,-25 0-1,24 0-31,1 0 15,0 0 1,-25 0 62,25 0-78,0 0 31,0 0-15,-25 0-1,49 50-15,-49-50 16,0 25 0,0-1-1,0 1-15,0 0 16,0 0-1,0 0-15,0 0 16,0-1 15,0 1-15,-25-25-1,25 25 1,0-25 124,75 0-124,-1-25-16,-24 0 16,74-49-16,-75 74 15,26-25-15,-26-25 16,-24 50-16,0 0 31</inkml:trace>
  <inkml:trace contextRef="#ctx0" brushRef="#br0" timeOffset="94946.4304">10096 7442 0,'-24'0'31,"-1"25"-15,25-25-1,-25 25 1,-25 24-1,50-49 1,0 75-16,0-50 16,0-25-16,-24 49 15,24-24 16,0-25-31,0 50 16,-25-1 0,25-49-1,0 50 1,0-25-1,0-25-15,0 49 16,-25 1 0,25-25-1,0-25-15,0 74 16,0-24-1,0-25-15,0 24 16,0-49-16,0 50 16,0-1-16,0-49 15,0 25 1,0 0-16,0 0 31,0-25-15,0 25-16,0 24 31,0-24-16,0 0 1,0 0 0,0 0-1,0-1 1,0 1-16,0 0 15,0 25-15,0-26 16,0 1 0,0 25-16,0-25 15,0 24 1,0 1-16,0-25 15,0 49-15,0-49 16,0-25 0,25 50-16,-25-26 15,0 1-15,0-25 16,0 75-16,25-75 15,-25 24-15,24 26 16,1-25-16,-25-25 16,0 49-1,0-24-15,25-25 16,0 50-16,-25-25 15,0-25 1,25 24 0,-25 26 15,49-50-31,-24 25 31,25 24-31,-50-24 31,24-25-31,1 25 16,0 25-1,0-26-15,0 1 16,0 0-16,-1 0 16,-24-25-16,25 0 15,0 0 1,0 0-1,0 25-15,-1-25 32,-24 0-32,25 0 15,0 0-15,0 0 16,-25 0-16,25 0 15,24 0 1,-49 0-16,50 0 16,-25 0-16,24 0 15,-24 0-15,0 0 16,0 0-1,24 0-15,-49 0 16,50 0-16,-1 0 16,-49 0-16,25 0 15,25 0-15,-25 0 16,24 0-16,-24 0 15,-25 0 1,25 0-16,25 0 0,-50 0 16,49 0-16,1-25 15,-25 25 1,49 0-16,-49 0 15,0 0-15,-25 0 16,24 0-16,1 0 16,0 0-16,0 0 31,0 0-31,-25 0 15,24-25-15,1 25 16,0-25 0,-25 25-1,25 0-15,24 0 16,-24-49-1,-25 49-15,25 0 16,25-25-16,-25 0 16,-1 25-1,1 0-15,0-25 16,0 25-16,0-25 15,-1 1-15,26-26 16,0 25-16,-26 25 16,1-25-16,0 1 15,0 24 1,-25 0-16,25-25 15,-1 25-15,1-25 32,-25-25-32,0 50 15,50-24-15,-25-1 16,-1 0-16,1 0 15,0 25-15,0-25 16,-25-24-16,25 49 16,0-50-16,-25 25 31,0 25-16,24-24-15,-24-1 16,0 0-16,0-25 16,0 25-16,0 1 15,0-26-15,0-24 16,0 49-16,0 0 15,0-49-15,0 49 16,0-25-16,0 1 16,0 49-16,0-25 15,0-25-15,0 25 16,0-24-16,0-26 15,-24 26-15,-26-1 16,50 25-16,-50-24 16,50 24-16,-25-50 15,1 51 1,-1-1-16,0 0 15,25 0 1,0-24 0,-25 24-16,0 0 15,1 0 1,-1 0-1,0 1 1,0-1-16,0 0 16,25 0-1,-24 0 1,-26 25-1,50-25 1,-25 1-16,-24-1 16,49 25-16,-25-50 15,-50 1-15,51 24 16,-1 25-16,25-25 15,-25 0 1,0 25 0,0-25-16,0 1 15,-24-1-15,24 25 16,0 0-1,-24-25-15,24 25 32,25 0-32,-25 0 15,-49-25-15,74 25 16,-75 0-16,1 0 15,49-25-15,-25 25 16,-24 0-16,49 0 16,0 0-16,-24 0 15,24 0 1,-25 0-16,25 0 15,25 0-15,-24 0 16,-26 0-16,25 0 16,0 0-1,1 0-15,24 0 16,-25 0-1,0 0 1,0 0 0,0 0-16,1 0 15,-1 0-15,25 0 16,-25 0-16,0 0 15,0 0 17,-24 0-17,24 0 1,0 0-1,0 0-15,-24 0 16,-1 0 0,25 0-1,1 0-15,24 0 16,-50 0-16,25 0 15,25 25-15,-25-25 16,0 0 0,1 0-16,24 0 15,-25 50-15,0-50 16,0 0-1,0 25 1,1-25 0,-1 0-16,25 24 15,-25-24 1,0 25-1,0 0 17,25 0 14,0 0-14,0-1-32,0-24 15,25 0-15</inkml:trace>
  <inkml:trace contextRef="#ctx0" brushRef="#br0" timeOffset="102068.838">5482 10047 0,'0'0'94,"0"0"-63,25 0-15,0 0-16,0 0 15,0 0 1,-1 0-16,1 0 16,25 0-16,-50 0 15,25 0 1,-1 0-16,1 0 0,-25 0 15,50 0-15,-25 0 16,-1 0-16,1 0 16,0 0-16,0 0 15,0 0 1,24 0-16,1 0 15,-25 0-15,0 0 16,24 25-16,-24-25 16,0 0-16,-25 0 31,25 0-16,24 25-15,-49-25 16,50 0-16,-25 0 16,-1 0-16,1 0 15,0 0 1,0 0-16,0 0 15,-1 0-15,1 0 16,0 0-16,0 0 16,0 0-1,24 24-15,-24-24 16,-25 0 15,25 0-15,0 0-16,-1 0 15,-24 0 1,25 0-16,0 0 15,0 0-15,25 0 16,-1 0-16,1 0 16,-25 0-16,24 0 15,-49 0-15,50 0 16,-25 0-16,-25 0 15,49 0-15,1 0 16,-50 0-16,25 0 16,24 0-16,-24 0 15,25 0-15,-26 0 16,1 0-1,25 0-15,-50 0 16,50 0-16,-1 0 16,-24 0-16,49 0 15,-49 0-15,0 0 16,0 0-16,0 0 15,-1 0-15,26 0 16,-50 0-16,50 0 16,-26 0-16,51 0 15,-1 0 1,-49 0-16,0 0 0,49 0 15,-74 0 1,25 0-16,0 0 16,0-24-16,24 24 15,-24 0-15,0 0 16,0 0-16,24 0 15,-24-25-15,0 25 16,0 0-16,24 0 16,-24 0-1,0 0-15,25 0 16,-50 0-16,24 0 15,26-25-15,-50 25 16,50 0-16,-26 0 16,-24-25-16,50 25 15,0-25-15,-50 25 16,25 0-16,49 0 15,-74 0 1,50 0-16,-26-24 31,-24 24-15,25 0-1,0-50-15,0 50 16,-25 0 0,49 0-1,-24-25 1,-25 0-16,25 25 15,25-24 17,-50 24-17,24-25-15,1 0 31,0 0-31,-25 0 32,25-24-1,-25 24-16,25-25-15,-25-24 16,24 24-16,1 25 16,0-24-16,-25-1 15,0 25 1,0 25-1,0-24 1,0-1-16,0 25 16,0-50-16,0 1 15,0 24-15,0 0 16,0 0-1,0 25-15,0-25 16,0-49-16,0 74 16,0-25-1,0 0-15,0 0 16,0-24-16,0-1 15,0 25-15,0-24 16,0 24-16,0 25 16,0-25-16,0-24 15,0 24 1,0 0-16,0-25 15,0 50-15,0-74 16,0 49-16,0 25 16,0-25-16,-25-24 15,25 49 1,0-25-16,0-25 15,-25 25 1,25-24-16,0 24 16,-24 0-16,-1-24 15,0-1-15,0 25 16,0 25-16,1-25 15,24 1-15,-25-1 16,0 0-16,25-25 16,-25 26-1,25 24 1,-25-25-16,1 0 31,24 25-31,-25-50 16,0 50-1,0-24 1,25-1-16,-25 25 31,1 0-15,-26 0-16,25 0 15,0 0 1,1 0-16,24-25 15,-25 25 1,0-25-16,0 25 16,0 0-16,0-25 15,25 25-15,-24 0 16,-1 0-16,0 0 15,-25 0-15,26 0 16,-1 0-16,25 0 16,-25 0-16,0 0 15,25 0 1,-49 0-1,-1 0-15,50 0 16,-99-49-16,49 49 16,25-25-16,-24 25 15,24 0 1,0 0-1,-49-25-15,49 25 16,-25-25-16,-24 25 16,49-25-16,0 25 15,25 0-15,-25 0 16,1 0-1,24 0 1,-50 0-16,25 0 16,0 0-16,-49 0 15,-25 0-15,74 0 16,0 0-16,-24 0 15,24 0 1,0 0-16,0 0 16,0 0-16,25 0 15,-25-24-15,1 24 16,-1 0-1,0 0 1,0 0-16,0 0 16,25 0-1,-24 0-15,-1 0 16,0-25-16,0 25 15,0 0 1,25 0-16,-24 0 16,-26 0-16,50 0 15,-25 0 1,-24 0-16,49 0 31,-25 0-15,0 0-16,0 0 62,25 0-62,-25 0 16,1 0 15,-1 0-31,25 0 15,-25 0 1,0 0 0,25 0-16,-25 0 62,0 0-46,1 0-1,-1 0 1,0 0-1,0 0 1,25 0 15,-25 0-31,1 0 16,-1 0-1,25 0 17,-25 0-17,0 0 1,0 0-16,1 0 15,-1 0 1,0 0-16,25 0 16,-50 0-1,26 0 48,24 25-48,-25-25 48,0 0-48,25 0 48,-25 0-48,0 0 1,1 24 15,24 1-15,-25-25-1,0 25 578,25-25-531,0 25 235,0 0-297,-25-1 156,25-24-141,-25 0 17,1 25-17,-26 0 32,0 50-16,25-75 16,1 24-16,24 1 16,-25 0-31,25-25-1,-25 25 16,0 0-31,25-1 16,0 1 0,0 0-1,0 0 1,0-25-16,-25 74 15,1-24 1,-1-25 0,-25 24-16,25-24 31,25 0-31,0-25 15,-49 74-15,24-49 16,0 25-16,25-25 16,-49 24-16,24-24 15,0 25-15,0-1 16,0-24-16,25 49 15,-24-49 1,-26 0-16,50 0 16,0 0-1,0-1-15,-25 1 16,25 25-1,-25-25 1,0-1 0,25 1-16,-24 0 15,24 0-15,0 0 16,0 0-16,0-25 15,0 24 1,0 1-16,0 0 16,0-25-1,0 50-15,0-26 16,0-24-1,0 50-15,0 0 16,0-1-16,0-24 16,0 25-16,0-26 15,0 1 1,49 0-16,-24 25 15,-25-50 1,25 24 0,0 1-16,-25-25 15,25 25 1,-25 25 0,24-1-16,-24-49 15,25 25 1,0 0-16,-25-25 15,0 25 1,25 0-16,-25-1 16,25 1-16,-1 0 31,-24 0 78,25-25-78,-25 25 0,50-1 79,-50 1-64,49-50-30,-24 1-16,0-1 16</inkml:trace>
  <inkml:trace contextRef="#ctx0" brushRef="#br0" timeOffset="104512.9777">13024 7269 0,'0'-50'125,"0"50"-125,-25 0 15,0 0-15,-25 0 16,26 0-16,-1 0 15,-25 25-15,-24 0 16,-25-25-16,99 24 16,-25-24-16,-25 50 15,50 0 1,-25-50-16,25 24 15,-24 26 1,24-50 15,0 25-31,0 0 63,0-1-1,24-24-46,-24 0-16,0 0 109,0 25-94,-24 0-15,-1 0 16,0-25-16,25 25 16,-50-1-1,50 1 1,0 0 31,0 0-32,0 0 1,0-25 15,0 25-15,25-1-16,-25 1 15,25-25 1,0 0-1,-25 0 1,49 0-16,-24 0 16,0 0-16,25 0 15,-26 0-15,-24 0 16,75 0-16,-50 0 15,-25 0 1,24 0-16,1 0 140,0-25-124,0 1-16,0 24 16,-1-50-1</inkml:trace>
  <inkml:trace contextRef="#ctx0" brushRef="#br0" timeOffset="105965.0609">12924 7715 0,'0'0'63,"0"25"-48,0 0-15,0 0 16,0-1-16,0 26 15,0-25-15,25 0 16,-25-1 0,0-48 93,0-1-94,0-25-15,0 25 0,0 25 16,0-24 0,0-26-16,50 0 15,-25 50 1,-1-25-1,1 25-15,25 0 63,-50 0-63,25 0 15,24 50-15,-49-25 16,25 0-16,0-25 16,0 25-1,-25-1-15,0 1 16,0-25 93,0-49-93,0 49-16,0-75 15,25 50-15,-1 25 16,1 0-16,0-25 15,0 1-15,0-1 16,-1 25 15,1 0-15,0 0-1,-25 0-15,25 0 16,0 25 0,-25-25 15,24 24-31,1-24 78,0 0-63,-25 0-15,74 0 16,-49 0-16,-25 0 16,50-24-16,-25-1 15,-1-50-15,-24 26 16,25 24-16,-25 25 31,0 0 63,0 25-79,25 74-15,-25-74 16,25 49-16,-25-24 15,25 24-15,-25-49 16,0 74-16,0-49 16,25 24-16,-25 1 15,24-26-15,-24 1 16,25-25-16,-25-25 15,0 0 141,0 0-156,0-99 16,0 49-16,0 0 16</inkml:trace>
  <inkml:trace contextRef="#ctx0" brushRef="#br0" timeOffset="106971.1184">13991 7690 0,'0'0'171,"0"-74"-155,-25 49-16,25 25 16,0-25-16,0 0 15,0 1-15,0-1 16,0-25-16,0 1 31,0 24-15,0 0-16,25 0 31,-25 25 47,50 0-63,-25 0 1,-1 0 0,1 0-16,0 0 15,0 50-15,-25-25 16,0-1-16,0 1 47,0 0-32,0 0 1,0 24-1,0 1-15,-25 0 16,25-26 0,-50 26-16,1-50 15,49 25 1,-25 25-16,-25-26 15,1 1-15,24-25 16,0 0-16,0 0 16,0 0 62,25 0-63,-24 0-15,-1 0 16</inkml:trace>
  <inkml:trace contextRef="#ctx0" brushRef="#br0" timeOffset="109602.2689">2729 8410 0,'0'25'47,"0"49"-31,0 50-16,25-25 15,-25-24-15,24 49 16,26-50-16,-50 50 16,25-25-16,0 50 15,24-25-15,-49-25 16,0 25-16,25-49 15,0-25-15,-25-26 16,0-24-16,25 0 109,-25 0-93,0-24-16,0-51 15</inkml:trace>
  <inkml:trace contextRef="#ctx0" brushRef="#br0" timeOffset="110723.333">2878 8856 0,'0'-49'15,"-50"-26"-15,50 50 16,-25-24-16,0-26 15,25 1-15,0 49 16,0 0 0,0 1-1,0-1 1,0 25 93,0 0-93,25 0-1,25 0-15,-50 0 16,25 0-16,-1 0 15,1 0-15,0 0 16,0 0-16,0 25 16,-1-1-16,1-24 15,50 75 1,-75-50-1,0-1 1,24 1 0,-24 25-16,0-1 15,0 1-15,0 24 16,0 26-16,0-76 15,0 26-15,0 49 16,0-74-16,-24 0 16,24 0-16,0 0 15,-25-25-15</inkml:trace>
  <inkml:trace contextRef="#ctx0" brushRef="#br0" timeOffset="112603.4404">3771 9179 0,'0'-25'156,"0"0"-156,0 0 16,0 1-16,0-26 15,0 25-15,0-25 16,0 26-16,0-1 15,0 25-15,0-25 32,0 0-32,0 25 15,-50 0-15,25 0 16,0-25-16,1 25 15,-1 0 1,25 0 0,-50 0-1,25 0 1,1 0-16,-26 50 15,25-25 1,25 0-16,0 49 16,0-49-16,0 25 15,0 49-15,0-50 16,0-24-16,0 50 15,0-26-15,0-24 16,0 25-16,25-26 16,-25 1-16,50 0 15,-1 25-15,-24-50 16,49 24-16,1-24 15,-1 0 1,-49 0-16,74 0 16,-49 0-16,-50 0 15,25 0-15,24 0 16,-49 0-16,25 0 15,0 0-15,0-24 16,-25-1-16,25 0 16,-1 0-16,1 25 15,0-49-15,0-1 16,-25-49-16,25 24 15,-25 51-15,0-51 16,74 1-16,-74 24 16,0 0-16,0 26 15,0-26-15,0 50 16,0-25-16,0 0 15,0 25 1,0-49-16,-25 24 0,0 25 16,-24-25-1,49 25-15,-25 0 16,-25 0-16,50-25 15,-24 1-15,-1 24 16,25 0 46,-25 0-62,0 0 16,25 24-16,0-24 16,-25 75-16,25-26 15,0-49-15,0 25 16,0 25-16,0-25 15,0 24-15,0-24 16,0-25 46,25 0-62,0 0 16,-25 0-16,50 0 16,-26 0-16,76 0 15,-51 0-15,1 0 16,-1 0-16,-24 0 15,0 0 1,0 0-16,-25 0 16,25 0-1,-1 0 1,-24 0-1,50 0-15,-25 0 16,0 25 0,-25 0-1,0-25-15,0 74 16,0-74-16,0 50 15,0-25-15,0-25 16,0 24-16,0 26 16,0-50-1,25 25 1,-1 0-1,-24-25 48,25 0-48,50 0-15,-75 0 16,49 0-16,1 0 16,-1 0-16,-24-50 15,0 25 110,0 25-125,-25-25 16</inkml:trace>
  <inkml:trace contextRef="#ctx0" brushRef="#br0" timeOffset="122585.0115">9427 9080 0,'0'0'125,"0"0"-94,0 0-31,24 0 16,-24-25 0,25 25 15,50-25-31,-75 25 15,24-25-15,51 0 16,-50 25 0,0 0-16,-1 0 15,-24 0 1,25-49-1,25 24 1,-25 25 0,-1 0 15,-24 0 0,50-25-15,-25 25 15</inkml:trace>
  <inkml:trace contextRef="#ctx0" brushRef="#br0" timeOffset="123639.0718">9724 8707 0,'0'0'125,"0"50"-125,0 0 16,0-26-16,0 26 15,0 24-15,0-49 16,0 25-16,0 0 16,0 49-16,0-99 15,0 25-15,0-1 16,25 1-16,0 25 15,0-25 32</inkml:trace>
  <inkml:trace contextRef="#ctx0" brushRef="#br0" timeOffset="127261.2789">9253 1885 0,'-50'25'16,"50"99"0,0 50-16,0-50 15,0 50-15,0 98 16,0-148-16,0-24 15,0 24-15,0-25 16,0 25-16,0 0 16,0-25-1,0 0-15,0-24 16,25-50-16,-25 49 15,0 1-15,25-1 16,-25 0-16,0-24 16,25 24-16,0 26 15,-25-76-15,0 51 16,24-1-16,-24-49 15,0 25-15,25-1 16,-25-24-16,0 0 16,0 0 46,0 0-62,0-25 16,25 49-16,-25 1 15,25-25-15,-25-1 16,0 1 202,49 0-218,-24-25 16,0 0-16,149 25 15,-75-25-15,25 0 16,74 0 0,26 0-16,-100 0 0,99 0 15,-99 0 1,-25 0-16,25 0 15,-24 0-15,-51 0 16,26 0-16,-1 0 16,25 0-16,0 0 15,-24-25-15,-26 25 16,26-25-16,24-24 15,-74 49-15,49-25 16,-24 0-16,0 0 16,-1 25-16,-24-25 15,49 25-15,-24-24 16,49-1-16,-24 25 15,-26 0 1,51 0-16,-26-50 16,0 50-16,-24 0 15,-50 0-15,25-25 16,0 25-16,-25 0 31,24 0-15,1 0-1,0 0 1,0-24 77,0-51-93,-25-49 16,0 0-16,0-25 16</inkml:trace>
  <inkml:trace contextRef="#ctx0" brushRef="#br0" timeOffset="128399.344">9427 2034 0,'24'0'109,"76"0"-109,98 25 16,-49-25-16,49 0 15,26 0 1,-51 25-16,1-25 15,-75 0-15,-24 0 16,-26 0-16,26 0 16,-26 0-16,-24 0 15,25 0 1,-25 0-16,-25 0 15,24 0-15,1 0 16,0 25 46</inkml:trace>
  <inkml:trace contextRef="#ctx0" brushRef="#br0" timeOffset="132132.5576">4490 2382 0,'0'-25'31,"0"25"-31,25 0 16,24 0-16,-24 0 15,0 0 1,0 0-16,0 0 15,24 0-15,1 0 16,0 0-16,74 0 16,49 0-16,100 0 15,-74 0-15,24 0 16,-25 0-16,-98 0 15,73 0-15,-74 0 16,-49 0-16,-25 0 16,24 0-16,-49 0 15,50 0 1,-25 0-16,0 0 15,74 0-15,-50 0 16,-49 0-16,50 0 16,0 0-16,-25 0 15,24 0-15,-24 0 16,0 0-1,49 0-15,-24 0 0,-50 0 16,49 0 0,1-50-16,-50 50 31,25 0-16,0 0-15,-1 0 16,-24 0 0,25-25-16,0 25 15,-25 0 1,74 0-1,-49 0-15,25 0 16,0 0-16,-1 0 16,26 0-16,-26 0 15,26-25-15,-75 25 16,24 0 15,1 0 16,0 0 62,-25 0-109,25 0 16,0 0-1,-1-24-15,1 24 31,0-25-31,0 25 16,-25 0 0,25 0-1,24 0 63,-24 0-78,25 0 16,-50 0-16,24 0 15,1 0-15,0 0 110,-25 0-95,25 0 1,0 0-1,0 0-15,-1 49 16,1-24-16,74 75 16,-74-51-16,25 100 15,-25-149-15,-1 99 16,1-24-16,25 24 15,-25 0-15,-25 25 16,49-25-16,-24 1 16,0 48-16,49-48 15,1 48 1,-50-48-16,-25-51 15,24 1-15,1 0 16,-25-26-16,0 1 16,0-25-16,0 25 15,0 0-15,0 0 16,0-1-1,0 26-15,25-50 16,-25 25-16,0 0 16,25 24-16,-25 1 31,0-25-31,25-25 15,-25 24-15,0 1 16,0 0 0,0 25-16,24-25 31,-24-1-16,0-24 110,25 25-125,-25 0 31,0-25 16,0 74-31,0-49-1,0 0-15,25 0 16,-25 0 0,0-25 15,0 49 16,0 1 62,0-50-94,0 25 1,-25-1-16,0 1 16,25-25-16,-49 50 15,-1-1-15,50-49 16,-25 0-16,-24 25 15,-51 0 1,76-25-16,-1 0 16,-50 25-16,51-25 15,-51 0-15,26 0 16,-1 0-16,-24 0 15,24 0-15,25 0 16,-49 0-16,-1 25 16,1-25-16,24 49 15,1-49 1,-51 0-16,51 0 15,-1 0-15,-49 0 16,49 25-16,26-25 16,24 0-16,-25 0 15,0 0-15,0 0 16,0 25-1,1-25-15,-1 0 16,25 0 0,-50 0-16,25 0 15,-24 0-15,24 0 16,0 0-16,0 0 15,-24 25-15,24-25 16,0 0-16,0 0 16,25 0-16,-25 25 15,1-25-15,-1 0 16,-25 0-16,25 0 15,1 0-15,-26 0 16,25 0-16,-24 0 16,24 0-1,0 0-15,25 0 16,-75 0-16,26 0 15,-1 0-15,-24 0 16,24 0-16,1 0 16,-75 0-16,49 0 15,26 0-15,24 0 16,25 0-1,-50 0-15,-24 0 0,-75 0 16,74 0-16,-24 0 16,25 0-1,-25 0-15,-75 0 16,75 0-16,-75 0 15,25 0-15,100 0 16,-51 0-16,26 0 16,-25 0-16,74 0 15,-25 0-15,1 0 16,49 0-16,-50 0 15,25 0-15,25 0 16,-25 0-16,1 0 16,-26 0-16,25 0 31,0 0-31,1 0 15,24 0 32,-25 0-16,0 0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06-17T04:44:32.941"/>
    </inkml:context>
    <inkml:brush xml:id="br0">
      <inkml:brushProperty name="width" value="0.05292" units="cm"/>
      <inkml:brushProperty name="height" value="0.05292" units="cm"/>
      <inkml:brushProperty name="color" value="#FF0000"/>
    </inkml:brush>
  </inkml:definitions>
  <inkml:trace contextRef="#ctx0" brushRef="#br0">28652 5160 0,'0'0'125,"0"0"-94,-25 0-31,25 0 15,-25 0 1,-24 0 0,49 0-16,-25 0 15,0 0-15,0 0 16,25 0-16,-24 25 15,-1 24 17,0-24-17,0-25 1,-24 50-16,24-50 15,0 49-15,0-24 16,0 0 0,25 0-1,-24 0 1,24-25-1,0 24 1,0 1 0,0-25-16,0 25 15,0 25-15,0-50 16,0 24-1,0 1 17,24-25-17,1 0 1,0 0-16,0 0 15,24 0-15,-24 0 16,25 0-16,-50 0 16,25 0-16,-1 0 15,-24 0-15,50 0 31,-25 0-15,-25 0 0,49 25-16,26 25 15,-50-50 1,-25 49-1,24-24 1,1-25-16,0 50 16,-25-25-1,0-1-15,0 26 16,0-25-16,0 24 15,0-24-15,0 0 16,-25 25 0,-49-26-1,74-24-15,-25 0 16,0 0 15,0 0-31,1 0 16,-1 0-1</inkml:trace>
  <inkml:trace contextRef="#ctx0" brushRef="#br0" timeOffset="928.0531">28950 5259 0,'0'25'32,"0"0"-17,0 49-15,0-24 16,25-1-16,-25 51 15,0-26-15,0-24 16,0-1-16,0 1 16,0 0-16,0-50 15,24 24-15,1 1 16,25 25 62,-25-50-31,-1 0-47,1 0 15,0-50-15,0 25 16,24-24-16,26-100 15,-50 124-15,-1-25 16,1-24-16,-25 0 16,0 49-16,0 0 15,0-25 1</inkml:trace>
  <inkml:trace contextRef="#ctx0" brushRef="#br0" timeOffset="2356.1347">29793 5284 0,'-25'25'0,"1"24"15,24-24-15,0 74 16,0-74-1,0 50-15,0-26 0,0-24 16,0 0 0,0 25-16,0-50 109,0-25-94,0 0-15,0-50 16,0 26-16,0 24 16,0 0-16,0-24 15,0-26-15,0 50 16,0 1-1,0-1-15,49 0 0,-24 25 78,-25 0-62,25 0 0,0 25-16,-1 24 15,1 1 1,-25-50-16,0 0 171,25 0-155,0-25-16,0 0 16,-25 25-1,24-24-15,26-26 16,0 25-1,-50 25 95,24 0-79,1 0-31,-25 25 15,25 49-15,0-24 16,-25 0-16,0 24 16,0-49-16,25 24 15,-1 1-15,1-25 16,-25 0-1,25 24 95,0-49-95,-25-24 1</inkml:trace>
  <inkml:trace contextRef="#ctx0" brushRef="#br0" timeOffset="3555.2033">26320 3820 0,'0'0'31,"0"50"-31,0 49 16,0-49-16,0 49 15,0-25-15,0-49 16,0-25-16,0 50 16,0-25-16,0 24 15,0-24 1,0 0-16,0 0 15,0 0-15,0-25 172,0-25-172</inkml:trace>
  <inkml:trace contextRef="#ctx0" brushRef="#br0" timeOffset="5817.3327">26320 3721 0,'0'0'125,"25"0"-110,0 0 1,0 0-16,24 0 16,26 0-16,24 0 15,-74 0 1,49 0-16,-49 0 15,25 0-15,24 0 16,-49 0-16,-25 0 16,74 0-16,1 0 15,49-25-15,-25 0 16,-25 25-16,-49-24 15,0 24-15,49-25 16,-74 0 0,25 25 62,0 0-78,-25 0 109,25 0-94,0-25-15,-1 25 32,1-25-17,0 25-15,0 0 16,-25-24-1,25 24 17,-1 0 108,-24 0-124,0 49-1,25-24-15,-25 0 16,25 74-16,-25-74 15,0 25-15,0-1 16,0 50-16,25-49 16,0-25-16,-1 49 15,-24-49-15,0 0 16,25 0-16,-25-1 31,25 1-15,-25-25 15,0 50-31,0-1 15,0-24-15,0 0 16,0 25 93,0-25-109,-149-1 16,100 1-16,-100 25 15,99-50-15,-74 49 16,50-24-16,-1 25 16,-24-25-16,25-1 15,-1-24-15,50 0 31,25 0-15,-24 0 0,-1 0-16,0 0 15,0 0 16,0 0-15,1 0-16,-1 0 16,0 0-16,25 0 15,-25 0 16,0 0-15,0 0 0,25 0-16,-49 0 15,-1 0-15,50 0 16,-25 0-16,1 0 15,24 0 1,-75 0-16,50 0 31,25 0 0,-24-24-15,-1 24 0,0 0-16,0-25 15,0 25 1,1-25-1,24 25 17,-25-25-1,25 0 78,0 25-109</inkml:trace>
  <inkml:trace contextRef="#ctx0" brushRef="#br0" timeOffset="8562.4897">28900 3448 0,'0'0'78,"25"25"-62,-25 0-16,0-25 15,0 49 1,0-24-16,0 50 0,0-26 16,0-24-16,50 149 15,24-75 1,-24 0-16,-50-49 0,24-1 15,1 26 1,-25-75 0,0 0 93,0-25-109,0 0 15,0-49-15,-25-1 16,25 1-16,-24-50 16,24 74-16,0 26 15,0-1-15,0-25 16,-25 25 15,25 0 16,0 1-32,0-1 17,-25 25-32,25-25 31,-25 0 0,25 25-31,-25-49 16,25 24-16,0 0 15,0 25 16,-24-25 1,-1 0-17,25 25-15,-25-24 16,25-26 46,0 50-62,0-25 125,50-24-109,-26 24-16,76 0 15,48-74-15,51 24 16,-75 51-16,25-26 15,-25-25-15,49 51 16,-49-26-16,-99 50 16,25 0-16,-25-25 15,-1 25 1,1 0-1,0 0 1,0 0-16,0 0 16,0 0 15,-25 0-31,24 0 15,1 0 126,-25 0-141,0 50 0,0-1 15,0 1 1,25 0-16,0 74 16,0-50-16,-25 1 15,0-1-15,0-24 16,49 24-16,-49-49 47,0 0-16,0-25 0,0 24 0,0 1 0,0 0-31,0 49 16,0-24-16,-74 0 16,24-1-16,-99 26 15,50-50-15,-50 74 16,100-74-16,-26-25 15,-24 0-15,49 49 16,-24-24-16,49 0 16,0-25-16,1 0 15,-1 0 1,25 0-1,-25 0 17,0 0-17,0 0-15,0 0 31,1 0-15,-1 0-16,25 0 16,-25 0 15,0 0-16,0 0 1,1 0 0,-1 0-16,0 0 15,0 0-15,0 0 16,25 0-16,0 0 187,25 0-171</inkml:trace>
  <inkml:trace contextRef="#ctx0" brushRef="#br0" timeOffset="10383.5939">26618 3051 0,'-25'0'16,"25"0"15,0 50-31,0 0 16,0-26-16,0 1 15,0 0-15,0 49 16,0-49-1,0 0 1,0-25-16,0 0 109,0 0-93,0-50-16,0 50 15,0-49-15,0 24 16,0 25-16,25-50 16,-25 1-1,25 49 48,-1-25-32,1 25-16,-25 0 1,25 0 0,0 0-16,0 0 15,-25 0-15,25 0 16,24-25 109,-49 0-94,0 25-31,0-24 15,0-1-15,0 0 16,0 0-16,0-25 16,0 50-16,0-24 15,0-1-15,0 0 16,0 0-16,0 0 15</inkml:trace>
  <inkml:trace contextRef="#ctx0" brushRef="#br0" timeOffset="11237.6427">26940 2754 0,'50'0'47,"-50"0"-31,25 0-16,-25 99 15,25-50-15,-1-49 16,-24 25-16,0 50 16,0-75-1,0 25 79,25 24-79,0 26-15,-25-51 16</inkml:trace>
  <inkml:trace contextRef="#ctx0" brushRef="#br0" timeOffset="12705.7267">29099 2357 0,'0'0'62,"0"49"-62,0-24 16,0 25-16,0-1 15,0-73 110,0-26-125,0 50 16,0-50-16,0 1 15,0 24 1,0 0 0,24 0 93,1 25-94,25 0 1,-1 0-16,-24 0 16,-25 0-16,25 0 15,0 25-15,-25-25 16,49 25-1,-49-25 95,0-75-110,0 51 15,0-76-15,0 26 16,0 24-16,25 26 15</inkml:trace>
  <inkml:trace contextRef="#ctx0" brushRef="#br0" timeOffset="13729.7853">29595 1960 0,'25'0'78,"-1"-25"-78,-24 25 31,25 0-15,0 0 0,0-25-16,0 25 15,-1 0 16,1 0-15,-25 0 0,0 0-16,50 124 15,-50-49-15,0-26 16,0 26-16,0-26 15,0-24-15,0 25 16,0-25-16,0-1 16,0 26-16,0-25 109,49-25-94,51 0-15,-76 0 16,51 0 0,98-25-16,-24-49 15,-99 74-15,74-75 16,-99 75-16,0 0 15</inkml:trace>
  <inkml:trace contextRef="#ctx0" brushRef="#br0" timeOffset="16351.9353">30537 4490 0,'0'25'0,"0"-25"16,-74 0-1,0 25-15,-1-25 16,1 25-16,-1-25 15,-24 0-15,-124 0 16,-125 24-16,1-24 16,49 0-1,26 0-15,-1 149 16,-75-124-16,175-25 15,74 50-15,24-50 16,26 24-16,49-24 16,-25 25-16,0 0 15,0-25-15,25 0 16,-50 0-16,1 50 15,24-26-15,0 1 16,-24 25-16,24-50 16,-25 50-16,25-26 15,-24 1-15,49-25 16,-25 25-16,-25 0 15,50 0-15,-24-25 16,-51 49-16,75-24 94,0 0-79,0-25 1,25 49-16,0 1 15,24 49-15,1-24 16,-25-51-16,24 125 16,-49-74-16,25-75 15,0 74-15,-25-74 16,25 50-16,0-25 15,-25-1-15,74 51 16,-74-50-16,0-1 16,0-24-16,0 25 15,25 0 1,-25 0-1,25 0-15,-25 24 16,0-24-16,24 0 16,1 24-16,-25-49 93,75 0-77,173 0-16,-99 0 15,49 0-15,-24 0 16,-1 0 0,224 0-16,-248 0 15,74 0-15,-74 0 16,25-24-16,24 24 15,-49 0-15,-99-25 16,-25 25-16,24-25 16,-24 25-16,0 0 15,24 0-15,-49-25 16,25 25-16,0 0 15,0 0-15,-25 0 32,25 0-17,-1 0-15,1 0 31,-25 0 47,25-49-78,0 49 16,0 0 0,-25-25-16,49 0 15,-24 25-15,0-25 16,0 25-16,24-49 15,-49 49-15,25-50 16,0 50-16,0 0 16,-25 0-1,25-25 1,-1 25-1,-24 0 1,25-25 0,25 25-1,-25 0 1,-1-24-1,1 24 95,-25-25-95,0-99-15,0 99 16,-25-124-16,25 124 15,-49-124-15,-26 25 16,75 75-16,0-50 16,0 24-1,0 50-15,0 1 16,-24-1-16,-1 0 15,25 0-15,-25 0 47,25 0-31,-25 25 15,25-24 47,0-1-62,-25-25-1,1 25-15,24 1 16,0 24-16,0-50 15,0 25 1,0-24-16,0 24 16,-25 0-16,0 0 15,25 0-15,0 1 16,-25 24-16,25-50 31,0 25-15,0 25 202</inkml:trace>
  <inkml:trace contextRef="#ctx0" brushRef="#br0" timeOffset="19608.1214">27164 5979 0,'-100'0'16,"1"-25"-16,25 25 16,-1 0-16,26 0 15,24 0-15,0 0 16,0 0-1,0 0-15,1 0 16,-26 0-16,-24 0 16,24 0-16,-24 0 15,-26 0-15,1 0 16,50 0-16,-26 0 15,50 0 188,25-25-187,0 0-1,0 0-15,0 1 16,25-26 0,50-49-16,-51 24 15,1 1-15,25 24 16,-25-24-16,-1 24 16,-24 25-16,25 1 15,-25-1 1,0-25-1,0 50-15,25-25 16,-25 1 15,25 24-31,-25-25 31,0 0-31,0-25 16,25 26 31,-1-1-16,-24 0 0</inkml:trace>
  <inkml:trace contextRef="#ctx0" brushRef="#br0" timeOffset="22797.3039">26469 4713 0,'-25'0'47,"0"0"-32,-24 0-15,24 25 16,0 0-1,0-25 1,1 50 31,24-26-32,-25 1 1,0-25 0,50 0 296,0 0-297,-1-25 1,1 1-1,0 24 1,0-50 0,-25 25 46,25 25-46,-1 0-16,-24-25 78,25 1 62,25 24-140,-50 0 16,25 24-1,-1 1-15,1 0 16,0 25-1,-25-50 1,25 24-16,0 1 16,-25-25-16,49 75 15,-24-51 1,-25-24-16,25 50 15,-25-25 1,0-25 171,-25 0-171,0 0-1,0 0-15,1 0 16,-1 0-16,25 0 16,-25 0-1,0 0-15,0 0 16,1 0-1,-1 0 1,0 0 31,25 0-32,-50 0 17,26 0-17,24 0 1,-25 0-16,0 0 62,25 0-62,-25 0 16,0 0 46,1 0-46,24 0-16</inkml:trace>
  <inkml:trace contextRef="#ctx0" brushRef="#br0" timeOffset="26111.4935">30736 5334 0,'25'0'31,"24"0"-31,-49 0 16,50 0-16,-25 0 15,24 0-15,1-25 16,24-50-16,75 1 16,-25 24-16,-25 26 15,-24 24-15,-1-25 16,25 25-16,-24-50 15,-25 0-15,-26 50 16,1 0 0,-25-24 280,0-26-296,0 25 16,0-74-16,0 25 15,0 24-15,0-49 16,0 24-16,0 1 15,0 49 17,0 0 46,0 0-78,0 1 202,0 24-202,0-25 16,0 0 0,0 0-1,0 0-15,0 1 16,0-1-1,0 0 63,0 0-46,0 0-17,0 25 16,0-49-31,0 24 0,0 25 16,0-25 0,0 0-1,0 1 32,0 24-16,0-25-31,-25-25 16,25 50-1,-24-25-15,24-24 16,0 24 0,-25 0-1,0-25-15,25 50 16,-50-74-16,1 24 15,49 50 141,-25 0-140,0 0 0,0 0-16,-49 0 15,49 0-15,0 0 16,0 0-1,1 0 1,24 0 0,-25 0-1,-50 0-15,75 0 16,-24 0-1,-1 0-15,0 0 16,25 0 0,-25 0-16,0 0 15,25 0 16,-24 0 1,-1 0-1,0 0 140,25 0-155</inkml:trace>
  <inkml:trace contextRef="#ctx0" brushRef="#br0" timeOffset="27161.5535">31108 3250 0,'0'0'47,"-25"0"-32,25 0-15,0 25 16,0-1-1,0 1-15,0 0 16,0 0-16,0 0 16,-25-1-1,25 26 1,0-25-16,0 0 15,0-25-15,0 74 16,0 0-16,0-74 16,0 50-16,-49 0 15,49-25-15,0-25 16,0 49-1,0-24 1,0-25 0</inkml:trace>
  <inkml:trace contextRef="#ctx0" brushRef="#br0" timeOffset="30167.7255">31058 3250 0,'25'0'125,"-25"0"-109,0 0-1,-25 0-15,-49 25 16,74-25-16,-25 49 16,0-49-1,0 25-15,1-25 16,-1 25-16,0 0 31,25-1-15,-25-24-16,0 0 15,1 25 16,24 25-15,-25-50 0,-25 25 30,50-1-46,-25 1 32,1-25-1,-1 25 78,25 0 219,0-25-297,25 25-16,24-1-15,-24-24 16,0 0-16,0 25 16,-1-25 15,-24 0-16,25 0 1,0 0 15,-25 0 0,25 25-15,0-25-16,-1 0 31,-24 0-15,25 0-1,0 0 1,0 0 0,0 0-1,0 0 79</inkml:trace>
  <inkml:trace contextRef="#ctx0" brushRef="#br0" timeOffset="38076.1778">31629 2357 0,'25'0'110,"-25"0"-110,24 0 15,1 25 1,-25-1-16,25 51 15,0-26-15,0 1 16,24 74-16,-24 25 16,-25-75-16,50 1 15,-50-50-15,0 24 16,49-49-16,-24 50 15</inkml:trace>
  <inkml:trace contextRef="#ctx0" brushRef="#br0" timeOffset="40175.2975">31827 2481 0,'0'-50'125,"25"25"-110,25 1-15,123-26 16,-98 25-16,49-49 15,25-26-15,-75 76 16,-24-1-16,-1 0 16,-49 25-16,25 0 15,0-50-15,0 50 31,-25-24-15,25 24 0,24 0-16,26-50 15,-75 50 1,24 0-16,1 0 15,0-25-15,0 0 16,0 25 46,-1 0 16,-24 0-31,25 0-47,0 0 16,0 25-1,-25 0 17,0 25-32,25-50 15,-25 24 1,0 1-16,0 0 15,49-25-15,-49 25 16,0 0-16,25-1 16,-25 26-1,25 0 1,-25-50-16,50 49 15,-50 1-15,0-25 16,0 0-16,49 24 16,-49-24-16,25-25 31,-25 50-16,0-26 63,0-24-15,-50 50-63,50-25 15,-24 0-15,-101 24 16,76-24-16,-1 25 16,25-50-16,-24 24 15,-26 26 1,75-50-16,-99 25 15,74-25-15,1 49 16,-26-49-16,25 0 16,25 0-16,-74 25 15,49-25 1,25 25-16,-74 0 15,24-25 1,50 0-16,-25 25 16,0-25 30,25 0-46,-25 25 32,1-25-17,-1 0 1,25 49-16,-25-49 15,0 0-15,0 0 47,25 25-31,-24-25 62,-1 25-47</inkml:trace>
  <inkml:trace contextRef="#ctx0" brushRef="#br0" timeOffset="42125.4093">31976 1191 0,'0'0'16,"0"49"-16,0-24 15,0 25-15,0-50 16,0 49 0,0 1-16,0-50 15,0 25-15,50 24 78,-25-24-78,-25-25 31,0 25-31,74 74 16,-49-49-16,24 74 16,26-50-16,-50-49 15,-1 74 1,-24-99 77,-24 0-93,24-24 16,-25-1 0,0 25-16,0-25 15,25 0 1,0-24-1,0 24-15,0 0 32,-25 0-32,25 25 15,-24-25 1,-1 1-16,25-26 15,0 25 1,0 0 0,0 25-16,0-25 0,-50 1 15,50-1 1,-25 0-16,25-25 15,0 26-15,0 24 16,0-25-16,0 0 16,0 0 15,0 0-16,0 1 1,0-1 0,0 25-16,0-25 15,0 0-15,-24 0 16,24-24-16,0 24 15,0 25 95,24 25-95,26 0 1,-25-25-16,-25 24 15,49 1-15,-24 0 16,0-25-16,0 0 16,0 0-16,-25 50 15,24-26-15,1-24 16,0 0-16,0 0 15,0 0 141,-25-49-140,0-1-16,0 1 16,0-1-16,-25-24 15,0-1-15,-25-24 16,26 74-16,24 0 15,0 0-15,-25 1 16,0-26-16</inkml:trace>
  <inkml:trace contextRef="#ctx0" brushRef="#br0" timeOffset="43801.5053">32720 843 0,'25'0'265,"0"0"-249,-25 0-16,25 0 15,0 0-15,-1 0 16,-24 0-16,25 0 78,0 0-63,0 0 17,-25 25 14,0 0-46,0 25 16,0-26 0,0 1-1,0 0-15,0 0 16,-25 49-16,0-49 15,0 0 1,1 0-16,24 0 16,-25-1-1,-25-24 1,50 0 124,25 0-124,25 0-16,-26 0 15,1 0-15,-25 0 16,25 0 0,0 0-1,0 0-15,-25 0 31,24 0-15,1 0 0,-25 0 46,50 0-62,-25 0 16,-25 50 15,0-25-16,0-25-15,0 49 16,0 1-16,0-50 16,-25 50-16,0-1 15,25-49-15,-25 25 16,0 0-1,1-25 1,24 25-16,-25-25 31,0 0-15</inkml:trace>
  <inkml:trace contextRef="#ctx0" brushRef="#br0" timeOffset="47055.691">32621 2952 0,'0'0'62,"0"0"-62,0 75 16,0-75-16,0 74 15,0-49 1,0-25 0,0 0 280,0 0-296,0-25 16,0 0-16,0 0 15,-25 1-15,1 24 125,-1 24-109,25 26-16,0-25 15,0-25-15,0 25 16,0 24-16,0-49 15,0 25-15,0 0 16,0 0 0,0-25-1,0 24 172,-25-24-171,25 0 0,0 0-1,0-99-15,0 74 0,0 1 16,0-26-1,0 50 1,0-25-16,0-24 16,0 49-16,0-25 31,0 0-16,0 0 32,0 0-31,0 0-1,0 1 126,25 24-79,0 0-31,-1 0-31,-24 0 16,25 0 0,0 0-16,0 0 0,0 0 15,-1 24 1,1 1-16,0-25 15,0 0-15,0 0 32,-25 0-32,24 0 15,1 25 1,0-25 15,-25 0-15,25 25-16,0-25 46,-1 25-14,-24 0-17,0-1 219,0 1-203,-49 0 125,24-25-124,25 0-32,-25 0 15,0 0-15,1 0 16,-26 25-16,-24 0 15,49-25-15,-50 49 16,51-49-16,-1 0 16,0 0-16,0 0 62,0 0-31,50 0 78,-25 0-93,50 0-16</inkml:trace>
  <inkml:trace contextRef="#ctx0" brushRef="#br0" timeOffset="48809.7913">32795 3200 0,'0'0'63,"25"25"-63,-25-25 15,49 50 1,-49-26-16,25-24 16,-25 25-16,0 25 15,0-50-15,0 74 16,25-49-16,0 49 15,-1 26 1,1-26-16,0 1 16,-25-75-16,0 24 15,0 26-15,50-25 0,-50-25 16,0 49-16,0-24 31,0-25-15,0 25-16,24 0 15,-24 0-15,0-25 16,0 74-16,0-49 15,0 24-15,25-24 16,-25 0-16,0 25 16,25-26-1,-25-24-15,0 25 31,0 0-15,0 0-16,0-25 156,0 25-140,0 24-1,-25-49-15,0 0 16,1 0-16,-26 0 15,50 0-15,-25 0 16,0 0 0,1 25-16,24-25 15,-25 25 1,0 0-1,0-25-15,25 0 16,-25 0-16,1 25 16,-1-1-1,0-24 1,0 25-1,0-25-15,25 25 16,-49 0-16,-1-25 16,25 25-16,-24-1 15,24-24-15,-25 25 16,1 0-1,-1 25 1,25-50 15,25 24-31,-25-24 16,-24 0-16,-1 25 15,25-25-15,-24 0 16,49 0-16,-75 25 16,51-25-1,-1 25-15,0-25 31,0 25-15,25-25 0,-25 0-1,1 49 1,-26-24-1,0 0 1,50 0-16,-49-25 16,24 0-16,0 25 15,0-1-15,0 1 16,25 0 15,-24 0-15,-1 0 15,0-25-16,0 24-15,-49 51 16,24-1-16,-49 1 16,49-26-16,1 26 15,24-51 1,0-24 15,25 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0566CA-1A79-41E1-9CF7-749383EFDA77}"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303743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0566CA-1A79-41E1-9CF7-749383EFDA77}"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218512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0566CA-1A79-41E1-9CF7-749383EFDA77}"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84179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0566CA-1A79-41E1-9CF7-749383EFDA77}"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410719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0566CA-1A79-41E1-9CF7-749383EFDA77}" type="datetimeFigureOut">
              <a:rPr lang="en-IN" smtClean="0"/>
              <a:t>26-10-2022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348006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C0566CA-1A79-41E1-9CF7-749383EFDA77}"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336924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C0566CA-1A79-41E1-9CF7-749383EFDA77}" type="datetimeFigureOut">
              <a:rPr lang="en-IN" smtClean="0"/>
              <a:t>26-10-2022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262521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C0566CA-1A79-41E1-9CF7-749383EFDA77}" type="datetimeFigureOut">
              <a:rPr lang="en-IN" smtClean="0"/>
              <a:t>26-10-2022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3832125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566CA-1A79-41E1-9CF7-749383EFDA77}" type="datetimeFigureOut">
              <a:rPr lang="en-IN" smtClean="0"/>
              <a:t>26-10-2022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178552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566CA-1A79-41E1-9CF7-749383EFDA77}"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13384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566CA-1A79-41E1-9CF7-749383EFDA77}" type="datetimeFigureOut">
              <a:rPr lang="en-IN" smtClean="0"/>
              <a:t>26-10-2022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B66EA-949A-4C1A-955E-B0E62137F1BB}" type="slidenum">
              <a:rPr lang="en-IN" smtClean="0"/>
              <a:t>‹#›</a:t>
            </a:fld>
            <a:endParaRPr lang="en-IN"/>
          </a:p>
        </p:txBody>
      </p:sp>
    </p:spTree>
    <p:extLst>
      <p:ext uri="{BB962C8B-B14F-4D97-AF65-F5344CB8AC3E}">
        <p14:creationId xmlns:p14="http://schemas.microsoft.com/office/powerpoint/2010/main" val="13801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566CA-1A79-41E1-9CF7-749383EFDA77}" type="datetimeFigureOut">
              <a:rPr lang="en-IN" smtClean="0"/>
              <a:t>26-10-2022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B66EA-949A-4C1A-955E-B0E62137F1BB}" type="slidenum">
              <a:rPr lang="en-IN" smtClean="0"/>
              <a:t>‹#›</a:t>
            </a:fld>
            <a:endParaRPr lang="en-IN"/>
          </a:p>
        </p:txBody>
      </p:sp>
    </p:spTree>
    <p:extLst>
      <p:ext uri="{BB962C8B-B14F-4D97-AF65-F5344CB8AC3E}">
        <p14:creationId xmlns:p14="http://schemas.microsoft.com/office/powerpoint/2010/main" val="71610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4268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229600" cy="990600"/>
          </a:xfrm>
        </p:spPr>
        <p:txBody>
          <a:bodyPr>
            <a:normAutofit/>
          </a:bodyPr>
          <a:lstStyle/>
          <a:p>
            <a:r>
              <a:rPr lang="en-US" b="1" dirty="0" smtClean="0">
                <a:solidFill>
                  <a:srgbClr val="FF3399"/>
                </a:solidFill>
              </a:rPr>
              <a:t>Modes of Inheritance</a:t>
            </a:r>
            <a:endParaRPr lang="en-US" dirty="0">
              <a:solidFill>
                <a:srgbClr val="FF3399"/>
              </a:solidFill>
            </a:endParaRPr>
          </a:p>
        </p:txBody>
      </p:sp>
      <p:sp>
        <p:nvSpPr>
          <p:cNvPr id="5" name="Rectangle 4"/>
          <p:cNvSpPr/>
          <p:nvPr/>
        </p:nvSpPr>
        <p:spPr>
          <a:xfrm>
            <a:off x="1905000" y="1066800"/>
            <a:ext cx="8458200" cy="3785652"/>
          </a:xfrm>
          <a:prstGeom prst="rect">
            <a:avLst/>
          </a:prstGeom>
        </p:spPr>
        <p:txBody>
          <a:bodyPr wrap="square">
            <a:spAutoFit/>
          </a:bodyPr>
          <a:lstStyle/>
          <a:p>
            <a:pPr algn="just" fontAlgn="base"/>
            <a:r>
              <a:rPr lang="en-US" sz="2400" b="1" dirty="0">
                <a:solidFill>
                  <a:srgbClr val="FF3399"/>
                </a:solidFill>
              </a:rPr>
              <a:t>Public mode</a:t>
            </a:r>
            <a:r>
              <a:rPr lang="en-US" sz="2400" dirty="0">
                <a:solidFill>
                  <a:srgbClr val="FF3399"/>
                </a:solidFill>
              </a:rPr>
              <a:t>: </a:t>
            </a:r>
            <a:r>
              <a:rPr lang="en-US" sz="2400" dirty="0"/>
              <a:t>If we derive a sub class from a public base class. Then the public member of the base class will become public in the derived class and protected members of the base class will become protected in derived class.</a:t>
            </a:r>
          </a:p>
          <a:p>
            <a:pPr algn="just" fontAlgn="base"/>
            <a:r>
              <a:rPr lang="en-US" sz="2400" b="1" dirty="0">
                <a:solidFill>
                  <a:srgbClr val="FF3399"/>
                </a:solidFill>
              </a:rPr>
              <a:t>Protected mode</a:t>
            </a:r>
            <a:r>
              <a:rPr lang="en-US" sz="2400" dirty="0">
                <a:solidFill>
                  <a:srgbClr val="FF3399"/>
                </a:solidFill>
              </a:rPr>
              <a:t>: </a:t>
            </a:r>
            <a:r>
              <a:rPr lang="en-US" sz="2400" dirty="0"/>
              <a:t>If we derive a sub class from a Protected base class. Then both public member and protected members of the base class will become protected in derived class.</a:t>
            </a:r>
          </a:p>
          <a:p>
            <a:pPr algn="just" fontAlgn="base"/>
            <a:r>
              <a:rPr lang="en-US" sz="2400" b="1" dirty="0">
                <a:solidFill>
                  <a:srgbClr val="FF3399"/>
                </a:solidFill>
              </a:rPr>
              <a:t>Private mode</a:t>
            </a:r>
            <a:r>
              <a:rPr lang="en-US" sz="2400" dirty="0">
                <a:solidFill>
                  <a:srgbClr val="FF3399"/>
                </a:solidFill>
              </a:rPr>
              <a:t>:</a:t>
            </a:r>
            <a:r>
              <a:rPr lang="en-US" sz="2400" dirty="0"/>
              <a:t> If we derive a sub class from a Private base class. Then both public member and protected members of the base class will become Private in derived class. </a:t>
            </a:r>
          </a:p>
        </p:txBody>
      </p:sp>
      <p:pic>
        <p:nvPicPr>
          <p:cNvPr id="6" name="Picture 4"/>
          <p:cNvPicPr>
            <a:picLocks noChangeAspect="1" noChangeArrowheads="1"/>
          </p:cNvPicPr>
          <p:nvPr/>
        </p:nvPicPr>
        <p:blipFill>
          <a:blip r:embed="rId2"/>
          <a:srcRect t="13978" b="4301"/>
          <a:stretch>
            <a:fillRect/>
          </a:stretch>
        </p:blipFill>
        <p:spPr bwMode="auto">
          <a:xfrm>
            <a:off x="1684422" y="4876800"/>
            <a:ext cx="8831179" cy="1828800"/>
          </a:xfrm>
          <a:prstGeom prst="rect">
            <a:avLst/>
          </a:prstGeom>
          <a:noFill/>
          <a:ln w="9525">
            <a:noFill/>
            <a:miter lim="800000"/>
            <a:headEnd/>
            <a:tailEnd/>
          </a:ln>
          <a:effectLst/>
        </p:spPr>
      </p:pic>
    </p:spTree>
    <p:extLst>
      <p:ext uri="{BB962C8B-B14F-4D97-AF65-F5344CB8AC3E}">
        <p14:creationId xmlns:p14="http://schemas.microsoft.com/office/powerpoint/2010/main" val="1057310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609600"/>
          </a:xfrm>
        </p:spPr>
        <p:txBody>
          <a:bodyPr>
            <a:noAutofit/>
          </a:bodyPr>
          <a:lstStyle/>
          <a:p>
            <a:pPr algn="l"/>
            <a:r>
              <a:rPr lang="en-US" altLang="en-US" sz="1800" b="1" dirty="0">
                <a:solidFill>
                  <a:srgbClr val="C00000"/>
                </a:solidFill>
                <a:latin typeface="Arial" pitchFamily="34" charset="0"/>
                <a:ea typeface="MS Mincho" charset="-128"/>
                <a:cs typeface="Arial" pitchFamily="34" charset="0"/>
              </a:rPr>
              <a:t>Single Inheritance</a:t>
            </a:r>
          </a:p>
        </p:txBody>
      </p:sp>
      <p:sp>
        <p:nvSpPr>
          <p:cNvPr id="3" name="Content Placeholder 2"/>
          <p:cNvSpPr>
            <a:spLocks noGrp="1"/>
          </p:cNvSpPr>
          <p:nvPr>
            <p:ph idx="1"/>
          </p:nvPr>
        </p:nvSpPr>
        <p:spPr>
          <a:xfrm>
            <a:off x="1524000" y="685800"/>
            <a:ext cx="9144000" cy="6172200"/>
          </a:xfrm>
        </p:spPr>
        <p:txBody>
          <a:bodyPr>
            <a:normAutofit fontScale="92500" lnSpcReduction="20000"/>
          </a:bodyPr>
          <a:lstStyle/>
          <a:p>
            <a:pPr>
              <a:buNone/>
            </a:pPr>
            <a:r>
              <a:rPr lang="en-IN" sz="1800" dirty="0">
                <a:solidFill>
                  <a:srgbClr val="002060"/>
                </a:solidFill>
                <a:latin typeface="Arial" pitchFamily="34" charset="0"/>
                <a:cs typeface="Arial" pitchFamily="34" charset="0"/>
              </a:rPr>
              <a:t>//Example</a:t>
            </a:r>
          </a:p>
          <a:p>
            <a:pPr>
              <a:buNone/>
            </a:pPr>
            <a:r>
              <a:rPr lang="en-IN" sz="1800" dirty="0">
                <a:solidFill>
                  <a:srgbClr val="002060"/>
                </a:solidFill>
                <a:latin typeface="Arial" pitchFamily="34" charset="0"/>
                <a:cs typeface="Arial" pitchFamily="34" charset="0"/>
              </a:rPr>
              <a:t>class Shape  //base class</a:t>
            </a:r>
          </a:p>
          <a:p>
            <a:pPr>
              <a:buNone/>
            </a:pPr>
            <a:r>
              <a:rPr lang="en-IN" sz="1800" dirty="0">
                <a:solidFill>
                  <a:srgbClr val="002060"/>
                </a:solidFill>
                <a:latin typeface="Arial" pitchFamily="34" charset="0"/>
                <a:cs typeface="Arial" pitchFamily="34" charset="0"/>
              </a:rPr>
              <a:t>{</a:t>
            </a:r>
          </a:p>
          <a:p>
            <a:pPr>
              <a:buNone/>
            </a:pPr>
            <a:r>
              <a:rPr lang="en-IN" sz="1800" dirty="0">
                <a:solidFill>
                  <a:srgbClr val="002060"/>
                </a:solidFill>
                <a:latin typeface="Arial" pitchFamily="34" charset="0"/>
                <a:cs typeface="Arial" pitchFamily="34" charset="0"/>
              </a:rPr>
              <a:t>   float </a:t>
            </a:r>
            <a:r>
              <a:rPr lang="en-IN" sz="1800" dirty="0" err="1">
                <a:solidFill>
                  <a:srgbClr val="002060"/>
                </a:solidFill>
                <a:latin typeface="Arial" pitchFamily="34" charset="0"/>
                <a:cs typeface="Arial" pitchFamily="34" charset="0"/>
              </a:rPr>
              <a:t>x,y</a:t>
            </a:r>
            <a:r>
              <a:rPr lang="en-IN" sz="1800" dirty="0">
                <a:solidFill>
                  <a:srgbClr val="002060"/>
                </a:solidFill>
                <a:latin typeface="Arial" pitchFamily="34" charset="0"/>
                <a:cs typeface="Arial" pitchFamily="34" charset="0"/>
              </a:rPr>
              <a:t>;</a:t>
            </a:r>
          </a:p>
          <a:p>
            <a:pPr>
              <a:buNone/>
            </a:pPr>
            <a:r>
              <a:rPr lang="en-IN" sz="1800" dirty="0">
                <a:solidFill>
                  <a:srgbClr val="002060"/>
                </a:solidFill>
                <a:latin typeface="Arial" pitchFamily="34" charset="0"/>
                <a:cs typeface="Arial" pitchFamily="34" charset="0"/>
              </a:rPr>
              <a:t>public:</a:t>
            </a:r>
          </a:p>
          <a:p>
            <a:pPr>
              <a:buNone/>
            </a:pPr>
            <a:r>
              <a:rPr lang="en-IN" sz="1800" dirty="0">
                <a:solidFill>
                  <a:srgbClr val="002060"/>
                </a:solidFill>
                <a:latin typeface="Arial" pitchFamily="34" charset="0"/>
                <a:cs typeface="Arial" pitchFamily="34" charset="0"/>
              </a:rPr>
              <a:t>void set()</a:t>
            </a:r>
          </a:p>
          <a:p>
            <a:pPr>
              <a:buNone/>
            </a:pPr>
            <a:r>
              <a:rPr lang="en-IN" sz="1800" dirty="0">
                <a:solidFill>
                  <a:srgbClr val="002060"/>
                </a:solidFill>
                <a:latin typeface="Arial" pitchFamily="34" charset="0"/>
                <a:cs typeface="Arial" pitchFamily="34" charset="0"/>
              </a:rPr>
              <a:t>{</a:t>
            </a:r>
          </a:p>
          <a:p>
            <a:pPr>
              <a:buNone/>
            </a:pPr>
            <a:r>
              <a:rPr lang="en-IN" sz="1800" dirty="0">
                <a:solidFill>
                  <a:srgbClr val="002060"/>
                </a:solidFill>
                <a:latin typeface="Arial" pitchFamily="34" charset="0"/>
                <a:cs typeface="Arial" pitchFamily="34" charset="0"/>
              </a:rPr>
              <a:t> </a:t>
            </a:r>
            <a:r>
              <a:rPr lang="en-IN" sz="1800" dirty="0" err="1">
                <a:solidFill>
                  <a:srgbClr val="002060"/>
                </a:solidFill>
                <a:latin typeface="Arial" pitchFamily="34" charset="0"/>
                <a:cs typeface="Arial" pitchFamily="34" charset="0"/>
              </a:rPr>
              <a:t>cout</a:t>
            </a:r>
            <a:r>
              <a:rPr lang="en-IN" sz="1800" dirty="0">
                <a:solidFill>
                  <a:srgbClr val="002060"/>
                </a:solidFill>
                <a:latin typeface="Arial" pitchFamily="34" charset="0"/>
                <a:cs typeface="Arial" pitchFamily="34" charset="0"/>
              </a:rPr>
              <a:t>&lt;&lt;"Enter x coordinate and y coordinate\n";</a:t>
            </a:r>
          </a:p>
          <a:p>
            <a:pPr>
              <a:buNone/>
            </a:pPr>
            <a:r>
              <a:rPr lang="en-IN" sz="1800" dirty="0">
                <a:solidFill>
                  <a:srgbClr val="002060"/>
                </a:solidFill>
                <a:latin typeface="Arial" pitchFamily="34" charset="0"/>
                <a:cs typeface="Arial" pitchFamily="34" charset="0"/>
              </a:rPr>
              <a:t> </a:t>
            </a:r>
            <a:r>
              <a:rPr lang="en-IN" sz="1800" dirty="0" err="1">
                <a:solidFill>
                  <a:srgbClr val="002060"/>
                </a:solidFill>
                <a:latin typeface="Arial" pitchFamily="34" charset="0"/>
                <a:cs typeface="Arial" pitchFamily="34" charset="0"/>
              </a:rPr>
              <a:t>cin</a:t>
            </a:r>
            <a:r>
              <a:rPr lang="en-IN" sz="1800" dirty="0">
                <a:solidFill>
                  <a:srgbClr val="002060"/>
                </a:solidFill>
                <a:latin typeface="Arial" pitchFamily="34" charset="0"/>
                <a:cs typeface="Arial" pitchFamily="34" charset="0"/>
              </a:rPr>
              <a:t>&gt;&gt;x&gt;&gt;y;</a:t>
            </a:r>
          </a:p>
          <a:p>
            <a:pPr>
              <a:buNone/>
            </a:pPr>
            <a:r>
              <a:rPr lang="en-IN" sz="1800" dirty="0">
                <a:solidFill>
                  <a:srgbClr val="002060"/>
                </a:solidFill>
                <a:latin typeface="Arial" pitchFamily="34" charset="0"/>
                <a:cs typeface="Arial" pitchFamily="34" charset="0"/>
              </a:rPr>
              <a:t>}</a:t>
            </a:r>
          </a:p>
          <a:p>
            <a:pPr>
              <a:buNone/>
            </a:pPr>
            <a:r>
              <a:rPr lang="en-IN" sz="1800" dirty="0">
                <a:solidFill>
                  <a:srgbClr val="002060"/>
                </a:solidFill>
                <a:latin typeface="Arial" pitchFamily="34" charset="0"/>
                <a:cs typeface="Arial" pitchFamily="34" charset="0"/>
              </a:rPr>
              <a:t>float </a:t>
            </a:r>
            <a:r>
              <a:rPr lang="en-IN" sz="1800" dirty="0" err="1">
                <a:solidFill>
                  <a:srgbClr val="002060"/>
                </a:solidFill>
                <a:latin typeface="Arial" pitchFamily="34" charset="0"/>
                <a:cs typeface="Arial" pitchFamily="34" charset="0"/>
              </a:rPr>
              <a:t>get_x</a:t>
            </a:r>
            <a:r>
              <a:rPr lang="en-IN" sz="1800" dirty="0">
                <a:solidFill>
                  <a:srgbClr val="002060"/>
                </a:solidFill>
                <a:latin typeface="Arial" pitchFamily="34" charset="0"/>
                <a:cs typeface="Arial" pitchFamily="34" charset="0"/>
              </a:rPr>
              <a:t>()</a:t>
            </a:r>
          </a:p>
          <a:p>
            <a:pPr>
              <a:buNone/>
            </a:pPr>
            <a:r>
              <a:rPr lang="en-IN" sz="1800" dirty="0">
                <a:solidFill>
                  <a:srgbClr val="002060"/>
                </a:solidFill>
                <a:latin typeface="Arial" pitchFamily="34" charset="0"/>
                <a:cs typeface="Arial" pitchFamily="34" charset="0"/>
              </a:rPr>
              <a:t>{  return x; }</a:t>
            </a:r>
          </a:p>
          <a:p>
            <a:pPr>
              <a:buNone/>
            </a:pPr>
            <a:r>
              <a:rPr lang="en-IN" sz="1800" dirty="0">
                <a:solidFill>
                  <a:srgbClr val="002060"/>
                </a:solidFill>
                <a:latin typeface="Arial" pitchFamily="34" charset="0"/>
                <a:cs typeface="Arial" pitchFamily="34" charset="0"/>
              </a:rPr>
              <a:t>float </a:t>
            </a:r>
            <a:r>
              <a:rPr lang="en-IN" sz="1800" dirty="0" err="1">
                <a:solidFill>
                  <a:srgbClr val="002060"/>
                </a:solidFill>
                <a:latin typeface="Arial" pitchFamily="34" charset="0"/>
                <a:cs typeface="Arial" pitchFamily="34" charset="0"/>
              </a:rPr>
              <a:t>get_y</a:t>
            </a:r>
            <a:r>
              <a:rPr lang="en-IN" sz="1800" dirty="0">
                <a:solidFill>
                  <a:srgbClr val="002060"/>
                </a:solidFill>
                <a:latin typeface="Arial" pitchFamily="34" charset="0"/>
                <a:cs typeface="Arial" pitchFamily="34" charset="0"/>
              </a:rPr>
              <a:t>()</a:t>
            </a:r>
          </a:p>
          <a:p>
            <a:pPr>
              <a:buNone/>
            </a:pPr>
            <a:r>
              <a:rPr lang="en-IN" sz="1800" dirty="0">
                <a:solidFill>
                  <a:srgbClr val="002060"/>
                </a:solidFill>
                <a:latin typeface="Arial" pitchFamily="34" charset="0"/>
                <a:cs typeface="Arial" pitchFamily="34" charset="0"/>
              </a:rPr>
              <a:t>{  return y; }</a:t>
            </a:r>
          </a:p>
          <a:p>
            <a:pPr>
              <a:buNone/>
            </a:pPr>
            <a:r>
              <a:rPr lang="en-IN" sz="1800" dirty="0">
                <a:solidFill>
                  <a:srgbClr val="002060"/>
                </a:solidFill>
                <a:latin typeface="Arial" pitchFamily="34" charset="0"/>
                <a:cs typeface="Arial" pitchFamily="34" charset="0"/>
              </a:rPr>
              <a:t>};</a:t>
            </a:r>
          </a:p>
          <a:p>
            <a:pPr>
              <a:buNone/>
            </a:pPr>
            <a:endParaRPr lang="en-IN" sz="1800" dirty="0">
              <a:solidFill>
                <a:srgbClr val="002060"/>
              </a:solidFill>
              <a:latin typeface="Arial" pitchFamily="34" charset="0"/>
              <a:cs typeface="Arial" pitchFamily="34" charset="0"/>
            </a:endParaRPr>
          </a:p>
          <a:p>
            <a:pPr>
              <a:buNone/>
            </a:pPr>
            <a:r>
              <a:rPr lang="en-US" sz="1800" b="1" dirty="0">
                <a:solidFill>
                  <a:srgbClr val="FF0000"/>
                </a:solidFill>
                <a:latin typeface="Arial" pitchFamily="34" charset="0"/>
                <a:cs typeface="Arial" pitchFamily="34" charset="0"/>
              </a:rPr>
              <a:t>OUTPUT:</a:t>
            </a:r>
          </a:p>
          <a:p>
            <a:pPr>
              <a:buNone/>
            </a:pPr>
            <a:r>
              <a:rPr lang="en-US" sz="1800" dirty="0">
                <a:solidFill>
                  <a:srgbClr val="FF0000"/>
                </a:solidFill>
                <a:latin typeface="Arial" pitchFamily="34" charset="0"/>
                <a:cs typeface="Arial" pitchFamily="34" charset="0"/>
              </a:rPr>
              <a:t>Enter x coordinate and y coordinate</a:t>
            </a:r>
          </a:p>
          <a:p>
            <a:pPr>
              <a:buNone/>
            </a:pPr>
            <a:r>
              <a:rPr lang="en-US" sz="1800" dirty="0">
                <a:solidFill>
                  <a:srgbClr val="FF0000"/>
                </a:solidFill>
                <a:latin typeface="Arial" pitchFamily="34" charset="0"/>
                <a:cs typeface="Arial" pitchFamily="34" charset="0"/>
              </a:rPr>
              <a:t>5  6</a:t>
            </a:r>
          </a:p>
          <a:p>
            <a:pPr>
              <a:buNone/>
            </a:pPr>
            <a:r>
              <a:rPr lang="en-US" sz="1800" dirty="0">
                <a:solidFill>
                  <a:srgbClr val="FF0000"/>
                </a:solidFill>
                <a:latin typeface="Arial" pitchFamily="34" charset="0"/>
                <a:cs typeface="Arial" pitchFamily="34" charset="0"/>
              </a:rPr>
              <a:t>area=15</a:t>
            </a:r>
            <a:endParaRPr lang="en-US" altLang="en-US" sz="1800" dirty="0">
              <a:solidFill>
                <a:srgbClr val="FF0000"/>
              </a:solidFill>
              <a:latin typeface="Arial" pitchFamily="34" charset="0"/>
              <a:cs typeface="Arial" pitchFamily="34" charset="0"/>
            </a:endParaRPr>
          </a:p>
          <a:p>
            <a:pPr>
              <a:buNone/>
            </a:pPr>
            <a:endParaRPr lang="en-US"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190A92EF-88A5-4EC5-8ABD-14305C53BB88}"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Inheritance in C++</a:t>
            </a:r>
          </a:p>
        </p:txBody>
      </p:sp>
      <p:sp>
        <p:nvSpPr>
          <p:cNvPr id="6" name="TextBox 5">
            <a:extLst>
              <a:ext uri="{FF2B5EF4-FFF2-40B4-BE49-F238E27FC236}">
                <a16:creationId xmlns:a16="http://schemas.microsoft.com/office/drawing/2014/main" id="{99438C24-6FB3-4825-B990-DB8A1AD48BA9}"/>
              </a:ext>
            </a:extLst>
          </p:cNvPr>
          <p:cNvSpPr txBox="1"/>
          <p:nvPr/>
        </p:nvSpPr>
        <p:spPr>
          <a:xfrm>
            <a:off x="6477000" y="838201"/>
            <a:ext cx="4191000" cy="5078313"/>
          </a:xfrm>
          <a:prstGeom prst="rect">
            <a:avLst/>
          </a:prstGeom>
          <a:noFill/>
        </p:spPr>
        <p:txBody>
          <a:bodyPr wrap="square" rtlCol="0">
            <a:spAutoFit/>
          </a:bodyPr>
          <a:lstStyle/>
          <a:p>
            <a:pPr>
              <a:buNone/>
            </a:pPr>
            <a:r>
              <a:rPr lang="en-IN" dirty="0">
                <a:solidFill>
                  <a:srgbClr val="002060"/>
                </a:solidFill>
                <a:latin typeface="Arial" pitchFamily="34" charset="0"/>
                <a:cs typeface="Arial" pitchFamily="34" charset="0"/>
              </a:rPr>
              <a:t>class Triangle: public Shape  //derived </a:t>
            </a:r>
          </a:p>
          <a:p>
            <a:pPr>
              <a:buNone/>
            </a:pPr>
            <a:r>
              <a:rPr lang="en-IN" dirty="0">
                <a:solidFill>
                  <a:srgbClr val="002060"/>
                </a:solidFill>
                <a:latin typeface="Arial" pitchFamily="34" charset="0"/>
                <a:cs typeface="Arial" pitchFamily="34" charset="0"/>
              </a:rPr>
              <a:t>{</a:t>
            </a:r>
          </a:p>
          <a:p>
            <a:pPr>
              <a:buNone/>
            </a:pPr>
            <a:r>
              <a:rPr lang="en-IN" dirty="0">
                <a:solidFill>
                  <a:srgbClr val="002060"/>
                </a:solidFill>
                <a:latin typeface="Arial" pitchFamily="34" charset="0"/>
                <a:cs typeface="Arial" pitchFamily="34" charset="0"/>
              </a:rPr>
              <a:t> float area;</a:t>
            </a:r>
          </a:p>
          <a:p>
            <a:pPr>
              <a:buNone/>
            </a:pPr>
            <a:r>
              <a:rPr lang="en-IN" dirty="0">
                <a:solidFill>
                  <a:srgbClr val="002060"/>
                </a:solidFill>
                <a:latin typeface="Arial" pitchFamily="34" charset="0"/>
                <a:cs typeface="Arial" pitchFamily="34" charset="0"/>
              </a:rPr>
              <a:t>public:</a:t>
            </a:r>
          </a:p>
          <a:p>
            <a:pPr>
              <a:buNone/>
            </a:pPr>
            <a:r>
              <a:rPr lang="en-IN" dirty="0">
                <a:solidFill>
                  <a:srgbClr val="002060"/>
                </a:solidFill>
                <a:latin typeface="Arial" pitchFamily="34" charset="0"/>
                <a:cs typeface="Arial" pitchFamily="34" charset="0"/>
              </a:rPr>
              <a:t>float  </a:t>
            </a:r>
            <a:r>
              <a:rPr lang="en-IN" dirty="0" err="1">
                <a:solidFill>
                  <a:srgbClr val="002060"/>
                </a:solidFill>
                <a:latin typeface="Arial" pitchFamily="34" charset="0"/>
                <a:cs typeface="Arial" pitchFamily="34" charset="0"/>
              </a:rPr>
              <a:t>tri_area</a:t>
            </a:r>
            <a:r>
              <a:rPr lang="en-IN" dirty="0">
                <a:solidFill>
                  <a:srgbClr val="002060"/>
                </a:solidFill>
                <a:latin typeface="Arial" pitchFamily="34" charset="0"/>
                <a:cs typeface="Arial" pitchFamily="34" charset="0"/>
              </a:rPr>
              <a:t>()</a:t>
            </a:r>
          </a:p>
          <a:p>
            <a:pPr>
              <a:buNone/>
            </a:pPr>
            <a:r>
              <a:rPr lang="en-IN" dirty="0">
                <a:solidFill>
                  <a:srgbClr val="002060"/>
                </a:solidFill>
                <a:latin typeface="Arial" pitchFamily="34" charset="0"/>
                <a:cs typeface="Arial" pitchFamily="34" charset="0"/>
              </a:rPr>
              <a:t>{</a:t>
            </a:r>
          </a:p>
          <a:p>
            <a:pPr>
              <a:buNone/>
            </a:pPr>
            <a:r>
              <a:rPr lang="en-IN" dirty="0">
                <a:solidFill>
                  <a:srgbClr val="002060"/>
                </a:solidFill>
                <a:latin typeface="Arial" pitchFamily="34" charset="0"/>
                <a:cs typeface="Arial" pitchFamily="34" charset="0"/>
              </a:rPr>
              <a:t>area=0.5*</a:t>
            </a:r>
            <a:r>
              <a:rPr lang="en-IN" dirty="0" err="1">
                <a:solidFill>
                  <a:srgbClr val="002060"/>
                </a:solidFill>
                <a:latin typeface="Arial" pitchFamily="34" charset="0"/>
                <a:cs typeface="Arial" pitchFamily="34" charset="0"/>
              </a:rPr>
              <a:t>get_x</a:t>
            </a:r>
            <a:r>
              <a:rPr lang="en-IN" dirty="0">
                <a:solidFill>
                  <a:srgbClr val="002060"/>
                </a:solidFill>
                <a:latin typeface="Arial" pitchFamily="34" charset="0"/>
                <a:cs typeface="Arial" pitchFamily="34" charset="0"/>
              </a:rPr>
              <a:t>()*</a:t>
            </a:r>
            <a:r>
              <a:rPr lang="en-IN" dirty="0" err="1">
                <a:solidFill>
                  <a:srgbClr val="002060"/>
                </a:solidFill>
                <a:latin typeface="Arial" pitchFamily="34" charset="0"/>
                <a:cs typeface="Arial" pitchFamily="34" charset="0"/>
              </a:rPr>
              <a:t>get_y</a:t>
            </a:r>
            <a:r>
              <a:rPr lang="en-IN" dirty="0">
                <a:solidFill>
                  <a:srgbClr val="002060"/>
                </a:solidFill>
                <a:latin typeface="Arial" pitchFamily="34" charset="0"/>
                <a:cs typeface="Arial" pitchFamily="34" charset="0"/>
              </a:rPr>
              <a:t>();</a:t>
            </a:r>
          </a:p>
          <a:p>
            <a:pPr>
              <a:buNone/>
            </a:pPr>
            <a:r>
              <a:rPr lang="en-IN" dirty="0">
                <a:solidFill>
                  <a:srgbClr val="002060"/>
                </a:solidFill>
                <a:latin typeface="Arial" pitchFamily="34" charset="0"/>
                <a:cs typeface="Arial" pitchFamily="34" charset="0"/>
              </a:rPr>
              <a:t>return area;</a:t>
            </a:r>
          </a:p>
          <a:p>
            <a:pPr>
              <a:buNone/>
            </a:pPr>
            <a:r>
              <a:rPr lang="en-IN" dirty="0">
                <a:solidFill>
                  <a:srgbClr val="002060"/>
                </a:solidFill>
                <a:latin typeface="Arial" pitchFamily="34" charset="0"/>
                <a:cs typeface="Arial" pitchFamily="34" charset="0"/>
              </a:rPr>
              <a:t>}</a:t>
            </a:r>
          </a:p>
          <a:p>
            <a:pPr>
              <a:buNone/>
            </a:pPr>
            <a:r>
              <a:rPr lang="en-IN" dirty="0">
                <a:solidFill>
                  <a:srgbClr val="002060"/>
                </a:solidFill>
                <a:latin typeface="Arial" pitchFamily="34" charset="0"/>
                <a:cs typeface="Arial" pitchFamily="34" charset="0"/>
              </a:rPr>
              <a:t>};</a:t>
            </a:r>
          </a:p>
          <a:p>
            <a:pPr>
              <a:buNone/>
            </a:pPr>
            <a:r>
              <a:rPr lang="en-US" dirty="0">
                <a:solidFill>
                  <a:srgbClr val="002060"/>
                </a:solidFill>
                <a:latin typeface="Arial" pitchFamily="34" charset="0"/>
                <a:cs typeface="Arial" pitchFamily="34" charset="0"/>
              </a:rPr>
              <a:t>int main()</a:t>
            </a:r>
          </a:p>
          <a:p>
            <a:pPr>
              <a:buNone/>
            </a:pPr>
            <a:r>
              <a:rPr lang="en-US" dirty="0">
                <a:solidFill>
                  <a:srgbClr val="002060"/>
                </a:solidFill>
                <a:latin typeface="Arial" pitchFamily="34" charset="0"/>
                <a:cs typeface="Arial" pitchFamily="34" charset="0"/>
              </a:rPr>
              <a:t>{</a:t>
            </a:r>
          </a:p>
          <a:p>
            <a:pPr>
              <a:buNone/>
            </a:pPr>
            <a:r>
              <a:rPr lang="en-US" dirty="0">
                <a:solidFill>
                  <a:srgbClr val="002060"/>
                </a:solidFill>
                <a:latin typeface="Arial" pitchFamily="34" charset="0"/>
                <a:cs typeface="Arial" pitchFamily="34" charset="0"/>
              </a:rPr>
              <a:t>Triangle </a:t>
            </a:r>
            <a:r>
              <a:rPr lang="en-US" dirty="0" err="1">
                <a:solidFill>
                  <a:srgbClr val="002060"/>
                </a:solidFill>
                <a:latin typeface="Arial" pitchFamily="34" charset="0"/>
                <a:cs typeface="Arial" pitchFamily="34" charset="0"/>
              </a:rPr>
              <a:t>obj</a:t>
            </a:r>
            <a:r>
              <a:rPr lang="en-US" dirty="0">
                <a:solidFill>
                  <a:srgbClr val="002060"/>
                </a:solidFill>
                <a:latin typeface="Arial" pitchFamily="34" charset="0"/>
                <a:cs typeface="Arial" pitchFamily="34" charset="0"/>
              </a:rPr>
              <a:t>;</a:t>
            </a:r>
          </a:p>
          <a:p>
            <a:pPr>
              <a:buNone/>
            </a:pPr>
            <a:r>
              <a:rPr lang="en-US" dirty="0" err="1">
                <a:solidFill>
                  <a:srgbClr val="002060"/>
                </a:solidFill>
                <a:latin typeface="Arial" pitchFamily="34" charset="0"/>
                <a:cs typeface="Arial" pitchFamily="34" charset="0"/>
              </a:rPr>
              <a:t>obj.set</a:t>
            </a:r>
            <a:r>
              <a:rPr lang="en-US" dirty="0">
                <a:solidFill>
                  <a:srgbClr val="002060"/>
                </a:solidFill>
                <a:latin typeface="Arial" pitchFamily="34" charset="0"/>
                <a:cs typeface="Arial" pitchFamily="34" charset="0"/>
              </a:rPr>
              <a:t>();</a:t>
            </a:r>
          </a:p>
          <a:p>
            <a:pPr>
              <a:buNone/>
            </a:pPr>
            <a:r>
              <a:rPr lang="en-US" dirty="0" err="1">
                <a:solidFill>
                  <a:srgbClr val="002060"/>
                </a:solidFill>
                <a:latin typeface="Arial" pitchFamily="34" charset="0"/>
                <a:cs typeface="Arial" pitchFamily="34" charset="0"/>
              </a:rPr>
              <a:t>cout</a:t>
            </a:r>
            <a:r>
              <a:rPr lang="en-US" dirty="0">
                <a:solidFill>
                  <a:srgbClr val="002060"/>
                </a:solidFill>
                <a:latin typeface="Arial" pitchFamily="34" charset="0"/>
                <a:cs typeface="Arial" pitchFamily="34" charset="0"/>
              </a:rPr>
              <a:t>&lt;&lt;"\</a:t>
            </a:r>
            <a:r>
              <a:rPr lang="en-US" dirty="0" err="1">
                <a:solidFill>
                  <a:srgbClr val="002060"/>
                </a:solidFill>
                <a:latin typeface="Arial" pitchFamily="34" charset="0"/>
                <a:cs typeface="Arial" pitchFamily="34" charset="0"/>
              </a:rPr>
              <a:t>narea</a:t>
            </a:r>
            <a:r>
              <a:rPr lang="en-US" dirty="0">
                <a:solidFill>
                  <a:srgbClr val="002060"/>
                </a:solidFill>
                <a:latin typeface="Arial" pitchFamily="34" charset="0"/>
                <a:cs typeface="Arial" pitchFamily="34" charset="0"/>
              </a:rPr>
              <a:t>="&lt;&lt;obj. </a:t>
            </a:r>
            <a:r>
              <a:rPr lang="en-US" dirty="0" err="1">
                <a:solidFill>
                  <a:srgbClr val="002060"/>
                </a:solidFill>
                <a:latin typeface="Arial" pitchFamily="34" charset="0"/>
                <a:cs typeface="Arial" pitchFamily="34" charset="0"/>
              </a:rPr>
              <a:t>tri_area</a:t>
            </a:r>
            <a:r>
              <a:rPr lang="en-US" dirty="0">
                <a:solidFill>
                  <a:srgbClr val="002060"/>
                </a:solidFill>
                <a:latin typeface="Arial" pitchFamily="34" charset="0"/>
                <a:cs typeface="Arial" pitchFamily="34" charset="0"/>
              </a:rPr>
              <a:t>();</a:t>
            </a:r>
          </a:p>
          <a:p>
            <a:pPr>
              <a:buNone/>
            </a:pPr>
            <a:r>
              <a:rPr lang="en-US" dirty="0">
                <a:solidFill>
                  <a:srgbClr val="002060"/>
                </a:solidFill>
                <a:latin typeface="Arial" pitchFamily="34" charset="0"/>
                <a:cs typeface="Arial" pitchFamily="34" charset="0"/>
              </a:rPr>
              <a:t>return 0;</a:t>
            </a:r>
          </a:p>
          <a:p>
            <a:pPr>
              <a:buNone/>
            </a:pPr>
            <a:r>
              <a:rPr lang="en-US" dirty="0">
                <a:solidFill>
                  <a:srgbClr val="002060"/>
                </a:solidFill>
                <a:latin typeface="Arial" pitchFamily="34" charset="0"/>
                <a:cs typeface="Arial" pitchFamily="34" charset="0"/>
              </a:rPr>
              <a:t>}</a:t>
            </a:r>
          </a:p>
          <a:p>
            <a:pPr>
              <a:buNone/>
            </a:pPr>
            <a:endParaRPr lang="en-US" dirty="0">
              <a:latin typeface="Arial" pitchFamily="34" charset="0"/>
              <a:cs typeface="Arial" pitchFamily="34" charset="0"/>
            </a:endParaRPr>
          </a:p>
        </p:txBody>
      </p:sp>
      <p:graphicFrame>
        <p:nvGraphicFramePr>
          <p:cNvPr id="7" name="Content Placeholder 7"/>
          <p:cNvGraphicFramePr>
            <a:graphicFrameLocks/>
          </p:cNvGraphicFramePr>
          <p:nvPr/>
        </p:nvGraphicFramePr>
        <p:xfrm>
          <a:off x="7315201" y="5486400"/>
          <a:ext cx="2819399" cy="731520"/>
        </p:xfrm>
        <a:graphic>
          <a:graphicData uri="http://schemas.openxmlformats.org/drawingml/2006/table">
            <a:tbl>
              <a:tblPr firstRow="1" bandRow="1">
                <a:tableStyleId>{5940675A-B579-460E-94D1-54222C63F5DA}</a:tableStyleId>
              </a:tblPr>
              <a:tblGrid>
                <a:gridCol w="705709">
                  <a:extLst>
                    <a:ext uri="{9D8B030D-6E8A-4147-A177-3AD203B41FA5}">
                      <a16:colId xmlns:a16="http://schemas.microsoft.com/office/drawing/2014/main" val="20000"/>
                    </a:ext>
                  </a:extLst>
                </a:gridCol>
                <a:gridCol w="883288">
                  <a:extLst>
                    <a:ext uri="{9D8B030D-6E8A-4147-A177-3AD203B41FA5}">
                      <a16:colId xmlns:a16="http://schemas.microsoft.com/office/drawing/2014/main" val="20001"/>
                    </a:ext>
                  </a:extLst>
                </a:gridCol>
                <a:gridCol w="1230402">
                  <a:extLst>
                    <a:ext uri="{9D8B030D-6E8A-4147-A177-3AD203B41FA5}">
                      <a16:colId xmlns:a16="http://schemas.microsoft.com/office/drawing/2014/main" val="20002"/>
                    </a:ext>
                  </a:extLst>
                </a:gridCol>
              </a:tblGrid>
              <a:tr h="304800">
                <a:tc>
                  <a:txBody>
                    <a:bodyPr/>
                    <a:lstStyle/>
                    <a:p>
                      <a:pPr algn="ctr"/>
                      <a:r>
                        <a:rPr lang="en-US" dirty="0"/>
                        <a:t>x</a:t>
                      </a:r>
                    </a:p>
                  </a:txBody>
                  <a:tcPr/>
                </a:tc>
                <a:tc>
                  <a:txBody>
                    <a:bodyPr/>
                    <a:lstStyle/>
                    <a:p>
                      <a:pPr algn="ctr"/>
                      <a:r>
                        <a:rPr lang="en-US" dirty="0"/>
                        <a:t>y</a:t>
                      </a:r>
                    </a:p>
                  </a:txBody>
                  <a:tcPr/>
                </a:tc>
                <a:tc>
                  <a:txBody>
                    <a:bodyPr/>
                    <a:lstStyle/>
                    <a:p>
                      <a:pPr algn="ctr"/>
                      <a:r>
                        <a:rPr lang="en-US" dirty="0"/>
                        <a:t>area</a:t>
                      </a:r>
                    </a:p>
                  </a:txBody>
                  <a:tcPr/>
                </a:tc>
                <a:extLst>
                  <a:ext uri="{0D108BD9-81ED-4DB2-BD59-A6C34878D82A}">
                    <a16:rowId xmlns:a16="http://schemas.microsoft.com/office/drawing/2014/main" val="10000"/>
                  </a:ext>
                </a:extLst>
              </a:tr>
              <a:tr h="304800">
                <a:tc>
                  <a:txBody>
                    <a:bodyPr/>
                    <a:lstStyle/>
                    <a:p>
                      <a:pPr algn="ctr"/>
                      <a:r>
                        <a:rPr lang="en-US" dirty="0"/>
                        <a:t>5</a:t>
                      </a:r>
                    </a:p>
                  </a:txBody>
                  <a:tcPr/>
                </a:tc>
                <a:tc>
                  <a:txBody>
                    <a:bodyPr/>
                    <a:lstStyle/>
                    <a:p>
                      <a:pPr algn="ctr"/>
                      <a:r>
                        <a:rPr lang="en-US" dirty="0"/>
                        <a:t>6</a:t>
                      </a:r>
                    </a:p>
                  </a:txBody>
                  <a:tcPr/>
                </a:tc>
                <a:tc>
                  <a:txBody>
                    <a:bodyPr/>
                    <a:lstStyle/>
                    <a:p>
                      <a:pPr algn="ctr"/>
                      <a:r>
                        <a:rPr lang="en-US" dirty="0"/>
                        <a:t>15</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7162800" y="6211670"/>
            <a:ext cx="3048000" cy="646331"/>
          </a:xfrm>
          <a:prstGeom prst="rect">
            <a:avLst/>
          </a:prstGeom>
          <a:noFill/>
        </p:spPr>
        <p:txBody>
          <a:bodyPr wrap="square" rtlCol="0">
            <a:spAutoFit/>
          </a:bodyPr>
          <a:lstStyle/>
          <a:p>
            <a:pPr marL="342900" indent="-342900" algn="ctr"/>
            <a:r>
              <a:rPr lang="en-US" b="1" dirty="0">
                <a:solidFill>
                  <a:srgbClr val="002060"/>
                </a:solidFill>
              </a:rPr>
              <a:t>700      704           708           712          </a:t>
            </a:r>
            <a:r>
              <a:rPr lang="en-US" b="1" dirty="0" err="1">
                <a:solidFill>
                  <a:srgbClr val="002060"/>
                </a:solidFill>
              </a:rPr>
              <a:t>obj</a:t>
            </a:r>
            <a:endParaRPr lang="en-US" b="1" dirty="0">
              <a:solidFill>
                <a:srgbClr val="002060"/>
              </a:solidFill>
            </a:endParaRPr>
          </a:p>
        </p:txBody>
      </p:sp>
    </p:spTree>
    <p:extLst>
      <p:ext uri="{BB962C8B-B14F-4D97-AF65-F5344CB8AC3E}">
        <p14:creationId xmlns:p14="http://schemas.microsoft.com/office/powerpoint/2010/main" val="1981059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25475"/>
          </a:xfrm>
        </p:spPr>
        <p:txBody>
          <a:bodyPr>
            <a:normAutofit/>
          </a:bodyPr>
          <a:lstStyle/>
          <a:p>
            <a:pPr algn="l"/>
            <a:r>
              <a:rPr lang="en-US" sz="1600" b="1" dirty="0">
                <a:solidFill>
                  <a:srgbClr val="C00000"/>
                </a:solidFill>
                <a:latin typeface="Arial" pitchFamily="34" charset="0"/>
                <a:cs typeface="Arial" pitchFamily="34" charset="0"/>
              </a:rPr>
              <a:t>Function overriding in single inheritance</a:t>
            </a:r>
          </a:p>
        </p:txBody>
      </p:sp>
      <p:sp>
        <p:nvSpPr>
          <p:cNvPr id="3" name="Content Placeholder 2"/>
          <p:cNvSpPr>
            <a:spLocks noGrp="1"/>
          </p:cNvSpPr>
          <p:nvPr>
            <p:ph idx="1"/>
          </p:nvPr>
        </p:nvSpPr>
        <p:spPr>
          <a:xfrm>
            <a:off x="228599" y="442913"/>
            <a:ext cx="11778673" cy="6096000"/>
          </a:xfrm>
        </p:spPr>
        <p:txBody>
          <a:bodyPr>
            <a:noAutofit/>
          </a:bodyPr>
          <a:lstStyle/>
          <a:p>
            <a:pPr>
              <a:buFont typeface="Wingdings" pitchFamily="2" charset="2"/>
              <a:buChar char="v"/>
            </a:pPr>
            <a:r>
              <a:rPr lang="en-US" sz="1600" dirty="0">
                <a:solidFill>
                  <a:srgbClr val="002060"/>
                </a:solidFill>
                <a:latin typeface="Arial" pitchFamily="34" charset="0"/>
                <a:cs typeface="Arial" pitchFamily="34" charset="0"/>
              </a:rPr>
              <a:t>Giving new implementation of base class method into derived class is called function overriding.</a:t>
            </a:r>
          </a:p>
          <a:p>
            <a:pPr>
              <a:buFont typeface="Wingdings" pitchFamily="2" charset="2"/>
              <a:buChar char="v"/>
            </a:pPr>
            <a:r>
              <a:rPr lang="en-US" sz="1600" dirty="0">
                <a:solidFill>
                  <a:srgbClr val="002060"/>
                </a:solidFill>
                <a:latin typeface="Arial" pitchFamily="34" charset="0"/>
                <a:cs typeface="Arial" pitchFamily="34" charset="0"/>
              </a:rPr>
              <a:t>Signature of base class method and derived class must be same. </a:t>
            </a:r>
          </a:p>
          <a:p>
            <a:pPr>
              <a:buNone/>
            </a:pPr>
            <a:r>
              <a:rPr lang="en-US" sz="1600" dirty="0">
                <a:solidFill>
                  <a:srgbClr val="002060"/>
                </a:solidFill>
                <a:latin typeface="Arial" pitchFamily="34" charset="0"/>
                <a:cs typeface="Arial" pitchFamily="34" charset="0"/>
              </a:rPr>
              <a:t>      </a:t>
            </a:r>
            <a:r>
              <a:rPr lang="en-US" sz="1600" b="1" dirty="0">
                <a:solidFill>
                  <a:srgbClr val="002060"/>
                </a:solidFill>
                <a:latin typeface="Arial" pitchFamily="34" charset="0"/>
                <a:cs typeface="Arial" pitchFamily="34" charset="0"/>
              </a:rPr>
              <a:t>Signature involves:</a:t>
            </a:r>
          </a:p>
          <a:p>
            <a:r>
              <a:rPr lang="en-US" sz="1600" dirty="0">
                <a:solidFill>
                  <a:srgbClr val="002060"/>
                </a:solidFill>
                <a:latin typeface="Arial" pitchFamily="34" charset="0"/>
                <a:cs typeface="Arial" pitchFamily="34" charset="0"/>
              </a:rPr>
              <a:t>    Number of arguments</a:t>
            </a:r>
          </a:p>
          <a:p>
            <a:r>
              <a:rPr lang="en-US" sz="1600" dirty="0" smtClean="0">
                <a:solidFill>
                  <a:srgbClr val="002060"/>
                </a:solidFill>
                <a:latin typeface="Arial" pitchFamily="34" charset="0"/>
                <a:cs typeface="Arial" pitchFamily="34" charset="0"/>
              </a:rPr>
              <a:t>    Type of arguments</a:t>
            </a:r>
          </a:p>
          <a:p>
            <a:r>
              <a:rPr lang="en-US" sz="1600" dirty="0" smtClean="0">
                <a:solidFill>
                  <a:srgbClr val="002060"/>
                </a:solidFill>
                <a:latin typeface="Arial" pitchFamily="34" charset="0"/>
                <a:cs typeface="Arial" pitchFamily="34" charset="0"/>
              </a:rPr>
              <a:t>    </a:t>
            </a:r>
            <a:r>
              <a:rPr lang="en-US" sz="1600" dirty="0">
                <a:solidFill>
                  <a:srgbClr val="002060"/>
                </a:solidFill>
                <a:latin typeface="Arial" pitchFamily="34" charset="0"/>
                <a:cs typeface="Arial" pitchFamily="34" charset="0"/>
              </a:rPr>
              <a:t>Sequence of arguments</a:t>
            </a:r>
          </a:p>
          <a:p>
            <a:pPr>
              <a:buNone/>
            </a:pPr>
            <a:r>
              <a:rPr lang="en-US" sz="1600" dirty="0">
                <a:solidFill>
                  <a:srgbClr val="002060"/>
                </a:solidFill>
                <a:latin typeface="Arial" pitchFamily="34" charset="0"/>
                <a:cs typeface="Arial" pitchFamily="34" charset="0"/>
              </a:rPr>
              <a:t>class </a:t>
            </a:r>
            <a:r>
              <a:rPr lang="en-US" sz="1600" dirty="0" err="1">
                <a:solidFill>
                  <a:srgbClr val="002060"/>
                </a:solidFill>
                <a:latin typeface="Arial" pitchFamily="34" charset="0"/>
                <a:cs typeface="Arial" pitchFamily="34" charset="0"/>
              </a:rPr>
              <a:t>BaseClass</a:t>
            </a:r>
            <a:r>
              <a:rPr lang="en-US" sz="1600" dirty="0">
                <a:solidFill>
                  <a:srgbClr val="002060"/>
                </a:solidFill>
                <a:latin typeface="Arial" pitchFamily="34" charset="0"/>
                <a:cs typeface="Arial" pitchFamily="34" charset="0"/>
              </a:rPr>
              <a:t> </a:t>
            </a:r>
          </a:p>
          <a:p>
            <a:pPr>
              <a:buNone/>
            </a:pPr>
            <a:r>
              <a:rPr lang="en-US" sz="1600" dirty="0">
                <a:solidFill>
                  <a:srgbClr val="002060"/>
                </a:solidFill>
                <a:latin typeface="Arial" pitchFamily="34" charset="0"/>
                <a:cs typeface="Arial" pitchFamily="34" charset="0"/>
              </a:rPr>
              <a:t>{ public: </a:t>
            </a:r>
          </a:p>
          <a:p>
            <a:pPr>
              <a:buNone/>
            </a:pPr>
            <a:r>
              <a:rPr lang="en-US" sz="1600" dirty="0">
                <a:solidFill>
                  <a:srgbClr val="002060"/>
                </a:solidFill>
                <a:latin typeface="Arial" pitchFamily="34" charset="0"/>
                <a:cs typeface="Arial" pitchFamily="34" charset="0"/>
              </a:rPr>
              <a:t>  void </a:t>
            </a:r>
            <a:r>
              <a:rPr lang="en-US" sz="1600" dirty="0" err="1">
                <a:solidFill>
                  <a:srgbClr val="002060"/>
                </a:solidFill>
                <a:latin typeface="Arial" pitchFamily="34" charset="0"/>
                <a:cs typeface="Arial" pitchFamily="34" charset="0"/>
              </a:rPr>
              <a:t>disp</a:t>
            </a: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  {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&lt;&lt;“Base Class";}</a:t>
            </a:r>
          </a:p>
          <a:p>
            <a:pPr>
              <a:buNone/>
            </a:pPr>
            <a:r>
              <a:rPr lang="en-US" sz="1600" dirty="0">
                <a:solidFill>
                  <a:srgbClr val="002060"/>
                </a:solidFill>
                <a:latin typeface="Arial" pitchFamily="34" charset="0"/>
                <a:cs typeface="Arial" pitchFamily="34" charset="0"/>
              </a:rPr>
              <a:t> }; </a:t>
            </a:r>
          </a:p>
          <a:p>
            <a:pPr>
              <a:buNone/>
            </a:pPr>
            <a:r>
              <a:rPr lang="en-US" sz="1600" dirty="0">
                <a:solidFill>
                  <a:srgbClr val="002060"/>
                </a:solidFill>
                <a:latin typeface="Arial" pitchFamily="34" charset="0"/>
                <a:cs typeface="Arial" pitchFamily="34" charset="0"/>
              </a:rPr>
              <a:t>class </a:t>
            </a:r>
            <a:r>
              <a:rPr lang="en-US" sz="1600" dirty="0" err="1">
                <a:solidFill>
                  <a:srgbClr val="002060"/>
                </a:solidFill>
                <a:latin typeface="Arial" pitchFamily="34" charset="0"/>
                <a:cs typeface="Arial" pitchFamily="34" charset="0"/>
              </a:rPr>
              <a:t>DerivedClass</a:t>
            </a:r>
            <a:r>
              <a:rPr lang="en-US" sz="1600" dirty="0">
                <a:solidFill>
                  <a:srgbClr val="002060"/>
                </a:solidFill>
                <a:latin typeface="Arial" pitchFamily="34" charset="0"/>
                <a:cs typeface="Arial" pitchFamily="34" charset="0"/>
              </a:rPr>
              <a:t>: public </a:t>
            </a:r>
            <a:r>
              <a:rPr lang="en-US" sz="1600" dirty="0" err="1">
                <a:solidFill>
                  <a:srgbClr val="002060"/>
                </a:solidFill>
                <a:latin typeface="Arial" pitchFamily="34" charset="0"/>
                <a:cs typeface="Arial" pitchFamily="34" charset="0"/>
              </a:rPr>
              <a:t>BaseClass</a:t>
            </a:r>
            <a:endParaRPr lang="en-US" sz="1600" dirty="0">
              <a:solidFill>
                <a:srgbClr val="002060"/>
              </a:solidFill>
              <a:latin typeface="Arial" pitchFamily="34" charset="0"/>
              <a:cs typeface="Arial" pitchFamily="34" charset="0"/>
            </a:endParaRPr>
          </a:p>
          <a:p>
            <a:pPr>
              <a:buNone/>
            </a:pPr>
            <a:r>
              <a:rPr lang="en-US" sz="1600" dirty="0">
                <a:solidFill>
                  <a:srgbClr val="002060"/>
                </a:solidFill>
                <a:latin typeface="Arial" pitchFamily="34" charset="0"/>
                <a:cs typeface="Arial" pitchFamily="34" charset="0"/>
              </a:rPr>
              <a:t>{ public: </a:t>
            </a:r>
          </a:p>
          <a:p>
            <a:pPr>
              <a:buNone/>
            </a:pPr>
            <a:r>
              <a:rPr lang="en-US" sz="1600" dirty="0">
                <a:solidFill>
                  <a:srgbClr val="002060"/>
                </a:solidFill>
                <a:latin typeface="Arial" pitchFamily="34" charset="0"/>
                <a:cs typeface="Arial" pitchFamily="34" charset="0"/>
              </a:rPr>
              <a:t>  void </a:t>
            </a:r>
            <a:r>
              <a:rPr lang="en-US" sz="1600" dirty="0" err="1">
                <a:solidFill>
                  <a:srgbClr val="002060"/>
                </a:solidFill>
                <a:latin typeface="Arial" pitchFamily="34" charset="0"/>
                <a:cs typeface="Arial" pitchFamily="34" charset="0"/>
              </a:rPr>
              <a:t>disp</a:t>
            </a:r>
            <a:r>
              <a:rPr lang="en-US" sz="1600" dirty="0">
                <a:solidFill>
                  <a:srgbClr val="002060"/>
                </a:solidFill>
                <a:latin typeface="Arial" pitchFamily="34" charset="0"/>
                <a:cs typeface="Arial" pitchFamily="34" charset="0"/>
              </a:rPr>
              <a:t>() </a:t>
            </a:r>
          </a:p>
          <a:p>
            <a:pPr>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 Derived Class"; } </a:t>
            </a:r>
          </a:p>
          <a:p>
            <a:pPr>
              <a:buNone/>
            </a:pPr>
            <a:r>
              <a:rPr lang="en-US" sz="1600" dirty="0">
                <a:solidFill>
                  <a:srgbClr val="002060"/>
                </a:solidFill>
                <a:latin typeface="Arial" pitchFamily="34" charset="0"/>
                <a:cs typeface="Arial" pitchFamily="34" charset="0"/>
              </a:rPr>
              <a:t>}; </a:t>
            </a:r>
          </a:p>
          <a:p>
            <a:pPr>
              <a:buNone/>
            </a:pPr>
            <a:endParaRPr lang="en-US" sz="1600" dirty="0">
              <a:solidFill>
                <a:srgbClr val="002060"/>
              </a:solidFill>
              <a:latin typeface="Arial" pitchFamily="34" charset="0"/>
              <a:cs typeface="Arial" pitchFamily="34" charset="0"/>
            </a:endParaRPr>
          </a:p>
          <a:p>
            <a:pPr>
              <a:buNone/>
            </a:pPr>
            <a:endParaRPr lang="en-US" sz="1600" dirty="0">
              <a:solidFill>
                <a:srgbClr val="00206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a:t>Inheritance in C++</a:t>
            </a:r>
            <a:endParaRPr lang="en-US" dirty="0"/>
          </a:p>
        </p:txBody>
      </p:sp>
      <p:sp>
        <p:nvSpPr>
          <p:cNvPr id="5" name="Slide Number Placeholder 4"/>
          <p:cNvSpPr>
            <a:spLocks noGrp="1"/>
          </p:cNvSpPr>
          <p:nvPr>
            <p:ph type="sldNum" sz="quarter" idx="12"/>
          </p:nvPr>
        </p:nvSpPr>
        <p:spPr/>
        <p:txBody>
          <a:bodyPr/>
          <a:lstStyle/>
          <a:p>
            <a:fld id="{190A92EF-88A5-4EC5-8ABD-14305C53BB88}" type="slidenum">
              <a:rPr lang="en-US" smtClean="0"/>
              <a:pPr/>
              <a:t>12</a:t>
            </a:fld>
            <a:endParaRPr lang="en-US"/>
          </a:p>
        </p:txBody>
      </p:sp>
      <p:sp>
        <p:nvSpPr>
          <p:cNvPr id="6" name="TextBox 5"/>
          <p:cNvSpPr txBox="1"/>
          <p:nvPr/>
        </p:nvSpPr>
        <p:spPr>
          <a:xfrm>
            <a:off x="7467600" y="3124201"/>
            <a:ext cx="1752600" cy="646331"/>
          </a:xfrm>
          <a:prstGeom prst="rect">
            <a:avLst/>
          </a:prstGeom>
          <a:noFill/>
        </p:spPr>
        <p:txBody>
          <a:bodyPr wrap="square" rtlCol="0">
            <a:spAutoFit/>
          </a:bodyPr>
          <a:lstStyle/>
          <a:p>
            <a:pPr>
              <a:buNone/>
            </a:pPr>
            <a:r>
              <a:rPr lang="en-US" dirty="0">
                <a:solidFill>
                  <a:srgbClr val="FF0000"/>
                </a:solidFill>
                <a:latin typeface="Arial" pitchFamily="34" charset="0"/>
                <a:cs typeface="Arial" pitchFamily="34" charset="0"/>
              </a:rPr>
              <a:t>Output:</a:t>
            </a:r>
          </a:p>
          <a:p>
            <a:pPr>
              <a:buNone/>
            </a:pPr>
            <a:r>
              <a:rPr lang="en-US" dirty="0">
                <a:solidFill>
                  <a:srgbClr val="FF0000"/>
                </a:solidFill>
                <a:latin typeface="Arial" pitchFamily="34" charset="0"/>
                <a:cs typeface="Arial" pitchFamily="34" charset="0"/>
              </a:rPr>
              <a:t>Derived Class</a:t>
            </a:r>
          </a:p>
        </p:txBody>
      </p:sp>
      <p:sp>
        <p:nvSpPr>
          <p:cNvPr id="7" name="TextBox 6"/>
          <p:cNvSpPr txBox="1"/>
          <p:nvPr/>
        </p:nvSpPr>
        <p:spPr>
          <a:xfrm>
            <a:off x="6676044" y="1599138"/>
            <a:ext cx="4195156" cy="1200329"/>
          </a:xfrm>
          <a:prstGeom prst="rect">
            <a:avLst/>
          </a:prstGeom>
          <a:noFill/>
        </p:spPr>
        <p:txBody>
          <a:bodyPr wrap="square" rtlCol="0">
            <a:spAutoFit/>
          </a:bodyPr>
          <a:lstStyle/>
          <a:p>
            <a:pPr>
              <a:buNone/>
            </a:pPr>
            <a:r>
              <a:rPr lang="en-US" dirty="0" err="1">
                <a:solidFill>
                  <a:srgbClr val="002060"/>
                </a:solidFill>
                <a:latin typeface="Arial" pitchFamily="34" charset="0"/>
                <a:cs typeface="Arial" pitchFamily="34" charset="0"/>
              </a:rPr>
              <a:t>int</a:t>
            </a:r>
            <a:r>
              <a:rPr lang="en-US" dirty="0">
                <a:solidFill>
                  <a:srgbClr val="002060"/>
                </a:solidFill>
                <a:latin typeface="Arial" pitchFamily="34" charset="0"/>
                <a:cs typeface="Arial" pitchFamily="34" charset="0"/>
              </a:rPr>
              <a:t> main() </a:t>
            </a:r>
          </a:p>
          <a:p>
            <a:pPr>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DerivedClass</a:t>
            </a:r>
            <a:r>
              <a:rPr lang="en-US" dirty="0">
                <a:solidFill>
                  <a:srgbClr val="002060"/>
                </a:solidFill>
                <a:latin typeface="Arial" pitchFamily="34" charset="0"/>
                <a:cs typeface="Arial" pitchFamily="34" charset="0"/>
              </a:rPr>
              <a:t> </a:t>
            </a:r>
            <a:r>
              <a:rPr lang="en-US" dirty="0" err="1" smtClean="0">
                <a:solidFill>
                  <a:srgbClr val="002060"/>
                </a:solidFill>
                <a:latin typeface="Arial" pitchFamily="34" charset="0"/>
                <a:cs typeface="Arial" pitchFamily="34" charset="0"/>
              </a:rPr>
              <a:t>obj</a:t>
            </a:r>
            <a:r>
              <a:rPr lang="en-US" dirty="0" smtClean="0">
                <a:solidFill>
                  <a:srgbClr val="002060"/>
                </a:solidFill>
                <a:latin typeface="Arial" pitchFamily="34" charset="0"/>
                <a:cs typeface="Arial" pitchFamily="34" charset="0"/>
              </a:rPr>
              <a:t>;</a:t>
            </a: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obj.disp</a:t>
            </a:r>
            <a:r>
              <a:rPr lang="en-US" dirty="0">
                <a:solidFill>
                  <a:srgbClr val="002060"/>
                </a:solidFill>
                <a:latin typeface="Arial" pitchFamily="34" charset="0"/>
                <a:cs typeface="Arial" pitchFamily="34" charset="0"/>
              </a:rPr>
              <a:t>(); </a:t>
            </a:r>
          </a:p>
          <a:p>
            <a:pPr>
              <a:buNone/>
            </a:pPr>
            <a:r>
              <a:rPr lang="en-US" dirty="0">
                <a:solidFill>
                  <a:srgbClr val="002060"/>
                </a:solidFill>
                <a:latin typeface="Arial" pitchFamily="34" charset="0"/>
                <a:cs typeface="Arial" pitchFamily="34" charset="0"/>
              </a:rPr>
              <a:t>}</a:t>
            </a:r>
          </a:p>
        </p:txBody>
      </p:sp>
    </p:spTree>
    <p:extLst>
      <p:ext uri="{BB962C8B-B14F-4D97-AF65-F5344CB8AC3E}">
        <p14:creationId xmlns:p14="http://schemas.microsoft.com/office/powerpoint/2010/main" val="218552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715962"/>
          </a:xfrm>
        </p:spPr>
        <p:txBody>
          <a:bodyPr>
            <a:normAutofit/>
          </a:bodyPr>
          <a:lstStyle/>
          <a:p>
            <a:pPr algn="l"/>
            <a:r>
              <a:rPr lang="en-US" altLang="en-US" b="1" dirty="0">
                <a:solidFill>
                  <a:srgbClr val="C00000"/>
                </a:solidFill>
                <a:latin typeface="Arial" pitchFamily="34" charset="0"/>
                <a:ea typeface="MS Mincho" charset="-128"/>
                <a:cs typeface="Arial" pitchFamily="34" charset="0"/>
              </a:rPr>
              <a:t>Cont…</a:t>
            </a:r>
            <a:endParaRPr lang="en-US" dirty="0"/>
          </a:p>
        </p:txBody>
      </p:sp>
      <p:sp>
        <p:nvSpPr>
          <p:cNvPr id="3" name="Content Placeholder 2"/>
          <p:cNvSpPr>
            <a:spLocks noGrp="1"/>
          </p:cNvSpPr>
          <p:nvPr>
            <p:ph sz="half" idx="1"/>
          </p:nvPr>
        </p:nvSpPr>
        <p:spPr>
          <a:xfrm>
            <a:off x="136236" y="731837"/>
            <a:ext cx="4419600" cy="5821363"/>
          </a:xfrm>
        </p:spPr>
        <p:txBody>
          <a:bodyPr>
            <a:normAutofit/>
          </a:bodyPr>
          <a:lstStyle/>
          <a:p>
            <a:pPr>
              <a:buNone/>
            </a:pPr>
            <a:r>
              <a:rPr lang="en-US" sz="1700" dirty="0">
                <a:solidFill>
                  <a:srgbClr val="002060"/>
                </a:solidFill>
                <a:latin typeface="Arial" pitchFamily="34" charset="0"/>
                <a:cs typeface="Arial" pitchFamily="34" charset="0"/>
              </a:rPr>
              <a:t>class </a:t>
            </a:r>
            <a:r>
              <a:rPr lang="en-US" sz="1700" dirty="0" err="1">
                <a:solidFill>
                  <a:srgbClr val="002060"/>
                </a:solidFill>
                <a:latin typeface="Arial" pitchFamily="34" charset="0"/>
                <a:cs typeface="Arial" pitchFamily="34" charset="0"/>
              </a:rPr>
              <a:t>BaseClass</a:t>
            </a:r>
            <a:r>
              <a:rPr lang="en-US" sz="1700" dirty="0">
                <a:solidFill>
                  <a:srgbClr val="002060"/>
                </a:solidFill>
                <a:latin typeface="Arial" pitchFamily="34" charset="0"/>
                <a:cs typeface="Arial" pitchFamily="34" charset="0"/>
              </a:rPr>
              <a:t> </a:t>
            </a:r>
          </a:p>
          <a:p>
            <a:pPr>
              <a:buNone/>
            </a:pPr>
            <a:r>
              <a:rPr lang="en-US" sz="1700" dirty="0">
                <a:solidFill>
                  <a:srgbClr val="002060"/>
                </a:solidFill>
                <a:latin typeface="Arial" pitchFamily="34" charset="0"/>
                <a:cs typeface="Arial" pitchFamily="34" charset="0"/>
              </a:rPr>
              <a:t>{  public:</a:t>
            </a:r>
          </a:p>
          <a:p>
            <a:pPr>
              <a:buNone/>
            </a:pPr>
            <a:r>
              <a:rPr lang="en-US" sz="1700" dirty="0">
                <a:solidFill>
                  <a:srgbClr val="002060"/>
                </a:solidFill>
                <a:latin typeface="Arial" pitchFamily="34" charset="0"/>
                <a:cs typeface="Arial" pitchFamily="34" charset="0"/>
              </a:rPr>
              <a:t>   void </a:t>
            </a:r>
            <a:r>
              <a:rPr lang="en-US" sz="1700" dirty="0" err="1">
                <a:solidFill>
                  <a:srgbClr val="002060"/>
                </a:solidFill>
                <a:latin typeface="Arial" pitchFamily="34" charset="0"/>
                <a:cs typeface="Arial" pitchFamily="34" charset="0"/>
              </a:rPr>
              <a:t>disp</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cout</a:t>
            </a:r>
            <a:r>
              <a:rPr lang="en-US" sz="1700" dirty="0">
                <a:solidFill>
                  <a:srgbClr val="002060"/>
                </a:solidFill>
                <a:latin typeface="Arial" pitchFamily="34" charset="0"/>
                <a:cs typeface="Arial" pitchFamily="34" charset="0"/>
              </a:rPr>
              <a:t>&lt;&lt;"Base Class\n";  }</a:t>
            </a:r>
          </a:p>
          <a:p>
            <a:pPr>
              <a:buNone/>
            </a:pP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class </a:t>
            </a:r>
            <a:r>
              <a:rPr lang="en-US" sz="1700" dirty="0" err="1">
                <a:solidFill>
                  <a:srgbClr val="002060"/>
                </a:solidFill>
                <a:latin typeface="Arial" pitchFamily="34" charset="0"/>
                <a:cs typeface="Arial" pitchFamily="34" charset="0"/>
              </a:rPr>
              <a:t>DerivedClass</a:t>
            </a:r>
            <a:r>
              <a:rPr lang="en-US" sz="1700" dirty="0">
                <a:solidFill>
                  <a:srgbClr val="002060"/>
                </a:solidFill>
                <a:latin typeface="Arial" pitchFamily="34" charset="0"/>
                <a:cs typeface="Arial" pitchFamily="34" charset="0"/>
              </a:rPr>
              <a:t>: public </a:t>
            </a:r>
            <a:r>
              <a:rPr lang="en-US" sz="1700" dirty="0" err="1">
                <a:solidFill>
                  <a:srgbClr val="002060"/>
                </a:solidFill>
                <a:latin typeface="Arial" pitchFamily="34" charset="0"/>
                <a:cs typeface="Arial" pitchFamily="34" charset="0"/>
              </a:rPr>
              <a:t>BaseClass</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public:</a:t>
            </a:r>
          </a:p>
          <a:p>
            <a:pPr>
              <a:buNone/>
            </a:pPr>
            <a:r>
              <a:rPr lang="en-US" sz="1700" dirty="0">
                <a:solidFill>
                  <a:srgbClr val="002060"/>
                </a:solidFill>
                <a:latin typeface="Arial" pitchFamily="34" charset="0"/>
                <a:cs typeface="Arial" pitchFamily="34" charset="0"/>
              </a:rPr>
              <a:t>   void </a:t>
            </a:r>
            <a:r>
              <a:rPr lang="en-US" sz="1700" dirty="0" err="1">
                <a:solidFill>
                  <a:srgbClr val="002060"/>
                </a:solidFill>
                <a:latin typeface="Arial" pitchFamily="34" charset="0"/>
                <a:cs typeface="Arial" pitchFamily="34" charset="0"/>
              </a:rPr>
              <a:t>disp</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  </a:t>
            </a:r>
            <a:r>
              <a:rPr lang="en-US" sz="1700" b="1" dirty="0" err="1">
                <a:solidFill>
                  <a:srgbClr val="002060"/>
                </a:solidFill>
                <a:latin typeface="Arial" pitchFamily="34" charset="0"/>
                <a:cs typeface="Arial" pitchFamily="34" charset="0"/>
              </a:rPr>
              <a:t>BaseClass</a:t>
            </a:r>
            <a:r>
              <a:rPr lang="en-US" sz="1700" b="1" dirty="0">
                <a:solidFill>
                  <a:srgbClr val="002060"/>
                </a:solidFill>
                <a:latin typeface="Arial" pitchFamily="34" charset="0"/>
                <a:cs typeface="Arial" pitchFamily="34" charset="0"/>
              </a:rPr>
              <a:t>::</a:t>
            </a:r>
            <a:r>
              <a:rPr lang="en-US" sz="1700" b="1" dirty="0" err="1">
                <a:solidFill>
                  <a:srgbClr val="002060"/>
                </a:solidFill>
                <a:latin typeface="Arial" pitchFamily="34" charset="0"/>
                <a:cs typeface="Arial" pitchFamily="34" charset="0"/>
              </a:rPr>
              <a:t>disp</a:t>
            </a:r>
            <a:r>
              <a:rPr lang="en-US" sz="1700" b="1"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cout</a:t>
            </a:r>
            <a:r>
              <a:rPr lang="en-US" sz="1700" dirty="0">
                <a:solidFill>
                  <a:srgbClr val="002060"/>
                </a:solidFill>
                <a:latin typeface="Arial" pitchFamily="34" charset="0"/>
                <a:cs typeface="Arial" pitchFamily="34" charset="0"/>
              </a:rPr>
              <a:t>&lt;&lt;"Derived Class\n";</a:t>
            </a:r>
          </a:p>
          <a:p>
            <a:pPr>
              <a:buNone/>
            </a:pPr>
            <a:r>
              <a:rPr lang="en-US" sz="1700" dirty="0">
                <a:solidFill>
                  <a:srgbClr val="002060"/>
                </a:solidFill>
                <a:latin typeface="Arial" pitchFamily="34" charset="0"/>
                <a:cs typeface="Arial" pitchFamily="34" charset="0"/>
              </a:rPr>
              <a:t>   }</a:t>
            </a:r>
          </a:p>
          <a:p>
            <a:pPr>
              <a:buNone/>
            </a:pPr>
            <a:r>
              <a:rPr lang="en-US" sz="1700" dirty="0">
                <a:solidFill>
                  <a:srgbClr val="002060"/>
                </a:solidFill>
                <a:latin typeface="Arial" pitchFamily="34" charset="0"/>
                <a:cs typeface="Arial" pitchFamily="34" charset="0"/>
              </a:rPr>
              <a:t>};</a:t>
            </a:r>
          </a:p>
          <a:p>
            <a:pPr>
              <a:buNone/>
            </a:pPr>
            <a:r>
              <a:rPr lang="en-US" sz="1700" dirty="0" err="1">
                <a:solidFill>
                  <a:srgbClr val="002060"/>
                </a:solidFill>
                <a:latin typeface="Arial" pitchFamily="34" charset="0"/>
                <a:cs typeface="Arial" pitchFamily="34" charset="0"/>
              </a:rPr>
              <a:t>int</a:t>
            </a:r>
            <a:r>
              <a:rPr lang="en-US" sz="1700" dirty="0">
                <a:solidFill>
                  <a:srgbClr val="002060"/>
                </a:solidFill>
                <a:latin typeface="Arial" pitchFamily="34" charset="0"/>
                <a:cs typeface="Arial" pitchFamily="34" charset="0"/>
              </a:rPr>
              <a:t> main() </a:t>
            </a:r>
          </a:p>
          <a:p>
            <a:pPr>
              <a:buNone/>
            </a:pP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DerivedClass</a:t>
            </a: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obj</a:t>
            </a:r>
            <a:r>
              <a:rPr lang="en-US" sz="1700" dirty="0">
                <a:solidFill>
                  <a:srgbClr val="002060"/>
                </a:solidFill>
                <a:latin typeface="Arial" pitchFamily="34" charset="0"/>
                <a:cs typeface="Arial" pitchFamily="34" charset="0"/>
              </a:rPr>
              <a:t> = </a:t>
            </a:r>
            <a:r>
              <a:rPr lang="en-US" sz="1700" dirty="0" err="1">
                <a:solidFill>
                  <a:srgbClr val="002060"/>
                </a:solidFill>
                <a:latin typeface="Arial" pitchFamily="34" charset="0"/>
                <a:cs typeface="Arial" pitchFamily="34" charset="0"/>
              </a:rPr>
              <a:t>DerivedClass</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obj.disp</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a:t>
            </a:r>
          </a:p>
        </p:txBody>
      </p:sp>
      <p:sp>
        <p:nvSpPr>
          <p:cNvPr id="4" name="Content Placeholder 3"/>
          <p:cNvSpPr>
            <a:spLocks noGrp="1"/>
          </p:cNvSpPr>
          <p:nvPr>
            <p:ph sz="half" idx="2"/>
          </p:nvPr>
        </p:nvSpPr>
        <p:spPr>
          <a:xfrm>
            <a:off x="7315200" y="150091"/>
            <a:ext cx="4038600" cy="5867400"/>
          </a:xfrm>
        </p:spPr>
        <p:txBody>
          <a:bodyPr>
            <a:noAutofit/>
          </a:bodyPr>
          <a:lstStyle/>
          <a:p>
            <a:pPr>
              <a:buNone/>
            </a:pPr>
            <a:r>
              <a:rPr lang="en-US" sz="1700" dirty="0">
                <a:solidFill>
                  <a:srgbClr val="002060"/>
                </a:solidFill>
                <a:latin typeface="Arial" pitchFamily="34" charset="0"/>
                <a:cs typeface="Arial" pitchFamily="34" charset="0"/>
              </a:rPr>
              <a:t>class </a:t>
            </a:r>
            <a:r>
              <a:rPr lang="en-US" sz="1700" dirty="0" err="1">
                <a:solidFill>
                  <a:srgbClr val="002060"/>
                </a:solidFill>
                <a:latin typeface="Arial" pitchFamily="34" charset="0"/>
                <a:cs typeface="Arial" pitchFamily="34" charset="0"/>
              </a:rPr>
              <a:t>BaseClass</a:t>
            </a:r>
            <a:r>
              <a:rPr lang="en-US" sz="1700" dirty="0">
                <a:solidFill>
                  <a:srgbClr val="002060"/>
                </a:solidFill>
                <a:latin typeface="Arial" pitchFamily="34" charset="0"/>
                <a:cs typeface="Arial" pitchFamily="34" charset="0"/>
              </a:rPr>
              <a:t> </a:t>
            </a:r>
          </a:p>
          <a:p>
            <a:pPr>
              <a:buNone/>
            </a:pPr>
            <a:r>
              <a:rPr lang="en-US" sz="1700" dirty="0">
                <a:solidFill>
                  <a:srgbClr val="002060"/>
                </a:solidFill>
                <a:latin typeface="Arial" pitchFamily="34" charset="0"/>
                <a:cs typeface="Arial" pitchFamily="34" charset="0"/>
              </a:rPr>
              <a:t>{   public:</a:t>
            </a:r>
          </a:p>
          <a:p>
            <a:pPr>
              <a:buNone/>
            </a:pPr>
            <a:r>
              <a:rPr lang="en-US" sz="1700" dirty="0">
                <a:solidFill>
                  <a:srgbClr val="002060"/>
                </a:solidFill>
                <a:latin typeface="Arial" pitchFamily="34" charset="0"/>
                <a:cs typeface="Arial" pitchFamily="34" charset="0"/>
              </a:rPr>
              <a:t>   void </a:t>
            </a:r>
            <a:r>
              <a:rPr lang="en-US" sz="1700" dirty="0" err="1">
                <a:solidFill>
                  <a:srgbClr val="002060"/>
                </a:solidFill>
                <a:latin typeface="Arial" pitchFamily="34" charset="0"/>
                <a:cs typeface="Arial" pitchFamily="34" charset="0"/>
              </a:rPr>
              <a:t>disp</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    </a:t>
            </a:r>
            <a:r>
              <a:rPr lang="en-US" sz="1700" dirty="0" err="1">
                <a:solidFill>
                  <a:srgbClr val="002060"/>
                </a:solidFill>
                <a:latin typeface="Arial" pitchFamily="34" charset="0"/>
                <a:cs typeface="Arial" pitchFamily="34" charset="0"/>
              </a:rPr>
              <a:t>cout</a:t>
            </a:r>
            <a:r>
              <a:rPr lang="en-US" sz="1700" dirty="0">
                <a:solidFill>
                  <a:srgbClr val="002060"/>
                </a:solidFill>
                <a:latin typeface="Arial" pitchFamily="34" charset="0"/>
                <a:cs typeface="Arial" pitchFamily="34" charset="0"/>
              </a:rPr>
              <a:t>&lt;&lt;"Base Class\n";  }</a:t>
            </a:r>
          </a:p>
          <a:p>
            <a:pPr>
              <a:buNone/>
            </a:pP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class </a:t>
            </a:r>
            <a:r>
              <a:rPr lang="en-US" sz="1700" dirty="0" err="1">
                <a:solidFill>
                  <a:srgbClr val="002060"/>
                </a:solidFill>
                <a:latin typeface="Arial" pitchFamily="34" charset="0"/>
                <a:cs typeface="Arial" pitchFamily="34" charset="0"/>
              </a:rPr>
              <a:t>DerivedClass</a:t>
            </a:r>
            <a:r>
              <a:rPr lang="en-US" sz="1700" dirty="0">
                <a:solidFill>
                  <a:srgbClr val="002060"/>
                </a:solidFill>
                <a:latin typeface="Arial" pitchFamily="34" charset="0"/>
                <a:cs typeface="Arial" pitchFamily="34" charset="0"/>
              </a:rPr>
              <a:t>: public </a:t>
            </a:r>
            <a:r>
              <a:rPr lang="en-US" sz="1700" dirty="0" err="1">
                <a:solidFill>
                  <a:srgbClr val="002060"/>
                </a:solidFill>
                <a:latin typeface="Arial" pitchFamily="34" charset="0"/>
                <a:cs typeface="Arial" pitchFamily="34" charset="0"/>
              </a:rPr>
              <a:t>BaseClass</a:t>
            </a:r>
            <a:endParaRPr lang="en-US" sz="1700" dirty="0">
              <a:solidFill>
                <a:srgbClr val="002060"/>
              </a:solidFill>
              <a:latin typeface="Arial" pitchFamily="34" charset="0"/>
              <a:cs typeface="Arial" pitchFamily="34" charset="0"/>
            </a:endParaRPr>
          </a:p>
          <a:p>
            <a:pPr>
              <a:buNone/>
            </a:pPr>
            <a:r>
              <a:rPr lang="en-US" sz="1700" dirty="0">
                <a:solidFill>
                  <a:srgbClr val="002060"/>
                </a:solidFill>
                <a:latin typeface="Arial" pitchFamily="34" charset="0"/>
                <a:cs typeface="Arial" pitchFamily="34" charset="0"/>
              </a:rPr>
              <a:t>{   public:</a:t>
            </a:r>
          </a:p>
          <a:p>
            <a:pPr>
              <a:buNone/>
            </a:pPr>
            <a:r>
              <a:rPr lang="en-US" sz="1700" dirty="0">
                <a:solidFill>
                  <a:srgbClr val="002060"/>
                </a:solidFill>
                <a:latin typeface="Arial" pitchFamily="34" charset="0"/>
                <a:cs typeface="Arial" pitchFamily="34" charset="0"/>
              </a:rPr>
              <a:t>   void </a:t>
            </a:r>
            <a:r>
              <a:rPr lang="en-US" sz="1700" dirty="0" err="1">
                <a:solidFill>
                  <a:srgbClr val="002060"/>
                </a:solidFill>
                <a:latin typeface="Arial" pitchFamily="34" charset="0"/>
                <a:cs typeface="Arial" pitchFamily="34" charset="0"/>
              </a:rPr>
              <a:t>disp</a:t>
            </a:r>
            <a:r>
              <a:rPr lang="en-US" sz="1700" dirty="0">
                <a:solidFill>
                  <a:srgbClr val="002060"/>
                </a:solidFill>
                <a:latin typeface="Arial" pitchFamily="34" charset="0"/>
                <a:cs typeface="Arial" pitchFamily="34" charset="0"/>
              </a:rPr>
              <a:t>() </a:t>
            </a:r>
          </a:p>
          <a:p>
            <a:pPr>
              <a:buNone/>
            </a:pPr>
            <a:r>
              <a:rPr lang="en-US" sz="1700" dirty="0">
                <a:solidFill>
                  <a:srgbClr val="002060"/>
                </a:solidFill>
                <a:latin typeface="Arial" pitchFamily="34" charset="0"/>
                <a:cs typeface="Arial" pitchFamily="34" charset="0"/>
              </a:rPr>
              <a:t>    {    </a:t>
            </a:r>
            <a:r>
              <a:rPr lang="en-US" sz="1700" dirty="0" err="1">
                <a:solidFill>
                  <a:srgbClr val="002060"/>
                </a:solidFill>
                <a:latin typeface="Arial" pitchFamily="34" charset="0"/>
                <a:cs typeface="Arial" pitchFamily="34" charset="0"/>
              </a:rPr>
              <a:t>cout</a:t>
            </a:r>
            <a:r>
              <a:rPr lang="en-US" sz="1700" dirty="0">
                <a:solidFill>
                  <a:srgbClr val="002060"/>
                </a:solidFill>
                <a:latin typeface="Arial" pitchFamily="34" charset="0"/>
                <a:cs typeface="Arial" pitchFamily="34" charset="0"/>
              </a:rPr>
              <a:t>&lt;&lt;"Derived Class\n“; }</a:t>
            </a:r>
          </a:p>
          <a:p>
            <a:pPr>
              <a:buNone/>
            </a:pPr>
            <a:r>
              <a:rPr lang="en-US" sz="1700" dirty="0">
                <a:solidFill>
                  <a:srgbClr val="002060"/>
                </a:solidFill>
                <a:latin typeface="Arial" pitchFamily="34" charset="0"/>
                <a:cs typeface="Arial" pitchFamily="34" charset="0"/>
              </a:rPr>
              <a:t>};</a:t>
            </a:r>
          </a:p>
          <a:p>
            <a:pPr>
              <a:buNone/>
            </a:pPr>
            <a:r>
              <a:rPr lang="en-US" sz="1700" dirty="0" err="1">
                <a:solidFill>
                  <a:srgbClr val="002060"/>
                </a:solidFill>
                <a:latin typeface="Arial" pitchFamily="34" charset="0"/>
                <a:cs typeface="Arial" pitchFamily="34" charset="0"/>
              </a:rPr>
              <a:t>int</a:t>
            </a:r>
            <a:r>
              <a:rPr lang="en-US" sz="1700" dirty="0">
                <a:solidFill>
                  <a:srgbClr val="002060"/>
                </a:solidFill>
                <a:latin typeface="Arial" pitchFamily="34" charset="0"/>
                <a:cs typeface="Arial" pitchFamily="34" charset="0"/>
              </a:rPr>
              <a:t> main() {</a:t>
            </a:r>
          </a:p>
          <a:p>
            <a:pPr>
              <a:buNone/>
            </a:pP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DerivedClass</a:t>
            </a: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obj</a:t>
            </a:r>
            <a:r>
              <a:rPr lang="en-US" sz="1700" dirty="0">
                <a:solidFill>
                  <a:srgbClr val="002060"/>
                </a:solidFill>
                <a:latin typeface="Arial" pitchFamily="34" charset="0"/>
                <a:cs typeface="Arial" pitchFamily="34" charset="0"/>
              </a:rPr>
              <a:t> = </a:t>
            </a:r>
            <a:r>
              <a:rPr lang="en-US" sz="1700" dirty="0" err="1">
                <a:solidFill>
                  <a:srgbClr val="002060"/>
                </a:solidFill>
                <a:latin typeface="Arial" pitchFamily="34" charset="0"/>
                <a:cs typeface="Arial" pitchFamily="34" charset="0"/>
              </a:rPr>
              <a:t>DerivedClass</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a:t>
            </a:r>
            <a:r>
              <a:rPr lang="en-US" sz="1700" b="1" dirty="0" err="1">
                <a:solidFill>
                  <a:srgbClr val="002060"/>
                </a:solidFill>
                <a:latin typeface="Arial" pitchFamily="34" charset="0"/>
                <a:cs typeface="Arial" pitchFamily="34" charset="0"/>
              </a:rPr>
              <a:t>obj.BaseClass</a:t>
            </a:r>
            <a:r>
              <a:rPr lang="en-US" sz="1700" b="1" dirty="0">
                <a:solidFill>
                  <a:srgbClr val="002060"/>
                </a:solidFill>
                <a:latin typeface="Arial" pitchFamily="34" charset="0"/>
                <a:cs typeface="Arial" pitchFamily="34" charset="0"/>
              </a:rPr>
              <a:t>::</a:t>
            </a:r>
            <a:r>
              <a:rPr lang="en-US" sz="1700" b="1" dirty="0" err="1">
                <a:solidFill>
                  <a:srgbClr val="002060"/>
                </a:solidFill>
                <a:latin typeface="Arial" pitchFamily="34" charset="0"/>
                <a:cs typeface="Arial" pitchFamily="34" charset="0"/>
              </a:rPr>
              <a:t>disp</a:t>
            </a:r>
            <a:r>
              <a:rPr lang="en-US" sz="1700" b="1"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a:t>
            </a:r>
            <a:r>
              <a:rPr lang="en-US" sz="1700" dirty="0" err="1">
                <a:solidFill>
                  <a:srgbClr val="002060"/>
                </a:solidFill>
                <a:latin typeface="Arial" pitchFamily="34" charset="0"/>
                <a:cs typeface="Arial" pitchFamily="34" charset="0"/>
              </a:rPr>
              <a:t>obj.disp</a:t>
            </a:r>
            <a:r>
              <a:rPr lang="en-US" sz="1700" dirty="0">
                <a:solidFill>
                  <a:srgbClr val="002060"/>
                </a:solidFill>
                <a:latin typeface="Arial" pitchFamily="34" charset="0"/>
                <a:cs typeface="Arial" pitchFamily="34" charset="0"/>
              </a:rPr>
              <a:t>();</a:t>
            </a:r>
          </a:p>
          <a:p>
            <a:pPr>
              <a:buNone/>
            </a:pPr>
            <a:r>
              <a:rPr lang="en-US" sz="1700" dirty="0">
                <a:solidFill>
                  <a:srgbClr val="002060"/>
                </a:solidFill>
                <a:latin typeface="Arial" pitchFamily="34" charset="0"/>
                <a:cs typeface="Arial" pitchFamily="34" charset="0"/>
              </a:rPr>
              <a:t>  }</a:t>
            </a:r>
          </a:p>
          <a:p>
            <a:pPr>
              <a:buNone/>
            </a:pPr>
            <a:r>
              <a:rPr lang="en-US" sz="1600" dirty="0">
                <a:solidFill>
                  <a:srgbClr val="FF0000"/>
                </a:solidFill>
                <a:latin typeface="Arial" pitchFamily="34" charset="0"/>
                <a:cs typeface="Arial" pitchFamily="34" charset="0"/>
              </a:rPr>
              <a:t>Output:</a:t>
            </a:r>
          </a:p>
          <a:p>
            <a:pPr>
              <a:buNone/>
            </a:pPr>
            <a:r>
              <a:rPr lang="en-US" sz="1600" dirty="0">
                <a:solidFill>
                  <a:srgbClr val="FF0000"/>
                </a:solidFill>
                <a:latin typeface="Arial" pitchFamily="34" charset="0"/>
                <a:cs typeface="Arial" pitchFamily="34" charset="0"/>
              </a:rPr>
              <a:t>Base Class</a:t>
            </a:r>
          </a:p>
          <a:p>
            <a:pPr>
              <a:buNone/>
            </a:pPr>
            <a:r>
              <a:rPr lang="en-US" sz="1600" dirty="0">
                <a:solidFill>
                  <a:srgbClr val="FF0000"/>
                </a:solidFill>
                <a:latin typeface="Arial" pitchFamily="34" charset="0"/>
                <a:cs typeface="Arial" pitchFamily="34" charset="0"/>
              </a:rPr>
              <a:t>Derived Class</a:t>
            </a:r>
          </a:p>
        </p:txBody>
      </p:sp>
      <p:sp>
        <p:nvSpPr>
          <p:cNvPr id="5" name="Footer Placeholder 4"/>
          <p:cNvSpPr>
            <a:spLocks noGrp="1"/>
          </p:cNvSpPr>
          <p:nvPr>
            <p:ph type="ftr" sz="quarter" idx="11"/>
          </p:nvPr>
        </p:nvSpPr>
        <p:spPr/>
        <p:txBody>
          <a:bodyPr/>
          <a:lstStyle/>
          <a:p>
            <a:r>
              <a:rPr lang="en-US"/>
              <a:t>Inheritance in C++</a:t>
            </a:r>
            <a:endParaRPr lang="en-US" dirty="0"/>
          </a:p>
        </p:txBody>
      </p:sp>
      <p:sp>
        <p:nvSpPr>
          <p:cNvPr id="6" name="Slide Number Placeholder 5"/>
          <p:cNvSpPr>
            <a:spLocks noGrp="1"/>
          </p:cNvSpPr>
          <p:nvPr>
            <p:ph type="sldNum" sz="quarter" idx="12"/>
          </p:nvPr>
        </p:nvSpPr>
        <p:spPr/>
        <p:txBody>
          <a:bodyPr/>
          <a:lstStyle/>
          <a:p>
            <a:fld id="{190A92EF-88A5-4EC5-8ABD-14305C53BB88}" type="slidenum">
              <a:rPr lang="en-US" smtClean="0"/>
              <a:pPr/>
              <a:t>13</a:t>
            </a:fld>
            <a:endParaRPr lang="en-US"/>
          </a:p>
        </p:txBody>
      </p:sp>
      <p:sp>
        <p:nvSpPr>
          <p:cNvPr id="8" name="TextBox 7"/>
          <p:cNvSpPr txBox="1"/>
          <p:nvPr/>
        </p:nvSpPr>
        <p:spPr>
          <a:xfrm>
            <a:off x="1828800" y="5715000"/>
            <a:ext cx="1981200" cy="923330"/>
          </a:xfrm>
          <a:prstGeom prst="rect">
            <a:avLst/>
          </a:prstGeom>
          <a:noFill/>
        </p:spPr>
        <p:txBody>
          <a:bodyPr wrap="square" rtlCol="0">
            <a:spAutoFit/>
          </a:bodyPr>
          <a:lstStyle/>
          <a:p>
            <a:pPr>
              <a:buNone/>
            </a:pPr>
            <a:r>
              <a:rPr lang="en-US" dirty="0">
                <a:solidFill>
                  <a:srgbClr val="FF0000"/>
                </a:solidFill>
                <a:latin typeface="Arial" pitchFamily="34" charset="0"/>
                <a:cs typeface="Arial" pitchFamily="34" charset="0"/>
              </a:rPr>
              <a:t>Output:</a:t>
            </a:r>
          </a:p>
          <a:p>
            <a:pPr>
              <a:buNone/>
            </a:pPr>
            <a:r>
              <a:rPr lang="en-US" dirty="0">
                <a:solidFill>
                  <a:srgbClr val="FF0000"/>
                </a:solidFill>
                <a:latin typeface="Arial" pitchFamily="34" charset="0"/>
                <a:cs typeface="Arial" pitchFamily="34" charset="0"/>
              </a:rPr>
              <a:t>Base Class</a:t>
            </a:r>
          </a:p>
          <a:p>
            <a:pPr>
              <a:buNone/>
            </a:pPr>
            <a:r>
              <a:rPr lang="en-US" dirty="0">
                <a:solidFill>
                  <a:srgbClr val="FF0000"/>
                </a:solidFill>
                <a:latin typeface="Arial" pitchFamily="34" charset="0"/>
                <a:cs typeface="Arial" pitchFamily="34" charset="0"/>
              </a:rPr>
              <a:t>Derived Class</a:t>
            </a:r>
          </a:p>
        </p:txBody>
      </p:sp>
    </p:spTree>
    <p:extLst>
      <p:ext uri="{BB962C8B-B14F-4D97-AF65-F5344CB8AC3E}">
        <p14:creationId xmlns:p14="http://schemas.microsoft.com/office/powerpoint/2010/main" val="3293879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Overriding Member </a:t>
            </a:r>
            <a:r>
              <a:rPr lang="en-US" b="1" dirty="0" smtClean="0">
                <a:solidFill>
                  <a:srgbClr val="C00000"/>
                </a:solidFill>
              </a:rPr>
              <a:t>Functions</a:t>
            </a:r>
            <a:br>
              <a:rPr lang="en-US" b="1" dirty="0" smtClean="0">
                <a:solidFill>
                  <a:srgbClr val="C00000"/>
                </a:solidFill>
              </a:rPr>
            </a:br>
            <a:r>
              <a:rPr lang="en-US" dirty="0">
                <a:solidFill>
                  <a:schemeClr val="accent1"/>
                </a:solidFill>
              </a:rPr>
              <a:t>have the same </a:t>
            </a:r>
            <a:r>
              <a:rPr lang="en-US" dirty="0" smtClean="0">
                <a:solidFill>
                  <a:schemeClr val="accent1"/>
                </a:solidFill>
              </a:rPr>
              <a:t>name as—those </a:t>
            </a:r>
            <a:r>
              <a:rPr lang="en-US" dirty="0">
                <a:solidFill>
                  <a:schemeClr val="accent1"/>
                </a:solidFill>
              </a:rPr>
              <a:t>in the base class</a:t>
            </a:r>
            <a:r>
              <a:rPr lang="en-US" dirty="0"/>
              <a: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825625"/>
            <a:ext cx="6524625" cy="4257675"/>
          </a:xfrm>
          <a:prstGeom prst="rect">
            <a:avLst/>
          </a:prstGeom>
        </p:spPr>
      </p:pic>
      <p:pic>
        <p:nvPicPr>
          <p:cNvPr id="5" name="Picture 4"/>
          <p:cNvPicPr>
            <a:picLocks noChangeAspect="1"/>
          </p:cNvPicPr>
          <p:nvPr/>
        </p:nvPicPr>
        <p:blipFill>
          <a:blip r:embed="rId3"/>
          <a:stretch>
            <a:fillRect/>
          </a:stretch>
        </p:blipFill>
        <p:spPr>
          <a:xfrm>
            <a:off x="6607419" y="1825625"/>
            <a:ext cx="5033596" cy="4123531"/>
          </a:xfrm>
          <a:prstGeom prst="rect">
            <a:avLst/>
          </a:prstGeom>
        </p:spPr>
      </p:pic>
    </p:spTree>
    <p:extLst>
      <p:ext uri="{BB962C8B-B14F-4D97-AF65-F5344CB8AC3E}">
        <p14:creationId xmlns:p14="http://schemas.microsoft.com/office/powerpoint/2010/main" val="1181903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63969" y="2357437"/>
            <a:ext cx="6351343" cy="349824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465000" y="3554280"/>
              <a:ext cx="4340520" cy="1599120"/>
            </p14:xfrm>
          </p:contentPart>
        </mc:Choice>
        <mc:Fallback xmlns="">
          <p:pic>
            <p:nvPicPr>
              <p:cNvPr id="5" name="Ink 4"/>
              <p:cNvPicPr/>
              <p:nvPr/>
            </p:nvPicPr>
            <p:blipFill>
              <a:blip r:embed="rId4"/>
              <a:stretch>
                <a:fillRect/>
              </a:stretch>
            </p:blipFill>
            <p:spPr>
              <a:xfrm>
                <a:off x="3455640" y="3544920"/>
                <a:ext cx="4359240" cy="1617840"/>
              </a:xfrm>
              <a:prstGeom prst="rect">
                <a:avLst/>
              </a:prstGeom>
            </p:spPr>
          </p:pic>
        </mc:Fallback>
      </mc:AlternateContent>
    </p:spTree>
    <p:extLst>
      <p:ext uri="{BB962C8B-B14F-4D97-AF65-F5344CB8AC3E}">
        <p14:creationId xmlns:p14="http://schemas.microsoft.com/office/powerpoint/2010/main" val="2211783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Hierarchies</a:t>
            </a:r>
            <a:endParaRPr lang="en-US" dirty="0"/>
          </a:p>
        </p:txBody>
      </p:sp>
      <p:sp>
        <p:nvSpPr>
          <p:cNvPr id="3" name="Content Placeholder 2"/>
          <p:cNvSpPr>
            <a:spLocks noGrp="1"/>
          </p:cNvSpPr>
          <p:nvPr>
            <p:ph idx="1"/>
          </p:nvPr>
        </p:nvSpPr>
        <p:spPr/>
        <p:txBody>
          <a:bodyPr>
            <a:normAutofit lnSpcReduction="10000"/>
          </a:bodyPr>
          <a:lstStyle/>
          <a:p>
            <a:r>
              <a:rPr lang="en-US" dirty="0"/>
              <a:t>Our example models a database of employees of a widget </a:t>
            </a:r>
            <a:r>
              <a:rPr lang="en-US" dirty="0" smtClean="0"/>
              <a:t>company</a:t>
            </a:r>
          </a:p>
          <a:p>
            <a:r>
              <a:rPr lang="en-US" dirty="0"/>
              <a:t>Managers manage, scientists </a:t>
            </a:r>
            <a:r>
              <a:rPr lang="en-US" dirty="0" smtClean="0"/>
              <a:t>perform research </a:t>
            </a:r>
            <a:r>
              <a:rPr lang="en-US" dirty="0"/>
              <a:t>to develop better widgets, and laborers operate the dangerous widget-stamping </a:t>
            </a:r>
            <a:r>
              <a:rPr lang="en-US" dirty="0" smtClean="0"/>
              <a:t>presses</a:t>
            </a:r>
          </a:p>
          <a:p>
            <a:r>
              <a:rPr lang="en-US" dirty="0"/>
              <a:t>The database stores a name and an employee identification number for all employees, no </a:t>
            </a:r>
            <a:r>
              <a:rPr lang="en-US" dirty="0" smtClean="0"/>
              <a:t>matter what </a:t>
            </a:r>
            <a:r>
              <a:rPr lang="en-US" dirty="0"/>
              <a:t>their category. However, for managers, it also stores their titles and golf club dues. </a:t>
            </a:r>
            <a:endParaRPr lang="en-US" dirty="0" smtClean="0"/>
          </a:p>
          <a:p>
            <a:r>
              <a:rPr lang="en-US" dirty="0" smtClean="0"/>
              <a:t>For scientists</a:t>
            </a:r>
            <a:r>
              <a:rPr lang="en-US" dirty="0"/>
              <a:t>, it stores the number of scholarly articles they have published. Laborers need no</a:t>
            </a:r>
          </a:p>
          <a:p>
            <a:r>
              <a:rPr lang="en-US" dirty="0"/>
              <a:t>additional data beyond their names and numbers.</a:t>
            </a:r>
          </a:p>
        </p:txBody>
      </p:sp>
    </p:spTree>
    <p:extLst>
      <p:ext uri="{BB962C8B-B14F-4D97-AF65-F5344CB8AC3E}">
        <p14:creationId xmlns:p14="http://schemas.microsoft.com/office/powerpoint/2010/main" val="226354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00030" y="580293"/>
            <a:ext cx="9295667" cy="5044220"/>
          </a:xfrm>
          <a:prstGeom prst="rect">
            <a:avLst/>
          </a:prstGeom>
        </p:spPr>
      </p:pic>
    </p:spTree>
    <p:extLst>
      <p:ext uri="{BB962C8B-B14F-4D97-AF65-F5344CB8AC3E}">
        <p14:creationId xmlns:p14="http://schemas.microsoft.com/office/powerpoint/2010/main" val="1750505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009283" y="1825625"/>
            <a:ext cx="6410325" cy="2894013"/>
          </a:xfrm>
          <a:prstGeom prst="rect">
            <a:avLst/>
          </a:prstGeom>
        </p:spPr>
      </p:pic>
      <p:pic>
        <p:nvPicPr>
          <p:cNvPr id="5" name="Picture 4"/>
          <p:cNvPicPr>
            <a:picLocks noChangeAspect="1"/>
          </p:cNvPicPr>
          <p:nvPr/>
        </p:nvPicPr>
        <p:blipFill>
          <a:blip r:embed="rId3"/>
          <a:stretch>
            <a:fillRect/>
          </a:stretch>
        </p:blipFill>
        <p:spPr>
          <a:xfrm>
            <a:off x="1009283" y="4719638"/>
            <a:ext cx="6112486" cy="1457325"/>
          </a:xfrm>
          <a:prstGeom prst="rect">
            <a:avLst/>
          </a:prstGeom>
        </p:spPr>
      </p:pic>
    </p:spTree>
    <p:extLst>
      <p:ext uri="{BB962C8B-B14F-4D97-AF65-F5344CB8AC3E}">
        <p14:creationId xmlns:p14="http://schemas.microsoft.com/office/powerpoint/2010/main" val="2558274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8793" y="1690688"/>
            <a:ext cx="9080622" cy="4833204"/>
          </a:xfrm>
          <a:prstGeom prst="rect">
            <a:avLst/>
          </a:prstGeom>
        </p:spPr>
      </p:pic>
    </p:spTree>
    <p:extLst>
      <p:ext uri="{BB962C8B-B14F-4D97-AF65-F5344CB8AC3E}">
        <p14:creationId xmlns:p14="http://schemas.microsoft.com/office/powerpoint/2010/main" val="208206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76590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667250" y="3610769"/>
            <a:ext cx="2857500" cy="781050"/>
          </a:xfrm>
          <a:prstGeom prst="rect">
            <a:avLst/>
          </a:prstGeom>
        </p:spPr>
      </p:pic>
      <p:pic>
        <p:nvPicPr>
          <p:cNvPr id="4" name="Picture 3"/>
          <p:cNvPicPr>
            <a:picLocks noChangeAspect="1"/>
          </p:cNvPicPr>
          <p:nvPr/>
        </p:nvPicPr>
        <p:blipFill>
          <a:blip r:embed="rId3"/>
          <a:stretch>
            <a:fillRect/>
          </a:stretch>
        </p:blipFill>
        <p:spPr>
          <a:xfrm>
            <a:off x="249847" y="1735444"/>
            <a:ext cx="7229475" cy="5122556"/>
          </a:xfrm>
          <a:prstGeom prst="rect">
            <a:avLst/>
          </a:prstGeom>
        </p:spPr>
      </p:pic>
      <p:sp>
        <p:nvSpPr>
          <p:cNvPr id="6" name="Rectangle 5"/>
          <p:cNvSpPr/>
          <p:nvPr/>
        </p:nvSpPr>
        <p:spPr>
          <a:xfrm>
            <a:off x="6559062" y="2659559"/>
            <a:ext cx="4941276" cy="923330"/>
          </a:xfrm>
          <a:prstGeom prst="rect">
            <a:avLst/>
          </a:prstGeom>
        </p:spPr>
        <p:txBody>
          <a:bodyPr wrap="square">
            <a:spAutoFit/>
          </a:bodyPr>
          <a:lstStyle/>
          <a:p>
            <a:r>
              <a:rPr lang="en-US" dirty="0">
                <a:latin typeface="MacUSADigital-Regular"/>
              </a:rPr>
              <a:t>class laborer : public </a:t>
            </a:r>
            <a:r>
              <a:rPr lang="en-US" dirty="0" smtClean="0">
                <a:latin typeface="MacUSADigital-Regular"/>
              </a:rPr>
              <a:t>employee  </a:t>
            </a:r>
            <a:r>
              <a:rPr lang="en-US" dirty="0">
                <a:latin typeface="MacUSADigital-Regular"/>
              </a:rPr>
              <a:t>//laborer </a:t>
            </a:r>
            <a:r>
              <a:rPr lang="en-US" dirty="0" smtClean="0">
                <a:latin typeface="MacUSADigital-Regular"/>
              </a:rPr>
              <a:t>class</a:t>
            </a:r>
            <a:endParaRPr lang="en-US" dirty="0">
              <a:latin typeface="MacUSADigital-Regular"/>
            </a:endParaRPr>
          </a:p>
          <a:p>
            <a:r>
              <a:rPr lang="en-US" dirty="0">
                <a:latin typeface="MacUSADigital-Regular"/>
              </a:rPr>
              <a:t>{</a:t>
            </a:r>
          </a:p>
          <a:p>
            <a:r>
              <a:rPr lang="en-US" dirty="0" smtClean="0">
                <a:latin typeface="MacUSADigital-Regular"/>
              </a:rPr>
              <a:t>};</a:t>
            </a:r>
            <a:endParaRPr lang="en-US" dirty="0"/>
          </a:p>
        </p:txBody>
      </p:sp>
    </p:spTree>
    <p:extLst>
      <p:ext uri="{BB962C8B-B14F-4D97-AF65-F5344CB8AC3E}">
        <p14:creationId xmlns:p14="http://schemas.microsoft.com/office/powerpoint/2010/main" val="1340557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365125"/>
            <a:ext cx="7962900" cy="5578475"/>
          </a:xfrm>
          <a:prstGeom prst="rect">
            <a:avLst/>
          </a:prstGeom>
        </p:spPr>
      </p:pic>
    </p:spTree>
    <p:extLst>
      <p:ext uri="{BB962C8B-B14F-4D97-AF65-F5344CB8AC3E}">
        <p14:creationId xmlns:p14="http://schemas.microsoft.com/office/powerpoint/2010/main" val="4233066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b="1" dirty="0">
                <a:solidFill>
                  <a:srgbClr val="C00000"/>
                </a:solidFill>
                <a:latin typeface="Arial" pitchFamily="34" charset="0"/>
                <a:ea typeface="MS Mincho" charset="-128"/>
                <a:cs typeface="Arial" pitchFamily="34" charset="0"/>
              </a:rPr>
              <a:t>Cont…</a:t>
            </a:r>
            <a:endParaRPr lang="en-US" dirty="0"/>
          </a:p>
        </p:txBody>
      </p:sp>
      <p:sp>
        <p:nvSpPr>
          <p:cNvPr id="4" name="Footer Placeholder 3"/>
          <p:cNvSpPr>
            <a:spLocks noGrp="1"/>
          </p:cNvSpPr>
          <p:nvPr>
            <p:ph type="ftr" sz="quarter" idx="11"/>
          </p:nvPr>
        </p:nvSpPr>
        <p:spPr/>
        <p:txBody>
          <a:bodyPr/>
          <a:lstStyle/>
          <a:p>
            <a:r>
              <a:rPr lang="en-US"/>
              <a:t>Inheritance in C++</a:t>
            </a:r>
            <a:endParaRPr lang="en-US" dirty="0"/>
          </a:p>
        </p:txBody>
      </p:sp>
      <p:sp>
        <p:nvSpPr>
          <p:cNvPr id="5" name="Slide Number Placeholder 4"/>
          <p:cNvSpPr>
            <a:spLocks noGrp="1"/>
          </p:cNvSpPr>
          <p:nvPr>
            <p:ph type="sldNum" sz="quarter" idx="12"/>
          </p:nvPr>
        </p:nvSpPr>
        <p:spPr/>
        <p:txBody>
          <a:bodyPr/>
          <a:lstStyle/>
          <a:p>
            <a:fld id="{190A92EF-88A5-4EC5-8ABD-14305C53BB88}" type="slidenum">
              <a:rPr lang="en-US" smtClean="0"/>
              <a:pPr/>
              <a:t>22</a:t>
            </a:fld>
            <a:endParaRPr lang="en-US"/>
          </a:p>
        </p:txBody>
      </p:sp>
      <p:grpSp>
        <p:nvGrpSpPr>
          <p:cNvPr id="3" name="Group 12"/>
          <p:cNvGrpSpPr>
            <a:grpSpLocks noGrp="1"/>
          </p:cNvGrpSpPr>
          <p:nvPr/>
        </p:nvGrpSpPr>
        <p:grpSpPr>
          <a:xfrm>
            <a:off x="2438400" y="1752601"/>
            <a:ext cx="7259293" cy="1817373"/>
            <a:chOff x="1430866" y="1794633"/>
            <a:chExt cx="5162164" cy="1642815"/>
          </a:xfrm>
        </p:grpSpPr>
        <p:grpSp>
          <p:nvGrpSpPr>
            <p:cNvPr id="6" name="Group 5"/>
            <p:cNvGrpSpPr/>
            <p:nvPr/>
          </p:nvGrpSpPr>
          <p:grpSpPr>
            <a:xfrm>
              <a:off x="1430866" y="1794633"/>
              <a:ext cx="3522134" cy="1642815"/>
              <a:chOff x="1202266" y="2556633"/>
              <a:chExt cx="3522134" cy="1642815"/>
            </a:xfrm>
          </p:grpSpPr>
          <p:sp>
            <p:nvSpPr>
              <p:cNvPr id="10" name="Rectangle 9">
                <a:extLst>
                  <a:ext uri="{FF2B5EF4-FFF2-40B4-BE49-F238E27FC236}">
                    <a16:creationId xmlns:a16="http://schemas.microsoft.com/office/drawing/2014/main" id="{0D5F7B15-3A86-4488-95DF-6C43A8BDB8D2}"/>
                  </a:ext>
                </a:extLst>
              </p:cNvPr>
              <p:cNvSpPr/>
              <p:nvPr/>
            </p:nvSpPr>
            <p:spPr>
              <a:xfrm>
                <a:off x="2286000" y="2556633"/>
                <a:ext cx="2438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002060"/>
                    </a:solidFill>
                    <a:latin typeface="Arial" pitchFamily="34" charset="0"/>
                    <a:cs typeface="Arial" pitchFamily="34" charset="0"/>
                  </a:rPr>
                  <a:t>Person</a:t>
                </a:r>
                <a:endParaRPr lang="en-IN" b="1" dirty="0">
                  <a:solidFill>
                    <a:srgbClr val="00206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BA37B40D-226B-4654-B213-1D71D6C84EB1}"/>
                  </a:ext>
                </a:extLst>
              </p:cNvPr>
              <p:cNvSpPr/>
              <p:nvPr/>
            </p:nvSpPr>
            <p:spPr>
              <a:xfrm>
                <a:off x="1202266" y="3589848"/>
                <a:ext cx="2398643"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002060"/>
                    </a:solidFill>
                    <a:latin typeface="Arial" pitchFamily="34" charset="0"/>
                    <a:cs typeface="Arial" pitchFamily="34" charset="0"/>
                  </a:rPr>
                  <a:t>Employee</a:t>
                </a:r>
                <a:endParaRPr lang="en-IN" b="1" dirty="0">
                  <a:solidFill>
                    <a:srgbClr val="002060"/>
                  </a:solidFill>
                  <a:latin typeface="Arial" pitchFamily="34" charset="0"/>
                  <a:cs typeface="Arial" pitchFamily="34" charset="0"/>
                </a:endParaRPr>
              </a:p>
            </p:txBody>
          </p:sp>
        </p:grpSp>
        <p:sp>
          <p:nvSpPr>
            <p:cNvPr id="9" name="Rectangle 8">
              <a:extLst>
                <a:ext uri="{FF2B5EF4-FFF2-40B4-BE49-F238E27FC236}">
                  <a16:creationId xmlns:a16="http://schemas.microsoft.com/office/drawing/2014/main" id="{BA37B40D-226B-4654-B213-1D71D6C84EB1}"/>
                </a:ext>
              </a:extLst>
            </p:cNvPr>
            <p:cNvSpPr/>
            <p:nvPr/>
          </p:nvSpPr>
          <p:spPr>
            <a:xfrm>
              <a:off x="4194387" y="2896729"/>
              <a:ext cx="2398643" cy="489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002060"/>
                  </a:solidFill>
                  <a:latin typeface="Arial" pitchFamily="34" charset="0"/>
                  <a:cs typeface="Arial" pitchFamily="34" charset="0"/>
                </a:rPr>
                <a:t>student</a:t>
              </a:r>
              <a:endParaRPr lang="en-IN" b="1" dirty="0">
                <a:solidFill>
                  <a:srgbClr val="002060"/>
                </a:solidFill>
                <a:latin typeface="Arial" pitchFamily="34" charset="0"/>
                <a:cs typeface="Arial" pitchFamily="34" charset="0"/>
              </a:endParaRPr>
            </a:p>
          </p:txBody>
        </p:sp>
      </p:grpSp>
      <p:sp>
        <p:nvSpPr>
          <p:cNvPr id="13" name="Rectangle 12"/>
          <p:cNvSpPr/>
          <p:nvPr/>
        </p:nvSpPr>
        <p:spPr>
          <a:xfrm>
            <a:off x="1828800" y="4419600"/>
            <a:ext cx="8229600" cy="923330"/>
          </a:xfrm>
          <a:prstGeom prst="rect">
            <a:avLst/>
          </a:prstGeom>
        </p:spPr>
        <p:txBody>
          <a:bodyPr wrap="square">
            <a:spAutoFit/>
          </a:bodyPr>
          <a:lstStyle/>
          <a:p>
            <a:r>
              <a:rPr lang="en-US" dirty="0">
                <a:solidFill>
                  <a:srgbClr val="002060"/>
                </a:solidFill>
              </a:rPr>
              <a:t> </a:t>
            </a:r>
            <a:r>
              <a:rPr lang="en-US" b="1" u="sng" dirty="0">
                <a:solidFill>
                  <a:srgbClr val="002060"/>
                </a:solidFill>
                <a:latin typeface="Arial" pitchFamily="34" charset="0"/>
                <a:cs typeface="Arial" pitchFamily="34" charset="0"/>
              </a:rPr>
              <a:t>Person</a:t>
            </a:r>
            <a:r>
              <a:rPr lang="en-US" u="sng" dirty="0">
                <a:solidFill>
                  <a:srgbClr val="002060"/>
                </a:solidFill>
              </a:rPr>
              <a:t> </a:t>
            </a:r>
            <a:r>
              <a:rPr lang="en-US" dirty="0">
                <a:solidFill>
                  <a:srgbClr val="002060"/>
                </a:solidFill>
              </a:rPr>
              <a:t>      </a:t>
            </a:r>
            <a:r>
              <a:rPr lang="en-US" b="1" u="sng" dirty="0">
                <a:solidFill>
                  <a:srgbClr val="002060"/>
                </a:solidFill>
                <a:latin typeface="Arial" pitchFamily="34" charset="0"/>
                <a:cs typeface="Arial" pitchFamily="34" charset="0"/>
              </a:rPr>
              <a:t>Employee</a:t>
            </a:r>
            <a:r>
              <a:rPr lang="en-US" b="1" dirty="0">
                <a:solidFill>
                  <a:srgbClr val="002060"/>
                </a:solidFill>
                <a:latin typeface="Arial" pitchFamily="34" charset="0"/>
                <a:cs typeface="Arial" pitchFamily="34" charset="0"/>
              </a:rPr>
              <a:t>           </a:t>
            </a:r>
            <a:r>
              <a:rPr lang="en-US" b="1" u="sng" dirty="0" smtClean="0">
                <a:solidFill>
                  <a:srgbClr val="002060"/>
                </a:solidFill>
                <a:latin typeface="Arial" pitchFamily="34" charset="0"/>
                <a:cs typeface="Arial" pitchFamily="34" charset="0"/>
              </a:rPr>
              <a:t>student</a:t>
            </a:r>
            <a:endParaRPr lang="en-IN" b="1" u="sng" dirty="0">
              <a:solidFill>
                <a:srgbClr val="002060"/>
              </a:solidFill>
              <a:latin typeface="Arial" pitchFamily="34" charset="0"/>
              <a:cs typeface="Arial" pitchFamily="34" charset="0"/>
            </a:endParaRPr>
          </a:p>
          <a:p>
            <a:r>
              <a:rPr lang="en-US" dirty="0">
                <a:solidFill>
                  <a:srgbClr val="002060"/>
                </a:solidFill>
              </a:rPr>
              <a:t> </a:t>
            </a:r>
            <a:r>
              <a:rPr lang="en-US" b="1" dirty="0">
                <a:solidFill>
                  <a:srgbClr val="002060"/>
                </a:solidFill>
              </a:rPr>
              <a:t>name           company name       course</a:t>
            </a:r>
            <a:r>
              <a:rPr lang="en-US" dirty="0">
                <a:solidFill>
                  <a:srgbClr val="002060"/>
                </a:solidFill>
                <a:latin typeface="Arial" pitchFamily="34" charset="0"/>
                <a:cs typeface="Arial" pitchFamily="34" charset="0"/>
              </a:rPr>
              <a:t>	</a:t>
            </a:r>
          </a:p>
          <a:p>
            <a:r>
              <a:rPr lang="en-US" b="1" dirty="0">
                <a:solidFill>
                  <a:srgbClr val="002060"/>
                </a:solidFill>
              </a:rPr>
              <a:t> no                 </a:t>
            </a:r>
            <a:r>
              <a:rPr lang="en-US" b="1" dirty="0" err="1">
                <a:solidFill>
                  <a:srgbClr val="002060"/>
                </a:solidFill>
              </a:rPr>
              <a:t>basicpay</a:t>
            </a:r>
            <a:endParaRPr lang="en-US" b="1" dirty="0">
              <a:solidFill>
                <a:srgbClr val="002060"/>
              </a:solidFill>
            </a:endParaRPr>
          </a:p>
        </p:txBody>
      </p:sp>
      <p:cxnSp>
        <p:nvCxnSpPr>
          <p:cNvPr id="15" name="Straight Arrow Connector 14"/>
          <p:cNvCxnSpPr/>
          <p:nvPr/>
        </p:nvCxnSpPr>
        <p:spPr>
          <a:xfrm flipV="1">
            <a:off x="3733800" y="2362200"/>
            <a:ext cx="1143000" cy="5334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6324600" y="2362200"/>
            <a:ext cx="1371600" cy="6096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1527120" y="1134360"/>
              <a:ext cx="10234800" cy="4251240"/>
            </p14:xfrm>
          </p:contentPart>
        </mc:Choice>
        <mc:Fallback xmlns="">
          <p:pic>
            <p:nvPicPr>
              <p:cNvPr id="7" name="Ink 6"/>
              <p:cNvPicPr/>
              <p:nvPr/>
            </p:nvPicPr>
            <p:blipFill>
              <a:blip r:embed="rId3"/>
              <a:stretch>
                <a:fillRect/>
              </a:stretch>
            </p:blipFill>
            <p:spPr>
              <a:xfrm>
                <a:off x="1517760" y="1125000"/>
                <a:ext cx="10253520" cy="4269960"/>
              </a:xfrm>
              <a:prstGeom prst="rect">
                <a:avLst/>
              </a:prstGeom>
            </p:spPr>
          </p:pic>
        </mc:Fallback>
      </mc:AlternateContent>
    </p:spTree>
    <p:extLst>
      <p:ext uri="{BB962C8B-B14F-4D97-AF65-F5344CB8AC3E}">
        <p14:creationId xmlns:p14="http://schemas.microsoft.com/office/powerpoint/2010/main" val="2969048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534400" cy="685800"/>
          </a:xfrm>
        </p:spPr>
        <p:txBody>
          <a:bodyPr>
            <a:normAutofit fontScale="90000"/>
          </a:bodyPr>
          <a:lstStyle/>
          <a:p>
            <a:pPr algn="l"/>
            <a:r>
              <a:rPr lang="en-US" altLang="en-US" sz="3200" b="1" dirty="0">
                <a:solidFill>
                  <a:srgbClr val="C00000"/>
                </a:solidFill>
                <a:latin typeface="Arial" pitchFamily="34" charset="0"/>
                <a:ea typeface="MS Mincho" charset="-128"/>
                <a:cs typeface="Arial" pitchFamily="34" charset="0"/>
              </a:rPr>
              <a:t/>
            </a:r>
            <a:br>
              <a:rPr lang="en-US" altLang="en-US" sz="3200" b="1" dirty="0">
                <a:solidFill>
                  <a:srgbClr val="C00000"/>
                </a:solidFill>
                <a:latin typeface="Arial" pitchFamily="34" charset="0"/>
                <a:ea typeface="MS Mincho" charset="-128"/>
                <a:cs typeface="Arial" pitchFamily="34" charset="0"/>
              </a:rPr>
            </a:br>
            <a:r>
              <a:rPr lang="en-US" altLang="en-US" sz="3200" b="1" dirty="0">
                <a:solidFill>
                  <a:srgbClr val="C00000"/>
                </a:solidFill>
                <a:latin typeface="Arial" pitchFamily="34" charset="0"/>
                <a:ea typeface="MS Mincho" charset="-128"/>
                <a:cs typeface="Arial" pitchFamily="34" charset="0"/>
              </a:rPr>
              <a:t>Cont…</a:t>
            </a:r>
            <a:br>
              <a:rPr lang="en-US" altLang="en-US" sz="3200" b="1" dirty="0">
                <a:solidFill>
                  <a:srgbClr val="C00000"/>
                </a:solidFill>
                <a:latin typeface="Arial" pitchFamily="34" charset="0"/>
                <a:ea typeface="MS Mincho" charset="-128"/>
                <a:cs typeface="Arial" pitchFamily="34" charset="0"/>
              </a:rPr>
            </a:br>
            <a:r>
              <a:rPr lang="en-IN" sz="2000" dirty="0">
                <a:solidFill>
                  <a:srgbClr val="002060"/>
                </a:solidFill>
                <a:latin typeface="Arial" pitchFamily="34" charset="0"/>
                <a:cs typeface="Arial" pitchFamily="34" charset="0"/>
              </a:rPr>
              <a:t>// </a:t>
            </a:r>
            <a:r>
              <a:rPr lang="en-IN" sz="2000" dirty="0" err="1">
                <a:solidFill>
                  <a:srgbClr val="002060"/>
                </a:solidFill>
                <a:latin typeface="Arial" pitchFamily="34" charset="0"/>
                <a:cs typeface="Arial" pitchFamily="34" charset="0"/>
              </a:rPr>
              <a:t>Hirarchical</a:t>
            </a:r>
            <a:r>
              <a:rPr lang="en-IN" sz="2000" dirty="0">
                <a:solidFill>
                  <a:srgbClr val="002060"/>
                </a:solidFill>
                <a:latin typeface="Arial" pitchFamily="34" charset="0"/>
                <a:cs typeface="Arial" pitchFamily="34" charset="0"/>
              </a:rPr>
              <a:t> inheritance </a:t>
            </a:r>
            <a:r>
              <a:rPr lang="en-IN" sz="2800" dirty="0">
                <a:solidFill>
                  <a:srgbClr val="002060"/>
                </a:solidFill>
                <a:latin typeface="Arial" pitchFamily="34" charset="0"/>
                <a:cs typeface="Arial" pitchFamily="34" charset="0"/>
              </a:rPr>
              <a:t/>
            </a:r>
            <a:br>
              <a:rPr lang="en-IN" sz="2800" dirty="0">
                <a:solidFill>
                  <a:srgbClr val="002060"/>
                </a:solidFill>
                <a:latin typeface="Arial" pitchFamily="34" charset="0"/>
                <a:cs typeface="Arial" pitchFamily="34" charset="0"/>
              </a:rPr>
            </a:br>
            <a:endParaRPr lang="en-US" altLang="en-US" sz="3200" b="1" dirty="0">
              <a:solidFill>
                <a:srgbClr val="002060"/>
              </a:solidFill>
              <a:latin typeface="Arial" pitchFamily="34" charset="0"/>
              <a:ea typeface="MS Mincho" charset="-128"/>
              <a:cs typeface="Arial" pitchFamily="34" charset="0"/>
            </a:endParaRPr>
          </a:p>
        </p:txBody>
      </p:sp>
      <p:sp>
        <p:nvSpPr>
          <p:cNvPr id="3" name="Content Placeholder 2"/>
          <p:cNvSpPr>
            <a:spLocks noGrp="1"/>
          </p:cNvSpPr>
          <p:nvPr>
            <p:ph sz="half" idx="1"/>
          </p:nvPr>
        </p:nvSpPr>
        <p:spPr>
          <a:xfrm>
            <a:off x="270262" y="685800"/>
            <a:ext cx="5673337" cy="6400800"/>
          </a:xfrm>
        </p:spPr>
        <p:txBody>
          <a:bodyPr>
            <a:normAutofit fontScale="55000" lnSpcReduction="20000"/>
          </a:bodyPr>
          <a:lstStyle/>
          <a:p>
            <a:pPr>
              <a:spcBef>
                <a:spcPts val="0"/>
              </a:spcBef>
              <a:buNone/>
            </a:pPr>
            <a:r>
              <a:rPr lang="en-US" dirty="0">
                <a:solidFill>
                  <a:srgbClr val="FF0000"/>
                </a:solidFill>
                <a:latin typeface="Arial" pitchFamily="34" charset="0"/>
                <a:cs typeface="Arial" pitchFamily="34" charset="0"/>
              </a:rPr>
              <a:t>class Person </a:t>
            </a:r>
            <a:r>
              <a:rPr lang="en-US" dirty="0">
                <a:solidFill>
                  <a:srgbClr val="002060"/>
                </a:solidFill>
                <a:latin typeface="Arial" pitchFamily="34" charset="0"/>
                <a:cs typeface="Arial" pitchFamily="34" charset="0"/>
              </a:rPr>
              <a:t>{</a:t>
            </a:r>
          </a:p>
          <a:p>
            <a:pPr>
              <a:spcBef>
                <a:spcPts val="0"/>
              </a:spcBef>
              <a:buNone/>
            </a:pPr>
            <a:r>
              <a:rPr lang="en-US" dirty="0">
                <a:solidFill>
                  <a:srgbClr val="002060"/>
                </a:solidFill>
                <a:latin typeface="Arial" pitchFamily="34" charset="0"/>
                <a:cs typeface="Arial" pitchFamily="34" charset="0"/>
              </a:rPr>
              <a:t>    int no;</a:t>
            </a:r>
          </a:p>
          <a:p>
            <a:pPr>
              <a:spcBef>
                <a:spcPts val="0"/>
              </a:spcBef>
              <a:buNone/>
            </a:pPr>
            <a:r>
              <a:rPr lang="en-US" dirty="0">
                <a:solidFill>
                  <a:srgbClr val="002060"/>
                </a:solidFill>
                <a:latin typeface="Arial" pitchFamily="34" charset="0"/>
                <a:cs typeface="Arial" pitchFamily="34" charset="0"/>
              </a:rPr>
              <a:t>    char name[10];	</a:t>
            </a:r>
          </a:p>
          <a:p>
            <a:pPr>
              <a:spcBef>
                <a:spcPts val="0"/>
              </a:spcBef>
              <a:buNone/>
            </a:pPr>
            <a:r>
              <a:rPr lang="en-US" dirty="0">
                <a:solidFill>
                  <a:srgbClr val="002060"/>
                </a:solidFill>
                <a:latin typeface="Arial" pitchFamily="34" charset="0"/>
                <a:cs typeface="Arial" pitchFamily="34" charset="0"/>
              </a:rPr>
              <a:t>    public:</a:t>
            </a:r>
          </a:p>
          <a:p>
            <a:pPr>
              <a:spcBef>
                <a:spcPts val="0"/>
              </a:spcBef>
              <a:buNone/>
            </a:pPr>
            <a:r>
              <a:rPr lang="en-US" dirty="0">
                <a:solidFill>
                  <a:srgbClr val="002060"/>
                </a:solidFill>
                <a:latin typeface="Arial" pitchFamily="34" charset="0"/>
                <a:cs typeface="Arial" pitchFamily="34" charset="0"/>
              </a:rPr>
              <a:t>    void </a:t>
            </a:r>
            <a:r>
              <a:rPr lang="en-US" dirty="0" err="1">
                <a:solidFill>
                  <a:srgbClr val="002060"/>
                </a:solidFill>
                <a:latin typeface="Arial" pitchFamily="34" charset="0"/>
                <a:cs typeface="Arial" pitchFamily="34" charset="0"/>
              </a:rPr>
              <a:t>getPersonDetails</a:t>
            </a:r>
            <a:r>
              <a:rPr lang="en-US" dirty="0">
                <a:solidFill>
                  <a:srgbClr val="002060"/>
                </a:solidFill>
                <a:latin typeface="Arial" pitchFamily="34" charset="0"/>
                <a:cs typeface="Arial" pitchFamily="34" charset="0"/>
              </a:rPr>
              <a:t>() </a:t>
            </a:r>
          </a:p>
          <a:p>
            <a:pPr>
              <a:spcBef>
                <a:spcPts val="0"/>
              </a:spcBef>
              <a:buNone/>
            </a:pPr>
            <a:r>
              <a:rPr lang="en-US" dirty="0">
                <a:solidFill>
                  <a:srgbClr val="002060"/>
                </a:solidFill>
                <a:latin typeface="Arial" pitchFamily="34" charset="0"/>
                <a:cs typeface="Arial" pitchFamily="34" charset="0"/>
              </a:rPr>
              <a:t>	{  </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cout</a:t>
            </a:r>
            <a:r>
              <a:rPr lang="en-US" dirty="0">
                <a:solidFill>
                  <a:srgbClr val="002060"/>
                </a:solidFill>
                <a:latin typeface="Arial" pitchFamily="34" charset="0"/>
                <a:cs typeface="Arial" pitchFamily="34" charset="0"/>
              </a:rPr>
              <a:t> &lt;&lt; "\</a:t>
            </a:r>
            <a:r>
              <a:rPr lang="en-US" dirty="0" err="1">
                <a:solidFill>
                  <a:srgbClr val="002060"/>
                </a:solidFill>
                <a:latin typeface="Arial" pitchFamily="34" charset="0"/>
                <a:cs typeface="Arial" pitchFamily="34" charset="0"/>
              </a:rPr>
              <a:t>nEnter</a:t>
            </a:r>
            <a:r>
              <a:rPr lang="en-US" dirty="0">
                <a:solidFill>
                  <a:srgbClr val="002060"/>
                </a:solidFill>
                <a:latin typeface="Arial" pitchFamily="34" charset="0"/>
                <a:cs typeface="Arial" pitchFamily="34" charset="0"/>
              </a:rPr>
              <a:t> the Person number:";</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cin</a:t>
            </a:r>
            <a:r>
              <a:rPr lang="en-US" dirty="0">
                <a:solidFill>
                  <a:srgbClr val="002060"/>
                </a:solidFill>
                <a:latin typeface="Arial" pitchFamily="34" charset="0"/>
                <a:cs typeface="Arial" pitchFamily="34" charset="0"/>
              </a:rPr>
              <a:t>&gt;&gt;no;</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cout</a:t>
            </a:r>
            <a:r>
              <a:rPr lang="en-US" dirty="0">
                <a:solidFill>
                  <a:srgbClr val="002060"/>
                </a:solidFill>
                <a:latin typeface="Arial" pitchFamily="34" charset="0"/>
                <a:cs typeface="Arial" pitchFamily="34" charset="0"/>
              </a:rPr>
              <a:t> &lt;&lt; "Enter the Person name:";</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cin</a:t>
            </a:r>
            <a:r>
              <a:rPr lang="en-US" dirty="0">
                <a:solidFill>
                  <a:srgbClr val="002060"/>
                </a:solidFill>
                <a:latin typeface="Arial" pitchFamily="34" charset="0"/>
                <a:cs typeface="Arial" pitchFamily="34" charset="0"/>
              </a:rPr>
              <a:t>&gt;&gt;name;</a:t>
            </a:r>
          </a:p>
          <a:p>
            <a:pPr>
              <a:spcBef>
                <a:spcPts val="0"/>
              </a:spcBef>
              <a:buNone/>
            </a:pPr>
            <a:r>
              <a:rPr lang="en-US" dirty="0">
                <a:solidFill>
                  <a:srgbClr val="002060"/>
                </a:solidFill>
                <a:latin typeface="Arial" pitchFamily="34" charset="0"/>
                <a:cs typeface="Arial" pitchFamily="34" charset="0"/>
              </a:rPr>
              <a:t>    }</a:t>
            </a:r>
          </a:p>
          <a:p>
            <a:pPr>
              <a:spcBef>
                <a:spcPts val="0"/>
              </a:spcBef>
              <a:buNone/>
            </a:pPr>
            <a:r>
              <a:rPr lang="en-US" dirty="0">
                <a:solidFill>
                  <a:srgbClr val="002060"/>
                </a:solidFill>
                <a:latin typeface="Arial" pitchFamily="34" charset="0"/>
                <a:cs typeface="Arial" pitchFamily="34" charset="0"/>
              </a:rPr>
              <a:t>    void </a:t>
            </a:r>
            <a:r>
              <a:rPr lang="en-US" dirty="0" err="1">
                <a:solidFill>
                  <a:srgbClr val="002060"/>
                </a:solidFill>
                <a:latin typeface="Arial" pitchFamily="34" charset="0"/>
                <a:cs typeface="Arial" pitchFamily="34" charset="0"/>
              </a:rPr>
              <a:t>person_display</a:t>
            </a:r>
            <a:r>
              <a:rPr lang="en-US" dirty="0">
                <a:solidFill>
                  <a:srgbClr val="002060"/>
                </a:solidFill>
                <a:latin typeface="Arial" pitchFamily="34" charset="0"/>
                <a:cs typeface="Arial" pitchFamily="34" charset="0"/>
              </a:rPr>
              <a:t>()</a:t>
            </a:r>
          </a:p>
          <a:p>
            <a:pPr>
              <a:spcBef>
                <a:spcPts val="0"/>
              </a:spcBef>
              <a:buNone/>
            </a:pPr>
            <a:r>
              <a:rPr lang="en-US" dirty="0">
                <a:solidFill>
                  <a:srgbClr val="002060"/>
                </a:solidFill>
                <a:latin typeface="Arial" pitchFamily="34" charset="0"/>
                <a:cs typeface="Arial" pitchFamily="34" charset="0"/>
              </a:rPr>
              <a:t>	{  </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cout</a:t>
            </a:r>
            <a:r>
              <a:rPr lang="en-US" dirty="0">
                <a:solidFill>
                  <a:srgbClr val="002060"/>
                </a:solidFill>
                <a:latin typeface="Arial" pitchFamily="34" charset="0"/>
                <a:cs typeface="Arial" pitchFamily="34" charset="0"/>
              </a:rPr>
              <a:t> &lt;&lt;"\</a:t>
            </a:r>
            <a:r>
              <a:rPr lang="en-US" dirty="0" err="1">
                <a:solidFill>
                  <a:srgbClr val="002060"/>
                </a:solidFill>
                <a:latin typeface="Arial" pitchFamily="34" charset="0"/>
                <a:cs typeface="Arial" pitchFamily="34" charset="0"/>
              </a:rPr>
              <a:t>nPerson</a:t>
            </a:r>
            <a:r>
              <a:rPr lang="en-US" dirty="0">
                <a:solidFill>
                  <a:srgbClr val="002060"/>
                </a:solidFill>
                <a:latin typeface="Arial" pitchFamily="34" charset="0"/>
                <a:cs typeface="Arial" pitchFamily="34" charset="0"/>
              </a:rPr>
              <a:t> number:"&lt;&lt;no;</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cout</a:t>
            </a:r>
            <a:r>
              <a:rPr lang="en-US" dirty="0">
                <a:solidFill>
                  <a:srgbClr val="002060"/>
                </a:solidFill>
                <a:latin typeface="Arial" pitchFamily="34" charset="0"/>
                <a:cs typeface="Arial" pitchFamily="34" charset="0"/>
              </a:rPr>
              <a:t> &lt;&lt;"\</a:t>
            </a:r>
            <a:r>
              <a:rPr lang="en-US" dirty="0" err="1">
                <a:solidFill>
                  <a:srgbClr val="002060"/>
                </a:solidFill>
                <a:latin typeface="Arial" pitchFamily="34" charset="0"/>
                <a:cs typeface="Arial" pitchFamily="34" charset="0"/>
              </a:rPr>
              <a:t>nPerson</a:t>
            </a:r>
            <a:r>
              <a:rPr lang="en-US" dirty="0">
                <a:solidFill>
                  <a:srgbClr val="002060"/>
                </a:solidFill>
                <a:latin typeface="Arial" pitchFamily="34" charset="0"/>
                <a:cs typeface="Arial" pitchFamily="34" charset="0"/>
              </a:rPr>
              <a:t> name:"&lt;&lt;name;</a:t>
            </a:r>
          </a:p>
          <a:p>
            <a:pPr>
              <a:spcBef>
                <a:spcPts val="0"/>
              </a:spcBef>
              <a:buNone/>
            </a:pPr>
            <a:r>
              <a:rPr lang="en-US" dirty="0">
                <a:solidFill>
                  <a:srgbClr val="002060"/>
                </a:solidFill>
                <a:latin typeface="Arial" pitchFamily="34" charset="0"/>
                <a:cs typeface="Arial" pitchFamily="34" charset="0"/>
              </a:rPr>
              <a:t>    }</a:t>
            </a:r>
          </a:p>
          <a:p>
            <a:pPr>
              <a:spcBef>
                <a:spcPts val="0"/>
              </a:spcBef>
              <a:buNone/>
            </a:pPr>
            <a:r>
              <a:rPr lang="en-US" dirty="0" smtClean="0">
                <a:solidFill>
                  <a:srgbClr val="002060"/>
                </a:solidFill>
                <a:latin typeface="Arial" pitchFamily="34" charset="0"/>
                <a:cs typeface="Arial" pitchFamily="34" charset="0"/>
              </a:rPr>
              <a:t>};</a:t>
            </a:r>
          </a:p>
          <a:p>
            <a:pPr>
              <a:spcBef>
                <a:spcPts val="0"/>
              </a:spcBef>
              <a:buNone/>
            </a:pPr>
            <a:endParaRPr lang="en-US" dirty="0">
              <a:solidFill>
                <a:srgbClr val="002060"/>
              </a:solidFill>
              <a:latin typeface="Arial" pitchFamily="34" charset="0"/>
              <a:cs typeface="Arial" pitchFamily="34" charset="0"/>
            </a:endParaRPr>
          </a:p>
          <a:p>
            <a:pPr>
              <a:spcBef>
                <a:spcPts val="0"/>
              </a:spcBef>
              <a:buNone/>
            </a:pPr>
            <a:endParaRPr lang="en-US" dirty="0">
              <a:solidFill>
                <a:srgbClr val="002060"/>
              </a:solidFill>
              <a:latin typeface="Arial" pitchFamily="34" charset="0"/>
              <a:cs typeface="Arial" pitchFamily="34" charset="0"/>
            </a:endParaRPr>
          </a:p>
          <a:p>
            <a:pPr>
              <a:spcBef>
                <a:spcPts val="0"/>
              </a:spcBef>
              <a:buNone/>
            </a:pPr>
            <a:r>
              <a:rPr lang="en-US" dirty="0">
                <a:solidFill>
                  <a:srgbClr val="FF0000"/>
                </a:solidFill>
                <a:latin typeface="Arial" pitchFamily="34" charset="0"/>
                <a:cs typeface="Arial" pitchFamily="34" charset="0"/>
              </a:rPr>
              <a:t>class Employee : private Person </a:t>
            </a:r>
          </a:p>
          <a:p>
            <a:pPr>
              <a:spcBef>
                <a:spcPts val="0"/>
              </a:spcBef>
              <a:buNone/>
            </a:pPr>
            <a:r>
              <a:rPr lang="en-US" dirty="0">
                <a:solidFill>
                  <a:srgbClr val="002060"/>
                </a:solidFill>
                <a:latin typeface="Arial" pitchFamily="34" charset="0"/>
                <a:cs typeface="Arial" pitchFamily="34" charset="0"/>
              </a:rPr>
              <a:t>{  </a:t>
            </a:r>
            <a:endParaRPr lang="en-US" dirty="0" smtClean="0">
              <a:solidFill>
                <a:srgbClr val="002060"/>
              </a:solidFill>
              <a:latin typeface="Arial" pitchFamily="34" charset="0"/>
              <a:cs typeface="Arial" pitchFamily="34" charset="0"/>
            </a:endParaRPr>
          </a:p>
          <a:p>
            <a:pPr>
              <a:spcBef>
                <a:spcPts val="0"/>
              </a:spcBef>
              <a:buNone/>
            </a:pPr>
            <a:endParaRPr lang="en-US" dirty="0" smtClean="0">
              <a:solidFill>
                <a:srgbClr val="002060"/>
              </a:solidFill>
              <a:latin typeface="Arial" pitchFamily="34" charset="0"/>
              <a:cs typeface="Arial" pitchFamily="34" charset="0"/>
            </a:endParaRPr>
          </a:p>
          <a:p>
            <a:pPr>
              <a:spcBef>
                <a:spcPts val="0"/>
              </a:spcBef>
              <a:buNone/>
            </a:pPr>
            <a:r>
              <a:rPr lang="en-US" dirty="0" smtClean="0">
                <a:solidFill>
                  <a:srgbClr val="002060"/>
                </a:solidFill>
                <a:latin typeface="Arial" pitchFamily="34" charset="0"/>
                <a:cs typeface="Arial" pitchFamily="34" charset="0"/>
              </a:rPr>
              <a:t>  </a:t>
            </a:r>
            <a:r>
              <a:rPr lang="en-US" dirty="0">
                <a:solidFill>
                  <a:srgbClr val="002060"/>
                </a:solidFill>
                <a:latin typeface="Arial" pitchFamily="34" charset="0"/>
                <a:cs typeface="Arial" pitchFamily="34" charset="0"/>
              </a:rPr>
              <a:t>float </a:t>
            </a:r>
            <a:r>
              <a:rPr lang="en-US" dirty="0" err="1">
                <a:solidFill>
                  <a:srgbClr val="002060"/>
                </a:solidFill>
                <a:latin typeface="Arial" pitchFamily="34" charset="0"/>
                <a:cs typeface="Arial" pitchFamily="34" charset="0"/>
              </a:rPr>
              <a:t>bp</a:t>
            </a:r>
            <a:r>
              <a:rPr lang="en-US" dirty="0">
                <a:solidFill>
                  <a:srgbClr val="002060"/>
                </a:solidFill>
                <a:latin typeface="Arial" pitchFamily="34" charset="0"/>
                <a:cs typeface="Arial" pitchFamily="34" charset="0"/>
              </a:rPr>
              <a:t>;</a:t>
            </a:r>
          </a:p>
          <a:p>
            <a:pPr>
              <a:spcBef>
                <a:spcPts val="0"/>
              </a:spcBef>
              <a:buNone/>
            </a:pPr>
            <a:endParaRPr lang="en-US" dirty="0" smtClean="0">
              <a:solidFill>
                <a:srgbClr val="002060"/>
              </a:solidFill>
              <a:latin typeface="Arial" pitchFamily="34" charset="0"/>
              <a:cs typeface="Arial" pitchFamily="34" charset="0"/>
            </a:endParaRPr>
          </a:p>
          <a:p>
            <a:pPr>
              <a:spcBef>
                <a:spcPts val="0"/>
              </a:spcBef>
              <a:buNone/>
            </a:pPr>
            <a:r>
              <a:rPr lang="en-US" dirty="0" smtClean="0">
                <a:solidFill>
                  <a:srgbClr val="002060"/>
                </a:solidFill>
                <a:latin typeface="Arial" pitchFamily="34" charset="0"/>
                <a:cs typeface="Arial" pitchFamily="34" charset="0"/>
              </a:rPr>
              <a:t>public</a:t>
            </a:r>
            <a:r>
              <a:rPr lang="en-US" dirty="0">
                <a:solidFill>
                  <a:srgbClr val="002060"/>
                </a:solidFill>
                <a:latin typeface="Arial" pitchFamily="34" charset="0"/>
                <a:cs typeface="Arial" pitchFamily="34" charset="0"/>
              </a:rPr>
              <a:t>:</a:t>
            </a:r>
          </a:p>
          <a:p>
            <a:pPr>
              <a:spcBef>
                <a:spcPts val="0"/>
              </a:spcBef>
              <a:buNone/>
            </a:pPr>
            <a:r>
              <a:rPr lang="en-US" dirty="0">
                <a:solidFill>
                  <a:srgbClr val="002060"/>
                </a:solidFill>
                <a:latin typeface="Arial" pitchFamily="34" charset="0"/>
                <a:cs typeface="Arial" pitchFamily="34" charset="0"/>
              </a:rPr>
              <a:t>   void </a:t>
            </a:r>
            <a:r>
              <a:rPr lang="en-US" dirty="0" err="1">
                <a:solidFill>
                  <a:srgbClr val="002060"/>
                </a:solidFill>
                <a:latin typeface="Arial" pitchFamily="34" charset="0"/>
                <a:cs typeface="Arial" pitchFamily="34" charset="0"/>
              </a:rPr>
              <a:t>getEmployeeDetails</a:t>
            </a:r>
            <a:r>
              <a:rPr lang="en-US" dirty="0">
                <a:solidFill>
                  <a:srgbClr val="002060"/>
                </a:solidFill>
                <a:latin typeface="Arial" pitchFamily="34" charset="0"/>
                <a:cs typeface="Arial" pitchFamily="34" charset="0"/>
              </a:rPr>
              <a:t>() </a:t>
            </a:r>
          </a:p>
          <a:p>
            <a:pPr>
              <a:spcBef>
                <a:spcPts val="0"/>
              </a:spcBef>
              <a:buNone/>
            </a:pPr>
            <a:r>
              <a:rPr lang="en-US" dirty="0">
                <a:solidFill>
                  <a:srgbClr val="002060"/>
                </a:solidFill>
                <a:latin typeface="Arial" pitchFamily="34" charset="0"/>
                <a:cs typeface="Arial" pitchFamily="34" charset="0"/>
              </a:rPr>
              <a:t>   {    </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getPersonDetails</a:t>
            </a:r>
            <a:r>
              <a:rPr lang="en-US" dirty="0">
                <a:solidFill>
                  <a:srgbClr val="002060"/>
                </a:solidFill>
                <a:latin typeface="Arial" pitchFamily="34" charset="0"/>
                <a:cs typeface="Arial" pitchFamily="34" charset="0"/>
              </a:rPr>
              <a:t>();</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cout</a:t>
            </a:r>
            <a:r>
              <a:rPr lang="en-US" dirty="0">
                <a:solidFill>
                  <a:srgbClr val="002060"/>
                </a:solidFill>
                <a:latin typeface="Arial" pitchFamily="34" charset="0"/>
                <a:cs typeface="Arial" pitchFamily="34" charset="0"/>
              </a:rPr>
              <a:t> &lt;&lt; "Enter the Basic pay:";</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cin</a:t>
            </a:r>
            <a:r>
              <a:rPr lang="en-US" dirty="0">
                <a:solidFill>
                  <a:srgbClr val="002060"/>
                </a:solidFill>
                <a:latin typeface="Arial" pitchFamily="34" charset="0"/>
                <a:cs typeface="Arial" pitchFamily="34" charset="0"/>
              </a:rPr>
              <a:t>&gt;&gt;</a:t>
            </a:r>
            <a:r>
              <a:rPr lang="en-US" dirty="0" err="1">
                <a:solidFill>
                  <a:srgbClr val="002060"/>
                </a:solidFill>
                <a:latin typeface="Arial" pitchFamily="34" charset="0"/>
                <a:cs typeface="Arial" pitchFamily="34" charset="0"/>
              </a:rPr>
              <a:t>bp</a:t>
            </a:r>
            <a:r>
              <a:rPr lang="en-US" dirty="0">
                <a:solidFill>
                  <a:srgbClr val="002060"/>
                </a:solidFill>
                <a:latin typeface="Arial" pitchFamily="34" charset="0"/>
                <a:cs typeface="Arial" pitchFamily="34" charset="0"/>
              </a:rPr>
              <a:t>;</a:t>
            </a:r>
          </a:p>
          <a:p>
            <a:pPr>
              <a:spcBef>
                <a:spcPts val="0"/>
              </a:spcBef>
              <a:buNone/>
            </a:pPr>
            <a:r>
              <a:rPr lang="en-US" dirty="0">
                <a:solidFill>
                  <a:srgbClr val="002060"/>
                </a:solidFill>
                <a:latin typeface="Arial" pitchFamily="34" charset="0"/>
                <a:cs typeface="Arial" pitchFamily="34" charset="0"/>
              </a:rPr>
              <a:t>    }</a:t>
            </a:r>
          </a:p>
          <a:p>
            <a:pPr>
              <a:spcBef>
                <a:spcPts val="0"/>
              </a:spcBef>
              <a:buNone/>
            </a:pPr>
            <a:r>
              <a:rPr lang="en-US" dirty="0">
                <a:solidFill>
                  <a:srgbClr val="002060"/>
                </a:solidFill>
                <a:latin typeface="Arial" pitchFamily="34" charset="0"/>
                <a:cs typeface="Arial" pitchFamily="34" charset="0"/>
              </a:rPr>
              <a:t>   void </a:t>
            </a:r>
            <a:r>
              <a:rPr lang="en-US" dirty="0" err="1">
                <a:solidFill>
                  <a:srgbClr val="002060"/>
                </a:solidFill>
                <a:latin typeface="Arial" pitchFamily="34" charset="0"/>
                <a:cs typeface="Arial" pitchFamily="34" charset="0"/>
              </a:rPr>
              <a:t>employee_display</a:t>
            </a:r>
            <a:r>
              <a:rPr lang="en-US" dirty="0">
                <a:solidFill>
                  <a:srgbClr val="002060"/>
                </a:solidFill>
                <a:latin typeface="Arial" pitchFamily="34" charset="0"/>
                <a:cs typeface="Arial" pitchFamily="34" charset="0"/>
              </a:rPr>
              <a:t>() </a:t>
            </a:r>
          </a:p>
          <a:p>
            <a:pPr>
              <a:spcBef>
                <a:spcPts val="0"/>
              </a:spcBef>
              <a:buNone/>
            </a:pPr>
            <a:r>
              <a:rPr lang="en-US" dirty="0">
                <a:solidFill>
                  <a:srgbClr val="002060"/>
                </a:solidFill>
                <a:latin typeface="Arial" pitchFamily="34" charset="0"/>
                <a:cs typeface="Arial" pitchFamily="34" charset="0"/>
              </a:rPr>
              <a:t>   {    </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person_display</a:t>
            </a:r>
            <a:r>
              <a:rPr lang="en-US" dirty="0">
                <a:solidFill>
                  <a:srgbClr val="002060"/>
                </a:solidFill>
                <a:latin typeface="Arial" pitchFamily="34" charset="0"/>
                <a:cs typeface="Arial" pitchFamily="34" charset="0"/>
              </a:rPr>
              <a:t>();</a:t>
            </a:r>
          </a:p>
          <a:p>
            <a:pPr>
              <a:spcBef>
                <a:spcPts val="0"/>
              </a:spcBef>
              <a:buNone/>
            </a:pPr>
            <a:r>
              <a:rPr lang="en-US" dirty="0">
                <a:solidFill>
                  <a:srgbClr val="002060"/>
                </a:solidFill>
                <a:latin typeface="Arial" pitchFamily="34" charset="0"/>
                <a:cs typeface="Arial" pitchFamily="34" charset="0"/>
              </a:rPr>
              <a:t>    	</a:t>
            </a:r>
            <a:r>
              <a:rPr lang="en-US" dirty="0" err="1">
                <a:solidFill>
                  <a:srgbClr val="002060"/>
                </a:solidFill>
                <a:latin typeface="Arial" pitchFamily="34" charset="0"/>
                <a:cs typeface="Arial" pitchFamily="34" charset="0"/>
              </a:rPr>
              <a:t>cout</a:t>
            </a:r>
            <a:r>
              <a:rPr lang="en-US" dirty="0">
                <a:solidFill>
                  <a:srgbClr val="002060"/>
                </a:solidFill>
                <a:latin typeface="Arial" pitchFamily="34" charset="0"/>
                <a:cs typeface="Arial" pitchFamily="34" charset="0"/>
              </a:rPr>
              <a:t> &lt;&lt;"\</a:t>
            </a:r>
            <a:r>
              <a:rPr lang="en-US" dirty="0" err="1">
                <a:solidFill>
                  <a:srgbClr val="002060"/>
                </a:solidFill>
                <a:latin typeface="Arial" pitchFamily="34" charset="0"/>
                <a:cs typeface="Arial" pitchFamily="34" charset="0"/>
              </a:rPr>
              <a:t>nEmployee</a:t>
            </a:r>
            <a:r>
              <a:rPr lang="en-US" dirty="0">
                <a:solidFill>
                  <a:srgbClr val="002060"/>
                </a:solidFill>
                <a:latin typeface="Arial" pitchFamily="34" charset="0"/>
                <a:cs typeface="Arial" pitchFamily="34" charset="0"/>
              </a:rPr>
              <a:t> Basic pay:"&lt;&lt;</a:t>
            </a:r>
            <a:r>
              <a:rPr lang="en-US" dirty="0" err="1">
                <a:solidFill>
                  <a:srgbClr val="002060"/>
                </a:solidFill>
                <a:latin typeface="Arial" pitchFamily="34" charset="0"/>
                <a:cs typeface="Arial" pitchFamily="34" charset="0"/>
              </a:rPr>
              <a:t>bp</a:t>
            </a:r>
            <a:r>
              <a:rPr lang="en-US" dirty="0">
                <a:solidFill>
                  <a:srgbClr val="002060"/>
                </a:solidFill>
                <a:latin typeface="Arial" pitchFamily="34" charset="0"/>
                <a:cs typeface="Arial" pitchFamily="34" charset="0"/>
              </a:rPr>
              <a:t>;</a:t>
            </a:r>
          </a:p>
          <a:p>
            <a:pPr>
              <a:spcBef>
                <a:spcPts val="0"/>
              </a:spcBef>
              <a:buNone/>
            </a:pPr>
            <a:r>
              <a:rPr lang="en-US" dirty="0">
                <a:solidFill>
                  <a:srgbClr val="002060"/>
                </a:solidFill>
                <a:latin typeface="Arial" pitchFamily="34" charset="0"/>
                <a:cs typeface="Arial" pitchFamily="34" charset="0"/>
              </a:rPr>
              <a:t>    }</a:t>
            </a:r>
          </a:p>
          <a:p>
            <a:pPr>
              <a:spcBef>
                <a:spcPts val="0"/>
              </a:spcBef>
              <a:buNone/>
            </a:pPr>
            <a:r>
              <a:rPr lang="en-US" dirty="0" smtClean="0">
                <a:solidFill>
                  <a:srgbClr val="002060"/>
                </a:solidFill>
                <a:latin typeface="Arial" pitchFamily="34" charset="0"/>
                <a:cs typeface="Arial" pitchFamily="34" charset="0"/>
              </a:rPr>
              <a:t>};</a:t>
            </a:r>
          </a:p>
        </p:txBody>
      </p:sp>
      <p:sp>
        <p:nvSpPr>
          <p:cNvPr id="4" name="Content Placeholder 3"/>
          <p:cNvSpPr>
            <a:spLocks noGrp="1"/>
          </p:cNvSpPr>
          <p:nvPr>
            <p:ph sz="half" idx="2"/>
          </p:nvPr>
        </p:nvSpPr>
        <p:spPr>
          <a:xfrm>
            <a:off x="6175513" y="549275"/>
            <a:ext cx="5804050" cy="6090064"/>
          </a:xfrm>
        </p:spPr>
        <p:txBody>
          <a:bodyPr>
            <a:noAutofit/>
          </a:bodyPr>
          <a:lstStyle/>
          <a:p>
            <a:pPr>
              <a:spcBef>
                <a:spcPts val="0"/>
              </a:spcBef>
              <a:buNone/>
            </a:pPr>
            <a:endParaRPr lang="en-US" sz="1500" dirty="0" smtClean="0">
              <a:solidFill>
                <a:srgbClr val="FF0000"/>
              </a:solidFill>
              <a:latin typeface="Arial" pitchFamily="34" charset="0"/>
              <a:cs typeface="Arial" pitchFamily="34" charset="0"/>
            </a:endParaRPr>
          </a:p>
          <a:p>
            <a:pPr>
              <a:spcBef>
                <a:spcPts val="0"/>
              </a:spcBef>
              <a:buNone/>
            </a:pPr>
            <a:r>
              <a:rPr lang="en-US" sz="1500" dirty="0" smtClean="0">
                <a:solidFill>
                  <a:srgbClr val="FF0000"/>
                </a:solidFill>
                <a:latin typeface="Arial" pitchFamily="34" charset="0"/>
                <a:cs typeface="Arial" pitchFamily="34" charset="0"/>
              </a:rPr>
              <a:t>  </a:t>
            </a:r>
            <a:r>
              <a:rPr lang="en-US" sz="1500" dirty="0">
                <a:solidFill>
                  <a:srgbClr val="FF0000"/>
                </a:solidFill>
                <a:latin typeface="Arial" pitchFamily="34" charset="0"/>
                <a:cs typeface="Arial" pitchFamily="34" charset="0"/>
              </a:rPr>
              <a:t>class Student : private Person </a:t>
            </a:r>
          </a:p>
          <a:p>
            <a:pPr>
              <a:spcBef>
                <a:spcPts val="0"/>
              </a:spcBef>
              <a:buNone/>
            </a:pPr>
            <a:r>
              <a:rPr lang="en-US" sz="1500" dirty="0">
                <a:solidFill>
                  <a:srgbClr val="002060"/>
                </a:solidFill>
                <a:latin typeface="Arial" pitchFamily="34" charset="0"/>
                <a:cs typeface="Arial" pitchFamily="34" charset="0"/>
              </a:rPr>
              <a:t>  {   char  course[10];	</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getStudentDetails</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getPersonDetails</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 &lt;&lt; "Enter the Student course Name:";</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cin</a:t>
            </a:r>
            <a:r>
              <a:rPr lang="en-US" sz="1500" dirty="0">
                <a:solidFill>
                  <a:srgbClr val="002060"/>
                </a:solidFill>
                <a:latin typeface="Arial" pitchFamily="34" charset="0"/>
                <a:cs typeface="Arial" pitchFamily="34" charset="0"/>
              </a:rPr>
              <a:t>&gt;&gt;course;</a:t>
            </a:r>
          </a:p>
          <a:p>
            <a:pPr>
              <a:spcBef>
                <a:spcPts val="0"/>
              </a:spcBef>
              <a:buNone/>
            </a:pP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student_display</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person_display</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 &lt;&lt;"\</a:t>
            </a:r>
            <a:r>
              <a:rPr lang="en-US" sz="1500" dirty="0" err="1">
                <a:solidFill>
                  <a:srgbClr val="002060"/>
                </a:solidFill>
                <a:latin typeface="Arial" pitchFamily="34" charset="0"/>
                <a:cs typeface="Arial" pitchFamily="34" charset="0"/>
              </a:rPr>
              <a:t>nStudent</a:t>
            </a:r>
            <a:r>
              <a:rPr lang="en-US" sz="1500" dirty="0">
                <a:solidFill>
                  <a:srgbClr val="002060"/>
                </a:solidFill>
                <a:latin typeface="Arial" pitchFamily="34" charset="0"/>
                <a:cs typeface="Arial" pitchFamily="34" charset="0"/>
              </a:rPr>
              <a:t> Course name:"&lt;&lt;course&lt;&lt;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a:t>
            </a:r>
            <a:r>
              <a:rPr lang="en-US" sz="1500" dirty="0" smtClean="0">
                <a:solidFill>
                  <a:srgbClr val="002060"/>
                </a:solidFill>
                <a:latin typeface="Arial" pitchFamily="34" charset="0"/>
                <a:cs typeface="Arial" pitchFamily="34" charset="0"/>
              </a:rPr>
              <a:t>};</a:t>
            </a:r>
          </a:p>
          <a:p>
            <a:pPr>
              <a:spcBef>
                <a:spcPts val="0"/>
              </a:spcBef>
              <a:buNone/>
            </a:pPr>
            <a:endParaRPr lang="en-US" sz="1500" dirty="0">
              <a:solidFill>
                <a:srgbClr val="002060"/>
              </a:solidFill>
              <a:latin typeface="Arial" pitchFamily="34" charset="0"/>
              <a:cs typeface="Arial" pitchFamily="34" charset="0"/>
            </a:endParaRPr>
          </a:p>
          <a:p>
            <a:pPr marL="274320">
              <a:spcBef>
                <a:spcPts val="0"/>
              </a:spcBef>
              <a:buNone/>
            </a:pPr>
            <a:endParaRPr lang="en-US" sz="1600" dirty="0" smtClean="0">
              <a:solidFill>
                <a:srgbClr val="002060"/>
              </a:solidFill>
              <a:latin typeface="Arial" pitchFamily="34" charset="0"/>
              <a:cs typeface="Arial" pitchFamily="34" charset="0"/>
            </a:endParaRPr>
          </a:p>
          <a:p>
            <a:pPr marL="274320">
              <a:spcBef>
                <a:spcPts val="0"/>
              </a:spcBef>
              <a:buNone/>
            </a:pPr>
            <a:r>
              <a:rPr lang="en-US" sz="1600" dirty="0" err="1" smtClean="0">
                <a:solidFill>
                  <a:srgbClr val="002060"/>
                </a:solidFill>
                <a:latin typeface="Arial" pitchFamily="34" charset="0"/>
                <a:cs typeface="Arial" pitchFamily="34" charset="0"/>
              </a:rPr>
              <a:t>int</a:t>
            </a:r>
            <a:r>
              <a:rPr lang="en-US" sz="1600" dirty="0" smtClean="0">
                <a:solidFill>
                  <a:srgbClr val="002060"/>
                </a:solidFill>
                <a:latin typeface="Arial" pitchFamily="34" charset="0"/>
                <a:cs typeface="Arial" pitchFamily="34" charset="0"/>
              </a:rPr>
              <a:t> </a:t>
            </a:r>
            <a:r>
              <a:rPr lang="en-US" sz="1600" dirty="0">
                <a:solidFill>
                  <a:srgbClr val="002060"/>
                </a:solidFill>
                <a:latin typeface="Arial" pitchFamily="34" charset="0"/>
                <a:cs typeface="Arial" pitchFamily="34" charset="0"/>
              </a:rPr>
              <a:t>main()</a:t>
            </a:r>
          </a:p>
          <a:p>
            <a:pPr marL="274320">
              <a:spcBef>
                <a:spcPts val="0"/>
              </a:spcBef>
              <a:buNone/>
            </a:pPr>
            <a:r>
              <a:rPr lang="en-US" sz="1600" dirty="0">
                <a:solidFill>
                  <a:srgbClr val="002060"/>
                </a:solidFill>
                <a:latin typeface="Arial" pitchFamily="34" charset="0"/>
                <a:cs typeface="Arial" pitchFamily="34" charset="0"/>
              </a:rPr>
              <a:t> {  char </a:t>
            </a:r>
            <a:r>
              <a:rPr lang="en-US" sz="1600" dirty="0" err="1">
                <a:solidFill>
                  <a:srgbClr val="002060"/>
                </a:solidFill>
                <a:latin typeface="Arial" pitchFamily="34" charset="0"/>
                <a:cs typeface="Arial" pitchFamily="34" charset="0"/>
              </a:rPr>
              <a:t>ch</a:t>
            </a:r>
            <a:r>
              <a:rPr lang="en-US" sz="1600" dirty="0">
                <a:solidFill>
                  <a:srgbClr val="002060"/>
                </a:solidFill>
                <a:latin typeface="Arial" pitchFamily="34" charset="0"/>
                <a:cs typeface="Arial" pitchFamily="34" charset="0"/>
              </a:rPr>
              <a:t>;     </a:t>
            </a:r>
          </a:p>
          <a:p>
            <a:pPr marL="274320">
              <a:spcBef>
                <a:spcPts val="0"/>
              </a:spcBef>
              <a:buNone/>
            </a:pPr>
            <a:r>
              <a:rPr lang="en-US" sz="1600" dirty="0">
                <a:solidFill>
                  <a:srgbClr val="FF0000"/>
                </a:solidFill>
                <a:latin typeface="Arial" pitchFamily="34" charset="0"/>
                <a:cs typeface="Arial" pitchFamily="34" charset="0"/>
              </a:rPr>
              <a:t>     Student s;      </a:t>
            </a:r>
            <a:endParaRPr lang="en-US" sz="1600" dirty="0" smtClean="0">
              <a:solidFill>
                <a:srgbClr val="FF0000"/>
              </a:solidFill>
              <a:latin typeface="Arial" pitchFamily="34" charset="0"/>
              <a:cs typeface="Arial" pitchFamily="34" charset="0"/>
            </a:endParaRPr>
          </a:p>
          <a:p>
            <a:pPr marL="274320">
              <a:spcBef>
                <a:spcPts val="0"/>
              </a:spcBef>
              <a:buNone/>
            </a:pPr>
            <a:r>
              <a:rPr lang="en-US" sz="1600" dirty="0">
                <a:solidFill>
                  <a:srgbClr val="FF0000"/>
                </a:solidFill>
                <a:latin typeface="Arial" pitchFamily="34" charset="0"/>
                <a:cs typeface="Arial" pitchFamily="34" charset="0"/>
              </a:rPr>
              <a:t> </a:t>
            </a:r>
            <a:r>
              <a:rPr lang="en-US" sz="1600" dirty="0" smtClean="0">
                <a:solidFill>
                  <a:srgbClr val="FF0000"/>
                </a:solidFill>
                <a:latin typeface="Arial" pitchFamily="34" charset="0"/>
                <a:cs typeface="Arial" pitchFamily="34" charset="0"/>
              </a:rPr>
              <a:t>    </a:t>
            </a:r>
            <a:r>
              <a:rPr lang="en-US" sz="1600" dirty="0">
                <a:solidFill>
                  <a:srgbClr val="FF0000"/>
                </a:solidFill>
                <a:latin typeface="Arial" pitchFamily="34" charset="0"/>
                <a:cs typeface="Arial" pitchFamily="34" charset="0"/>
              </a:rPr>
              <a:t>Employee e;</a:t>
            </a:r>
          </a:p>
          <a:p>
            <a:pPr marL="274320">
              <a:spcBef>
                <a:spcPts val="0"/>
              </a:spcBef>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 &lt;&lt; "\</a:t>
            </a:r>
            <a:r>
              <a:rPr lang="en-US" sz="1600" dirty="0" err="1">
                <a:solidFill>
                  <a:srgbClr val="002060"/>
                </a:solidFill>
                <a:latin typeface="Arial" pitchFamily="34" charset="0"/>
                <a:cs typeface="Arial" pitchFamily="34" charset="0"/>
              </a:rPr>
              <a:t>nStudent</a:t>
            </a:r>
            <a:r>
              <a:rPr lang="en-US" sz="1600" dirty="0">
                <a:solidFill>
                  <a:srgbClr val="002060"/>
                </a:solidFill>
                <a:latin typeface="Arial" pitchFamily="34" charset="0"/>
                <a:cs typeface="Arial" pitchFamily="34" charset="0"/>
              </a:rPr>
              <a:t> Details  \n";</a:t>
            </a:r>
          </a:p>
          <a:p>
            <a:pPr marL="274320">
              <a:spcBef>
                <a:spcPts val="0"/>
              </a:spcBef>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s.getStudentDetails</a:t>
            </a:r>
            <a:r>
              <a:rPr lang="en-US" sz="1600" dirty="0">
                <a:solidFill>
                  <a:srgbClr val="002060"/>
                </a:solidFill>
                <a:latin typeface="Arial" pitchFamily="34" charset="0"/>
                <a:cs typeface="Arial" pitchFamily="34" charset="0"/>
              </a:rPr>
              <a:t>();</a:t>
            </a:r>
          </a:p>
          <a:p>
            <a:pPr marL="274320">
              <a:spcBef>
                <a:spcPts val="0"/>
              </a:spcBef>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s.student_display</a:t>
            </a:r>
            <a:r>
              <a:rPr lang="en-US" sz="1600" dirty="0">
                <a:solidFill>
                  <a:srgbClr val="002060"/>
                </a:solidFill>
                <a:latin typeface="Arial" pitchFamily="34" charset="0"/>
                <a:cs typeface="Arial" pitchFamily="34" charset="0"/>
              </a:rPr>
              <a:t>();</a:t>
            </a:r>
          </a:p>
          <a:p>
            <a:pPr marL="274320">
              <a:spcBef>
                <a:spcPts val="0"/>
              </a:spcBef>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 &lt;&lt; "\</a:t>
            </a:r>
            <a:r>
              <a:rPr lang="en-US" sz="1600" dirty="0" err="1">
                <a:solidFill>
                  <a:srgbClr val="002060"/>
                </a:solidFill>
                <a:latin typeface="Arial" pitchFamily="34" charset="0"/>
                <a:cs typeface="Arial" pitchFamily="34" charset="0"/>
              </a:rPr>
              <a:t>nEmployee</a:t>
            </a:r>
            <a:r>
              <a:rPr lang="en-US" sz="1600" dirty="0">
                <a:solidFill>
                  <a:srgbClr val="002060"/>
                </a:solidFill>
                <a:latin typeface="Arial" pitchFamily="34" charset="0"/>
                <a:cs typeface="Arial" pitchFamily="34" charset="0"/>
              </a:rPr>
              <a:t> Details \n";</a:t>
            </a:r>
          </a:p>
          <a:p>
            <a:pPr marL="274320">
              <a:spcBef>
                <a:spcPts val="0"/>
              </a:spcBef>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e.getEmployeeDetails</a:t>
            </a:r>
            <a:r>
              <a:rPr lang="en-US" sz="1600" dirty="0">
                <a:solidFill>
                  <a:srgbClr val="002060"/>
                </a:solidFill>
                <a:latin typeface="Arial" pitchFamily="34" charset="0"/>
                <a:cs typeface="Arial" pitchFamily="34" charset="0"/>
              </a:rPr>
              <a:t>();</a:t>
            </a:r>
          </a:p>
          <a:p>
            <a:pPr marL="274320">
              <a:spcBef>
                <a:spcPts val="0"/>
              </a:spcBef>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e.employee_display</a:t>
            </a:r>
            <a:r>
              <a:rPr lang="en-US" sz="1600" dirty="0">
                <a:solidFill>
                  <a:srgbClr val="002060"/>
                </a:solidFill>
                <a:latin typeface="Arial" pitchFamily="34" charset="0"/>
                <a:cs typeface="Arial" pitchFamily="34" charset="0"/>
              </a:rPr>
              <a:t>();</a:t>
            </a:r>
          </a:p>
          <a:p>
            <a:pPr marL="274320">
              <a:spcBef>
                <a:spcPts val="0"/>
              </a:spcBef>
              <a:buNone/>
            </a:pPr>
            <a:r>
              <a:rPr lang="en-US" sz="1600" dirty="0">
                <a:solidFill>
                  <a:srgbClr val="002060"/>
                </a:solidFill>
                <a:latin typeface="Arial" pitchFamily="34" charset="0"/>
                <a:cs typeface="Arial" pitchFamily="34" charset="0"/>
              </a:rPr>
              <a:t>    return 0;</a:t>
            </a:r>
          </a:p>
          <a:p>
            <a:pPr marL="274320">
              <a:spcBef>
                <a:spcPts val="0"/>
              </a:spcBef>
              <a:buNone/>
            </a:pPr>
            <a:r>
              <a:rPr lang="en-US" sz="1600" dirty="0">
                <a:solidFill>
                  <a:srgbClr val="002060"/>
                </a:solidFill>
                <a:latin typeface="Arial" pitchFamily="34" charset="0"/>
                <a:cs typeface="Arial" pitchFamily="34" charset="0"/>
              </a:rPr>
              <a:t>   }</a:t>
            </a:r>
          </a:p>
          <a:p>
            <a:pPr marL="274320">
              <a:spcBef>
                <a:spcPts val="0"/>
              </a:spcBef>
              <a:buNone/>
            </a:pPr>
            <a:endParaRPr lang="en-US" sz="1500" dirty="0">
              <a:solidFill>
                <a:srgbClr val="002060"/>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a:t>Inheritance in C++</a:t>
            </a:r>
            <a:endParaRPr lang="en-US" dirty="0"/>
          </a:p>
        </p:txBody>
      </p:sp>
      <p:sp>
        <p:nvSpPr>
          <p:cNvPr id="6" name="Slide Number Placeholder 5"/>
          <p:cNvSpPr>
            <a:spLocks noGrp="1"/>
          </p:cNvSpPr>
          <p:nvPr>
            <p:ph type="sldNum" sz="quarter" idx="12"/>
          </p:nvPr>
        </p:nvSpPr>
        <p:spPr/>
        <p:txBody>
          <a:bodyPr/>
          <a:lstStyle/>
          <a:p>
            <a:fld id="{190A92EF-88A5-4EC5-8ABD-14305C53BB88}" type="slidenum">
              <a:rPr lang="en-US" smtClean="0"/>
              <a:pPr/>
              <a:t>23</a:t>
            </a:fld>
            <a:endParaRPr lang="en-US"/>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1393200" y="1170720"/>
              <a:ext cx="5812200" cy="4214520"/>
            </p14:xfrm>
          </p:contentPart>
        </mc:Choice>
        <mc:Fallback xmlns="">
          <p:pic>
            <p:nvPicPr>
              <p:cNvPr id="8" name="Ink 7"/>
              <p:cNvPicPr/>
              <p:nvPr/>
            </p:nvPicPr>
            <p:blipFill>
              <a:blip r:embed="rId3"/>
              <a:stretch>
                <a:fillRect/>
              </a:stretch>
            </p:blipFill>
            <p:spPr>
              <a:xfrm>
                <a:off x="1383840" y="1161360"/>
                <a:ext cx="5830920" cy="4233240"/>
              </a:xfrm>
              <a:prstGeom prst="rect">
                <a:avLst/>
              </a:prstGeom>
            </p:spPr>
          </p:pic>
        </mc:Fallback>
      </mc:AlternateContent>
    </p:spTree>
    <p:extLst>
      <p:ext uri="{BB962C8B-B14F-4D97-AF65-F5344CB8AC3E}">
        <p14:creationId xmlns:p14="http://schemas.microsoft.com/office/powerpoint/2010/main" val="25286861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534400" cy="685800"/>
          </a:xfrm>
        </p:spPr>
        <p:txBody>
          <a:bodyPr>
            <a:normAutofit fontScale="90000"/>
          </a:bodyPr>
          <a:lstStyle/>
          <a:p>
            <a:pPr algn="l"/>
            <a:r>
              <a:rPr lang="en-US" altLang="en-US" sz="3200" b="1" dirty="0">
                <a:solidFill>
                  <a:srgbClr val="C00000"/>
                </a:solidFill>
                <a:latin typeface="Arial" pitchFamily="34" charset="0"/>
                <a:ea typeface="MS Mincho" charset="-128"/>
                <a:cs typeface="Arial" pitchFamily="34" charset="0"/>
              </a:rPr>
              <a:t/>
            </a:r>
            <a:br>
              <a:rPr lang="en-US" altLang="en-US" sz="3200" b="1" dirty="0">
                <a:solidFill>
                  <a:srgbClr val="C00000"/>
                </a:solidFill>
                <a:latin typeface="Arial" pitchFamily="34" charset="0"/>
                <a:ea typeface="MS Mincho" charset="-128"/>
                <a:cs typeface="Arial" pitchFamily="34" charset="0"/>
              </a:rPr>
            </a:br>
            <a:r>
              <a:rPr lang="en-US" altLang="en-US" sz="3200" b="1" dirty="0">
                <a:solidFill>
                  <a:srgbClr val="C00000"/>
                </a:solidFill>
                <a:latin typeface="Arial" pitchFamily="34" charset="0"/>
                <a:ea typeface="MS Mincho" charset="-128"/>
                <a:cs typeface="Arial" pitchFamily="34" charset="0"/>
              </a:rPr>
              <a:t>Cont…</a:t>
            </a:r>
            <a:br>
              <a:rPr lang="en-US" altLang="en-US" sz="3200" b="1" dirty="0">
                <a:solidFill>
                  <a:srgbClr val="C00000"/>
                </a:solidFill>
                <a:latin typeface="Arial" pitchFamily="34" charset="0"/>
                <a:ea typeface="MS Mincho" charset="-128"/>
                <a:cs typeface="Arial" pitchFamily="34" charset="0"/>
              </a:rPr>
            </a:br>
            <a:r>
              <a:rPr lang="en-IN" sz="2000" dirty="0">
                <a:latin typeface="Arial" pitchFamily="34" charset="0"/>
                <a:cs typeface="Arial" pitchFamily="34" charset="0"/>
              </a:rPr>
              <a:t> </a:t>
            </a:r>
            <a:r>
              <a:rPr lang="en-IN" sz="2800" dirty="0">
                <a:latin typeface="Arial" pitchFamily="34" charset="0"/>
                <a:cs typeface="Arial" pitchFamily="34" charset="0"/>
              </a:rPr>
              <a:t/>
            </a:r>
            <a:br>
              <a:rPr lang="en-IN" sz="2800" dirty="0">
                <a:latin typeface="Arial" pitchFamily="34" charset="0"/>
                <a:cs typeface="Arial" pitchFamily="34" charset="0"/>
              </a:rPr>
            </a:br>
            <a:endParaRPr lang="en-US" altLang="en-US" sz="3200" b="1" dirty="0">
              <a:solidFill>
                <a:srgbClr val="C00000"/>
              </a:solidFill>
              <a:latin typeface="Arial" pitchFamily="34" charset="0"/>
              <a:ea typeface="MS Mincho" charset="-128"/>
              <a:cs typeface="Arial" pitchFamily="34" charset="0"/>
            </a:endParaRPr>
          </a:p>
        </p:txBody>
      </p:sp>
      <p:sp>
        <p:nvSpPr>
          <p:cNvPr id="4" name="Content Placeholder 3"/>
          <p:cNvSpPr>
            <a:spLocks noGrp="1"/>
          </p:cNvSpPr>
          <p:nvPr>
            <p:ph sz="half" idx="2"/>
          </p:nvPr>
        </p:nvSpPr>
        <p:spPr>
          <a:xfrm>
            <a:off x="6553200" y="685800"/>
            <a:ext cx="4114800" cy="5715000"/>
          </a:xfrm>
        </p:spPr>
        <p:txBody>
          <a:bodyPr>
            <a:normAutofit fontScale="47500" lnSpcReduction="20000"/>
          </a:bodyPr>
          <a:lstStyle/>
          <a:p>
            <a:pPr>
              <a:buNone/>
            </a:pPr>
            <a:r>
              <a:rPr lang="en-US" dirty="0">
                <a:solidFill>
                  <a:srgbClr val="002060"/>
                </a:solidFill>
                <a:latin typeface="Arial" pitchFamily="34" charset="0"/>
                <a:cs typeface="Arial" pitchFamily="34" charset="0"/>
              </a:rPr>
              <a:t>Output:</a:t>
            </a:r>
          </a:p>
          <a:p>
            <a:pPr>
              <a:buNone/>
            </a:pP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Student Details</a:t>
            </a:r>
          </a:p>
          <a:p>
            <a:pPr>
              <a:buNone/>
            </a:pP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Enter the Person number:1</a:t>
            </a:r>
          </a:p>
          <a:p>
            <a:pPr>
              <a:buNone/>
            </a:pPr>
            <a:r>
              <a:rPr lang="en-US" dirty="0">
                <a:solidFill>
                  <a:srgbClr val="002060"/>
                </a:solidFill>
                <a:latin typeface="Arial" pitchFamily="34" charset="0"/>
                <a:cs typeface="Arial" pitchFamily="34" charset="0"/>
              </a:rPr>
              <a:t>Enter the Person </a:t>
            </a:r>
            <a:r>
              <a:rPr lang="en-US" dirty="0" err="1">
                <a:solidFill>
                  <a:srgbClr val="002060"/>
                </a:solidFill>
                <a:latin typeface="Arial" pitchFamily="34" charset="0"/>
                <a:cs typeface="Arial" pitchFamily="34" charset="0"/>
              </a:rPr>
              <a:t>name:aaa</a:t>
            </a: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Enter the Student course </a:t>
            </a:r>
            <a:r>
              <a:rPr lang="en-US" dirty="0" err="1" smtClean="0">
                <a:solidFill>
                  <a:srgbClr val="002060"/>
                </a:solidFill>
                <a:latin typeface="Arial" pitchFamily="34" charset="0"/>
                <a:cs typeface="Arial" pitchFamily="34" charset="0"/>
              </a:rPr>
              <a:t>Name:M.Tech</a:t>
            </a:r>
            <a:endParaRPr lang="en-US" dirty="0">
              <a:solidFill>
                <a:srgbClr val="002060"/>
              </a:solidFill>
              <a:latin typeface="Arial" pitchFamily="34" charset="0"/>
              <a:cs typeface="Arial" pitchFamily="34" charset="0"/>
            </a:endParaRPr>
          </a:p>
          <a:p>
            <a:pPr>
              <a:buNone/>
            </a:pP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Person number:1</a:t>
            </a:r>
          </a:p>
          <a:p>
            <a:pPr>
              <a:buNone/>
            </a:pPr>
            <a:r>
              <a:rPr lang="en-US" dirty="0">
                <a:solidFill>
                  <a:srgbClr val="002060"/>
                </a:solidFill>
                <a:latin typeface="Arial" pitchFamily="34" charset="0"/>
                <a:cs typeface="Arial" pitchFamily="34" charset="0"/>
              </a:rPr>
              <a:t>Person </a:t>
            </a:r>
            <a:r>
              <a:rPr lang="en-US" dirty="0" err="1">
                <a:solidFill>
                  <a:srgbClr val="002060"/>
                </a:solidFill>
                <a:latin typeface="Arial" pitchFamily="34" charset="0"/>
                <a:cs typeface="Arial" pitchFamily="34" charset="0"/>
              </a:rPr>
              <a:t>name:aaa</a:t>
            </a:r>
            <a:endParaRPr lang="en-US" dirty="0">
              <a:solidFill>
                <a:srgbClr val="002060"/>
              </a:solidFill>
              <a:latin typeface="Arial" pitchFamily="34" charset="0"/>
              <a:cs typeface="Arial" pitchFamily="34" charset="0"/>
            </a:endParaRPr>
          </a:p>
          <a:p>
            <a:pPr>
              <a:buNone/>
            </a:pPr>
            <a:r>
              <a:rPr lang="en-US" dirty="0" smtClean="0">
                <a:solidFill>
                  <a:srgbClr val="002060"/>
                </a:solidFill>
                <a:latin typeface="Arial" pitchFamily="34" charset="0"/>
                <a:cs typeface="Arial" pitchFamily="34" charset="0"/>
              </a:rPr>
              <a:t>Student Course name: </a:t>
            </a:r>
            <a:r>
              <a:rPr lang="en-US" dirty="0" err="1" smtClean="0">
                <a:solidFill>
                  <a:srgbClr val="002060"/>
                </a:solidFill>
                <a:latin typeface="Arial" pitchFamily="34" charset="0"/>
                <a:cs typeface="Arial" pitchFamily="34" charset="0"/>
              </a:rPr>
              <a:t>M.Tech</a:t>
            </a:r>
            <a:endParaRPr lang="en-US" dirty="0" smtClean="0">
              <a:solidFill>
                <a:srgbClr val="002060"/>
              </a:solidFill>
              <a:latin typeface="Arial" pitchFamily="34" charset="0"/>
              <a:cs typeface="Arial" pitchFamily="34" charset="0"/>
            </a:endParaRPr>
          </a:p>
          <a:p>
            <a:pPr>
              <a:buNone/>
            </a:pP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Employee Details</a:t>
            </a:r>
          </a:p>
          <a:p>
            <a:pPr>
              <a:buNone/>
            </a:pP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Enter the Person number:2</a:t>
            </a:r>
          </a:p>
          <a:p>
            <a:pPr>
              <a:buNone/>
            </a:pPr>
            <a:r>
              <a:rPr lang="en-US" dirty="0">
                <a:solidFill>
                  <a:srgbClr val="002060"/>
                </a:solidFill>
                <a:latin typeface="Arial" pitchFamily="34" charset="0"/>
                <a:cs typeface="Arial" pitchFamily="34" charset="0"/>
              </a:rPr>
              <a:t>Enter the Person </a:t>
            </a:r>
            <a:r>
              <a:rPr lang="en-US" dirty="0" err="1">
                <a:solidFill>
                  <a:srgbClr val="002060"/>
                </a:solidFill>
                <a:latin typeface="Arial" pitchFamily="34" charset="0"/>
                <a:cs typeface="Arial" pitchFamily="34" charset="0"/>
              </a:rPr>
              <a:t>name:bbb</a:t>
            </a: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Enter the Basic pay:29000</a:t>
            </a:r>
          </a:p>
          <a:p>
            <a:pPr>
              <a:buNone/>
            </a:pP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Person number:2</a:t>
            </a:r>
          </a:p>
          <a:p>
            <a:pPr>
              <a:buNone/>
            </a:pPr>
            <a:r>
              <a:rPr lang="en-US" dirty="0">
                <a:solidFill>
                  <a:srgbClr val="002060"/>
                </a:solidFill>
                <a:latin typeface="Arial" pitchFamily="34" charset="0"/>
                <a:cs typeface="Arial" pitchFamily="34" charset="0"/>
              </a:rPr>
              <a:t>Person </a:t>
            </a:r>
            <a:r>
              <a:rPr lang="en-US" dirty="0" err="1">
                <a:solidFill>
                  <a:srgbClr val="002060"/>
                </a:solidFill>
                <a:latin typeface="Arial" pitchFamily="34" charset="0"/>
                <a:cs typeface="Arial" pitchFamily="34" charset="0"/>
              </a:rPr>
              <a:t>name:bbb</a:t>
            </a:r>
            <a:endParaRPr lang="en-US" dirty="0">
              <a:solidFill>
                <a:srgbClr val="002060"/>
              </a:solidFill>
              <a:latin typeface="Arial" pitchFamily="34" charset="0"/>
              <a:cs typeface="Arial" pitchFamily="34" charset="0"/>
            </a:endParaRPr>
          </a:p>
          <a:p>
            <a:pPr>
              <a:buNone/>
            </a:pPr>
            <a:r>
              <a:rPr lang="en-US" dirty="0">
                <a:solidFill>
                  <a:srgbClr val="002060"/>
                </a:solidFill>
                <a:latin typeface="Arial" pitchFamily="34" charset="0"/>
                <a:cs typeface="Arial" pitchFamily="34" charset="0"/>
              </a:rPr>
              <a:t>Employee Basic pay:29000</a:t>
            </a:r>
          </a:p>
        </p:txBody>
      </p:sp>
      <p:sp>
        <p:nvSpPr>
          <p:cNvPr id="5" name="Footer Placeholder 4"/>
          <p:cNvSpPr>
            <a:spLocks noGrp="1"/>
          </p:cNvSpPr>
          <p:nvPr>
            <p:ph type="ftr" sz="quarter" idx="11"/>
          </p:nvPr>
        </p:nvSpPr>
        <p:spPr/>
        <p:txBody>
          <a:bodyPr/>
          <a:lstStyle/>
          <a:p>
            <a:r>
              <a:rPr lang="en-US" dirty="0"/>
              <a:t>Inheritance in C++</a:t>
            </a:r>
          </a:p>
        </p:txBody>
      </p:sp>
      <p:sp>
        <p:nvSpPr>
          <p:cNvPr id="6" name="Slide Number Placeholder 5"/>
          <p:cNvSpPr>
            <a:spLocks noGrp="1"/>
          </p:cNvSpPr>
          <p:nvPr>
            <p:ph type="sldNum" sz="quarter" idx="12"/>
          </p:nvPr>
        </p:nvSpPr>
        <p:spPr/>
        <p:txBody>
          <a:bodyPr/>
          <a:lstStyle/>
          <a:p>
            <a:fld id="{190A92EF-88A5-4EC5-8ABD-14305C53BB88}" type="slidenum">
              <a:rPr lang="en-US" smtClean="0"/>
              <a:pPr/>
              <a:t>24</a:t>
            </a:fld>
            <a:endParaRPr lang="en-US"/>
          </a:p>
        </p:txBody>
      </p:sp>
      <p:graphicFrame>
        <p:nvGraphicFramePr>
          <p:cNvPr id="24" name="Table 23"/>
          <p:cNvGraphicFramePr>
            <a:graphicFrameLocks noGrp="1"/>
          </p:cNvGraphicFramePr>
          <p:nvPr>
            <p:extLst/>
          </p:nvPr>
        </p:nvGraphicFramePr>
        <p:xfrm>
          <a:off x="1981200" y="1066800"/>
          <a:ext cx="2286000" cy="74168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70840">
                <a:tc>
                  <a:txBody>
                    <a:bodyPr/>
                    <a:lstStyle/>
                    <a:p>
                      <a:r>
                        <a:rPr lang="en-US" dirty="0"/>
                        <a:t>no</a:t>
                      </a:r>
                      <a:endParaRPr lang="en-US" dirty="0">
                        <a:solidFill>
                          <a:schemeClr val="tx1">
                            <a:lumMod val="95000"/>
                            <a:lumOff val="5000"/>
                          </a:schemeClr>
                        </a:solidFill>
                      </a:endParaRPr>
                    </a:p>
                  </a:txBody>
                  <a:tcPr/>
                </a:tc>
                <a:tc>
                  <a:txBody>
                    <a:bodyPr/>
                    <a:lstStyle/>
                    <a:p>
                      <a:r>
                        <a:rPr lang="en-US" dirty="0"/>
                        <a:t>name</a:t>
                      </a:r>
                      <a:endParaRPr lang="en-US" dirty="0">
                        <a:solidFill>
                          <a:schemeClr val="tx1">
                            <a:lumMod val="95000"/>
                            <a:lumOff val="5000"/>
                          </a:schemeClr>
                        </a:solidFill>
                      </a:endParaRPr>
                    </a:p>
                  </a:txBody>
                  <a:tcPr/>
                </a:tc>
                <a:tc>
                  <a:txBody>
                    <a:bodyPr/>
                    <a:lstStyle/>
                    <a:p>
                      <a:r>
                        <a:rPr lang="en-US" sz="1800" dirty="0"/>
                        <a:t>course</a:t>
                      </a:r>
                      <a:endParaRPr lang="en-US" dirty="0">
                        <a:solidFill>
                          <a:schemeClr val="tx1">
                            <a:lumMod val="95000"/>
                            <a:lumOff val="5000"/>
                          </a:schemeClr>
                        </a:solidFill>
                      </a:endParaRP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err="1"/>
                        <a:t>aaa</a:t>
                      </a:r>
                      <a:endParaRPr lang="en-US" dirty="0"/>
                    </a:p>
                  </a:txBody>
                  <a:tcPr/>
                </a:tc>
                <a:tc>
                  <a:txBody>
                    <a:bodyPr/>
                    <a:lstStyle/>
                    <a:p>
                      <a:pPr algn="ctr"/>
                      <a:r>
                        <a:rPr lang="en-US" dirty="0" err="1" smtClean="0"/>
                        <a:t>M.Tech</a:t>
                      </a:r>
                      <a:endParaRPr lang="en-US" dirty="0"/>
                    </a:p>
                  </a:txBody>
                  <a:tcPr/>
                </a:tc>
                <a:extLst>
                  <a:ext uri="{0D108BD9-81ED-4DB2-BD59-A6C34878D82A}">
                    <a16:rowId xmlns:a16="http://schemas.microsoft.com/office/drawing/2014/main" val="10001"/>
                  </a:ext>
                </a:extLst>
              </a:tr>
            </a:tbl>
          </a:graphicData>
        </a:graphic>
      </p:graphicFrame>
      <p:sp>
        <p:nvSpPr>
          <p:cNvPr id="25" name="TextBox 24"/>
          <p:cNvSpPr txBox="1"/>
          <p:nvPr/>
        </p:nvSpPr>
        <p:spPr>
          <a:xfrm>
            <a:off x="1752600" y="1828800"/>
            <a:ext cx="2819400" cy="738664"/>
          </a:xfrm>
          <a:prstGeom prst="rect">
            <a:avLst/>
          </a:prstGeom>
          <a:noFill/>
        </p:spPr>
        <p:txBody>
          <a:bodyPr wrap="square" rtlCol="0">
            <a:spAutoFit/>
          </a:bodyPr>
          <a:lstStyle/>
          <a:p>
            <a:pPr marL="342900" indent="-342900" algn="ctr">
              <a:buAutoNum type="arabicPlain" startAt="300"/>
            </a:pPr>
            <a:r>
              <a:rPr lang="en-US" b="1" dirty="0">
                <a:solidFill>
                  <a:srgbClr val="002060"/>
                </a:solidFill>
              </a:rPr>
              <a:t>    302        312         322          </a:t>
            </a:r>
          </a:p>
          <a:p>
            <a:pPr marL="342900" indent="-342900" algn="ctr"/>
            <a:r>
              <a:rPr lang="en-US" sz="2400" b="1" dirty="0">
                <a:solidFill>
                  <a:srgbClr val="002060"/>
                </a:solidFill>
              </a:rPr>
              <a:t>s</a:t>
            </a:r>
          </a:p>
        </p:txBody>
      </p:sp>
      <p:graphicFrame>
        <p:nvGraphicFramePr>
          <p:cNvPr id="26" name="Table 25"/>
          <p:cNvGraphicFramePr>
            <a:graphicFrameLocks noGrp="1"/>
          </p:cNvGraphicFramePr>
          <p:nvPr/>
        </p:nvGraphicFramePr>
        <p:xfrm>
          <a:off x="2057400" y="2819400"/>
          <a:ext cx="2438400" cy="74168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70840">
                <a:tc>
                  <a:txBody>
                    <a:bodyPr/>
                    <a:lstStyle/>
                    <a:p>
                      <a:r>
                        <a:rPr lang="en-US" dirty="0"/>
                        <a:t>no</a:t>
                      </a:r>
                      <a:endParaRPr lang="en-US" dirty="0">
                        <a:solidFill>
                          <a:schemeClr val="tx1">
                            <a:lumMod val="95000"/>
                            <a:lumOff val="5000"/>
                          </a:schemeClr>
                        </a:solidFill>
                      </a:endParaRPr>
                    </a:p>
                  </a:txBody>
                  <a:tcPr/>
                </a:tc>
                <a:tc>
                  <a:txBody>
                    <a:bodyPr/>
                    <a:lstStyle/>
                    <a:p>
                      <a:r>
                        <a:rPr lang="en-US" dirty="0"/>
                        <a:t>name</a:t>
                      </a:r>
                      <a:endParaRPr lang="en-US" dirty="0">
                        <a:solidFill>
                          <a:schemeClr val="tx1">
                            <a:lumMod val="95000"/>
                            <a:lumOff val="5000"/>
                          </a:schemeClr>
                        </a:solidFill>
                      </a:endParaRPr>
                    </a:p>
                  </a:txBody>
                  <a:tcPr/>
                </a:tc>
                <a:tc>
                  <a:txBody>
                    <a:bodyPr/>
                    <a:lstStyle/>
                    <a:p>
                      <a:r>
                        <a:rPr lang="en-US" sz="1800" dirty="0" err="1">
                          <a:solidFill>
                            <a:schemeClr val="tx1">
                              <a:lumMod val="95000"/>
                              <a:lumOff val="5000"/>
                            </a:schemeClr>
                          </a:solidFill>
                        </a:rPr>
                        <a:t>bp</a:t>
                      </a:r>
                      <a:endParaRPr lang="en-US" dirty="0">
                        <a:solidFill>
                          <a:schemeClr val="tx1">
                            <a:lumMod val="95000"/>
                            <a:lumOff val="5000"/>
                          </a:schemeClr>
                        </a:solidFill>
                      </a:endParaRPr>
                    </a:p>
                  </a:txBody>
                  <a:tcPr/>
                </a:tc>
                <a:extLst>
                  <a:ext uri="{0D108BD9-81ED-4DB2-BD59-A6C34878D82A}">
                    <a16:rowId xmlns:a16="http://schemas.microsoft.com/office/drawing/2014/main" val="10000"/>
                  </a:ext>
                </a:extLst>
              </a:tr>
              <a:tr h="370840">
                <a:tc>
                  <a:txBody>
                    <a:bodyPr/>
                    <a:lstStyle/>
                    <a:p>
                      <a:pPr algn="ctr"/>
                      <a:r>
                        <a:rPr lang="en-US" dirty="0"/>
                        <a:t>2</a:t>
                      </a:r>
                    </a:p>
                  </a:txBody>
                  <a:tcPr/>
                </a:tc>
                <a:tc>
                  <a:txBody>
                    <a:bodyPr/>
                    <a:lstStyle/>
                    <a:p>
                      <a:pPr algn="ctr"/>
                      <a:r>
                        <a:rPr lang="en-US" dirty="0" err="1"/>
                        <a:t>bbb</a:t>
                      </a:r>
                      <a:endParaRPr lang="en-US" dirty="0"/>
                    </a:p>
                  </a:txBody>
                  <a:tcPr/>
                </a:tc>
                <a:tc>
                  <a:txBody>
                    <a:bodyPr/>
                    <a:lstStyle/>
                    <a:p>
                      <a:pPr algn="ctr"/>
                      <a:r>
                        <a:rPr lang="en-US" dirty="0"/>
                        <a:t>29000</a:t>
                      </a:r>
                    </a:p>
                  </a:txBody>
                  <a:tcPr/>
                </a:tc>
                <a:extLst>
                  <a:ext uri="{0D108BD9-81ED-4DB2-BD59-A6C34878D82A}">
                    <a16:rowId xmlns:a16="http://schemas.microsoft.com/office/drawing/2014/main" val="10001"/>
                  </a:ext>
                </a:extLst>
              </a:tr>
            </a:tbl>
          </a:graphicData>
        </a:graphic>
      </p:graphicFrame>
      <p:sp>
        <p:nvSpPr>
          <p:cNvPr id="27" name="TextBox 26"/>
          <p:cNvSpPr txBox="1"/>
          <p:nvPr/>
        </p:nvSpPr>
        <p:spPr>
          <a:xfrm>
            <a:off x="1828800" y="3581400"/>
            <a:ext cx="2819400" cy="1107996"/>
          </a:xfrm>
          <a:prstGeom prst="rect">
            <a:avLst/>
          </a:prstGeom>
          <a:noFill/>
        </p:spPr>
        <p:txBody>
          <a:bodyPr wrap="square" rtlCol="0">
            <a:spAutoFit/>
          </a:bodyPr>
          <a:lstStyle/>
          <a:p>
            <a:pPr marL="342900" indent="-342900" algn="ctr">
              <a:buAutoNum type="arabicPlain" startAt="600"/>
            </a:pPr>
            <a:r>
              <a:rPr lang="en-US" b="1" dirty="0">
                <a:solidFill>
                  <a:srgbClr val="002060"/>
                </a:solidFill>
              </a:rPr>
              <a:t>     602        612        616</a:t>
            </a:r>
          </a:p>
          <a:p>
            <a:pPr marL="342900" indent="-342900" algn="ctr"/>
            <a:r>
              <a:rPr lang="en-US" sz="2400" b="1" dirty="0">
                <a:solidFill>
                  <a:srgbClr val="002060"/>
                </a:solidFill>
              </a:rPr>
              <a:t>e          </a:t>
            </a:r>
          </a:p>
          <a:p>
            <a:pPr marL="342900" indent="-342900" algn="ctr"/>
            <a:endParaRPr lang="en-US" sz="2400" b="1" dirty="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982440" y="678600"/>
              <a:ext cx="8930880" cy="5591160"/>
            </p14:xfrm>
          </p:contentPart>
        </mc:Choice>
        <mc:Fallback xmlns="">
          <p:pic>
            <p:nvPicPr>
              <p:cNvPr id="3" name="Ink 2"/>
              <p:cNvPicPr/>
              <p:nvPr/>
            </p:nvPicPr>
            <p:blipFill>
              <a:blip r:embed="rId3"/>
              <a:stretch>
                <a:fillRect/>
              </a:stretch>
            </p:blipFill>
            <p:spPr>
              <a:xfrm>
                <a:off x="973080" y="669240"/>
                <a:ext cx="8949600" cy="5609880"/>
              </a:xfrm>
              <a:prstGeom prst="rect">
                <a:avLst/>
              </a:prstGeom>
            </p:spPr>
          </p:pic>
        </mc:Fallback>
      </mc:AlternateContent>
    </p:spTree>
    <p:extLst>
      <p:ext uri="{BB962C8B-B14F-4D97-AF65-F5344CB8AC3E}">
        <p14:creationId xmlns:p14="http://schemas.microsoft.com/office/powerpoint/2010/main" val="520903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Base Class</a:t>
            </a:r>
            <a:endParaRPr lang="en-US" dirty="0"/>
          </a:p>
        </p:txBody>
      </p:sp>
      <p:sp>
        <p:nvSpPr>
          <p:cNvPr id="3" name="Content Placeholder 2"/>
          <p:cNvSpPr>
            <a:spLocks noGrp="1"/>
          </p:cNvSpPr>
          <p:nvPr>
            <p:ph idx="1"/>
          </p:nvPr>
        </p:nvSpPr>
        <p:spPr/>
        <p:txBody>
          <a:bodyPr/>
          <a:lstStyle/>
          <a:p>
            <a:r>
              <a:rPr lang="en-US" dirty="0"/>
              <a:t>no actual instances (objects) of this class are </a:t>
            </a:r>
            <a:r>
              <a:rPr lang="en-US" dirty="0" smtClean="0"/>
              <a:t>created</a:t>
            </a:r>
          </a:p>
          <a:p>
            <a:r>
              <a:rPr lang="en-US" dirty="0" smtClean="0"/>
              <a:t>Employee is abstract class</a:t>
            </a:r>
          </a:p>
          <a:p>
            <a:r>
              <a:rPr lang="en-US" dirty="0" smtClean="0"/>
              <a:t>It always act as base class.</a:t>
            </a:r>
            <a:endParaRPr lang="en-US" dirty="0"/>
          </a:p>
        </p:txBody>
      </p:sp>
    </p:spTree>
    <p:extLst>
      <p:ext uri="{BB962C8B-B14F-4D97-AF65-F5344CB8AC3E}">
        <p14:creationId xmlns:p14="http://schemas.microsoft.com/office/powerpoint/2010/main" val="1563684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881063"/>
            <a:ext cx="4999892" cy="5295900"/>
          </a:xfrm>
          <a:prstGeom prst="rect">
            <a:avLst/>
          </a:prstGeom>
        </p:spPr>
      </p:pic>
      <p:pic>
        <p:nvPicPr>
          <p:cNvPr id="5" name="Picture 4"/>
          <p:cNvPicPr>
            <a:picLocks noChangeAspect="1"/>
          </p:cNvPicPr>
          <p:nvPr/>
        </p:nvPicPr>
        <p:blipFill>
          <a:blip r:embed="rId3"/>
          <a:stretch>
            <a:fillRect/>
          </a:stretch>
        </p:blipFill>
        <p:spPr>
          <a:xfrm>
            <a:off x="6034087" y="2227871"/>
            <a:ext cx="4610100" cy="2185867"/>
          </a:xfrm>
          <a:prstGeom prst="rect">
            <a:avLst/>
          </a:prstGeom>
        </p:spPr>
      </p:pic>
      <p:pic>
        <p:nvPicPr>
          <p:cNvPr id="6" name="Picture 5"/>
          <p:cNvPicPr>
            <a:picLocks noChangeAspect="1"/>
          </p:cNvPicPr>
          <p:nvPr/>
        </p:nvPicPr>
        <p:blipFill>
          <a:blip r:embed="rId4"/>
          <a:stretch>
            <a:fillRect/>
          </a:stretch>
        </p:blipFill>
        <p:spPr>
          <a:xfrm>
            <a:off x="5707672" y="1100137"/>
            <a:ext cx="4421065" cy="1273785"/>
          </a:xfrm>
          <a:prstGeom prst="rect">
            <a:avLst/>
          </a:prstGeom>
        </p:spPr>
      </p:pic>
    </p:spTree>
    <p:extLst>
      <p:ext uri="{BB962C8B-B14F-4D97-AF65-F5344CB8AC3E}">
        <p14:creationId xmlns:p14="http://schemas.microsoft.com/office/powerpoint/2010/main" val="14284235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417638"/>
          </a:xfrm>
        </p:spPr>
        <p:txBody>
          <a:bodyPr>
            <a:normAutofit/>
          </a:bodyPr>
          <a:lstStyle/>
          <a:p>
            <a:pPr algn="l"/>
            <a:r>
              <a:rPr lang="en-US" altLang="en-US" sz="3200" b="1" dirty="0">
                <a:solidFill>
                  <a:srgbClr val="C00000"/>
                </a:solidFill>
                <a:latin typeface="Arial" pitchFamily="34" charset="0"/>
                <a:ea typeface="MS Mincho" charset="-128"/>
                <a:cs typeface="Arial" pitchFamily="34" charset="0"/>
              </a:rPr>
              <a:t>Cont…</a:t>
            </a:r>
          </a:p>
        </p:txBody>
      </p:sp>
      <p:sp>
        <p:nvSpPr>
          <p:cNvPr id="3" name="Content Placeholder 2"/>
          <p:cNvSpPr>
            <a:spLocks noGrp="1"/>
          </p:cNvSpPr>
          <p:nvPr>
            <p:ph idx="1"/>
          </p:nvPr>
        </p:nvSpPr>
        <p:spPr>
          <a:xfrm>
            <a:off x="1676400" y="1066801"/>
            <a:ext cx="8991600" cy="5059363"/>
          </a:xfrm>
        </p:spPr>
        <p:txBody>
          <a:bodyPr>
            <a:noAutofit/>
          </a:bodyPr>
          <a:lstStyle/>
          <a:p>
            <a:pPr marL="0" indent="0">
              <a:buNone/>
            </a:pPr>
            <a:r>
              <a:rPr lang="en-IN" sz="1800" b="1" dirty="0">
                <a:solidFill>
                  <a:srgbClr val="002060"/>
                </a:solidFill>
                <a:latin typeface="Arial" pitchFamily="34" charset="0"/>
                <a:cs typeface="Arial" pitchFamily="34" charset="0"/>
              </a:rPr>
              <a:t>Multilevel Inheritance</a:t>
            </a:r>
          </a:p>
          <a:p>
            <a:pPr marL="0" indent="0">
              <a:buNone/>
            </a:pPr>
            <a:r>
              <a:rPr lang="en-IN" sz="2400" dirty="0">
                <a:solidFill>
                  <a:srgbClr val="002060"/>
                </a:solidFill>
              </a:rPr>
              <a:t>     </a:t>
            </a:r>
            <a:r>
              <a:rPr lang="en-IN" sz="1800" dirty="0">
                <a:solidFill>
                  <a:srgbClr val="002060"/>
                </a:solidFill>
                <a:latin typeface="Arial" pitchFamily="34" charset="0"/>
                <a:cs typeface="Arial" pitchFamily="34" charset="0"/>
              </a:rPr>
              <a:t>-a class inherits its properties from another derived class</a:t>
            </a:r>
            <a:endParaRPr lang="en-US" sz="1800" dirty="0">
              <a:solidFill>
                <a:srgbClr val="00206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190A92EF-88A5-4EC5-8ABD-14305C53BB88}" type="slidenum">
              <a:rPr lang="en-US" smtClean="0"/>
              <a:pPr/>
              <a:t>27</a:t>
            </a:fld>
            <a:endParaRPr lang="en-US"/>
          </a:p>
        </p:txBody>
      </p:sp>
      <p:sp>
        <p:nvSpPr>
          <p:cNvPr id="5" name="Footer Placeholder 4"/>
          <p:cNvSpPr>
            <a:spLocks noGrp="1"/>
          </p:cNvSpPr>
          <p:nvPr>
            <p:ph type="ftr" sz="quarter" idx="11"/>
          </p:nvPr>
        </p:nvSpPr>
        <p:spPr/>
        <p:txBody>
          <a:bodyPr/>
          <a:lstStyle/>
          <a:p>
            <a:r>
              <a:rPr lang="en-US"/>
              <a:t>Inheritance in C++</a:t>
            </a:r>
          </a:p>
        </p:txBody>
      </p:sp>
      <p:grpSp>
        <p:nvGrpSpPr>
          <p:cNvPr id="24" name="Group 23"/>
          <p:cNvGrpSpPr/>
          <p:nvPr/>
        </p:nvGrpSpPr>
        <p:grpSpPr>
          <a:xfrm>
            <a:off x="6934201" y="2209800"/>
            <a:ext cx="2474843" cy="4114800"/>
            <a:chOff x="2438400" y="2057400"/>
            <a:chExt cx="2474843" cy="4114800"/>
          </a:xfrm>
        </p:grpSpPr>
        <p:grpSp>
          <p:nvGrpSpPr>
            <p:cNvPr id="13" name="Group 12"/>
            <p:cNvGrpSpPr/>
            <p:nvPr/>
          </p:nvGrpSpPr>
          <p:grpSpPr>
            <a:xfrm>
              <a:off x="2438400" y="2057400"/>
              <a:ext cx="2474843" cy="2133601"/>
              <a:chOff x="2438400" y="2057400"/>
              <a:chExt cx="2474843" cy="2285830"/>
            </a:xfrm>
          </p:grpSpPr>
          <p:grpSp>
            <p:nvGrpSpPr>
              <p:cNvPr id="6" name="Group 5"/>
              <p:cNvGrpSpPr/>
              <p:nvPr/>
            </p:nvGrpSpPr>
            <p:grpSpPr>
              <a:xfrm>
                <a:off x="2438400" y="2057400"/>
                <a:ext cx="2474843" cy="1447800"/>
                <a:chOff x="2209800" y="2819400"/>
                <a:chExt cx="2474843" cy="1447800"/>
              </a:xfrm>
            </p:grpSpPr>
            <p:sp>
              <p:nvSpPr>
                <p:cNvPr id="7" name="Rectangle 6">
                  <a:extLst>
                    <a:ext uri="{FF2B5EF4-FFF2-40B4-BE49-F238E27FC236}">
                      <a16:creationId xmlns:a16="http://schemas.microsoft.com/office/drawing/2014/main" id="{0D5F7B15-3A86-4488-95DF-6C43A8BDB8D2}"/>
                    </a:ext>
                  </a:extLst>
                </p:cNvPr>
                <p:cNvSpPr/>
                <p:nvPr/>
              </p:nvSpPr>
              <p:spPr>
                <a:xfrm>
                  <a:off x="2209800" y="2819400"/>
                  <a:ext cx="2438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BASE CLASS</a:t>
                  </a:r>
                </a:p>
              </p:txBody>
            </p:sp>
            <p:sp>
              <p:nvSpPr>
                <p:cNvPr id="8" name="Arrow: Up 5">
                  <a:extLst>
                    <a:ext uri="{FF2B5EF4-FFF2-40B4-BE49-F238E27FC236}">
                      <a16:creationId xmlns:a16="http://schemas.microsoft.com/office/drawing/2014/main" id="{7B35A563-3AA7-4FD5-B7A7-61E3ECFE6748}"/>
                    </a:ext>
                  </a:extLst>
                </p:cNvPr>
                <p:cNvSpPr/>
                <p:nvPr/>
              </p:nvSpPr>
              <p:spPr>
                <a:xfrm>
                  <a:off x="3352800" y="3352800"/>
                  <a:ext cx="152400" cy="304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A37B40D-226B-4654-B213-1D71D6C84EB1}"/>
                    </a:ext>
                  </a:extLst>
                </p:cNvPr>
                <p:cNvSpPr/>
                <p:nvPr/>
              </p:nvSpPr>
              <p:spPr>
                <a:xfrm>
                  <a:off x="2286000" y="3657600"/>
                  <a:ext cx="2398643"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DERIVED CLASS-1</a:t>
                  </a:r>
                </a:p>
              </p:txBody>
            </p:sp>
          </p:grpSp>
          <p:sp>
            <p:nvSpPr>
              <p:cNvPr id="11" name="Arrow: Up 5">
                <a:extLst>
                  <a:ext uri="{FF2B5EF4-FFF2-40B4-BE49-F238E27FC236}">
                    <a16:creationId xmlns:a16="http://schemas.microsoft.com/office/drawing/2014/main" id="{7B35A563-3AA7-4FD5-B7A7-61E3ECFE6748}"/>
                  </a:ext>
                </a:extLst>
              </p:cNvPr>
              <p:cNvSpPr/>
              <p:nvPr/>
            </p:nvSpPr>
            <p:spPr>
              <a:xfrm>
                <a:off x="3581400" y="3505200"/>
                <a:ext cx="152400" cy="304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A37B40D-226B-4654-B213-1D71D6C84EB1}"/>
                  </a:ext>
                </a:extLst>
              </p:cNvPr>
              <p:cNvSpPr/>
              <p:nvPr/>
            </p:nvSpPr>
            <p:spPr>
              <a:xfrm>
                <a:off x="2514600" y="3853409"/>
                <a:ext cx="2398643" cy="489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DERIVED CLASS-2</a:t>
                </a:r>
              </a:p>
            </p:txBody>
          </p:sp>
        </p:grpSp>
        <p:sp>
          <p:nvSpPr>
            <p:cNvPr id="14" name="Rectangle 13">
              <a:extLst>
                <a:ext uri="{FF2B5EF4-FFF2-40B4-BE49-F238E27FC236}">
                  <a16:creationId xmlns:a16="http://schemas.microsoft.com/office/drawing/2014/main" id="{BA37B40D-226B-4654-B213-1D71D6C84EB1}"/>
                </a:ext>
              </a:extLst>
            </p:cNvPr>
            <p:cNvSpPr/>
            <p:nvPr/>
          </p:nvSpPr>
          <p:spPr>
            <a:xfrm>
              <a:off x="2514600" y="5715000"/>
              <a:ext cx="2398643"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DERIVED CLASS-N</a:t>
              </a:r>
            </a:p>
          </p:txBody>
        </p:sp>
        <p:sp>
          <p:nvSpPr>
            <p:cNvPr id="15" name="Arrow: Up 5">
              <a:extLst>
                <a:ext uri="{FF2B5EF4-FFF2-40B4-BE49-F238E27FC236}">
                  <a16:creationId xmlns:a16="http://schemas.microsoft.com/office/drawing/2014/main" id="{7B35A563-3AA7-4FD5-B7A7-61E3ECFE6748}"/>
                </a:ext>
              </a:extLst>
            </p:cNvPr>
            <p:cNvSpPr/>
            <p:nvPr/>
          </p:nvSpPr>
          <p:spPr>
            <a:xfrm>
              <a:off x="3581400" y="5181600"/>
              <a:ext cx="152400" cy="5334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Oval 17"/>
            <p:cNvSpPr/>
            <p:nvPr/>
          </p:nvSpPr>
          <p:spPr>
            <a:xfrm>
              <a:off x="3581400" y="4419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35814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3581400" y="4724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3581400" y="4876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grpSp>
        <p:nvGrpSpPr>
          <p:cNvPr id="23" name="Group 12"/>
          <p:cNvGrpSpPr/>
          <p:nvPr/>
        </p:nvGrpSpPr>
        <p:grpSpPr>
          <a:xfrm>
            <a:off x="2667000" y="2819400"/>
            <a:ext cx="2438400" cy="2057398"/>
            <a:chOff x="2514600" y="2139038"/>
            <a:chExt cx="2438400" cy="2204192"/>
          </a:xfrm>
        </p:grpSpPr>
        <p:grpSp>
          <p:nvGrpSpPr>
            <p:cNvPr id="31" name="Group 5"/>
            <p:cNvGrpSpPr/>
            <p:nvPr/>
          </p:nvGrpSpPr>
          <p:grpSpPr>
            <a:xfrm>
              <a:off x="2514600" y="2139038"/>
              <a:ext cx="2438400" cy="1366162"/>
              <a:chOff x="2286000" y="2901038"/>
              <a:chExt cx="2438400" cy="1366162"/>
            </a:xfrm>
          </p:grpSpPr>
          <p:sp>
            <p:nvSpPr>
              <p:cNvPr id="34" name="Rectangle 33">
                <a:extLst>
                  <a:ext uri="{FF2B5EF4-FFF2-40B4-BE49-F238E27FC236}">
                    <a16:creationId xmlns:a16="http://schemas.microsoft.com/office/drawing/2014/main" id="{0D5F7B15-3A86-4488-95DF-6C43A8BDB8D2}"/>
                  </a:ext>
                </a:extLst>
              </p:cNvPr>
              <p:cNvSpPr/>
              <p:nvPr/>
            </p:nvSpPr>
            <p:spPr>
              <a:xfrm>
                <a:off x="2286000" y="2901038"/>
                <a:ext cx="2438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BASE CLASS</a:t>
                </a:r>
              </a:p>
            </p:txBody>
          </p:sp>
          <p:sp>
            <p:nvSpPr>
              <p:cNvPr id="35" name="Arrow: Up 5">
                <a:extLst>
                  <a:ext uri="{FF2B5EF4-FFF2-40B4-BE49-F238E27FC236}">
                    <a16:creationId xmlns:a16="http://schemas.microsoft.com/office/drawing/2014/main" id="{7B35A563-3AA7-4FD5-B7A7-61E3ECFE6748}"/>
                  </a:ext>
                </a:extLst>
              </p:cNvPr>
              <p:cNvSpPr/>
              <p:nvPr/>
            </p:nvSpPr>
            <p:spPr>
              <a:xfrm>
                <a:off x="3352800" y="3352800"/>
                <a:ext cx="152400" cy="304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BA37B40D-226B-4654-B213-1D71D6C84EB1}"/>
                  </a:ext>
                </a:extLst>
              </p:cNvPr>
              <p:cNvSpPr/>
              <p:nvPr/>
            </p:nvSpPr>
            <p:spPr>
              <a:xfrm>
                <a:off x="2286000" y="3657600"/>
                <a:ext cx="2398643"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DERIVED CLASS-1</a:t>
                </a:r>
              </a:p>
            </p:txBody>
          </p:sp>
        </p:grpSp>
        <p:sp>
          <p:nvSpPr>
            <p:cNvPr id="32" name="Arrow: Up 5">
              <a:extLst>
                <a:ext uri="{FF2B5EF4-FFF2-40B4-BE49-F238E27FC236}">
                  <a16:creationId xmlns:a16="http://schemas.microsoft.com/office/drawing/2014/main" id="{7B35A563-3AA7-4FD5-B7A7-61E3ECFE6748}"/>
                </a:ext>
              </a:extLst>
            </p:cNvPr>
            <p:cNvSpPr/>
            <p:nvPr/>
          </p:nvSpPr>
          <p:spPr>
            <a:xfrm>
              <a:off x="3581400" y="3505200"/>
              <a:ext cx="152400" cy="304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BA37B40D-226B-4654-B213-1D71D6C84EB1}"/>
                </a:ext>
              </a:extLst>
            </p:cNvPr>
            <p:cNvSpPr/>
            <p:nvPr/>
          </p:nvSpPr>
          <p:spPr>
            <a:xfrm>
              <a:off x="2514600" y="3853409"/>
              <a:ext cx="2398643" cy="489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DERIVED CLASS-2</a:t>
              </a:r>
            </a:p>
          </p:txBody>
        </p:sp>
      </p:grpSp>
    </p:spTree>
    <p:extLst>
      <p:ext uri="{BB962C8B-B14F-4D97-AF65-F5344CB8AC3E}">
        <p14:creationId xmlns:p14="http://schemas.microsoft.com/office/powerpoint/2010/main" val="3190284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b="1" dirty="0">
                <a:solidFill>
                  <a:srgbClr val="C00000"/>
                </a:solidFill>
                <a:latin typeface="Arial" pitchFamily="34" charset="0"/>
                <a:ea typeface="MS Mincho" charset="-128"/>
                <a:cs typeface="Arial" pitchFamily="34" charset="0"/>
              </a:rPr>
              <a:t>Cont…</a:t>
            </a:r>
            <a:endParaRPr lang="en-US" dirty="0"/>
          </a:p>
        </p:txBody>
      </p:sp>
      <p:sp>
        <p:nvSpPr>
          <p:cNvPr id="4" name="Footer Placeholder 3"/>
          <p:cNvSpPr>
            <a:spLocks noGrp="1"/>
          </p:cNvSpPr>
          <p:nvPr>
            <p:ph type="ftr" sz="quarter" idx="11"/>
          </p:nvPr>
        </p:nvSpPr>
        <p:spPr/>
        <p:txBody>
          <a:bodyPr/>
          <a:lstStyle/>
          <a:p>
            <a:r>
              <a:rPr lang="en-US"/>
              <a:t>Inheritance in C++</a:t>
            </a:r>
            <a:endParaRPr lang="en-US" dirty="0"/>
          </a:p>
        </p:txBody>
      </p:sp>
      <p:sp>
        <p:nvSpPr>
          <p:cNvPr id="5" name="Slide Number Placeholder 4"/>
          <p:cNvSpPr>
            <a:spLocks noGrp="1"/>
          </p:cNvSpPr>
          <p:nvPr>
            <p:ph type="sldNum" sz="quarter" idx="12"/>
          </p:nvPr>
        </p:nvSpPr>
        <p:spPr/>
        <p:txBody>
          <a:bodyPr/>
          <a:lstStyle/>
          <a:p>
            <a:fld id="{190A92EF-88A5-4EC5-8ABD-14305C53BB88}" type="slidenum">
              <a:rPr lang="en-US" smtClean="0"/>
              <a:pPr/>
              <a:t>28</a:t>
            </a:fld>
            <a:endParaRPr lang="en-US"/>
          </a:p>
        </p:txBody>
      </p:sp>
      <p:grpSp>
        <p:nvGrpSpPr>
          <p:cNvPr id="6" name="Group 12"/>
          <p:cNvGrpSpPr>
            <a:grpSpLocks noGrp="1"/>
          </p:cNvGrpSpPr>
          <p:nvPr/>
        </p:nvGrpSpPr>
        <p:grpSpPr>
          <a:xfrm>
            <a:off x="3962400" y="2133600"/>
            <a:ext cx="3429000" cy="2438400"/>
            <a:chOff x="2514600" y="2139038"/>
            <a:chExt cx="2438400" cy="2204192"/>
          </a:xfrm>
        </p:grpSpPr>
        <p:grpSp>
          <p:nvGrpSpPr>
            <p:cNvPr id="7" name="Group 5"/>
            <p:cNvGrpSpPr/>
            <p:nvPr/>
          </p:nvGrpSpPr>
          <p:grpSpPr>
            <a:xfrm>
              <a:off x="2514600" y="2139038"/>
              <a:ext cx="2438400" cy="1366162"/>
              <a:chOff x="2286000" y="2901038"/>
              <a:chExt cx="2438400" cy="1366162"/>
            </a:xfrm>
          </p:grpSpPr>
          <p:sp>
            <p:nvSpPr>
              <p:cNvPr id="10" name="Rectangle 9">
                <a:extLst>
                  <a:ext uri="{FF2B5EF4-FFF2-40B4-BE49-F238E27FC236}">
                    <a16:creationId xmlns:a16="http://schemas.microsoft.com/office/drawing/2014/main" id="{0D5F7B15-3A86-4488-95DF-6C43A8BDB8D2}"/>
                  </a:ext>
                </a:extLst>
              </p:cNvPr>
              <p:cNvSpPr/>
              <p:nvPr/>
            </p:nvSpPr>
            <p:spPr>
              <a:xfrm>
                <a:off x="2286000" y="2901038"/>
                <a:ext cx="2438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000000"/>
                    </a:solidFill>
                    <a:latin typeface="Arial" pitchFamily="34" charset="0"/>
                    <a:cs typeface="Arial" pitchFamily="34" charset="0"/>
                  </a:rPr>
                  <a:t>Person</a:t>
                </a:r>
                <a:endParaRPr lang="en-IN" b="1" dirty="0">
                  <a:solidFill>
                    <a:srgbClr val="000000"/>
                  </a:solidFill>
                  <a:latin typeface="Arial" pitchFamily="34" charset="0"/>
                  <a:cs typeface="Arial" pitchFamily="34" charset="0"/>
                </a:endParaRPr>
              </a:p>
            </p:txBody>
          </p:sp>
          <p:sp>
            <p:nvSpPr>
              <p:cNvPr id="11" name="Arrow: Up 5">
                <a:extLst>
                  <a:ext uri="{FF2B5EF4-FFF2-40B4-BE49-F238E27FC236}">
                    <a16:creationId xmlns:a16="http://schemas.microsoft.com/office/drawing/2014/main" id="{7B35A563-3AA7-4FD5-B7A7-61E3ECFE6748}"/>
                  </a:ext>
                </a:extLst>
              </p:cNvPr>
              <p:cNvSpPr/>
              <p:nvPr/>
            </p:nvSpPr>
            <p:spPr>
              <a:xfrm>
                <a:off x="3352800" y="3352800"/>
                <a:ext cx="152400" cy="304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A37B40D-226B-4654-B213-1D71D6C84EB1}"/>
                  </a:ext>
                </a:extLst>
              </p:cNvPr>
              <p:cNvSpPr/>
              <p:nvPr/>
            </p:nvSpPr>
            <p:spPr>
              <a:xfrm>
                <a:off x="2286000" y="3657600"/>
                <a:ext cx="2398643"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000000"/>
                    </a:solidFill>
                    <a:latin typeface="Arial" pitchFamily="34" charset="0"/>
                    <a:cs typeface="Arial" pitchFamily="34" charset="0"/>
                  </a:rPr>
                  <a:t>Employee</a:t>
                </a:r>
                <a:endParaRPr lang="en-IN" b="1" dirty="0">
                  <a:solidFill>
                    <a:srgbClr val="000000"/>
                  </a:solidFill>
                  <a:latin typeface="Arial" pitchFamily="34" charset="0"/>
                  <a:cs typeface="Arial" pitchFamily="34" charset="0"/>
                </a:endParaRPr>
              </a:p>
            </p:txBody>
          </p:sp>
        </p:grpSp>
        <p:sp>
          <p:nvSpPr>
            <p:cNvPr id="8" name="Arrow: Up 5">
              <a:extLst>
                <a:ext uri="{FF2B5EF4-FFF2-40B4-BE49-F238E27FC236}">
                  <a16:creationId xmlns:a16="http://schemas.microsoft.com/office/drawing/2014/main" id="{7B35A563-3AA7-4FD5-B7A7-61E3ECFE6748}"/>
                </a:ext>
              </a:extLst>
            </p:cNvPr>
            <p:cNvSpPr/>
            <p:nvPr/>
          </p:nvSpPr>
          <p:spPr>
            <a:xfrm>
              <a:off x="3581400" y="3505200"/>
              <a:ext cx="152400" cy="304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A37B40D-226B-4654-B213-1D71D6C84EB1}"/>
                </a:ext>
              </a:extLst>
            </p:cNvPr>
            <p:cNvSpPr/>
            <p:nvPr/>
          </p:nvSpPr>
          <p:spPr>
            <a:xfrm>
              <a:off x="2514600" y="3853409"/>
              <a:ext cx="2398643" cy="489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000000"/>
                  </a:solidFill>
                  <a:latin typeface="Arial" pitchFamily="34" charset="0"/>
                  <a:cs typeface="Arial" pitchFamily="34" charset="0"/>
                </a:rPr>
                <a:t>programmer</a:t>
              </a:r>
              <a:endParaRPr lang="en-IN" b="1" dirty="0">
                <a:solidFill>
                  <a:srgbClr val="000000"/>
                </a:solidFill>
                <a:latin typeface="Arial" pitchFamily="34" charset="0"/>
                <a:cs typeface="Arial" pitchFamily="34" charset="0"/>
              </a:endParaRPr>
            </a:p>
          </p:txBody>
        </p:sp>
      </p:grpSp>
      <p:sp>
        <p:nvSpPr>
          <p:cNvPr id="13" name="Rectangle 12"/>
          <p:cNvSpPr/>
          <p:nvPr/>
        </p:nvSpPr>
        <p:spPr>
          <a:xfrm>
            <a:off x="2133600" y="4876800"/>
            <a:ext cx="8229600" cy="923330"/>
          </a:xfrm>
          <a:prstGeom prst="rect">
            <a:avLst/>
          </a:prstGeom>
        </p:spPr>
        <p:txBody>
          <a:bodyPr wrap="square">
            <a:spAutoFit/>
          </a:bodyPr>
          <a:lstStyle/>
          <a:p>
            <a:r>
              <a:rPr lang="en-US" dirty="0">
                <a:solidFill>
                  <a:srgbClr val="002060"/>
                </a:solidFill>
              </a:rPr>
              <a:t> </a:t>
            </a:r>
            <a:r>
              <a:rPr lang="en-US" b="1" u="sng" dirty="0">
                <a:solidFill>
                  <a:srgbClr val="002060"/>
                </a:solidFill>
                <a:latin typeface="Arial" pitchFamily="34" charset="0"/>
                <a:cs typeface="Arial" pitchFamily="34" charset="0"/>
              </a:rPr>
              <a:t>Person</a:t>
            </a:r>
            <a:r>
              <a:rPr lang="en-US" u="sng" dirty="0">
                <a:solidFill>
                  <a:srgbClr val="002060"/>
                </a:solidFill>
              </a:rPr>
              <a:t> </a:t>
            </a:r>
            <a:r>
              <a:rPr lang="en-US" dirty="0">
                <a:solidFill>
                  <a:srgbClr val="002060"/>
                </a:solidFill>
              </a:rPr>
              <a:t>      </a:t>
            </a:r>
            <a:r>
              <a:rPr lang="en-US" b="1" u="sng" dirty="0">
                <a:solidFill>
                  <a:srgbClr val="002060"/>
                </a:solidFill>
                <a:latin typeface="Arial" pitchFamily="34" charset="0"/>
                <a:cs typeface="Arial" pitchFamily="34" charset="0"/>
              </a:rPr>
              <a:t>Employee</a:t>
            </a:r>
            <a:r>
              <a:rPr lang="en-US" b="1" dirty="0">
                <a:solidFill>
                  <a:srgbClr val="002060"/>
                </a:solidFill>
                <a:latin typeface="Arial" pitchFamily="34" charset="0"/>
                <a:cs typeface="Arial" pitchFamily="34" charset="0"/>
              </a:rPr>
              <a:t>           </a:t>
            </a:r>
            <a:r>
              <a:rPr lang="en-US" b="1" u="sng" dirty="0">
                <a:solidFill>
                  <a:srgbClr val="002060"/>
                </a:solidFill>
                <a:latin typeface="Arial" pitchFamily="34" charset="0"/>
                <a:cs typeface="Arial" pitchFamily="34" charset="0"/>
              </a:rPr>
              <a:t>programmer</a:t>
            </a:r>
            <a:endParaRPr lang="en-IN" b="1" u="sng" dirty="0">
              <a:solidFill>
                <a:srgbClr val="002060"/>
              </a:solidFill>
              <a:latin typeface="Arial" pitchFamily="34" charset="0"/>
              <a:cs typeface="Arial" pitchFamily="34" charset="0"/>
            </a:endParaRPr>
          </a:p>
          <a:p>
            <a:r>
              <a:rPr lang="en-US" dirty="0">
                <a:solidFill>
                  <a:srgbClr val="002060"/>
                </a:solidFill>
              </a:rPr>
              <a:t> </a:t>
            </a:r>
            <a:r>
              <a:rPr lang="en-US" b="1" dirty="0">
                <a:solidFill>
                  <a:srgbClr val="002060"/>
                </a:solidFill>
              </a:rPr>
              <a:t>name           company name       Number of programming language known </a:t>
            </a:r>
          </a:p>
          <a:p>
            <a:r>
              <a:rPr lang="en-US" b="1" dirty="0">
                <a:solidFill>
                  <a:srgbClr val="002060"/>
                </a:solidFill>
              </a:rPr>
              <a:t> age               salary</a:t>
            </a:r>
          </a:p>
        </p:txBody>
      </p:sp>
    </p:spTree>
    <p:extLst>
      <p:ext uri="{BB962C8B-B14F-4D97-AF65-F5344CB8AC3E}">
        <p14:creationId xmlns:p14="http://schemas.microsoft.com/office/powerpoint/2010/main" val="2291453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534400" cy="685800"/>
          </a:xfrm>
        </p:spPr>
        <p:txBody>
          <a:bodyPr>
            <a:normAutofit fontScale="90000"/>
          </a:bodyPr>
          <a:lstStyle/>
          <a:p>
            <a:pPr algn="l"/>
            <a:r>
              <a:rPr lang="en-US" altLang="en-US" sz="3200" b="1" dirty="0">
                <a:solidFill>
                  <a:srgbClr val="C00000"/>
                </a:solidFill>
                <a:latin typeface="Arial" pitchFamily="34" charset="0"/>
                <a:ea typeface="MS Mincho" charset="-128"/>
                <a:cs typeface="Arial" pitchFamily="34" charset="0"/>
              </a:rPr>
              <a:t/>
            </a:r>
            <a:br>
              <a:rPr lang="en-US" altLang="en-US" sz="3200" b="1" dirty="0">
                <a:solidFill>
                  <a:srgbClr val="C00000"/>
                </a:solidFill>
                <a:latin typeface="Arial" pitchFamily="34" charset="0"/>
                <a:ea typeface="MS Mincho" charset="-128"/>
                <a:cs typeface="Arial" pitchFamily="34" charset="0"/>
              </a:rPr>
            </a:br>
            <a:r>
              <a:rPr lang="en-US" altLang="en-US" sz="3200" b="1" dirty="0">
                <a:solidFill>
                  <a:srgbClr val="C00000"/>
                </a:solidFill>
                <a:latin typeface="Arial" pitchFamily="34" charset="0"/>
                <a:ea typeface="MS Mincho" charset="-128"/>
                <a:cs typeface="Arial" pitchFamily="34" charset="0"/>
              </a:rPr>
              <a:t>Cont…</a:t>
            </a:r>
            <a:br>
              <a:rPr lang="en-US" altLang="en-US" sz="3200" b="1" dirty="0">
                <a:solidFill>
                  <a:srgbClr val="C00000"/>
                </a:solidFill>
                <a:latin typeface="Arial" pitchFamily="34" charset="0"/>
                <a:ea typeface="MS Mincho" charset="-128"/>
                <a:cs typeface="Arial" pitchFamily="34" charset="0"/>
              </a:rPr>
            </a:br>
            <a:r>
              <a:rPr lang="en-IN" sz="2000" dirty="0">
                <a:solidFill>
                  <a:srgbClr val="002060"/>
                </a:solidFill>
                <a:latin typeface="Arial" pitchFamily="34" charset="0"/>
                <a:cs typeface="Arial" pitchFamily="34" charset="0"/>
              </a:rPr>
              <a:t>// Multilevel inheritance </a:t>
            </a:r>
            <a:r>
              <a:rPr lang="en-IN" sz="2800" dirty="0">
                <a:latin typeface="Arial" pitchFamily="34" charset="0"/>
                <a:cs typeface="Arial" pitchFamily="34" charset="0"/>
              </a:rPr>
              <a:t/>
            </a:r>
            <a:br>
              <a:rPr lang="en-IN" sz="2800" dirty="0">
                <a:latin typeface="Arial" pitchFamily="34" charset="0"/>
                <a:cs typeface="Arial" pitchFamily="34" charset="0"/>
              </a:rPr>
            </a:br>
            <a:endParaRPr lang="en-US" altLang="en-US" sz="3200" b="1" dirty="0">
              <a:solidFill>
                <a:srgbClr val="C00000"/>
              </a:solidFill>
              <a:latin typeface="Arial" pitchFamily="34" charset="0"/>
              <a:ea typeface="MS Mincho" charset="-128"/>
              <a:cs typeface="Arial" pitchFamily="34" charset="0"/>
            </a:endParaRPr>
          </a:p>
        </p:txBody>
      </p:sp>
      <p:sp>
        <p:nvSpPr>
          <p:cNvPr id="3" name="Content Placeholder 2"/>
          <p:cNvSpPr>
            <a:spLocks noGrp="1"/>
          </p:cNvSpPr>
          <p:nvPr>
            <p:ph sz="half" idx="1"/>
          </p:nvPr>
        </p:nvSpPr>
        <p:spPr>
          <a:xfrm>
            <a:off x="1524000" y="990600"/>
            <a:ext cx="4648200" cy="6172200"/>
          </a:xfrm>
        </p:spPr>
        <p:txBody>
          <a:bodyPr>
            <a:normAutofit fontScale="77500" lnSpcReduction="20000"/>
          </a:bodyPr>
          <a:lstStyle/>
          <a:p>
            <a:pPr>
              <a:spcBef>
                <a:spcPts val="0"/>
              </a:spcBef>
              <a:buNone/>
            </a:pPr>
            <a:r>
              <a:rPr lang="en-US" dirty="0">
                <a:solidFill>
                  <a:srgbClr val="002060"/>
                </a:solidFill>
              </a:rPr>
              <a:t>class person</a:t>
            </a:r>
          </a:p>
          <a:p>
            <a:pPr>
              <a:spcBef>
                <a:spcPts val="0"/>
              </a:spcBef>
              <a:buNone/>
            </a:pPr>
            <a:r>
              <a:rPr lang="en-US" dirty="0">
                <a:solidFill>
                  <a:srgbClr val="002060"/>
                </a:solidFill>
              </a:rPr>
              <a:t>{</a:t>
            </a:r>
          </a:p>
          <a:p>
            <a:pPr>
              <a:spcBef>
                <a:spcPts val="0"/>
              </a:spcBef>
              <a:buNone/>
            </a:pPr>
            <a:r>
              <a:rPr lang="en-US" dirty="0">
                <a:solidFill>
                  <a:srgbClr val="002060"/>
                </a:solidFill>
              </a:rPr>
              <a:t>    char name[10]; </a:t>
            </a:r>
          </a:p>
          <a:p>
            <a:pPr>
              <a:spcBef>
                <a:spcPts val="0"/>
              </a:spcBef>
              <a:buNone/>
            </a:pPr>
            <a:r>
              <a:rPr lang="en-US" dirty="0">
                <a:solidFill>
                  <a:srgbClr val="002060"/>
                </a:solidFill>
              </a:rPr>
              <a:t>     int age;</a:t>
            </a:r>
          </a:p>
          <a:p>
            <a:pPr>
              <a:spcBef>
                <a:spcPts val="0"/>
              </a:spcBef>
              <a:buNone/>
            </a:pPr>
            <a:r>
              <a:rPr lang="en-US" dirty="0">
                <a:solidFill>
                  <a:srgbClr val="002060"/>
                </a:solidFill>
              </a:rPr>
              <a:t>    public:</a:t>
            </a:r>
          </a:p>
          <a:p>
            <a:pPr>
              <a:spcBef>
                <a:spcPts val="0"/>
              </a:spcBef>
              <a:buNone/>
            </a:pPr>
            <a:r>
              <a:rPr lang="en-US" dirty="0">
                <a:solidFill>
                  <a:srgbClr val="002060"/>
                </a:solidFill>
              </a:rPr>
              <a:t>        void </a:t>
            </a:r>
            <a:r>
              <a:rPr lang="en-US" dirty="0" err="1">
                <a:solidFill>
                  <a:srgbClr val="002060"/>
                </a:solidFill>
              </a:rPr>
              <a:t>get_person</a:t>
            </a:r>
            <a:r>
              <a:rPr lang="en-US" dirty="0">
                <a:solidFill>
                  <a:srgbClr val="002060"/>
                </a:solidFill>
              </a:rPr>
              <a:t>()</a:t>
            </a:r>
          </a:p>
          <a:p>
            <a:pPr>
              <a:spcBef>
                <a:spcPts val="0"/>
              </a:spcBef>
              <a:buNone/>
            </a:pPr>
            <a:r>
              <a:rPr lang="en-US" dirty="0">
                <a:solidFill>
                  <a:srgbClr val="002060"/>
                </a:solidFill>
              </a:rPr>
              <a:t>        {  </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&lt;&lt;"Name: ";</a:t>
            </a:r>
          </a:p>
          <a:p>
            <a:pPr>
              <a:spcBef>
                <a:spcPts val="0"/>
              </a:spcBef>
              <a:buNone/>
            </a:pPr>
            <a:r>
              <a:rPr lang="en-US" dirty="0">
                <a:solidFill>
                  <a:srgbClr val="002060"/>
                </a:solidFill>
              </a:rPr>
              <a:t>            </a:t>
            </a:r>
            <a:r>
              <a:rPr lang="en-US" dirty="0" err="1">
                <a:solidFill>
                  <a:srgbClr val="002060"/>
                </a:solidFill>
              </a:rPr>
              <a:t>cin</a:t>
            </a:r>
            <a:r>
              <a:rPr lang="en-US" dirty="0">
                <a:solidFill>
                  <a:srgbClr val="002060"/>
                </a:solidFill>
              </a:rPr>
              <a:t>&gt;&gt;name;</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&lt;&lt;"Age: ";</a:t>
            </a:r>
          </a:p>
          <a:p>
            <a:pPr>
              <a:spcBef>
                <a:spcPts val="0"/>
              </a:spcBef>
              <a:buNone/>
            </a:pPr>
            <a:r>
              <a:rPr lang="en-US" dirty="0">
                <a:solidFill>
                  <a:srgbClr val="002060"/>
                </a:solidFill>
              </a:rPr>
              <a:t>            </a:t>
            </a:r>
            <a:r>
              <a:rPr lang="en-US" dirty="0" err="1">
                <a:solidFill>
                  <a:srgbClr val="002060"/>
                </a:solidFill>
              </a:rPr>
              <a:t>cin</a:t>
            </a:r>
            <a:r>
              <a:rPr lang="en-US" dirty="0">
                <a:solidFill>
                  <a:srgbClr val="002060"/>
                </a:solidFill>
              </a:rPr>
              <a:t>&gt;&gt;age;</a:t>
            </a:r>
          </a:p>
          <a:p>
            <a:pPr>
              <a:spcBef>
                <a:spcPts val="0"/>
              </a:spcBef>
              <a:buNone/>
            </a:pPr>
            <a:r>
              <a:rPr lang="en-US" dirty="0">
                <a:solidFill>
                  <a:srgbClr val="002060"/>
                </a:solidFill>
              </a:rPr>
              <a:t>        }</a:t>
            </a:r>
          </a:p>
          <a:p>
            <a:pPr>
              <a:spcBef>
                <a:spcPts val="0"/>
              </a:spcBef>
              <a:buNone/>
            </a:pPr>
            <a:r>
              <a:rPr lang="en-US" dirty="0">
                <a:solidFill>
                  <a:srgbClr val="002060"/>
                </a:solidFill>
              </a:rPr>
              <a:t>        void </a:t>
            </a:r>
            <a:r>
              <a:rPr lang="en-US" dirty="0" err="1">
                <a:solidFill>
                  <a:srgbClr val="002060"/>
                </a:solidFill>
              </a:rPr>
              <a:t>put_person</a:t>
            </a:r>
            <a:r>
              <a:rPr lang="en-US" dirty="0">
                <a:solidFill>
                  <a:srgbClr val="002060"/>
                </a:solidFill>
              </a:rPr>
              <a:t>()</a:t>
            </a:r>
          </a:p>
          <a:p>
            <a:pPr>
              <a:spcBef>
                <a:spcPts val="0"/>
              </a:spcBef>
              <a:buNone/>
            </a:pPr>
            <a:r>
              <a:rPr lang="en-US" dirty="0">
                <a:solidFill>
                  <a:srgbClr val="002060"/>
                </a:solidFill>
              </a:rPr>
              <a:t>        {  </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&lt;&lt;"Name: "&lt;&lt;name&lt;&lt;</a:t>
            </a:r>
            <a:r>
              <a:rPr lang="en-US" dirty="0" err="1">
                <a:solidFill>
                  <a:srgbClr val="002060"/>
                </a:solidFill>
              </a:rPr>
              <a:t>endl</a:t>
            </a:r>
            <a:r>
              <a:rPr lang="en-US" dirty="0">
                <a:solidFill>
                  <a:srgbClr val="002060"/>
                </a:solidFill>
              </a:rPr>
              <a:t>;</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&lt;&lt;"Age: "&lt;&lt;age&lt;&lt;</a:t>
            </a:r>
            <a:r>
              <a:rPr lang="en-US" dirty="0" err="1">
                <a:solidFill>
                  <a:srgbClr val="002060"/>
                </a:solidFill>
              </a:rPr>
              <a:t>endl</a:t>
            </a:r>
            <a:r>
              <a:rPr lang="en-US" dirty="0">
                <a:solidFill>
                  <a:srgbClr val="002060"/>
                </a:solidFill>
              </a:rPr>
              <a:t>;</a:t>
            </a:r>
          </a:p>
          <a:p>
            <a:pPr>
              <a:spcBef>
                <a:spcPts val="0"/>
              </a:spcBef>
              <a:buNone/>
            </a:pPr>
            <a:r>
              <a:rPr lang="en-US" dirty="0">
                <a:solidFill>
                  <a:srgbClr val="002060"/>
                </a:solidFill>
              </a:rPr>
              <a:t>        }</a:t>
            </a:r>
          </a:p>
          <a:p>
            <a:pPr>
              <a:spcBef>
                <a:spcPts val="0"/>
              </a:spcBef>
              <a:buNone/>
            </a:pPr>
            <a:r>
              <a:rPr lang="en-US" dirty="0">
                <a:solidFill>
                  <a:srgbClr val="002060"/>
                </a:solidFill>
              </a:rPr>
              <a:t>};</a:t>
            </a:r>
          </a:p>
          <a:p>
            <a:pPr>
              <a:spcBef>
                <a:spcPts val="0"/>
              </a:spcBef>
              <a:buNone/>
            </a:pPr>
            <a:endParaRPr lang="en-US" dirty="0">
              <a:solidFill>
                <a:srgbClr val="002060"/>
              </a:solidFill>
            </a:endParaRPr>
          </a:p>
          <a:p>
            <a:pPr>
              <a:buNone/>
            </a:pPr>
            <a:endParaRPr lang="en-US" b="1" dirty="0">
              <a:solidFill>
                <a:srgbClr val="002060"/>
              </a:solidFill>
            </a:endParaRPr>
          </a:p>
        </p:txBody>
      </p:sp>
      <p:sp>
        <p:nvSpPr>
          <p:cNvPr id="4" name="Content Placeholder 3"/>
          <p:cNvSpPr>
            <a:spLocks noGrp="1"/>
          </p:cNvSpPr>
          <p:nvPr>
            <p:ph sz="half" idx="2"/>
          </p:nvPr>
        </p:nvSpPr>
        <p:spPr>
          <a:xfrm>
            <a:off x="5715000" y="990600"/>
            <a:ext cx="4953000" cy="5715000"/>
          </a:xfrm>
        </p:spPr>
        <p:txBody>
          <a:bodyPr>
            <a:normAutofit fontScale="77500" lnSpcReduction="20000"/>
          </a:bodyPr>
          <a:lstStyle/>
          <a:p>
            <a:pPr>
              <a:spcBef>
                <a:spcPts val="0"/>
              </a:spcBef>
              <a:buNone/>
            </a:pPr>
            <a:r>
              <a:rPr lang="en-US" dirty="0">
                <a:solidFill>
                  <a:srgbClr val="002060"/>
                </a:solidFill>
              </a:rPr>
              <a:t>class employee: public person</a:t>
            </a:r>
          </a:p>
          <a:p>
            <a:pPr>
              <a:spcBef>
                <a:spcPts val="0"/>
              </a:spcBef>
              <a:buNone/>
            </a:pPr>
            <a:r>
              <a:rPr lang="en-US" dirty="0">
                <a:solidFill>
                  <a:srgbClr val="002060"/>
                </a:solidFill>
              </a:rPr>
              <a:t>{</a:t>
            </a:r>
          </a:p>
          <a:p>
            <a:pPr>
              <a:spcBef>
                <a:spcPts val="0"/>
              </a:spcBef>
              <a:buNone/>
            </a:pPr>
            <a:r>
              <a:rPr lang="en-US" dirty="0">
                <a:solidFill>
                  <a:srgbClr val="002060"/>
                </a:solidFill>
              </a:rPr>
              <a:t>    char company[10];   </a:t>
            </a:r>
          </a:p>
          <a:p>
            <a:pPr>
              <a:spcBef>
                <a:spcPts val="0"/>
              </a:spcBef>
              <a:buNone/>
            </a:pPr>
            <a:r>
              <a:rPr lang="en-US" dirty="0">
                <a:solidFill>
                  <a:srgbClr val="002060"/>
                </a:solidFill>
              </a:rPr>
              <a:t>     float salary;</a:t>
            </a:r>
          </a:p>
          <a:p>
            <a:pPr>
              <a:spcBef>
                <a:spcPts val="0"/>
              </a:spcBef>
              <a:buNone/>
            </a:pPr>
            <a:r>
              <a:rPr lang="en-US" dirty="0">
                <a:solidFill>
                  <a:srgbClr val="002060"/>
                </a:solidFill>
              </a:rPr>
              <a:t>    public:</a:t>
            </a:r>
          </a:p>
          <a:p>
            <a:pPr>
              <a:spcBef>
                <a:spcPts val="0"/>
              </a:spcBef>
              <a:buNone/>
            </a:pPr>
            <a:r>
              <a:rPr lang="en-US" dirty="0">
                <a:solidFill>
                  <a:srgbClr val="002060"/>
                </a:solidFill>
              </a:rPr>
              <a:t>        void </a:t>
            </a:r>
            <a:r>
              <a:rPr lang="en-US" dirty="0" err="1">
                <a:solidFill>
                  <a:srgbClr val="002060"/>
                </a:solidFill>
              </a:rPr>
              <a:t>get_employee</a:t>
            </a:r>
            <a:r>
              <a:rPr lang="en-US" dirty="0">
                <a:solidFill>
                  <a:srgbClr val="002060"/>
                </a:solidFill>
              </a:rPr>
              <a:t>()</a:t>
            </a:r>
          </a:p>
          <a:p>
            <a:pPr>
              <a:spcBef>
                <a:spcPts val="0"/>
              </a:spcBef>
              <a:buNone/>
            </a:pPr>
            <a:r>
              <a:rPr lang="en-US" dirty="0">
                <a:solidFill>
                  <a:srgbClr val="002060"/>
                </a:solidFill>
              </a:rPr>
              <a:t>        {  </a:t>
            </a:r>
          </a:p>
          <a:p>
            <a:pPr>
              <a:spcBef>
                <a:spcPts val="0"/>
              </a:spcBef>
              <a:buNone/>
            </a:pPr>
            <a:r>
              <a:rPr lang="en-US" dirty="0">
                <a:solidFill>
                  <a:srgbClr val="002060"/>
                </a:solidFill>
              </a:rPr>
              <a:t>            </a:t>
            </a:r>
            <a:r>
              <a:rPr lang="en-US" dirty="0" err="1">
                <a:solidFill>
                  <a:srgbClr val="002060"/>
                </a:solidFill>
              </a:rPr>
              <a:t>get_person</a:t>
            </a:r>
            <a:r>
              <a:rPr lang="en-US" dirty="0">
                <a:solidFill>
                  <a:srgbClr val="002060"/>
                </a:solidFill>
              </a:rPr>
              <a:t>();</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&lt;&lt;"Name of Company: ";</a:t>
            </a:r>
          </a:p>
          <a:p>
            <a:pPr>
              <a:spcBef>
                <a:spcPts val="0"/>
              </a:spcBef>
              <a:buNone/>
            </a:pPr>
            <a:r>
              <a:rPr lang="en-US" dirty="0">
                <a:solidFill>
                  <a:srgbClr val="002060"/>
                </a:solidFill>
              </a:rPr>
              <a:t>            </a:t>
            </a:r>
            <a:r>
              <a:rPr lang="en-US" dirty="0" err="1">
                <a:solidFill>
                  <a:srgbClr val="002060"/>
                </a:solidFill>
              </a:rPr>
              <a:t>cin</a:t>
            </a:r>
            <a:r>
              <a:rPr lang="en-US" dirty="0">
                <a:solidFill>
                  <a:srgbClr val="002060"/>
                </a:solidFill>
              </a:rPr>
              <a:t>&gt;&gt;company;</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&lt;&lt;"Salary: Rs.";</a:t>
            </a:r>
          </a:p>
          <a:p>
            <a:pPr>
              <a:spcBef>
                <a:spcPts val="0"/>
              </a:spcBef>
              <a:buNone/>
            </a:pPr>
            <a:r>
              <a:rPr lang="en-US" dirty="0">
                <a:solidFill>
                  <a:srgbClr val="002060"/>
                </a:solidFill>
              </a:rPr>
              <a:t>            </a:t>
            </a:r>
            <a:r>
              <a:rPr lang="en-US" dirty="0" err="1">
                <a:solidFill>
                  <a:srgbClr val="002060"/>
                </a:solidFill>
              </a:rPr>
              <a:t>cin</a:t>
            </a:r>
            <a:r>
              <a:rPr lang="en-US" dirty="0">
                <a:solidFill>
                  <a:srgbClr val="002060"/>
                </a:solidFill>
              </a:rPr>
              <a:t>&gt;&gt;salary;</a:t>
            </a:r>
          </a:p>
          <a:p>
            <a:pPr>
              <a:spcBef>
                <a:spcPts val="0"/>
              </a:spcBef>
              <a:buNone/>
            </a:pPr>
            <a:r>
              <a:rPr lang="en-US" dirty="0">
                <a:solidFill>
                  <a:srgbClr val="002060"/>
                </a:solidFill>
              </a:rPr>
              <a:t>        }</a:t>
            </a:r>
          </a:p>
          <a:p>
            <a:pPr>
              <a:spcBef>
                <a:spcPts val="0"/>
              </a:spcBef>
              <a:buNone/>
            </a:pPr>
            <a:r>
              <a:rPr lang="en-US" dirty="0">
                <a:solidFill>
                  <a:srgbClr val="002060"/>
                </a:solidFill>
              </a:rPr>
              <a:t>        void </a:t>
            </a:r>
            <a:r>
              <a:rPr lang="en-US" dirty="0" err="1">
                <a:solidFill>
                  <a:srgbClr val="002060"/>
                </a:solidFill>
              </a:rPr>
              <a:t>put_employee</a:t>
            </a:r>
            <a:r>
              <a:rPr lang="en-US" dirty="0">
                <a:solidFill>
                  <a:srgbClr val="002060"/>
                </a:solidFill>
              </a:rPr>
              <a:t>()</a:t>
            </a:r>
          </a:p>
          <a:p>
            <a:pPr>
              <a:spcBef>
                <a:spcPts val="0"/>
              </a:spcBef>
              <a:buNone/>
            </a:pPr>
            <a:r>
              <a:rPr lang="en-US" dirty="0">
                <a:solidFill>
                  <a:srgbClr val="002060"/>
                </a:solidFill>
              </a:rPr>
              <a:t>        {</a:t>
            </a:r>
          </a:p>
          <a:p>
            <a:pPr>
              <a:spcBef>
                <a:spcPts val="0"/>
              </a:spcBef>
              <a:buNone/>
            </a:pPr>
            <a:r>
              <a:rPr lang="en-US" dirty="0">
                <a:solidFill>
                  <a:srgbClr val="002060"/>
                </a:solidFill>
              </a:rPr>
              <a:t>            </a:t>
            </a:r>
            <a:r>
              <a:rPr lang="en-US" dirty="0" err="1">
                <a:solidFill>
                  <a:srgbClr val="002060"/>
                </a:solidFill>
              </a:rPr>
              <a:t>put_person</a:t>
            </a:r>
            <a:r>
              <a:rPr lang="en-US" dirty="0">
                <a:solidFill>
                  <a:srgbClr val="002060"/>
                </a:solidFill>
              </a:rPr>
              <a:t>();</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&lt;&lt;"Name of Company:”</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&lt;&lt;company&lt;&lt;</a:t>
            </a:r>
            <a:r>
              <a:rPr lang="en-US" dirty="0" err="1">
                <a:solidFill>
                  <a:srgbClr val="002060"/>
                </a:solidFill>
              </a:rPr>
              <a:t>endl</a:t>
            </a:r>
            <a:r>
              <a:rPr lang="en-US" dirty="0">
                <a:solidFill>
                  <a:srgbClr val="002060"/>
                </a:solidFill>
              </a:rPr>
              <a:t>;</a:t>
            </a:r>
          </a:p>
          <a:p>
            <a:pPr>
              <a:spcBef>
                <a:spcPts val="0"/>
              </a:spcBef>
              <a:buNone/>
            </a:pPr>
            <a:r>
              <a:rPr lang="en-US" dirty="0">
                <a:solidFill>
                  <a:srgbClr val="002060"/>
                </a:solidFill>
              </a:rPr>
              <a:t>            </a:t>
            </a:r>
            <a:r>
              <a:rPr lang="en-US" dirty="0" err="1">
                <a:solidFill>
                  <a:srgbClr val="002060"/>
                </a:solidFill>
              </a:rPr>
              <a:t>cout</a:t>
            </a:r>
            <a:r>
              <a:rPr lang="en-US" dirty="0">
                <a:solidFill>
                  <a:srgbClr val="002060"/>
                </a:solidFill>
              </a:rPr>
              <a:t>&lt;&lt;"Salary: Rs."&lt;&lt;salary&lt;&lt;</a:t>
            </a:r>
            <a:r>
              <a:rPr lang="en-US" dirty="0" err="1">
                <a:solidFill>
                  <a:srgbClr val="002060"/>
                </a:solidFill>
              </a:rPr>
              <a:t>endl</a:t>
            </a:r>
            <a:r>
              <a:rPr lang="en-US" dirty="0">
                <a:solidFill>
                  <a:srgbClr val="002060"/>
                </a:solidFill>
              </a:rPr>
              <a:t>;</a:t>
            </a:r>
          </a:p>
          <a:p>
            <a:pPr>
              <a:spcBef>
                <a:spcPts val="0"/>
              </a:spcBef>
              <a:buNone/>
            </a:pPr>
            <a:r>
              <a:rPr lang="en-US" dirty="0">
                <a:solidFill>
                  <a:srgbClr val="002060"/>
                </a:solidFill>
              </a:rPr>
              <a:t>        }</a:t>
            </a:r>
          </a:p>
          <a:p>
            <a:pPr>
              <a:spcBef>
                <a:spcPts val="0"/>
              </a:spcBef>
              <a:buNone/>
            </a:pPr>
            <a:r>
              <a:rPr lang="en-US" dirty="0">
                <a:solidFill>
                  <a:srgbClr val="002060"/>
                </a:solidFill>
              </a:rPr>
              <a:t>};</a:t>
            </a:r>
          </a:p>
          <a:p>
            <a:pPr>
              <a:buNone/>
            </a:pPr>
            <a:endParaRPr lang="en-US" dirty="0"/>
          </a:p>
        </p:txBody>
      </p:sp>
      <p:sp>
        <p:nvSpPr>
          <p:cNvPr id="5" name="Footer Placeholder 4"/>
          <p:cNvSpPr>
            <a:spLocks noGrp="1"/>
          </p:cNvSpPr>
          <p:nvPr>
            <p:ph type="ftr" sz="quarter" idx="11"/>
          </p:nvPr>
        </p:nvSpPr>
        <p:spPr/>
        <p:txBody>
          <a:bodyPr/>
          <a:lstStyle/>
          <a:p>
            <a:r>
              <a:rPr lang="en-US"/>
              <a:t>Inheritance in C++</a:t>
            </a:r>
            <a:endParaRPr lang="en-US" dirty="0"/>
          </a:p>
        </p:txBody>
      </p:sp>
      <p:sp>
        <p:nvSpPr>
          <p:cNvPr id="6" name="Slide Number Placeholder 5"/>
          <p:cNvSpPr>
            <a:spLocks noGrp="1"/>
          </p:cNvSpPr>
          <p:nvPr>
            <p:ph type="sldNum" sz="quarter" idx="12"/>
          </p:nvPr>
        </p:nvSpPr>
        <p:spPr/>
        <p:txBody>
          <a:bodyPr/>
          <a:lstStyle/>
          <a:p>
            <a:fld id="{190A92EF-88A5-4EC5-8ABD-14305C53BB88}" type="slidenum">
              <a:rPr lang="en-US" smtClean="0"/>
              <a:pPr/>
              <a:t>29</a:t>
            </a:fld>
            <a:endParaRPr lang="en-US"/>
          </a:p>
        </p:txBody>
      </p:sp>
    </p:spTree>
    <p:extLst>
      <p:ext uri="{BB962C8B-B14F-4D97-AF65-F5344CB8AC3E}">
        <p14:creationId xmlns:p14="http://schemas.microsoft.com/office/powerpoint/2010/main" val="3883772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33247"/>
            <a:ext cx="9144000" cy="1582616"/>
          </a:xfrm>
        </p:spPr>
        <p:txBody>
          <a:bodyPr/>
          <a:lstStyle/>
          <a:p>
            <a:r>
              <a:rPr lang="en-IN" b="1" dirty="0" smtClean="0">
                <a:solidFill>
                  <a:srgbClr val="FF33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INHERITANCE</a:t>
            </a:r>
            <a:endParaRPr lang="en-US" b="1" dirty="0">
              <a:solidFill>
                <a:srgbClr val="FF33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795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31750"/>
            <a:ext cx="6132945" cy="6826250"/>
          </a:xfrm>
        </p:spPr>
        <p:txBody>
          <a:bodyPr>
            <a:noAutofit/>
          </a:bodyPr>
          <a:lstStyle/>
          <a:p>
            <a:pPr>
              <a:buNone/>
            </a:pPr>
            <a:r>
              <a:rPr lang="en-US" sz="1500" dirty="0">
                <a:solidFill>
                  <a:srgbClr val="002060"/>
                </a:solidFill>
                <a:latin typeface="Arial" panose="020B0604020202020204" pitchFamily="34" charset="0"/>
                <a:cs typeface="Arial" panose="020B0604020202020204" pitchFamily="34" charset="0"/>
              </a:rPr>
              <a:t>class programmer: public employee</a:t>
            </a:r>
          </a:p>
          <a:p>
            <a:pPr>
              <a:buNone/>
            </a:pPr>
            <a:r>
              <a:rPr lang="en-US" sz="1500" dirty="0">
                <a:solidFill>
                  <a:srgbClr val="002060"/>
                </a:solidFill>
                <a:latin typeface="Arial" panose="020B0604020202020204" pitchFamily="34" charset="0"/>
                <a:cs typeface="Arial" panose="020B0604020202020204" pitchFamily="34" charset="0"/>
              </a:rPr>
              <a:t>{</a:t>
            </a:r>
            <a:r>
              <a:rPr lang="en-US" sz="1500" dirty="0" err="1">
                <a:solidFill>
                  <a:srgbClr val="002060"/>
                </a:solidFill>
                <a:latin typeface="Arial" panose="020B0604020202020204" pitchFamily="34" charset="0"/>
                <a:cs typeface="Arial" panose="020B0604020202020204" pitchFamily="34" charset="0"/>
              </a:rPr>
              <a:t>int</a:t>
            </a:r>
            <a:r>
              <a:rPr lang="en-US" sz="1500" dirty="0">
                <a:solidFill>
                  <a:srgbClr val="002060"/>
                </a:solidFill>
                <a:latin typeface="Arial" panose="020B0604020202020204" pitchFamily="34" charset="0"/>
                <a:cs typeface="Arial" panose="020B0604020202020204" pitchFamily="34" charset="0"/>
              </a:rPr>
              <a:t> number;</a:t>
            </a:r>
          </a:p>
          <a:p>
            <a:pPr>
              <a:buNone/>
            </a:pPr>
            <a:r>
              <a:rPr lang="en-US" sz="1500" dirty="0" smtClean="0">
                <a:solidFill>
                  <a:srgbClr val="002060"/>
                </a:solidFill>
                <a:latin typeface="Arial" panose="020B0604020202020204" pitchFamily="34" charset="0"/>
                <a:cs typeface="Arial" panose="020B0604020202020204" pitchFamily="34" charset="0"/>
              </a:rPr>
              <a:t>     </a:t>
            </a:r>
            <a:r>
              <a:rPr lang="en-US" sz="1500" dirty="0">
                <a:solidFill>
                  <a:srgbClr val="002060"/>
                </a:solidFill>
                <a:latin typeface="Arial" panose="020B0604020202020204" pitchFamily="34" charset="0"/>
                <a:cs typeface="Arial" panose="020B0604020202020204" pitchFamily="34" charset="0"/>
              </a:rPr>
              <a:t>public:</a:t>
            </a:r>
          </a:p>
          <a:p>
            <a:pPr>
              <a:buNone/>
            </a:pPr>
            <a:r>
              <a:rPr lang="en-US" sz="1500" dirty="0">
                <a:solidFill>
                  <a:srgbClr val="002060"/>
                </a:solidFill>
                <a:latin typeface="Arial" panose="020B0604020202020204" pitchFamily="34" charset="0"/>
                <a:cs typeface="Arial" panose="020B0604020202020204" pitchFamily="34" charset="0"/>
              </a:rPr>
              <a:t>        void </a:t>
            </a:r>
            <a:r>
              <a:rPr lang="en-US" sz="1500" dirty="0" err="1">
                <a:solidFill>
                  <a:srgbClr val="002060"/>
                </a:solidFill>
                <a:latin typeface="Arial" panose="020B0604020202020204" pitchFamily="34" charset="0"/>
                <a:cs typeface="Arial" panose="020B0604020202020204" pitchFamily="34" charset="0"/>
              </a:rPr>
              <a:t>get_programmer</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        {   </a:t>
            </a:r>
            <a:r>
              <a:rPr lang="en-US" sz="1500" dirty="0" smtClean="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get_employee</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cout</a:t>
            </a:r>
            <a:r>
              <a:rPr lang="en-US" sz="1500" dirty="0">
                <a:solidFill>
                  <a:srgbClr val="002060"/>
                </a:solidFill>
                <a:latin typeface="Arial" panose="020B0604020202020204" pitchFamily="34" charset="0"/>
                <a:cs typeface="Arial" panose="020B0604020202020204" pitchFamily="34" charset="0"/>
              </a:rPr>
              <a:t>&lt;&lt;"Number of programming language known: ";</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cin</a:t>
            </a:r>
            <a:r>
              <a:rPr lang="en-US" sz="1500" dirty="0">
                <a:solidFill>
                  <a:srgbClr val="002060"/>
                </a:solidFill>
                <a:latin typeface="Arial" panose="020B0604020202020204" pitchFamily="34" charset="0"/>
                <a:cs typeface="Arial" panose="020B0604020202020204" pitchFamily="34" charset="0"/>
              </a:rPr>
              <a:t>&gt;&gt;number;</a:t>
            </a:r>
          </a:p>
          <a:p>
            <a:pPr>
              <a:buNone/>
            </a:pPr>
            <a:r>
              <a:rPr lang="en-US" sz="1500" dirty="0">
                <a:solidFill>
                  <a:srgbClr val="002060"/>
                </a:solidFill>
                <a:latin typeface="Arial" panose="020B0604020202020204" pitchFamily="34" charset="0"/>
                <a:cs typeface="Arial" panose="020B0604020202020204" pitchFamily="34" charset="0"/>
              </a:rPr>
              <a:t>        }</a:t>
            </a:r>
          </a:p>
          <a:p>
            <a:pPr>
              <a:buNone/>
            </a:pPr>
            <a:r>
              <a:rPr lang="en-US" sz="1500" dirty="0">
                <a:solidFill>
                  <a:srgbClr val="002060"/>
                </a:solidFill>
                <a:latin typeface="Arial" panose="020B0604020202020204" pitchFamily="34" charset="0"/>
                <a:cs typeface="Arial" panose="020B0604020202020204" pitchFamily="34" charset="0"/>
              </a:rPr>
              <a:t>        void </a:t>
            </a:r>
            <a:r>
              <a:rPr lang="en-US" sz="1500" dirty="0" err="1">
                <a:solidFill>
                  <a:srgbClr val="002060"/>
                </a:solidFill>
                <a:latin typeface="Arial" panose="020B0604020202020204" pitchFamily="34" charset="0"/>
                <a:cs typeface="Arial" panose="020B0604020202020204" pitchFamily="34" charset="0"/>
              </a:rPr>
              <a:t>put_programmer</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        {   </a:t>
            </a:r>
            <a:r>
              <a:rPr lang="en-US" sz="1500" dirty="0" err="1" smtClean="0">
                <a:solidFill>
                  <a:srgbClr val="002060"/>
                </a:solidFill>
                <a:latin typeface="Arial" panose="020B0604020202020204" pitchFamily="34" charset="0"/>
                <a:cs typeface="Arial" panose="020B0604020202020204" pitchFamily="34" charset="0"/>
              </a:rPr>
              <a:t>put_employee</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smtClean="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cout</a:t>
            </a:r>
            <a:r>
              <a:rPr lang="en-US" sz="1500" dirty="0">
                <a:solidFill>
                  <a:srgbClr val="002060"/>
                </a:solidFill>
                <a:latin typeface="Arial" panose="020B0604020202020204" pitchFamily="34" charset="0"/>
                <a:cs typeface="Arial" panose="020B0604020202020204" pitchFamily="34" charset="0"/>
              </a:rPr>
              <a:t>&lt;&lt;"Number of programming language known: "&lt;&lt;number;</a:t>
            </a:r>
          </a:p>
          <a:p>
            <a:pPr>
              <a:buNone/>
            </a:pPr>
            <a:r>
              <a:rPr lang="en-US" sz="1500" dirty="0">
                <a:solidFill>
                  <a:srgbClr val="002060"/>
                </a:solidFill>
                <a:latin typeface="Arial" panose="020B0604020202020204" pitchFamily="34" charset="0"/>
                <a:cs typeface="Arial" panose="020B0604020202020204" pitchFamily="34" charset="0"/>
              </a:rPr>
              <a:t>        }</a:t>
            </a:r>
          </a:p>
          <a:p>
            <a:pPr>
              <a:buNone/>
            </a:pP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int main()</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smtClean="0">
                <a:solidFill>
                  <a:srgbClr val="002060"/>
                </a:solidFill>
                <a:latin typeface="Arial" panose="020B0604020202020204" pitchFamily="34" charset="0"/>
                <a:cs typeface="Arial" panose="020B0604020202020204" pitchFamily="34" charset="0"/>
              </a:rPr>
              <a:t> </a:t>
            </a:r>
            <a:r>
              <a:rPr lang="en-US" sz="1500" dirty="0">
                <a:solidFill>
                  <a:srgbClr val="002060"/>
                </a:solidFill>
                <a:latin typeface="Arial" panose="020B0604020202020204" pitchFamily="34" charset="0"/>
                <a:cs typeface="Arial" panose="020B0604020202020204" pitchFamily="34" charset="0"/>
              </a:rPr>
              <a:t>programmer p;</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cout</a:t>
            </a:r>
            <a:r>
              <a:rPr lang="en-US" sz="1500" dirty="0">
                <a:solidFill>
                  <a:srgbClr val="002060"/>
                </a:solidFill>
                <a:latin typeface="Arial" panose="020B0604020202020204" pitchFamily="34" charset="0"/>
                <a:cs typeface="Arial" panose="020B0604020202020204" pitchFamily="34" charset="0"/>
              </a:rPr>
              <a:t>&lt;&lt;"Enter data"&lt;&lt;</a:t>
            </a:r>
            <a:r>
              <a:rPr lang="en-US" sz="1500" dirty="0" err="1">
                <a:solidFill>
                  <a:srgbClr val="002060"/>
                </a:solidFill>
                <a:latin typeface="Arial" panose="020B0604020202020204" pitchFamily="34" charset="0"/>
                <a:cs typeface="Arial" panose="020B0604020202020204" pitchFamily="34" charset="0"/>
              </a:rPr>
              <a:t>endl</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p.get_programmer</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cout</a:t>
            </a:r>
            <a:r>
              <a:rPr lang="en-US" sz="1500" dirty="0">
                <a:solidFill>
                  <a:srgbClr val="002060"/>
                </a:solidFill>
                <a:latin typeface="Arial" panose="020B0604020202020204" pitchFamily="34" charset="0"/>
                <a:cs typeface="Arial" panose="020B0604020202020204" pitchFamily="34" charset="0"/>
              </a:rPr>
              <a:t>&lt;&lt;</a:t>
            </a:r>
            <a:r>
              <a:rPr lang="en-US" sz="1500" dirty="0" err="1">
                <a:solidFill>
                  <a:srgbClr val="002060"/>
                </a:solidFill>
                <a:latin typeface="Arial" panose="020B0604020202020204" pitchFamily="34" charset="0"/>
                <a:cs typeface="Arial" panose="020B0604020202020204" pitchFamily="34" charset="0"/>
              </a:rPr>
              <a:t>endl</a:t>
            </a:r>
            <a:r>
              <a:rPr lang="en-US" sz="1500" dirty="0">
                <a:solidFill>
                  <a:srgbClr val="002060"/>
                </a:solidFill>
                <a:latin typeface="Arial" panose="020B0604020202020204" pitchFamily="34" charset="0"/>
                <a:cs typeface="Arial" panose="020B0604020202020204" pitchFamily="34" charset="0"/>
              </a:rPr>
              <a:t>&lt;&lt;"Displaying data"&lt;&lt;</a:t>
            </a:r>
            <a:r>
              <a:rPr lang="en-US" sz="1500" dirty="0" err="1">
                <a:solidFill>
                  <a:srgbClr val="002060"/>
                </a:solidFill>
                <a:latin typeface="Arial" panose="020B0604020202020204" pitchFamily="34" charset="0"/>
                <a:cs typeface="Arial" panose="020B0604020202020204" pitchFamily="34" charset="0"/>
              </a:rPr>
              <a:t>endl</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a:solidFill>
                  <a:srgbClr val="002060"/>
                </a:solidFill>
                <a:latin typeface="Arial" panose="020B0604020202020204" pitchFamily="34" charset="0"/>
                <a:cs typeface="Arial" panose="020B0604020202020204" pitchFamily="34" charset="0"/>
              </a:rPr>
              <a:t>    </a:t>
            </a:r>
            <a:r>
              <a:rPr lang="en-US" sz="1500" dirty="0" err="1">
                <a:solidFill>
                  <a:srgbClr val="002060"/>
                </a:solidFill>
                <a:latin typeface="Arial" panose="020B0604020202020204" pitchFamily="34" charset="0"/>
                <a:cs typeface="Arial" panose="020B0604020202020204" pitchFamily="34" charset="0"/>
              </a:rPr>
              <a:t>p.put_programmer</a:t>
            </a:r>
            <a:r>
              <a:rPr lang="en-US" sz="1500" dirty="0">
                <a:solidFill>
                  <a:srgbClr val="002060"/>
                </a:solidFill>
                <a:latin typeface="Arial" panose="020B0604020202020204" pitchFamily="34" charset="0"/>
                <a:cs typeface="Arial" panose="020B0604020202020204" pitchFamily="34" charset="0"/>
              </a:rPr>
              <a:t>();</a:t>
            </a:r>
          </a:p>
          <a:p>
            <a:pPr>
              <a:buNone/>
            </a:pPr>
            <a:r>
              <a:rPr lang="en-US" sz="1500" dirty="0" smtClean="0">
                <a:solidFill>
                  <a:srgbClr val="002060"/>
                </a:solidFill>
                <a:latin typeface="Arial" panose="020B0604020202020204" pitchFamily="34" charset="0"/>
                <a:cs typeface="Arial" panose="020B0604020202020204" pitchFamily="34" charset="0"/>
              </a:rPr>
              <a:t>}</a:t>
            </a:r>
            <a:endParaRPr lang="en-US" sz="1500" dirty="0">
              <a:solidFill>
                <a:srgbClr val="002060"/>
              </a:solidFill>
              <a:latin typeface="Arial" panose="020B0604020202020204" pitchFamily="34" charset="0"/>
              <a:cs typeface="Arial" panose="020B0604020202020204" pitchFamily="34" charset="0"/>
            </a:endParaRPr>
          </a:p>
          <a:p>
            <a:pPr>
              <a:spcBef>
                <a:spcPts val="0"/>
              </a:spcBef>
              <a:buNone/>
            </a:pPr>
            <a:endParaRPr lang="en-US" sz="1500" dirty="0">
              <a:latin typeface="Arial" panose="020B0604020202020204" pitchFamily="34" charset="0"/>
              <a:cs typeface="Arial" panose="020B0604020202020204" pitchFamily="34" charset="0"/>
            </a:endParaRPr>
          </a:p>
          <a:p>
            <a:pPr>
              <a:buNone/>
            </a:pPr>
            <a:endParaRPr lang="en-US" sz="1500" b="1"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7130473" y="-97905"/>
            <a:ext cx="5061528" cy="5715000"/>
          </a:xfrm>
        </p:spPr>
        <p:txBody>
          <a:bodyPr>
            <a:normAutofit fontScale="47500" lnSpcReduction="20000"/>
          </a:bodyPr>
          <a:lstStyle/>
          <a:p>
            <a:pPr>
              <a:buNone/>
            </a:pPr>
            <a:endParaRPr lang="en-US" dirty="0"/>
          </a:p>
          <a:p>
            <a:pPr>
              <a:buNone/>
            </a:pPr>
            <a:r>
              <a:rPr lang="en-US" sz="4500" dirty="0" smtClean="0">
                <a:solidFill>
                  <a:srgbClr val="002060"/>
                </a:solidFill>
              </a:rPr>
              <a:t>Output</a:t>
            </a:r>
            <a:r>
              <a:rPr lang="en-US" sz="4500" dirty="0">
                <a:solidFill>
                  <a:srgbClr val="002060"/>
                </a:solidFill>
              </a:rPr>
              <a:t>:</a:t>
            </a:r>
          </a:p>
          <a:p>
            <a:pPr>
              <a:buNone/>
            </a:pPr>
            <a:r>
              <a:rPr lang="en-US" sz="4500" dirty="0" smtClean="0">
                <a:solidFill>
                  <a:srgbClr val="002060"/>
                </a:solidFill>
              </a:rPr>
              <a:t>Enter </a:t>
            </a:r>
            <a:r>
              <a:rPr lang="en-US" sz="4500" dirty="0">
                <a:solidFill>
                  <a:srgbClr val="002060"/>
                </a:solidFill>
              </a:rPr>
              <a:t>data</a:t>
            </a:r>
          </a:p>
          <a:p>
            <a:pPr>
              <a:buNone/>
            </a:pPr>
            <a:r>
              <a:rPr lang="en-US" sz="4500" dirty="0" smtClean="0">
                <a:solidFill>
                  <a:srgbClr val="002060"/>
                </a:solidFill>
              </a:rPr>
              <a:t>Name</a:t>
            </a:r>
            <a:r>
              <a:rPr lang="en-US" sz="4500" dirty="0">
                <a:solidFill>
                  <a:srgbClr val="002060"/>
                </a:solidFill>
              </a:rPr>
              <a:t>: </a:t>
            </a:r>
            <a:r>
              <a:rPr lang="en-US" sz="4500" dirty="0" err="1">
                <a:solidFill>
                  <a:srgbClr val="002060"/>
                </a:solidFill>
              </a:rPr>
              <a:t>aaa</a:t>
            </a:r>
            <a:endParaRPr lang="en-US" sz="4500" dirty="0">
              <a:solidFill>
                <a:srgbClr val="002060"/>
              </a:solidFill>
            </a:endParaRPr>
          </a:p>
          <a:p>
            <a:pPr>
              <a:buNone/>
            </a:pPr>
            <a:r>
              <a:rPr lang="en-US" sz="4500" dirty="0">
                <a:solidFill>
                  <a:srgbClr val="002060"/>
                </a:solidFill>
              </a:rPr>
              <a:t>Age: 24</a:t>
            </a:r>
          </a:p>
          <a:p>
            <a:pPr>
              <a:buNone/>
            </a:pPr>
            <a:r>
              <a:rPr lang="en-US" sz="4500" dirty="0">
                <a:solidFill>
                  <a:srgbClr val="002060"/>
                </a:solidFill>
              </a:rPr>
              <a:t>Name of Company: TCS</a:t>
            </a:r>
          </a:p>
          <a:p>
            <a:pPr>
              <a:buNone/>
            </a:pPr>
            <a:r>
              <a:rPr lang="en-US" sz="4500" dirty="0">
                <a:solidFill>
                  <a:srgbClr val="002060"/>
                </a:solidFill>
              </a:rPr>
              <a:t>Salary: Rs.900000</a:t>
            </a:r>
          </a:p>
          <a:p>
            <a:pPr>
              <a:buNone/>
            </a:pPr>
            <a:r>
              <a:rPr lang="en-US" sz="4500" dirty="0">
                <a:solidFill>
                  <a:srgbClr val="002060"/>
                </a:solidFill>
              </a:rPr>
              <a:t>Number of programming language known: 5</a:t>
            </a:r>
          </a:p>
          <a:p>
            <a:pPr>
              <a:buNone/>
            </a:pPr>
            <a:r>
              <a:rPr lang="en-US" sz="4500" dirty="0" smtClean="0">
                <a:solidFill>
                  <a:srgbClr val="002060"/>
                </a:solidFill>
              </a:rPr>
              <a:t>Displaying </a:t>
            </a:r>
            <a:r>
              <a:rPr lang="en-US" sz="4500" dirty="0">
                <a:solidFill>
                  <a:srgbClr val="002060"/>
                </a:solidFill>
              </a:rPr>
              <a:t>data</a:t>
            </a:r>
          </a:p>
          <a:p>
            <a:pPr>
              <a:buNone/>
            </a:pPr>
            <a:r>
              <a:rPr lang="en-US" sz="4500" dirty="0" smtClean="0">
                <a:solidFill>
                  <a:srgbClr val="002060"/>
                </a:solidFill>
              </a:rPr>
              <a:t>Name</a:t>
            </a:r>
            <a:r>
              <a:rPr lang="en-US" sz="4500" dirty="0">
                <a:solidFill>
                  <a:srgbClr val="002060"/>
                </a:solidFill>
              </a:rPr>
              <a:t>: </a:t>
            </a:r>
            <a:r>
              <a:rPr lang="en-US" sz="4500" dirty="0" err="1">
                <a:solidFill>
                  <a:srgbClr val="002060"/>
                </a:solidFill>
              </a:rPr>
              <a:t>aaa</a:t>
            </a:r>
            <a:endParaRPr lang="en-US" sz="4500" dirty="0">
              <a:solidFill>
                <a:srgbClr val="002060"/>
              </a:solidFill>
            </a:endParaRPr>
          </a:p>
          <a:p>
            <a:pPr>
              <a:buNone/>
            </a:pPr>
            <a:r>
              <a:rPr lang="en-US" sz="4500" dirty="0">
                <a:solidFill>
                  <a:srgbClr val="002060"/>
                </a:solidFill>
              </a:rPr>
              <a:t>Age: 24</a:t>
            </a:r>
          </a:p>
          <a:p>
            <a:pPr>
              <a:buNone/>
            </a:pPr>
            <a:r>
              <a:rPr lang="en-US" sz="4500" dirty="0">
                <a:solidFill>
                  <a:srgbClr val="002060"/>
                </a:solidFill>
              </a:rPr>
              <a:t>Name of Company: TCS</a:t>
            </a:r>
          </a:p>
          <a:p>
            <a:pPr>
              <a:buNone/>
            </a:pPr>
            <a:r>
              <a:rPr lang="en-US" sz="4500" dirty="0">
                <a:solidFill>
                  <a:srgbClr val="002060"/>
                </a:solidFill>
              </a:rPr>
              <a:t>Salary: Rs.900000</a:t>
            </a:r>
          </a:p>
          <a:p>
            <a:pPr>
              <a:buNone/>
            </a:pPr>
            <a:r>
              <a:rPr lang="en-US" sz="4500" dirty="0">
                <a:solidFill>
                  <a:srgbClr val="002060"/>
                </a:solidFill>
              </a:rPr>
              <a:t>Number of programming language known: 5</a:t>
            </a:r>
          </a:p>
          <a:p>
            <a:pPr>
              <a:buNone/>
            </a:pPr>
            <a:endParaRPr lang="en-US" dirty="0">
              <a:solidFill>
                <a:srgbClr val="002060"/>
              </a:solidFill>
            </a:endParaRPr>
          </a:p>
        </p:txBody>
      </p:sp>
      <p:sp>
        <p:nvSpPr>
          <p:cNvPr id="5" name="Footer Placeholder 4"/>
          <p:cNvSpPr>
            <a:spLocks noGrp="1"/>
          </p:cNvSpPr>
          <p:nvPr>
            <p:ph type="ftr" sz="quarter" idx="11"/>
          </p:nvPr>
        </p:nvSpPr>
        <p:spPr/>
        <p:txBody>
          <a:bodyPr/>
          <a:lstStyle/>
          <a:p>
            <a:r>
              <a:rPr lang="en-US" dirty="0"/>
              <a:t>Inheritance in C++</a:t>
            </a:r>
          </a:p>
        </p:txBody>
      </p:sp>
      <p:sp>
        <p:nvSpPr>
          <p:cNvPr id="6" name="Slide Number Placeholder 5"/>
          <p:cNvSpPr>
            <a:spLocks noGrp="1"/>
          </p:cNvSpPr>
          <p:nvPr>
            <p:ph type="sldNum" sz="quarter" idx="12"/>
          </p:nvPr>
        </p:nvSpPr>
        <p:spPr/>
        <p:txBody>
          <a:bodyPr/>
          <a:lstStyle/>
          <a:p>
            <a:fld id="{190A92EF-88A5-4EC5-8ABD-14305C53BB88}" type="slidenum">
              <a:rPr lang="en-US" smtClean="0"/>
              <a:pPr/>
              <a:t>30</a:t>
            </a:fld>
            <a:endParaRPr lang="en-US"/>
          </a:p>
        </p:txBody>
      </p:sp>
      <p:graphicFrame>
        <p:nvGraphicFramePr>
          <p:cNvPr id="7" name="Table 6"/>
          <p:cNvGraphicFramePr>
            <a:graphicFrameLocks noGrp="1"/>
          </p:cNvGraphicFramePr>
          <p:nvPr/>
        </p:nvGraphicFramePr>
        <p:xfrm>
          <a:off x="5791200" y="5181600"/>
          <a:ext cx="4419600" cy="74168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company</a:t>
                      </a:r>
                    </a:p>
                  </a:txBody>
                  <a:tcPr/>
                </a:tc>
                <a:tc>
                  <a:txBody>
                    <a:bodyPr/>
                    <a:lstStyle/>
                    <a:p>
                      <a:r>
                        <a:rPr lang="en-US" dirty="0"/>
                        <a:t>salary</a:t>
                      </a:r>
                    </a:p>
                  </a:txBody>
                  <a:tcPr/>
                </a:tc>
                <a:tc>
                  <a:txBody>
                    <a:bodyPr/>
                    <a:lstStyle/>
                    <a:p>
                      <a:r>
                        <a:rPr lang="en-US" dirty="0"/>
                        <a:t>number</a:t>
                      </a:r>
                    </a:p>
                  </a:txBody>
                  <a:tcPr/>
                </a:tc>
                <a:extLst>
                  <a:ext uri="{0D108BD9-81ED-4DB2-BD59-A6C34878D82A}">
                    <a16:rowId xmlns:a16="http://schemas.microsoft.com/office/drawing/2014/main" val="10000"/>
                  </a:ext>
                </a:extLst>
              </a:tr>
              <a:tr h="370840">
                <a:tc>
                  <a:txBody>
                    <a:bodyPr/>
                    <a:lstStyle/>
                    <a:p>
                      <a:pPr algn="ctr"/>
                      <a:r>
                        <a:rPr lang="en-US" dirty="0" err="1"/>
                        <a:t>aaa</a:t>
                      </a:r>
                      <a:endParaRPr lang="en-US" dirty="0"/>
                    </a:p>
                  </a:txBody>
                  <a:tcPr/>
                </a:tc>
                <a:tc>
                  <a:txBody>
                    <a:bodyPr/>
                    <a:lstStyle/>
                    <a:p>
                      <a:pPr algn="ctr"/>
                      <a:r>
                        <a:rPr lang="en-US" dirty="0"/>
                        <a:t>24</a:t>
                      </a:r>
                    </a:p>
                  </a:txBody>
                  <a:tcPr/>
                </a:tc>
                <a:tc>
                  <a:txBody>
                    <a:bodyPr/>
                    <a:lstStyle/>
                    <a:p>
                      <a:pPr algn="ctr"/>
                      <a:r>
                        <a:rPr lang="en-US" dirty="0"/>
                        <a:t>TCS</a:t>
                      </a:r>
                    </a:p>
                  </a:txBody>
                  <a:tcPr/>
                </a:tc>
                <a:tc>
                  <a:txBody>
                    <a:bodyPr/>
                    <a:lstStyle/>
                    <a:p>
                      <a:pPr algn="ctr"/>
                      <a:r>
                        <a:rPr lang="en-US" dirty="0"/>
                        <a:t>25000</a:t>
                      </a:r>
                    </a:p>
                  </a:txBody>
                  <a:tcPr/>
                </a:tc>
                <a:tc>
                  <a:txBody>
                    <a:bodyPr/>
                    <a:lstStyle/>
                    <a:p>
                      <a:pPr algn="ctr"/>
                      <a:r>
                        <a:rPr lang="en-US" dirty="0"/>
                        <a:t>5</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5791200" y="5943601"/>
            <a:ext cx="4419600" cy="646331"/>
          </a:xfrm>
          <a:prstGeom prst="rect">
            <a:avLst/>
          </a:prstGeom>
          <a:noFill/>
        </p:spPr>
        <p:txBody>
          <a:bodyPr wrap="square" rtlCol="0">
            <a:spAutoFit/>
          </a:bodyPr>
          <a:lstStyle/>
          <a:p>
            <a:pPr marL="342900" indent="-342900">
              <a:buAutoNum type="arabicPlain" startAt="800"/>
            </a:pPr>
            <a:r>
              <a:rPr lang="en-US" b="1" dirty="0">
                <a:solidFill>
                  <a:srgbClr val="002060"/>
                </a:solidFill>
              </a:rPr>
              <a:t>   810    812             822             826       828</a:t>
            </a:r>
          </a:p>
          <a:p>
            <a:pPr marL="342900" indent="-342900" algn="ctr"/>
            <a:r>
              <a:rPr lang="en-US" b="1" dirty="0">
                <a:solidFill>
                  <a:srgbClr val="002060"/>
                </a:solidFill>
              </a:rPr>
              <a:t>p    </a:t>
            </a:r>
          </a:p>
        </p:txBody>
      </p:sp>
    </p:spTree>
    <p:extLst>
      <p:ext uri="{BB962C8B-B14F-4D97-AF65-F5344CB8AC3E}">
        <p14:creationId xmlns:p14="http://schemas.microsoft.com/office/powerpoint/2010/main" val="1075813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5077" y="2286000"/>
            <a:ext cx="7545998" cy="3112477"/>
          </a:xfrm>
          <a:prstGeom prst="rect">
            <a:avLst/>
          </a:prstGeom>
        </p:spPr>
      </p:pic>
    </p:spTree>
    <p:extLst>
      <p:ext uri="{BB962C8B-B14F-4D97-AF65-F5344CB8AC3E}">
        <p14:creationId xmlns:p14="http://schemas.microsoft.com/office/powerpoint/2010/main" val="683275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24237" y="1600200"/>
            <a:ext cx="5343525" cy="3657600"/>
          </a:xfrm>
          <a:prstGeom prst="rect">
            <a:avLst/>
          </a:prstGeom>
        </p:spPr>
      </p:pic>
    </p:spTree>
    <p:extLst>
      <p:ext uri="{BB962C8B-B14F-4D97-AF65-F5344CB8AC3E}">
        <p14:creationId xmlns:p14="http://schemas.microsoft.com/office/powerpoint/2010/main" val="1635025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896813" y="347063"/>
            <a:ext cx="10726615" cy="5909310"/>
          </a:xfrm>
          <a:prstGeom prst="rect">
            <a:avLst/>
          </a:prstGeom>
        </p:spPr>
        <p:txBody>
          <a:bodyPr wrap="square">
            <a:spAutoFit/>
          </a:bodyPr>
          <a:lstStyle/>
          <a:p>
            <a:r>
              <a:rPr lang="en-US" dirty="0" smtClean="0">
                <a:latin typeface="MacUSADigital-Regular"/>
              </a:rPr>
              <a:t>include &lt;</a:t>
            </a:r>
            <a:r>
              <a:rPr lang="en-US" dirty="0" err="1" smtClean="0">
                <a:latin typeface="MacUSADigital-Regular"/>
              </a:rPr>
              <a:t>iostream</a:t>
            </a:r>
            <a:r>
              <a:rPr lang="en-US" dirty="0" smtClean="0">
                <a:latin typeface="MacUSADigital-Regular"/>
              </a:rPr>
              <a:t>&gt;</a:t>
            </a:r>
          </a:p>
          <a:p>
            <a:r>
              <a:rPr lang="en-US" dirty="0" smtClean="0">
                <a:latin typeface="MacUSADigital-Regular"/>
              </a:rPr>
              <a:t>using namespace </a:t>
            </a:r>
            <a:r>
              <a:rPr lang="en-US" dirty="0" err="1" smtClean="0">
                <a:latin typeface="MacUSADigital-Regular"/>
              </a:rPr>
              <a:t>std</a:t>
            </a:r>
            <a:r>
              <a:rPr lang="en-US" dirty="0" smtClean="0">
                <a:latin typeface="MacUSADigital-Regular"/>
              </a:rPr>
              <a:t>;</a:t>
            </a:r>
          </a:p>
          <a:p>
            <a:r>
              <a:rPr lang="en-US" dirty="0" err="1" smtClean="0">
                <a:latin typeface="MacUSADigital-Regular"/>
              </a:rPr>
              <a:t>const</a:t>
            </a:r>
            <a:r>
              <a:rPr lang="en-US" dirty="0" smtClean="0">
                <a:latin typeface="MacUSADigital-Regular"/>
              </a:rPr>
              <a:t> </a:t>
            </a:r>
            <a:r>
              <a:rPr lang="en-US" dirty="0" err="1" smtClean="0">
                <a:latin typeface="MacUSADigital-Regular"/>
              </a:rPr>
              <a:t>int</a:t>
            </a:r>
            <a:r>
              <a:rPr lang="en-US" dirty="0" smtClean="0">
                <a:latin typeface="MacUSADigital-Regular"/>
              </a:rPr>
              <a:t> LEN = 80; //maximum length of names</a:t>
            </a:r>
          </a:p>
          <a:p>
            <a:r>
              <a:rPr lang="en-US" dirty="0" smtClean="0">
                <a:latin typeface="MacUSADigital-Regular"/>
              </a:rPr>
              <a:t>////////////////////////////////////////////////////////////////</a:t>
            </a:r>
          </a:p>
          <a:p>
            <a:r>
              <a:rPr lang="en-US" dirty="0" smtClean="0">
                <a:latin typeface="MacUSADigital-Regular"/>
              </a:rPr>
              <a:t>class employee</a:t>
            </a:r>
          </a:p>
          <a:p>
            <a:r>
              <a:rPr lang="en-US" dirty="0" smtClean="0">
                <a:latin typeface="MacUSADigital-Regular"/>
              </a:rPr>
              <a:t>{</a:t>
            </a:r>
          </a:p>
          <a:p>
            <a:r>
              <a:rPr lang="en-US" dirty="0" smtClean="0">
                <a:latin typeface="MacUSADigital-Regular"/>
              </a:rPr>
              <a:t>private:</a:t>
            </a:r>
          </a:p>
          <a:p>
            <a:r>
              <a:rPr lang="en-US" dirty="0" smtClean="0">
                <a:latin typeface="MacUSADigital-Regular"/>
              </a:rPr>
              <a:t>char name[LEN]; //employee name</a:t>
            </a:r>
          </a:p>
          <a:p>
            <a:r>
              <a:rPr lang="en-US" dirty="0" smtClean="0">
                <a:latin typeface="MacUSADigital-Regular"/>
              </a:rPr>
              <a:t>unsigned long number; //employee number</a:t>
            </a:r>
          </a:p>
          <a:p>
            <a:r>
              <a:rPr lang="en-US" dirty="0" smtClean="0">
                <a:latin typeface="MacUSADigital-Regular"/>
              </a:rPr>
              <a:t>public:</a:t>
            </a:r>
          </a:p>
          <a:p>
            <a:r>
              <a:rPr lang="en-US" dirty="0">
                <a:latin typeface="MacUSADigital-Regular"/>
              </a:rPr>
              <a:t>void </a:t>
            </a:r>
            <a:r>
              <a:rPr lang="en-US" dirty="0" err="1">
                <a:latin typeface="MacUSADigital-Regular"/>
              </a:rPr>
              <a:t>getdata</a:t>
            </a:r>
            <a:r>
              <a:rPr lang="en-US" dirty="0">
                <a:latin typeface="MacUSADigital-Regular"/>
              </a:rPr>
              <a:t>()</a:t>
            </a:r>
          </a:p>
          <a:p>
            <a:r>
              <a:rPr lang="en-US" dirty="0">
                <a:latin typeface="MacUSADigital-Regular"/>
              </a:rPr>
              <a:t>{</a:t>
            </a:r>
          </a:p>
          <a:p>
            <a:r>
              <a:rPr lang="en-US" dirty="0" err="1">
                <a:latin typeface="MacUSADigital-Regular"/>
              </a:rPr>
              <a:t>cout</a:t>
            </a:r>
            <a:r>
              <a:rPr lang="en-US" dirty="0">
                <a:latin typeface="MacUSADigital-Regular"/>
              </a:rPr>
              <a:t> &lt;&lt; “\n Enter last name: “; </a:t>
            </a:r>
            <a:r>
              <a:rPr lang="en-US" dirty="0" err="1">
                <a:latin typeface="MacUSADigital-Regular"/>
              </a:rPr>
              <a:t>cin</a:t>
            </a:r>
            <a:r>
              <a:rPr lang="en-US" dirty="0">
                <a:latin typeface="MacUSADigital-Regular"/>
              </a:rPr>
              <a:t> &gt;&gt; name;</a:t>
            </a:r>
          </a:p>
          <a:p>
            <a:r>
              <a:rPr lang="en-US" dirty="0" err="1">
                <a:latin typeface="MacUSADigital-Regular"/>
              </a:rPr>
              <a:t>cout</a:t>
            </a:r>
            <a:r>
              <a:rPr lang="en-US" dirty="0">
                <a:latin typeface="MacUSADigital-Regular"/>
              </a:rPr>
              <a:t> &lt;&lt; “ Enter number: “; </a:t>
            </a:r>
            <a:r>
              <a:rPr lang="en-US" dirty="0" err="1">
                <a:latin typeface="MacUSADigital-Regular"/>
              </a:rPr>
              <a:t>cin</a:t>
            </a:r>
            <a:r>
              <a:rPr lang="en-US" dirty="0">
                <a:latin typeface="MacUSADigital-Regular"/>
              </a:rPr>
              <a:t> &gt;&gt; number;</a:t>
            </a:r>
          </a:p>
          <a:p>
            <a:r>
              <a:rPr lang="en-US" dirty="0">
                <a:latin typeface="MacUSADigital-Regular"/>
              </a:rPr>
              <a:t>}</a:t>
            </a:r>
          </a:p>
          <a:p>
            <a:r>
              <a:rPr lang="en-US" dirty="0">
                <a:latin typeface="MacUSADigital-Regular"/>
              </a:rPr>
              <a:t>void </a:t>
            </a:r>
            <a:r>
              <a:rPr lang="en-US" dirty="0" err="1">
                <a:latin typeface="MacUSADigital-Regular"/>
              </a:rPr>
              <a:t>putdata</a:t>
            </a:r>
            <a:r>
              <a:rPr lang="en-US" dirty="0">
                <a:latin typeface="MacUSADigital-Regular"/>
              </a:rPr>
              <a:t>() </a:t>
            </a:r>
            <a:r>
              <a:rPr lang="en-US" dirty="0" err="1">
                <a:latin typeface="MacUSADigital-Regular"/>
              </a:rPr>
              <a:t>const</a:t>
            </a:r>
            <a:endParaRPr lang="en-US" dirty="0">
              <a:latin typeface="MacUSADigital-Regular"/>
            </a:endParaRPr>
          </a:p>
          <a:p>
            <a:r>
              <a:rPr lang="en-US" dirty="0">
                <a:latin typeface="MacUSADigital-Regular"/>
              </a:rPr>
              <a:t>{</a:t>
            </a:r>
          </a:p>
          <a:p>
            <a:r>
              <a:rPr lang="en-US" dirty="0" err="1">
                <a:latin typeface="MacUSADigital-Regular"/>
              </a:rPr>
              <a:t>cout</a:t>
            </a:r>
            <a:r>
              <a:rPr lang="en-US" dirty="0">
                <a:latin typeface="MacUSADigital-Regular"/>
              </a:rPr>
              <a:t> &lt;&lt; “\n Name: “ &lt;&lt; name;</a:t>
            </a:r>
          </a:p>
          <a:p>
            <a:r>
              <a:rPr lang="en-US" dirty="0" err="1">
                <a:latin typeface="MacUSADigital-Regular"/>
              </a:rPr>
              <a:t>cout</a:t>
            </a:r>
            <a:r>
              <a:rPr lang="en-US" dirty="0">
                <a:latin typeface="MacUSADigital-Regular"/>
              </a:rPr>
              <a:t> &lt;&lt; “\n Number: “ &lt;&lt; number;</a:t>
            </a:r>
          </a:p>
          <a:p>
            <a:r>
              <a:rPr lang="en-US" dirty="0">
                <a:latin typeface="MacUSADigital-Regular"/>
              </a:rPr>
              <a:t>}</a:t>
            </a:r>
          </a:p>
          <a:p>
            <a:r>
              <a:rPr lang="en-US" dirty="0">
                <a:latin typeface="MacUSADigital-Regular"/>
              </a:rPr>
              <a:t>};</a:t>
            </a:r>
          </a:p>
        </p:txBody>
      </p:sp>
      <p:sp>
        <p:nvSpPr>
          <p:cNvPr id="5" name="Content Placeholder 4"/>
          <p:cNvSpPr>
            <a:spLocks noGrp="1"/>
          </p:cNvSpPr>
          <p:nvPr>
            <p:ph idx="1"/>
          </p:nvPr>
        </p:nvSpPr>
        <p:spPr>
          <a:xfrm>
            <a:off x="838200" y="1143000"/>
            <a:ext cx="10515600" cy="5033963"/>
          </a:xfrm>
        </p:spPr>
        <p:txBody>
          <a:bodyPr/>
          <a:lstStyle/>
          <a:p>
            <a:endParaRPr lang="en-US" dirty="0"/>
          </a:p>
        </p:txBody>
      </p:sp>
    </p:spTree>
    <p:extLst>
      <p:ext uri="{BB962C8B-B14F-4D97-AF65-F5344CB8AC3E}">
        <p14:creationId xmlns:p14="http://schemas.microsoft.com/office/powerpoint/2010/main" val="454332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0" y="751344"/>
            <a:ext cx="6096000" cy="5355312"/>
          </a:xfrm>
          <a:prstGeom prst="rect">
            <a:avLst/>
          </a:prstGeom>
        </p:spPr>
        <p:txBody>
          <a:bodyPr>
            <a:spAutoFit/>
          </a:bodyPr>
          <a:lstStyle/>
          <a:p>
            <a:r>
              <a:rPr lang="en-US" dirty="0">
                <a:latin typeface="MacUSADigital-Regular"/>
              </a:rPr>
              <a:t>class manager : public employee //manager class</a:t>
            </a:r>
          </a:p>
          <a:p>
            <a:r>
              <a:rPr lang="en-US" dirty="0">
                <a:latin typeface="MacUSADigital-Regular"/>
              </a:rPr>
              <a:t>{</a:t>
            </a:r>
          </a:p>
          <a:p>
            <a:r>
              <a:rPr lang="en-US" dirty="0">
                <a:latin typeface="MacUSADigital-Regular"/>
              </a:rPr>
              <a:t>private:</a:t>
            </a:r>
          </a:p>
          <a:p>
            <a:r>
              <a:rPr lang="en-US" dirty="0">
                <a:latin typeface="MacUSADigital-Regular"/>
              </a:rPr>
              <a:t>char title[LEN]; //”vice-president” etc.</a:t>
            </a:r>
          </a:p>
          <a:p>
            <a:r>
              <a:rPr lang="en-US" dirty="0">
                <a:latin typeface="MacUSADigital-Regular"/>
              </a:rPr>
              <a:t>double dues; //golf club dues</a:t>
            </a:r>
          </a:p>
          <a:p>
            <a:r>
              <a:rPr lang="en-US" dirty="0">
                <a:latin typeface="MacUSADigital-Regular"/>
              </a:rPr>
              <a:t>public:</a:t>
            </a:r>
          </a:p>
          <a:p>
            <a:r>
              <a:rPr lang="en-US" dirty="0">
                <a:latin typeface="MacUSADigital-Regular"/>
              </a:rPr>
              <a:t>void </a:t>
            </a:r>
            <a:r>
              <a:rPr lang="en-US" dirty="0" err="1">
                <a:latin typeface="MacUSADigital-Regular"/>
              </a:rPr>
              <a:t>getdata</a:t>
            </a:r>
            <a:r>
              <a:rPr lang="en-US" dirty="0">
                <a:latin typeface="MacUSADigital-Regular"/>
              </a:rPr>
              <a:t>()</a:t>
            </a:r>
          </a:p>
          <a:p>
            <a:r>
              <a:rPr lang="en-US" dirty="0">
                <a:latin typeface="MacUSADigital-Regular"/>
              </a:rPr>
              <a:t>{</a:t>
            </a:r>
          </a:p>
          <a:p>
            <a:r>
              <a:rPr lang="en-US" dirty="0">
                <a:latin typeface="MacUSADigital-Regular"/>
              </a:rPr>
              <a:t>employee::</a:t>
            </a:r>
            <a:r>
              <a:rPr lang="en-US" dirty="0" err="1">
                <a:latin typeface="MacUSADigital-Regular"/>
              </a:rPr>
              <a:t>getdata</a:t>
            </a:r>
            <a:r>
              <a:rPr lang="en-US" dirty="0">
                <a:latin typeface="MacUSADigital-Regular"/>
              </a:rPr>
              <a:t>();</a:t>
            </a:r>
          </a:p>
          <a:p>
            <a:r>
              <a:rPr lang="en-US" dirty="0" err="1">
                <a:latin typeface="MacUSADigital-Regular"/>
              </a:rPr>
              <a:t>cout</a:t>
            </a:r>
            <a:r>
              <a:rPr lang="en-US" dirty="0">
                <a:latin typeface="MacUSADigital-Regular"/>
              </a:rPr>
              <a:t> &lt;&lt; “ Enter title: “; </a:t>
            </a:r>
            <a:r>
              <a:rPr lang="en-US" dirty="0" err="1">
                <a:latin typeface="MacUSADigital-Regular"/>
              </a:rPr>
              <a:t>cin</a:t>
            </a:r>
            <a:r>
              <a:rPr lang="en-US" dirty="0">
                <a:latin typeface="MacUSADigital-Regular"/>
              </a:rPr>
              <a:t> &gt;&gt; title;</a:t>
            </a:r>
          </a:p>
          <a:p>
            <a:r>
              <a:rPr lang="en-US" dirty="0" err="1">
                <a:latin typeface="MacUSADigital-Regular"/>
              </a:rPr>
              <a:t>cout</a:t>
            </a:r>
            <a:r>
              <a:rPr lang="en-US" dirty="0">
                <a:latin typeface="MacUSADigital-Regular"/>
              </a:rPr>
              <a:t> &lt;&lt; “ Enter golf club dues: “; </a:t>
            </a:r>
            <a:r>
              <a:rPr lang="en-US" dirty="0" err="1">
                <a:latin typeface="MacUSADigital-Regular"/>
              </a:rPr>
              <a:t>cin</a:t>
            </a:r>
            <a:r>
              <a:rPr lang="en-US" dirty="0">
                <a:latin typeface="MacUSADigital-Regular"/>
              </a:rPr>
              <a:t> &gt;&gt; dues;</a:t>
            </a:r>
          </a:p>
          <a:p>
            <a:r>
              <a:rPr lang="en-US" dirty="0">
                <a:latin typeface="MacUSADigital-Regular"/>
              </a:rPr>
              <a:t>}</a:t>
            </a:r>
          </a:p>
          <a:p>
            <a:r>
              <a:rPr lang="en-US" dirty="0">
                <a:latin typeface="MacUSADigital-Regular"/>
              </a:rPr>
              <a:t>void </a:t>
            </a:r>
            <a:r>
              <a:rPr lang="en-US" dirty="0" err="1">
                <a:latin typeface="MacUSADigital-Regular"/>
              </a:rPr>
              <a:t>putdata</a:t>
            </a:r>
            <a:r>
              <a:rPr lang="en-US" dirty="0">
                <a:latin typeface="MacUSADigital-Regular"/>
              </a:rPr>
              <a:t>() </a:t>
            </a:r>
            <a:r>
              <a:rPr lang="en-US" dirty="0" err="1">
                <a:latin typeface="MacUSADigital-Regular"/>
              </a:rPr>
              <a:t>const</a:t>
            </a:r>
            <a:endParaRPr lang="en-US" dirty="0">
              <a:latin typeface="MacUSADigital-Regular"/>
            </a:endParaRPr>
          </a:p>
          <a:p>
            <a:r>
              <a:rPr lang="en-US" dirty="0">
                <a:latin typeface="MacUSADigital-Regular"/>
              </a:rPr>
              <a:t>{</a:t>
            </a:r>
          </a:p>
          <a:p>
            <a:r>
              <a:rPr lang="en-US" dirty="0">
                <a:latin typeface="MacUSADigital-Regular"/>
              </a:rPr>
              <a:t>employee::</a:t>
            </a:r>
            <a:r>
              <a:rPr lang="en-US" dirty="0" err="1">
                <a:latin typeface="MacUSADigital-Regular"/>
              </a:rPr>
              <a:t>putdata</a:t>
            </a:r>
            <a:r>
              <a:rPr lang="en-US" dirty="0">
                <a:latin typeface="MacUSADigital-Regular"/>
              </a:rPr>
              <a:t>();</a:t>
            </a:r>
          </a:p>
          <a:p>
            <a:r>
              <a:rPr lang="en-US" dirty="0" err="1">
                <a:latin typeface="MacUSADigital-Regular"/>
              </a:rPr>
              <a:t>cout</a:t>
            </a:r>
            <a:r>
              <a:rPr lang="en-US" dirty="0">
                <a:latin typeface="MacUSADigital-Regular"/>
              </a:rPr>
              <a:t> &lt;&lt; “\n Title: “ &lt;&lt; title;</a:t>
            </a:r>
          </a:p>
          <a:p>
            <a:r>
              <a:rPr lang="en-US" dirty="0" err="1">
                <a:latin typeface="MacUSADigital-Regular"/>
              </a:rPr>
              <a:t>cout</a:t>
            </a:r>
            <a:r>
              <a:rPr lang="en-US" dirty="0">
                <a:latin typeface="MacUSADigital-Regular"/>
              </a:rPr>
              <a:t> &lt;&lt; “\n Golf club dues: “ &lt;&lt; dues;</a:t>
            </a:r>
          </a:p>
          <a:p>
            <a:r>
              <a:rPr lang="en-US" dirty="0">
                <a:latin typeface="MacUSADigital-Regular"/>
              </a:rPr>
              <a:t>}</a:t>
            </a:r>
          </a:p>
          <a:p>
            <a:r>
              <a:rPr lang="en-US" dirty="0">
                <a:latin typeface="MacUSADigital-Regular"/>
              </a:rPr>
              <a:t>};</a:t>
            </a:r>
            <a:endParaRPr lang="en-US" dirty="0"/>
          </a:p>
        </p:txBody>
      </p:sp>
    </p:spTree>
    <p:extLst>
      <p:ext uri="{BB962C8B-B14F-4D97-AF65-F5344CB8AC3E}">
        <p14:creationId xmlns:p14="http://schemas.microsoft.com/office/powerpoint/2010/main" val="4036620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676400" y="1278846"/>
            <a:ext cx="6096000" cy="4678204"/>
          </a:xfrm>
          <a:prstGeom prst="rect">
            <a:avLst/>
          </a:prstGeom>
        </p:spPr>
        <p:txBody>
          <a:bodyPr>
            <a:spAutoFit/>
          </a:bodyPr>
          <a:lstStyle/>
          <a:p>
            <a:r>
              <a:rPr lang="en-US" dirty="0">
                <a:latin typeface="MacUSADigital-Regular"/>
              </a:rPr>
              <a:t>class scientist : public employee //scientist class</a:t>
            </a:r>
          </a:p>
          <a:p>
            <a:r>
              <a:rPr lang="en-US" dirty="0">
                <a:latin typeface="MacUSADigital-Regular"/>
              </a:rPr>
              <a:t>{</a:t>
            </a:r>
          </a:p>
          <a:p>
            <a:r>
              <a:rPr lang="en-US" dirty="0">
                <a:latin typeface="MacUSADigital-Regular"/>
              </a:rPr>
              <a:t>private:</a:t>
            </a:r>
          </a:p>
          <a:p>
            <a:r>
              <a:rPr lang="en-US" dirty="0" err="1">
                <a:latin typeface="MacUSADigital-Regular"/>
              </a:rPr>
              <a:t>int</a:t>
            </a:r>
            <a:r>
              <a:rPr lang="en-US" dirty="0">
                <a:latin typeface="MacUSADigital-Regular"/>
              </a:rPr>
              <a:t> pubs; //number of publications</a:t>
            </a:r>
          </a:p>
          <a:p>
            <a:r>
              <a:rPr lang="en-US" dirty="0">
                <a:latin typeface="MacUSADigital-Regular"/>
              </a:rPr>
              <a:t>public:</a:t>
            </a:r>
          </a:p>
          <a:p>
            <a:r>
              <a:rPr lang="en-US" dirty="0">
                <a:latin typeface="MacUSADigital-Regular"/>
              </a:rPr>
              <a:t>void </a:t>
            </a:r>
            <a:r>
              <a:rPr lang="en-US" dirty="0" err="1">
                <a:latin typeface="MacUSADigital-Regular"/>
              </a:rPr>
              <a:t>getdata</a:t>
            </a:r>
            <a:r>
              <a:rPr lang="en-US" dirty="0">
                <a:latin typeface="MacUSADigital-Regular"/>
              </a:rPr>
              <a:t>()</a:t>
            </a:r>
          </a:p>
          <a:p>
            <a:r>
              <a:rPr lang="en-US" dirty="0">
                <a:latin typeface="MacUSADigital-Regular"/>
              </a:rPr>
              <a:t>{</a:t>
            </a:r>
          </a:p>
          <a:p>
            <a:r>
              <a:rPr lang="en-US" dirty="0">
                <a:latin typeface="MacUSADigital-Regular"/>
              </a:rPr>
              <a:t>employee::</a:t>
            </a:r>
            <a:r>
              <a:rPr lang="en-US" dirty="0" err="1">
                <a:latin typeface="MacUSADigital-Regular"/>
              </a:rPr>
              <a:t>getdata</a:t>
            </a:r>
            <a:r>
              <a:rPr lang="en-US" dirty="0">
                <a:latin typeface="MacUSADigital-Regular"/>
              </a:rPr>
              <a:t>();</a:t>
            </a:r>
          </a:p>
          <a:p>
            <a:r>
              <a:rPr lang="en-US" dirty="0" err="1">
                <a:latin typeface="MacUSADigital-Regular"/>
              </a:rPr>
              <a:t>cout</a:t>
            </a:r>
            <a:r>
              <a:rPr lang="en-US" dirty="0">
                <a:latin typeface="MacUSADigital-Regular"/>
              </a:rPr>
              <a:t> &lt;&lt; “ Enter number of pubs: “; </a:t>
            </a:r>
            <a:r>
              <a:rPr lang="en-US" dirty="0" err="1">
                <a:latin typeface="MacUSADigital-Regular"/>
              </a:rPr>
              <a:t>cin</a:t>
            </a:r>
            <a:r>
              <a:rPr lang="en-US" dirty="0">
                <a:latin typeface="MacUSADigital-Regular"/>
              </a:rPr>
              <a:t> &gt;&gt; pubs;</a:t>
            </a:r>
          </a:p>
          <a:p>
            <a:r>
              <a:rPr lang="en-US" dirty="0">
                <a:latin typeface="MacUSADigital-Regular"/>
              </a:rPr>
              <a:t>}</a:t>
            </a:r>
          </a:p>
          <a:p>
            <a:r>
              <a:rPr lang="en-US" dirty="0">
                <a:latin typeface="MacUSADigital-Regular"/>
              </a:rPr>
              <a:t>void </a:t>
            </a:r>
            <a:r>
              <a:rPr lang="en-US" dirty="0" err="1">
                <a:latin typeface="MacUSADigital-Regular"/>
              </a:rPr>
              <a:t>putdata</a:t>
            </a:r>
            <a:r>
              <a:rPr lang="en-US" dirty="0">
                <a:latin typeface="MacUSADigital-Regular"/>
              </a:rPr>
              <a:t>() </a:t>
            </a:r>
            <a:r>
              <a:rPr lang="en-US" dirty="0" err="1">
                <a:latin typeface="MacUSADigital-Regular"/>
              </a:rPr>
              <a:t>const</a:t>
            </a:r>
            <a:endParaRPr lang="en-US" dirty="0">
              <a:latin typeface="MacUSADigital-Regular"/>
            </a:endParaRPr>
          </a:p>
          <a:p>
            <a:r>
              <a:rPr lang="en-US" dirty="0">
                <a:latin typeface="MacUSADigital-Regular"/>
              </a:rPr>
              <a:t>{</a:t>
            </a:r>
          </a:p>
          <a:p>
            <a:r>
              <a:rPr lang="en-US" dirty="0">
                <a:latin typeface="MacUSADigital-Regular"/>
              </a:rPr>
              <a:t>employee::</a:t>
            </a:r>
            <a:r>
              <a:rPr lang="en-US" dirty="0" err="1">
                <a:latin typeface="MacUSADigital-Regular"/>
              </a:rPr>
              <a:t>putdata</a:t>
            </a:r>
            <a:r>
              <a:rPr lang="en-US" dirty="0">
                <a:latin typeface="MacUSADigital-Regular"/>
              </a:rPr>
              <a:t>();</a:t>
            </a:r>
          </a:p>
          <a:p>
            <a:r>
              <a:rPr lang="en-US" dirty="0" err="1">
                <a:latin typeface="MacUSADigital-Regular"/>
              </a:rPr>
              <a:t>cout</a:t>
            </a:r>
            <a:r>
              <a:rPr lang="en-US" dirty="0">
                <a:latin typeface="MacUSADigital-Regular"/>
              </a:rPr>
              <a:t> &lt;&lt; “\n Number of publications: “ &lt;&lt; pubs;</a:t>
            </a:r>
          </a:p>
          <a:p>
            <a:r>
              <a:rPr lang="en-US" dirty="0" smtClean="0">
                <a:latin typeface="MacUSADigital-Regular"/>
              </a:rPr>
              <a:t>}</a:t>
            </a:r>
          </a:p>
          <a:p>
            <a:r>
              <a:rPr lang="en-US" dirty="0" smtClean="0"/>
              <a:t>};</a:t>
            </a:r>
            <a:endParaRPr lang="en-US" dirty="0"/>
          </a:p>
        </p:txBody>
      </p:sp>
    </p:spTree>
    <p:extLst>
      <p:ext uri="{BB962C8B-B14F-4D97-AF65-F5344CB8AC3E}">
        <p14:creationId xmlns:p14="http://schemas.microsoft.com/office/powerpoint/2010/main" val="1921573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0" y="612845"/>
            <a:ext cx="6096000" cy="5632311"/>
          </a:xfrm>
          <a:prstGeom prst="rect">
            <a:avLst/>
          </a:prstGeom>
        </p:spPr>
        <p:txBody>
          <a:bodyPr>
            <a:spAutoFit/>
          </a:bodyPr>
          <a:lstStyle/>
          <a:p>
            <a:r>
              <a:rPr lang="en-US" dirty="0">
                <a:latin typeface="MacUSADigital-Regular"/>
              </a:rPr>
              <a:t>class laborer : public employee //laborer class</a:t>
            </a:r>
          </a:p>
          <a:p>
            <a:r>
              <a:rPr lang="en-US" dirty="0">
                <a:latin typeface="MacUSADigital-Regular"/>
              </a:rPr>
              <a:t>{</a:t>
            </a:r>
          </a:p>
          <a:p>
            <a:r>
              <a:rPr lang="en-US" dirty="0">
                <a:latin typeface="MacUSADigital-Regular"/>
              </a:rPr>
              <a:t>};</a:t>
            </a:r>
          </a:p>
          <a:p>
            <a:r>
              <a:rPr lang="en-US" dirty="0">
                <a:latin typeface="MacUSADigital-Regular"/>
              </a:rPr>
              <a:t>////////////////////////////////////////////////////////////////</a:t>
            </a:r>
          </a:p>
          <a:p>
            <a:r>
              <a:rPr lang="en-US" dirty="0">
                <a:latin typeface="MacUSADigital-Regular"/>
              </a:rPr>
              <a:t>class foreman : public laborer //foreman class</a:t>
            </a:r>
          </a:p>
          <a:p>
            <a:r>
              <a:rPr lang="en-US" dirty="0">
                <a:latin typeface="MacUSADigital-Regular"/>
              </a:rPr>
              <a:t>{</a:t>
            </a:r>
          </a:p>
          <a:p>
            <a:r>
              <a:rPr lang="en-US" dirty="0">
                <a:latin typeface="MacUSADigital-Regular"/>
              </a:rPr>
              <a:t>private:</a:t>
            </a:r>
          </a:p>
          <a:p>
            <a:r>
              <a:rPr lang="en-US" dirty="0">
                <a:latin typeface="MacUSADigital-Regular"/>
              </a:rPr>
              <a:t>float quotas; //percent of quotas met successfully</a:t>
            </a:r>
          </a:p>
          <a:p>
            <a:r>
              <a:rPr lang="en-US" dirty="0">
                <a:latin typeface="MacUSADigital-Regular"/>
              </a:rPr>
              <a:t>public:</a:t>
            </a:r>
          </a:p>
          <a:p>
            <a:r>
              <a:rPr lang="en-US" dirty="0">
                <a:latin typeface="MacUSADigital-Regular"/>
              </a:rPr>
              <a:t>void </a:t>
            </a:r>
            <a:r>
              <a:rPr lang="en-US" dirty="0" err="1">
                <a:latin typeface="MacUSADigital-Regular"/>
              </a:rPr>
              <a:t>getdata</a:t>
            </a:r>
            <a:r>
              <a:rPr lang="en-US" dirty="0">
                <a:latin typeface="MacUSADigital-Regular"/>
              </a:rPr>
              <a:t>()</a:t>
            </a:r>
          </a:p>
          <a:p>
            <a:r>
              <a:rPr lang="en-US" dirty="0">
                <a:latin typeface="MacUSADigital-Regular"/>
              </a:rPr>
              <a:t>{</a:t>
            </a:r>
          </a:p>
          <a:p>
            <a:r>
              <a:rPr lang="en-US" dirty="0">
                <a:latin typeface="MacUSADigital-Regular"/>
              </a:rPr>
              <a:t>laborer::</a:t>
            </a:r>
            <a:r>
              <a:rPr lang="en-US" dirty="0" err="1">
                <a:latin typeface="MacUSADigital-Regular"/>
              </a:rPr>
              <a:t>getdata</a:t>
            </a:r>
            <a:r>
              <a:rPr lang="en-US" dirty="0">
                <a:latin typeface="MacUSADigital-Regular"/>
              </a:rPr>
              <a:t>();</a:t>
            </a:r>
          </a:p>
          <a:p>
            <a:r>
              <a:rPr lang="fr-FR" dirty="0">
                <a:latin typeface="MacUSADigital-Regular"/>
              </a:rPr>
              <a:t>cout &lt;&lt; “ Enter quotas: “; </a:t>
            </a:r>
            <a:r>
              <a:rPr lang="fr-FR" dirty="0" err="1">
                <a:latin typeface="MacUSADigital-Regular"/>
              </a:rPr>
              <a:t>cin</a:t>
            </a:r>
            <a:r>
              <a:rPr lang="fr-FR" dirty="0">
                <a:latin typeface="MacUSADigital-Regular"/>
              </a:rPr>
              <a:t> &gt;&gt; quotas;</a:t>
            </a:r>
          </a:p>
          <a:p>
            <a:r>
              <a:rPr lang="en-US" dirty="0">
                <a:latin typeface="MacUSADigital-Regular"/>
              </a:rPr>
              <a:t>}</a:t>
            </a:r>
          </a:p>
          <a:p>
            <a:r>
              <a:rPr lang="en-US" dirty="0">
                <a:latin typeface="MacUSADigital-Regular"/>
              </a:rPr>
              <a:t>void </a:t>
            </a:r>
            <a:r>
              <a:rPr lang="en-US" dirty="0" err="1">
                <a:latin typeface="MacUSADigital-Regular"/>
              </a:rPr>
              <a:t>putdata</a:t>
            </a:r>
            <a:r>
              <a:rPr lang="en-US" dirty="0">
                <a:latin typeface="MacUSADigital-Regular"/>
              </a:rPr>
              <a:t>() </a:t>
            </a:r>
            <a:r>
              <a:rPr lang="en-US" dirty="0" err="1">
                <a:latin typeface="MacUSADigital-Regular"/>
              </a:rPr>
              <a:t>const</a:t>
            </a:r>
            <a:endParaRPr lang="en-US" dirty="0">
              <a:latin typeface="MacUSADigital-Regular"/>
            </a:endParaRPr>
          </a:p>
          <a:p>
            <a:r>
              <a:rPr lang="en-US" dirty="0">
                <a:latin typeface="MacUSADigital-Regular"/>
              </a:rPr>
              <a:t>{</a:t>
            </a:r>
          </a:p>
          <a:p>
            <a:r>
              <a:rPr lang="en-US" dirty="0">
                <a:latin typeface="MacUSADigital-Regular"/>
              </a:rPr>
              <a:t>laborer::</a:t>
            </a:r>
            <a:r>
              <a:rPr lang="en-US" dirty="0" err="1">
                <a:latin typeface="MacUSADigital-Regular"/>
              </a:rPr>
              <a:t>putdata</a:t>
            </a:r>
            <a:r>
              <a:rPr lang="en-US" dirty="0">
                <a:latin typeface="MacUSADigital-Regular"/>
              </a:rPr>
              <a:t>();</a:t>
            </a:r>
          </a:p>
          <a:p>
            <a:r>
              <a:rPr lang="en-US" dirty="0" err="1">
                <a:latin typeface="MacUSADigital-Regular"/>
              </a:rPr>
              <a:t>cout</a:t>
            </a:r>
            <a:r>
              <a:rPr lang="en-US" dirty="0">
                <a:latin typeface="MacUSADigital-Regular"/>
              </a:rPr>
              <a:t> &lt;&lt; “\n Quotas: “ &lt;&lt; quotas;</a:t>
            </a:r>
          </a:p>
          <a:p>
            <a:r>
              <a:rPr lang="en-US" dirty="0">
                <a:latin typeface="MacUSADigital-Regular"/>
              </a:rPr>
              <a:t>}</a:t>
            </a:r>
          </a:p>
          <a:p>
            <a:r>
              <a:rPr lang="en-US" dirty="0">
                <a:latin typeface="MacUSADigital-Regular"/>
              </a:rPr>
              <a:t>};</a:t>
            </a:r>
            <a:endParaRPr lang="en-US" dirty="0"/>
          </a:p>
        </p:txBody>
      </p:sp>
    </p:spTree>
    <p:extLst>
      <p:ext uri="{BB962C8B-B14F-4D97-AF65-F5344CB8AC3E}">
        <p14:creationId xmlns:p14="http://schemas.microsoft.com/office/powerpoint/2010/main" val="1221917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048000" y="1028343"/>
            <a:ext cx="6096000" cy="4801314"/>
          </a:xfrm>
          <a:prstGeom prst="rect">
            <a:avLst/>
          </a:prstGeom>
        </p:spPr>
        <p:txBody>
          <a:bodyPr>
            <a:spAutoFit/>
          </a:bodyPr>
          <a:lstStyle/>
          <a:p>
            <a:r>
              <a:rPr lang="en-US" dirty="0" err="1">
                <a:latin typeface="MacUSADigital-Regular"/>
              </a:rPr>
              <a:t>int</a:t>
            </a:r>
            <a:r>
              <a:rPr lang="en-US" dirty="0">
                <a:latin typeface="MacUSADigital-Regular"/>
              </a:rPr>
              <a:t> main()</a:t>
            </a:r>
          </a:p>
          <a:p>
            <a:r>
              <a:rPr lang="en-US" dirty="0">
                <a:latin typeface="MacUSADigital-Regular"/>
              </a:rPr>
              <a:t>{</a:t>
            </a:r>
          </a:p>
          <a:p>
            <a:r>
              <a:rPr lang="en-US" dirty="0">
                <a:latin typeface="MacUSADigital-Regular"/>
              </a:rPr>
              <a:t>laborer l1;</a:t>
            </a:r>
          </a:p>
          <a:p>
            <a:r>
              <a:rPr lang="en-US" dirty="0">
                <a:latin typeface="MacUSADigital-Regular"/>
              </a:rPr>
              <a:t>foreman f1;</a:t>
            </a:r>
          </a:p>
          <a:p>
            <a:r>
              <a:rPr lang="en-US" dirty="0" err="1">
                <a:latin typeface="MacUSADigital-Regular"/>
              </a:rPr>
              <a:t>cout</a:t>
            </a:r>
            <a:r>
              <a:rPr lang="en-US" dirty="0">
                <a:latin typeface="MacUSADigital-Regular"/>
              </a:rPr>
              <a:t> &lt;&lt; </a:t>
            </a:r>
            <a:r>
              <a:rPr lang="en-US" dirty="0" err="1">
                <a:latin typeface="MacUSADigital-Regular"/>
              </a:rPr>
              <a:t>endl</a:t>
            </a:r>
            <a:r>
              <a:rPr lang="en-US" dirty="0">
                <a:latin typeface="MacUSADigital-Regular"/>
              </a:rPr>
              <a:t>;</a:t>
            </a:r>
          </a:p>
          <a:p>
            <a:r>
              <a:rPr lang="en-US" dirty="0" err="1">
                <a:latin typeface="MacUSADigital-Regular"/>
              </a:rPr>
              <a:t>cout</a:t>
            </a:r>
            <a:r>
              <a:rPr lang="en-US" dirty="0">
                <a:latin typeface="MacUSADigital-Regular"/>
              </a:rPr>
              <a:t> &lt;&lt; “\</a:t>
            </a:r>
            <a:r>
              <a:rPr lang="en-US" dirty="0" err="1">
                <a:latin typeface="MacUSADigital-Regular"/>
              </a:rPr>
              <a:t>nEnter</a:t>
            </a:r>
            <a:r>
              <a:rPr lang="en-US" dirty="0">
                <a:latin typeface="MacUSADigital-Regular"/>
              </a:rPr>
              <a:t> data for laborer 1”;</a:t>
            </a:r>
          </a:p>
          <a:p>
            <a:r>
              <a:rPr lang="en-US" dirty="0">
                <a:latin typeface="MacUSADigital-Regular"/>
              </a:rPr>
              <a:t>l1.getdata();</a:t>
            </a:r>
          </a:p>
          <a:p>
            <a:r>
              <a:rPr lang="en-US" dirty="0" err="1">
                <a:latin typeface="MacUSADigital-Regular"/>
              </a:rPr>
              <a:t>cout</a:t>
            </a:r>
            <a:r>
              <a:rPr lang="en-US" dirty="0">
                <a:latin typeface="MacUSADigital-Regular"/>
              </a:rPr>
              <a:t> &lt;&lt; “\</a:t>
            </a:r>
            <a:r>
              <a:rPr lang="en-US" dirty="0" err="1">
                <a:latin typeface="MacUSADigital-Regular"/>
              </a:rPr>
              <a:t>nEnter</a:t>
            </a:r>
            <a:r>
              <a:rPr lang="en-US" dirty="0">
                <a:latin typeface="MacUSADigital-Regular"/>
              </a:rPr>
              <a:t> data for foreman 1”;</a:t>
            </a:r>
          </a:p>
          <a:p>
            <a:r>
              <a:rPr lang="en-US" dirty="0">
                <a:latin typeface="MacUSADigital-Regular"/>
              </a:rPr>
              <a:t>f1.getdata();</a:t>
            </a:r>
          </a:p>
          <a:p>
            <a:r>
              <a:rPr lang="en-US" dirty="0" err="1">
                <a:latin typeface="MacUSADigital-Regular"/>
              </a:rPr>
              <a:t>cout</a:t>
            </a:r>
            <a:r>
              <a:rPr lang="en-US" dirty="0">
                <a:latin typeface="MacUSADigital-Regular"/>
              </a:rPr>
              <a:t> &lt;&lt; </a:t>
            </a:r>
            <a:r>
              <a:rPr lang="en-US" dirty="0" err="1">
                <a:latin typeface="MacUSADigital-Regular"/>
              </a:rPr>
              <a:t>endl</a:t>
            </a:r>
            <a:r>
              <a:rPr lang="en-US" dirty="0">
                <a:latin typeface="MacUSADigital-Regular"/>
              </a:rPr>
              <a:t>;</a:t>
            </a:r>
          </a:p>
          <a:p>
            <a:r>
              <a:rPr lang="en-US" dirty="0" err="1">
                <a:latin typeface="MacUSADigital-Regular"/>
              </a:rPr>
              <a:t>cout</a:t>
            </a:r>
            <a:r>
              <a:rPr lang="en-US" dirty="0">
                <a:latin typeface="MacUSADigital-Regular"/>
              </a:rPr>
              <a:t> &lt;&lt; “\</a:t>
            </a:r>
            <a:r>
              <a:rPr lang="en-US" dirty="0" err="1">
                <a:latin typeface="MacUSADigital-Regular"/>
              </a:rPr>
              <a:t>nData</a:t>
            </a:r>
            <a:r>
              <a:rPr lang="en-US" dirty="0">
                <a:latin typeface="MacUSADigital-Regular"/>
              </a:rPr>
              <a:t> on laborer 1”;</a:t>
            </a:r>
          </a:p>
          <a:p>
            <a:r>
              <a:rPr lang="en-US" dirty="0">
                <a:latin typeface="MacUSADigital-Regular"/>
              </a:rPr>
              <a:t>l1.putdata();</a:t>
            </a:r>
          </a:p>
          <a:p>
            <a:r>
              <a:rPr lang="en-US" dirty="0" err="1">
                <a:latin typeface="MacUSADigital-Regular"/>
              </a:rPr>
              <a:t>cout</a:t>
            </a:r>
            <a:r>
              <a:rPr lang="en-US" dirty="0">
                <a:latin typeface="MacUSADigital-Regular"/>
              </a:rPr>
              <a:t> &lt;&lt; “\</a:t>
            </a:r>
            <a:r>
              <a:rPr lang="en-US" dirty="0" err="1">
                <a:latin typeface="MacUSADigital-Regular"/>
              </a:rPr>
              <a:t>nData</a:t>
            </a:r>
            <a:r>
              <a:rPr lang="en-US" dirty="0">
                <a:latin typeface="MacUSADigital-Regular"/>
              </a:rPr>
              <a:t> on foreman 1”;</a:t>
            </a:r>
          </a:p>
          <a:p>
            <a:r>
              <a:rPr lang="en-US" dirty="0">
                <a:latin typeface="MacUSADigital-Regular"/>
              </a:rPr>
              <a:t>f1.putdata();</a:t>
            </a:r>
          </a:p>
          <a:p>
            <a:r>
              <a:rPr lang="en-US" dirty="0" err="1">
                <a:latin typeface="MacUSADigital-Regular"/>
              </a:rPr>
              <a:t>cout</a:t>
            </a:r>
            <a:r>
              <a:rPr lang="en-US" dirty="0">
                <a:latin typeface="MacUSADigital-Regular"/>
              </a:rPr>
              <a:t> &lt;&lt; </a:t>
            </a:r>
            <a:r>
              <a:rPr lang="en-US" dirty="0" err="1">
                <a:latin typeface="MacUSADigital-Regular"/>
              </a:rPr>
              <a:t>endl</a:t>
            </a:r>
            <a:r>
              <a:rPr lang="en-US" dirty="0">
                <a:latin typeface="MacUSADigital-Regular"/>
              </a:rPr>
              <a:t>;</a:t>
            </a:r>
          </a:p>
          <a:p>
            <a:r>
              <a:rPr lang="en-US" dirty="0">
                <a:latin typeface="MacUSADigital-Regular"/>
              </a:rPr>
              <a:t>return 0;</a:t>
            </a:r>
          </a:p>
          <a:p>
            <a:r>
              <a:rPr lang="en-US" dirty="0">
                <a:latin typeface="MacUSADigital-Regular"/>
              </a:rPr>
              <a:t>}</a:t>
            </a:r>
            <a:endParaRPr lang="en-US" dirty="0"/>
          </a:p>
        </p:txBody>
      </p:sp>
    </p:spTree>
    <p:extLst>
      <p:ext uri="{BB962C8B-B14F-4D97-AF65-F5344CB8AC3E}">
        <p14:creationId xmlns:p14="http://schemas.microsoft.com/office/powerpoint/2010/main" val="685038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78234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066800"/>
          </a:xfrm>
        </p:spPr>
        <p:txBody>
          <a:bodyPr>
            <a:normAutofit/>
          </a:bodyPr>
          <a:lstStyle/>
          <a:p>
            <a:pPr algn="l"/>
            <a:r>
              <a:rPr lang="en-US" altLang="en-US" sz="3200" b="1" dirty="0">
                <a:solidFill>
                  <a:srgbClr val="C00000"/>
                </a:solidFill>
                <a:latin typeface="Arial" pitchFamily="34" charset="0"/>
                <a:ea typeface="MS Mincho" charset="-128"/>
                <a:cs typeface="Arial" pitchFamily="34" charset="0"/>
              </a:rPr>
              <a:t>Cont…</a:t>
            </a:r>
          </a:p>
        </p:txBody>
      </p:sp>
      <p:sp>
        <p:nvSpPr>
          <p:cNvPr id="3" name="Content Placeholder 2"/>
          <p:cNvSpPr>
            <a:spLocks noGrp="1"/>
          </p:cNvSpPr>
          <p:nvPr>
            <p:ph idx="1"/>
          </p:nvPr>
        </p:nvSpPr>
        <p:spPr>
          <a:xfrm>
            <a:off x="1524000" y="1066801"/>
            <a:ext cx="9144000" cy="5059363"/>
          </a:xfrm>
        </p:spPr>
        <p:txBody>
          <a:bodyPr>
            <a:normAutofit/>
          </a:bodyPr>
          <a:lstStyle/>
          <a:p>
            <a:pPr marL="0" indent="0">
              <a:buNone/>
            </a:pPr>
            <a:r>
              <a:rPr lang="en-IN" sz="2400" b="1" dirty="0">
                <a:solidFill>
                  <a:srgbClr val="002060"/>
                </a:solidFill>
                <a:latin typeface="Arial" pitchFamily="34" charset="0"/>
                <a:cs typeface="Arial" pitchFamily="34" charset="0"/>
              </a:rPr>
              <a:t>Multiple Inheritance:</a:t>
            </a:r>
          </a:p>
          <a:p>
            <a:pPr marL="0" indent="0">
              <a:buNone/>
            </a:pPr>
            <a:r>
              <a:rPr lang="en-IN" dirty="0">
                <a:solidFill>
                  <a:srgbClr val="002060"/>
                </a:solidFill>
              </a:rPr>
              <a:t> </a:t>
            </a:r>
            <a:r>
              <a:rPr lang="en-IN" sz="1800" dirty="0">
                <a:solidFill>
                  <a:srgbClr val="002060"/>
                </a:solidFill>
              </a:rPr>
              <a:t>-</a:t>
            </a:r>
            <a:r>
              <a:rPr lang="en-IN" sz="1800" dirty="0">
                <a:solidFill>
                  <a:srgbClr val="002060"/>
                </a:solidFill>
                <a:latin typeface="Arial" pitchFamily="34" charset="0"/>
                <a:cs typeface="Arial" pitchFamily="34" charset="0"/>
              </a:rPr>
              <a:t>one derived class is inherited from more than one base class</a:t>
            </a:r>
          </a:p>
          <a:p>
            <a:pPr algn="just">
              <a:lnSpc>
                <a:spcPct val="105000"/>
              </a:lnSpc>
              <a:buNone/>
            </a:pPr>
            <a:endParaRPr lang="en-US" dirty="0">
              <a:solidFill>
                <a:srgbClr val="002060"/>
              </a:solidFill>
            </a:endParaRPr>
          </a:p>
        </p:txBody>
      </p:sp>
      <p:sp>
        <p:nvSpPr>
          <p:cNvPr id="4" name="Slide Number Placeholder 3"/>
          <p:cNvSpPr>
            <a:spLocks noGrp="1"/>
          </p:cNvSpPr>
          <p:nvPr>
            <p:ph type="sldNum" sz="quarter" idx="12"/>
          </p:nvPr>
        </p:nvSpPr>
        <p:spPr/>
        <p:txBody>
          <a:bodyPr/>
          <a:lstStyle/>
          <a:p>
            <a:fld id="{190A92EF-88A5-4EC5-8ABD-14305C53BB88}" type="slidenum">
              <a:rPr lang="en-US" smtClean="0"/>
              <a:pPr/>
              <a:t>39</a:t>
            </a:fld>
            <a:endParaRPr lang="en-US"/>
          </a:p>
        </p:txBody>
      </p:sp>
      <p:sp>
        <p:nvSpPr>
          <p:cNvPr id="5" name="Footer Placeholder 4"/>
          <p:cNvSpPr>
            <a:spLocks noGrp="1"/>
          </p:cNvSpPr>
          <p:nvPr>
            <p:ph type="ftr" sz="quarter" idx="11"/>
          </p:nvPr>
        </p:nvSpPr>
        <p:spPr/>
        <p:txBody>
          <a:bodyPr/>
          <a:lstStyle/>
          <a:p>
            <a:r>
              <a:rPr lang="en-US"/>
              <a:t>Inheritance in C++</a:t>
            </a:r>
            <a:endParaRPr lang="en-US" dirty="0"/>
          </a:p>
        </p:txBody>
      </p:sp>
      <p:grpSp>
        <p:nvGrpSpPr>
          <p:cNvPr id="24" name="Group 23"/>
          <p:cNvGrpSpPr/>
          <p:nvPr/>
        </p:nvGrpSpPr>
        <p:grpSpPr>
          <a:xfrm>
            <a:off x="2209800" y="3276600"/>
            <a:ext cx="7620000" cy="1828800"/>
            <a:chOff x="457200" y="2895600"/>
            <a:chExt cx="7620000" cy="1828800"/>
          </a:xfrm>
        </p:grpSpPr>
        <p:grpSp>
          <p:nvGrpSpPr>
            <p:cNvPr id="22" name="Group 21"/>
            <p:cNvGrpSpPr/>
            <p:nvPr/>
          </p:nvGrpSpPr>
          <p:grpSpPr>
            <a:xfrm>
              <a:off x="457200" y="2895600"/>
              <a:ext cx="4787348" cy="1828800"/>
              <a:chOff x="1143000" y="3352800"/>
              <a:chExt cx="4787348" cy="1828800"/>
            </a:xfrm>
          </p:grpSpPr>
          <p:sp>
            <p:nvSpPr>
              <p:cNvPr id="6" name="Rectangle 5">
                <a:extLst>
                  <a:ext uri="{FF2B5EF4-FFF2-40B4-BE49-F238E27FC236}">
                    <a16:creationId xmlns:a16="http://schemas.microsoft.com/office/drawing/2014/main" id="{A370DE03-F37C-42CE-854D-5ADDB6A5941F}"/>
                  </a:ext>
                </a:extLst>
              </p:cNvPr>
              <p:cNvSpPr/>
              <p:nvPr/>
            </p:nvSpPr>
            <p:spPr>
              <a:xfrm>
                <a:off x="1143000" y="3429000"/>
                <a:ext cx="2120348" cy="5665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BASE CLASS- 1</a:t>
                </a:r>
              </a:p>
            </p:txBody>
          </p:sp>
          <p:sp>
            <p:nvSpPr>
              <p:cNvPr id="7" name="Rectangle 6">
                <a:extLst>
                  <a:ext uri="{FF2B5EF4-FFF2-40B4-BE49-F238E27FC236}">
                    <a16:creationId xmlns:a16="http://schemas.microsoft.com/office/drawing/2014/main" id="{D9C6ACCC-C299-40DC-9D24-8AC72871775A}"/>
                  </a:ext>
                </a:extLst>
              </p:cNvPr>
              <p:cNvSpPr/>
              <p:nvPr/>
            </p:nvSpPr>
            <p:spPr>
              <a:xfrm>
                <a:off x="3810000" y="3352800"/>
                <a:ext cx="2120348" cy="642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BASE CLASS-2</a:t>
                </a:r>
              </a:p>
            </p:txBody>
          </p:sp>
          <p:sp>
            <p:nvSpPr>
              <p:cNvPr id="8" name="Rectangle 7">
                <a:extLst>
                  <a:ext uri="{FF2B5EF4-FFF2-40B4-BE49-F238E27FC236}">
                    <a16:creationId xmlns:a16="http://schemas.microsoft.com/office/drawing/2014/main" id="{72B9C177-ACAE-4F7F-9B3F-DF23E6253B9E}"/>
                  </a:ext>
                </a:extLst>
              </p:cNvPr>
              <p:cNvSpPr/>
              <p:nvPr/>
            </p:nvSpPr>
            <p:spPr>
              <a:xfrm>
                <a:off x="3581400" y="4648200"/>
                <a:ext cx="2120348"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DERIVED CLASS</a:t>
                </a:r>
              </a:p>
            </p:txBody>
          </p:sp>
          <p:cxnSp>
            <p:nvCxnSpPr>
              <p:cNvPr id="9" name="Straight Arrow Connector 8">
                <a:extLst>
                  <a:ext uri="{FF2B5EF4-FFF2-40B4-BE49-F238E27FC236}">
                    <a16:creationId xmlns:a16="http://schemas.microsoft.com/office/drawing/2014/main" id="{4C4DCDDF-D46B-49E3-8530-2C922B0CA7BF}"/>
                  </a:ext>
                </a:extLst>
              </p:cNvPr>
              <p:cNvCxnSpPr>
                <a:cxnSpLocks/>
              </p:cNvCxnSpPr>
              <p:nvPr/>
            </p:nvCxnSpPr>
            <p:spPr>
              <a:xfrm rot="10800000">
                <a:off x="2895600" y="3962400"/>
                <a:ext cx="121920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9C8DBF1-2E08-495E-A6BF-6A688F29263B}"/>
                  </a:ext>
                </a:extLst>
              </p:cNvPr>
              <p:cNvCxnSpPr/>
              <p:nvPr/>
            </p:nvCxnSpPr>
            <p:spPr>
              <a:xfrm rot="5400000" flipH="1" flipV="1">
                <a:off x="4458494" y="4304506"/>
                <a:ext cx="685800" cy="15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A370DE03-F37C-42CE-854D-5ADDB6A5941F}"/>
                </a:ext>
              </a:extLst>
            </p:cNvPr>
            <p:cNvSpPr/>
            <p:nvPr/>
          </p:nvSpPr>
          <p:spPr>
            <a:xfrm>
              <a:off x="6019800" y="2971800"/>
              <a:ext cx="2057400" cy="5665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BASE CLASS-N </a:t>
              </a:r>
            </a:p>
          </p:txBody>
        </p:sp>
        <p:sp>
          <p:nvSpPr>
            <p:cNvPr id="13" name="Oval 12"/>
            <p:cNvSpPr/>
            <p:nvPr/>
          </p:nvSpPr>
          <p:spPr>
            <a:xfrm>
              <a:off x="5257800" y="3200400"/>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5486400" y="3200400"/>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5715000" y="3200400"/>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A9C8DBF1-2E08-495E-A6BF-6A688F29263B}"/>
                </a:ext>
              </a:extLst>
            </p:cNvPr>
            <p:cNvCxnSpPr/>
            <p:nvPr/>
          </p:nvCxnSpPr>
          <p:spPr>
            <a:xfrm flipV="1">
              <a:off x="4800600" y="3581400"/>
              <a:ext cx="1295400"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6527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US" dirty="0"/>
          </a:p>
        </p:txBody>
      </p:sp>
      <p:sp>
        <p:nvSpPr>
          <p:cNvPr id="3" name="Content Placeholder 2"/>
          <p:cNvSpPr>
            <a:spLocks noGrp="1"/>
          </p:cNvSpPr>
          <p:nvPr>
            <p:ph idx="1"/>
          </p:nvPr>
        </p:nvSpPr>
        <p:spPr/>
        <p:txBody>
          <a:bodyPr>
            <a:normAutofit/>
          </a:bodyPr>
          <a:lstStyle/>
          <a:p>
            <a:pPr algn="just"/>
            <a:r>
              <a:rPr lang="en-US" dirty="0" smtClean="0"/>
              <a:t>Inheritance is the process of creating new classes, called </a:t>
            </a:r>
            <a:r>
              <a:rPr lang="en-US" i="1" dirty="0" smtClean="0"/>
              <a:t>derived classes, from </a:t>
            </a:r>
            <a:r>
              <a:rPr lang="en-US" dirty="0" smtClean="0"/>
              <a:t>existing or </a:t>
            </a:r>
            <a:r>
              <a:rPr lang="en-US" i="1" dirty="0" smtClean="0"/>
              <a:t>base classes. </a:t>
            </a:r>
          </a:p>
          <a:p>
            <a:pPr algn="just"/>
            <a:r>
              <a:rPr lang="en-US" i="1" dirty="0" smtClean="0"/>
              <a:t>The derived class inherits all the capabilities of the base class but </a:t>
            </a:r>
            <a:r>
              <a:rPr lang="en-US" dirty="0" smtClean="0"/>
              <a:t>can add embellishments and refinements of its own</a:t>
            </a:r>
          </a:p>
          <a:p>
            <a:pPr algn="just"/>
            <a:r>
              <a:rPr lang="en-US" dirty="0" smtClean="0"/>
              <a:t>The base class is unchanged by this process</a:t>
            </a:r>
          </a:p>
          <a:p>
            <a:pPr algn="just"/>
            <a:r>
              <a:rPr lang="en-US" dirty="0" smtClean="0"/>
              <a:t>Inheritance permits code </a:t>
            </a:r>
            <a:r>
              <a:rPr lang="en-US" i="1" dirty="0" smtClean="0"/>
              <a:t>reusability.</a:t>
            </a:r>
            <a:endParaRPr lang="en-US" dirty="0"/>
          </a:p>
        </p:txBody>
      </p:sp>
    </p:spTree>
    <p:extLst>
      <p:ext uri="{BB962C8B-B14F-4D97-AF65-F5344CB8AC3E}">
        <p14:creationId xmlns:p14="http://schemas.microsoft.com/office/powerpoint/2010/main" val="42547601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534400" cy="990600"/>
          </a:xfrm>
        </p:spPr>
        <p:txBody>
          <a:bodyPr>
            <a:normAutofit fontScale="90000"/>
          </a:bodyPr>
          <a:lstStyle/>
          <a:p>
            <a:pPr algn="l"/>
            <a:r>
              <a:rPr lang="en-US" altLang="en-US" sz="3200" b="1" dirty="0">
                <a:solidFill>
                  <a:srgbClr val="C00000"/>
                </a:solidFill>
                <a:latin typeface="Arial" pitchFamily="34" charset="0"/>
                <a:ea typeface="MS Mincho" charset="-128"/>
                <a:cs typeface="Arial" pitchFamily="34" charset="0"/>
              </a:rPr>
              <a:t/>
            </a:r>
            <a:br>
              <a:rPr lang="en-US" altLang="en-US" sz="3200" b="1" dirty="0">
                <a:solidFill>
                  <a:srgbClr val="C00000"/>
                </a:solidFill>
                <a:latin typeface="Arial" pitchFamily="34" charset="0"/>
                <a:ea typeface="MS Mincho" charset="-128"/>
                <a:cs typeface="Arial" pitchFamily="34" charset="0"/>
              </a:rPr>
            </a:br>
            <a:r>
              <a:rPr lang="en-US" altLang="en-US" sz="3200" b="1" dirty="0">
                <a:solidFill>
                  <a:srgbClr val="C00000"/>
                </a:solidFill>
                <a:latin typeface="Arial" pitchFamily="34" charset="0"/>
                <a:ea typeface="MS Mincho" charset="-128"/>
                <a:cs typeface="Arial" pitchFamily="34" charset="0"/>
              </a:rPr>
              <a:t>Cont…</a:t>
            </a:r>
            <a:br>
              <a:rPr lang="en-US" altLang="en-US" sz="3200" b="1" dirty="0">
                <a:solidFill>
                  <a:srgbClr val="C00000"/>
                </a:solidFill>
                <a:latin typeface="Arial" pitchFamily="34" charset="0"/>
                <a:ea typeface="MS Mincho" charset="-128"/>
                <a:cs typeface="Arial" pitchFamily="34" charset="0"/>
              </a:rPr>
            </a:br>
            <a:r>
              <a:rPr lang="en-IN" sz="2000" dirty="0">
                <a:solidFill>
                  <a:srgbClr val="C00000"/>
                </a:solidFill>
                <a:latin typeface="Arial" pitchFamily="34" charset="0"/>
                <a:cs typeface="Arial" pitchFamily="34" charset="0"/>
              </a:rPr>
              <a:t> multiple inheritance </a:t>
            </a:r>
            <a:r>
              <a:rPr lang="en-IN" sz="2800" dirty="0">
                <a:solidFill>
                  <a:srgbClr val="C00000"/>
                </a:solidFill>
              </a:rPr>
              <a:t/>
            </a:r>
            <a:br>
              <a:rPr lang="en-IN" sz="2800" dirty="0">
                <a:solidFill>
                  <a:srgbClr val="C00000"/>
                </a:solidFill>
              </a:rPr>
            </a:br>
            <a:endParaRPr lang="en-US" altLang="en-US" sz="3200" b="1" dirty="0">
              <a:solidFill>
                <a:srgbClr val="C00000"/>
              </a:solidFill>
              <a:latin typeface="Arial" pitchFamily="34" charset="0"/>
              <a:ea typeface="MS Mincho" charset="-128"/>
              <a:cs typeface="Arial" pitchFamily="34" charset="0"/>
            </a:endParaRPr>
          </a:p>
        </p:txBody>
      </p:sp>
      <p:sp>
        <p:nvSpPr>
          <p:cNvPr id="5" name="Footer Placeholder 4"/>
          <p:cNvSpPr>
            <a:spLocks noGrp="1"/>
          </p:cNvSpPr>
          <p:nvPr>
            <p:ph type="ftr" sz="quarter" idx="11"/>
          </p:nvPr>
        </p:nvSpPr>
        <p:spPr/>
        <p:txBody>
          <a:bodyPr/>
          <a:lstStyle/>
          <a:p>
            <a:r>
              <a:rPr lang="en-US"/>
              <a:t>Inheritance in C++</a:t>
            </a:r>
            <a:endParaRPr lang="en-US" dirty="0"/>
          </a:p>
        </p:txBody>
      </p:sp>
      <p:sp>
        <p:nvSpPr>
          <p:cNvPr id="6" name="Slide Number Placeholder 5"/>
          <p:cNvSpPr>
            <a:spLocks noGrp="1"/>
          </p:cNvSpPr>
          <p:nvPr>
            <p:ph type="sldNum" sz="quarter" idx="12"/>
          </p:nvPr>
        </p:nvSpPr>
        <p:spPr/>
        <p:txBody>
          <a:bodyPr/>
          <a:lstStyle/>
          <a:p>
            <a:fld id="{190A92EF-88A5-4EC5-8ABD-14305C53BB88}" type="slidenum">
              <a:rPr lang="en-US" smtClean="0"/>
              <a:pPr/>
              <a:t>40</a:t>
            </a:fld>
            <a:endParaRPr lang="en-US"/>
          </a:p>
        </p:txBody>
      </p:sp>
      <p:graphicFrame>
        <p:nvGraphicFramePr>
          <p:cNvPr id="7" name="Content Placeholder 7"/>
          <p:cNvGraphicFramePr>
            <a:graphicFrameLocks/>
          </p:cNvGraphicFramePr>
          <p:nvPr/>
        </p:nvGraphicFramePr>
        <p:xfrm>
          <a:off x="8077200" y="5181600"/>
          <a:ext cx="2286000" cy="73152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760">
                <a:tc>
                  <a:txBody>
                    <a:bodyPr/>
                    <a:lstStyle/>
                    <a:p>
                      <a:pPr algn="ctr"/>
                      <a:r>
                        <a:rPr lang="en-US" dirty="0"/>
                        <a:t>no1</a:t>
                      </a:r>
                    </a:p>
                  </a:txBody>
                  <a:tcPr/>
                </a:tc>
                <a:tc>
                  <a:txBody>
                    <a:bodyPr/>
                    <a:lstStyle/>
                    <a:p>
                      <a:pPr algn="ctr"/>
                      <a:r>
                        <a:rPr lang="en-US" dirty="0"/>
                        <a:t>no2</a:t>
                      </a:r>
                    </a:p>
                  </a:txBody>
                  <a:tcPr/>
                </a:tc>
                <a:extLst>
                  <a:ext uri="{0D108BD9-81ED-4DB2-BD59-A6C34878D82A}">
                    <a16:rowId xmlns:a16="http://schemas.microsoft.com/office/drawing/2014/main" val="10000"/>
                  </a:ext>
                </a:extLst>
              </a:tr>
              <a:tr h="304800">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8077200" y="6019801"/>
            <a:ext cx="2286000" cy="646331"/>
          </a:xfrm>
          <a:prstGeom prst="rect">
            <a:avLst/>
          </a:prstGeom>
          <a:noFill/>
        </p:spPr>
        <p:txBody>
          <a:bodyPr wrap="square" rtlCol="0">
            <a:spAutoFit/>
          </a:bodyPr>
          <a:lstStyle/>
          <a:p>
            <a:pPr marL="342900" indent="-342900" algn="ctr">
              <a:buAutoNum type="arabicPlain" startAt="300"/>
            </a:pPr>
            <a:r>
              <a:rPr lang="en-US" b="1" dirty="0">
                <a:solidFill>
                  <a:srgbClr val="002060"/>
                </a:solidFill>
              </a:rPr>
              <a:t>          302          304  </a:t>
            </a:r>
            <a:r>
              <a:rPr lang="en-US" b="1" dirty="0" err="1">
                <a:solidFill>
                  <a:srgbClr val="002060"/>
                </a:solidFill>
              </a:rPr>
              <a:t>obj</a:t>
            </a:r>
            <a:endParaRPr lang="en-US" b="1" dirty="0">
              <a:solidFill>
                <a:srgbClr val="002060"/>
              </a:solidFill>
            </a:endParaRPr>
          </a:p>
        </p:txBody>
      </p:sp>
      <p:sp>
        <p:nvSpPr>
          <p:cNvPr id="10" name="Content Placeholder 3"/>
          <p:cNvSpPr>
            <a:spLocks noGrp="1"/>
          </p:cNvSpPr>
          <p:nvPr>
            <p:ph sz="half" idx="2"/>
          </p:nvPr>
        </p:nvSpPr>
        <p:spPr>
          <a:xfrm>
            <a:off x="5324764" y="381000"/>
            <a:ext cx="5334000" cy="5410200"/>
          </a:xfrm>
        </p:spPr>
        <p:txBody>
          <a:bodyPr>
            <a:normAutofit fontScale="62500" lnSpcReduction="20000"/>
          </a:bodyPr>
          <a:lstStyle/>
          <a:p>
            <a:pPr>
              <a:buNone/>
            </a:pPr>
            <a:r>
              <a:rPr lang="en-US" dirty="0">
                <a:solidFill>
                  <a:srgbClr val="002060"/>
                </a:solidFill>
              </a:rPr>
              <a:t>class Sum: public Number1,public Number2</a:t>
            </a:r>
          </a:p>
          <a:p>
            <a:pPr>
              <a:buNone/>
            </a:pPr>
            <a:r>
              <a:rPr lang="en-US" dirty="0">
                <a:solidFill>
                  <a:srgbClr val="002060"/>
                </a:solidFill>
              </a:rPr>
              <a:t>{</a:t>
            </a:r>
          </a:p>
          <a:p>
            <a:pPr>
              <a:buNone/>
            </a:pPr>
            <a:r>
              <a:rPr lang="en-US" dirty="0">
                <a:solidFill>
                  <a:srgbClr val="002060"/>
                </a:solidFill>
              </a:rPr>
              <a:t>public:</a:t>
            </a:r>
          </a:p>
          <a:p>
            <a:pPr>
              <a:buNone/>
            </a:pPr>
            <a:r>
              <a:rPr lang="en-US" dirty="0">
                <a:solidFill>
                  <a:srgbClr val="002060"/>
                </a:solidFill>
              </a:rPr>
              <a:t>	int add()</a:t>
            </a:r>
          </a:p>
          <a:p>
            <a:pPr>
              <a:buNone/>
            </a:pPr>
            <a:r>
              <a:rPr lang="en-US" dirty="0">
                <a:solidFill>
                  <a:srgbClr val="002060"/>
                </a:solidFill>
              </a:rPr>
              <a:t>	{</a:t>
            </a:r>
          </a:p>
          <a:p>
            <a:pPr>
              <a:buNone/>
            </a:pPr>
            <a:r>
              <a:rPr lang="en-US" dirty="0">
                <a:solidFill>
                  <a:srgbClr val="002060"/>
                </a:solidFill>
              </a:rPr>
              <a:t>		return no1+no2;</a:t>
            </a:r>
          </a:p>
          <a:p>
            <a:pPr>
              <a:buNone/>
            </a:pPr>
            <a:r>
              <a:rPr lang="en-US" dirty="0">
                <a:solidFill>
                  <a:srgbClr val="002060"/>
                </a:solidFill>
              </a:rPr>
              <a:t>	}</a:t>
            </a:r>
          </a:p>
          <a:p>
            <a:pPr>
              <a:buNone/>
            </a:pPr>
            <a:r>
              <a:rPr lang="en-US" dirty="0">
                <a:solidFill>
                  <a:srgbClr val="002060"/>
                </a:solidFill>
              </a:rPr>
              <a:t>	};</a:t>
            </a:r>
          </a:p>
          <a:p>
            <a:pPr>
              <a:buNone/>
            </a:pPr>
            <a:r>
              <a:rPr lang="en-US" dirty="0">
                <a:solidFill>
                  <a:srgbClr val="002060"/>
                </a:solidFill>
              </a:rPr>
              <a:t>int main()</a:t>
            </a:r>
          </a:p>
          <a:p>
            <a:pPr>
              <a:buNone/>
            </a:pPr>
            <a:r>
              <a:rPr lang="en-US" dirty="0">
                <a:solidFill>
                  <a:srgbClr val="002060"/>
                </a:solidFill>
              </a:rPr>
              <a:t>{</a:t>
            </a:r>
          </a:p>
          <a:p>
            <a:pPr>
              <a:buNone/>
            </a:pPr>
            <a:r>
              <a:rPr lang="en-US" dirty="0">
                <a:solidFill>
                  <a:srgbClr val="002060"/>
                </a:solidFill>
              </a:rPr>
              <a:t>Sum </a:t>
            </a:r>
            <a:r>
              <a:rPr lang="en-US" dirty="0" err="1">
                <a:solidFill>
                  <a:srgbClr val="002060"/>
                </a:solidFill>
              </a:rPr>
              <a:t>obj</a:t>
            </a:r>
            <a:r>
              <a:rPr lang="en-US" dirty="0">
                <a:solidFill>
                  <a:srgbClr val="002060"/>
                </a:solidFill>
              </a:rPr>
              <a:t>;</a:t>
            </a:r>
          </a:p>
          <a:p>
            <a:pPr>
              <a:buNone/>
            </a:pPr>
            <a:r>
              <a:rPr lang="en-US" dirty="0" err="1">
                <a:solidFill>
                  <a:srgbClr val="002060"/>
                </a:solidFill>
              </a:rPr>
              <a:t>cout</a:t>
            </a:r>
            <a:r>
              <a:rPr lang="en-US" dirty="0">
                <a:solidFill>
                  <a:srgbClr val="002060"/>
                </a:solidFill>
              </a:rPr>
              <a:t>&lt;&lt;"Enter number1 and number2 for addition\n";</a:t>
            </a:r>
          </a:p>
          <a:p>
            <a:pPr>
              <a:buNone/>
            </a:pPr>
            <a:r>
              <a:rPr lang="en-US" dirty="0">
                <a:solidFill>
                  <a:srgbClr val="002060"/>
                </a:solidFill>
              </a:rPr>
              <a:t>obj.get_no1();</a:t>
            </a:r>
          </a:p>
          <a:p>
            <a:pPr>
              <a:buNone/>
            </a:pPr>
            <a:r>
              <a:rPr lang="en-US" dirty="0">
                <a:solidFill>
                  <a:srgbClr val="002060"/>
                </a:solidFill>
              </a:rPr>
              <a:t>obj.get_no2();</a:t>
            </a:r>
          </a:p>
          <a:p>
            <a:pPr>
              <a:buNone/>
            </a:pPr>
            <a:r>
              <a:rPr lang="en-US" dirty="0" err="1">
                <a:solidFill>
                  <a:srgbClr val="002060"/>
                </a:solidFill>
              </a:rPr>
              <a:t>cout</a:t>
            </a:r>
            <a:r>
              <a:rPr lang="en-US" dirty="0">
                <a:solidFill>
                  <a:srgbClr val="002060"/>
                </a:solidFill>
              </a:rPr>
              <a:t>&lt;&lt;"sum= "&lt;&lt;</a:t>
            </a:r>
            <a:r>
              <a:rPr lang="en-US" dirty="0" err="1">
                <a:solidFill>
                  <a:srgbClr val="002060"/>
                </a:solidFill>
              </a:rPr>
              <a:t>obj.add</a:t>
            </a:r>
            <a:r>
              <a:rPr lang="en-US" dirty="0">
                <a:solidFill>
                  <a:srgbClr val="002060"/>
                </a:solidFill>
              </a:rPr>
              <a:t>();</a:t>
            </a:r>
          </a:p>
          <a:p>
            <a:pPr>
              <a:buNone/>
            </a:pPr>
            <a:r>
              <a:rPr lang="en-US" dirty="0">
                <a:solidFill>
                  <a:srgbClr val="002060"/>
                </a:solidFill>
              </a:rPr>
              <a:t>return 0;	</a:t>
            </a:r>
          </a:p>
          <a:p>
            <a:pPr>
              <a:buNone/>
            </a:pPr>
            <a:r>
              <a:rPr lang="en-US" dirty="0">
                <a:solidFill>
                  <a:srgbClr val="002060"/>
                </a:solidFill>
              </a:rPr>
              <a:t>}</a:t>
            </a:r>
          </a:p>
          <a:p>
            <a:pPr>
              <a:buNone/>
            </a:pPr>
            <a:endParaRPr lang="en-US" dirty="0">
              <a:solidFill>
                <a:srgbClr val="002060"/>
              </a:solidFill>
            </a:endParaRPr>
          </a:p>
        </p:txBody>
      </p:sp>
      <p:sp>
        <p:nvSpPr>
          <p:cNvPr id="12" name="Content Placeholder 2"/>
          <p:cNvSpPr>
            <a:spLocks noGrp="1"/>
          </p:cNvSpPr>
          <p:nvPr>
            <p:ph sz="half" idx="1"/>
          </p:nvPr>
        </p:nvSpPr>
        <p:spPr>
          <a:xfrm>
            <a:off x="228600" y="914400"/>
            <a:ext cx="4648200" cy="5943600"/>
          </a:xfrm>
        </p:spPr>
        <p:txBody>
          <a:bodyPr>
            <a:normAutofit fontScale="62500" lnSpcReduction="20000"/>
          </a:bodyPr>
          <a:lstStyle/>
          <a:p>
            <a:pPr>
              <a:spcBef>
                <a:spcPts val="0"/>
              </a:spcBef>
              <a:buNone/>
            </a:pPr>
            <a:r>
              <a:rPr lang="en-US" dirty="0">
                <a:solidFill>
                  <a:srgbClr val="002060"/>
                </a:solidFill>
              </a:rPr>
              <a:t>class Number1</a:t>
            </a:r>
          </a:p>
          <a:p>
            <a:pPr>
              <a:spcBef>
                <a:spcPts val="0"/>
              </a:spcBef>
              <a:buNone/>
            </a:pPr>
            <a:r>
              <a:rPr lang="en-US" dirty="0">
                <a:solidFill>
                  <a:srgbClr val="002060"/>
                </a:solidFill>
              </a:rPr>
              <a:t>{</a:t>
            </a:r>
          </a:p>
          <a:p>
            <a:pPr>
              <a:spcBef>
                <a:spcPts val="0"/>
              </a:spcBef>
              <a:buNone/>
            </a:pPr>
            <a:r>
              <a:rPr lang="en-US" dirty="0">
                <a:solidFill>
                  <a:srgbClr val="002060"/>
                </a:solidFill>
              </a:rPr>
              <a:t>	protected:</a:t>
            </a:r>
          </a:p>
          <a:p>
            <a:pPr>
              <a:spcBef>
                <a:spcPts val="0"/>
              </a:spcBef>
              <a:buNone/>
            </a:pPr>
            <a:r>
              <a:rPr lang="en-US" dirty="0">
                <a:solidFill>
                  <a:srgbClr val="002060"/>
                </a:solidFill>
              </a:rPr>
              <a:t>		int no1;</a:t>
            </a:r>
          </a:p>
          <a:p>
            <a:pPr>
              <a:spcBef>
                <a:spcPts val="0"/>
              </a:spcBef>
              <a:buNone/>
            </a:pPr>
            <a:r>
              <a:rPr lang="en-US" dirty="0">
                <a:solidFill>
                  <a:srgbClr val="002060"/>
                </a:solidFill>
              </a:rPr>
              <a:t>	public:</a:t>
            </a:r>
          </a:p>
          <a:p>
            <a:pPr>
              <a:spcBef>
                <a:spcPts val="0"/>
              </a:spcBef>
              <a:buNone/>
            </a:pPr>
            <a:r>
              <a:rPr lang="en-US" dirty="0">
                <a:solidFill>
                  <a:srgbClr val="002060"/>
                </a:solidFill>
              </a:rPr>
              <a:t>	void get_no1()	</a:t>
            </a:r>
          </a:p>
          <a:p>
            <a:pPr>
              <a:spcBef>
                <a:spcPts val="0"/>
              </a:spcBef>
              <a:buNone/>
            </a:pPr>
            <a:r>
              <a:rPr lang="en-US" dirty="0">
                <a:solidFill>
                  <a:srgbClr val="002060"/>
                </a:solidFill>
              </a:rPr>
              <a:t>	{</a:t>
            </a:r>
          </a:p>
          <a:p>
            <a:pPr>
              <a:spcBef>
                <a:spcPts val="0"/>
              </a:spcBef>
              <a:buNone/>
            </a:pPr>
            <a:r>
              <a:rPr lang="en-US" dirty="0">
                <a:solidFill>
                  <a:srgbClr val="002060"/>
                </a:solidFill>
              </a:rPr>
              <a:t>		</a:t>
            </a:r>
            <a:r>
              <a:rPr lang="en-US" dirty="0" err="1">
                <a:solidFill>
                  <a:srgbClr val="002060"/>
                </a:solidFill>
              </a:rPr>
              <a:t>cin</a:t>
            </a:r>
            <a:r>
              <a:rPr lang="en-US" dirty="0">
                <a:solidFill>
                  <a:srgbClr val="002060"/>
                </a:solidFill>
              </a:rPr>
              <a:t>&gt;&gt;no1;</a:t>
            </a:r>
          </a:p>
          <a:p>
            <a:pPr>
              <a:spcBef>
                <a:spcPts val="0"/>
              </a:spcBef>
              <a:buNone/>
            </a:pPr>
            <a:r>
              <a:rPr lang="en-US" dirty="0">
                <a:solidFill>
                  <a:srgbClr val="002060"/>
                </a:solidFill>
              </a:rPr>
              <a:t>	}</a:t>
            </a:r>
          </a:p>
          <a:p>
            <a:pPr>
              <a:spcBef>
                <a:spcPts val="0"/>
              </a:spcBef>
              <a:buNone/>
            </a:pPr>
            <a:r>
              <a:rPr lang="en-US" dirty="0">
                <a:solidFill>
                  <a:srgbClr val="002060"/>
                </a:solidFill>
              </a:rPr>
              <a:t>};</a:t>
            </a:r>
          </a:p>
          <a:p>
            <a:pPr>
              <a:spcBef>
                <a:spcPts val="0"/>
              </a:spcBef>
              <a:buNone/>
            </a:pPr>
            <a:r>
              <a:rPr lang="en-US" dirty="0">
                <a:solidFill>
                  <a:srgbClr val="002060"/>
                </a:solidFill>
              </a:rPr>
              <a:t>class Number2</a:t>
            </a:r>
          </a:p>
          <a:p>
            <a:pPr>
              <a:spcBef>
                <a:spcPts val="0"/>
              </a:spcBef>
              <a:buNone/>
            </a:pPr>
            <a:r>
              <a:rPr lang="en-US" dirty="0">
                <a:solidFill>
                  <a:srgbClr val="002060"/>
                </a:solidFill>
              </a:rPr>
              <a:t>{</a:t>
            </a:r>
          </a:p>
          <a:p>
            <a:pPr>
              <a:spcBef>
                <a:spcPts val="0"/>
              </a:spcBef>
              <a:buNone/>
            </a:pPr>
            <a:r>
              <a:rPr lang="en-US" dirty="0">
                <a:solidFill>
                  <a:srgbClr val="002060"/>
                </a:solidFill>
              </a:rPr>
              <a:t>	protected:</a:t>
            </a:r>
          </a:p>
          <a:p>
            <a:pPr>
              <a:spcBef>
                <a:spcPts val="0"/>
              </a:spcBef>
              <a:buNone/>
            </a:pPr>
            <a:r>
              <a:rPr lang="en-US" dirty="0">
                <a:solidFill>
                  <a:srgbClr val="002060"/>
                </a:solidFill>
              </a:rPr>
              <a:t>		int no2;</a:t>
            </a:r>
          </a:p>
          <a:p>
            <a:pPr>
              <a:spcBef>
                <a:spcPts val="0"/>
              </a:spcBef>
              <a:buNone/>
            </a:pPr>
            <a:r>
              <a:rPr lang="en-US" dirty="0">
                <a:solidFill>
                  <a:srgbClr val="002060"/>
                </a:solidFill>
              </a:rPr>
              <a:t>	public:	</a:t>
            </a:r>
          </a:p>
          <a:p>
            <a:pPr>
              <a:spcBef>
                <a:spcPts val="0"/>
              </a:spcBef>
              <a:buNone/>
            </a:pPr>
            <a:r>
              <a:rPr lang="en-US" dirty="0">
                <a:solidFill>
                  <a:srgbClr val="002060"/>
                </a:solidFill>
              </a:rPr>
              <a:t>	void get_no2()	</a:t>
            </a:r>
          </a:p>
          <a:p>
            <a:pPr>
              <a:spcBef>
                <a:spcPts val="0"/>
              </a:spcBef>
              <a:buNone/>
            </a:pPr>
            <a:r>
              <a:rPr lang="en-US" dirty="0">
                <a:solidFill>
                  <a:srgbClr val="002060"/>
                </a:solidFill>
              </a:rPr>
              <a:t>	{</a:t>
            </a:r>
          </a:p>
          <a:p>
            <a:pPr>
              <a:spcBef>
                <a:spcPts val="0"/>
              </a:spcBef>
              <a:buNone/>
            </a:pPr>
            <a:r>
              <a:rPr lang="en-US" dirty="0">
                <a:solidFill>
                  <a:srgbClr val="002060"/>
                </a:solidFill>
              </a:rPr>
              <a:t>		</a:t>
            </a:r>
            <a:r>
              <a:rPr lang="en-US" dirty="0" err="1">
                <a:solidFill>
                  <a:srgbClr val="002060"/>
                </a:solidFill>
              </a:rPr>
              <a:t>cin</a:t>
            </a:r>
            <a:r>
              <a:rPr lang="en-US" dirty="0">
                <a:solidFill>
                  <a:srgbClr val="002060"/>
                </a:solidFill>
              </a:rPr>
              <a:t>&gt;&gt;no2;</a:t>
            </a:r>
          </a:p>
          <a:p>
            <a:pPr>
              <a:spcBef>
                <a:spcPts val="0"/>
              </a:spcBef>
              <a:buNone/>
            </a:pPr>
            <a:r>
              <a:rPr lang="en-US" dirty="0">
                <a:solidFill>
                  <a:srgbClr val="002060"/>
                </a:solidFill>
              </a:rPr>
              <a:t>	}</a:t>
            </a:r>
          </a:p>
          <a:p>
            <a:pPr>
              <a:spcBef>
                <a:spcPts val="0"/>
              </a:spcBef>
              <a:buNone/>
            </a:pPr>
            <a:r>
              <a:rPr lang="en-US" dirty="0">
                <a:solidFill>
                  <a:srgbClr val="002060"/>
                </a:solidFill>
              </a:rPr>
              <a:t>};</a:t>
            </a:r>
            <a:endParaRPr lang="en-IN" dirty="0">
              <a:solidFill>
                <a:srgbClr val="002060"/>
              </a:solidFill>
            </a:endParaRPr>
          </a:p>
          <a:p>
            <a:pPr>
              <a:spcBef>
                <a:spcPts val="0"/>
              </a:spcBef>
              <a:buNone/>
            </a:pPr>
            <a:endParaRPr lang="en-US" dirty="0">
              <a:solidFill>
                <a:srgbClr val="002060"/>
              </a:solidFill>
              <a:latin typeface="Times New Roman" pitchFamily="18" charset="0"/>
              <a:cs typeface="Times New Roman" pitchFamily="18" charset="0"/>
            </a:endParaRPr>
          </a:p>
          <a:p>
            <a:pPr>
              <a:buNone/>
            </a:pPr>
            <a:r>
              <a:rPr lang="en-US" b="1" dirty="0">
                <a:solidFill>
                  <a:srgbClr val="FF0000"/>
                </a:solidFill>
              </a:rPr>
              <a:t>Output:</a:t>
            </a:r>
          </a:p>
          <a:p>
            <a:pPr>
              <a:buNone/>
            </a:pPr>
            <a:r>
              <a:rPr lang="en-US" b="1" dirty="0">
                <a:solidFill>
                  <a:srgbClr val="FF0000"/>
                </a:solidFill>
              </a:rPr>
              <a:t>Enter number1 and number2 for addition</a:t>
            </a:r>
          </a:p>
          <a:p>
            <a:pPr>
              <a:buNone/>
            </a:pPr>
            <a:r>
              <a:rPr lang="en-US" b="1" dirty="0">
                <a:solidFill>
                  <a:srgbClr val="FF0000"/>
                </a:solidFill>
              </a:rPr>
              <a:t>4    5</a:t>
            </a:r>
          </a:p>
          <a:p>
            <a:pPr>
              <a:buNone/>
            </a:pPr>
            <a:r>
              <a:rPr lang="en-US" b="1" dirty="0">
                <a:solidFill>
                  <a:srgbClr val="FF0000"/>
                </a:solidFill>
              </a:rPr>
              <a:t>sum= 9</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9376920" y="276840"/>
              <a:ext cx="2608200" cy="2018520"/>
            </p14:xfrm>
          </p:contentPart>
        </mc:Choice>
        <mc:Fallback xmlns="">
          <p:pic>
            <p:nvPicPr>
              <p:cNvPr id="3" name="Ink 2"/>
              <p:cNvPicPr/>
              <p:nvPr/>
            </p:nvPicPr>
            <p:blipFill>
              <a:blip r:embed="rId3"/>
              <a:stretch>
                <a:fillRect/>
              </a:stretch>
            </p:blipFill>
            <p:spPr>
              <a:xfrm>
                <a:off x="9367560" y="267480"/>
                <a:ext cx="2626920" cy="2037240"/>
              </a:xfrm>
              <a:prstGeom prst="rect">
                <a:avLst/>
              </a:prstGeom>
            </p:spPr>
          </p:pic>
        </mc:Fallback>
      </mc:AlternateContent>
    </p:spTree>
    <p:extLst>
      <p:ext uri="{BB962C8B-B14F-4D97-AF65-F5344CB8AC3E}">
        <p14:creationId xmlns:p14="http://schemas.microsoft.com/office/powerpoint/2010/main" val="269518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a:bodyPr>
          <a:lstStyle/>
          <a:p>
            <a:pPr algn="l"/>
            <a:r>
              <a:rPr lang="en-US" sz="2400" b="1" dirty="0">
                <a:solidFill>
                  <a:srgbClr val="C00000"/>
                </a:solidFill>
                <a:latin typeface="Arial" pitchFamily="34" charset="0"/>
                <a:cs typeface="Arial" pitchFamily="34" charset="0"/>
              </a:rPr>
              <a:t>Function overriding in multiple inheritance</a:t>
            </a:r>
            <a:endParaRPr lang="en-US" sz="2400" dirty="0"/>
          </a:p>
        </p:txBody>
      </p:sp>
      <p:sp>
        <p:nvSpPr>
          <p:cNvPr id="3" name="Content Placeholder 2"/>
          <p:cNvSpPr>
            <a:spLocks noGrp="1"/>
          </p:cNvSpPr>
          <p:nvPr>
            <p:ph idx="1"/>
          </p:nvPr>
        </p:nvSpPr>
        <p:spPr>
          <a:xfrm>
            <a:off x="110836" y="838201"/>
            <a:ext cx="10099964" cy="6375399"/>
          </a:xfrm>
        </p:spPr>
        <p:txBody>
          <a:bodyPr>
            <a:normAutofit fontScale="85000" lnSpcReduction="20000"/>
          </a:bodyPr>
          <a:lstStyle/>
          <a:p>
            <a:pPr>
              <a:buNone/>
            </a:pPr>
            <a:r>
              <a:rPr lang="en-US" sz="2100" dirty="0">
                <a:solidFill>
                  <a:srgbClr val="002060"/>
                </a:solidFill>
                <a:latin typeface="Arial" pitchFamily="34" charset="0"/>
                <a:cs typeface="Arial" pitchFamily="34" charset="0"/>
              </a:rPr>
              <a:t>class Base1</a:t>
            </a:r>
          </a:p>
          <a:p>
            <a:pPr>
              <a:buNone/>
            </a:pPr>
            <a:r>
              <a:rPr lang="en-US" sz="2100" dirty="0">
                <a:solidFill>
                  <a:srgbClr val="002060"/>
                </a:solidFill>
                <a:latin typeface="Arial" pitchFamily="34" charset="0"/>
                <a:cs typeface="Arial" pitchFamily="34" charset="0"/>
              </a:rPr>
              <a:t>{ public:</a:t>
            </a:r>
          </a:p>
          <a:p>
            <a:pPr>
              <a:buNone/>
            </a:pPr>
            <a:r>
              <a:rPr lang="en-US" sz="2100" dirty="0">
                <a:solidFill>
                  <a:srgbClr val="002060"/>
                </a:solidFill>
                <a:latin typeface="Arial" pitchFamily="34" charset="0"/>
                <a:cs typeface="Arial" pitchFamily="34" charset="0"/>
              </a:rPr>
              <a:t>     void fun()</a:t>
            </a:r>
          </a:p>
          <a:p>
            <a:pPr>
              <a:buNone/>
            </a:pPr>
            <a:r>
              <a:rPr lang="en-US" sz="2100" dirty="0">
                <a:solidFill>
                  <a:srgbClr val="002060"/>
                </a:solidFill>
                <a:latin typeface="Arial" pitchFamily="34" charset="0"/>
                <a:cs typeface="Arial" pitchFamily="34" charset="0"/>
              </a:rPr>
              <a:t>     { </a:t>
            </a:r>
            <a:r>
              <a:rPr lang="en-US" sz="2100" dirty="0" err="1">
                <a:solidFill>
                  <a:srgbClr val="002060"/>
                </a:solidFill>
                <a:latin typeface="Arial" pitchFamily="34" charset="0"/>
                <a:cs typeface="Arial" pitchFamily="34" charset="0"/>
              </a:rPr>
              <a:t>cout</a:t>
            </a:r>
            <a:r>
              <a:rPr lang="en-US" sz="2100" dirty="0">
                <a:solidFill>
                  <a:srgbClr val="002060"/>
                </a:solidFill>
                <a:latin typeface="Arial" pitchFamily="34" charset="0"/>
                <a:cs typeface="Arial" pitchFamily="34" charset="0"/>
              </a:rPr>
              <a:t>&lt;&lt;"Base1\n";}  </a:t>
            </a:r>
          </a:p>
          <a:p>
            <a:pPr>
              <a:buNone/>
            </a:pPr>
            <a:r>
              <a:rPr lang="en-US" sz="2100" dirty="0">
                <a:solidFill>
                  <a:srgbClr val="002060"/>
                </a:solidFill>
                <a:latin typeface="Arial" pitchFamily="34" charset="0"/>
                <a:cs typeface="Arial" pitchFamily="34" charset="0"/>
              </a:rPr>
              <a:t>};</a:t>
            </a:r>
          </a:p>
          <a:p>
            <a:pPr>
              <a:buNone/>
            </a:pPr>
            <a:r>
              <a:rPr lang="en-US" sz="2100" dirty="0">
                <a:solidFill>
                  <a:srgbClr val="002060"/>
                </a:solidFill>
                <a:latin typeface="Arial" pitchFamily="34" charset="0"/>
                <a:cs typeface="Arial" pitchFamily="34" charset="0"/>
              </a:rPr>
              <a:t>class Base2</a:t>
            </a:r>
          </a:p>
          <a:p>
            <a:pPr>
              <a:buNone/>
            </a:pPr>
            <a:r>
              <a:rPr lang="en-US" sz="2100" dirty="0">
                <a:solidFill>
                  <a:srgbClr val="002060"/>
                </a:solidFill>
                <a:latin typeface="Arial" pitchFamily="34" charset="0"/>
                <a:cs typeface="Arial" pitchFamily="34" charset="0"/>
              </a:rPr>
              <a:t>{public:</a:t>
            </a:r>
          </a:p>
          <a:p>
            <a:pPr>
              <a:buNone/>
            </a:pPr>
            <a:r>
              <a:rPr lang="en-US" sz="2100" dirty="0">
                <a:solidFill>
                  <a:srgbClr val="002060"/>
                </a:solidFill>
                <a:latin typeface="Arial" pitchFamily="34" charset="0"/>
                <a:cs typeface="Arial" pitchFamily="34" charset="0"/>
              </a:rPr>
              <a:t>     void fun()</a:t>
            </a:r>
          </a:p>
          <a:p>
            <a:pPr>
              <a:buNone/>
            </a:pPr>
            <a:r>
              <a:rPr lang="en-US" sz="2100" dirty="0">
                <a:solidFill>
                  <a:srgbClr val="002060"/>
                </a:solidFill>
                <a:latin typeface="Arial" pitchFamily="34" charset="0"/>
                <a:cs typeface="Arial" pitchFamily="34" charset="0"/>
              </a:rPr>
              <a:t>     { </a:t>
            </a:r>
            <a:r>
              <a:rPr lang="en-US" sz="2100" dirty="0" err="1">
                <a:solidFill>
                  <a:srgbClr val="002060"/>
                </a:solidFill>
                <a:latin typeface="Arial" pitchFamily="34" charset="0"/>
                <a:cs typeface="Arial" pitchFamily="34" charset="0"/>
              </a:rPr>
              <a:t>cout</a:t>
            </a:r>
            <a:r>
              <a:rPr lang="en-US" sz="2100" dirty="0">
                <a:solidFill>
                  <a:srgbClr val="002060"/>
                </a:solidFill>
                <a:latin typeface="Arial" pitchFamily="34" charset="0"/>
                <a:cs typeface="Arial" pitchFamily="34" charset="0"/>
              </a:rPr>
              <a:t>&lt;&lt;"Base2\n";}  </a:t>
            </a:r>
          </a:p>
          <a:p>
            <a:pPr>
              <a:buNone/>
            </a:pPr>
            <a:r>
              <a:rPr lang="en-US" sz="2100" dirty="0">
                <a:solidFill>
                  <a:srgbClr val="002060"/>
                </a:solidFill>
                <a:latin typeface="Arial" pitchFamily="34" charset="0"/>
                <a:cs typeface="Arial" pitchFamily="34" charset="0"/>
              </a:rPr>
              <a:t>   };</a:t>
            </a:r>
          </a:p>
          <a:p>
            <a:pPr>
              <a:buNone/>
            </a:pPr>
            <a:r>
              <a:rPr lang="en-US" sz="2100" dirty="0">
                <a:solidFill>
                  <a:srgbClr val="002060"/>
                </a:solidFill>
                <a:latin typeface="Arial" pitchFamily="34" charset="0"/>
                <a:cs typeface="Arial" pitchFamily="34" charset="0"/>
              </a:rPr>
              <a:t>class Derived : public Base1, public Base2</a:t>
            </a:r>
          </a:p>
          <a:p>
            <a:pPr>
              <a:buNone/>
            </a:pPr>
            <a:r>
              <a:rPr lang="en-US" sz="2100" dirty="0">
                <a:solidFill>
                  <a:srgbClr val="002060"/>
                </a:solidFill>
                <a:latin typeface="Arial" pitchFamily="34" charset="0"/>
                <a:cs typeface="Arial" pitchFamily="34" charset="0"/>
              </a:rPr>
              <a:t>{ public:</a:t>
            </a:r>
          </a:p>
          <a:p>
            <a:pPr>
              <a:buNone/>
            </a:pPr>
            <a:r>
              <a:rPr lang="en-US" sz="2100" dirty="0">
                <a:solidFill>
                  <a:srgbClr val="002060"/>
                </a:solidFill>
                <a:latin typeface="Arial" pitchFamily="34" charset="0"/>
                <a:cs typeface="Arial" pitchFamily="34" charset="0"/>
              </a:rPr>
              <a:t>    void fun( )</a:t>
            </a:r>
          </a:p>
          <a:p>
            <a:pPr>
              <a:buNone/>
            </a:pPr>
            <a:r>
              <a:rPr lang="en-US" sz="2100" dirty="0">
                <a:solidFill>
                  <a:srgbClr val="002060"/>
                </a:solidFill>
                <a:latin typeface="Arial" pitchFamily="34" charset="0"/>
                <a:cs typeface="Arial" pitchFamily="34" charset="0"/>
              </a:rPr>
              <a:t>     {</a:t>
            </a:r>
            <a:r>
              <a:rPr lang="en-US" sz="2100" dirty="0" err="1">
                <a:solidFill>
                  <a:srgbClr val="002060"/>
                </a:solidFill>
                <a:latin typeface="Arial" pitchFamily="34" charset="0"/>
                <a:cs typeface="Arial" pitchFamily="34" charset="0"/>
              </a:rPr>
              <a:t>cout</a:t>
            </a:r>
            <a:r>
              <a:rPr lang="en-US" sz="2100" dirty="0">
                <a:solidFill>
                  <a:srgbClr val="002060"/>
                </a:solidFill>
                <a:latin typeface="Arial" pitchFamily="34" charset="0"/>
                <a:cs typeface="Arial" pitchFamily="34" charset="0"/>
              </a:rPr>
              <a:t>&lt;&lt;"Derived\n"; } </a:t>
            </a:r>
          </a:p>
          <a:p>
            <a:pPr>
              <a:buNone/>
            </a:pPr>
            <a:r>
              <a:rPr lang="en-US" sz="2100" dirty="0">
                <a:solidFill>
                  <a:srgbClr val="002060"/>
                </a:solidFill>
                <a:latin typeface="Arial" pitchFamily="34" charset="0"/>
                <a:cs typeface="Arial" pitchFamily="34" charset="0"/>
              </a:rPr>
              <a:t>};</a:t>
            </a:r>
          </a:p>
          <a:p>
            <a:pPr>
              <a:buNone/>
            </a:pPr>
            <a:r>
              <a:rPr lang="en-US" sz="2100" dirty="0" err="1">
                <a:solidFill>
                  <a:srgbClr val="002060"/>
                </a:solidFill>
                <a:latin typeface="Arial" pitchFamily="34" charset="0"/>
                <a:cs typeface="Arial" pitchFamily="34" charset="0"/>
              </a:rPr>
              <a:t>int</a:t>
            </a:r>
            <a:r>
              <a:rPr lang="en-US" sz="2100" dirty="0">
                <a:solidFill>
                  <a:srgbClr val="002060"/>
                </a:solidFill>
                <a:latin typeface="Arial" pitchFamily="34" charset="0"/>
                <a:cs typeface="Arial" pitchFamily="34" charset="0"/>
              </a:rPr>
              <a:t> main()</a:t>
            </a:r>
          </a:p>
          <a:p>
            <a:pPr>
              <a:buNone/>
            </a:pPr>
            <a:r>
              <a:rPr lang="en-US" sz="2100" dirty="0">
                <a:solidFill>
                  <a:srgbClr val="002060"/>
                </a:solidFill>
                <a:latin typeface="Arial" pitchFamily="34" charset="0"/>
                <a:cs typeface="Arial" pitchFamily="34" charset="0"/>
              </a:rPr>
              <a:t>{  Derived </a:t>
            </a:r>
            <a:r>
              <a:rPr lang="en-US" sz="2100" dirty="0" err="1">
                <a:solidFill>
                  <a:srgbClr val="002060"/>
                </a:solidFill>
                <a:latin typeface="Arial" pitchFamily="34" charset="0"/>
                <a:cs typeface="Arial" pitchFamily="34" charset="0"/>
              </a:rPr>
              <a:t>obj</a:t>
            </a:r>
            <a:r>
              <a:rPr lang="en-US" sz="2100" dirty="0">
                <a:solidFill>
                  <a:srgbClr val="002060"/>
                </a:solidFill>
                <a:latin typeface="Arial" pitchFamily="34" charset="0"/>
                <a:cs typeface="Arial" pitchFamily="34" charset="0"/>
              </a:rPr>
              <a:t>;</a:t>
            </a:r>
          </a:p>
          <a:p>
            <a:pPr>
              <a:buNone/>
            </a:pPr>
            <a:r>
              <a:rPr lang="en-US" sz="2100" dirty="0">
                <a:solidFill>
                  <a:srgbClr val="002060"/>
                </a:solidFill>
                <a:latin typeface="Arial" pitchFamily="34" charset="0"/>
                <a:cs typeface="Arial" pitchFamily="34" charset="0"/>
              </a:rPr>
              <a:t>    obj.fun();</a:t>
            </a:r>
          </a:p>
          <a:p>
            <a:pPr>
              <a:buNone/>
            </a:pPr>
            <a:r>
              <a:rPr lang="en-US" sz="2100" dirty="0">
                <a:solidFill>
                  <a:srgbClr val="002060"/>
                </a:solidFill>
                <a:latin typeface="Arial" pitchFamily="34" charset="0"/>
                <a:cs typeface="Arial" pitchFamily="34" charset="0"/>
              </a:rPr>
              <a:t>}</a:t>
            </a:r>
          </a:p>
          <a:p>
            <a:pPr>
              <a:buNone/>
            </a:pPr>
            <a:endParaRPr lang="en-US" dirty="0"/>
          </a:p>
        </p:txBody>
      </p:sp>
      <p:sp>
        <p:nvSpPr>
          <p:cNvPr id="4" name="Footer Placeholder 3"/>
          <p:cNvSpPr>
            <a:spLocks noGrp="1"/>
          </p:cNvSpPr>
          <p:nvPr>
            <p:ph type="ftr" sz="quarter" idx="11"/>
          </p:nvPr>
        </p:nvSpPr>
        <p:spPr/>
        <p:txBody>
          <a:bodyPr/>
          <a:lstStyle/>
          <a:p>
            <a:r>
              <a:rPr lang="en-US"/>
              <a:t>Inheritance in C++</a:t>
            </a:r>
            <a:endParaRPr lang="en-US" dirty="0"/>
          </a:p>
        </p:txBody>
      </p:sp>
      <p:sp>
        <p:nvSpPr>
          <p:cNvPr id="5" name="Slide Number Placeholder 4"/>
          <p:cNvSpPr>
            <a:spLocks noGrp="1"/>
          </p:cNvSpPr>
          <p:nvPr>
            <p:ph type="sldNum" sz="quarter" idx="12"/>
          </p:nvPr>
        </p:nvSpPr>
        <p:spPr/>
        <p:txBody>
          <a:bodyPr/>
          <a:lstStyle/>
          <a:p>
            <a:fld id="{190A92EF-88A5-4EC5-8ABD-14305C53BB88}" type="slidenum">
              <a:rPr lang="en-US" smtClean="0"/>
              <a:pPr/>
              <a:t>41</a:t>
            </a:fld>
            <a:endParaRPr lang="en-US"/>
          </a:p>
        </p:txBody>
      </p:sp>
      <p:sp>
        <p:nvSpPr>
          <p:cNvPr id="6" name="TextBox 5"/>
          <p:cNvSpPr txBox="1"/>
          <p:nvPr/>
        </p:nvSpPr>
        <p:spPr>
          <a:xfrm>
            <a:off x="7467600" y="3124201"/>
            <a:ext cx="1752600" cy="646331"/>
          </a:xfrm>
          <a:prstGeom prst="rect">
            <a:avLst/>
          </a:prstGeom>
          <a:noFill/>
        </p:spPr>
        <p:txBody>
          <a:bodyPr wrap="square" rtlCol="0">
            <a:spAutoFit/>
          </a:bodyPr>
          <a:lstStyle/>
          <a:p>
            <a:pPr>
              <a:buNone/>
            </a:pPr>
            <a:r>
              <a:rPr lang="en-US" dirty="0">
                <a:solidFill>
                  <a:srgbClr val="FF0000"/>
                </a:solidFill>
                <a:latin typeface="Arial" pitchFamily="34" charset="0"/>
                <a:cs typeface="Arial" pitchFamily="34" charset="0"/>
              </a:rPr>
              <a:t>Output:</a:t>
            </a:r>
          </a:p>
          <a:p>
            <a:pPr>
              <a:buNone/>
            </a:pPr>
            <a:r>
              <a:rPr lang="en-US" dirty="0" smtClean="0">
                <a:solidFill>
                  <a:srgbClr val="FF0000"/>
                </a:solidFill>
                <a:latin typeface="Arial" pitchFamily="34" charset="0"/>
                <a:cs typeface="Arial" pitchFamily="34" charset="0"/>
              </a:rPr>
              <a:t>Derived</a:t>
            </a: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959610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487362"/>
          </a:xfrm>
        </p:spPr>
        <p:txBody>
          <a:bodyPr>
            <a:normAutofit/>
          </a:bodyPr>
          <a:lstStyle/>
          <a:p>
            <a:pPr algn="l"/>
            <a:r>
              <a:rPr lang="en-US" sz="2400" b="1" dirty="0">
                <a:solidFill>
                  <a:srgbClr val="C00000"/>
                </a:solidFill>
                <a:latin typeface="Arial" pitchFamily="34" charset="0"/>
                <a:cs typeface="Arial" pitchFamily="34" charset="0"/>
              </a:rPr>
              <a:t>Function overriding in multiple inheritance</a:t>
            </a:r>
            <a:endParaRPr lang="en-US" sz="2400" dirty="0"/>
          </a:p>
        </p:txBody>
      </p:sp>
      <p:sp>
        <p:nvSpPr>
          <p:cNvPr id="3" name="Content Placeholder 2"/>
          <p:cNvSpPr>
            <a:spLocks noGrp="1"/>
          </p:cNvSpPr>
          <p:nvPr>
            <p:ph idx="1"/>
          </p:nvPr>
        </p:nvSpPr>
        <p:spPr>
          <a:xfrm>
            <a:off x="147782" y="366712"/>
            <a:ext cx="12367491" cy="6491288"/>
          </a:xfrm>
        </p:spPr>
        <p:txBody>
          <a:bodyPr>
            <a:noAutofit/>
          </a:bodyPr>
          <a:lstStyle/>
          <a:p>
            <a:pPr fontAlgn="base">
              <a:buNone/>
            </a:pPr>
            <a:r>
              <a:rPr lang="en-US" sz="1600" b="1" dirty="0">
                <a:solidFill>
                  <a:srgbClr val="002060"/>
                </a:solidFill>
                <a:latin typeface="Arial" pitchFamily="34" charset="0"/>
                <a:cs typeface="Arial" pitchFamily="34" charset="0"/>
              </a:rPr>
              <a:t>Ambiguity in Multiple Inheritance</a:t>
            </a:r>
          </a:p>
          <a:p>
            <a:pPr fontAlgn="base">
              <a:buFont typeface="Wingdings" pitchFamily="2" charset="2"/>
              <a:buChar char="v"/>
            </a:pPr>
            <a:r>
              <a:rPr lang="en-US" sz="1600" dirty="0">
                <a:solidFill>
                  <a:srgbClr val="002060"/>
                </a:solidFill>
                <a:latin typeface="Arial" pitchFamily="34" charset="0"/>
                <a:cs typeface="Arial" pitchFamily="34" charset="0"/>
              </a:rPr>
              <a:t>Suppose, two base classes have a same function which is not overridden in derived class. If that function is called by using the derived class object ,the  compiler shows error because the compiler doesn't know which function to call</a:t>
            </a:r>
          </a:p>
          <a:p>
            <a:pPr>
              <a:buNone/>
            </a:pPr>
            <a:r>
              <a:rPr lang="en-US" sz="1600" dirty="0">
                <a:solidFill>
                  <a:srgbClr val="002060"/>
                </a:solidFill>
                <a:latin typeface="Arial" pitchFamily="34" charset="0"/>
                <a:cs typeface="Arial" pitchFamily="34" charset="0"/>
              </a:rPr>
              <a:t>class Base1</a:t>
            </a:r>
          </a:p>
          <a:p>
            <a:pPr>
              <a:buNone/>
            </a:pPr>
            <a:r>
              <a:rPr lang="en-US" sz="1600" dirty="0">
                <a:solidFill>
                  <a:srgbClr val="002060"/>
                </a:solidFill>
                <a:latin typeface="Arial" pitchFamily="34" charset="0"/>
                <a:cs typeface="Arial" pitchFamily="34" charset="0"/>
              </a:rPr>
              <a:t>{  public:</a:t>
            </a:r>
          </a:p>
          <a:p>
            <a:pPr>
              <a:buNone/>
            </a:pPr>
            <a:r>
              <a:rPr lang="en-US" sz="1600" dirty="0">
                <a:solidFill>
                  <a:srgbClr val="002060"/>
                </a:solidFill>
                <a:latin typeface="Arial" pitchFamily="34" charset="0"/>
                <a:cs typeface="Arial" pitchFamily="34" charset="0"/>
              </a:rPr>
              <a:t>     void fun()</a:t>
            </a:r>
          </a:p>
          <a:p>
            <a:pPr>
              <a:buNone/>
            </a:pPr>
            <a:r>
              <a:rPr lang="en-US" sz="1600" dirty="0">
                <a:solidFill>
                  <a:srgbClr val="002060"/>
                </a:solidFill>
                <a:latin typeface="Arial" pitchFamily="34" charset="0"/>
                <a:cs typeface="Arial" pitchFamily="34" charset="0"/>
              </a:rPr>
              <a:t>     {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&lt;&lt;"Base1\n";}  </a:t>
            </a:r>
          </a:p>
          <a:p>
            <a:pPr>
              <a:buNone/>
            </a:pP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class Base2</a:t>
            </a:r>
          </a:p>
          <a:p>
            <a:pPr>
              <a:buNone/>
            </a:pPr>
            <a:r>
              <a:rPr lang="en-US" sz="1600" dirty="0">
                <a:solidFill>
                  <a:srgbClr val="002060"/>
                </a:solidFill>
                <a:latin typeface="Arial" pitchFamily="34" charset="0"/>
                <a:cs typeface="Arial" pitchFamily="34" charset="0"/>
              </a:rPr>
              <a:t>{  void fun( )</a:t>
            </a:r>
          </a:p>
          <a:p>
            <a:pPr>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&lt;&lt;"Base2\n"; } </a:t>
            </a:r>
          </a:p>
          <a:p>
            <a:pPr>
              <a:buNone/>
            </a:pP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class Derived : public Base1, public Base2</a:t>
            </a:r>
          </a:p>
          <a:p>
            <a:pPr>
              <a:buNone/>
            </a:pPr>
            <a:r>
              <a:rPr lang="en-US" sz="1600" dirty="0">
                <a:solidFill>
                  <a:srgbClr val="002060"/>
                </a:solidFill>
                <a:latin typeface="Arial" pitchFamily="34" charset="0"/>
                <a:cs typeface="Arial" pitchFamily="34" charset="0"/>
              </a:rPr>
              <a:t>{        };</a:t>
            </a:r>
          </a:p>
          <a:p>
            <a:pPr>
              <a:buNone/>
            </a:pPr>
            <a:r>
              <a:rPr lang="en-US" sz="1600" dirty="0" err="1">
                <a:solidFill>
                  <a:srgbClr val="002060"/>
                </a:solidFill>
                <a:latin typeface="Arial" pitchFamily="34" charset="0"/>
                <a:cs typeface="Arial" pitchFamily="34" charset="0"/>
              </a:rPr>
              <a:t>int</a:t>
            </a:r>
            <a:r>
              <a:rPr lang="en-US" sz="1600" dirty="0">
                <a:solidFill>
                  <a:srgbClr val="002060"/>
                </a:solidFill>
                <a:latin typeface="Arial" pitchFamily="34" charset="0"/>
                <a:cs typeface="Arial" pitchFamily="34" charset="0"/>
              </a:rPr>
              <a:t> main()</a:t>
            </a:r>
          </a:p>
          <a:p>
            <a:pPr>
              <a:buNone/>
            </a:pP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    Derived </a:t>
            </a:r>
            <a:r>
              <a:rPr lang="en-US" sz="1600" dirty="0" err="1">
                <a:solidFill>
                  <a:srgbClr val="002060"/>
                </a:solidFill>
                <a:latin typeface="Arial" pitchFamily="34" charset="0"/>
                <a:cs typeface="Arial" pitchFamily="34" charset="0"/>
              </a:rPr>
              <a:t>obj</a:t>
            </a: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    obj.fun(); </a:t>
            </a:r>
            <a:r>
              <a:rPr lang="en-US" sz="1600" dirty="0">
                <a:solidFill>
                  <a:srgbClr val="FF0000"/>
                </a:solidFill>
                <a:latin typeface="Arial" pitchFamily="34" charset="0"/>
                <a:cs typeface="Arial" pitchFamily="34" charset="0"/>
              </a:rPr>
              <a:t>// Error!  </a:t>
            </a:r>
          </a:p>
          <a:p>
            <a:pPr>
              <a:buNone/>
            </a:pPr>
            <a:r>
              <a:rPr lang="en-US" sz="1600" dirty="0">
                <a:solidFill>
                  <a:srgbClr val="002060"/>
                </a:solidFill>
                <a:latin typeface="Arial" pitchFamily="34" charset="0"/>
                <a:cs typeface="Arial" pitchFamily="34" charset="0"/>
              </a:rPr>
              <a:t>}</a:t>
            </a:r>
          </a:p>
        </p:txBody>
      </p:sp>
      <p:sp>
        <p:nvSpPr>
          <p:cNvPr id="4" name="Footer Placeholder 3"/>
          <p:cNvSpPr>
            <a:spLocks noGrp="1"/>
          </p:cNvSpPr>
          <p:nvPr>
            <p:ph type="ftr" sz="quarter" idx="11"/>
          </p:nvPr>
        </p:nvSpPr>
        <p:spPr/>
        <p:txBody>
          <a:bodyPr/>
          <a:lstStyle/>
          <a:p>
            <a:r>
              <a:rPr lang="en-US"/>
              <a:t>Inheritance in C++</a:t>
            </a:r>
            <a:endParaRPr lang="en-US" dirty="0"/>
          </a:p>
        </p:txBody>
      </p:sp>
      <p:sp>
        <p:nvSpPr>
          <p:cNvPr id="5" name="Slide Number Placeholder 4"/>
          <p:cNvSpPr>
            <a:spLocks noGrp="1"/>
          </p:cNvSpPr>
          <p:nvPr>
            <p:ph type="sldNum" sz="quarter" idx="12"/>
          </p:nvPr>
        </p:nvSpPr>
        <p:spPr/>
        <p:txBody>
          <a:bodyPr/>
          <a:lstStyle/>
          <a:p>
            <a:fld id="{190A92EF-88A5-4EC5-8ABD-14305C53BB88}" type="slidenum">
              <a:rPr lang="en-US" smtClean="0"/>
              <a:pPr/>
              <a:t>42</a:t>
            </a:fld>
            <a:endParaRPr lang="en-US"/>
          </a:p>
        </p:txBody>
      </p:sp>
    </p:spTree>
    <p:extLst>
      <p:ext uri="{BB962C8B-B14F-4D97-AF65-F5344CB8AC3E}">
        <p14:creationId xmlns:p14="http://schemas.microsoft.com/office/powerpoint/2010/main" val="3602576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81"/>
            <a:ext cx="11730182" cy="609600"/>
          </a:xfrm>
        </p:spPr>
        <p:txBody>
          <a:bodyPr>
            <a:normAutofit/>
          </a:bodyPr>
          <a:lstStyle/>
          <a:p>
            <a:pPr algn="l"/>
            <a:r>
              <a:rPr lang="en-US" sz="2400" b="1" dirty="0">
                <a:solidFill>
                  <a:srgbClr val="C00000"/>
                </a:solidFill>
                <a:latin typeface="Arial" pitchFamily="34" charset="0"/>
                <a:cs typeface="Arial" pitchFamily="34" charset="0"/>
              </a:rPr>
              <a:t>Ambiguity in Multiple Inheritance can be solved using </a:t>
            </a:r>
            <a:r>
              <a:rPr lang="en-US" sz="2400" b="1" dirty="0" smtClean="0">
                <a:solidFill>
                  <a:srgbClr val="C00000"/>
                </a:solidFill>
                <a:latin typeface="Arial" pitchFamily="34" charset="0"/>
                <a:cs typeface="Arial" pitchFamily="34" charset="0"/>
              </a:rPr>
              <a:t>scope </a:t>
            </a:r>
            <a:r>
              <a:rPr lang="en-US" sz="2400" b="1" dirty="0">
                <a:solidFill>
                  <a:srgbClr val="C00000"/>
                </a:solidFill>
                <a:latin typeface="Arial" pitchFamily="34" charset="0"/>
                <a:cs typeface="Arial" pitchFamily="34" charset="0"/>
              </a:rPr>
              <a:t>resolution</a:t>
            </a:r>
          </a:p>
        </p:txBody>
      </p:sp>
      <p:sp>
        <p:nvSpPr>
          <p:cNvPr id="3" name="Content Placeholder 2"/>
          <p:cNvSpPr>
            <a:spLocks noGrp="1"/>
          </p:cNvSpPr>
          <p:nvPr>
            <p:ph idx="1"/>
          </p:nvPr>
        </p:nvSpPr>
        <p:spPr>
          <a:xfrm>
            <a:off x="73890" y="442912"/>
            <a:ext cx="5107710" cy="6096000"/>
          </a:xfrm>
        </p:spPr>
        <p:txBody>
          <a:bodyPr>
            <a:normAutofit lnSpcReduction="10000"/>
          </a:bodyPr>
          <a:lstStyle/>
          <a:p>
            <a:pPr>
              <a:buNone/>
            </a:pPr>
            <a:endParaRPr lang="en-US" sz="1800" dirty="0">
              <a:solidFill>
                <a:srgbClr val="002060"/>
              </a:solidFill>
              <a:latin typeface="Arial" pitchFamily="34" charset="0"/>
              <a:cs typeface="Arial" pitchFamily="34" charset="0"/>
            </a:endParaRPr>
          </a:p>
          <a:p>
            <a:pPr>
              <a:buNone/>
            </a:pPr>
            <a:r>
              <a:rPr lang="en-US" sz="1600" dirty="0">
                <a:solidFill>
                  <a:srgbClr val="002060"/>
                </a:solidFill>
                <a:latin typeface="Arial" pitchFamily="34" charset="0"/>
                <a:cs typeface="Arial" pitchFamily="34" charset="0"/>
              </a:rPr>
              <a:t>class Base1</a:t>
            </a:r>
          </a:p>
          <a:p>
            <a:pPr>
              <a:buNone/>
            </a:pPr>
            <a:r>
              <a:rPr lang="en-US" sz="1600" dirty="0">
                <a:solidFill>
                  <a:srgbClr val="002060"/>
                </a:solidFill>
                <a:latin typeface="Arial" pitchFamily="34" charset="0"/>
                <a:cs typeface="Arial" pitchFamily="34" charset="0"/>
              </a:rPr>
              <a:t>{ public:</a:t>
            </a:r>
          </a:p>
          <a:p>
            <a:pPr>
              <a:buNone/>
            </a:pPr>
            <a:r>
              <a:rPr lang="en-US" sz="1600" dirty="0">
                <a:solidFill>
                  <a:srgbClr val="002060"/>
                </a:solidFill>
                <a:latin typeface="Arial" pitchFamily="34" charset="0"/>
                <a:cs typeface="Arial" pitchFamily="34" charset="0"/>
              </a:rPr>
              <a:t>     void fun()</a:t>
            </a:r>
          </a:p>
          <a:p>
            <a:pPr>
              <a:buNone/>
            </a:pPr>
            <a:r>
              <a:rPr lang="en-US" sz="1600" dirty="0">
                <a:solidFill>
                  <a:srgbClr val="002060"/>
                </a:solidFill>
                <a:latin typeface="Arial" pitchFamily="34" charset="0"/>
                <a:cs typeface="Arial" pitchFamily="34" charset="0"/>
              </a:rPr>
              <a:t>     {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&lt;&lt;"Base1\n";}  </a:t>
            </a:r>
          </a:p>
          <a:p>
            <a:pPr>
              <a:buNone/>
            </a:pP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class Base2</a:t>
            </a:r>
          </a:p>
          <a:p>
            <a:pPr>
              <a:buNone/>
            </a:pPr>
            <a:r>
              <a:rPr lang="en-US" sz="1600" dirty="0">
                <a:solidFill>
                  <a:srgbClr val="002060"/>
                </a:solidFill>
                <a:latin typeface="Arial" pitchFamily="34" charset="0"/>
                <a:cs typeface="Arial" pitchFamily="34" charset="0"/>
              </a:rPr>
              <a:t>{ public:</a:t>
            </a:r>
          </a:p>
          <a:p>
            <a:pPr>
              <a:buNone/>
            </a:pPr>
            <a:r>
              <a:rPr lang="en-US" sz="1600" dirty="0">
                <a:solidFill>
                  <a:srgbClr val="002060"/>
                </a:solidFill>
                <a:latin typeface="Arial" pitchFamily="34" charset="0"/>
                <a:cs typeface="Arial" pitchFamily="34" charset="0"/>
              </a:rPr>
              <a:t>    void fun()</a:t>
            </a:r>
          </a:p>
          <a:p>
            <a:pPr>
              <a:buNone/>
            </a:pPr>
            <a:r>
              <a:rPr lang="en-US" sz="1600" dirty="0">
                <a:solidFill>
                  <a:srgbClr val="002060"/>
                </a:solidFill>
                <a:latin typeface="Arial" pitchFamily="34" charset="0"/>
                <a:cs typeface="Arial" pitchFamily="34" charset="0"/>
              </a:rPr>
              <a:t>     {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&lt;&lt;"Base2\n";}  };</a:t>
            </a:r>
          </a:p>
          <a:p>
            <a:pPr>
              <a:buNone/>
            </a:pPr>
            <a:r>
              <a:rPr lang="en-US" sz="1600" dirty="0">
                <a:solidFill>
                  <a:srgbClr val="002060"/>
                </a:solidFill>
                <a:latin typeface="Arial" pitchFamily="34" charset="0"/>
                <a:cs typeface="Arial" pitchFamily="34" charset="0"/>
              </a:rPr>
              <a:t>class Derived : public Base1, public Base2</a:t>
            </a:r>
          </a:p>
          <a:p>
            <a:pPr>
              <a:buNone/>
            </a:pPr>
            <a:r>
              <a:rPr lang="en-US" sz="1600" dirty="0">
                <a:solidFill>
                  <a:srgbClr val="002060"/>
                </a:solidFill>
                <a:latin typeface="Arial" pitchFamily="34" charset="0"/>
                <a:cs typeface="Arial" pitchFamily="34" charset="0"/>
              </a:rPr>
              <a:t>{     };</a:t>
            </a:r>
          </a:p>
          <a:p>
            <a:pPr>
              <a:buNone/>
            </a:pPr>
            <a:r>
              <a:rPr lang="en-US" sz="1600" dirty="0" err="1">
                <a:solidFill>
                  <a:srgbClr val="002060"/>
                </a:solidFill>
                <a:latin typeface="Arial" pitchFamily="34" charset="0"/>
                <a:cs typeface="Arial" pitchFamily="34" charset="0"/>
              </a:rPr>
              <a:t>int</a:t>
            </a:r>
            <a:r>
              <a:rPr lang="en-US" sz="1600" dirty="0">
                <a:solidFill>
                  <a:srgbClr val="002060"/>
                </a:solidFill>
                <a:latin typeface="Arial" pitchFamily="34" charset="0"/>
                <a:cs typeface="Arial" pitchFamily="34" charset="0"/>
              </a:rPr>
              <a:t> main()</a:t>
            </a:r>
          </a:p>
          <a:p>
            <a:pPr>
              <a:buNone/>
            </a:pPr>
            <a:r>
              <a:rPr lang="en-US" sz="1600" dirty="0">
                <a:solidFill>
                  <a:srgbClr val="002060"/>
                </a:solidFill>
                <a:latin typeface="Arial" pitchFamily="34" charset="0"/>
                <a:cs typeface="Arial" pitchFamily="34" charset="0"/>
              </a:rPr>
              <a:t>{ Derived </a:t>
            </a:r>
            <a:r>
              <a:rPr lang="en-US" sz="1600" dirty="0" err="1">
                <a:solidFill>
                  <a:srgbClr val="002060"/>
                </a:solidFill>
                <a:latin typeface="Arial" pitchFamily="34" charset="0"/>
                <a:cs typeface="Arial" pitchFamily="34" charset="0"/>
              </a:rPr>
              <a:t>obj</a:t>
            </a: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  //obj.fun();</a:t>
            </a:r>
          </a:p>
          <a:p>
            <a:pPr>
              <a:buNone/>
            </a:pPr>
            <a:r>
              <a:rPr lang="en-US" sz="1600" dirty="0">
                <a:solidFill>
                  <a:srgbClr val="002060"/>
                </a:solidFill>
                <a:latin typeface="Arial" pitchFamily="34" charset="0"/>
                <a:cs typeface="Arial" pitchFamily="34" charset="0"/>
              </a:rPr>
              <a:t> obj. Base1::fun();</a:t>
            </a:r>
          </a:p>
          <a:p>
            <a:pPr>
              <a:buNone/>
            </a:pPr>
            <a:r>
              <a:rPr lang="en-US" sz="1600" dirty="0">
                <a:solidFill>
                  <a:srgbClr val="002060"/>
                </a:solidFill>
                <a:latin typeface="Arial" pitchFamily="34" charset="0"/>
                <a:cs typeface="Arial" pitchFamily="34" charset="0"/>
              </a:rPr>
              <a:t> obj.Base2::fun();</a:t>
            </a:r>
          </a:p>
          <a:p>
            <a:pPr>
              <a:buNone/>
            </a:pPr>
            <a:r>
              <a:rPr lang="en-US" sz="1600" dirty="0">
                <a:solidFill>
                  <a:srgbClr val="002060"/>
                </a:solidFill>
                <a:latin typeface="Arial" pitchFamily="34" charset="0"/>
                <a:cs typeface="Arial" pitchFamily="34" charset="0"/>
              </a:rPr>
              <a:t> }</a:t>
            </a:r>
          </a:p>
        </p:txBody>
      </p:sp>
      <p:sp>
        <p:nvSpPr>
          <p:cNvPr id="4" name="Footer Placeholder 3"/>
          <p:cNvSpPr>
            <a:spLocks noGrp="1"/>
          </p:cNvSpPr>
          <p:nvPr>
            <p:ph type="ftr" sz="quarter" idx="11"/>
          </p:nvPr>
        </p:nvSpPr>
        <p:spPr/>
        <p:txBody>
          <a:bodyPr/>
          <a:lstStyle/>
          <a:p>
            <a:r>
              <a:rPr lang="en-US"/>
              <a:t>Inheritance in C++</a:t>
            </a:r>
            <a:endParaRPr lang="en-US" dirty="0"/>
          </a:p>
        </p:txBody>
      </p:sp>
      <p:sp>
        <p:nvSpPr>
          <p:cNvPr id="5" name="Slide Number Placeholder 4"/>
          <p:cNvSpPr>
            <a:spLocks noGrp="1"/>
          </p:cNvSpPr>
          <p:nvPr>
            <p:ph type="sldNum" sz="quarter" idx="12"/>
          </p:nvPr>
        </p:nvSpPr>
        <p:spPr/>
        <p:txBody>
          <a:bodyPr/>
          <a:lstStyle/>
          <a:p>
            <a:fld id="{190A92EF-88A5-4EC5-8ABD-14305C53BB88}" type="slidenum">
              <a:rPr lang="en-US" smtClean="0"/>
              <a:pPr/>
              <a:t>43</a:t>
            </a:fld>
            <a:endParaRPr lang="en-US"/>
          </a:p>
        </p:txBody>
      </p:sp>
      <p:sp>
        <p:nvSpPr>
          <p:cNvPr id="6" name="Rectangle 5"/>
          <p:cNvSpPr/>
          <p:nvPr/>
        </p:nvSpPr>
        <p:spPr>
          <a:xfrm>
            <a:off x="6324600" y="685801"/>
            <a:ext cx="4800600" cy="5262979"/>
          </a:xfrm>
          <a:prstGeom prst="rect">
            <a:avLst/>
          </a:prstGeom>
        </p:spPr>
        <p:txBody>
          <a:bodyPr wrap="square">
            <a:spAutoFit/>
          </a:bodyPr>
          <a:lstStyle/>
          <a:p>
            <a:pPr>
              <a:buNone/>
            </a:pPr>
            <a:r>
              <a:rPr lang="en-US" sz="1600" dirty="0">
                <a:solidFill>
                  <a:srgbClr val="002060"/>
                </a:solidFill>
                <a:latin typeface="Arial" pitchFamily="34" charset="0"/>
                <a:cs typeface="Arial" pitchFamily="34" charset="0"/>
              </a:rPr>
              <a:t>class Base1</a:t>
            </a:r>
          </a:p>
          <a:p>
            <a:pPr>
              <a:buNone/>
            </a:pPr>
            <a:r>
              <a:rPr lang="en-US" sz="1600" dirty="0">
                <a:solidFill>
                  <a:srgbClr val="002060"/>
                </a:solidFill>
                <a:latin typeface="Arial" pitchFamily="34" charset="0"/>
                <a:cs typeface="Arial" pitchFamily="34" charset="0"/>
              </a:rPr>
              <a:t>{ public:</a:t>
            </a:r>
          </a:p>
          <a:p>
            <a:pPr>
              <a:buNone/>
            </a:pPr>
            <a:r>
              <a:rPr lang="en-US" sz="1600" dirty="0">
                <a:solidFill>
                  <a:srgbClr val="002060"/>
                </a:solidFill>
                <a:latin typeface="Arial" pitchFamily="34" charset="0"/>
                <a:cs typeface="Arial" pitchFamily="34" charset="0"/>
              </a:rPr>
              <a:t>     void fun()</a:t>
            </a:r>
          </a:p>
          <a:p>
            <a:pPr>
              <a:buNone/>
            </a:pPr>
            <a:r>
              <a:rPr lang="en-US" sz="1600" dirty="0">
                <a:solidFill>
                  <a:srgbClr val="002060"/>
                </a:solidFill>
                <a:latin typeface="Arial" pitchFamily="34" charset="0"/>
                <a:cs typeface="Arial" pitchFamily="34" charset="0"/>
              </a:rPr>
              <a:t>     {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&lt;&lt;"Base1\n";}  </a:t>
            </a:r>
          </a:p>
          <a:p>
            <a:pPr>
              <a:buNone/>
            </a:pP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class Base2</a:t>
            </a:r>
          </a:p>
          <a:p>
            <a:pPr>
              <a:buNone/>
            </a:pPr>
            <a:r>
              <a:rPr lang="en-US" sz="1600" dirty="0">
                <a:solidFill>
                  <a:srgbClr val="002060"/>
                </a:solidFill>
                <a:latin typeface="Arial" pitchFamily="34" charset="0"/>
                <a:cs typeface="Arial" pitchFamily="34" charset="0"/>
              </a:rPr>
              <a:t>{ public:</a:t>
            </a:r>
          </a:p>
          <a:p>
            <a:pPr>
              <a:buNone/>
            </a:pPr>
            <a:r>
              <a:rPr lang="en-US" sz="1600" dirty="0">
                <a:solidFill>
                  <a:srgbClr val="002060"/>
                </a:solidFill>
                <a:latin typeface="Arial" pitchFamily="34" charset="0"/>
                <a:cs typeface="Arial" pitchFamily="34" charset="0"/>
              </a:rPr>
              <a:t>    void fun()</a:t>
            </a:r>
          </a:p>
          <a:p>
            <a:pPr>
              <a:buNone/>
            </a:pPr>
            <a:r>
              <a:rPr lang="en-US" sz="1600" dirty="0">
                <a:solidFill>
                  <a:srgbClr val="002060"/>
                </a:solidFill>
                <a:latin typeface="Arial" pitchFamily="34" charset="0"/>
                <a:cs typeface="Arial" pitchFamily="34" charset="0"/>
              </a:rPr>
              <a:t>     {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&lt;&lt;"Base2\n";}  };</a:t>
            </a:r>
          </a:p>
          <a:p>
            <a:pPr>
              <a:buNone/>
            </a:pPr>
            <a:r>
              <a:rPr lang="en-US" sz="1600" dirty="0">
                <a:solidFill>
                  <a:srgbClr val="002060"/>
                </a:solidFill>
                <a:latin typeface="Arial" pitchFamily="34" charset="0"/>
                <a:cs typeface="Arial" pitchFamily="34" charset="0"/>
              </a:rPr>
              <a:t>class Derived : public Base1, public Base2</a:t>
            </a:r>
          </a:p>
          <a:p>
            <a:pPr>
              <a:buNone/>
            </a:pPr>
            <a:r>
              <a:rPr lang="en-US" sz="1600" dirty="0">
                <a:solidFill>
                  <a:srgbClr val="002060"/>
                </a:solidFill>
                <a:latin typeface="Arial" pitchFamily="34" charset="0"/>
                <a:cs typeface="Arial" pitchFamily="34" charset="0"/>
              </a:rPr>
              <a:t>{ public:</a:t>
            </a:r>
          </a:p>
          <a:p>
            <a:pPr>
              <a:buNone/>
            </a:pPr>
            <a:r>
              <a:rPr lang="en-US" sz="1600" dirty="0">
                <a:solidFill>
                  <a:srgbClr val="002060"/>
                </a:solidFill>
                <a:latin typeface="Arial" pitchFamily="34" charset="0"/>
                <a:cs typeface="Arial" pitchFamily="34" charset="0"/>
              </a:rPr>
              <a:t>    void fun( )</a:t>
            </a:r>
          </a:p>
          <a:p>
            <a:pPr>
              <a:buNone/>
            </a:pPr>
            <a:r>
              <a:rPr lang="en-US" sz="1600" dirty="0">
                <a:solidFill>
                  <a:srgbClr val="002060"/>
                </a:solidFill>
                <a:latin typeface="Arial" pitchFamily="34" charset="0"/>
                <a:cs typeface="Arial" pitchFamily="34" charset="0"/>
              </a:rPr>
              <a:t>     { Base1::fun();</a:t>
            </a:r>
          </a:p>
          <a:p>
            <a:pPr>
              <a:buNone/>
            </a:pPr>
            <a:r>
              <a:rPr lang="en-US" sz="1600" dirty="0">
                <a:solidFill>
                  <a:srgbClr val="002060"/>
                </a:solidFill>
                <a:latin typeface="Arial" pitchFamily="34" charset="0"/>
                <a:cs typeface="Arial" pitchFamily="34" charset="0"/>
              </a:rPr>
              <a:t>       Base2::fun();</a:t>
            </a:r>
          </a:p>
          <a:p>
            <a:pPr>
              <a:buNone/>
            </a:pPr>
            <a:r>
              <a:rPr lang="en-US" sz="1600" dirty="0">
                <a:solidFill>
                  <a:srgbClr val="002060"/>
                </a:solidFill>
                <a:latin typeface="Arial" pitchFamily="34" charset="0"/>
                <a:cs typeface="Arial" pitchFamily="34" charset="0"/>
              </a:rPr>
              <a:t>       </a:t>
            </a:r>
            <a:r>
              <a:rPr lang="en-US" sz="1600" dirty="0" err="1">
                <a:solidFill>
                  <a:srgbClr val="002060"/>
                </a:solidFill>
                <a:latin typeface="Arial" pitchFamily="34" charset="0"/>
                <a:cs typeface="Arial" pitchFamily="34" charset="0"/>
              </a:rPr>
              <a:t>cout</a:t>
            </a:r>
            <a:r>
              <a:rPr lang="en-US" sz="1600" dirty="0">
                <a:solidFill>
                  <a:srgbClr val="002060"/>
                </a:solidFill>
                <a:latin typeface="Arial" pitchFamily="34" charset="0"/>
                <a:cs typeface="Arial" pitchFamily="34" charset="0"/>
              </a:rPr>
              <a:t>&lt;&lt;"Derived\n"; </a:t>
            </a:r>
          </a:p>
          <a:p>
            <a:pPr>
              <a:buNone/>
            </a:pPr>
            <a:r>
              <a:rPr lang="en-US" sz="1600" dirty="0">
                <a:solidFill>
                  <a:srgbClr val="002060"/>
                </a:solidFill>
                <a:latin typeface="Arial" pitchFamily="34" charset="0"/>
                <a:cs typeface="Arial" pitchFamily="34" charset="0"/>
              </a:rPr>
              <a:t>   } </a:t>
            </a:r>
          </a:p>
          <a:p>
            <a:pPr>
              <a:buNone/>
            </a:pPr>
            <a:r>
              <a:rPr lang="en-US" sz="1600" dirty="0">
                <a:solidFill>
                  <a:srgbClr val="002060"/>
                </a:solidFill>
                <a:latin typeface="Arial" pitchFamily="34" charset="0"/>
                <a:cs typeface="Arial" pitchFamily="34" charset="0"/>
              </a:rPr>
              <a:t>};</a:t>
            </a:r>
          </a:p>
          <a:p>
            <a:pPr>
              <a:buNone/>
            </a:pPr>
            <a:r>
              <a:rPr lang="en-US" sz="1600" dirty="0" err="1">
                <a:solidFill>
                  <a:srgbClr val="002060"/>
                </a:solidFill>
                <a:latin typeface="Arial" pitchFamily="34" charset="0"/>
                <a:cs typeface="Arial" pitchFamily="34" charset="0"/>
              </a:rPr>
              <a:t>int</a:t>
            </a:r>
            <a:r>
              <a:rPr lang="en-US" sz="1600" dirty="0">
                <a:solidFill>
                  <a:srgbClr val="002060"/>
                </a:solidFill>
                <a:latin typeface="Arial" pitchFamily="34" charset="0"/>
                <a:cs typeface="Arial" pitchFamily="34" charset="0"/>
              </a:rPr>
              <a:t> main()</a:t>
            </a:r>
          </a:p>
          <a:p>
            <a:pPr>
              <a:buNone/>
            </a:pPr>
            <a:r>
              <a:rPr lang="en-US" sz="1600" dirty="0">
                <a:solidFill>
                  <a:srgbClr val="002060"/>
                </a:solidFill>
                <a:latin typeface="Arial" pitchFamily="34" charset="0"/>
                <a:cs typeface="Arial" pitchFamily="34" charset="0"/>
              </a:rPr>
              <a:t>{ Derived </a:t>
            </a:r>
            <a:r>
              <a:rPr lang="en-US" sz="1600" dirty="0" err="1">
                <a:solidFill>
                  <a:srgbClr val="002060"/>
                </a:solidFill>
                <a:latin typeface="Arial" pitchFamily="34" charset="0"/>
                <a:cs typeface="Arial" pitchFamily="34" charset="0"/>
              </a:rPr>
              <a:t>obj</a:t>
            </a:r>
            <a:r>
              <a:rPr lang="en-US" sz="1600" dirty="0">
                <a:solidFill>
                  <a:srgbClr val="002060"/>
                </a:solidFill>
                <a:latin typeface="Arial" pitchFamily="34" charset="0"/>
                <a:cs typeface="Arial" pitchFamily="34" charset="0"/>
              </a:rPr>
              <a:t>;</a:t>
            </a:r>
          </a:p>
          <a:p>
            <a:pPr>
              <a:buNone/>
            </a:pPr>
            <a:r>
              <a:rPr lang="en-US" sz="1600" dirty="0">
                <a:solidFill>
                  <a:srgbClr val="002060"/>
                </a:solidFill>
                <a:latin typeface="Arial" pitchFamily="34" charset="0"/>
                <a:cs typeface="Arial" pitchFamily="34" charset="0"/>
              </a:rPr>
              <a:t>  obj.fun();</a:t>
            </a:r>
          </a:p>
          <a:p>
            <a:pPr>
              <a:buNone/>
            </a:pPr>
            <a:r>
              <a:rPr lang="en-US" sz="1600" dirty="0">
                <a:solidFill>
                  <a:srgbClr val="002060"/>
                </a:solidFill>
                <a:latin typeface="Arial" pitchFamily="34" charset="0"/>
                <a:cs typeface="Arial" pitchFamily="34" charset="0"/>
              </a:rPr>
              <a:t> }</a:t>
            </a:r>
          </a:p>
        </p:txBody>
      </p:sp>
      <p:sp>
        <p:nvSpPr>
          <p:cNvPr id="7" name="Rectangle 6"/>
          <p:cNvSpPr/>
          <p:nvPr/>
        </p:nvSpPr>
        <p:spPr>
          <a:xfrm>
            <a:off x="3733800" y="5486401"/>
            <a:ext cx="1447800" cy="1200329"/>
          </a:xfrm>
          <a:prstGeom prst="rect">
            <a:avLst/>
          </a:prstGeom>
        </p:spPr>
        <p:txBody>
          <a:bodyPr wrap="square">
            <a:spAutoFit/>
          </a:bodyPr>
          <a:lstStyle/>
          <a:p>
            <a:pPr>
              <a:buNone/>
            </a:pPr>
            <a:r>
              <a:rPr lang="en-US" dirty="0">
                <a:solidFill>
                  <a:srgbClr val="FF0000"/>
                </a:solidFill>
              </a:rPr>
              <a:t>Output</a:t>
            </a:r>
          </a:p>
          <a:p>
            <a:pPr>
              <a:buNone/>
            </a:pPr>
            <a:r>
              <a:rPr lang="en-US" dirty="0">
                <a:solidFill>
                  <a:srgbClr val="FF0000"/>
                </a:solidFill>
              </a:rPr>
              <a:t>Base1</a:t>
            </a:r>
          </a:p>
          <a:p>
            <a:pPr>
              <a:buNone/>
            </a:pPr>
            <a:r>
              <a:rPr lang="en-US" dirty="0">
                <a:solidFill>
                  <a:srgbClr val="FF0000"/>
                </a:solidFill>
              </a:rPr>
              <a:t>Base2</a:t>
            </a:r>
          </a:p>
          <a:p>
            <a:pPr>
              <a:buNone/>
            </a:pPr>
            <a:endParaRPr lang="en-US" dirty="0">
              <a:solidFill>
                <a:srgbClr val="FF0000"/>
              </a:solidFill>
            </a:endParaRPr>
          </a:p>
        </p:txBody>
      </p:sp>
      <p:sp>
        <p:nvSpPr>
          <p:cNvPr id="8" name="Rectangle 7"/>
          <p:cNvSpPr/>
          <p:nvPr/>
        </p:nvSpPr>
        <p:spPr>
          <a:xfrm>
            <a:off x="8305800" y="5410201"/>
            <a:ext cx="1447800" cy="1200329"/>
          </a:xfrm>
          <a:prstGeom prst="rect">
            <a:avLst/>
          </a:prstGeom>
        </p:spPr>
        <p:txBody>
          <a:bodyPr wrap="square">
            <a:spAutoFit/>
          </a:bodyPr>
          <a:lstStyle/>
          <a:p>
            <a:pPr>
              <a:buNone/>
            </a:pPr>
            <a:r>
              <a:rPr lang="en-US" dirty="0">
                <a:solidFill>
                  <a:srgbClr val="FF0000"/>
                </a:solidFill>
              </a:rPr>
              <a:t>Output</a:t>
            </a:r>
          </a:p>
          <a:p>
            <a:pPr>
              <a:buNone/>
            </a:pPr>
            <a:r>
              <a:rPr lang="en-US" dirty="0">
                <a:solidFill>
                  <a:srgbClr val="FF0000"/>
                </a:solidFill>
              </a:rPr>
              <a:t>Base1</a:t>
            </a:r>
          </a:p>
          <a:p>
            <a:pPr>
              <a:buNone/>
            </a:pPr>
            <a:r>
              <a:rPr lang="en-US" dirty="0">
                <a:solidFill>
                  <a:srgbClr val="FF0000"/>
                </a:solidFill>
              </a:rPr>
              <a:t>Base2</a:t>
            </a:r>
          </a:p>
          <a:p>
            <a:pPr>
              <a:buNone/>
            </a:pPr>
            <a:r>
              <a:rPr lang="en-US" dirty="0">
                <a:solidFill>
                  <a:srgbClr val="FF0000"/>
                </a:solidFill>
              </a:rPr>
              <a:t>Derived</a:t>
            </a:r>
          </a:p>
        </p:txBody>
      </p:sp>
    </p:spTree>
    <p:extLst>
      <p:ext uri="{BB962C8B-B14F-4D97-AF65-F5344CB8AC3E}">
        <p14:creationId xmlns:p14="http://schemas.microsoft.com/office/powerpoint/2010/main" val="3018507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82616" y="2476499"/>
            <a:ext cx="5765922" cy="3835401"/>
          </a:xfrm>
          <a:prstGeom prst="rect">
            <a:avLst/>
          </a:prstGeom>
        </p:spPr>
      </p:pic>
    </p:spTree>
    <p:extLst>
      <p:ext uri="{BB962C8B-B14F-4D97-AF65-F5344CB8AC3E}">
        <p14:creationId xmlns:p14="http://schemas.microsoft.com/office/powerpoint/2010/main" val="2654346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student{ char school[80]; char </a:t>
            </a:r>
            <a:r>
              <a:rPr lang="en-US" dirty="0" err="1" smtClean="0"/>
              <a:t>deg</a:t>
            </a:r>
            <a:r>
              <a:rPr lang="en-US" dirty="0" smtClean="0"/>
              <a:t>[20];}</a:t>
            </a:r>
          </a:p>
          <a:p>
            <a:r>
              <a:rPr lang="en-US" dirty="0" smtClean="0"/>
              <a:t>Class employee{ char name[20],</a:t>
            </a:r>
            <a:r>
              <a:rPr lang="en-US" dirty="0" err="1" smtClean="0"/>
              <a:t>int</a:t>
            </a:r>
            <a:r>
              <a:rPr lang="en-US" dirty="0" smtClean="0"/>
              <a:t> number;}</a:t>
            </a:r>
          </a:p>
          <a:p>
            <a:r>
              <a:rPr lang="en-US" dirty="0" smtClean="0"/>
              <a:t>Class manager: public employee, public student{}</a:t>
            </a:r>
          </a:p>
          <a:p>
            <a:r>
              <a:rPr lang="en-US" dirty="0" smtClean="0"/>
              <a:t>Class scientist : pubic employee, public student{}</a:t>
            </a:r>
          </a:p>
          <a:p>
            <a:r>
              <a:rPr lang="en-US" dirty="0" smtClean="0"/>
              <a:t>Class </a:t>
            </a:r>
            <a:r>
              <a:rPr lang="en-US" dirty="0" err="1" smtClean="0"/>
              <a:t>laborer:public</a:t>
            </a:r>
            <a:r>
              <a:rPr lang="en-US" dirty="0" smtClean="0"/>
              <a:t> employee</a:t>
            </a:r>
            <a:endParaRPr lang="en-US" dirty="0"/>
          </a:p>
        </p:txBody>
      </p:sp>
    </p:spTree>
    <p:extLst>
      <p:ext uri="{BB962C8B-B14F-4D97-AF65-F5344CB8AC3E}">
        <p14:creationId xmlns:p14="http://schemas.microsoft.com/office/powerpoint/2010/main" val="2679426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 PART IV</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50739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90600"/>
          </a:xfrm>
        </p:spPr>
        <p:txBody>
          <a:bodyPr>
            <a:normAutofit/>
          </a:bodyPr>
          <a:lstStyle/>
          <a:p>
            <a:pPr algn="l"/>
            <a:r>
              <a:rPr lang="en-US" altLang="en-US" sz="3200" b="1" dirty="0">
                <a:solidFill>
                  <a:srgbClr val="C00000"/>
                </a:solidFill>
                <a:latin typeface="Arial" pitchFamily="34" charset="0"/>
                <a:ea typeface="MS Mincho" charset="-128"/>
                <a:cs typeface="Arial" pitchFamily="34" charset="0"/>
              </a:rPr>
              <a:t>Cont…</a:t>
            </a:r>
            <a:r>
              <a:rPr lang="en-US" sz="3200" dirty="0"/>
              <a:t/>
            </a:r>
            <a:br>
              <a:rPr lang="en-US" sz="3200" dirty="0"/>
            </a:br>
            <a:endParaRPr lang="en-US" sz="3200" b="1" dirty="0">
              <a:solidFill>
                <a:srgbClr val="C00000"/>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190A92EF-88A5-4EC5-8ABD-14305C53BB88}" type="slidenum">
              <a:rPr lang="en-US" smtClean="0"/>
              <a:pPr/>
              <a:t>47</a:t>
            </a:fld>
            <a:endParaRPr lang="en-US"/>
          </a:p>
        </p:txBody>
      </p:sp>
      <p:sp>
        <p:nvSpPr>
          <p:cNvPr id="5" name="Footer Placeholder 4"/>
          <p:cNvSpPr>
            <a:spLocks noGrp="1"/>
          </p:cNvSpPr>
          <p:nvPr>
            <p:ph type="ftr" sz="quarter" idx="11"/>
          </p:nvPr>
        </p:nvSpPr>
        <p:spPr/>
        <p:txBody>
          <a:bodyPr/>
          <a:lstStyle/>
          <a:p>
            <a:r>
              <a:rPr lang="en-US" dirty="0"/>
              <a:t>Inheritance in C++</a:t>
            </a:r>
          </a:p>
        </p:txBody>
      </p:sp>
      <p:grpSp>
        <p:nvGrpSpPr>
          <p:cNvPr id="3" name="Content Placeholder 5"/>
          <p:cNvGrpSpPr>
            <a:grpSpLocks noGrp="1"/>
          </p:cNvGrpSpPr>
          <p:nvPr/>
        </p:nvGrpSpPr>
        <p:grpSpPr>
          <a:xfrm>
            <a:off x="3276601" y="1143001"/>
            <a:ext cx="5395703" cy="2514603"/>
            <a:chOff x="4411593" y="4411689"/>
            <a:chExt cx="3843461" cy="786312"/>
          </a:xfrm>
        </p:grpSpPr>
        <p:sp>
          <p:nvSpPr>
            <p:cNvPr id="7" name="Rectangle 6">
              <a:extLst>
                <a:ext uri="{FF2B5EF4-FFF2-40B4-BE49-F238E27FC236}">
                  <a16:creationId xmlns:a16="http://schemas.microsoft.com/office/drawing/2014/main" id="{DD7FF794-772E-4794-B1C0-401C4579922F}"/>
                </a:ext>
              </a:extLst>
            </p:cNvPr>
            <p:cNvSpPr/>
            <p:nvPr/>
          </p:nvSpPr>
          <p:spPr>
            <a:xfrm>
              <a:off x="5225773" y="4411689"/>
              <a:ext cx="1954033" cy="1845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002060"/>
                  </a:solidFill>
                  <a:latin typeface="Arial" pitchFamily="34" charset="0"/>
                  <a:cs typeface="Arial" pitchFamily="34" charset="0"/>
                </a:rPr>
                <a:t>student</a:t>
              </a:r>
              <a:endParaRPr lang="en-IN" b="1" dirty="0"/>
            </a:p>
          </p:txBody>
        </p:sp>
        <p:sp>
          <p:nvSpPr>
            <p:cNvPr id="8" name="Rectangle 7">
              <a:extLst>
                <a:ext uri="{FF2B5EF4-FFF2-40B4-BE49-F238E27FC236}">
                  <a16:creationId xmlns:a16="http://schemas.microsoft.com/office/drawing/2014/main" id="{51153A49-878F-450D-9CDE-6D22BA01A01D}"/>
                </a:ext>
              </a:extLst>
            </p:cNvPr>
            <p:cNvSpPr/>
            <p:nvPr/>
          </p:nvSpPr>
          <p:spPr>
            <a:xfrm>
              <a:off x="4411593" y="4784265"/>
              <a:ext cx="1563756" cy="17609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002060"/>
                  </a:solidFill>
                  <a:latin typeface="Arial" pitchFamily="34" charset="0"/>
                  <a:cs typeface="Arial" pitchFamily="34" charset="0"/>
                </a:rPr>
                <a:t>test</a:t>
              </a:r>
              <a:endParaRPr lang="en-IN" b="1" dirty="0"/>
            </a:p>
          </p:txBody>
        </p:sp>
        <p:sp>
          <p:nvSpPr>
            <p:cNvPr id="10" name="Rectangle 9">
              <a:extLst>
                <a:ext uri="{FF2B5EF4-FFF2-40B4-BE49-F238E27FC236}">
                  <a16:creationId xmlns:a16="http://schemas.microsoft.com/office/drawing/2014/main" id="{4EE51241-9D13-4E09-AF3D-BD34A98ADE41}"/>
                </a:ext>
              </a:extLst>
            </p:cNvPr>
            <p:cNvSpPr/>
            <p:nvPr/>
          </p:nvSpPr>
          <p:spPr>
            <a:xfrm>
              <a:off x="6691298" y="4809176"/>
              <a:ext cx="1563756" cy="1743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002060"/>
                  </a:solidFill>
                  <a:latin typeface="Arial" pitchFamily="34" charset="0"/>
                  <a:cs typeface="Arial" pitchFamily="34" charset="0"/>
                </a:rPr>
                <a:t>sports</a:t>
              </a:r>
              <a:endParaRPr lang="en-IN" b="1" dirty="0"/>
            </a:p>
          </p:txBody>
        </p:sp>
        <p:cxnSp>
          <p:nvCxnSpPr>
            <p:cNvPr id="11" name="Straight Arrow Connector 10">
              <a:extLst>
                <a:ext uri="{FF2B5EF4-FFF2-40B4-BE49-F238E27FC236}">
                  <a16:creationId xmlns:a16="http://schemas.microsoft.com/office/drawing/2014/main" id="{08525014-A7A6-458D-98E2-38F80A9F1B42}"/>
                </a:ext>
              </a:extLst>
            </p:cNvPr>
            <p:cNvCxnSpPr/>
            <p:nvPr/>
          </p:nvCxnSpPr>
          <p:spPr>
            <a:xfrm flipV="1">
              <a:off x="5442890" y="4602309"/>
              <a:ext cx="542786" cy="166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734DF15-FB50-4F16-9FB5-7213B7F58D53}"/>
                </a:ext>
              </a:extLst>
            </p:cNvPr>
            <p:cNvCxnSpPr/>
            <p:nvPr/>
          </p:nvCxnSpPr>
          <p:spPr>
            <a:xfrm rot="5400000" flipH="1" flipV="1">
              <a:off x="6936886" y="4846523"/>
              <a:ext cx="214449" cy="4885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9" name="Rectangle 28"/>
          <p:cNvSpPr/>
          <p:nvPr/>
        </p:nvSpPr>
        <p:spPr>
          <a:xfrm>
            <a:off x="1524000" y="609600"/>
            <a:ext cx="8839200" cy="738664"/>
          </a:xfrm>
          <a:prstGeom prst="rect">
            <a:avLst/>
          </a:prstGeom>
        </p:spPr>
        <p:txBody>
          <a:bodyPr wrap="square">
            <a:spAutoFit/>
          </a:bodyPr>
          <a:lstStyle/>
          <a:p>
            <a:r>
              <a:rPr lang="en-IN" sz="2400" b="1" dirty="0">
                <a:latin typeface="Arial" pitchFamily="34" charset="0"/>
                <a:cs typeface="Arial" pitchFamily="34" charset="0"/>
              </a:rPr>
              <a:t>Hybrid Inheritance:</a:t>
            </a:r>
          </a:p>
          <a:p>
            <a:r>
              <a:rPr lang="en-IN" dirty="0">
                <a:solidFill>
                  <a:srgbClr val="002060"/>
                </a:solidFill>
              </a:rPr>
              <a:t>                   </a:t>
            </a:r>
            <a:r>
              <a:rPr lang="en-IN" dirty="0"/>
              <a:t>                   </a:t>
            </a:r>
          </a:p>
        </p:txBody>
      </p:sp>
      <p:sp>
        <p:nvSpPr>
          <p:cNvPr id="49" name="Rectangle 48"/>
          <p:cNvSpPr/>
          <p:nvPr/>
        </p:nvSpPr>
        <p:spPr>
          <a:xfrm>
            <a:off x="4876801" y="4800600"/>
            <a:ext cx="3050835" cy="338554"/>
          </a:xfrm>
          <a:prstGeom prst="rect">
            <a:avLst/>
          </a:prstGeom>
        </p:spPr>
        <p:txBody>
          <a:bodyPr wrap="none">
            <a:spAutoFit/>
          </a:bodyPr>
          <a:lstStyle/>
          <a:p>
            <a:r>
              <a:rPr lang="en-IN" sz="1600" dirty="0">
                <a:latin typeface="Arial" pitchFamily="34" charset="0"/>
                <a:cs typeface="Arial" pitchFamily="34" charset="0"/>
              </a:rPr>
              <a:t>Multilevel + Multiple Inheritance</a:t>
            </a:r>
          </a:p>
        </p:txBody>
      </p:sp>
      <p:grpSp>
        <p:nvGrpSpPr>
          <p:cNvPr id="53" name="Group 52"/>
          <p:cNvGrpSpPr/>
          <p:nvPr/>
        </p:nvGrpSpPr>
        <p:grpSpPr>
          <a:xfrm>
            <a:off x="4495801" y="2895601"/>
            <a:ext cx="2728703" cy="1272441"/>
            <a:chOff x="2971800" y="2895600"/>
            <a:chExt cx="2728703" cy="1272441"/>
          </a:xfrm>
        </p:grpSpPr>
        <p:sp>
          <p:nvSpPr>
            <p:cNvPr id="26" name="Rectangle 25">
              <a:extLst>
                <a:ext uri="{FF2B5EF4-FFF2-40B4-BE49-F238E27FC236}">
                  <a16:creationId xmlns:a16="http://schemas.microsoft.com/office/drawing/2014/main" id="{9D5348C6-E4E2-45AA-81DB-74B81A6D7152}"/>
                </a:ext>
              </a:extLst>
            </p:cNvPr>
            <p:cNvSpPr/>
            <p:nvPr/>
          </p:nvSpPr>
          <p:spPr>
            <a:xfrm>
              <a:off x="3048000" y="3657600"/>
              <a:ext cx="2652503" cy="5104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002060"/>
                  </a:solidFill>
                  <a:latin typeface="Arial" pitchFamily="34" charset="0"/>
                  <a:cs typeface="Arial" pitchFamily="34" charset="0"/>
                </a:rPr>
                <a:t>result</a:t>
              </a:r>
              <a:endParaRPr lang="en-IN" b="1" dirty="0"/>
            </a:p>
          </p:txBody>
        </p:sp>
        <p:cxnSp>
          <p:nvCxnSpPr>
            <p:cNvPr id="40" name="Straight Arrow Connector 39">
              <a:extLst>
                <a:ext uri="{FF2B5EF4-FFF2-40B4-BE49-F238E27FC236}">
                  <a16:creationId xmlns:a16="http://schemas.microsoft.com/office/drawing/2014/main" id="{3734DF15-FB50-4F16-9FB5-7213B7F58D53}"/>
                </a:ext>
              </a:extLst>
            </p:cNvPr>
            <p:cNvCxnSpPr/>
            <p:nvPr/>
          </p:nvCxnSpPr>
          <p:spPr>
            <a:xfrm rot="10800000">
              <a:off x="2971800" y="2895600"/>
              <a:ext cx="838200"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6541378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229600" cy="563562"/>
          </a:xfrm>
        </p:spPr>
        <p:txBody>
          <a:bodyPr>
            <a:noAutofit/>
          </a:bodyPr>
          <a:lstStyle/>
          <a:p>
            <a:pPr algn="l"/>
            <a:r>
              <a:rPr lang="en-US" altLang="en-US" sz="1800" b="1" dirty="0">
                <a:solidFill>
                  <a:srgbClr val="C00000"/>
                </a:solidFill>
                <a:latin typeface="Arial" pitchFamily="34" charset="0"/>
                <a:ea typeface="MS Mincho" charset="-128"/>
                <a:cs typeface="Arial" pitchFamily="34" charset="0"/>
              </a:rPr>
              <a:t>Cont…</a:t>
            </a:r>
            <a:br>
              <a:rPr lang="en-US" altLang="en-US" sz="1800" b="1" dirty="0">
                <a:solidFill>
                  <a:srgbClr val="C00000"/>
                </a:solidFill>
                <a:latin typeface="Arial" pitchFamily="34" charset="0"/>
                <a:ea typeface="MS Mincho" charset="-128"/>
                <a:cs typeface="Arial" pitchFamily="34" charset="0"/>
              </a:rPr>
            </a:br>
            <a:r>
              <a:rPr lang="en-IN" sz="1800" dirty="0">
                <a:solidFill>
                  <a:srgbClr val="002060"/>
                </a:solidFill>
                <a:latin typeface="Arial" pitchFamily="34" charset="0"/>
                <a:cs typeface="Arial" pitchFamily="34" charset="0"/>
              </a:rPr>
              <a:t>//sample program to explain Hybrid inheritance</a:t>
            </a:r>
            <a:endParaRPr lang="en-US" sz="1800" dirty="0">
              <a:solidFill>
                <a:srgbClr val="002060"/>
              </a:solidFill>
            </a:endParaRPr>
          </a:p>
        </p:txBody>
      </p:sp>
      <p:sp>
        <p:nvSpPr>
          <p:cNvPr id="3" name="Content Placeholder 2"/>
          <p:cNvSpPr>
            <a:spLocks noGrp="1"/>
          </p:cNvSpPr>
          <p:nvPr>
            <p:ph sz="half" idx="1"/>
          </p:nvPr>
        </p:nvSpPr>
        <p:spPr>
          <a:xfrm>
            <a:off x="101600" y="609600"/>
            <a:ext cx="4495800" cy="6324600"/>
          </a:xfrm>
        </p:spPr>
        <p:txBody>
          <a:bodyPr>
            <a:noAutofit/>
          </a:bodyPr>
          <a:lstStyle/>
          <a:p>
            <a:pPr>
              <a:spcBef>
                <a:spcPts val="0"/>
              </a:spcBef>
              <a:buNone/>
            </a:pPr>
            <a:r>
              <a:rPr lang="en-US" sz="1500" dirty="0">
                <a:solidFill>
                  <a:srgbClr val="002060"/>
                </a:solidFill>
                <a:latin typeface="Arial" pitchFamily="34" charset="0"/>
                <a:cs typeface="Arial" pitchFamily="34" charset="0"/>
              </a:rPr>
              <a:t>class student</a:t>
            </a:r>
          </a:p>
          <a:p>
            <a:pPr>
              <a:spcBef>
                <a:spcPts val="0"/>
              </a:spcBef>
              <a:buNone/>
            </a:pPr>
            <a:r>
              <a:rPr lang="en-US" sz="1500" dirty="0">
                <a:solidFill>
                  <a:srgbClr val="002060"/>
                </a:solidFill>
                <a:latin typeface="Arial" pitchFamily="34" charset="0"/>
                <a:cs typeface="Arial" pitchFamily="34" charset="0"/>
              </a:rPr>
              <a:t>{   protected:</a:t>
            </a:r>
          </a:p>
          <a:p>
            <a:pPr>
              <a:spcBef>
                <a:spcPts val="0"/>
              </a:spcBef>
              <a:buNone/>
            </a:pPr>
            <a:r>
              <a:rPr lang="en-US" sz="1500" dirty="0">
                <a:solidFill>
                  <a:srgbClr val="002060"/>
                </a:solidFill>
                <a:latin typeface="Arial" pitchFamily="34" charset="0"/>
                <a:cs typeface="Arial" pitchFamily="34" charset="0"/>
              </a:rPr>
              <a:t>    int </a:t>
            </a:r>
            <a:r>
              <a:rPr lang="en-US" sz="1500" dirty="0" err="1">
                <a:solidFill>
                  <a:srgbClr val="002060"/>
                </a:solidFill>
                <a:latin typeface="Arial" pitchFamily="34" charset="0"/>
                <a:cs typeface="Arial" pitchFamily="34" charset="0"/>
              </a:rPr>
              <a:t>r_no</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getRollno</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cin</a:t>
            </a:r>
            <a:r>
              <a:rPr lang="en-US" sz="1500" dirty="0">
                <a:solidFill>
                  <a:srgbClr val="002060"/>
                </a:solidFill>
                <a:latin typeface="Arial" pitchFamily="34" charset="0"/>
                <a:cs typeface="Arial" pitchFamily="34" charset="0"/>
              </a:rPr>
              <a:t> &gt;&gt; </a:t>
            </a:r>
            <a:r>
              <a:rPr lang="en-US" sz="1500" dirty="0" err="1">
                <a:solidFill>
                  <a:srgbClr val="002060"/>
                </a:solidFill>
                <a:latin typeface="Arial" pitchFamily="34" charset="0"/>
                <a:cs typeface="Arial" pitchFamily="34" charset="0"/>
              </a:rPr>
              <a:t>r_no</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putRollno</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 &lt;&lt; </a:t>
            </a:r>
            <a:r>
              <a:rPr lang="en-US" sz="1500" dirty="0" err="1">
                <a:solidFill>
                  <a:srgbClr val="002060"/>
                </a:solidFill>
                <a:latin typeface="Arial" pitchFamily="34" charset="0"/>
                <a:cs typeface="Arial" pitchFamily="34" charset="0"/>
              </a:rPr>
              <a:t>r_no</a:t>
            </a:r>
            <a:r>
              <a:rPr lang="en-US" sz="1500" dirty="0">
                <a:solidFill>
                  <a:srgbClr val="002060"/>
                </a:solidFill>
                <a:latin typeface="Arial" pitchFamily="34" charset="0"/>
                <a:cs typeface="Arial" pitchFamily="34" charset="0"/>
              </a:rPr>
              <a:t> ;  }</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class test : public student</a:t>
            </a:r>
          </a:p>
          <a:p>
            <a:pPr>
              <a:spcBef>
                <a:spcPts val="0"/>
              </a:spcBef>
              <a:buNone/>
            </a:pPr>
            <a:r>
              <a:rPr lang="en-US" sz="1500" dirty="0">
                <a:solidFill>
                  <a:srgbClr val="002060"/>
                </a:solidFill>
                <a:latin typeface="Arial" pitchFamily="34" charset="0"/>
                <a:cs typeface="Arial" pitchFamily="34" charset="0"/>
              </a:rPr>
              <a:t>{    protected:</a:t>
            </a:r>
          </a:p>
          <a:p>
            <a:pPr>
              <a:spcBef>
                <a:spcPts val="0"/>
              </a:spcBef>
              <a:buNone/>
            </a:pPr>
            <a:r>
              <a:rPr lang="en-US" sz="1500" dirty="0">
                <a:solidFill>
                  <a:srgbClr val="002060"/>
                </a:solidFill>
                <a:latin typeface="Arial" pitchFamily="34" charset="0"/>
                <a:cs typeface="Arial" pitchFamily="34" charset="0"/>
              </a:rPr>
              <a:t>    int part1, part2;</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getMarks</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cin</a:t>
            </a:r>
            <a:r>
              <a:rPr lang="en-US" sz="1500" dirty="0">
                <a:solidFill>
                  <a:srgbClr val="002060"/>
                </a:solidFill>
                <a:latin typeface="Arial" pitchFamily="34" charset="0"/>
                <a:cs typeface="Arial" pitchFamily="34" charset="0"/>
              </a:rPr>
              <a:t> &gt;&gt; part1&gt;&gt; part2;  } </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putMarks</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 &lt;&lt; part1&lt;&lt; part2 &lt;&lt; "\n";  }</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class sports</a:t>
            </a:r>
          </a:p>
          <a:p>
            <a:pPr>
              <a:spcBef>
                <a:spcPts val="0"/>
              </a:spcBef>
              <a:buNone/>
            </a:pPr>
            <a:r>
              <a:rPr lang="en-US" sz="1500" dirty="0">
                <a:solidFill>
                  <a:srgbClr val="002060"/>
                </a:solidFill>
                <a:latin typeface="Arial" pitchFamily="34" charset="0"/>
                <a:cs typeface="Arial" pitchFamily="34" charset="0"/>
              </a:rPr>
              <a:t>{    protected:</a:t>
            </a:r>
          </a:p>
          <a:p>
            <a:pPr>
              <a:spcBef>
                <a:spcPts val="0"/>
              </a:spcBef>
              <a:buNone/>
            </a:pPr>
            <a:r>
              <a:rPr lang="en-US" sz="1500" dirty="0">
                <a:solidFill>
                  <a:srgbClr val="002060"/>
                </a:solidFill>
                <a:latin typeface="Arial" pitchFamily="34" charset="0"/>
                <a:cs typeface="Arial" pitchFamily="34" charset="0"/>
              </a:rPr>
              <a:t>    int score;</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getSportsMarks</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cin</a:t>
            </a:r>
            <a:r>
              <a:rPr lang="en-US" sz="1500" dirty="0">
                <a:solidFill>
                  <a:srgbClr val="002060"/>
                </a:solidFill>
                <a:latin typeface="Arial" pitchFamily="34" charset="0"/>
                <a:cs typeface="Arial" pitchFamily="34" charset="0"/>
              </a:rPr>
              <a:t> &gt;&gt; score;   }</a:t>
            </a:r>
          </a:p>
          <a:p>
            <a:pPr>
              <a:spcBef>
                <a:spcPts val="0"/>
              </a:spcBef>
              <a:buNone/>
            </a:pPr>
            <a:r>
              <a:rPr lang="en-US" sz="1500" dirty="0">
                <a:solidFill>
                  <a:srgbClr val="002060"/>
                </a:solidFill>
                <a:latin typeface="Arial" pitchFamily="34" charset="0"/>
                <a:cs typeface="Arial" pitchFamily="34" charset="0"/>
              </a:rPr>
              <a:t>     void </a:t>
            </a:r>
            <a:r>
              <a:rPr lang="en-US" sz="1500" dirty="0" err="1">
                <a:solidFill>
                  <a:srgbClr val="002060"/>
                </a:solidFill>
                <a:latin typeface="Arial" pitchFamily="34" charset="0"/>
                <a:cs typeface="Arial" pitchFamily="34" charset="0"/>
              </a:rPr>
              <a:t>putSportsMarks</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 &lt;&lt; score ;}</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endParaRPr lang="en-US" sz="1500" dirty="0">
              <a:solidFill>
                <a:srgbClr val="002060"/>
              </a:solidFill>
              <a:latin typeface="Arial" pitchFamily="34" charset="0"/>
              <a:cs typeface="Arial" pitchFamily="34" charset="0"/>
            </a:endParaRPr>
          </a:p>
        </p:txBody>
      </p:sp>
      <p:sp>
        <p:nvSpPr>
          <p:cNvPr id="4" name="Content Placeholder 3"/>
          <p:cNvSpPr>
            <a:spLocks noGrp="1"/>
          </p:cNvSpPr>
          <p:nvPr>
            <p:ph sz="half" idx="2"/>
          </p:nvPr>
        </p:nvSpPr>
        <p:spPr>
          <a:xfrm>
            <a:off x="6735617" y="107949"/>
            <a:ext cx="5188527" cy="6613525"/>
          </a:xfrm>
        </p:spPr>
        <p:txBody>
          <a:bodyPr>
            <a:normAutofit/>
          </a:bodyPr>
          <a:lstStyle/>
          <a:p>
            <a:pPr>
              <a:buNone/>
            </a:pPr>
            <a:r>
              <a:rPr lang="en-US" sz="1500" dirty="0" smtClean="0">
                <a:solidFill>
                  <a:srgbClr val="002060"/>
                </a:solidFill>
                <a:latin typeface="Arial" pitchFamily="34" charset="0"/>
                <a:cs typeface="Arial" pitchFamily="34" charset="0"/>
              </a:rPr>
              <a:t>class </a:t>
            </a:r>
            <a:r>
              <a:rPr lang="en-US" sz="1500" dirty="0">
                <a:solidFill>
                  <a:srgbClr val="002060"/>
                </a:solidFill>
                <a:latin typeface="Arial" pitchFamily="34" charset="0"/>
                <a:cs typeface="Arial" pitchFamily="34" charset="0"/>
              </a:rPr>
              <a:t>result : public test, public sports</a:t>
            </a:r>
          </a:p>
          <a:p>
            <a:pPr>
              <a:buNone/>
            </a:pPr>
            <a:r>
              <a:rPr lang="en-US" sz="1500" dirty="0" smtClean="0">
                <a:solidFill>
                  <a:srgbClr val="002060"/>
                </a:solidFill>
                <a:latin typeface="Arial" pitchFamily="34" charset="0"/>
                <a:cs typeface="Arial" pitchFamily="34" charset="0"/>
              </a:rPr>
              <a:t>{    </a:t>
            </a:r>
            <a:r>
              <a:rPr lang="en-US" sz="1500" dirty="0">
                <a:solidFill>
                  <a:srgbClr val="002060"/>
                </a:solidFill>
                <a:latin typeface="Arial" pitchFamily="34" charset="0"/>
                <a:cs typeface="Arial" pitchFamily="34" charset="0"/>
              </a:rPr>
              <a:t>int total;</a:t>
            </a:r>
          </a:p>
          <a:p>
            <a:pPr>
              <a:buNone/>
            </a:pPr>
            <a:r>
              <a:rPr lang="en-US" sz="1500" dirty="0">
                <a:solidFill>
                  <a:srgbClr val="002060"/>
                </a:solidFill>
                <a:latin typeface="Arial" pitchFamily="34" charset="0"/>
                <a:cs typeface="Arial" pitchFamily="34" charset="0"/>
              </a:rPr>
              <a:t> </a:t>
            </a:r>
            <a:r>
              <a:rPr lang="en-US" sz="1500" dirty="0" smtClean="0">
                <a:solidFill>
                  <a:srgbClr val="002060"/>
                </a:solidFill>
                <a:latin typeface="Arial" pitchFamily="34" charset="0"/>
                <a:cs typeface="Arial" pitchFamily="34" charset="0"/>
              </a:rPr>
              <a:t>   </a:t>
            </a:r>
            <a:r>
              <a:rPr lang="en-US" sz="1500" dirty="0">
                <a:solidFill>
                  <a:srgbClr val="002060"/>
                </a:solidFill>
                <a:latin typeface="Arial" pitchFamily="34" charset="0"/>
                <a:cs typeface="Arial" pitchFamily="34" charset="0"/>
              </a:rPr>
              <a:t>public:</a:t>
            </a:r>
          </a:p>
          <a:p>
            <a:pPr>
              <a:buNone/>
            </a:pPr>
            <a:r>
              <a:rPr lang="en-US" sz="1500" dirty="0">
                <a:solidFill>
                  <a:srgbClr val="002060"/>
                </a:solidFill>
                <a:latin typeface="Arial" pitchFamily="34" charset="0"/>
                <a:cs typeface="Arial" pitchFamily="34" charset="0"/>
              </a:rPr>
              <a:t>    void display ()</a:t>
            </a:r>
          </a:p>
          <a:p>
            <a:pPr>
              <a:buNone/>
            </a:pPr>
            <a:r>
              <a:rPr lang="en-US" sz="1500" dirty="0">
                <a:solidFill>
                  <a:srgbClr val="002060"/>
                </a:solidFill>
                <a:latin typeface="Arial" pitchFamily="34" charset="0"/>
                <a:cs typeface="Arial" pitchFamily="34" charset="0"/>
              </a:rPr>
              <a:t>    {  total = part1 + part2 + score;</a:t>
            </a:r>
          </a:p>
          <a:p>
            <a:pPr>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putRollno</a:t>
            </a:r>
            <a:r>
              <a:rPr lang="en-US" sz="1500" dirty="0">
                <a:solidFill>
                  <a:srgbClr val="002060"/>
                </a:solidFill>
                <a:latin typeface="Arial" pitchFamily="34" charset="0"/>
                <a:cs typeface="Arial" pitchFamily="34" charset="0"/>
              </a:rPr>
              <a:t>();</a:t>
            </a:r>
          </a:p>
          <a:p>
            <a:pPr>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putMarks</a:t>
            </a:r>
            <a:r>
              <a:rPr lang="en-US" sz="1500" dirty="0">
                <a:solidFill>
                  <a:srgbClr val="002060"/>
                </a:solidFill>
                <a:latin typeface="Arial" pitchFamily="34" charset="0"/>
                <a:cs typeface="Arial" pitchFamily="34" charset="0"/>
              </a:rPr>
              <a:t>();</a:t>
            </a:r>
          </a:p>
          <a:p>
            <a:pPr>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putSportsMarks</a:t>
            </a:r>
            <a:r>
              <a:rPr lang="en-US" sz="1500" dirty="0">
                <a:solidFill>
                  <a:srgbClr val="002060"/>
                </a:solidFill>
                <a:latin typeface="Arial" pitchFamily="34" charset="0"/>
                <a:cs typeface="Arial" pitchFamily="34" charset="0"/>
              </a:rPr>
              <a:t>();</a:t>
            </a:r>
          </a:p>
          <a:p>
            <a:pPr>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 &lt;&lt; "Total Score : " &lt;&lt; total ;</a:t>
            </a:r>
          </a:p>
          <a:p>
            <a:pPr>
              <a:buNone/>
            </a:pPr>
            <a:r>
              <a:rPr lang="en-US" sz="1500" dirty="0">
                <a:solidFill>
                  <a:srgbClr val="002060"/>
                </a:solidFill>
                <a:latin typeface="Arial" pitchFamily="34" charset="0"/>
                <a:cs typeface="Arial" pitchFamily="34" charset="0"/>
              </a:rPr>
              <a:t>    }</a:t>
            </a:r>
          </a:p>
          <a:p>
            <a:pPr>
              <a:buNone/>
            </a:pPr>
            <a:r>
              <a:rPr lang="en-US" sz="1500" dirty="0">
                <a:solidFill>
                  <a:srgbClr val="002060"/>
                </a:solidFill>
                <a:latin typeface="Arial" pitchFamily="34" charset="0"/>
                <a:cs typeface="Arial" pitchFamily="34" charset="0"/>
              </a:rPr>
              <a:t>};</a:t>
            </a:r>
          </a:p>
          <a:p>
            <a:pPr>
              <a:buNone/>
            </a:pPr>
            <a:r>
              <a:rPr lang="en-US" sz="1500" dirty="0">
                <a:solidFill>
                  <a:srgbClr val="002060"/>
                </a:solidFill>
                <a:latin typeface="Arial" pitchFamily="34" charset="0"/>
                <a:cs typeface="Arial" pitchFamily="34" charset="0"/>
              </a:rPr>
              <a:t>int main ()</a:t>
            </a:r>
          </a:p>
          <a:p>
            <a:pPr>
              <a:buNone/>
            </a:pPr>
            <a:r>
              <a:rPr lang="en-US" sz="1500" dirty="0">
                <a:solidFill>
                  <a:srgbClr val="002060"/>
                </a:solidFill>
                <a:latin typeface="Arial" pitchFamily="34" charset="0"/>
                <a:cs typeface="Arial" pitchFamily="34" charset="0"/>
              </a:rPr>
              <a:t>{  result s1;</a:t>
            </a:r>
          </a:p>
          <a:p>
            <a:pPr>
              <a:buNone/>
            </a:pPr>
            <a:r>
              <a:rPr lang="en-US" sz="1500" dirty="0">
                <a:solidFill>
                  <a:srgbClr val="002060"/>
                </a:solidFill>
                <a:latin typeface="Arial" pitchFamily="34" charset="0"/>
                <a:cs typeface="Arial" pitchFamily="34" charset="0"/>
              </a:rPr>
              <a:t>  s1.getRollno();</a:t>
            </a:r>
          </a:p>
          <a:p>
            <a:pPr>
              <a:buNone/>
            </a:pPr>
            <a:r>
              <a:rPr lang="en-US" sz="1500" dirty="0">
                <a:solidFill>
                  <a:srgbClr val="002060"/>
                </a:solidFill>
                <a:latin typeface="Arial" pitchFamily="34" charset="0"/>
                <a:cs typeface="Arial" pitchFamily="34" charset="0"/>
              </a:rPr>
              <a:t>  s1.getMarks();</a:t>
            </a:r>
          </a:p>
          <a:p>
            <a:pPr>
              <a:buNone/>
            </a:pPr>
            <a:r>
              <a:rPr lang="en-US" sz="1500" dirty="0">
                <a:solidFill>
                  <a:srgbClr val="002060"/>
                </a:solidFill>
                <a:latin typeface="Arial" pitchFamily="34" charset="0"/>
                <a:cs typeface="Arial" pitchFamily="34" charset="0"/>
              </a:rPr>
              <a:t>  s1.getSportsMarks();</a:t>
            </a:r>
          </a:p>
          <a:p>
            <a:pPr>
              <a:buNone/>
            </a:pPr>
            <a:r>
              <a:rPr lang="en-US" sz="1500" dirty="0">
                <a:solidFill>
                  <a:srgbClr val="002060"/>
                </a:solidFill>
                <a:latin typeface="Arial" pitchFamily="34" charset="0"/>
                <a:cs typeface="Arial" pitchFamily="34" charset="0"/>
              </a:rPr>
              <a:t>  s1.display();</a:t>
            </a:r>
          </a:p>
          <a:p>
            <a:pPr>
              <a:buNone/>
            </a:pPr>
            <a:r>
              <a:rPr lang="en-US" sz="1500" dirty="0">
                <a:solidFill>
                  <a:srgbClr val="002060"/>
                </a:solidFill>
                <a:latin typeface="Arial" pitchFamily="34" charset="0"/>
                <a:cs typeface="Arial" pitchFamily="34" charset="0"/>
              </a:rPr>
              <a:t>  return 0;</a:t>
            </a:r>
          </a:p>
          <a:p>
            <a:pPr>
              <a:buNone/>
            </a:pPr>
            <a:r>
              <a:rPr lang="en-US" sz="1500" dirty="0">
                <a:solidFill>
                  <a:srgbClr val="002060"/>
                </a:solidFill>
                <a:latin typeface="Arial" pitchFamily="34" charset="0"/>
                <a:cs typeface="Arial" pitchFamily="34" charset="0"/>
              </a:rPr>
              <a:t>}</a:t>
            </a:r>
          </a:p>
          <a:p>
            <a:pPr>
              <a:buNone/>
            </a:pPr>
            <a:endParaRPr lang="en-US" sz="1500" dirty="0">
              <a:latin typeface="Arial" pitchFamily="34" charset="0"/>
              <a:cs typeface="Arial" pitchFamily="34" charset="0"/>
            </a:endParaRPr>
          </a:p>
          <a:p>
            <a:pPr>
              <a:buNone/>
            </a:pPr>
            <a:endParaRPr lang="en-US" sz="1500"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a:t>Inheritance in C++</a:t>
            </a:r>
            <a:endParaRPr lang="en-US" dirty="0"/>
          </a:p>
        </p:txBody>
      </p:sp>
      <p:sp>
        <p:nvSpPr>
          <p:cNvPr id="6" name="Slide Number Placeholder 5"/>
          <p:cNvSpPr>
            <a:spLocks noGrp="1"/>
          </p:cNvSpPr>
          <p:nvPr>
            <p:ph type="sldNum" sz="quarter" idx="12"/>
          </p:nvPr>
        </p:nvSpPr>
        <p:spPr/>
        <p:txBody>
          <a:bodyPr/>
          <a:lstStyle/>
          <a:p>
            <a:fld id="{190A92EF-88A5-4EC5-8ABD-14305C53BB88}" type="slidenum">
              <a:rPr lang="en-US" smtClean="0"/>
              <a:pPr/>
              <a:t>48</a:t>
            </a:fld>
            <a:endParaRPr lang="en-US"/>
          </a:p>
        </p:txBody>
      </p:sp>
    </p:spTree>
    <p:extLst>
      <p:ext uri="{BB962C8B-B14F-4D97-AF65-F5344CB8AC3E}">
        <p14:creationId xmlns:p14="http://schemas.microsoft.com/office/powerpoint/2010/main" val="487037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838200"/>
          </a:xfrm>
        </p:spPr>
        <p:txBody>
          <a:bodyPr>
            <a:normAutofit fontScale="90000"/>
          </a:bodyPr>
          <a:lstStyle/>
          <a:p>
            <a:pPr algn="l"/>
            <a:r>
              <a:rPr lang="en-US" dirty="0">
                <a:solidFill>
                  <a:srgbClr val="002060"/>
                </a:solidFill>
                <a:latin typeface="Arial" pitchFamily="34" charset="0"/>
                <a:cs typeface="Arial" pitchFamily="34" charset="0"/>
              </a:rPr>
              <a:t/>
            </a:r>
            <a:br>
              <a:rPr lang="en-US" dirty="0">
                <a:solidFill>
                  <a:srgbClr val="002060"/>
                </a:solidFill>
                <a:latin typeface="Arial" pitchFamily="34" charset="0"/>
                <a:cs typeface="Arial" pitchFamily="34" charset="0"/>
              </a:rPr>
            </a:br>
            <a:r>
              <a:rPr lang="en-US" altLang="en-US" sz="2700" b="1" dirty="0">
                <a:solidFill>
                  <a:srgbClr val="C00000"/>
                </a:solidFill>
                <a:latin typeface="Arial" pitchFamily="34" charset="0"/>
                <a:ea typeface="MS Mincho" charset="-128"/>
                <a:cs typeface="Arial" pitchFamily="34" charset="0"/>
              </a:rPr>
              <a:t>Execution order of constructor and destructor </a:t>
            </a:r>
            <a:r>
              <a:rPr lang="en-US" dirty="0">
                <a:solidFill>
                  <a:srgbClr val="002060"/>
                </a:solidFill>
                <a:latin typeface="Arial" pitchFamily="34" charset="0"/>
                <a:cs typeface="Arial" pitchFamily="34" charset="0"/>
              </a:rPr>
              <a:t/>
            </a:r>
            <a:br>
              <a:rPr lang="en-US" dirty="0">
                <a:solidFill>
                  <a:srgbClr val="002060"/>
                </a:solidFill>
                <a:latin typeface="Arial" pitchFamily="34" charset="0"/>
                <a:cs typeface="Arial" pitchFamily="34" charset="0"/>
              </a:rPr>
            </a:br>
            <a:endParaRPr lang="en-US" dirty="0"/>
          </a:p>
        </p:txBody>
      </p:sp>
      <p:sp>
        <p:nvSpPr>
          <p:cNvPr id="3" name="Content Placeholder 2"/>
          <p:cNvSpPr>
            <a:spLocks noGrp="1"/>
          </p:cNvSpPr>
          <p:nvPr>
            <p:ph idx="1"/>
          </p:nvPr>
        </p:nvSpPr>
        <p:spPr>
          <a:xfrm>
            <a:off x="1524000" y="685800"/>
            <a:ext cx="8686800" cy="6019800"/>
          </a:xfrm>
        </p:spPr>
        <p:txBody>
          <a:bodyPr>
            <a:normAutofit/>
          </a:bodyPr>
          <a:lstStyle/>
          <a:p>
            <a:pPr>
              <a:lnSpc>
                <a:spcPct val="150000"/>
              </a:lnSpc>
              <a:buFont typeface="Wingdings" pitchFamily="2" charset="2"/>
              <a:buChar char="v"/>
            </a:pPr>
            <a:r>
              <a:rPr lang="en-IN" sz="1800" dirty="0">
                <a:solidFill>
                  <a:srgbClr val="002060"/>
                </a:solidFill>
                <a:latin typeface="Arial" pitchFamily="34" charset="0"/>
                <a:cs typeface="Arial" pitchFamily="34" charset="0"/>
              </a:rPr>
              <a:t>Both base class and derived class can have their own constructor and destructor functions</a:t>
            </a:r>
          </a:p>
          <a:p>
            <a:pPr>
              <a:lnSpc>
                <a:spcPct val="150000"/>
              </a:lnSpc>
              <a:buNone/>
            </a:pPr>
            <a:endParaRPr lang="en-IN" sz="1800" dirty="0">
              <a:solidFill>
                <a:srgbClr val="002060"/>
              </a:solidFill>
              <a:latin typeface="Arial" pitchFamily="34" charset="0"/>
              <a:cs typeface="Arial" pitchFamily="34" charset="0"/>
            </a:endParaRPr>
          </a:p>
          <a:p>
            <a:pPr marL="0" indent="0">
              <a:lnSpc>
                <a:spcPct val="150000"/>
              </a:lnSpc>
              <a:buNone/>
            </a:pPr>
            <a:r>
              <a:rPr lang="en-IN" sz="1800" dirty="0">
                <a:solidFill>
                  <a:srgbClr val="002060"/>
                </a:solidFill>
                <a:latin typeface="Arial" pitchFamily="34" charset="0"/>
                <a:cs typeface="Arial" pitchFamily="34" charset="0"/>
              </a:rPr>
              <a:t>       </a:t>
            </a:r>
          </a:p>
          <a:p>
            <a:pPr>
              <a:buFont typeface="Wingdings" pitchFamily="2" charset="2"/>
              <a:buChar char="v"/>
            </a:pPr>
            <a:endParaRPr lang="en-IN" sz="1800" dirty="0">
              <a:solidFill>
                <a:srgbClr val="002060"/>
              </a:solidFill>
              <a:latin typeface="Arial" pitchFamily="34" charset="0"/>
              <a:cs typeface="Arial" pitchFamily="34" charset="0"/>
            </a:endParaRPr>
          </a:p>
          <a:p>
            <a:pPr>
              <a:buNone/>
            </a:pPr>
            <a:endParaRPr lang="en-IN" sz="1800" dirty="0">
              <a:solidFill>
                <a:srgbClr val="002060"/>
              </a:solidFill>
              <a:latin typeface="Arial" pitchFamily="34" charset="0"/>
              <a:cs typeface="Arial" pitchFamily="34" charset="0"/>
            </a:endParaRPr>
          </a:p>
          <a:p>
            <a:pPr>
              <a:buNone/>
            </a:pPr>
            <a:endParaRPr lang="en-IN" sz="1800" dirty="0">
              <a:solidFill>
                <a:srgbClr val="002060"/>
              </a:solidFill>
              <a:latin typeface="Arial" pitchFamily="34" charset="0"/>
              <a:cs typeface="Arial" pitchFamily="34" charset="0"/>
            </a:endParaRPr>
          </a:p>
          <a:p>
            <a:pPr>
              <a:buFont typeface="Wingdings" pitchFamily="2" charset="2"/>
              <a:buChar char="v"/>
            </a:pPr>
            <a:endParaRPr lang="en-IN" sz="1800" dirty="0">
              <a:solidFill>
                <a:srgbClr val="002060"/>
              </a:solidFill>
              <a:latin typeface="Arial" pitchFamily="34" charset="0"/>
              <a:cs typeface="Arial" pitchFamily="34" charset="0"/>
            </a:endParaRPr>
          </a:p>
          <a:p>
            <a:pPr>
              <a:buNone/>
            </a:pPr>
            <a:endParaRPr lang="en-IN" sz="1800" dirty="0">
              <a:solidFill>
                <a:srgbClr val="002060"/>
              </a:solidFill>
              <a:latin typeface="Arial" pitchFamily="34" charset="0"/>
              <a:cs typeface="Arial" pitchFamily="34" charset="0"/>
            </a:endParaRPr>
          </a:p>
          <a:p>
            <a:pPr>
              <a:buFont typeface="Wingdings" pitchFamily="2" charset="2"/>
              <a:buChar char="v"/>
            </a:pPr>
            <a:endParaRPr lang="en-IN" sz="1800" dirty="0" smtClean="0">
              <a:solidFill>
                <a:srgbClr val="002060"/>
              </a:solidFill>
              <a:latin typeface="Arial" pitchFamily="34" charset="0"/>
              <a:cs typeface="Arial" pitchFamily="34" charset="0"/>
            </a:endParaRPr>
          </a:p>
          <a:p>
            <a:pPr>
              <a:buFont typeface="Wingdings" pitchFamily="2" charset="2"/>
              <a:buChar char="v"/>
            </a:pPr>
            <a:endParaRPr lang="en-IN" sz="1800" dirty="0">
              <a:solidFill>
                <a:srgbClr val="002060"/>
              </a:solidFill>
              <a:latin typeface="Arial" pitchFamily="34" charset="0"/>
              <a:cs typeface="Arial" pitchFamily="34" charset="0"/>
            </a:endParaRPr>
          </a:p>
          <a:p>
            <a:pPr>
              <a:buFont typeface="Wingdings" pitchFamily="2" charset="2"/>
              <a:buChar char="v"/>
            </a:pPr>
            <a:r>
              <a:rPr lang="en-IN" sz="1800" dirty="0" smtClean="0">
                <a:solidFill>
                  <a:srgbClr val="002060"/>
                </a:solidFill>
                <a:latin typeface="Arial" pitchFamily="34" charset="0"/>
                <a:cs typeface="Arial" pitchFamily="34" charset="0"/>
              </a:rPr>
              <a:t>The </a:t>
            </a:r>
            <a:r>
              <a:rPr lang="en-IN" sz="1800" dirty="0">
                <a:solidFill>
                  <a:srgbClr val="002060"/>
                </a:solidFill>
                <a:latin typeface="Arial" pitchFamily="34" charset="0"/>
                <a:cs typeface="Arial" pitchFamily="34" charset="0"/>
              </a:rPr>
              <a:t>constructor functions are executed in the order of derivation</a:t>
            </a:r>
          </a:p>
          <a:p>
            <a:pPr>
              <a:buFont typeface="Wingdings" pitchFamily="2" charset="2"/>
              <a:buChar char="v"/>
            </a:pPr>
            <a:r>
              <a:rPr lang="en-IN" sz="1800" dirty="0" smtClean="0">
                <a:solidFill>
                  <a:srgbClr val="002060"/>
                </a:solidFill>
                <a:latin typeface="Arial" pitchFamily="34" charset="0"/>
                <a:cs typeface="Arial" pitchFamily="34" charset="0"/>
              </a:rPr>
              <a:t>The </a:t>
            </a:r>
            <a:r>
              <a:rPr lang="en-IN" sz="1800" dirty="0">
                <a:solidFill>
                  <a:srgbClr val="002060"/>
                </a:solidFill>
                <a:latin typeface="Arial" pitchFamily="34" charset="0"/>
                <a:cs typeface="Arial" pitchFamily="34" charset="0"/>
              </a:rPr>
              <a:t>destructor functions are executed in the reverse order</a:t>
            </a:r>
          </a:p>
          <a:p>
            <a:pPr>
              <a:buFont typeface="Wingdings" pitchFamily="2" charset="2"/>
              <a:buChar char="v"/>
            </a:pPr>
            <a:endParaRPr lang="en-US" sz="1800" dirty="0">
              <a:solidFill>
                <a:srgbClr val="00206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dirty="0"/>
              <a:t>Inheritance in C++</a:t>
            </a:r>
          </a:p>
        </p:txBody>
      </p:sp>
      <p:sp>
        <p:nvSpPr>
          <p:cNvPr id="5" name="Slide Number Placeholder 4"/>
          <p:cNvSpPr>
            <a:spLocks noGrp="1"/>
          </p:cNvSpPr>
          <p:nvPr>
            <p:ph type="sldNum" sz="quarter" idx="12"/>
          </p:nvPr>
        </p:nvSpPr>
        <p:spPr/>
        <p:txBody>
          <a:bodyPr/>
          <a:lstStyle/>
          <a:p>
            <a:fld id="{190A92EF-88A5-4EC5-8ABD-14305C53BB88}" type="slidenum">
              <a:rPr lang="en-US" smtClean="0"/>
              <a:pPr/>
              <a:t>49</a:t>
            </a:fld>
            <a:endParaRPr lang="en-US"/>
          </a:p>
        </p:txBody>
      </p:sp>
      <p:grpSp>
        <p:nvGrpSpPr>
          <p:cNvPr id="6" name="Group 5"/>
          <p:cNvGrpSpPr/>
          <p:nvPr/>
        </p:nvGrpSpPr>
        <p:grpSpPr>
          <a:xfrm>
            <a:off x="4870985" y="1524000"/>
            <a:ext cx="2215614" cy="2362200"/>
            <a:chOff x="2514600" y="2057399"/>
            <a:chExt cx="2398643" cy="4114801"/>
          </a:xfrm>
        </p:grpSpPr>
        <p:grpSp>
          <p:nvGrpSpPr>
            <p:cNvPr id="7" name="Group 12"/>
            <p:cNvGrpSpPr/>
            <p:nvPr/>
          </p:nvGrpSpPr>
          <p:grpSpPr>
            <a:xfrm>
              <a:off x="2514600" y="2057399"/>
              <a:ext cx="2398643" cy="2133599"/>
              <a:chOff x="2514600" y="2057400"/>
              <a:chExt cx="2398643" cy="2285830"/>
            </a:xfrm>
          </p:grpSpPr>
          <p:grpSp>
            <p:nvGrpSpPr>
              <p:cNvPr id="14" name="Group 5"/>
              <p:cNvGrpSpPr/>
              <p:nvPr/>
            </p:nvGrpSpPr>
            <p:grpSpPr>
              <a:xfrm>
                <a:off x="2514600" y="2057400"/>
                <a:ext cx="2398643" cy="1447800"/>
                <a:chOff x="2286000" y="2819400"/>
                <a:chExt cx="2398643" cy="1447800"/>
              </a:xfrm>
            </p:grpSpPr>
            <p:sp>
              <p:nvSpPr>
                <p:cNvPr id="17" name="Rectangle 16">
                  <a:extLst>
                    <a:ext uri="{FF2B5EF4-FFF2-40B4-BE49-F238E27FC236}">
                      <a16:creationId xmlns:a16="http://schemas.microsoft.com/office/drawing/2014/main" id="{0D5F7B15-3A86-4488-95DF-6C43A8BDB8D2}"/>
                    </a:ext>
                  </a:extLst>
                </p:cNvPr>
                <p:cNvSpPr/>
                <p:nvPr/>
              </p:nvSpPr>
              <p:spPr>
                <a:xfrm>
                  <a:off x="2292295" y="2819400"/>
                  <a:ext cx="2355906" cy="5688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Arial" pitchFamily="34" charset="0"/>
                      <a:cs typeface="Arial" pitchFamily="34" charset="0"/>
                    </a:rPr>
                    <a:t>Base class</a:t>
                  </a:r>
                </a:p>
              </p:txBody>
            </p:sp>
            <p:sp>
              <p:nvSpPr>
                <p:cNvPr id="18" name="Arrow: Up 5">
                  <a:extLst>
                    <a:ext uri="{FF2B5EF4-FFF2-40B4-BE49-F238E27FC236}">
                      <a16:creationId xmlns:a16="http://schemas.microsoft.com/office/drawing/2014/main" id="{7B35A563-3AA7-4FD5-B7A7-61E3ECFE6748}"/>
                    </a:ext>
                  </a:extLst>
                </p:cNvPr>
                <p:cNvSpPr/>
                <p:nvPr/>
              </p:nvSpPr>
              <p:spPr>
                <a:xfrm>
                  <a:off x="3352800" y="3352800"/>
                  <a:ext cx="152400" cy="304799"/>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BA37B40D-226B-4654-B213-1D71D6C84EB1}"/>
                    </a:ext>
                  </a:extLst>
                </p:cNvPr>
                <p:cNvSpPr/>
                <p:nvPr/>
              </p:nvSpPr>
              <p:spPr>
                <a:xfrm>
                  <a:off x="2286000" y="3657600"/>
                  <a:ext cx="2398643" cy="60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Arial" pitchFamily="34" charset="0"/>
                      <a:cs typeface="Arial" pitchFamily="34" charset="0"/>
                    </a:rPr>
                    <a:t>Derived class1</a:t>
                  </a:r>
                </a:p>
              </p:txBody>
            </p:sp>
          </p:grpSp>
          <p:sp>
            <p:nvSpPr>
              <p:cNvPr id="15" name="Arrow: Up 5">
                <a:extLst>
                  <a:ext uri="{FF2B5EF4-FFF2-40B4-BE49-F238E27FC236}">
                    <a16:creationId xmlns:a16="http://schemas.microsoft.com/office/drawing/2014/main" id="{7B35A563-3AA7-4FD5-B7A7-61E3ECFE6748}"/>
                  </a:ext>
                </a:extLst>
              </p:cNvPr>
              <p:cNvSpPr/>
              <p:nvPr/>
            </p:nvSpPr>
            <p:spPr>
              <a:xfrm>
                <a:off x="3581400" y="3505200"/>
                <a:ext cx="152400" cy="3048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A37B40D-226B-4654-B213-1D71D6C84EB1}"/>
                  </a:ext>
                </a:extLst>
              </p:cNvPr>
              <p:cNvSpPr/>
              <p:nvPr/>
            </p:nvSpPr>
            <p:spPr>
              <a:xfrm>
                <a:off x="2514600" y="3853409"/>
                <a:ext cx="2398643" cy="4898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Arial" pitchFamily="34" charset="0"/>
                    <a:cs typeface="Arial" pitchFamily="34" charset="0"/>
                  </a:rPr>
                  <a:t>Derived class2</a:t>
                </a:r>
              </a:p>
            </p:txBody>
          </p:sp>
        </p:grpSp>
        <p:sp>
          <p:nvSpPr>
            <p:cNvPr id="8" name="Rectangle 7">
              <a:extLst>
                <a:ext uri="{FF2B5EF4-FFF2-40B4-BE49-F238E27FC236}">
                  <a16:creationId xmlns:a16="http://schemas.microsoft.com/office/drawing/2014/main" id="{BA37B40D-226B-4654-B213-1D71D6C84EB1}"/>
                </a:ext>
              </a:extLst>
            </p:cNvPr>
            <p:cNvSpPr/>
            <p:nvPr/>
          </p:nvSpPr>
          <p:spPr>
            <a:xfrm>
              <a:off x="2514600" y="5715000"/>
              <a:ext cx="2398643" cy="457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Arial" pitchFamily="34" charset="0"/>
                  <a:cs typeface="Arial" pitchFamily="34" charset="0"/>
                </a:rPr>
                <a:t>Derived </a:t>
              </a:r>
              <a:r>
                <a:rPr lang="en-IN" b="1" dirty="0" err="1">
                  <a:latin typeface="Arial" pitchFamily="34" charset="0"/>
                  <a:cs typeface="Arial" pitchFamily="34" charset="0"/>
                </a:rPr>
                <a:t>classN</a:t>
              </a:r>
              <a:endParaRPr lang="en-IN" b="1" dirty="0">
                <a:latin typeface="Arial" pitchFamily="34" charset="0"/>
                <a:cs typeface="Arial" pitchFamily="34" charset="0"/>
              </a:endParaRPr>
            </a:p>
          </p:txBody>
        </p:sp>
        <p:sp>
          <p:nvSpPr>
            <p:cNvPr id="9" name="Arrow: Up 5">
              <a:extLst>
                <a:ext uri="{FF2B5EF4-FFF2-40B4-BE49-F238E27FC236}">
                  <a16:creationId xmlns:a16="http://schemas.microsoft.com/office/drawing/2014/main" id="{7B35A563-3AA7-4FD5-B7A7-61E3ECFE6748}"/>
                </a:ext>
              </a:extLst>
            </p:cNvPr>
            <p:cNvSpPr/>
            <p:nvPr/>
          </p:nvSpPr>
          <p:spPr>
            <a:xfrm>
              <a:off x="3581400" y="5181600"/>
              <a:ext cx="152400" cy="5334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p:cNvSpPr/>
            <p:nvPr/>
          </p:nvSpPr>
          <p:spPr>
            <a:xfrm>
              <a:off x="3581400" y="4419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flipV="1">
              <a:off x="3581400" y="4644759"/>
              <a:ext cx="76200" cy="79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flipV="1">
              <a:off x="3581400" y="4952998"/>
              <a:ext cx="76200" cy="796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1714500" y="4192411"/>
            <a:ext cx="8763000" cy="338554"/>
          </a:xfrm>
          <a:prstGeom prst="rect">
            <a:avLst/>
          </a:prstGeom>
          <a:noFill/>
        </p:spPr>
        <p:txBody>
          <a:bodyPr wrap="square" rtlCol="0">
            <a:spAutoFit/>
          </a:bodyPr>
          <a:lstStyle/>
          <a:p>
            <a:r>
              <a:rPr lang="en-US" sz="1600" b="1" dirty="0">
                <a:solidFill>
                  <a:srgbClr val="002060"/>
                </a:solidFill>
                <a:latin typeface="Arial" pitchFamily="34" charset="0"/>
                <a:cs typeface="Arial" pitchFamily="34" charset="0"/>
              </a:rPr>
              <a:t>Base class ,Derived class1 ,Derived class2,……………………………Derived </a:t>
            </a:r>
            <a:r>
              <a:rPr lang="en-US" sz="1600" b="1" dirty="0" err="1">
                <a:solidFill>
                  <a:srgbClr val="002060"/>
                </a:solidFill>
                <a:latin typeface="Arial" pitchFamily="34" charset="0"/>
                <a:cs typeface="Arial" pitchFamily="34" charset="0"/>
              </a:rPr>
              <a:t>classN</a:t>
            </a:r>
            <a:endParaRPr lang="en-US" sz="1600" b="1" dirty="0">
              <a:solidFill>
                <a:srgbClr val="002060"/>
              </a:solidFill>
              <a:latin typeface="Arial" pitchFamily="34" charset="0"/>
              <a:cs typeface="Arial" pitchFamily="34" charset="0"/>
            </a:endParaRPr>
          </a:p>
        </p:txBody>
      </p:sp>
      <p:sp>
        <p:nvSpPr>
          <p:cNvPr id="21" name="TextBox 20"/>
          <p:cNvSpPr txBox="1"/>
          <p:nvPr/>
        </p:nvSpPr>
        <p:spPr>
          <a:xfrm>
            <a:off x="1714499" y="4641463"/>
            <a:ext cx="9747827" cy="369332"/>
          </a:xfrm>
          <a:prstGeom prst="rect">
            <a:avLst/>
          </a:prstGeom>
          <a:noFill/>
        </p:spPr>
        <p:txBody>
          <a:bodyPr wrap="square" rtlCol="0">
            <a:spAutoFit/>
          </a:bodyPr>
          <a:lstStyle/>
          <a:p>
            <a:r>
              <a:rPr lang="en-US" b="1" dirty="0">
                <a:solidFill>
                  <a:srgbClr val="002060"/>
                </a:solidFill>
              </a:rPr>
              <a:t>Derived class N ,Derived class N-1 ,Derived N-2</a:t>
            </a:r>
            <a:r>
              <a:rPr lang="en-US" b="1" dirty="0" smtClean="0">
                <a:solidFill>
                  <a:srgbClr val="002060"/>
                </a:solidFill>
              </a:rPr>
              <a:t>,……………………………….Derived </a:t>
            </a:r>
            <a:r>
              <a:rPr lang="en-US" b="1" dirty="0">
                <a:solidFill>
                  <a:srgbClr val="002060"/>
                </a:solidFill>
              </a:rPr>
              <a:t>class1,Base class</a:t>
            </a:r>
          </a:p>
        </p:txBody>
      </p:sp>
    </p:spTree>
    <p:extLst>
      <p:ext uri="{BB962C8B-B14F-4D97-AF65-F5344CB8AC3E}">
        <p14:creationId xmlns:p14="http://schemas.microsoft.com/office/powerpoint/2010/main" val="372389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8199" t="31250" r="42606" b="28125"/>
          <a:stretch>
            <a:fillRect/>
          </a:stretch>
        </p:blipFill>
        <p:spPr bwMode="auto">
          <a:xfrm>
            <a:off x="1324708" y="152400"/>
            <a:ext cx="6400800" cy="2971800"/>
          </a:xfrm>
          <a:prstGeom prst="rect">
            <a:avLst/>
          </a:prstGeom>
          <a:noFill/>
          <a:ln w="9525">
            <a:noFill/>
            <a:miter lim="800000"/>
            <a:headEnd/>
            <a:tailEnd/>
          </a:ln>
          <a:effectLst/>
        </p:spPr>
      </p:pic>
      <p:sp>
        <p:nvSpPr>
          <p:cNvPr id="5" name="Rectangle 4"/>
          <p:cNvSpPr/>
          <p:nvPr/>
        </p:nvSpPr>
        <p:spPr>
          <a:xfrm>
            <a:off x="8458199" y="1143000"/>
            <a:ext cx="3341077" cy="1477328"/>
          </a:xfrm>
          <a:prstGeom prst="rect">
            <a:avLst/>
          </a:prstGeom>
        </p:spPr>
        <p:txBody>
          <a:bodyPr wrap="square">
            <a:spAutoFit/>
          </a:bodyPr>
          <a:lstStyle/>
          <a:p>
            <a:pPr algn="just"/>
            <a:r>
              <a:rPr lang="en-US" dirty="0">
                <a:solidFill>
                  <a:srgbClr val="FF3399"/>
                </a:solidFill>
                <a:effectLst>
                  <a:outerShdw blurRad="38100" dist="38100" dir="2700000" algn="tl">
                    <a:srgbClr val="000000">
                      <a:alpha val="43137"/>
                    </a:srgbClr>
                  </a:outerShdw>
                </a:effectLst>
              </a:rPr>
              <a:t>duplication of same code 3 times. This increases the chances of error and data redundancy. To avoid this type of situation, </a:t>
            </a:r>
            <a:r>
              <a:rPr lang="en-US" u="sng" dirty="0">
                <a:solidFill>
                  <a:srgbClr val="0070C0"/>
                </a:solidFill>
                <a:effectLst>
                  <a:outerShdw blurRad="38100" dist="38100" dir="2700000" algn="tl">
                    <a:srgbClr val="000000">
                      <a:alpha val="43137"/>
                    </a:srgbClr>
                  </a:outerShdw>
                </a:effectLst>
              </a:rPr>
              <a:t>inheritance</a:t>
            </a:r>
            <a:r>
              <a:rPr lang="en-US" dirty="0">
                <a:solidFill>
                  <a:srgbClr val="FF3399"/>
                </a:solidFill>
                <a:effectLst>
                  <a:outerShdw blurRad="38100" dist="38100" dir="2700000" algn="tl">
                    <a:srgbClr val="000000">
                      <a:alpha val="43137"/>
                    </a:srgbClr>
                  </a:outerShdw>
                </a:effectLst>
              </a:rPr>
              <a:t> is used</a:t>
            </a:r>
          </a:p>
        </p:txBody>
      </p:sp>
      <p:pic>
        <p:nvPicPr>
          <p:cNvPr id="6147" name="Picture 3"/>
          <p:cNvPicPr>
            <a:picLocks noChangeAspect="1" noChangeArrowheads="1"/>
          </p:cNvPicPr>
          <p:nvPr/>
        </p:nvPicPr>
        <p:blipFill>
          <a:blip r:embed="rId3"/>
          <a:srcRect l="9590" t="28125" r="42972" b="31250"/>
          <a:stretch>
            <a:fillRect/>
          </a:stretch>
        </p:blipFill>
        <p:spPr bwMode="auto">
          <a:xfrm>
            <a:off x="1362808" y="3628293"/>
            <a:ext cx="6172200" cy="29718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698320" y="3411360"/>
              <a:ext cx="1804320" cy="3287160"/>
            </p14:xfrm>
          </p:contentPart>
        </mc:Choice>
        <mc:Fallback xmlns="">
          <p:pic>
            <p:nvPicPr>
              <p:cNvPr id="2" name="Ink 1"/>
              <p:cNvPicPr/>
              <p:nvPr/>
            </p:nvPicPr>
            <p:blipFill>
              <a:blip r:embed="rId5"/>
              <a:stretch>
                <a:fillRect/>
              </a:stretch>
            </p:blipFill>
            <p:spPr>
              <a:xfrm>
                <a:off x="8688960" y="3402000"/>
                <a:ext cx="1823040" cy="3305880"/>
              </a:xfrm>
              <a:prstGeom prst="rect">
                <a:avLst/>
              </a:prstGeom>
            </p:spPr>
          </p:pic>
        </mc:Fallback>
      </mc:AlternateContent>
    </p:spTree>
    <p:extLst>
      <p:ext uri="{BB962C8B-B14F-4D97-AF65-F5344CB8AC3E}">
        <p14:creationId xmlns:p14="http://schemas.microsoft.com/office/powerpoint/2010/main" val="1352746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229600" cy="563562"/>
          </a:xfrm>
        </p:spPr>
        <p:txBody>
          <a:bodyPr>
            <a:noAutofit/>
          </a:bodyPr>
          <a:lstStyle/>
          <a:p>
            <a:pPr algn="l"/>
            <a:r>
              <a:rPr lang="en-US" altLang="en-US" sz="1800" b="1" dirty="0">
                <a:solidFill>
                  <a:srgbClr val="C00000"/>
                </a:solidFill>
                <a:latin typeface="Arial" pitchFamily="34" charset="0"/>
                <a:ea typeface="MS Mincho" charset="-128"/>
                <a:cs typeface="Arial" pitchFamily="34" charset="0"/>
              </a:rPr>
              <a:t>Cont…</a:t>
            </a:r>
            <a:br>
              <a:rPr lang="en-US" altLang="en-US" sz="1800" b="1" dirty="0">
                <a:solidFill>
                  <a:srgbClr val="C00000"/>
                </a:solidFill>
                <a:latin typeface="Arial" pitchFamily="34" charset="0"/>
                <a:ea typeface="MS Mincho" charset="-128"/>
                <a:cs typeface="Arial" pitchFamily="34" charset="0"/>
              </a:rPr>
            </a:br>
            <a:endParaRPr lang="en-US" sz="1800" dirty="0">
              <a:solidFill>
                <a:srgbClr val="002060"/>
              </a:solidFill>
            </a:endParaRPr>
          </a:p>
        </p:txBody>
      </p:sp>
      <p:sp>
        <p:nvSpPr>
          <p:cNvPr id="3" name="Content Placeholder 2"/>
          <p:cNvSpPr>
            <a:spLocks noGrp="1"/>
          </p:cNvSpPr>
          <p:nvPr>
            <p:ph sz="half" idx="1"/>
          </p:nvPr>
        </p:nvSpPr>
        <p:spPr>
          <a:xfrm>
            <a:off x="152400" y="533400"/>
            <a:ext cx="4495800" cy="6324600"/>
          </a:xfrm>
        </p:spPr>
        <p:txBody>
          <a:bodyPr>
            <a:noAutofit/>
          </a:bodyPr>
          <a:lstStyle/>
          <a:p>
            <a:pPr>
              <a:spcBef>
                <a:spcPts val="0"/>
              </a:spcBef>
              <a:buNone/>
            </a:pPr>
            <a:r>
              <a:rPr lang="en-US" sz="1500" dirty="0">
                <a:solidFill>
                  <a:srgbClr val="002060"/>
                </a:solidFill>
                <a:latin typeface="Arial" pitchFamily="34" charset="0"/>
                <a:cs typeface="Arial" pitchFamily="34" charset="0"/>
              </a:rPr>
              <a:t>class Base</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Base()  </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&lt;&lt;"base constructor\n";}</a:t>
            </a:r>
          </a:p>
          <a:p>
            <a:pPr>
              <a:spcBef>
                <a:spcPts val="0"/>
              </a:spcBef>
              <a:buNone/>
            </a:pPr>
            <a:r>
              <a:rPr lang="en-US" sz="1500" dirty="0">
                <a:solidFill>
                  <a:srgbClr val="002060"/>
                </a:solidFill>
                <a:latin typeface="Arial" pitchFamily="34" charset="0"/>
                <a:cs typeface="Arial" pitchFamily="34" charset="0"/>
              </a:rPr>
              <a:t>     ~Base()  </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&lt;&lt;"base destructor\n";}</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class derived1:public Base</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derived1()</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&lt;&lt;"derived1 constructor\n";}</a:t>
            </a:r>
          </a:p>
          <a:p>
            <a:pPr>
              <a:spcBef>
                <a:spcPts val="0"/>
              </a:spcBef>
              <a:buNone/>
            </a:pPr>
            <a:r>
              <a:rPr lang="en-US" sz="1500" dirty="0">
                <a:solidFill>
                  <a:srgbClr val="002060"/>
                </a:solidFill>
                <a:latin typeface="Arial" pitchFamily="34" charset="0"/>
                <a:cs typeface="Arial" pitchFamily="34" charset="0"/>
              </a:rPr>
              <a:t>     ~derived1()</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&lt;&lt;"derived1 destructor\n";}</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class derived2 : public derived1</a:t>
            </a:r>
          </a:p>
          <a:p>
            <a:pPr>
              <a:spcBef>
                <a:spcPts val="0"/>
              </a:spcBef>
              <a:buNone/>
            </a:pPr>
            <a:r>
              <a:rPr lang="en-US" sz="1500" dirty="0">
                <a:solidFill>
                  <a:srgbClr val="002060"/>
                </a:solidFill>
                <a:latin typeface="Arial" pitchFamily="34" charset="0"/>
                <a:cs typeface="Arial" pitchFamily="34" charset="0"/>
              </a:rPr>
              <a:t> {public: </a:t>
            </a:r>
          </a:p>
          <a:p>
            <a:pPr>
              <a:spcBef>
                <a:spcPts val="0"/>
              </a:spcBef>
              <a:buNone/>
            </a:pPr>
            <a:r>
              <a:rPr lang="en-US" sz="1500" dirty="0">
                <a:solidFill>
                  <a:srgbClr val="002060"/>
                </a:solidFill>
                <a:latin typeface="Arial" pitchFamily="34" charset="0"/>
                <a:cs typeface="Arial" pitchFamily="34" charset="0"/>
              </a:rPr>
              <a:t>    derived2()</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&lt;&lt;"derived2  constructor\n";}  </a:t>
            </a:r>
          </a:p>
          <a:p>
            <a:pPr>
              <a:spcBef>
                <a:spcPts val="0"/>
              </a:spcBef>
              <a:buNone/>
            </a:pPr>
            <a:r>
              <a:rPr lang="en-US" sz="1500" dirty="0">
                <a:solidFill>
                  <a:srgbClr val="002060"/>
                </a:solidFill>
                <a:latin typeface="Arial" pitchFamily="34" charset="0"/>
                <a:cs typeface="Arial" pitchFamily="34" charset="0"/>
              </a:rPr>
              <a:t>     ~derived2()</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&lt;&lt;"derived2 destructor\n";}  </a:t>
            </a:r>
          </a:p>
          <a:p>
            <a:pPr>
              <a:spcBef>
                <a:spcPts val="0"/>
              </a:spcBef>
              <a:buNone/>
            </a:pPr>
            <a:r>
              <a:rPr lang="en-US" sz="1500" dirty="0">
                <a:solidFill>
                  <a:srgbClr val="002060"/>
                </a:solidFill>
                <a:latin typeface="Arial" pitchFamily="34" charset="0"/>
                <a:cs typeface="Arial" pitchFamily="34" charset="0"/>
              </a:rPr>
              <a:t> };  </a:t>
            </a:r>
          </a:p>
          <a:p>
            <a:pPr>
              <a:spcBef>
                <a:spcPts val="0"/>
              </a:spcBef>
              <a:buNone/>
            </a:pP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 main()</a:t>
            </a:r>
          </a:p>
          <a:p>
            <a:pPr>
              <a:spcBef>
                <a:spcPts val="0"/>
              </a:spcBef>
              <a:buNone/>
            </a:pPr>
            <a:r>
              <a:rPr lang="en-US" sz="1500" dirty="0">
                <a:solidFill>
                  <a:srgbClr val="002060"/>
                </a:solidFill>
                <a:latin typeface="Arial" pitchFamily="34" charset="0"/>
                <a:cs typeface="Arial" pitchFamily="34" charset="0"/>
              </a:rPr>
              <a:t>{ derived2 </a:t>
            </a:r>
            <a:r>
              <a:rPr lang="en-US" sz="1500" dirty="0" err="1">
                <a:solidFill>
                  <a:srgbClr val="002060"/>
                </a:solidFill>
                <a:latin typeface="Arial" pitchFamily="34" charset="0"/>
                <a:cs typeface="Arial" pitchFamily="34" charset="0"/>
              </a:rPr>
              <a:t>obj</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a:t>
            </a:r>
          </a:p>
        </p:txBody>
      </p:sp>
      <p:sp>
        <p:nvSpPr>
          <p:cNvPr id="4" name="Content Placeholder 3"/>
          <p:cNvSpPr>
            <a:spLocks noGrp="1"/>
          </p:cNvSpPr>
          <p:nvPr>
            <p:ph sz="half" idx="2"/>
          </p:nvPr>
        </p:nvSpPr>
        <p:spPr>
          <a:xfrm>
            <a:off x="4202546" y="107950"/>
            <a:ext cx="8488218" cy="6248400"/>
          </a:xfrm>
        </p:spPr>
        <p:txBody>
          <a:bodyPr>
            <a:normAutofit/>
          </a:bodyPr>
          <a:lstStyle/>
          <a:p>
            <a:pPr>
              <a:buNone/>
            </a:pPr>
            <a:endParaRPr lang="en-US" sz="1500" dirty="0">
              <a:latin typeface="Arial" pitchFamily="34" charset="0"/>
              <a:cs typeface="Arial" pitchFamily="34" charset="0"/>
            </a:endParaRPr>
          </a:p>
          <a:p>
            <a:pPr>
              <a:buNone/>
            </a:pPr>
            <a:r>
              <a:rPr lang="en-US" sz="1500" dirty="0">
                <a:solidFill>
                  <a:srgbClr val="FF0000"/>
                </a:solidFill>
                <a:latin typeface="Arial" pitchFamily="34" charset="0"/>
                <a:cs typeface="Arial" pitchFamily="34" charset="0"/>
              </a:rPr>
              <a:t>output</a:t>
            </a:r>
          </a:p>
          <a:p>
            <a:pPr>
              <a:buNone/>
            </a:pPr>
            <a:r>
              <a:rPr lang="en-US" sz="1500" dirty="0">
                <a:solidFill>
                  <a:srgbClr val="002060"/>
                </a:solidFill>
                <a:latin typeface="Arial" pitchFamily="34" charset="0"/>
                <a:cs typeface="Arial" pitchFamily="34" charset="0"/>
              </a:rPr>
              <a:t>base constructor</a:t>
            </a:r>
          </a:p>
          <a:p>
            <a:pPr>
              <a:buNone/>
            </a:pPr>
            <a:r>
              <a:rPr lang="en-US" sz="1500" dirty="0">
                <a:solidFill>
                  <a:srgbClr val="002060"/>
                </a:solidFill>
                <a:latin typeface="Arial" pitchFamily="34" charset="0"/>
                <a:cs typeface="Arial" pitchFamily="34" charset="0"/>
              </a:rPr>
              <a:t>derived1 constructor</a:t>
            </a:r>
          </a:p>
          <a:p>
            <a:pPr>
              <a:buNone/>
            </a:pPr>
            <a:r>
              <a:rPr lang="en-US" sz="1500" dirty="0">
                <a:solidFill>
                  <a:srgbClr val="002060"/>
                </a:solidFill>
                <a:latin typeface="Arial" pitchFamily="34" charset="0"/>
                <a:cs typeface="Arial" pitchFamily="34" charset="0"/>
              </a:rPr>
              <a:t>derived2 constructor</a:t>
            </a:r>
          </a:p>
          <a:p>
            <a:pPr>
              <a:buNone/>
            </a:pPr>
            <a:r>
              <a:rPr lang="en-US" sz="1500" dirty="0">
                <a:solidFill>
                  <a:srgbClr val="002060"/>
                </a:solidFill>
                <a:latin typeface="Arial" pitchFamily="34" charset="0"/>
                <a:cs typeface="Arial" pitchFamily="34" charset="0"/>
              </a:rPr>
              <a:t>derived2 destructor</a:t>
            </a:r>
          </a:p>
          <a:p>
            <a:pPr>
              <a:buNone/>
            </a:pPr>
            <a:r>
              <a:rPr lang="en-US" sz="1500" dirty="0">
                <a:solidFill>
                  <a:srgbClr val="002060"/>
                </a:solidFill>
                <a:latin typeface="Arial" pitchFamily="34" charset="0"/>
                <a:cs typeface="Arial" pitchFamily="34" charset="0"/>
              </a:rPr>
              <a:t>derived1 destructor</a:t>
            </a:r>
          </a:p>
          <a:p>
            <a:pPr>
              <a:buNone/>
            </a:pPr>
            <a:r>
              <a:rPr lang="en-US" sz="1500" dirty="0">
                <a:solidFill>
                  <a:srgbClr val="002060"/>
                </a:solidFill>
                <a:latin typeface="Arial" pitchFamily="34" charset="0"/>
                <a:cs typeface="Arial" pitchFamily="34" charset="0"/>
              </a:rPr>
              <a:t>base destructor</a:t>
            </a:r>
          </a:p>
          <a:p>
            <a:pPr>
              <a:buNone/>
            </a:pPr>
            <a:endParaRPr lang="en-US" sz="1500" dirty="0">
              <a:latin typeface="Arial" pitchFamily="34" charset="0"/>
              <a:cs typeface="Arial" pitchFamily="34" charset="0"/>
            </a:endParaRPr>
          </a:p>
          <a:p>
            <a:pPr>
              <a:buFont typeface="Wingdings" pitchFamily="2" charset="2"/>
              <a:buChar char="v"/>
            </a:pPr>
            <a:r>
              <a:rPr lang="en-US" sz="1600" dirty="0">
                <a:solidFill>
                  <a:srgbClr val="002060"/>
                </a:solidFill>
                <a:latin typeface="Arial" pitchFamily="34" charset="0"/>
                <a:cs typeface="Arial" pitchFamily="34" charset="0"/>
              </a:rPr>
              <a:t>Whenever the derived class’s default constructor is called, the base class’s default constructor is called automatically</a:t>
            </a:r>
          </a:p>
          <a:p>
            <a:pPr>
              <a:buFont typeface="Wingdings" pitchFamily="2" charset="2"/>
              <a:buChar char="v"/>
            </a:pPr>
            <a:r>
              <a:rPr lang="en-US" sz="1600" dirty="0">
                <a:solidFill>
                  <a:srgbClr val="002060"/>
                </a:solidFill>
                <a:latin typeface="Arial" pitchFamily="34" charset="0"/>
                <a:cs typeface="Arial" pitchFamily="34" charset="0"/>
              </a:rPr>
              <a:t>Base class data members are all initialized first, before initializing the derived class member</a:t>
            </a:r>
          </a:p>
          <a:p>
            <a:pPr>
              <a:buFont typeface="Wingdings" pitchFamily="2" charset="2"/>
              <a:buChar char="v"/>
            </a:pPr>
            <a:r>
              <a:rPr lang="en-US" sz="1600" dirty="0">
                <a:solidFill>
                  <a:srgbClr val="002060"/>
                </a:solidFill>
                <a:latin typeface="Arial" pitchFamily="34" charset="0"/>
                <a:cs typeface="Arial" pitchFamily="34" charset="0"/>
              </a:rPr>
              <a:t>Derived class data members are all destroyed first, before destroying the base class members </a:t>
            </a:r>
            <a:endParaRPr lang="en-US" sz="1500" dirty="0">
              <a:latin typeface="Arial" pitchFamily="34" charset="0"/>
              <a:cs typeface="Arial" pitchFamily="34" charset="0"/>
            </a:endParaRPr>
          </a:p>
          <a:p>
            <a:pPr>
              <a:buNone/>
            </a:pPr>
            <a:endParaRPr lang="en-US" sz="1600" dirty="0"/>
          </a:p>
        </p:txBody>
      </p:sp>
      <p:sp>
        <p:nvSpPr>
          <p:cNvPr id="5" name="Footer Placeholder 4"/>
          <p:cNvSpPr>
            <a:spLocks noGrp="1"/>
          </p:cNvSpPr>
          <p:nvPr>
            <p:ph type="ftr" sz="quarter" idx="11"/>
          </p:nvPr>
        </p:nvSpPr>
        <p:spPr/>
        <p:txBody>
          <a:bodyPr/>
          <a:lstStyle/>
          <a:p>
            <a:r>
              <a:rPr lang="en-US" dirty="0"/>
              <a:t>Inheritance in C++</a:t>
            </a:r>
          </a:p>
        </p:txBody>
      </p:sp>
      <p:sp>
        <p:nvSpPr>
          <p:cNvPr id="6" name="Slide Number Placeholder 5"/>
          <p:cNvSpPr>
            <a:spLocks noGrp="1"/>
          </p:cNvSpPr>
          <p:nvPr>
            <p:ph type="sldNum" sz="quarter" idx="12"/>
          </p:nvPr>
        </p:nvSpPr>
        <p:spPr/>
        <p:txBody>
          <a:bodyPr/>
          <a:lstStyle/>
          <a:p>
            <a:fld id="{190A92EF-88A5-4EC5-8ABD-14305C53BB88}" type="slidenum">
              <a:rPr lang="en-US" smtClean="0"/>
              <a:pPr/>
              <a:t>50</a:t>
            </a:fld>
            <a:endParaRPr lang="en-US" dirty="0"/>
          </a:p>
        </p:txBody>
      </p:sp>
    </p:spTree>
    <p:extLst>
      <p:ext uri="{BB962C8B-B14F-4D97-AF65-F5344CB8AC3E}">
        <p14:creationId xmlns:p14="http://schemas.microsoft.com/office/powerpoint/2010/main" val="5950341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533400"/>
          </a:xfrm>
        </p:spPr>
        <p:txBody>
          <a:bodyPr>
            <a:normAutofit/>
          </a:bodyPr>
          <a:lstStyle/>
          <a:p>
            <a:pPr algn="l"/>
            <a:r>
              <a:rPr lang="en-US" sz="2400" b="1" dirty="0">
                <a:solidFill>
                  <a:srgbClr val="C00000"/>
                </a:solidFill>
                <a:latin typeface="Arial" pitchFamily="34" charset="0"/>
                <a:cs typeface="Arial" pitchFamily="34" charset="0"/>
              </a:rPr>
              <a:t>Cont…</a:t>
            </a:r>
          </a:p>
        </p:txBody>
      </p:sp>
      <p:sp>
        <p:nvSpPr>
          <p:cNvPr id="3" name="Content Placeholder 2"/>
          <p:cNvSpPr>
            <a:spLocks noGrp="1"/>
          </p:cNvSpPr>
          <p:nvPr>
            <p:ph idx="1"/>
          </p:nvPr>
        </p:nvSpPr>
        <p:spPr>
          <a:xfrm>
            <a:off x="1524000" y="609600"/>
            <a:ext cx="9144000" cy="6248400"/>
          </a:xfrm>
        </p:spPr>
        <p:txBody>
          <a:bodyPr>
            <a:normAutofit/>
          </a:bodyPr>
          <a:lstStyle/>
          <a:p>
            <a:pPr>
              <a:lnSpc>
                <a:spcPct val="150000"/>
              </a:lnSpc>
              <a:buFont typeface="Wingdings" pitchFamily="2" charset="2"/>
              <a:buChar char="v"/>
            </a:pPr>
            <a:r>
              <a:rPr lang="en-IN" sz="1600" dirty="0">
                <a:solidFill>
                  <a:srgbClr val="002060"/>
                </a:solidFill>
                <a:latin typeface="Arial" pitchFamily="34" charset="0"/>
                <a:cs typeface="Arial" pitchFamily="34" charset="0"/>
              </a:rPr>
              <a:t>In case of multiple inheritance the order of execution of constructors depend upon the order of inheritance</a:t>
            </a:r>
          </a:p>
          <a:p>
            <a:pPr>
              <a:lnSpc>
                <a:spcPct val="150000"/>
              </a:lnSpc>
              <a:buNone/>
            </a:pPr>
            <a:endParaRPr lang="en-IN" sz="1600" dirty="0">
              <a:solidFill>
                <a:srgbClr val="002060"/>
              </a:solidFill>
              <a:latin typeface="Arial" pitchFamily="34" charset="0"/>
              <a:cs typeface="Arial" pitchFamily="34" charset="0"/>
            </a:endParaRPr>
          </a:p>
          <a:p>
            <a:pPr fontAlgn="base">
              <a:lnSpc>
                <a:spcPct val="160000"/>
              </a:lnSpc>
              <a:buFont typeface="Wingdings" pitchFamily="2" charset="2"/>
              <a:buChar char="v"/>
            </a:pPr>
            <a:endParaRPr lang="en-US" sz="1600" dirty="0">
              <a:solidFill>
                <a:srgbClr val="002060"/>
              </a:solidFill>
              <a:latin typeface="Arial" pitchFamily="34" charset="0"/>
              <a:cs typeface="Arial" pitchFamily="34" charset="0"/>
            </a:endParaRPr>
          </a:p>
          <a:p>
            <a:pPr fontAlgn="base">
              <a:lnSpc>
                <a:spcPct val="160000"/>
              </a:lnSpc>
              <a:buNone/>
            </a:pPr>
            <a:endParaRPr lang="en-US" sz="1600" dirty="0">
              <a:solidFill>
                <a:srgbClr val="002060"/>
              </a:solidFill>
              <a:latin typeface="Arial" pitchFamily="34" charset="0"/>
              <a:cs typeface="Arial" pitchFamily="34" charset="0"/>
            </a:endParaRPr>
          </a:p>
          <a:p>
            <a:pPr>
              <a:buNone/>
            </a:pPr>
            <a:endParaRPr lang="en-IN" sz="1600" dirty="0">
              <a:solidFill>
                <a:srgbClr val="002060"/>
              </a:solidFill>
              <a:latin typeface="Arial" pitchFamily="34" charset="0"/>
              <a:cs typeface="Arial" pitchFamily="34" charset="0"/>
            </a:endParaRPr>
          </a:p>
          <a:p>
            <a:pPr>
              <a:buFont typeface="Wingdings" pitchFamily="2" charset="2"/>
              <a:buChar char="v"/>
            </a:pPr>
            <a:r>
              <a:rPr lang="en-IN" sz="1600" dirty="0" smtClean="0">
                <a:solidFill>
                  <a:srgbClr val="002060"/>
                </a:solidFill>
                <a:latin typeface="Arial" pitchFamily="34" charset="0"/>
                <a:cs typeface="Arial" pitchFamily="34" charset="0"/>
              </a:rPr>
              <a:t>The </a:t>
            </a:r>
            <a:r>
              <a:rPr lang="en-IN" sz="1600" dirty="0">
                <a:solidFill>
                  <a:srgbClr val="002060"/>
                </a:solidFill>
                <a:latin typeface="Arial" pitchFamily="34" charset="0"/>
                <a:cs typeface="Arial" pitchFamily="34" charset="0"/>
              </a:rPr>
              <a:t>constructor functions are executed in the order of inheritance</a:t>
            </a:r>
          </a:p>
          <a:p>
            <a:pPr>
              <a:buFont typeface="Wingdings" pitchFamily="2" charset="2"/>
              <a:buChar char="v"/>
            </a:pPr>
            <a:endParaRPr lang="en-IN" sz="1600" dirty="0">
              <a:solidFill>
                <a:srgbClr val="002060"/>
              </a:solidFill>
              <a:latin typeface="Arial" pitchFamily="34" charset="0"/>
              <a:cs typeface="Arial" pitchFamily="34" charset="0"/>
            </a:endParaRPr>
          </a:p>
          <a:p>
            <a:pPr>
              <a:buNone/>
            </a:pPr>
            <a:endParaRPr lang="en-US" sz="1600" dirty="0"/>
          </a:p>
        </p:txBody>
      </p:sp>
      <p:sp>
        <p:nvSpPr>
          <p:cNvPr id="4" name="Footer Placeholder 3"/>
          <p:cNvSpPr>
            <a:spLocks noGrp="1"/>
          </p:cNvSpPr>
          <p:nvPr>
            <p:ph type="ftr" sz="quarter" idx="11"/>
          </p:nvPr>
        </p:nvSpPr>
        <p:spPr/>
        <p:txBody>
          <a:bodyPr/>
          <a:lstStyle/>
          <a:p>
            <a:r>
              <a:rPr lang="en-US" dirty="0"/>
              <a:t>Inheritance in C++</a:t>
            </a:r>
          </a:p>
        </p:txBody>
      </p:sp>
      <p:sp>
        <p:nvSpPr>
          <p:cNvPr id="5" name="Slide Number Placeholder 4"/>
          <p:cNvSpPr>
            <a:spLocks noGrp="1"/>
          </p:cNvSpPr>
          <p:nvPr>
            <p:ph type="sldNum" sz="quarter" idx="12"/>
          </p:nvPr>
        </p:nvSpPr>
        <p:spPr/>
        <p:txBody>
          <a:bodyPr/>
          <a:lstStyle/>
          <a:p>
            <a:fld id="{190A92EF-88A5-4EC5-8ABD-14305C53BB88}" type="slidenum">
              <a:rPr lang="en-US" smtClean="0"/>
              <a:pPr/>
              <a:t>51</a:t>
            </a:fld>
            <a:endParaRPr lang="en-US" dirty="0"/>
          </a:p>
        </p:txBody>
      </p:sp>
      <p:grpSp>
        <p:nvGrpSpPr>
          <p:cNvPr id="6" name="Group 5"/>
          <p:cNvGrpSpPr/>
          <p:nvPr/>
        </p:nvGrpSpPr>
        <p:grpSpPr>
          <a:xfrm>
            <a:off x="2133600" y="1600200"/>
            <a:ext cx="7620000" cy="1066800"/>
            <a:chOff x="457200" y="2895600"/>
            <a:chExt cx="7620000" cy="1828800"/>
          </a:xfrm>
        </p:grpSpPr>
        <p:grpSp>
          <p:nvGrpSpPr>
            <p:cNvPr id="7" name="Group 21"/>
            <p:cNvGrpSpPr/>
            <p:nvPr/>
          </p:nvGrpSpPr>
          <p:grpSpPr>
            <a:xfrm>
              <a:off x="457200" y="2895600"/>
              <a:ext cx="4787348" cy="1828800"/>
              <a:chOff x="1143000" y="3352800"/>
              <a:chExt cx="4787348" cy="1828800"/>
            </a:xfrm>
          </p:grpSpPr>
          <p:sp>
            <p:nvSpPr>
              <p:cNvPr id="13" name="Rectangle 12">
                <a:extLst>
                  <a:ext uri="{FF2B5EF4-FFF2-40B4-BE49-F238E27FC236}">
                    <a16:creationId xmlns:a16="http://schemas.microsoft.com/office/drawing/2014/main" id="{A370DE03-F37C-42CE-854D-5ADDB6A5941F}"/>
                  </a:ext>
                </a:extLst>
              </p:cNvPr>
              <p:cNvSpPr/>
              <p:nvPr/>
            </p:nvSpPr>
            <p:spPr>
              <a:xfrm>
                <a:off x="1143000" y="3429000"/>
                <a:ext cx="2120348" cy="5665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Base class1</a:t>
                </a:r>
              </a:p>
            </p:txBody>
          </p:sp>
          <p:sp>
            <p:nvSpPr>
              <p:cNvPr id="14" name="Rectangle 13">
                <a:extLst>
                  <a:ext uri="{FF2B5EF4-FFF2-40B4-BE49-F238E27FC236}">
                    <a16:creationId xmlns:a16="http://schemas.microsoft.com/office/drawing/2014/main" id="{D9C6ACCC-C299-40DC-9D24-8AC72871775A}"/>
                  </a:ext>
                </a:extLst>
              </p:cNvPr>
              <p:cNvSpPr/>
              <p:nvPr/>
            </p:nvSpPr>
            <p:spPr>
              <a:xfrm>
                <a:off x="3810000" y="3352800"/>
                <a:ext cx="2120348" cy="6427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Base class2</a:t>
                </a:r>
              </a:p>
            </p:txBody>
          </p:sp>
          <p:sp>
            <p:nvSpPr>
              <p:cNvPr id="15" name="Rectangle 14">
                <a:extLst>
                  <a:ext uri="{FF2B5EF4-FFF2-40B4-BE49-F238E27FC236}">
                    <a16:creationId xmlns:a16="http://schemas.microsoft.com/office/drawing/2014/main" id="{72B9C177-ACAE-4F7F-9B3F-DF23E6253B9E}"/>
                  </a:ext>
                </a:extLst>
              </p:cNvPr>
              <p:cNvSpPr/>
              <p:nvPr/>
            </p:nvSpPr>
            <p:spPr>
              <a:xfrm>
                <a:off x="3581400" y="4648200"/>
                <a:ext cx="2120348"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Derived class</a:t>
                </a:r>
              </a:p>
            </p:txBody>
          </p:sp>
          <p:cxnSp>
            <p:nvCxnSpPr>
              <p:cNvPr id="16" name="Straight Arrow Connector 15">
                <a:extLst>
                  <a:ext uri="{FF2B5EF4-FFF2-40B4-BE49-F238E27FC236}">
                    <a16:creationId xmlns:a16="http://schemas.microsoft.com/office/drawing/2014/main" id="{4C4DCDDF-D46B-49E3-8530-2C922B0CA7BF}"/>
                  </a:ext>
                </a:extLst>
              </p:cNvPr>
              <p:cNvCxnSpPr>
                <a:cxnSpLocks/>
              </p:cNvCxnSpPr>
              <p:nvPr/>
            </p:nvCxnSpPr>
            <p:spPr>
              <a:xfrm rot="10800000">
                <a:off x="2895600" y="3962400"/>
                <a:ext cx="121920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C8DBF1-2E08-495E-A6BF-6A688F29263B}"/>
                  </a:ext>
                </a:extLst>
              </p:cNvPr>
              <p:cNvCxnSpPr/>
              <p:nvPr/>
            </p:nvCxnSpPr>
            <p:spPr>
              <a:xfrm rot="5400000" flipH="1" flipV="1">
                <a:off x="4458494" y="4304506"/>
                <a:ext cx="685800" cy="15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A370DE03-F37C-42CE-854D-5ADDB6A5941F}"/>
                </a:ext>
              </a:extLst>
            </p:cNvPr>
            <p:cNvSpPr/>
            <p:nvPr/>
          </p:nvSpPr>
          <p:spPr>
            <a:xfrm>
              <a:off x="6019800" y="2971800"/>
              <a:ext cx="2057400" cy="5665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b="1" dirty="0"/>
            </a:p>
            <a:p>
              <a:pPr algn="ctr"/>
              <a:r>
                <a:rPr lang="en-IN" b="1" dirty="0"/>
                <a:t>Base class N</a:t>
              </a:r>
            </a:p>
            <a:p>
              <a:pPr algn="ctr"/>
              <a:r>
                <a:rPr lang="en-IN" b="1" dirty="0"/>
                <a:t> </a:t>
              </a:r>
            </a:p>
          </p:txBody>
        </p:sp>
        <p:sp>
          <p:nvSpPr>
            <p:cNvPr id="9" name="Oval 8"/>
            <p:cNvSpPr/>
            <p:nvPr/>
          </p:nvSpPr>
          <p:spPr>
            <a:xfrm>
              <a:off x="5257800" y="3200400"/>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p:cNvSpPr/>
            <p:nvPr/>
          </p:nvSpPr>
          <p:spPr>
            <a:xfrm>
              <a:off x="5486400" y="3200400"/>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Oval 10"/>
            <p:cNvSpPr/>
            <p:nvPr/>
          </p:nvSpPr>
          <p:spPr>
            <a:xfrm>
              <a:off x="5715000" y="3200400"/>
              <a:ext cx="76200"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A9C8DBF1-2E08-495E-A6BF-6A688F29263B}"/>
                </a:ext>
              </a:extLst>
            </p:cNvPr>
            <p:cNvCxnSpPr/>
            <p:nvPr/>
          </p:nvCxnSpPr>
          <p:spPr>
            <a:xfrm flipV="1">
              <a:off x="4800600" y="3581400"/>
              <a:ext cx="1295400"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436077" y="4808585"/>
            <a:ext cx="7620000" cy="338554"/>
          </a:xfrm>
          <a:prstGeom prst="rect">
            <a:avLst/>
          </a:prstGeom>
          <a:noFill/>
        </p:spPr>
        <p:txBody>
          <a:bodyPr wrap="square" rtlCol="0">
            <a:spAutoFit/>
          </a:bodyPr>
          <a:lstStyle/>
          <a:p>
            <a:r>
              <a:rPr lang="en-US" sz="1600" b="1" dirty="0">
                <a:solidFill>
                  <a:srgbClr val="002060"/>
                </a:solidFill>
                <a:latin typeface="Arial" pitchFamily="34" charset="0"/>
                <a:cs typeface="Arial" pitchFamily="34" charset="0"/>
              </a:rPr>
              <a:t>Derived class  ,Base class N ,Base classN-1………….. Base class1</a:t>
            </a:r>
          </a:p>
        </p:txBody>
      </p:sp>
      <p:sp>
        <p:nvSpPr>
          <p:cNvPr id="20" name="TextBox 19"/>
          <p:cNvSpPr txBox="1"/>
          <p:nvPr/>
        </p:nvSpPr>
        <p:spPr>
          <a:xfrm>
            <a:off x="1904999" y="3616570"/>
            <a:ext cx="7485185" cy="338554"/>
          </a:xfrm>
          <a:prstGeom prst="rect">
            <a:avLst/>
          </a:prstGeom>
          <a:noFill/>
        </p:spPr>
        <p:txBody>
          <a:bodyPr wrap="square" rtlCol="0">
            <a:spAutoFit/>
          </a:bodyPr>
          <a:lstStyle/>
          <a:p>
            <a:r>
              <a:rPr lang="en-US" sz="1600" b="1" dirty="0" smtClean="0">
                <a:solidFill>
                  <a:srgbClr val="002060"/>
                </a:solidFill>
                <a:latin typeface="Arial" pitchFamily="34" charset="0"/>
                <a:cs typeface="Arial" pitchFamily="34" charset="0"/>
              </a:rPr>
              <a:t>Base class 1 ,Base class2 ……….Base </a:t>
            </a:r>
            <a:r>
              <a:rPr lang="en-US" sz="1600" b="1" dirty="0" err="1" smtClean="0">
                <a:solidFill>
                  <a:srgbClr val="002060"/>
                </a:solidFill>
                <a:latin typeface="Arial" pitchFamily="34" charset="0"/>
                <a:cs typeface="Arial" pitchFamily="34" charset="0"/>
              </a:rPr>
              <a:t>classN</a:t>
            </a:r>
            <a:r>
              <a:rPr lang="en-US" sz="1600" b="1" dirty="0" smtClean="0">
                <a:solidFill>
                  <a:srgbClr val="002060"/>
                </a:solidFill>
                <a:latin typeface="Arial" pitchFamily="34" charset="0"/>
                <a:cs typeface="Arial" pitchFamily="34" charset="0"/>
              </a:rPr>
              <a:t> ,Derived class</a:t>
            </a:r>
            <a:endParaRPr lang="en-US" sz="1600" b="1" dirty="0">
              <a:solidFill>
                <a:srgbClr val="002060"/>
              </a:solidFill>
              <a:latin typeface="Arial" pitchFamily="34" charset="0"/>
              <a:cs typeface="Arial" pitchFamily="34" charset="0"/>
            </a:endParaRPr>
          </a:p>
        </p:txBody>
      </p:sp>
      <p:sp>
        <p:nvSpPr>
          <p:cNvPr id="21" name="Rectangle 20"/>
          <p:cNvSpPr/>
          <p:nvPr/>
        </p:nvSpPr>
        <p:spPr>
          <a:xfrm>
            <a:off x="1693986" y="4090573"/>
            <a:ext cx="6096000" cy="646331"/>
          </a:xfrm>
          <a:prstGeom prst="rect">
            <a:avLst/>
          </a:prstGeom>
        </p:spPr>
        <p:txBody>
          <a:bodyPr>
            <a:spAutoFit/>
          </a:bodyPr>
          <a:lstStyle/>
          <a:p>
            <a:pPr>
              <a:buFont typeface="Wingdings" pitchFamily="2" charset="2"/>
              <a:buChar char="v"/>
            </a:pPr>
            <a:r>
              <a:rPr lang="en-IN" dirty="0">
                <a:solidFill>
                  <a:srgbClr val="002060"/>
                </a:solidFill>
                <a:latin typeface="Arial" pitchFamily="34" charset="0"/>
                <a:cs typeface="Arial" pitchFamily="34" charset="0"/>
              </a:rPr>
              <a:t>The destructor functions are executed in the reverse order</a:t>
            </a:r>
          </a:p>
        </p:txBody>
      </p:sp>
    </p:spTree>
    <p:extLst>
      <p:ext uri="{BB962C8B-B14F-4D97-AF65-F5344CB8AC3E}">
        <p14:creationId xmlns:p14="http://schemas.microsoft.com/office/powerpoint/2010/main" val="17746426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229600" cy="563562"/>
          </a:xfrm>
        </p:spPr>
        <p:txBody>
          <a:bodyPr>
            <a:noAutofit/>
          </a:bodyPr>
          <a:lstStyle/>
          <a:p>
            <a:pPr algn="l"/>
            <a:r>
              <a:rPr lang="en-US" altLang="en-US" sz="1800" b="1" dirty="0">
                <a:solidFill>
                  <a:srgbClr val="C00000"/>
                </a:solidFill>
                <a:latin typeface="Arial" pitchFamily="34" charset="0"/>
                <a:ea typeface="MS Mincho" charset="-128"/>
                <a:cs typeface="Arial" pitchFamily="34" charset="0"/>
              </a:rPr>
              <a:t>Cont…</a:t>
            </a:r>
            <a:br>
              <a:rPr lang="en-US" altLang="en-US" sz="1800" b="1" dirty="0">
                <a:solidFill>
                  <a:srgbClr val="C00000"/>
                </a:solidFill>
                <a:latin typeface="Arial" pitchFamily="34" charset="0"/>
                <a:ea typeface="MS Mincho" charset="-128"/>
                <a:cs typeface="Arial" pitchFamily="34" charset="0"/>
              </a:rPr>
            </a:br>
            <a:endParaRPr lang="en-US" sz="1800" dirty="0">
              <a:solidFill>
                <a:srgbClr val="002060"/>
              </a:solidFill>
            </a:endParaRPr>
          </a:p>
        </p:txBody>
      </p:sp>
      <p:sp>
        <p:nvSpPr>
          <p:cNvPr id="3" name="Content Placeholder 2"/>
          <p:cNvSpPr>
            <a:spLocks noGrp="1"/>
          </p:cNvSpPr>
          <p:nvPr>
            <p:ph sz="half" idx="1"/>
          </p:nvPr>
        </p:nvSpPr>
        <p:spPr>
          <a:xfrm>
            <a:off x="1524000" y="304800"/>
            <a:ext cx="4495800" cy="6553200"/>
          </a:xfrm>
        </p:spPr>
        <p:txBody>
          <a:bodyPr>
            <a:noAutofit/>
          </a:bodyPr>
          <a:lstStyle/>
          <a:p>
            <a:pPr>
              <a:spcBef>
                <a:spcPts val="0"/>
              </a:spcBef>
              <a:buNone/>
            </a:pPr>
            <a:r>
              <a:rPr lang="en-US" sz="1500" dirty="0">
                <a:solidFill>
                  <a:srgbClr val="002060"/>
                </a:solidFill>
                <a:latin typeface="Arial" pitchFamily="34" charset="0"/>
                <a:cs typeface="Arial" pitchFamily="34" charset="0"/>
              </a:rPr>
              <a:t>class A </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A()</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&lt;&lt;"A()"&lt;&lt;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~A()</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&lt;&lt;"~A()"&lt;&lt;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class B </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B()</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&lt;&lt;"B()"&lt;&lt;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~B()</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&lt;&lt;"~B()"&lt;&lt;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class C:public </a:t>
            </a:r>
            <a:r>
              <a:rPr lang="en-US" sz="1500" dirty="0" err="1">
                <a:solidFill>
                  <a:srgbClr val="002060"/>
                </a:solidFill>
                <a:latin typeface="Arial" pitchFamily="34" charset="0"/>
                <a:cs typeface="Arial" pitchFamily="34" charset="0"/>
              </a:rPr>
              <a:t>A,public</a:t>
            </a:r>
            <a:r>
              <a:rPr lang="en-US" sz="1500" dirty="0">
                <a:solidFill>
                  <a:srgbClr val="002060"/>
                </a:solidFill>
                <a:latin typeface="Arial" pitchFamily="34" charset="0"/>
                <a:cs typeface="Arial" pitchFamily="34" charset="0"/>
              </a:rPr>
              <a:t> B</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public:</a:t>
            </a:r>
          </a:p>
          <a:p>
            <a:pPr>
              <a:spcBef>
                <a:spcPts val="0"/>
              </a:spcBef>
              <a:buNone/>
            </a:pPr>
            <a:r>
              <a:rPr lang="en-US" sz="1500" dirty="0">
                <a:solidFill>
                  <a:srgbClr val="002060"/>
                </a:solidFill>
                <a:latin typeface="Arial" pitchFamily="34" charset="0"/>
                <a:cs typeface="Arial" pitchFamily="34" charset="0"/>
              </a:rPr>
              <a:t> C()</a:t>
            </a:r>
          </a:p>
          <a:p>
            <a:pPr>
              <a:spcBef>
                <a:spcPts val="0"/>
              </a:spcBef>
              <a:buNone/>
            </a:pPr>
            <a:r>
              <a:rPr lang="en-US" sz="1500" dirty="0">
                <a:solidFill>
                  <a:srgbClr val="002060"/>
                </a:solidFill>
                <a:latin typeface="Arial" pitchFamily="34" charset="0"/>
                <a:cs typeface="Arial" pitchFamily="34" charset="0"/>
              </a:rPr>
              <a:t>  {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&lt;&lt;"C()"&lt;&lt;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 }</a:t>
            </a:r>
          </a:p>
          <a:p>
            <a:pPr>
              <a:spcBef>
                <a:spcPts val="0"/>
              </a:spcBef>
              <a:buNone/>
            </a:pPr>
            <a:r>
              <a:rPr lang="en-US" sz="1500" dirty="0">
                <a:solidFill>
                  <a:srgbClr val="002060"/>
                </a:solidFill>
                <a:latin typeface="Arial" pitchFamily="34" charset="0"/>
                <a:cs typeface="Arial" pitchFamily="34" charset="0"/>
              </a:rPr>
              <a:t>  ~C()</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&lt;&lt;"~C()"&lt;&lt;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 main()</a:t>
            </a:r>
          </a:p>
          <a:p>
            <a:pPr>
              <a:spcBef>
                <a:spcPts val="0"/>
              </a:spcBef>
              <a:buNone/>
            </a:pPr>
            <a:r>
              <a:rPr lang="en-US" sz="1500" dirty="0">
                <a:solidFill>
                  <a:srgbClr val="002060"/>
                </a:solidFill>
                <a:latin typeface="Arial" pitchFamily="34" charset="0"/>
                <a:cs typeface="Arial" pitchFamily="34" charset="0"/>
              </a:rPr>
              <a:t>{  C </a:t>
            </a:r>
            <a:r>
              <a:rPr lang="en-US" sz="1500" dirty="0" err="1">
                <a:solidFill>
                  <a:srgbClr val="002060"/>
                </a:solidFill>
                <a:latin typeface="Arial" pitchFamily="34" charset="0"/>
                <a:cs typeface="Arial" pitchFamily="34" charset="0"/>
              </a:rPr>
              <a:t>obj</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return 0;</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endParaRPr lang="en-US" sz="1500" dirty="0">
              <a:solidFill>
                <a:srgbClr val="002060"/>
              </a:solidFill>
              <a:latin typeface="Arial" pitchFamily="34" charset="0"/>
              <a:cs typeface="Arial" pitchFamily="34" charset="0"/>
            </a:endParaRPr>
          </a:p>
        </p:txBody>
      </p:sp>
      <p:sp>
        <p:nvSpPr>
          <p:cNvPr id="4" name="Content Placeholder 3"/>
          <p:cNvSpPr>
            <a:spLocks noGrp="1"/>
          </p:cNvSpPr>
          <p:nvPr>
            <p:ph sz="half" idx="2"/>
          </p:nvPr>
        </p:nvSpPr>
        <p:spPr>
          <a:xfrm>
            <a:off x="5257800" y="0"/>
            <a:ext cx="5410200" cy="6858000"/>
          </a:xfrm>
        </p:spPr>
        <p:txBody>
          <a:bodyPr>
            <a:normAutofit/>
          </a:bodyPr>
          <a:lstStyle/>
          <a:p>
            <a:pPr>
              <a:buNone/>
            </a:pPr>
            <a:endParaRPr lang="en-US" sz="1500" dirty="0">
              <a:latin typeface="Arial" pitchFamily="34" charset="0"/>
              <a:cs typeface="Arial" pitchFamily="34" charset="0"/>
            </a:endParaRPr>
          </a:p>
          <a:p>
            <a:pPr>
              <a:buNone/>
            </a:pPr>
            <a:r>
              <a:rPr lang="pt-BR" sz="1500" dirty="0">
                <a:latin typeface="Arial" pitchFamily="34" charset="0"/>
                <a:cs typeface="Arial" pitchFamily="34" charset="0"/>
              </a:rPr>
              <a:t>A()</a:t>
            </a:r>
          </a:p>
          <a:p>
            <a:pPr>
              <a:buNone/>
            </a:pPr>
            <a:r>
              <a:rPr lang="pt-BR" sz="1500" dirty="0">
                <a:latin typeface="Arial" pitchFamily="34" charset="0"/>
                <a:cs typeface="Arial" pitchFamily="34" charset="0"/>
              </a:rPr>
              <a:t>B()</a:t>
            </a:r>
          </a:p>
          <a:p>
            <a:pPr>
              <a:buNone/>
            </a:pPr>
            <a:r>
              <a:rPr lang="pt-BR" sz="1500" dirty="0">
                <a:latin typeface="Arial" pitchFamily="34" charset="0"/>
                <a:cs typeface="Arial" pitchFamily="34" charset="0"/>
              </a:rPr>
              <a:t>C()</a:t>
            </a:r>
          </a:p>
          <a:p>
            <a:pPr>
              <a:buNone/>
            </a:pPr>
            <a:r>
              <a:rPr lang="pt-BR" sz="1500" dirty="0">
                <a:latin typeface="Arial" pitchFamily="34" charset="0"/>
                <a:cs typeface="Arial" pitchFamily="34" charset="0"/>
              </a:rPr>
              <a:t>~C()</a:t>
            </a:r>
          </a:p>
          <a:p>
            <a:pPr>
              <a:buNone/>
            </a:pPr>
            <a:r>
              <a:rPr lang="pt-BR" sz="1500" dirty="0">
                <a:latin typeface="Arial" pitchFamily="34" charset="0"/>
                <a:cs typeface="Arial" pitchFamily="34" charset="0"/>
              </a:rPr>
              <a:t>~B()</a:t>
            </a:r>
          </a:p>
          <a:p>
            <a:pPr>
              <a:buNone/>
            </a:pPr>
            <a:r>
              <a:rPr lang="pt-BR" sz="1500" dirty="0">
                <a:latin typeface="Arial" pitchFamily="34" charset="0"/>
                <a:cs typeface="Arial" pitchFamily="34" charset="0"/>
              </a:rPr>
              <a:t>~A()</a:t>
            </a:r>
            <a:endParaRPr lang="en-US" sz="1500" dirty="0">
              <a:latin typeface="Arial" pitchFamily="34" charset="0"/>
              <a:cs typeface="Arial" pitchFamily="34" charset="0"/>
            </a:endParaRPr>
          </a:p>
          <a:p>
            <a:pPr>
              <a:buNone/>
            </a:pPr>
            <a:endParaRPr lang="en-US" sz="1600" dirty="0"/>
          </a:p>
        </p:txBody>
      </p:sp>
      <p:sp>
        <p:nvSpPr>
          <p:cNvPr id="5" name="Footer Placeholder 4"/>
          <p:cNvSpPr>
            <a:spLocks noGrp="1"/>
          </p:cNvSpPr>
          <p:nvPr>
            <p:ph type="ftr" sz="quarter" idx="11"/>
          </p:nvPr>
        </p:nvSpPr>
        <p:spPr/>
        <p:txBody>
          <a:bodyPr/>
          <a:lstStyle/>
          <a:p>
            <a:r>
              <a:rPr lang="en-US"/>
              <a:t>Inheritance in C++</a:t>
            </a:r>
            <a:endParaRPr lang="en-US" dirty="0"/>
          </a:p>
        </p:txBody>
      </p:sp>
      <p:sp>
        <p:nvSpPr>
          <p:cNvPr id="6" name="Slide Number Placeholder 5"/>
          <p:cNvSpPr>
            <a:spLocks noGrp="1"/>
          </p:cNvSpPr>
          <p:nvPr>
            <p:ph type="sldNum" sz="quarter" idx="12"/>
          </p:nvPr>
        </p:nvSpPr>
        <p:spPr/>
        <p:txBody>
          <a:bodyPr/>
          <a:lstStyle/>
          <a:p>
            <a:fld id="{190A92EF-88A5-4EC5-8ABD-14305C53BB88}" type="slidenum">
              <a:rPr lang="en-US" smtClean="0"/>
              <a:pPr/>
              <a:t>52</a:t>
            </a:fld>
            <a:endParaRPr lang="en-US"/>
          </a:p>
        </p:txBody>
      </p:sp>
    </p:spTree>
    <p:extLst>
      <p:ext uri="{BB962C8B-B14F-4D97-AF65-F5344CB8AC3E}">
        <p14:creationId xmlns:p14="http://schemas.microsoft.com/office/powerpoint/2010/main" val="25146542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533400"/>
          </a:xfrm>
        </p:spPr>
        <p:txBody>
          <a:bodyPr>
            <a:normAutofit/>
          </a:bodyPr>
          <a:lstStyle/>
          <a:p>
            <a:pPr algn="l"/>
            <a:r>
              <a:rPr lang="en-US" sz="2400" b="1" dirty="0">
                <a:solidFill>
                  <a:srgbClr val="C00000"/>
                </a:solidFill>
                <a:latin typeface="Arial" pitchFamily="34" charset="0"/>
                <a:cs typeface="Arial" pitchFamily="34" charset="0"/>
              </a:rPr>
              <a:t>Cont…</a:t>
            </a:r>
          </a:p>
        </p:txBody>
      </p:sp>
      <p:sp>
        <p:nvSpPr>
          <p:cNvPr id="3" name="Content Placeholder 2"/>
          <p:cNvSpPr>
            <a:spLocks noGrp="1"/>
          </p:cNvSpPr>
          <p:nvPr>
            <p:ph idx="1"/>
          </p:nvPr>
        </p:nvSpPr>
        <p:spPr>
          <a:xfrm>
            <a:off x="83127" y="609601"/>
            <a:ext cx="11822545" cy="4525963"/>
          </a:xfrm>
        </p:spPr>
        <p:txBody>
          <a:bodyPr>
            <a:normAutofit fontScale="92500" lnSpcReduction="20000"/>
          </a:bodyPr>
          <a:lstStyle/>
          <a:p>
            <a:pPr fontAlgn="base">
              <a:lnSpc>
                <a:spcPct val="160000"/>
              </a:lnSpc>
              <a:buFont typeface="Wingdings" pitchFamily="2" charset="2"/>
              <a:buChar char="v"/>
            </a:pPr>
            <a:endParaRPr lang="en-US" dirty="0">
              <a:solidFill>
                <a:srgbClr val="002060"/>
              </a:solidFill>
              <a:latin typeface="Arial" pitchFamily="34" charset="0"/>
              <a:cs typeface="Arial" pitchFamily="34" charset="0"/>
            </a:endParaRPr>
          </a:p>
          <a:p>
            <a:pPr fontAlgn="base">
              <a:lnSpc>
                <a:spcPct val="160000"/>
              </a:lnSpc>
              <a:buNone/>
            </a:pPr>
            <a:endParaRPr lang="en-US" dirty="0">
              <a:solidFill>
                <a:srgbClr val="002060"/>
              </a:solidFill>
              <a:latin typeface="Arial" pitchFamily="34" charset="0"/>
              <a:cs typeface="Arial" pitchFamily="34" charset="0"/>
            </a:endParaRPr>
          </a:p>
          <a:p>
            <a:pPr fontAlgn="base">
              <a:lnSpc>
                <a:spcPct val="160000"/>
              </a:lnSpc>
              <a:buFont typeface="Wingdings" pitchFamily="2" charset="2"/>
              <a:buChar char="v"/>
            </a:pPr>
            <a:r>
              <a:rPr lang="en-US" dirty="0">
                <a:solidFill>
                  <a:srgbClr val="002060"/>
                </a:solidFill>
                <a:latin typeface="Arial" pitchFamily="34" charset="0"/>
                <a:cs typeface="Arial" pitchFamily="34" charset="0"/>
              </a:rPr>
              <a:t>To call the parameterized constructor of base class inside the parameterized constructor of sub class, we have to mention it explicitly otherwise it will call the default constructor of base class</a:t>
            </a:r>
          </a:p>
          <a:p>
            <a:pPr fontAlgn="base">
              <a:lnSpc>
                <a:spcPct val="160000"/>
              </a:lnSpc>
              <a:buFont typeface="Wingdings" pitchFamily="2" charset="2"/>
              <a:buChar char="v"/>
            </a:pPr>
            <a:r>
              <a:rPr lang="en-US" dirty="0">
                <a:solidFill>
                  <a:srgbClr val="002060"/>
                </a:solidFill>
                <a:latin typeface="Arial" pitchFamily="34" charset="0"/>
                <a:cs typeface="Arial" pitchFamily="34" charset="0"/>
              </a:rPr>
              <a:t>The parameterized constructor of base class should be called in the parameterized constructor of sub class</a:t>
            </a:r>
          </a:p>
          <a:p>
            <a:pPr fontAlgn="base">
              <a:lnSpc>
                <a:spcPct val="160000"/>
              </a:lnSpc>
              <a:buFont typeface="Wingdings" pitchFamily="2" charset="2"/>
              <a:buChar char="v"/>
            </a:pPr>
            <a:endParaRPr lang="en-US" dirty="0"/>
          </a:p>
        </p:txBody>
      </p:sp>
      <p:sp>
        <p:nvSpPr>
          <p:cNvPr id="4" name="Footer Placeholder 3"/>
          <p:cNvSpPr>
            <a:spLocks noGrp="1"/>
          </p:cNvSpPr>
          <p:nvPr>
            <p:ph type="ftr" sz="quarter" idx="11"/>
          </p:nvPr>
        </p:nvSpPr>
        <p:spPr/>
        <p:txBody>
          <a:bodyPr/>
          <a:lstStyle/>
          <a:p>
            <a:r>
              <a:rPr lang="en-US"/>
              <a:t>Inheritance in C++</a:t>
            </a:r>
            <a:endParaRPr lang="en-US" dirty="0"/>
          </a:p>
        </p:txBody>
      </p:sp>
      <p:sp>
        <p:nvSpPr>
          <p:cNvPr id="5" name="Slide Number Placeholder 4"/>
          <p:cNvSpPr>
            <a:spLocks noGrp="1"/>
          </p:cNvSpPr>
          <p:nvPr>
            <p:ph type="sldNum" sz="quarter" idx="12"/>
          </p:nvPr>
        </p:nvSpPr>
        <p:spPr/>
        <p:txBody>
          <a:bodyPr/>
          <a:lstStyle/>
          <a:p>
            <a:fld id="{190A92EF-88A5-4EC5-8ABD-14305C53BB88}" type="slidenum">
              <a:rPr lang="en-US" smtClean="0"/>
              <a:pPr/>
              <a:t>53</a:t>
            </a:fld>
            <a:endParaRPr lang="en-US"/>
          </a:p>
        </p:txBody>
      </p:sp>
    </p:spTree>
    <p:extLst>
      <p:ext uri="{BB962C8B-B14F-4D97-AF65-F5344CB8AC3E}">
        <p14:creationId xmlns:p14="http://schemas.microsoft.com/office/powerpoint/2010/main" val="6135480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229600" cy="563562"/>
          </a:xfrm>
        </p:spPr>
        <p:txBody>
          <a:bodyPr>
            <a:noAutofit/>
          </a:bodyPr>
          <a:lstStyle/>
          <a:p>
            <a:pPr algn="l"/>
            <a:r>
              <a:rPr lang="en-US" altLang="en-US" sz="1800" b="1" dirty="0">
                <a:solidFill>
                  <a:srgbClr val="C00000"/>
                </a:solidFill>
                <a:latin typeface="Arial" pitchFamily="34" charset="0"/>
                <a:ea typeface="MS Mincho" charset="-128"/>
                <a:cs typeface="Arial" pitchFamily="34" charset="0"/>
              </a:rPr>
              <a:t>Cont…</a:t>
            </a:r>
            <a:br>
              <a:rPr lang="en-US" altLang="en-US" sz="1800" b="1" dirty="0">
                <a:solidFill>
                  <a:srgbClr val="C00000"/>
                </a:solidFill>
                <a:latin typeface="Arial" pitchFamily="34" charset="0"/>
                <a:ea typeface="MS Mincho" charset="-128"/>
                <a:cs typeface="Arial" pitchFamily="34" charset="0"/>
              </a:rPr>
            </a:br>
            <a:endParaRPr lang="en-US" sz="1800" dirty="0">
              <a:solidFill>
                <a:srgbClr val="002060"/>
              </a:solidFill>
            </a:endParaRPr>
          </a:p>
        </p:txBody>
      </p:sp>
      <p:sp>
        <p:nvSpPr>
          <p:cNvPr id="3" name="Content Placeholder 2"/>
          <p:cNvSpPr>
            <a:spLocks noGrp="1"/>
          </p:cNvSpPr>
          <p:nvPr>
            <p:ph sz="half" idx="1"/>
          </p:nvPr>
        </p:nvSpPr>
        <p:spPr>
          <a:xfrm>
            <a:off x="1524000" y="304800"/>
            <a:ext cx="2590800" cy="6553200"/>
          </a:xfrm>
        </p:spPr>
        <p:txBody>
          <a:bodyPr>
            <a:noAutofit/>
          </a:bodyPr>
          <a:lstStyle/>
          <a:p>
            <a:pPr>
              <a:spcBef>
                <a:spcPts val="0"/>
              </a:spcBef>
              <a:buNone/>
            </a:pPr>
            <a:r>
              <a:rPr lang="en-US" sz="1500" dirty="0">
                <a:solidFill>
                  <a:srgbClr val="002060"/>
                </a:solidFill>
                <a:latin typeface="Arial" pitchFamily="34" charset="0"/>
                <a:cs typeface="Arial" pitchFamily="34" charset="0"/>
              </a:rPr>
              <a:t>class A</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 protected:</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 count</a:t>
            </a:r>
            <a:r>
              <a:rPr lang="en-US" sz="1500" dirty="0" smtClean="0">
                <a:solidFill>
                  <a:srgbClr val="002060"/>
                </a:solidFill>
                <a:latin typeface="Arial" pitchFamily="34" charset="0"/>
                <a:cs typeface="Arial" pitchFamily="34" charset="0"/>
              </a:rPr>
              <a:t>;</a:t>
            </a:r>
          </a:p>
          <a:p>
            <a:pPr>
              <a:spcBef>
                <a:spcPts val="0"/>
              </a:spcBef>
              <a:buNone/>
            </a:pPr>
            <a:endParaRPr lang="en-US" sz="1500" dirty="0">
              <a:solidFill>
                <a:srgbClr val="002060"/>
              </a:solidFill>
              <a:latin typeface="Arial" pitchFamily="34" charset="0"/>
              <a:cs typeface="Arial" pitchFamily="34" charset="0"/>
            </a:endParaRPr>
          </a:p>
          <a:p>
            <a:pPr>
              <a:spcBef>
                <a:spcPts val="0"/>
              </a:spcBef>
              <a:buNone/>
            </a:pPr>
            <a:r>
              <a:rPr lang="en-US" sz="1500" dirty="0">
                <a:solidFill>
                  <a:srgbClr val="002060"/>
                </a:solidFill>
                <a:latin typeface="Arial" pitchFamily="34" charset="0"/>
                <a:cs typeface="Arial" pitchFamily="34" charset="0"/>
              </a:rPr>
              <a:t>public:</a:t>
            </a:r>
          </a:p>
          <a:p>
            <a:pPr>
              <a:spcBef>
                <a:spcPts val="0"/>
              </a:spcBef>
              <a:buNone/>
            </a:pPr>
            <a:r>
              <a:rPr lang="en-US" sz="1500" dirty="0">
                <a:solidFill>
                  <a:srgbClr val="002060"/>
                </a:solidFill>
                <a:latin typeface="Arial" pitchFamily="34" charset="0"/>
                <a:cs typeface="Arial" pitchFamily="34" charset="0"/>
              </a:rPr>
              <a:t>A()</a:t>
            </a:r>
          </a:p>
          <a:p>
            <a:pPr>
              <a:spcBef>
                <a:spcPts val="0"/>
              </a:spcBef>
              <a:buNone/>
            </a:pP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&lt;&lt;"A()"&lt;&lt;</a:t>
            </a:r>
            <a:r>
              <a:rPr lang="en-US" sz="1500" dirty="0" err="1">
                <a:solidFill>
                  <a:srgbClr val="002060"/>
                </a:solidFill>
                <a:latin typeface="Arial" pitchFamily="34" charset="0"/>
                <a:cs typeface="Arial" pitchFamily="34" charset="0"/>
              </a:rPr>
              <a:t>endl</a:t>
            </a:r>
            <a:r>
              <a:rPr lang="en-US" sz="1500" dirty="0" smtClean="0">
                <a:solidFill>
                  <a:srgbClr val="002060"/>
                </a:solidFill>
                <a:latin typeface="Arial" pitchFamily="34" charset="0"/>
                <a:cs typeface="Arial" pitchFamily="34" charset="0"/>
              </a:rPr>
              <a:t>;</a:t>
            </a:r>
          </a:p>
          <a:p>
            <a:pPr>
              <a:spcBef>
                <a:spcPts val="0"/>
              </a:spcBef>
              <a:buNone/>
            </a:pPr>
            <a:r>
              <a:rPr lang="en-US" sz="1500" dirty="0" smtClean="0">
                <a:solidFill>
                  <a:srgbClr val="002060"/>
                </a:solidFill>
                <a:latin typeface="Arial" pitchFamily="34" charset="0"/>
                <a:cs typeface="Arial" pitchFamily="34" charset="0"/>
              </a:rPr>
              <a:t>}</a:t>
            </a:r>
          </a:p>
          <a:p>
            <a:pPr>
              <a:spcBef>
                <a:spcPts val="0"/>
              </a:spcBef>
              <a:buNone/>
            </a:pPr>
            <a:endParaRPr lang="en-US" sz="1500" dirty="0">
              <a:solidFill>
                <a:srgbClr val="002060"/>
              </a:solidFill>
              <a:latin typeface="Arial" pitchFamily="34" charset="0"/>
              <a:cs typeface="Arial" pitchFamily="34" charset="0"/>
            </a:endParaRPr>
          </a:p>
          <a:p>
            <a:pPr>
              <a:spcBef>
                <a:spcPts val="0"/>
              </a:spcBef>
              <a:buNone/>
            </a:pPr>
            <a:r>
              <a:rPr lang="en-US" sz="1500" dirty="0">
                <a:solidFill>
                  <a:srgbClr val="002060"/>
                </a:solidFill>
                <a:latin typeface="Arial" pitchFamily="34" charset="0"/>
                <a:cs typeface="Arial" pitchFamily="34" charset="0"/>
              </a:rPr>
              <a:t> A(</a:t>
            </a: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 </a:t>
            </a:r>
            <a:r>
              <a:rPr lang="en-US" sz="1500" dirty="0" err="1">
                <a:solidFill>
                  <a:srgbClr val="002060"/>
                </a:solidFill>
                <a:latin typeface="Arial" pitchFamily="34" charset="0"/>
                <a:cs typeface="Arial" pitchFamily="34" charset="0"/>
              </a:rPr>
              <a:t>i</a:t>
            </a:r>
            <a:r>
              <a:rPr lang="en-US" sz="1500" dirty="0">
                <a:solidFill>
                  <a:srgbClr val="002060"/>
                </a:solidFill>
                <a:latin typeface="Arial" pitchFamily="34" charset="0"/>
                <a:cs typeface="Arial" pitchFamily="34" charset="0"/>
              </a:rPr>
              <a:t>):count(</a:t>
            </a:r>
            <a:r>
              <a:rPr lang="en-US" sz="1500" dirty="0" err="1">
                <a:solidFill>
                  <a:srgbClr val="002060"/>
                </a:solidFill>
                <a:latin typeface="Arial" pitchFamily="34" charset="0"/>
                <a:cs typeface="Arial" pitchFamily="34" charset="0"/>
              </a:rPr>
              <a:t>i</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&lt;&lt;"A(</a:t>
            </a: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class B:public A</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public:</a:t>
            </a:r>
          </a:p>
          <a:p>
            <a:pPr>
              <a:spcBef>
                <a:spcPts val="0"/>
              </a:spcBef>
              <a:buNone/>
            </a:pPr>
            <a:r>
              <a:rPr lang="en-US" sz="1500" dirty="0">
                <a:solidFill>
                  <a:srgbClr val="002060"/>
                </a:solidFill>
                <a:latin typeface="Arial" pitchFamily="34" charset="0"/>
                <a:cs typeface="Arial" pitchFamily="34" charset="0"/>
              </a:rPr>
              <a:t>B(</a:t>
            </a: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 c)</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err="1">
                <a:solidFill>
                  <a:srgbClr val="002060"/>
                </a:solidFill>
                <a:latin typeface="Arial" pitchFamily="34" charset="0"/>
                <a:cs typeface="Arial" pitchFamily="34" charset="0"/>
              </a:rPr>
              <a:t>cout</a:t>
            </a:r>
            <a:r>
              <a:rPr lang="en-US" sz="1500" dirty="0">
                <a:solidFill>
                  <a:srgbClr val="002060"/>
                </a:solidFill>
                <a:latin typeface="Arial" pitchFamily="34" charset="0"/>
                <a:cs typeface="Arial" pitchFamily="34" charset="0"/>
              </a:rPr>
              <a:t>&lt;&lt;"B(</a:t>
            </a: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)"&lt;&lt;</a:t>
            </a:r>
            <a:r>
              <a:rPr lang="en-US" sz="1500" dirty="0" err="1">
                <a:solidFill>
                  <a:srgbClr val="002060"/>
                </a:solidFill>
                <a:latin typeface="Arial" pitchFamily="34" charset="0"/>
                <a:cs typeface="Arial" pitchFamily="34" charset="0"/>
              </a:rPr>
              <a:t>endl</a:t>
            </a: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err="1">
                <a:solidFill>
                  <a:srgbClr val="002060"/>
                </a:solidFill>
                <a:latin typeface="Arial" pitchFamily="34" charset="0"/>
                <a:cs typeface="Arial" pitchFamily="34" charset="0"/>
              </a:rPr>
              <a:t>int</a:t>
            </a:r>
            <a:r>
              <a:rPr lang="en-US" sz="1500" dirty="0">
                <a:solidFill>
                  <a:srgbClr val="002060"/>
                </a:solidFill>
                <a:latin typeface="Arial" pitchFamily="34" charset="0"/>
                <a:cs typeface="Arial" pitchFamily="34" charset="0"/>
              </a:rPr>
              <a:t> main()</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r>
              <a:rPr lang="en-US" sz="1500" dirty="0">
                <a:solidFill>
                  <a:srgbClr val="002060"/>
                </a:solidFill>
                <a:latin typeface="Arial" pitchFamily="34" charset="0"/>
                <a:cs typeface="Arial" pitchFamily="34" charset="0"/>
              </a:rPr>
              <a:t>B </a:t>
            </a:r>
            <a:r>
              <a:rPr lang="en-US" sz="1500" dirty="0" err="1">
                <a:solidFill>
                  <a:srgbClr val="002060"/>
                </a:solidFill>
                <a:latin typeface="Arial" pitchFamily="34" charset="0"/>
                <a:cs typeface="Arial" pitchFamily="34" charset="0"/>
              </a:rPr>
              <a:t>obj</a:t>
            </a:r>
            <a:r>
              <a:rPr lang="en-US" sz="1500" dirty="0">
                <a:solidFill>
                  <a:srgbClr val="002060"/>
                </a:solidFill>
                <a:latin typeface="Arial" pitchFamily="34" charset="0"/>
                <a:cs typeface="Arial" pitchFamily="34" charset="0"/>
              </a:rPr>
              <a:t>(5);</a:t>
            </a:r>
          </a:p>
          <a:p>
            <a:pPr>
              <a:spcBef>
                <a:spcPts val="0"/>
              </a:spcBef>
              <a:buNone/>
            </a:pPr>
            <a:r>
              <a:rPr lang="en-US" sz="1500" dirty="0">
                <a:solidFill>
                  <a:srgbClr val="002060"/>
                </a:solidFill>
                <a:latin typeface="Arial" pitchFamily="34" charset="0"/>
                <a:cs typeface="Arial" pitchFamily="34" charset="0"/>
              </a:rPr>
              <a:t>return 0;</a:t>
            </a:r>
          </a:p>
          <a:p>
            <a:pPr>
              <a:spcBef>
                <a:spcPts val="0"/>
              </a:spcBef>
              <a:buNone/>
            </a:pPr>
            <a:r>
              <a:rPr lang="en-US" sz="1500" dirty="0">
                <a:solidFill>
                  <a:srgbClr val="002060"/>
                </a:solidFill>
                <a:latin typeface="Arial" pitchFamily="34" charset="0"/>
                <a:cs typeface="Arial" pitchFamily="34" charset="0"/>
              </a:rPr>
              <a:t>}</a:t>
            </a:r>
          </a:p>
          <a:p>
            <a:pPr>
              <a:spcBef>
                <a:spcPts val="0"/>
              </a:spcBef>
              <a:buNone/>
            </a:pPr>
            <a:endParaRPr lang="en-US" sz="1500" dirty="0">
              <a:solidFill>
                <a:srgbClr val="002060"/>
              </a:solidFill>
              <a:latin typeface="Arial" pitchFamily="34" charset="0"/>
              <a:cs typeface="Arial" pitchFamily="34" charset="0"/>
            </a:endParaRPr>
          </a:p>
        </p:txBody>
      </p:sp>
      <p:sp>
        <p:nvSpPr>
          <p:cNvPr id="4" name="Content Placeholder 3"/>
          <p:cNvSpPr>
            <a:spLocks noGrp="1"/>
          </p:cNvSpPr>
          <p:nvPr>
            <p:ph sz="half" idx="2"/>
          </p:nvPr>
        </p:nvSpPr>
        <p:spPr>
          <a:xfrm>
            <a:off x="7467600" y="0"/>
            <a:ext cx="3200400" cy="6858000"/>
          </a:xfrm>
        </p:spPr>
        <p:txBody>
          <a:bodyPr>
            <a:normAutofit lnSpcReduction="10000"/>
          </a:bodyPr>
          <a:lstStyle/>
          <a:p>
            <a:pPr>
              <a:buNone/>
            </a:pPr>
            <a:endParaRPr lang="en-US" sz="1500" dirty="0">
              <a:latin typeface="Arial" pitchFamily="34" charset="0"/>
              <a:cs typeface="Arial" pitchFamily="34" charset="0"/>
            </a:endParaRPr>
          </a:p>
          <a:p>
            <a:pPr>
              <a:buNone/>
            </a:pPr>
            <a:r>
              <a:rPr lang="pt-BR" sz="1500" dirty="0">
                <a:solidFill>
                  <a:srgbClr val="002060"/>
                </a:solidFill>
                <a:latin typeface="Arial" pitchFamily="34" charset="0"/>
                <a:cs typeface="Arial" pitchFamily="34" charset="0"/>
              </a:rPr>
              <a:t>class A</a:t>
            </a:r>
          </a:p>
          <a:p>
            <a:pPr>
              <a:buNone/>
            </a:pPr>
            <a:r>
              <a:rPr lang="pt-BR" sz="1500" dirty="0">
                <a:solidFill>
                  <a:srgbClr val="002060"/>
                </a:solidFill>
                <a:latin typeface="Arial" pitchFamily="34" charset="0"/>
                <a:cs typeface="Arial" pitchFamily="34" charset="0"/>
              </a:rPr>
              <a:t>{</a:t>
            </a:r>
          </a:p>
          <a:p>
            <a:pPr>
              <a:buNone/>
            </a:pPr>
            <a:r>
              <a:rPr lang="pt-BR" sz="1500" dirty="0">
                <a:solidFill>
                  <a:srgbClr val="002060"/>
                </a:solidFill>
                <a:latin typeface="Arial" pitchFamily="34" charset="0"/>
                <a:cs typeface="Arial" pitchFamily="34" charset="0"/>
              </a:rPr>
              <a:t> protected:</a:t>
            </a:r>
          </a:p>
          <a:p>
            <a:pPr>
              <a:buNone/>
            </a:pPr>
            <a:r>
              <a:rPr lang="pt-BR" sz="1500" dirty="0">
                <a:solidFill>
                  <a:srgbClr val="002060"/>
                </a:solidFill>
                <a:latin typeface="Arial" pitchFamily="34" charset="0"/>
                <a:cs typeface="Arial" pitchFamily="34" charset="0"/>
              </a:rPr>
              <a:t> int count;</a:t>
            </a:r>
          </a:p>
          <a:p>
            <a:pPr>
              <a:buNone/>
            </a:pPr>
            <a:r>
              <a:rPr lang="pt-BR" sz="1500" dirty="0">
                <a:solidFill>
                  <a:srgbClr val="002060"/>
                </a:solidFill>
                <a:latin typeface="Arial" pitchFamily="34" charset="0"/>
                <a:cs typeface="Arial" pitchFamily="34" charset="0"/>
              </a:rPr>
              <a:t>public:</a:t>
            </a:r>
          </a:p>
          <a:p>
            <a:pPr>
              <a:buNone/>
            </a:pPr>
            <a:r>
              <a:rPr lang="pt-BR" sz="1500" dirty="0">
                <a:solidFill>
                  <a:srgbClr val="002060"/>
                </a:solidFill>
                <a:latin typeface="Arial" pitchFamily="34" charset="0"/>
                <a:cs typeface="Arial" pitchFamily="34" charset="0"/>
              </a:rPr>
              <a:t>A()</a:t>
            </a:r>
          </a:p>
          <a:p>
            <a:pPr>
              <a:buNone/>
            </a:pPr>
            <a:r>
              <a:rPr lang="pt-BR" sz="1500" dirty="0">
                <a:solidFill>
                  <a:srgbClr val="002060"/>
                </a:solidFill>
                <a:latin typeface="Arial" pitchFamily="34" charset="0"/>
                <a:cs typeface="Arial" pitchFamily="34" charset="0"/>
              </a:rPr>
              <a:t>{  cout&lt;&lt;"A()"&lt;&lt;endl;}</a:t>
            </a:r>
          </a:p>
          <a:p>
            <a:pPr>
              <a:buNone/>
            </a:pPr>
            <a:r>
              <a:rPr lang="pt-BR" sz="1500" dirty="0">
                <a:solidFill>
                  <a:srgbClr val="002060"/>
                </a:solidFill>
                <a:latin typeface="Arial" pitchFamily="34" charset="0"/>
                <a:cs typeface="Arial" pitchFamily="34" charset="0"/>
              </a:rPr>
              <a:t> A(int i):count(i)</a:t>
            </a:r>
          </a:p>
          <a:p>
            <a:pPr>
              <a:buNone/>
            </a:pPr>
            <a:r>
              <a:rPr lang="pt-BR" sz="1500" dirty="0" smtClean="0">
                <a:solidFill>
                  <a:srgbClr val="002060"/>
                </a:solidFill>
                <a:latin typeface="Arial" pitchFamily="34" charset="0"/>
                <a:cs typeface="Arial" pitchFamily="34" charset="0"/>
              </a:rPr>
              <a:t>{   cout</a:t>
            </a:r>
            <a:r>
              <a:rPr lang="pt-BR" sz="1500" dirty="0">
                <a:solidFill>
                  <a:srgbClr val="002060"/>
                </a:solidFill>
                <a:latin typeface="Arial" pitchFamily="34" charset="0"/>
                <a:cs typeface="Arial" pitchFamily="34" charset="0"/>
              </a:rPr>
              <a:t>&lt;&lt;"A(int)"&lt;&lt;endl</a:t>
            </a:r>
            <a:r>
              <a:rPr lang="pt-BR" sz="1500" dirty="0" smtClean="0">
                <a:solidFill>
                  <a:srgbClr val="002060"/>
                </a:solidFill>
                <a:latin typeface="Arial" pitchFamily="34" charset="0"/>
                <a:cs typeface="Arial" pitchFamily="34" charset="0"/>
              </a:rPr>
              <a:t>; }</a:t>
            </a:r>
            <a:endParaRPr lang="pt-BR" sz="1500" dirty="0">
              <a:solidFill>
                <a:srgbClr val="002060"/>
              </a:solidFill>
              <a:latin typeface="Arial" pitchFamily="34" charset="0"/>
              <a:cs typeface="Arial" pitchFamily="34" charset="0"/>
            </a:endParaRPr>
          </a:p>
          <a:p>
            <a:pPr>
              <a:buNone/>
            </a:pPr>
            <a:r>
              <a:rPr lang="pt-BR" sz="1500" dirty="0">
                <a:solidFill>
                  <a:srgbClr val="002060"/>
                </a:solidFill>
                <a:latin typeface="Arial" pitchFamily="34" charset="0"/>
                <a:cs typeface="Arial" pitchFamily="34" charset="0"/>
              </a:rPr>
              <a:t>};</a:t>
            </a:r>
          </a:p>
          <a:p>
            <a:pPr>
              <a:buNone/>
            </a:pPr>
            <a:r>
              <a:rPr lang="pt-BR" sz="1500" dirty="0">
                <a:solidFill>
                  <a:srgbClr val="002060"/>
                </a:solidFill>
                <a:latin typeface="Arial" pitchFamily="34" charset="0"/>
                <a:cs typeface="Arial" pitchFamily="34" charset="0"/>
              </a:rPr>
              <a:t>class B:public A</a:t>
            </a:r>
          </a:p>
          <a:p>
            <a:pPr>
              <a:buNone/>
            </a:pPr>
            <a:r>
              <a:rPr lang="pt-BR" sz="1500" dirty="0">
                <a:solidFill>
                  <a:srgbClr val="002060"/>
                </a:solidFill>
                <a:latin typeface="Arial" pitchFamily="34" charset="0"/>
                <a:cs typeface="Arial" pitchFamily="34" charset="0"/>
              </a:rPr>
              <a:t>{</a:t>
            </a:r>
          </a:p>
          <a:p>
            <a:pPr>
              <a:buNone/>
            </a:pPr>
            <a:r>
              <a:rPr lang="pt-BR" sz="1500" dirty="0">
                <a:solidFill>
                  <a:srgbClr val="002060"/>
                </a:solidFill>
                <a:latin typeface="Arial" pitchFamily="34" charset="0"/>
                <a:cs typeface="Arial" pitchFamily="34" charset="0"/>
              </a:rPr>
              <a:t>public:</a:t>
            </a:r>
          </a:p>
          <a:p>
            <a:pPr>
              <a:buNone/>
            </a:pPr>
            <a:r>
              <a:rPr lang="pt-BR" sz="1500" dirty="0">
                <a:solidFill>
                  <a:srgbClr val="002060"/>
                </a:solidFill>
                <a:latin typeface="Arial" pitchFamily="34" charset="0"/>
                <a:cs typeface="Arial" pitchFamily="34" charset="0"/>
              </a:rPr>
              <a:t>B():A(5)</a:t>
            </a:r>
          </a:p>
          <a:p>
            <a:pPr>
              <a:buNone/>
            </a:pPr>
            <a:r>
              <a:rPr lang="pt-BR" sz="1500" dirty="0" smtClean="0">
                <a:solidFill>
                  <a:srgbClr val="002060"/>
                </a:solidFill>
                <a:latin typeface="Arial" pitchFamily="34" charset="0"/>
                <a:cs typeface="Arial" pitchFamily="34" charset="0"/>
              </a:rPr>
              <a:t>{ cout</a:t>
            </a:r>
            <a:r>
              <a:rPr lang="pt-BR" sz="1500" dirty="0">
                <a:solidFill>
                  <a:srgbClr val="002060"/>
                </a:solidFill>
                <a:latin typeface="Arial" pitchFamily="34" charset="0"/>
                <a:cs typeface="Arial" pitchFamily="34" charset="0"/>
              </a:rPr>
              <a:t>&lt;&lt;"B()"&lt;&lt;endl</a:t>
            </a:r>
            <a:r>
              <a:rPr lang="pt-BR" sz="1500" dirty="0" smtClean="0">
                <a:solidFill>
                  <a:srgbClr val="002060"/>
                </a:solidFill>
                <a:latin typeface="Arial" pitchFamily="34" charset="0"/>
                <a:cs typeface="Arial" pitchFamily="34" charset="0"/>
              </a:rPr>
              <a:t>; }</a:t>
            </a:r>
            <a:endParaRPr lang="pt-BR" sz="1500" dirty="0">
              <a:solidFill>
                <a:srgbClr val="002060"/>
              </a:solidFill>
              <a:latin typeface="Arial" pitchFamily="34" charset="0"/>
              <a:cs typeface="Arial" pitchFamily="34" charset="0"/>
            </a:endParaRPr>
          </a:p>
          <a:p>
            <a:pPr>
              <a:buNone/>
            </a:pPr>
            <a:r>
              <a:rPr lang="pt-BR" sz="1500" dirty="0">
                <a:solidFill>
                  <a:srgbClr val="002060"/>
                </a:solidFill>
                <a:latin typeface="Arial" pitchFamily="34" charset="0"/>
                <a:cs typeface="Arial" pitchFamily="34" charset="0"/>
              </a:rPr>
              <a:t>};</a:t>
            </a:r>
          </a:p>
          <a:p>
            <a:pPr>
              <a:buNone/>
            </a:pPr>
            <a:r>
              <a:rPr lang="pt-BR" sz="1500" dirty="0">
                <a:solidFill>
                  <a:srgbClr val="002060"/>
                </a:solidFill>
                <a:latin typeface="Arial" pitchFamily="34" charset="0"/>
                <a:cs typeface="Arial" pitchFamily="34" charset="0"/>
              </a:rPr>
              <a:t>int main()</a:t>
            </a:r>
          </a:p>
          <a:p>
            <a:pPr>
              <a:buNone/>
            </a:pPr>
            <a:r>
              <a:rPr lang="pt-BR" sz="1500" dirty="0" smtClean="0">
                <a:solidFill>
                  <a:srgbClr val="002060"/>
                </a:solidFill>
                <a:latin typeface="Arial" pitchFamily="34" charset="0"/>
                <a:cs typeface="Arial" pitchFamily="34" charset="0"/>
              </a:rPr>
              <a:t>{  B </a:t>
            </a:r>
            <a:r>
              <a:rPr lang="pt-BR" sz="1500" dirty="0">
                <a:solidFill>
                  <a:srgbClr val="002060"/>
                </a:solidFill>
                <a:latin typeface="Arial" pitchFamily="34" charset="0"/>
                <a:cs typeface="Arial" pitchFamily="34" charset="0"/>
              </a:rPr>
              <a:t>obj;</a:t>
            </a:r>
          </a:p>
          <a:p>
            <a:pPr>
              <a:buNone/>
            </a:pPr>
            <a:r>
              <a:rPr lang="pt-BR" sz="1500" dirty="0">
                <a:solidFill>
                  <a:srgbClr val="002060"/>
                </a:solidFill>
                <a:latin typeface="Arial" pitchFamily="34" charset="0"/>
                <a:cs typeface="Arial" pitchFamily="34" charset="0"/>
              </a:rPr>
              <a:t>return 0;</a:t>
            </a:r>
          </a:p>
          <a:p>
            <a:pPr>
              <a:buNone/>
            </a:pPr>
            <a:r>
              <a:rPr lang="pt-BR" sz="1500" dirty="0">
                <a:solidFill>
                  <a:srgbClr val="002060"/>
                </a:solidFill>
                <a:latin typeface="Arial" pitchFamily="34" charset="0"/>
                <a:cs typeface="Arial" pitchFamily="34" charset="0"/>
              </a:rPr>
              <a:t>}</a:t>
            </a:r>
            <a:endParaRPr lang="en-US" sz="1600" dirty="0">
              <a:solidFill>
                <a:srgbClr val="002060"/>
              </a:solidFill>
            </a:endParaRPr>
          </a:p>
        </p:txBody>
      </p:sp>
      <p:sp>
        <p:nvSpPr>
          <p:cNvPr id="5" name="Footer Placeholder 4"/>
          <p:cNvSpPr>
            <a:spLocks noGrp="1"/>
          </p:cNvSpPr>
          <p:nvPr>
            <p:ph type="ftr" sz="quarter" idx="11"/>
          </p:nvPr>
        </p:nvSpPr>
        <p:spPr/>
        <p:txBody>
          <a:bodyPr/>
          <a:lstStyle/>
          <a:p>
            <a:r>
              <a:rPr lang="en-US"/>
              <a:t>Inheritance in C++</a:t>
            </a:r>
            <a:endParaRPr lang="en-US" dirty="0"/>
          </a:p>
        </p:txBody>
      </p:sp>
      <p:sp>
        <p:nvSpPr>
          <p:cNvPr id="6" name="Slide Number Placeholder 5"/>
          <p:cNvSpPr>
            <a:spLocks noGrp="1"/>
          </p:cNvSpPr>
          <p:nvPr>
            <p:ph type="sldNum" sz="quarter" idx="12"/>
          </p:nvPr>
        </p:nvSpPr>
        <p:spPr/>
        <p:txBody>
          <a:bodyPr/>
          <a:lstStyle/>
          <a:p>
            <a:fld id="{190A92EF-88A5-4EC5-8ABD-14305C53BB88}" type="slidenum">
              <a:rPr lang="en-US" smtClean="0"/>
              <a:pPr/>
              <a:t>54</a:t>
            </a:fld>
            <a:endParaRPr lang="en-US"/>
          </a:p>
        </p:txBody>
      </p:sp>
      <p:sp>
        <p:nvSpPr>
          <p:cNvPr id="7" name="Rectangle 6"/>
          <p:cNvSpPr/>
          <p:nvPr/>
        </p:nvSpPr>
        <p:spPr>
          <a:xfrm>
            <a:off x="2819400" y="5486400"/>
            <a:ext cx="1447800" cy="923330"/>
          </a:xfrm>
          <a:prstGeom prst="rect">
            <a:avLst/>
          </a:prstGeom>
        </p:spPr>
        <p:txBody>
          <a:bodyPr wrap="square">
            <a:spAutoFit/>
          </a:bodyPr>
          <a:lstStyle/>
          <a:p>
            <a:pPr>
              <a:buNone/>
            </a:pPr>
            <a:r>
              <a:rPr lang="en-US" dirty="0">
                <a:solidFill>
                  <a:srgbClr val="FF0000"/>
                </a:solidFill>
              </a:rPr>
              <a:t>Output</a:t>
            </a:r>
          </a:p>
          <a:p>
            <a:pPr>
              <a:buNone/>
            </a:pPr>
            <a:r>
              <a:rPr lang="en-US" dirty="0">
                <a:solidFill>
                  <a:srgbClr val="FF0000"/>
                </a:solidFill>
              </a:rPr>
              <a:t>A()</a:t>
            </a:r>
          </a:p>
          <a:p>
            <a:pPr>
              <a:buNone/>
            </a:pPr>
            <a:r>
              <a:rPr lang="en-US" dirty="0">
                <a:solidFill>
                  <a:srgbClr val="FF0000"/>
                </a:solidFill>
              </a:rPr>
              <a:t>B(</a:t>
            </a:r>
            <a:r>
              <a:rPr lang="en-US" dirty="0" err="1">
                <a:solidFill>
                  <a:srgbClr val="FF0000"/>
                </a:solidFill>
              </a:rPr>
              <a:t>int</a:t>
            </a:r>
            <a:r>
              <a:rPr lang="en-US" dirty="0">
                <a:solidFill>
                  <a:srgbClr val="FF0000"/>
                </a:solidFill>
              </a:rPr>
              <a:t>)</a:t>
            </a:r>
          </a:p>
        </p:txBody>
      </p:sp>
      <p:sp>
        <p:nvSpPr>
          <p:cNvPr id="8" name="Rectangle 7"/>
          <p:cNvSpPr/>
          <p:nvPr/>
        </p:nvSpPr>
        <p:spPr>
          <a:xfrm>
            <a:off x="5486400" y="5334000"/>
            <a:ext cx="1447800" cy="923330"/>
          </a:xfrm>
          <a:prstGeom prst="rect">
            <a:avLst/>
          </a:prstGeom>
        </p:spPr>
        <p:txBody>
          <a:bodyPr wrap="square">
            <a:spAutoFit/>
          </a:bodyPr>
          <a:lstStyle/>
          <a:p>
            <a:pPr>
              <a:buNone/>
            </a:pPr>
            <a:r>
              <a:rPr lang="en-US" dirty="0">
                <a:solidFill>
                  <a:srgbClr val="FF0000"/>
                </a:solidFill>
              </a:rPr>
              <a:t>Output</a:t>
            </a:r>
          </a:p>
          <a:p>
            <a:pPr>
              <a:buNone/>
            </a:pPr>
            <a:r>
              <a:rPr lang="en-US" dirty="0">
                <a:solidFill>
                  <a:srgbClr val="FF0000"/>
                </a:solidFill>
              </a:rPr>
              <a:t>A(</a:t>
            </a:r>
            <a:r>
              <a:rPr lang="en-US" dirty="0" err="1">
                <a:solidFill>
                  <a:srgbClr val="FF0000"/>
                </a:solidFill>
              </a:rPr>
              <a:t>int</a:t>
            </a:r>
            <a:r>
              <a:rPr lang="en-US" dirty="0">
                <a:solidFill>
                  <a:srgbClr val="FF0000"/>
                </a:solidFill>
              </a:rPr>
              <a:t>)</a:t>
            </a:r>
          </a:p>
          <a:p>
            <a:pPr>
              <a:buNone/>
            </a:pPr>
            <a:r>
              <a:rPr lang="en-US" dirty="0">
                <a:solidFill>
                  <a:srgbClr val="FF0000"/>
                </a:solidFill>
              </a:rPr>
              <a:t>B(</a:t>
            </a:r>
            <a:r>
              <a:rPr lang="en-US" dirty="0" err="1">
                <a:solidFill>
                  <a:srgbClr val="FF0000"/>
                </a:solidFill>
              </a:rPr>
              <a:t>int</a:t>
            </a:r>
            <a:r>
              <a:rPr lang="en-US" dirty="0">
                <a:solidFill>
                  <a:srgbClr val="FF0000"/>
                </a:solidFill>
              </a:rPr>
              <a:t>)</a:t>
            </a:r>
          </a:p>
        </p:txBody>
      </p:sp>
      <p:sp>
        <p:nvSpPr>
          <p:cNvPr id="9" name="Content Placeholder 3"/>
          <p:cNvSpPr txBox="1">
            <a:spLocks/>
          </p:cNvSpPr>
          <p:nvPr/>
        </p:nvSpPr>
        <p:spPr>
          <a:xfrm>
            <a:off x="4343400" y="152400"/>
            <a:ext cx="3200400" cy="6858000"/>
          </a:xfrm>
          <a:prstGeom prst="rect">
            <a:avLst/>
          </a:prstGeom>
        </p:spPr>
        <p:txBody>
          <a:bodyPr vert="horz" lIns="91440" tIns="45720" rIns="91440" bIns="45720" rtlCol="0">
            <a:normAutofit lnSpcReduction="10000"/>
          </a:bodyPr>
          <a:lstStyle/>
          <a:p>
            <a:pPr marL="342900" indent="-342900">
              <a:spcBef>
                <a:spcPct val="20000"/>
              </a:spcBef>
              <a:defRPr/>
            </a:pPr>
            <a:endParaRPr lang="en-US" sz="1500" dirty="0">
              <a:latin typeface="Arial" pitchFamily="34" charset="0"/>
              <a:cs typeface="Arial" pitchFamily="34" charset="0"/>
            </a:endParaRPr>
          </a:p>
          <a:p>
            <a:pPr marL="342900" indent="-342900">
              <a:spcBef>
                <a:spcPct val="20000"/>
              </a:spcBef>
              <a:defRPr/>
            </a:pPr>
            <a:r>
              <a:rPr lang="pt-BR" sz="1500" dirty="0">
                <a:solidFill>
                  <a:srgbClr val="002060"/>
                </a:solidFill>
                <a:latin typeface="Arial" pitchFamily="34" charset="0"/>
                <a:cs typeface="Arial" pitchFamily="34" charset="0"/>
              </a:rPr>
              <a:t>class A</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 protected:</a:t>
            </a:r>
          </a:p>
          <a:p>
            <a:pPr marL="342900" indent="-342900">
              <a:spcBef>
                <a:spcPct val="20000"/>
              </a:spcBef>
              <a:defRPr/>
            </a:pPr>
            <a:r>
              <a:rPr lang="pt-BR" sz="1500" dirty="0">
                <a:solidFill>
                  <a:srgbClr val="002060"/>
                </a:solidFill>
                <a:latin typeface="Arial" pitchFamily="34" charset="0"/>
                <a:cs typeface="Arial" pitchFamily="34" charset="0"/>
              </a:rPr>
              <a:t> int count;</a:t>
            </a:r>
          </a:p>
          <a:p>
            <a:pPr marL="342900" indent="-342900">
              <a:spcBef>
                <a:spcPct val="20000"/>
              </a:spcBef>
              <a:defRPr/>
            </a:pPr>
            <a:r>
              <a:rPr lang="pt-BR" sz="1500" dirty="0">
                <a:solidFill>
                  <a:srgbClr val="002060"/>
                </a:solidFill>
                <a:latin typeface="Arial" pitchFamily="34" charset="0"/>
                <a:cs typeface="Arial" pitchFamily="34" charset="0"/>
              </a:rPr>
              <a:t>public:</a:t>
            </a:r>
          </a:p>
          <a:p>
            <a:pPr marL="342900" indent="-342900">
              <a:spcBef>
                <a:spcPct val="20000"/>
              </a:spcBef>
              <a:defRPr/>
            </a:pPr>
            <a:r>
              <a:rPr lang="pt-BR" sz="1500" dirty="0">
                <a:solidFill>
                  <a:srgbClr val="002060"/>
                </a:solidFill>
                <a:latin typeface="Arial" pitchFamily="34" charset="0"/>
                <a:cs typeface="Arial" pitchFamily="34" charset="0"/>
              </a:rPr>
              <a:t>A()</a:t>
            </a:r>
          </a:p>
          <a:p>
            <a:pPr marL="342900" indent="-342900">
              <a:spcBef>
                <a:spcPct val="20000"/>
              </a:spcBef>
              <a:defRPr/>
            </a:pPr>
            <a:r>
              <a:rPr lang="pt-BR" sz="1500" dirty="0">
                <a:solidFill>
                  <a:srgbClr val="002060"/>
                </a:solidFill>
                <a:latin typeface="Arial" pitchFamily="34" charset="0"/>
                <a:cs typeface="Arial" pitchFamily="34" charset="0"/>
              </a:rPr>
              <a:t>{  cout&lt;&lt;"A()"&lt;&lt;endl;}</a:t>
            </a:r>
          </a:p>
          <a:p>
            <a:pPr marL="342900" indent="-342900">
              <a:spcBef>
                <a:spcPct val="20000"/>
              </a:spcBef>
              <a:defRPr/>
            </a:pPr>
            <a:r>
              <a:rPr lang="pt-BR" sz="1500" dirty="0">
                <a:solidFill>
                  <a:srgbClr val="002060"/>
                </a:solidFill>
                <a:latin typeface="Arial" pitchFamily="34" charset="0"/>
                <a:cs typeface="Arial" pitchFamily="34" charset="0"/>
              </a:rPr>
              <a:t> A(int i):count(i)</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cout&lt;&lt;"A(int)"&lt;&lt;endl;</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class B:public A</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public:</a:t>
            </a:r>
          </a:p>
          <a:p>
            <a:pPr marL="342900" indent="-342900">
              <a:spcBef>
                <a:spcPct val="20000"/>
              </a:spcBef>
              <a:defRPr/>
            </a:pPr>
            <a:r>
              <a:rPr lang="pt-BR" sz="1500" dirty="0">
                <a:solidFill>
                  <a:srgbClr val="002060"/>
                </a:solidFill>
                <a:latin typeface="Arial" pitchFamily="34" charset="0"/>
                <a:cs typeface="Arial" pitchFamily="34" charset="0"/>
              </a:rPr>
              <a:t>B(int c):A(c)</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cout&lt;&lt;"B(int)"&lt;&lt;endl;</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int main()</a:t>
            </a:r>
          </a:p>
          <a:p>
            <a:pPr marL="342900" indent="-342900">
              <a:spcBef>
                <a:spcPct val="20000"/>
              </a:spcBef>
              <a:defRPr/>
            </a:pPr>
            <a:r>
              <a:rPr lang="pt-BR" sz="1500" dirty="0">
                <a:solidFill>
                  <a:srgbClr val="002060"/>
                </a:solidFill>
                <a:latin typeface="Arial" pitchFamily="34" charset="0"/>
                <a:cs typeface="Arial" pitchFamily="34" charset="0"/>
              </a:rPr>
              <a:t>{</a:t>
            </a:r>
          </a:p>
          <a:p>
            <a:pPr marL="342900" indent="-342900">
              <a:spcBef>
                <a:spcPct val="20000"/>
              </a:spcBef>
              <a:defRPr/>
            </a:pPr>
            <a:r>
              <a:rPr lang="pt-BR" sz="1500" dirty="0">
                <a:solidFill>
                  <a:srgbClr val="002060"/>
                </a:solidFill>
                <a:latin typeface="Arial" pitchFamily="34" charset="0"/>
                <a:cs typeface="Arial" pitchFamily="34" charset="0"/>
              </a:rPr>
              <a:t>B obj(5);</a:t>
            </a:r>
          </a:p>
          <a:p>
            <a:pPr marL="342900" indent="-342900">
              <a:spcBef>
                <a:spcPct val="20000"/>
              </a:spcBef>
              <a:defRPr/>
            </a:pPr>
            <a:r>
              <a:rPr lang="pt-BR" sz="1500" dirty="0">
                <a:solidFill>
                  <a:srgbClr val="002060"/>
                </a:solidFill>
                <a:latin typeface="Arial" pitchFamily="34" charset="0"/>
                <a:cs typeface="Arial" pitchFamily="34" charset="0"/>
              </a:rPr>
              <a:t>return 0;</a:t>
            </a:r>
          </a:p>
          <a:p>
            <a:pPr marL="342900" indent="-342900">
              <a:spcBef>
                <a:spcPct val="20000"/>
              </a:spcBef>
              <a:defRPr/>
            </a:pPr>
            <a:r>
              <a:rPr lang="pt-BR" sz="1500" dirty="0">
                <a:solidFill>
                  <a:srgbClr val="002060"/>
                </a:solidFill>
                <a:latin typeface="Arial" pitchFamily="34" charset="0"/>
                <a:cs typeface="Arial" pitchFamily="34" charset="0"/>
              </a:rPr>
              <a:t>}</a:t>
            </a:r>
            <a:endParaRPr lang="en-US" sz="1600" dirty="0">
              <a:solidFill>
                <a:srgbClr val="002060"/>
              </a:solidFill>
            </a:endParaRPr>
          </a:p>
        </p:txBody>
      </p:sp>
      <p:sp>
        <p:nvSpPr>
          <p:cNvPr id="10" name="Rectangle 9"/>
          <p:cNvSpPr/>
          <p:nvPr/>
        </p:nvSpPr>
        <p:spPr>
          <a:xfrm>
            <a:off x="8763000" y="5257800"/>
            <a:ext cx="1447800" cy="923330"/>
          </a:xfrm>
          <a:prstGeom prst="rect">
            <a:avLst/>
          </a:prstGeom>
        </p:spPr>
        <p:txBody>
          <a:bodyPr wrap="square">
            <a:spAutoFit/>
          </a:bodyPr>
          <a:lstStyle/>
          <a:p>
            <a:pPr>
              <a:buNone/>
            </a:pPr>
            <a:r>
              <a:rPr lang="en-US" dirty="0">
                <a:solidFill>
                  <a:srgbClr val="FF0000"/>
                </a:solidFill>
              </a:rPr>
              <a:t>Output</a:t>
            </a:r>
          </a:p>
          <a:p>
            <a:pPr>
              <a:buNone/>
            </a:pPr>
            <a:r>
              <a:rPr lang="en-US" dirty="0">
                <a:solidFill>
                  <a:srgbClr val="FF0000"/>
                </a:solidFill>
              </a:rPr>
              <a:t>A(</a:t>
            </a:r>
            <a:r>
              <a:rPr lang="en-US" dirty="0" err="1">
                <a:solidFill>
                  <a:srgbClr val="FF0000"/>
                </a:solidFill>
              </a:rPr>
              <a:t>int</a:t>
            </a:r>
            <a:r>
              <a:rPr lang="en-US" dirty="0">
                <a:solidFill>
                  <a:srgbClr val="FF0000"/>
                </a:solidFill>
              </a:rPr>
              <a:t>)</a:t>
            </a:r>
          </a:p>
          <a:p>
            <a:pPr>
              <a:buNone/>
            </a:pPr>
            <a:r>
              <a:rPr lang="en-US" dirty="0">
                <a:solidFill>
                  <a:srgbClr val="FF0000"/>
                </a:solidFill>
              </a:rPr>
              <a:t>B()</a:t>
            </a:r>
          </a:p>
        </p:txBody>
      </p:sp>
    </p:spTree>
    <p:extLst>
      <p:ext uri="{BB962C8B-B14F-4D97-AF65-F5344CB8AC3E}">
        <p14:creationId xmlns:p14="http://schemas.microsoft.com/office/powerpoint/2010/main" val="60088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487362"/>
          </a:xfrm>
        </p:spPr>
        <p:txBody>
          <a:bodyPr>
            <a:normAutofit fontScale="90000"/>
          </a:bodyPr>
          <a:lstStyle/>
          <a:p>
            <a:r>
              <a:rPr lang="en-IN" dirty="0" smtClean="0">
                <a:solidFill>
                  <a:srgbClr val="FF3399"/>
                </a:solidFill>
              </a:rPr>
              <a:t>Inheritance</a:t>
            </a:r>
            <a:endParaRPr lang="en-US" dirty="0">
              <a:solidFill>
                <a:srgbClr val="FF3399"/>
              </a:solidFill>
            </a:endParaRPr>
          </a:p>
        </p:txBody>
      </p:sp>
      <p:pic>
        <p:nvPicPr>
          <p:cNvPr id="1026" name="Picture 2"/>
          <p:cNvPicPr>
            <a:picLocks noChangeAspect="1" noChangeArrowheads="1"/>
          </p:cNvPicPr>
          <p:nvPr/>
        </p:nvPicPr>
        <p:blipFill>
          <a:blip r:embed="rId2"/>
          <a:srcRect/>
          <a:stretch>
            <a:fillRect/>
          </a:stretch>
        </p:blipFill>
        <p:spPr bwMode="auto">
          <a:xfrm>
            <a:off x="1828800" y="838200"/>
            <a:ext cx="5105400" cy="5034492"/>
          </a:xfrm>
          <a:prstGeom prst="rect">
            <a:avLst/>
          </a:prstGeom>
          <a:noFill/>
          <a:ln w="9525">
            <a:noFill/>
            <a:miter lim="800000"/>
            <a:headEnd/>
            <a:tailEnd/>
          </a:ln>
          <a:effectLst/>
        </p:spPr>
      </p:pic>
      <p:sp>
        <p:nvSpPr>
          <p:cNvPr id="5" name="Rectangle 4"/>
          <p:cNvSpPr/>
          <p:nvPr/>
        </p:nvSpPr>
        <p:spPr>
          <a:xfrm>
            <a:off x="7239000" y="990600"/>
            <a:ext cx="3048000" cy="923330"/>
          </a:xfrm>
          <a:prstGeom prst="rect">
            <a:avLst/>
          </a:prstGeom>
        </p:spPr>
        <p:txBody>
          <a:bodyPr wrap="square">
            <a:spAutoFit/>
          </a:bodyPr>
          <a:lstStyle/>
          <a:p>
            <a:r>
              <a:rPr lang="en-US" b="1" dirty="0"/>
              <a:t>Base / Super / Parent Class and </a:t>
            </a:r>
          </a:p>
          <a:p>
            <a:r>
              <a:rPr lang="en-US" b="1" dirty="0"/>
              <a:t>Derived / Sub / Child Class</a:t>
            </a:r>
            <a:endParaRPr lang="en-US" dirty="0"/>
          </a:p>
        </p:txBody>
      </p:sp>
      <p:sp>
        <p:nvSpPr>
          <p:cNvPr id="8" name="Rectangle 7"/>
          <p:cNvSpPr/>
          <p:nvPr/>
        </p:nvSpPr>
        <p:spPr>
          <a:xfrm>
            <a:off x="7239000" y="2895601"/>
            <a:ext cx="3200400" cy="2215991"/>
          </a:xfrm>
          <a:prstGeom prst="rect">
            <a:avLst/>
          </a:prstGeom>
          <a:solidFill>
            <a:schemeClr val="tx2">
              <a:lumMod val="20000"/>
              <a:lumOff val="80000"/>
            </a:schemeClr>
          </a:solidFill>
        </p:spPr>
        <p:txBody>
          <a:bodyPr wrap="square">
            <a:spAutoFit/>
          </a:bodyPr>
          <a:lstStyle/>
          <a:p>
            <a:r>
              <a:rPr lang="en-US" sz="2000" i="1" dirty="0">
                <a:effectLst>
                  <a:outerShdw blurRad="38100" dist="38100" dir="2700000" algn="tl">
                    <a:srgbClr val="000000">
                      <a:alpha val="43137"/>
                    </a:srgbClr>
                  </a:outerShdw>
                </a:effectLst>
              </a:rPr>
              <a:t>Syntax :  </a:t>
            </a:r>
          </a:p>
          <a:p>
            <a:r>
              <a:rPr lang="en-US" sz="2200" dirty="0">
                <a:effectLst>
                  <a:outerShdw blurRad="38100" dist="38100" dir="2700000" algn="tl">
                    <a:srgbClr val="000000">
                      <a:alpha val="43137"/>
                    </a:srgbClr>
                  </a:outerShdw>
                </a:effectLst>
              </a:rPr>
              <a:t>class </a:t>
            </a:r>
            <a:r>
              <a:rPr lang="en-US" sz="2200" dirty="0">
                <a:solidFill>
                  <a:srgbClr val="FF3399"/>
                </a:solidFill>
                <a:effectLst>
                  <a:outerShdw blurRad="38100" dist="38100" dir="2700000" algn="tl">
                    <a:srgbClr val="000000">
                      <a:alpha val="43137"/>
                    </a:srgbClr>
                  </a:outerShdw>
                </a:effectLst>
              </a:rPr>
              <a:t>Derived</a:t>
            </a:r>
            <a:r>
              <a:rPr lang="en-US" sz="2200" dirty="0">
                <a:effectLst>
                  <a:outerShdw blurRad="38100" dist="38100" dir="2700000" algn="tl">
                    <a:srgbClr val="000000">
                      <a:alpha val="43137"/>
                    </a:srgbClr>
                  </a:outerShdw>
                </a:effectLst>
              </a:rPr>
              <a:t>: public </a:t>
            </a:r>
            <a:r>
              <a:rPr lang="en-US" sz="2200" dirty="0">
                <a:solidFill>
                  <a:srgbClr val="FF3399"/>
                </a:solidFill>
                <a:effectLst>
                  <a:outerShdw blurRad="38100" dist="38100" dir="2700000" algn="tl">
                    <a:srgbClr val="000000">
                      <a:alpha val="43137"/>
                    </a:srgbClr>
                  </a:outerShdw>
                </a:effectLst>
              </a:rPr>
              <a:t>Base  </a:t>
            </a:r>
          </a:p>
          <a:p>
            <a:r>
              <a:rPr lang="en-US" sz="2400" dirty="0">
                <a:solidFill>
                  <a:srgbClr val="FF3399"/>
                </a:solidFill>
                <a:effectLst>
                  <a:outerShdw blurRad="38100" dist="38100" dir="2700000" algn="tl">
                    <a:srgbClr val="000000">
                      <a:alpha val="43137"/>
                    </a:srgbClr>
                  </a:outerShdw>
                </a:effectLst>
              </a:rPr>
              <a:t>{    </a:t>
            </a:r>
          </a:p>
          <a:p>
            <a:r>
              <a:rPr lang="en-IN" sz="2400" dirty="0">
                <a:solidFill>
                  <a:srgbClr val="FF3399"/>
                </a:solidFill>
                <a:effectLst>
                  <a:outerShdw blurRad="38100" dist="38100" dir="2700000" algn="tl">
                    <a:srgbClr val="000000">
                      <a:alpha val="43137"/>
                    </a:srgbClr>
                  </a:outerShdw>
                </a:effectLst>
              </a:rPr>
              <a:t>. . . </a:t>
            </a:r>
            <a:endParaRPr lang="en-US" sz="2400" dirty="0">
              <a:solidFill>
                <a:srgbClr val="FF3399"/>
              </a:solidFill>
              <a:effectLst>
                <a:outerShdw blurRad="38100" dist="38100" dir="2700000" algn="tl">
                  <a:srgbClr val="000000">
                    <a:alpha val="43137"/>
                  </a:srgbClr>
                </a:outerShdw>
              </a:effectLst>
            </a:endParaRPr>
          </a:p>
          <a:p>
            <a:r>
              <a:rPr lang="en-IN" sz="2400" dirty="0">
                <a:solidFill>
                  <a:srgbClr val="FF3399"/>
                </a:solidFill>
                <a:effectLst>
                  <a:outerShdw blurRad="38100" dist="38100" dir="2700000" algn="tl">
                    <a:srgbClr val="000000">
                      <a:alpha val="43137"/>
                    </a:srgbClr>
                  </a:outerShdw>
                </a:effectLst>
              </a:rPr>
              <a:t>. . . </a:t>
            </a:r>
            <a:endParaRPr lang="en-US" sz="2400" dirty="0">
              <a:solidFill>
                <a:srgbClr val="FF3399"/>
              </a:solidFill>
              <a:effectLst>
                <a:outerShdw blurRad="38100" dist="38100" dir="2700000" algn="tl">
                  <a:srgbClr val="000000">
                    <a:alpha val="43137"/>
                  </a:srgbClr>
                </a:outerShdw>
              </a:effectLst>
            </a:endParaRPr>
          </a:p>
          <a:p>
            <a:r>
              <a:rPr lang="en-US" sz="2400" dirty="0">
                <a:solidFill>
                  <a:srgbClr val="FF3399"/>
                </a:solidFill>
                <a:effectLst>
                  <a:outerShdw blurRad="38100" dist="38100" dir="2700000" algn="tl">
                    <a:srgbClr val="000000">
                      <a:alpha val="43137"/>
                    </a:srgbClr>
                  </a:outerShdw>
                </a:effectLst>
              </a:rPr>
              <a:t>  };</a:t>
            </a:r>
          </a:p>
        </p:txBody>
      </p:sp>
      <p:cxnSp>
        <p:nvCxnSpPr>
          <p:cNvPr id="10" name="Straight Arrow Connector 9"/>
          <p:cNvCxnSpPr/>
          <p:nvPr/>
        </p:nvCxnSpPr>
        <p:spPr>
          <a:xfrm rot="5400000" flipH="1" flipV="1">
            <a:off x="7620000" y="4572000"/>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91401" y="5867400"/>
            <a:ext cx="2819105" cy="369332"/>
          </a:xfrm>
          <a:prstGeom prst="rect">
            <a:avLst/>
          </a:prstGeom>
          <a:noFill/>
        </p:spPr>
        <p:txBody>
          <a:bodyPr wrap="none" rtlCol="0">
            <a:spAutoFit/>
          </a:bodyPr>
          <a:lstStyle/>
          <a:p>
            <a:r>
              <a:rPr lang="en-IN" b="1" dirty="0"/>
              <a:t>Single Colon for inheritance</a:t>
            </a:r>
            <a:endParaRPr lang="en-US" b="1" dirty="0"/>
          </a:p>
        </p:txBody>
      </p:sp>
    </p:spTree>
    <p:extLst>
      <p:ext uri="{BB962C8B-B14F-4D97-AF65-F5344CB8AC3E}">
        <p14:creationId xmlns:p14="http://schemas.microsoft.com/office/powerpoint/2010/main" val="4105185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50631" y="201812"/>
            <a:ext cx="2778369" cy="2769989"/>
          </a:xfrm>
          <a:prstGeom prst="rect">
            <a:avLst/>
          </a:prstGeom>
          <a:solidFill>
            <a:schemeClr val="bg1">
              <a:lumMod val="95000"/>
            </a:schemeClr>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sz="2000" b="1" dirty="0">
                <a:solidFill>
                  <a:srgbClr val="006699"/>
                </a:solidFill>
                <a:latin typeface="Arial" pitchFamily="34" charset="0"/>
                <a:cs typeface="Arial" pitchFamily="34" charset="0"/>
              </a:rPr>
              <a:t>class</a:t>
            </a:r>
            <a:r>
              <a:rPr lang="en-US" sz="2000" dirty="0">
                <a:solidFill>
                  <a:srgbClr val="273239"/>
                </a:solidFill>
                <a:latin typeface="Arial" pitchFamily="34" charset="0"/>
                <a:cs typeface="Arial" pitchFamily="34" charset="0"/>
              </a:rPr>
              <a:t> </a:t>
            </a:r>
            <a:r>
              <a:rPr lang="en-US" sz="2000" dirty="0">
                <a:solidFill>
                  <a:srgbClr val="000000"/>
                </a:solidFill>
                <a:latin typeface="Arial" pitchFamily="34" charset="0"/>
                <a:cs typeface="Arial" pitchFamily="34" charset="0"/>
              </a:rPr>
              <a:t>A</a:t>
            </a:r>
            <a:endParaRPr lang="en-US" sz="2000" dirty="0">
              <a:latin typeface="Arial" pitchFamily="34" charset="0"/>
              <a:cs typeface="Arial" pitchFamily="34" charset="0"/>
            </a:endParaRPr>
          </a:p>
          <a:p>
            <a:pPr eaLnBrk="0" fontAlgn="base" hangingPunct="0">
              <a:spcBef>
                <a:spcPct val="0"/>
              </a:spcBef>
              <a:spcAft>
                <a:spcPct val="0"/>
              </a:spcAft>
            </a:pPr>
            <a:r>
              <a:rPr lang="en-US" sz="2000" dirty="0">
                <a:solidFill>
                  <a:srgbClr val="000000"/>
                </a:solidFill>
                <a:latin typeface="Arial" pitchFamily="34" charset="0"/>
                <a:cs typeface="Arial" pitchFamily="34" charset="0"/>
              </a:rPr>
              <a:t>{</a:t>
            </a:r>
            <a:endParaRPr lang="en-US" sz="2000" dirty="0">
              <a:latin typeface="Arial" pitchFamily="34" charset="0"/>
              <a:cs typeface="Arial" pitchFamily="34" charset="0"/>
            </a:endParaRPr>
          </a:p>
          <a:p>
            <a:pPr eaLnBrk="0" fontAlgn="base" hangingPunct="0">
              <a:spcBef>
                <a:spcPct val="0"/>
              </a:spcBef>
              <a:spcAft>
                <a:spcPct val="0"/>
              </a:spcAft>
            </a:pPr>
            <a:r>
              <a:rPr lang="en-US" sz="2000" b="1" dirty="0">
                <a:solidFill>
                  <a:srgbClr val="006699"/>
                </a:solidFill>
                <a:latin typeface="Arial" pitchFamily="34" charset="0"/>
                <a:cs typeface="Arial" pitchFamily="34" charset="0"/>
              </a:rPr>
              <a:t>public</a:t>
            </a:r>
            <a:r>
              <a:rPr lang="en-US" sz="2000" dirty="0">
                <a:solidFill>
                  <a:srgbClr val="000000"/>
                </a:solidFill>
                <a:latin typeface="Arial" pitchFamily="34" charset="0"/>
                <a:cs typeface="Arial" pitchFamily="34" charset="0"/>
              </a:rPr>
              <a:t>:</a:t>
            </a:r>
            <a:endParaRPr lang="en-US" sz="2000" dirty="0">
              <a:latin typeface="Arial" pitchFamily="34" charset="0"/>
              <a:cs typeface="Arial" pitchFamily="34" charset="0"/>
            </a:endParaRPr>
          </a:p>
          <a:p>
            <a:pPr eaLnBrk="0" fontAlgn="base" hangingPunct="0">
              <a:spcBef>
                <a:spcPct val="0"/>
              </a:spcBef>
              <a:spcAft>
                <a:spcPct val="0"/>
              </a:spcAft>
            </a:pPr>
            <a:r>
              <a:rPr lang="en-US" sz="2000" dirty="0">
                <a:solidFill>
                  <a:srgbClr val="273239"/>
                </a:solidFill>
                <a:latin typeface="Arial" pitchFamily="34" charset="0"/>
                <a:cs typeface="Arial" pitchFamily="34" charset="0"/>
              </a:rPr>
              <a:t>    </a:t>
            </a:r>
            <a:r>
              <a:rPr lang="en-US" sz="2000" b="1" dirty="0" err="1">
                <a:solidFill>
                  <a:srgbClr val="808080"/>
                </a:solidFill>
                <a:latin typeface="Arial" pitchFamily="34" charset="0"/>
                <a:cs typeface="Arial" pitchFamily="34" charset="0"/>
              </a:rPr>
              <a:t>int</a:t>
            </a:r>
            <a:r>
              <a:rPr lang="en-US" sz="2000" dirty="0">
                <a:solidFill>
                  <a:srgbClr val="273239"/>
                </a:solidFill>
                <a:latin typeface="Arial" pitchFamily="34" charset="0"/>
                <a:cs typeface="Arial" pitchFamily="34" charset="0"/>
              </a:rPr>
              <a:t> </a:t>
            </a:r>
            <a:r>
              <a:rPr lang="en-US" sz="2000" dirty="0">
                <a:solidFill>
                  <a:srgbClr val="000000"/>
                </a:solidFill>
                <a:latin typeface="Arial" pitchFamily="34" charset="0"/>
                <a:cs typeface="Arial" pitchFamily="34" charset="0"/>
              </a:rPr>
              <a:t>x;</a:t>
            </a:r>
            <a:endParaRPr lang="en-US" sz="2000" dirty="0">
              <a:latin typeface="Arial" pitchFamily="34" charset="0"/>
              <a:cs typeface="Arial" pitchFamily="34" charset="0"/>
            </a:endParaRPr>
          </a:p>
          <a:p>
            <a:pPr eaLnBrk="0" fontAlgn="base" hangingPunct="0">
              <a:spcBef>
                <a:spcPct val="0"/>
              </a:spcBef>
              <a:spcAft>
                <a:spcPct val="0"/>
              </a:spcAft>
            </a:pPr>
            <a:r>
              <a:rPr lang="en-US" sz="2000" b="1" dirty="0">
                <a:solidFill>
                  <a:srgbClr val="006699"/>
                </a:solidFill>
                <a:latin typeface="Arial" pitchFamily="34" charset="0"/>
                <a:cs typeface="Arial" pitchFamily="34" charset="0"/>
              </a:rPr>
              <a:t>protected</a:t>
            </a:r>
            <a:r>
              <a:rPr lang="en-US" sz="2000" dirty="0">
                <a:solidFill>
                  <a:srgbClr val="000000"/>
                </a:solidFill>
                <a:latin typeface="Arial" pitchFamily="34" charset="0"/>
                <a:cs typeface="Arial" pitchFamily="34" charset="0"/>
              </a:rPr>
              <a:t>:</a:t>
            </a:r>
            <a:endParaRPr lang="en-US" sz="2000" dirty="0">
              <a:latin typeface="Arial" pitchFamily="34" charset="0"/>
              <a:cs typeface="Arial" pitchFamily="34" charset="0"/>
            </a:endParaRPr>
          </a:p>
          <a:p>
            <a:pPr eaLnBrk="0" fontAlgn="base" hangingPunct="0">
              <a:spcBef>
                <a:spcPct val="0"/>
              </a:spcBef>
              <a:spcAft>
                <a:spcPct val="0"/>
              </a:spcAft>
            </a:pPr>
            <a:r>
              <a:rPr lang="en-US" sz="2000" dirty="0">
                <a:solidFill>
                  <a:srgbClr val="273239"/>
                </a:solidFill>
                <a:latin typeface="Arial" pitchFamily="34" charset="0"/>
                <a:cs typeface="Arial" pitchFamily="34" charset="0"/>
              </a:rPr>
              <a:t>    </a:t>
            </a:r>
            <a:r>
              <a:rPr lang="en-US" sz="2000" b="1" dirty="0" err="1">
                <a:solidFill>
                  <a:srgbClr val="808080"/>
                </a:solidFill>
                <a:latin typeface="Arial" pitchFamily="34" charset="0"/>
                <a:cs typeface="Arial" pitchFamily="34" charset="0"/>
              </a:rPr>
              <a:t>int</a:t>
            </a:r>
            <a:r>
              <a:rPr lang="en-US" sz="2000" dirty="0">
                <a:solidFill>
                  <a:srgbClr val="273239"/>
                </a:solidFill>
                <a:latin typeface="Arial" pitchFamily="34" charset="0"/>
                <a:cs typeface="Arial" pitchFamily="34" charset="0"/>
              </a:rPr>
              <a:t> </a:t>
            </a:r>
            <a:r>
              <a:rPr lang="en-US" sz="2000" dirty="0">
                <a:solidFill>
                  <a:srgbClr val="000000"/>
                </a:solidFill>
                <a:latin typeface="Arial" pitchFamily="34" charset="0"/>
                <a:cs typeface="Arial" pitchFamily="34" charset="0"/>
              </a:rPr>
              <a:t>y;</a:t>
            </a:r>
            <a:endParaRPr lang="en-US" sz="2000" dirty="0">
              <a:latin typeface="Arial" pitchFamily="34" charset="0"/>
              <a:cs typeface="Arial" pitchFamily="34" charset="0"/>
            </a:endParaRPr>
          </a:p>
          <a:p>
            <a:pPr eaLnBrk="0" fontAlgn="base" hangingPunct="0">
              <a:spcBef>
                <a:spcPct val="0"/>
              </a:spcBef>
              <a:spcAft>
                <a:spcPct val="0"/>
              </a:spcAft>
            </a:pPr>
            <a:r>
              <a:rPr lang="en-US" sz="2000" b="1" dirty="0">
                <a:solidFill>
                  <a:srgbClr val="006699"/>
                </a:solidFill>
                <a:latin typeface="Arial" pitchFamily="34" charset="0"/>
                <a:cs typeface="Arial" pitchFamily="34" charset="0"/>
              </a:rPr>
              <a:t>private</a:t>
            </a:r>
            <a:r>
              <a:rPr lang="en-US" sz="2000" dirty="0">
                <a:solidFill>
                  <a:srgbClr val="000000"/>
                </a:solidFill>
                <a:latin typeface="Arial" pitchFamily="34" charset="0"/>
                <a:cs typeface="Arial" pitchFamily="34" charset="0"/>
              </a:rPr>
              <a:t>:</a:t>
            </a:r>
            <a:endParaRPr lang="en-US" sz="2000" dirty="0">
              <a:latin typeface="Arial" pitchFamily="34" charset="0"/>
              <a:cs typeface="Arial" pitchFamily="34" charset="0"/>
            </a:endParaRPr>
          </a:p>
          <a:p>
            <a:pPr eaLnBrk="0" fontAlgn="base" hangingPunct="0">
              <a:spcBef>
                <a:spcPct val="0"/>
              </a:spcBef>
              <a:spcAft>
                <a:spcPct val="0"/>
              </a:spcAft>
            </a:pPr>
            <a:r>
              <a:rPr lang="en-US" sz="2000" dirty="0">
                <a:solidFill>
                  <a:srgbClr val="273239"/>
                </a:solidFill>
                <a:latin typeface="Arial" pitchFamily="34" charset="0"/>
                <a:cs typeface="Arial" pitchFamily="34" charset="0"/>
              </a:rPr>
              <a:t>    </a:t>
            </a:r>
            <a:r>
              <a:rPr lang="en-US" sz="2000" b="1" dirty="0" err="1">
                <a:solidFill>
                  <a:srgbClr val="808080"/>
                </a:solidFill>
                <a:latin typeface="Arial" pitchFamily="34" charset="0"/>
                <a:cs typeface="Arial" pitchFamily="34" charset="0"/>
              </a:rPr>
              <a:t>int</a:t>
            </a:r>
            <a:r>
              <a:rPr lang="en-US" sz="2000" dirty="0">
                <a:solidFill>
                  <a:srgbClr val="273239"/>
                </a:solidFill>
                <a:latin typeface="Arial" pitchFamily="34" charset="0"/>
                <a:cs typeface="Arial" pitchFamily="34" charset="0"/>
              </a:rPr>
              <a:t> </a:t>
            </a:r>
            <a:r>
              <a:rPr lang="en-US" sz="2000" dirty="0">
                <a:solidFill>
                  <a:srgbClr val="000000"/>
                </a:solidFill>
                <a:latin typeface="Arial" pitchFamily="34" charset="0"/>
                <a:cs typeface="Arial" pitchFamily="34" charset="0"/>
              </a:rPr>
              <a:t>z;</a:t>
            </a:r>
            <a:endParaRPr lang="en-US" sz="2000" dirty="0">
              <a:latin typeface="Arial" pitchFamily="34" charset="0"/>
              <a:cs typeface="Arial" pitchFamily="34" charset="0"/>
            </a:endParaRPr>
          </a:p>
          <a:p>
            <a:pPr eaLnBrk="0" fontAlgn="base" hangingPunct="0">
              <a:spcBef>
                <a:spcPct val="0"/>
              </a:spcBef>
              <a:spcAft>
                <a:spcPct val="0"/>
              </a:spcAft>
            </a:pPr>
            <a:r>
              <a:rPr lang="en-US" sz="2000" dirty="0">
                <a:solidFill>
                  <a:srgbClr val="000000"/>
                </a:solidFill>
                <a:latin typeface="Arial" pitchFamily="34" charset="0"/>
                <a:cs typeface="Arial" pitchFamily="34" charset="0"/>
              </a:rPr>
              <a:t>};</a:t>
            </a:r>
            <a:endParaRPr lang="en-US" sz="2000" dirty="0">
              <a:latin typeface="Arial" pitchFamily="34" charset="0"/>
              <a:cs typeface="Arial" pitchFamily="34" charset="0"/>
            </a:endParaRPr>
          </a:p>
        </p:txBody>
      </p:sp>
      <p:sp>
        <p:nvSpPr>
          <p:cNvPr id="6" name="Rectangle 5"/>
          <p:cNvSpPr/>
          <p:nvPr/>
        </p:nvSpPr>
        <p:spPr>
          <a:xfrm>
            <a:off x="3810000" y="533400"/>
            <a:ext cx="4572000" cy="5909310"/>
          </a:xfrm>
          <a:prstGeom prst="rect">
            <a:avLst/>
          </a:prstGeom>
        </p:spPr>
        <p:txBody>
          <a:bodyPr wrap="square">
            <a:spAutoFit/>
          </a:bodyPr>
          <a:lstStyle/>
          <a:p>
            <a:pPr lvl="0" eaLnBrk="0" fontAlgn="base" hangingPunct="0">
              <a:spcBef>
                <a:spcPct val="0"/>
              </a:spcBef>
              <a:spcAft>
                <a:spcPct val="0"/>
              </a:spcAft>
            </a:pPr>
            <a:r>
              <a:rPr lang="en-US" b="1" dirty="0">
                <a:solidFill>
                  <a:srgbClr val="006699"/>
                </a:solidFill>
                <a:latin typeface="Arial" pitchFamily="34" charset="0"/>
                <a:cs typeface="Arial" pitchFamily="34" charset="0"/>
              </a:rPr>
              <a:t>class</a:t>
            </a:r>
            <a:r>
              <a:rPr lang="en-US" dirty="0">
                <a:solidFill>
                  <a:srgbClr val="273239"/>
                </a:solidFill>
                <a:latin typeface="Arial" pitchFamily="34" charset="0"/>
                <a:cs typeface="Arial" pitchFamily="34" charset="0"/>
              </a:rPr>
              <a:t> </a:t>
            </a:r>
            <a:r>
              <a:rPr lang="en-US" dirty="0">
                <a:solidFill>
                  <a:srgbClr val="000000"/>
                </a:solidFill>
                <a:latin typeface="Arial" pitchFamily="34" charset="0"/>
                <a:cs typeface="Arial" pitchFamily="34" charset="0"/>
              </a:rPr>
              <a:t>B : </a:t>
            </a:r>
            <a:r>
              <a:rPr lang="en-US" b="1" dirty="0">
                <a:solidFill>
                  <a:srgbClr val="006699"/>
                </a:solidFill>
                <a:latin typeface="Arial" pitchFamily="34" charset="0"/>
                <a:cs typeface="Arial" pitchFamily="34" charset="0"/>
              </a:rPr>
              <a:t>public</a:t>
            </a:r>
            <a:r>
              <a:rPr lang="en-US" dirty="0">
                <a:solidFill>
                  <a:srgbClr val="273239"/>
                </a:solidFill>
                <a:latin typeface="Arial" pitchFamily="34" charset="0"/>
                <a:cs typeface="Arial" pitchFamily="34" charset="0"/>
              </a:rPr>
              <a:t> </a:t>
            </a:r>
            <a:r>
              <a:rPr lang="en-US" dirty="0">
                <a:solidFill>
                  <a:srgbClr val="000000"/>
                </a:solidFill>
                <a:latin typeface="Arial" pitchFamily="34" charset="0"/>
                <a:cs typeface="Arial" pitchFamily="34" charset="0"/>
              </a:rPr>
              <a:t>A</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x is public</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y is protected</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z is not accessible from B</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a:t>
            </a:r>
            <a:endParaRPr lang="en-US" dirty="0">
              <a:latin typeface="Arial" pitchFamily="34" charset="0"/>
              <a:cs typeface="Arial" pitchFamily="34" charset="0"/>
            </a:endParaRPr>
          </a:p>
          <a:p>
            <a:pPr lvl="0" eaLnBrk="0" fontAlgn="base" hangingPunct="0">
              <a:spcBef>
                <a:spcPct val="0"/>
              </a:spcBef>
              <a:spcAft>
                <a:spcPct val="0"/>
              </a:spcAft>
            </a:pPr>
            <a:endParaRPr lang="en-US" b="1" dirty="0">
              <a:solidFill>
                <a:srgbClr val="006699"/>
              </a:solidFill>
              <a:latin typeface="Arial" pitchFamily="34" charset="0"/>
              <a:cs typeface="Arial" pitchFamily="34" charset="0"/>
            </a:endParaRPr>
          </a:p>
          <a:p>
            <a:pPr lvl="0" eaLnBrk="0" fontAlgn="base" hangingPunct="0">
              <a:spcBef>
                <a:spcPct val="0"/>
              </a:spcBef>
              <a:spcAft>
                <a:spcPct val="0"/>
              </a:spcAft>
            </a:pPr>
            <a:r>
              <a:rPr lang="en-US" b="1" dirty="0">
                <a:solidFill>
                  <a:srgbClr val="006699"/>
                </a:solidFill>
                <a:latin typeface="Arial" pitchFamily="34" charset="0"/>
                <a:cs typeface="Arial" pitchFamily="34" charset="0"/>
              </a:rPr>
              <a:t>class</a:t>
            </a:r>
            <a:r>
              <a:rPr lang="en-US" dirty="0">
                <a:solidFill>
                  <a:srgbClr val="273239"/>
                </a:solidFill>
                <a:latin typeface="Arial" pitchFamily="34" charset="0"/>
                <a:cs typeface="Arial" pitchFamily="34" charset="0"/>
              </a:rPr>
              <a:t> </a:t>
            </a:r>
            <a:r>
              <a:rPr lang="en-US" dirty="0">
                <a:solidFill>
                  <a:srgbClr val="000000"/>
                </a:solidFill>
                <a:latin typeface="Arial" pitchFamily="34" charset="0"/>
                <a:cs typeface="Arial" pitchFamily="34" charset="0"/>
              </a:rPr>
              <a:t>C : </a:t>
            </a:r>
            <a:r>
              <a:rPr lang="en-US" b="1" dirty="0">
                <a:solidFill>
                  <a:srgbClr val="006699"/>
                </a:solidFill>
                <a:latin typeface="Arial" pitchFamily="34" charset="0"/>
                <a:cs typeface="Arial" pitchFamily="34" charset="0"/>
              </a:rPr>
              <a:t>protected</a:t>
            </a:r>
            <a:r>
              <a:rPr lang="en-US" dirty="0">
                <a:solidFill>
                  <a:srgbClr val="273239"/>
                </a:solidFill>
                <a:latin typeface="Arial" pitchFamily="34" charset="0"/>
                <a:cs typeface="Arial" pitchFamily="34" charset="0"/>
              </a:rPr>
              <a:t> </a:t>
            </a:r>
            <a:r>
              <a:rPr lang="en-US" dirty="0">
                <a:solidFill>
                  <a:srgbClr val="000000"/>
                </a:solidFill>
                <a:latin typeface="Arial" pitchFamily="34" charset="0"/>
                <a:cs typeface="Arial" pitchFamily="34" charset="0"/>
              </a:rPr>
              <a:t>A</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x is protected</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y is protected</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z is not accessible from C</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endParaRPr lang="en-US" dirty="0">
              <a:latin typeface="Arial" pitchFamily="34" charset="0"/>
              <a:cs typeface="Arial" pitchFamily="34" charset="0"/>
            </a:endParaRPr>
          </a:p>
          <a:p>
            <a:pPr lvl="0" eaLnBrk="0" fontAlgn="base" hangingPunct="0">
              <a:spcBef>
                <a:spcPct val="0"/>
              </a:spcBef>
              <a:spcAft>
                <a:spcPct val="0"/>
              </a:spcAft>
            </a:pPr>
            <a:r>
              <a:rPr lang="en-US" b="1" dirty="0">
                <a:solidFill>
                  <a:srgbClr val="006699"/>
                </a:solidFill>
                <a:latin typeface="Arial" pitchFamily="34" charset="0"/>
                <a:cs typeface="Arial" pitchFamily="34" charset="0"/>
              </a:rPr>
              <a:t>class</a:t>
            </a:r>
            <a:r>
              <a:rPr lang="en-US" dirty="0">
                <a:solidFill>
                  <a:srgbClr val="273239"/>
                </a:solidFill>
                <a:latin typeface="Arial" pitchFamily="34" charset="0"/>
                <a:cs typeface="Arial" pitchFamily="34" charset="0"/>
              </a:rPr>
              <a:t> </a:t>
            </a:r>
            <a:r>
              <a:rPr lang="en-US" dirty="0">
                <a:solidFill>
                  <a:srgbClr val="000000"/>
                </a:solidFill>
                <a:latin typeface="Arial" pitchFamily="34" charset="0"/>
                <a:cs typeface="Arial" pitchFamily="34" charset="0"/>
              </a:rPr>
              <a:t>D : </a:t>
            </a:r>
            <a:r>
              <a:rPr lang="en-US" b="1" dirty="0">
                <a:solidFill>
                  <a:srgbClr val="006699"/>
                </a:solidFill>
                <a:latin typeface="Arial" pitchFamily="34" charset="0"/>
                <a:cs typeface="Arial" pitchFamily="34" charset="0"/>
              </a:rPr>
              <a:t>private</a:t>
            </a:r>
            <a:r>
              <a:rPr lang="en-US" dirty="0">
                <a:solidFill>
                  <a:srgbClr val="273239"/>
                </a:solidFill>
                <a:latin typeface="Arial" pitchFamily="34" charset="0"/>
                <a:cs typeface="Arial" pitchFamily="34" charset="0"/>
              </a:rPr>
              <a:t> </a:t>
            </a:r>
            <a:r>
              <a:rPr lang="en-US" dirty="0">
                <a:solidFill>
                  <a:srgbClr val="000000"/>
                </a:solidFill>
                <a:latin typeface="Arial" pitchFamily="34" charset="0"/>
                <a:cs typeface="Arial" pitchFamily="34" charset="0"/>
              </a:rPr>
              <a:t>A    </a:t>
            </a:r>
            <a:r>
              <a:rPr lang="en-US" dirty="0">
                <a:solidFill>
                  <a:srgbClr val="008200"/>
                </a:solidFill>
                <a:latin typeface="Arial" pitchFamily="34" charset="0"/>
                <a:cs typeface="Arial" pitchFamily="34" charset="0"/>
              </a:rPr>
              <a:t>// 'private' is default for classes</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x is private</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y is private</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273239"/>
                </a:solidFill>
                <a:latin typeface="Arial" pitchFamily="34" charset="0"/>
                <a:cs typeface="Arial" pitchFamily="34" charset="0"/>
              </a:rPr>
              <a:t>    </a:t>
            </a:r>
            <a:r>
              <a:rPr lang="en-US" dirty="0">
                <a:solidFill>
                  <a:srgbClr val="008200"/>
                </a:solidFill>
                <a:latin typeface="Arial" pitchFamily="34" charset="0"/>
                <a:cs typeface="Arial" pitchFamily="34" charset="0"/>
              </a:rPr>
              <a:t>// z is not accessible from D</a:t>
            </a:r>
            <a:endParaRPr lang="en-US" dirty="0">
              <a:latin typeface="Arial" pitchFamily="34" charset="0"/>
              <a:cs typeface="Arial" pitchFamily="34" charset="0"/>
            </a:endParaRPr>
          </a:p>
          <a:p>
            <a:pPr lvl="0" eaLnBrk="0" fontAlgn="base" hangingPunct="0">
              <a:spcBef>
                <a:spcPct val="0"/>
              </a:spcBef>
              <a:spcAft>
                <a:spcPct val="0"/>
              </a:spcAft>
            </a:pPr>
            <a:r>
              <a:rPr lang="en-US" dirty="0">
                <a:solidFill>
                  <a:srgbClr val="000000"/>
                </a:solidFill>
                <a:latin typeface="Arial" pitchFamily="34" charset="0"/>
                <a:cs typeface="Arial" pitchFamily="34" charset="0"/>
              </a:rPr>
              <a:t>};</a:t>
            </a:r>
            <a:endParaRPr lang="en-US" dirty="0"/>
          </a:p>
        </p:txBody>
      </p:sp>
    </p:spTree>
    <p:extLst>
      <p:ext uri="{BB962C8B-B14F-4D97-AF65-F5344CB8AC3E}">
        <p14:creationId xmlns:p14="http://schemas.microsoft.com/office/powerpoint/2010/main" val="2806007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228600"/>
            <a:ext cx="4572000" cy="6247864"/>
          </a:xfrm>
          <a:prstGeom prst="rect">
            <a:avLst/>
          </a:prstGeom>
        </p:spPr>
        <p:txBody>
          <a:bodyPr>
            <a:spAutoFit/>
          </a:bodyPr>
          <a:lstStyle/>
          <a:p>
            <a:r>
              <a:rPr lang="en-US" sz="2000" dirty="0"/>
              <a:t>#include&lt;</a:t>
            </a:r>
            <a:r>
              <a:rPr lang="en-US" sz="2000" dirty="0" err="1"/>
              <a:t>iostream</a:t>
            </a:r>
            <a:r>
              <a:rPr lang="en-US" sz="2000" dirty="0"/>
              <a:t>&gt;</a:t>
            </a:r>
          </a:p>
          <a:p>
            <a:r>
              <a:rPr lang="en-US" sz="2000" dirty="0"/>
              <a:t>using namespace std;</a:t>
            </a:r>
          </a:p>
          <a:p>
            <a:r>
              <a:rPr lang="en-US" sz="2000" b="1" dirty="0"/>
              <a:t>class </a:t>
            </a:r>
            <a:r>
              <a:rPr lang="en-US" sz="2000" b="1" dirty="0">
                <a:solidFill>
                  <a:srgbClr val="FF3399"/>
                </a:solidFill>
              </a:rPr>
              <a:t>Base</a:t>
            </a:r>
            <a:r>
              <a:rPr lang="en-US" sz="2000" b="1" dirty="0"/>
              <a:t>{</a:t>
            </a:r>
          </a:p>
          <a:p>
            <a:r>
              <a:rPr lang="en-US" sz="2000" dirty="0"/>
              <a:t>     </a:t>
            </a:r>
            <a:r>
              <a:rPr lang="en-US" sz="2000" b="1" i="1" dirty="0"/>
              <a:t>protected:</a:t>
            </a:r>
          </a:p>
          <a:p>
            <a:r>
              <a:rPr lang="en-US" sz="2000" dirty="0"/>
              <a:t>           </a:t>
            </a:r>
            <a:r>
              <a:rPr lang="en-US" sz="2000" dirty="0" err="1"/>
              <a:t>int</a:t>
            </a:r>
            <a:r>
              <a:rPr lang="en-US" sz="2000" dirty="0"/>
              <a:t> a;</a:t>
            </a:r>
          </a:p>
          <a:p>
            <a:r>
              <a:rPr lang="en-US" sz="2000" dirty="0"/>
              <a:t>     </a:t>
            </a:r>
            <a:r>
              <a:rPr lang="en-US" sz="2000" b="1" i="1" dirty="0"/>
              <a:t>public:</a:t>
            </a:r>
          </a:p>
          <a:p>
            <a:r>
              <a:rPr lang="en-US" sz="2000" dirty="0">
                <a:solidFill>
                  <a:srgbClr val="7030A0"/>
                </a:solidFill>
              </a:rPr>
              <a:t>           Base() </a:t>
            </a:r>
          </a:p>
          <a:p>
            <a:r>
              <a:rPr lang="en-US" sz="2000" dirty="0">
                <a:solidFill>
                  <a:srgbClr val="7030A0"/>
                </a:solidFill>
              </a:rPr>
              <a:t>             { a=0;  }</a:t>
            </a:r>
          </a:p>
          <a:p>
            <a:r>
              <a:rPr lang="en-US" sz="2000" dirty="0">
                <a:solidFill>
                  <a:srgbClr val="FF0000"/>
                </a:solidFill>
              </a:rPr>
              <a:t>           void </a:t>
            </a:r>
            <a:r>
              <a:rPr lang="en-US" sz="2000" dirty="0" err="1">
                <a:solidFill>
                  <a:srgbClr val="FF0000"/>
                </a:solidFill>
              </a:rPr>
              <a:t>increment_a</a:t>
            </a:r>
            <a:r>
              <a:rPr lang="en-US" sz="2000" dirty="0">
                <a:solidFill>
                  <a:srgbClr val="FF0000"/>
                </a:solidFill>
              </a:rPr>
              <a:t>()</a:t>
            </a:r>
          </a:p>
          <a:p>
            <a:r>
              <a:rPr lang="en-US" sz="2000" dirty="0">
                <a:solidFill>
                  <a:srgbClr val="FF0000"/>
                </a:solidFill>
              </a:rPr>
              <a:t>              { ++a;  }</a:t>
            </a:r>
          </a:p>
          <a:p>
            <a:r>
              <a:rPr lang="en-US" sz="2000" dirty="0">
                <a:solidFill>
                  <a:srgbClr val="0070C0"/>
                </a:solidFill>
              </a:rPr>
              <a:t>           void </a:t>
            </a:r>
            <a:r>
              <a:rPr lang="en-US" sz="2000" dirty="0" err="1">
                <a:solidFill>
                  <a:srgbClr val="0070C0"/>
                </a:solidFill>
              </a:rPr>
              <a:t>show_a</a:t>
            </a:r>
            <a:r>
              <a:rPr lang="en-US" sz="2000" dirty="0">
                <a:solidFill>
                  <a:srgbClr val="0070C0"/>
                </a:solidFill>
              </a:rPr>
              <a:t>()</a:t>
            </a:r>
          </a:p>
          <a:p>
            <a:r>
              <a:rPr lang="en-US" sz="2000" dirty="0">
                <a:solidFill>
                  <a:srgbClr val="0070C0"/>
                </a:solidFill>
              </a:rPr>
              <a:t>              { </a:t>
            </a:r>
            <a:r>
              <a:rPr lang="en-US" sz="2000" dirty="0" err="1">
                <a:solidFill>
                  <a:srgbClr val="0070C0"/>
                </a:solidFill>
              </a:rPr>
              <a:t>cout</a:t>
            </a:r>
            <a:r>
              <a:rPr lang="en-US" sz="2000" dirty="0">
                <a:solidFill>
                  <a:srgbClr val="0070C0"/>
                </a:solidFill>
              </a:rPr>
              <a:t>&lt;&lt;"a:"&lt;&lt;a&lt;&lt;</a:t>
            </a:r>
            <a:r>
              <a:rPr lang="en-US" sz="2000" dirty="0" err="1">
                <a:solidFill>
                  <a:srgbClr val="0070C0"/>
                </a:solidFill>
              </a:rPr>
              <a:t>endl</a:t>
            </a:r>
            <a:r>
              <a:rPr lang="en-US" sz="2000" dirty="0">
                <a:solidFill>
                  <a:srgbClr val="0070C0"/>
                </a:solidFill>
              </a:rPr>
              <a:t>; }</a:t>
            </a:r>
          </a:p>
          <a:p>
            <a:r>
              <a:rPr lang="en-US" sz="2000" b="1" dirty="0"/>
              <a:t>};</a:t>
            </a:r>
          </a:p>
          <a:p>
            <a:endParaRPr lang="en-US" sz="2000" dirty="0"/>
          </a:p>
          <a:p>
            <a:r>
              <a:rPr lang="en-US" sz="2000" b="1" dirty="0"/>
              <a:t>class </a:t>
            </a:r>
            <a:r>
              <a:rPr lang="en-US" sz="2000" b="1" dirty="0">
                <a:solidFill>
                  <a:srgbClr val="0070C0"/>
                </a:solidFill>
              </a:rPr>
              <a:t>Derived </a:t>
            </a:r>
            <a:r>
              <a:rPr lang="en-US" sz="2000" b="1" dirty="0">
                <a:solidFill>
                  <a:srgbClr val="C00000"/>
                </a:solidFill>
                <a:effectLst>
                  <a:outerShdw blurRad="38100" dist="38100" dir="2700000" algn="tl">
                    <a:srgbClr val="000000">
                      <a:alpha val="43137"/>
                    </a:srgbClr>
                  </a:outerShdw>
                </a:effectLst>
              </a:rPr>
              <a:t>:</a:t>
            </a:r>
            <a:r>
              <a:rPr lang="en-US" sz="2000" dirty="0"/>
              <a:t> </a:t>
            </a:r>
            <a:r>
              <a:rPr lang="en-US" sz="2000" b="1" i="1" dirty="0">
                <a:solidFill>
                  <a:srgbClr val="C00000"/>
                </a:solidFill>
              </a:rPr>
              <a:t>public</a:t>
            </a:r>
            <a:r>
              <a:rPr lang="en-US" sz="2000" dirty="0"/>
              <a:t> </a:t>
            </a:r>
            <a:r>
              <a:rPr lang="en-US" sz="2000" b="1" dirty="0">
                <a:solidFill>
                  <a:srgbClr val="FF3399"/>
                </a:solidFill>
              </a:rPr>
              <a:t>Base</a:t>
            </a:r>
          </a:p>
          <a:p>
            <a:r>
              <a:rPr lang="en-US" sz="2000" b="1" dirty="0"/>
              <a:t>{ 	</a:t>
            </a:r>
          </a:p>
          <a:p>
            <a:r>
              <a:rPr lang="en-US" sz="2000" dirty="0"/>
              <a:t>        </a:t>
            </a:r>
            <a:r>
              <a:rPr lang="en-US" sz="2000" b="1" i="1" dirty="0"/>
              <a:t>public:</a:t>
            </a:r>
          </a:p>
          <a:p>
            <a:r>
              <a:rPr lang="en-US" sz="2000" dirty="0"/>
              <a:t>             </a:t>
            </a:r>
            <a:r>
              <a:rPr lang="en-US" sz="2000" dirty="0">
                <a:solidFill>
                  <a:srgbClr val="7030A0"/>
                </a:solidFill>
              </a:rPr>
              <a:t>void </a:t>
            </a:r>
            <a:r>
              <a:rPr lang="en-US" sz="2000" dirty="0" err="1">
                <a:solidFill>
                  <a:srgbClr val="7030A0"/>
                </a:solidFill>
              </a:rPr>
              <a:t>decrement_a</a:t>
            </a:r>
            <a:r>
              <a:rPr lang="en-US" sz="2000" dirty="0">
                <a:solidFill>
                  <a:srgbClr val="7030A0"/>
                </a:solidFill>
              </a:rPr>
              <a:t>() </a:t>
            </a:r>
          </a:p>
          <a:p>
            <a:r>
              <a:rPr lang="en-US" sz="2000" dirty="0">
                <a:solidFill>
                  <a:srgbClr val="7030A0"/>
                </a:solidFill>
              </a:rPr>
              <a:t>	{ --a;    }</a:t>
            </a:r>
          </a:p>
          <a:p>
            <a:r>
              <a:rPr lang="en-US" sz="2000" b="1" dirty="0"/>
              <a:t>};</a:t>
            </a:r>
          </a:p>
        </p:txBody>
      </p:sp>
      <p:sp>
        <p:nvSpPr>
          <p:cNvPr id="5" name="Rectangle 4"/>
          <p:cNvSpPr/>
          <p:nvPr/>
        </p:nvSpPr>
        <p:spPr>
          <a:xfrm>
            <a:off x="1676400" y="4495800"/>
            <a:ext cx="3733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76400" y="228600"/>
            <a:ext cx="37338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15000" y="228601"/>
            <a:ext cx="2362200" cy="2585323"/>
          </a:xfrm>
          <a:prstGeom prst="rect">
            <a:avLst/>
          </a:prstGeom>
          <a:ln>
            <a:solidFill>
              <a:schemeClr val="accent1">
                <a:shade val="50000"/>
              </a:schemeClr>
            </a:solidFill>
          </a:ln>
        </p:spPr>
        <p:txBody>
          <a:bodyPr wrap="square">
            <a:spAutoFit/>
          </a:bodyPr>
          <a:lstStyle/>
          <a:p>
            <a:r>
              <a:rPr lang="en-US" dirty="0" err="1">
                <a:solidFill>
                  <a:srgbClr val="7030A0"/>
                </a:solidFill>
                <a:effectLst>
                  <a:outerShdw blurRad="38100" dist="38100" dir="2700000" algn="tl">
                    <a:srgbClr val="000000">
                      <a:alpha val="43137"/>
                    </a:srgbClr>
                  </a:outerShdw>
                </a:effectLst>
              </a:rPr>
              <a:t>int</a:t>
            </a:r>
            <a:r>
              <a:rPr lang="en-US" dirty="0">
                <a:solidFill>
                  <a:srgbClr val="7030A0"/>
                </a:solidFill>
                <a:effectLst>
                  <a:outerShdw blurRad="38100" dist="38100" dir="2700000" algn="tl">
                    <a:srgbClr val="000000">
                      <a:alpha val="43137"/>
                    </a:srgbClr>
                  </a:outerShdw>
                </a:effectLst>
              </a:rPr>
              <a:t> main()</a:t>
            </a:r>
          </a:p>
          <a:p>
            <a:r>
              <a:rPr lang="en-US" dirty="0">
                <a:solidFill>
                  <a:srgbClr val="7030A0"/>
                </a:solidFill>
                <a:effectLst>
                  <a:outerShdw blurRad="38100" dist="38100" dir="2700000" algn="tl">
                    <a:srgbClr val="000000">
                      <a:alpha val="43137"/>
                    </a:srgbClr>
                  </a:outerShdw>
                </a:effectLst>
              </a:rPr>
              <a:t>{</a:t>
            </a:r>
          </a:p>
          <a:p>
            <a:r>
              <a:rPr lang="en-US" dirty="0">
                <a:solidFill>
                  <a:srgbClr val="7030A0"/>
                </a:solidFill>
                <a:effectLst>
                  <a:outerShdw blurRad="38100" dist="38100" dir="2700000" algn="tl">
                    <a:srgbClr val="000000">
                      <a:alpha val="43137"/>
                    </a:srgbClr>
                  </a:outerShdw>
                </a:effectLst>
              </a:rPr>
              <a:t>    Derived obj1;</a:t>
            </a:r>
          </a:p>
          <a:p>
            <a:r>
              <a:rPr lang="en-US" dirty="0">
                <a:solidFill>
                  <a:srgbClr val="7030A0"/>
                </a:solidFill>
                <a:effectLst>
                  <a:outerShdw blurRad="38100" dist="38100" dir="2700000" algn="tl">
                    <a:srgbClr val="000000">
                      <a:alpha val="43137"/>
                    </a:srgbClr>
                  </a:outerShdw>
                </a:effectLst>
              </a:rPr>
              <a:t>     obj1.show_a();</a:t>
            </a:r>
          </a:p>
          <a:p>
            <a:r>
              <a:rPr lang="en-US" dirty="0">
                <a:solidFill>
                  <a:srgbClr val="7030A0"/>
                </a:solidFill>
                <a:effectLst>
                  <a:outerShdw blurRad="38100" dist="38100" dir="2700000" algn="tl">
                    <a:srgbClr val="000000">
                      <a:alpha val="43137"/>
                    </a:srgbClr>
                  </a:outerShdw>
                </a:effectLst>
              </a:rPr>
              <a:t>     obj1.increment_a();</a:t>
            </a:r>
          </a:p>
          <a:p>
            <a:r>
              <a:rPr lang="en-US" dirty="0">
                <a:solidFill>
                  <a:srgbClr val="7030A0"/>
                </a:solidFill>
                <a:effectLst>
                  <a:outerShdw blurRad="38100" dist="38100" dir="2700000" algn="tl">
                    <a:srgbClr val="000000">
                      <a:alpha val="43137"/>
                    </a:srgbClr>
                  </a:outerShdw>
                </a:effectLst>
              </a:rPr>
              <a:t>     obj1.show_a();</a:t>
            </a:r>
          </a:p>
          <a:p>
            <a:r>
              <a:rPr lang="en-US" dirty="0">
                <a:solidFill>
                  <a:srgbClr val="7030A0"/>
                </a:solidFill>
                <a:effectLst>
                  <a:outerShdw blurRad="38100" dist="38100" dir="2700000" algn="tl">
                    <a:srgbClr val="000000">
                      <a:alpha val="43137"/>
                    </a:srgbClr>
                  </a:outerShdw>
                </a:effectLst>
              </a:rPr>
              <a:t>     obj1.decrement_a();</a:t>
            </a:r>
          </a:p>
          <a:p>
            <a:r>
              <a:rPr lang="en-US" dirty="0">
                <a:solidFill>
                  <a:srgbClr val="7030A0"/>
                </a:solidFill>
                <a:effectLst>
                  <a:outerShdw blurRad="38100" dist="38100" dir="2700000" algn="tl">
                    <a:srgbClr val="000000">
                      <a:alpha val="43137"/>
                    </a:srgbClr>
                  </a:outerShdw>
                </a:effectLst>
              </a:rPr>
              <a:t>     obj1.show_a();</a:t>
            </a:r>
          </a:p>
          <a:p>
            <a:r>
              <a:rPr lang="en-US" dirty="0">
                <a:solidFill>
                  <a:srgbClr val="7030A0"/>
                </a:solidFill>
                <a:effectLst>
                  <a:outerShdw blurRad="38100" dist="38100" dir="2700000" algn="tl">
                    <a:srgbClr val="000000">
                      <a:alpha val="43137"/>
                    </a:srgbClr>
                  </a:outerShdw>
                </a:effectLst>
              </a:rPr>
              <a:t>}</a:t>
            </a:r>
          </a:p>
        </p:txBody>
      </p:sp>
      <p:pic>
        <p:nvPicPr>
          <p:cNvPr id="2050" name="Picture 2"/>
          <p:cNvPicPr>
            <a:picLocks noChangeAspect="1" noChangeArrowheads="1"/>
          </p:cNvPicPr>
          <p:nvPr/>
        </p:nvPicPr>
        <p:blipFill>
          <a:blip r:embed="rId2"/>
          <a:srcRect l="1171" t="2083" r="74231" b="68750"/>
          <a:stretch>
            <a:fillRect/>
          </a:stretch>
        </p:blipFill>
        <p:spPr bwMode="auto">
          <a:xfrm>
            <a:off x="5715000" y="2971800"/>
            <a:ext cx="3771900" cy="2286000"/>
          </a:xfrm>
          <a:prstGeom prst="rect">
            <a:avLst/>
          </a:prstGeom>
          <a:noFill/>
          <a:ln w="9525">
            <a:noFill/>
            <a:miter lim="800000"/>
            <a:headEnd/>
            <a:tailEnd/>
          </a:ln>
          <a:effectLst/>
        </p:spPr>
      </p:pic>
      <p:sp>
        <p:nvSpPr>
          <p:cNvPr id="9" name="Rectangle 8"/>
          <p:cNvSpPr/>
          <p:nvPr/>
        </p:nvSpPr>
        <p:spPr>
          <a:xfrm>
            <a:off x="5791200" y="5486400"/>
            <a:ext cx="6400799" cy="1200329"/>
          </a:xfrm>
          <a:prstGeom prst="rect">
            <a:avLst/>
          </a:prstGeom>
        </p:spPr>
        <p:txBody>
          <a:bodyPr wrap="square">
            <a:spAutoFit/>
          </a:bodyPr>
          <a:lstStyle/>
          <a:p>
            <a:r>
              <a:rPr lang="en-US" dirty="0">
                <a:solidFill>
                  <a:srgbClr val="FF0066"/>
                </a:solidFill>
              </a:rPr>
              <a:t>There is no constructor in the “</a:t>
            </a:r>
            <a:r>
              <a:rPr lang="en-US" b="1" dirty="0">
                <a:solidFill>
                  <a:srgbClr val="FF0066"/>
                </a:solidFill>
              </a:rPr>
              <a:t>Derived”.</a:t>
            </a:r>
          </a:p>
          <a:p>
            <a:r>
              <a:rPr lang="en-US" dirty="0"/>
              <a:t>if you don’t specify a constructor, the </a:t>
            </a:r>
            <a:r>
              <a:rPr lang="en-US" b="1" dirty="0"/>
              <a:t>derived </a:t>
            </a:r>
            <a:r>
              <a:rPr lang="en-US" dirty="0"/>
              <a:t>class will use an appropriate constructor from the </a:t>
            </a:r>
            <a:r>
              <a:rPr lang="en-US" b="1" dirty="0"/>
              <a:t>base class</a:t>
            </a:r>
          </a:p>
          <a:p>
            <a:endParaRPr lang="en-US" b="1" dirty="0"/>
          </a:p>
        </p:txBody>
      </p:sp>
    </p:spTree>
    <p:extLst>
      <p:ext uri="{BB962C8B-B14F-4D97-AF65-F5344CB8AC3E}">
        <p14:creationId xmlns:p14="http://schemas.microsoft.com/office/powerpoint/2010/main" val="1583764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Generalization in UML Class Diagrams</a:t>
            </a:r>
            <a:endParaRPr lang="en-US" sz="3200" dirty="0"/>
          </a:p>
        </p:txBody>
      </p:sp>
      <p:pic>
        <p:nvPicPr>
          <p:cNvPr id="3074" name="Picture 2"/>
          <p:cNvPicPr>
            <a:picLocks noChangeAspect="1" noChangeArrowheads="1"/>
          </p:cNvPicPr>
          <p:nvPr/>
        </p:nvPicPr>
        <p:blipFill>
          <a:blip r:embed="rId2"/>
          <a:srcRect b="4901"/>
          <a:stretch>
            <a:fillRect/>
          </a:stretch>
        </p:blipFill>
        <p:spPr bwMode="auto">
          <a:xfrm>
            <a:off x="1905000" y="1143000"/>
            <a:ext cx="3124200" cy="5486401"/>
          </a:xfrm>
          <a:prstGeom prst="rect">
            <a:avLst/>
          </a:prstGeom>
          <a:noFill/>
          <a:ln w="9525">
            <a:noFill/>
            <a:miter lim="800000"/>
            <a:headEnd/>
            <a:tailEnd/>
          </a:ln>
          <a:effectLst/>
        </p:spPr>
      </p:pic>
      <p:sp>
        <p:nvSpPr>
          <p:cNvPr id="5" name="Rectangle 4"/>
          <p:cNvSpPr/>
          <p:nvPr/>
        </p:nvSpPr>
        <p:spPr>
          <a:xfrm>
            <a:off x="5943600" y="2971800"/>
            <a:ext cx="4191000" cy="1477328"/>
          </a:xfrm>
          <a:prstGeom prst="rect">
            <a:avLst/>
          </a:prstGeom>
        </p:spPr>
        <p:txBody>
          <a:bodyPr wrap="square">
            <a:spAutoFit/>
          </a:bodyPr>
          <a:lstStyle/>
          <a:p>
            <a:r>
              <a:rPr lang="en-US" b="1" u="sng" dirty="0">
                <a:solidFill>
                  <a:srgbClr val="7030A0"/>
                </a:solidFill>
              </a:rPr>
              <a:t>Accessing Base Class Members</a:t>
            </a:r>
          </a:p>
          <a:p>
            <a:pPr algn="just"/>
            <a:r>
              <a:rPr lang="en-US" dirty="0">
                <a:solidFill>
                  <a:srgbClr val="7030A0"/>
                </a:solidFill>
              </a:rPr>
              <a:t>An important topic in inheritance is knowing when a member function in the base class can be used by objects of the derived class. This is called </a:t>
            </a:r>
            <a:r>
              <a:rPr lang="en-US" i="1" dirty="0">
                <a:solidFill>
                  <a:srgbClr val="7030A0"/>
                </a:solidFill>
              </a:rPr>
              <a:t>accessibility</a:t>
            </a:r>
            <a:r>
              <a:rPr lang="en-IN" b="1" dirty="0">
                <a:solidFill>
                  <a:srgbClr val="7030A0"/>
                </a:solidFill>
              </a:rPr>
              <a:t>   </a:t>
            </a:r>
            <a:endParaRPr lang="en-US" dirty="0">
              <a:solidFill>
                <a:srgbClr val="7030A0"/>
              </a:solidFill>
            </a:endParaRPr>
          </a:p>
        </p:txBody>
      </p:sp>
    </p:spTree>
    <p:extLst>
      <p:ext uri="{BB962C8B-B14F-4D97-AF65-F5344CB8AC3E}">
        <p14:creationId xmlns:p14="http://schemas.microsoft.com/office/powerpoint/2010/main" val="1858895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3198</Words>
  <Application>Microsoft Office PowerPoint</Application>
  <PresentationFormat>Widescreen</PresentationFormat>
  <Paragraphs>961</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MacUSADigital-Regular</vt:lpstr>
      <vt:lpstr>MS Mincho</vt:lpstr>
      <vt:lpstr>Times New Roman</vt:lpstr>
      <vt:lpstr>Wingdings</vt:lpstr>
      <vt:lpstr>Office Theme</vt:lpstr>
      <vt:lpstr>PowerPoint Presentation</vt:lpstr>
      <vt:lpstr>PowerPoint Presentation</vt:lpstr>
      <vt:lpstr>INHERITANCE</vt:lpstr>
      <vt:lpstr>Inheritance</vt:lpstr>
      <vt:lpstr>PowerPoint Presentation</vt:lpstr>
      <vt:lpstr>Inheritance</vt:lpstr>
      <vt:lpstr>PowerPoint Presentation</vt:lpstr>
      <vt:lpstr>PowerPoint Presentation</vt:lpstr>
      <vt:lpstr>Generalization in UML Class Diagrams</vt:lpstr>
      <vt:lpstr>Modes of Inheritance</vt:lpstr>
      <vt:lpstr>Single Inheritance</vt:lpstr>
      <vt:lpstr>Function overriding in single inheritance</vt:lpstr>
      <vt:lpstr>Cont…</vt:lpstr>
      <vt:lpstr>Overriding Member Functions have the same name as—those in the base class.</vt:lpstr>
      <vt:lpstr>PowerPoint Presentation</vt:lpstr>
      <vt:lpstr>Class Hierarchies</vt:lpstr>
      <vt:lpstr>PowerPoint Presentation</vt:lpstr>
      <vt:lpstr>PowerPoint Presentation</vt:lpstr>
      <vt:lpstr>PowerPoint Presentation</vt:lpstr>
      <vt:lpstr>PowerPoint Presentation</vt:lpstr>
      <vt:lpstr>PowerPoint Presentation</vt:lpstr>
      <vt:lpstr>Cont…</vt:lpstr>
      <vt:lpstr> Cont… // Hirarchical inheritance  </vt:lpstr>
      <vt:lpstr> Cont…   </vt:lpstr>
      <vt:lpstr>“Abstract” Base Class</vt:lpstr>
      <vt:lpstr>PowerPoint Presentation</vt:lpstr>
      <vt:lpstr>Cont…</vt:lpstr>
      <vt:lpstr>Cont…</vt:lpstr>
      <vt:lpstr> Cont… // Multilevel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Inheritance </vt:lpstr>
      <vt:lpstr>Cont…</vt:lpstr>
      <vt:lpstr> Cont…  multiple inheritance  </vt:lpstr>
      <vt:lpstr>Function overriding in multiple inheritance</vt:lpstr>
      <vt:lpstr>Function overriding in multiple inheritance</vt:lpstr>
      <vt:lpstr>Ambiguity in Multiple Inheritance can be solved using scope resolution</vt:lpstr>
      <vt:lpstr>PowerPoint Presentation</vt:lpstr>
      <vt:lpstr>PowerPoint Presentation</vt:lpstr>
      <vt:lpstr>Inheritance PART IV</vt:lpstr>
      <vt:lpstr>Cont… </vt:lpstr>
      <vt:lpstr>Cont… //sample program to explain Hybrid inheritance</vt:lpstr>
      <vt:lpstr> Execution order of constructor and destructor  </vt:lpstr>
      <vt:lpstr>Cont… </vt:lpstr>
      <vt:lpstr>Cont…</vt:lpstr>
      <vt:lpstr>Cont… </vt:lpstr>
      <vt:lpstr>Cont…</vt:lpstr>
      <vt:lpstr>Cont…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devika siva</dc:creator>
  <cp:lastModifiedBy>devika siva</cp:lastModifiedBy>
  <cp:revision>1</cp:revision>
  <dcterms:created xsi:type="dcterms:W3CDTF">2022-10-26T06:13:25Z</dcterms:created>
  <dcterms:modified xsi:type="dcterms:W3CDTF">2022-10-26T06:15:52Z</dcterms:modified>
</cp:coreProperties>
</file>