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80" r:id="rId4"/>
    <p:sldId id="259" r:id="rId5"/>
    <p:sldId id="260" r:id="rId6"/>
    <p:sldId id="261" r:id="rId7"/>
    <p:sldId id="262" r:id="rId8"/>
    <p:sldId id="276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9" r:id="rId19"/>
    <p:sldId id="277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9" y="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5BEF-80E4-4291-9B49-37A38113C28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D2C56-628E-460E-B00F-609C8ADD4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112" y="1509941"/>
            <a:ext cx="7605775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90774"/>
            <a:ext cx="8007984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43726"/>
            <a:ext cx="8655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53966" y="6443726"/>
            <a:ext cx="188595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2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onlinegdb.com/online_c%2B%2B_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300939"/>
            <a:ext cx="1359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Ag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15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844" y="2190369"/>
            <a:ext cx="4244975" cy="168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Preprocessor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Directives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Digraphs and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Trigraphs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2925" y="90096"/>
            <a:ext cx="2125996" cy="74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endParaRPr lang="en-IN" spc="-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3141"/>
            <a:ext cx="7458765" cy="3431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81534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0661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63904"/>
            <a:ext cx="8074025" cy="3328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#if …..</a:t>
            </a:r>
            <a:r>
              <a:rPr sz="2000" b="1" spc="4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#endif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Used for conditional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compilation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Times New Roman"/>
                <a:cs typeface="Times New Roman"/>
              </a:rPr>
              <a:t>#if </a:t>
            </a:r>
            <a:r>
              <a:rPr sz="2000" dirty="0">
                <a:latin typeface="Times New Roman"/>
                <a:cs typeface="Times New Roman"/>
              </a:rPr>
              <a:t>when used, always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ended with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#endif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Times New Roman"/>
                <a:cs typeface="Times New Roman"/>
              </a:rPr>
              <a:t>#elif </a:t>
            </a:r>
            <a:r>
              <a:rPr sz="2000" dirty="0">
                <a:latin typeface="Times New Roman"/>
                <a:cs typeface="Times New Roman"/>
              </a:rPr>
              <a:t>directive used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equivalent of </a:t>
            </a:r>
            <a:r>
              <a:rPr sz="2000" spc="-5" dirty="0">
                <a:latin typeface="Times New Roman"/>
                <a:cs typeface="Times New Roman"/>
              </a:rPr>
              <a:t>else…if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Times New Roman"/>
                <a:cs typeface="Times New Roman"/>
              </a:rPr>
              <a:t>#else </a:t>
            </a:r>
            <a:r>
              <a:rPr sz="2000" dirty="0">
                <a:latin typeface="Times New Roman"/>
                <a:cs typeface="Times New Roman"/>
              </a:rPr>
              <a:t>used equivalent </a:t>
            </a:r>
            <a:r>
              <a:rPr sz="2000" spc="-5" dirty="0">
                <a:latin typeface="Times New Roman"/>
                <a:cs typeface="Times New Roman"/>
              </a:rPr>
              <a:t>to else </a:t>
            </a:r>
            <a:r>
              <a:rPr sz="2000" dirty="0">
                <a:latin typeface="Times New Roman"/>
                <a:cs typeface="Times New Roman"/>
              </a:rPr>
              <a:t>clause </a:t>
            </a:r>
            <a:r>
              <a:rPr sz="2000" spc="-5" dirty="0">
                <a:latin typeface="Times New Roman"/>
                <a:cs typeface="Times New Roman"/>
              </a:rPr>
              <a:t>in if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statements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Normally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avoid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including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header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several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2925" y="90096"/>
            <a:ext cx="2125996" cy="74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50899" y="4531359"/>
          <a:ext cx="6096000" cy="1188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32">
                <a:tc>
                  <a:txBody>
                    <a:bodyPr/>
                    <a:lstStyle/>
                    <a:p>
                      <a:pPr marL="434340" marR="929640" indent="-342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#if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!defined(MAX)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#define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#endif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#ifndef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MAX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06705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#define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#endif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0661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67867"/>
            <a:ext cx="4810125" cy="499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#elif …..</a:t>
            </a:r>
            <a:r>
              <a:rPr sz="19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#else</a:t>
            </a: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ts val="2275"/>
              </a:lnSpc>
              <a:tabLst>
                <a:tab pos="756285" algn="l"/>
              </a:tabLst>
            </a:pPr>
            <a:r>
              <a:rPr sz="1900" spc="-5" dirty="0">
                <a:latin typeface="Arial"/>
                <a:cs typeface="Arial"/>
              </a:rPr>
              <a:t>–	</a:t>
            </a:r>
            <a:r>
              <a:rPr sz="1900" spc="-5" dirty="0">
                <a:latin typeface="Times New Roman"/>
                <a:cs typeface="Times New Roman"/>
              </a:rPr>
              <a:t>Used for nested if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checking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635"/>
              </a:lnSpc>
            </a:pPr>
            <a:r>
              <a:rPr sz="2200" b="1" spc="-5" dirty="0">
                <a:latin typeface="Times New Roman"/>
                <a:cs typeface="Times New Roman"/>
              </a:rPr>
              <a:t>Example:</a:t>
            </a:r>
            <a:endParaRPr sz="2200">
              <a:latin typeface="Times New Roman"/>
              <a:cs typeface="Times New Roman"/>
            </a:endParaRPr>
          </a:p>
          <a:p>
            <a:pPr marL="355600" marR="2400935">
              <a:lnSpc>
                <a:spcPct val="100000"/>
              </a:lnSpc>
              <a:spcBef>
                <a:spcPts val="15"/>
              </a:spcBef>
            </a:pPr>
            <a:r>
              <a:rPr sz="1900" spc="-5" dirty="0">
                <a:latin typeface="Times New Roman"/>
                <a:cs typeface="Times New Roman"/>
              </a:rPr>
              <a:t>#include </a:t>
            </a:r>
            <a:r>
              <a:rPr sz="1900" spc="-10" dirty="0">
                <a:latin typeface="Times New Roman"/>
                <a:cs typeface="Times New Roman"/>
              </a:rPr>
              <a:t>&lt;iostream&gt;  </a:t>
            </a:r>
            <a:r>
              <a:rPr sz="1900" spc="-5" dirty="0">
                <a:latin typeface="Times New Roman"/>
                <a:cs typeface="Times New Roman"/>
              </a:rPr>
              <a:t>using </a:t>
            </a:r>
            <a:r>
              <a:rPr sz="1900" spc="-10" dirty="0">
                <a:latin typeface="Times New Roman"/>
                <a:cs typeface="Times New Roman"/>
              </a:rPr>
              <a:t>namespace </a:t>
            </a:r>
            <a:r>
              <a:rPr sz="1900" spc="-5" dirty="0">
                <a:latin typeface="Times New Roman"/>
                <a:cs typeface="Times New Roman"/>
              </a:rPr>
              <a:t>std;  #define </a:t>
            </a:r>
            <a:r>
              <a:rPr sz="1900" spc="-35" dirty="0">
                <a:latin typeface="Times New Roman"/>
                <a:cs typeface="Times New Roman"/>
              </a:rPr>
              <a:t>FACTOR </a:t>
            </a:r>
            <a:r>
              <a:rPr sz="1900" spc="-5" dirty="0">
                <a:latin typeface="Times New Roman"/>
                <a:cs typeface="Times New Roman"/>
              </a:rPr>
              <a:t>5  </a:t>
            </a:r>
            <a:r>
              <a:rPr sz="1900" spc="-10" dirty="0">
                <a:latin typeface="Times New Roman"/>
                <a:cs typeface="Times New Roman"/>
              </a:rPr>
              <a:t>main()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#if </a:t>
            </a:r>
            <a:r>
              <a:rPr sz="1900" spc="-35" dirty="0">
                <a:latin typeface="Times New Roman"/>
                <a:cs typeface="Times New Roman"/>
              </a:rPr>
              <a:t>FACTOR </a:t>
            </a:r>
            <a:r>
              <a:rPr sz="1900" spc="-5" dirty="0">
                <a:latin typeface="Times New Roman"/>
                <a:cs typeface="Times New Roman"/>
              </a:rPr>
              <a:t>&lt;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  <a:p>
            <a:pPr marL="927100" marR="524510" indent="9144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printf("LESS THAN 5");  #elif </a:t>
            </a:r>
            <a:r>
              <a:rPr sz="1900" spc="-35" dirty="0">
                <a:latin typeface="Times New Roman"/>
                <a:cs typeface="Times New Roman"/>
              </a:rPr>
              <a:t>FACTOR </a:t>
            </a:r>
            <a:r>
              <a:rPr sz="1900" spc="-5" dirty="0">
                <a:latin typeface="Times New Roman"/>
                <a:cs typeface="Times New Roman"/>
              </a:rPr>
              <a:t>==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printf("EQUAL </a:t>
            </a:r>
            <a:r>
              <a:rPr sz="1900" spc="-25" dirty="0">
                <a:latin typeface="Times New Roman"/>
                <a:cs typeface="Times New Roman"/>
              </a:rPr>
              <a:t>TO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5");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#else</a:t>
            </a:r>
            <a:endParaRPr sz="19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900" spc="-20" dirty="0">
                <a:latin typeface="Times New Roman"/>
                <a:cs typeface="Times New Roman"/>
              </a:rPr>
              <a:t>printf("GREATER </a:t>
            </a:r>
            <a:r>
              <a:rPr sz="1900" spc="-5" dirty="0">
                <a:latin typeface="Times New Roman"/>
                <a:cs typeface="Times New Roman"/>
              </a:rPr>
              <a:t>THAN 5");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Times New Roman"/>
                <a:cs typeface="Times New Roman"/>
              </a:rPr>
              <a:t>#endif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Compile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and</a:t>
            </a:r>
            <a:r>
              <a:rPr sz="19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run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4838" y="92822"/>
            <a:ext cx="2190586" cy="772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56658"/>
            <a:ext cx="6829425" cy="14020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672465" algn="l"/>
                <a:tab pos="1301750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#if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	…..	#endif</a:t>
            </a:r>
            <a:endParaRPr sz="22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used </a:t>
            </a:r>
            <a:r>
              <a:rPr sz="2000" spc="-5" dirty="0">
                <a:latin typeface="Times New Roman"/>
                <a:cs typeface="Times New Roman"/>
              </a:rPr>
              <a:t>to comment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a portion of 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place of /* …… */ for </a:t>
            </a:r>
            <a:r>
              <a:rPr sz="2000" spc="-5" dirty="0">
                <a:latin typeface="Times New Roman"/>
                <a:cs typeface="Times New Roman"/>
              </a:rPr>
              <a:t>commenting </a:t>
            </a:r>
            <a:r>
              <a:rPr sz="2000" dirty="0">
                <a:latin typeface="Times New Roman"/>
                <a:cs typeface="Times New Roman"/>
              </a:rPr>
              <a:t>a block of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4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Enclosed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included for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68330"/>
            <a:ext cx="2965450" cy="33515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Times New Roman"/>
                <a:cs typeface="Times New Roman"/>
              </a:rPr>
              <a:t>Example: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#include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&lt;stdio.h&gt;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latin typeface="Times New Roman"/>
                <a:cs typeface="Times New Roman"/>
              </a:rPr>
              <a:t>main()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#if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0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       </a:t>
            </a:r>
            <a:r>
              <a:rPr lang="en-US" sz="2000" dirty="0" err="1" smtClean="0">
                <a:latin typeface="Times New Roman"/>
                <a:cs typeface="Times New Roman"/>
              </a:rPr>
              <a:t>int</a:t>
            </a:r>
            <a:r>
              <a:rPr lang="en-US" sz="2000" dirty="0" smtClean="0">
                <a:latin typeface="Times New Roman"/>
                <a:cs typeface="Times New Roman"/>
              </a:rPr>
              <a:t> x=10;</a:t>
            </a:r>
            <a:r>
              <a:rPr lang="en-US" sz="2000" dirty="0">
                <a:latin typeface="Times New Roman"/>
                <a:cs typeface="Times New Roman"/>
              </a:rPr>
              <a:t>	</a:t>
            </a:r>
            <a:endParaRPr sz="2000" dirty="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Times New Roman"/>
                <a:cs typeface="Times New Roman"/>
              </a:rPr>
              <a:t>printf(“%d,&amp;x);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#endif</a:t>
            </a: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Times New Roman"/>
                <a:cs typeface="Times New Roman"/>
              </a:rPr>
              <a:t>printf("Iam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here");</a:t>
            </a: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8828" y="4374641"/>
            <a:ext cx="2304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716016"/>
            <a:ext cx="7273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Replace #if 0 with #if 1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include the enclosed block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02925" y="90096"/>
            <a:ext cx="2125996" cy="74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63904"/>
            <a:ext cx="7498080" cy="4378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#if …..</a:t>
            </a:r>
            <a:r>
              <a:rPr sz="2000" b="1" spc="4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#endif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used for debugging purpose, where debugger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print the values 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removed after the </a:t>
            </a:r>
            <a:r>
              <a:rPr sz="2000" spc="-5" dirty="0">
                <a:latin typeface="Times New Roman"/>
                <a:cs typeface="Times New Roman"/>
              </a:rPr>
              <a:t>completion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debugging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2600" b="1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sz="2200" dirty="0">
                <a:latin typeface="Times New Roman"/>
                <a:cs typeface="Times New Roman"/>
              </a:rPr>
              <a:t>#ifdef</a:t>
            </a:r>
            <a:r>
              <a:rPr sz="2200" spc="-5" dirty="0">
                <a:latin typeface="Times New Roman"/>
                <a:cs typeface="Times New Roman"/>
              </a:rPr>
              <a:t> CHECK</a:t>
            </a:r>
            <a:endParaRPr sz="2200">
              <a:latin typeface="Times New Roman"/>
              <a:cs typeface="Times New Roman"/>
            </a:endParaRPr>
          </a:p>
          <a:p>
            <a:pPr marL="927100" marR="2778125" indent="228600">
              <a:lnSpc>
                <a:spcPct val="120000"/>
              </a:lnSpc>
            </a:pPr>
            <a:r>
              <a:rPr sz="2200" spc="-5" dirty="0">
                <a:latin typeface="Times New Roman"/>
                <a:cs typeface="Times New Roman"/>
              </a:rPr>
              <a:t>printf( </a:t>
            </a:r>
            <a:r>
              <a:rPr sz="2200" spc="-10" dirty="0">
                <a:latin typeface="Times New Roman"/>
                <a:cs typeface="Times New Roman"/>
              </a:rPr>
              <a:t>“Result </a:t>
            </a:r>
            <a:r>
              <a:rPr sz="2200" spc="-5" dirty="0">
                <a:latin typeface="Times New Roman"/>
                <a:cs typeface="Times New Roman"/>
              </a:rPr>
              <a:t>= %d\n", result);  #endif</a:t>
            </a:r>
            <a:endParaRPr sz="22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CHECK should have been defined before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#ifdef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removed once the value has been printed and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verified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4838" y="92822"/>
            <a:ext cx="2190586" cy="772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53822"/>
            <a:ext cx="8173720" cy="19259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#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##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820419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i="1" dirty="0">
                <a:latin typeface="DejaVu Sans Mono"/>
                <a:cs typeface="DejaVu Sans Mono"/>
              </a:rPr>
              <a:t>#</a:t>
            </a:r>
            <a:r>
              <a:rPr sz="2000" i="1" spc="-565" dirty="0">
                <a:latin typeface="DejaVu Sans Mono"/>
                <a:cs typeface="DejaVu Sans Mono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operator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causes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replacement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string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0"/>
              </a:spcBef>
            </a:pPr>
            <a:r>
              <a:rPr sz="2000" spc="5" dirty="0">
                <a:latin typeface="Times New Roman"/>
                <a:cs typeface="Times New Roman"/>
              </a:rPr>
              <a:t>double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quotes.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imes New Roman"/>
                <a:cs typeface="Times New Roman"/>
              </a:rPr>
              <a:t>#define </a:t>
            </a:r>
            <a:r>
              <a:rPr sz="2000" spc="-5" dirty="0">
                <a:latin typeface="Times New Roman"/>
                <a:cs typeface="Times New Roman"/>
              </a:rPr>
              <a:t>WELCOME(arg) </a:t>
            </a:r>
            <a:r>
              <a:rPr sz="2000" dirty="0">
                <a:latin typeface="Times New Roman"/>
                <a:cs typeface="Times New Roman"/>
              </a:rPr>
              <a:t>printf(“WELCOME\t”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#arg);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9948" y="2926461"/>
            <a:ext cx="2257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6600" algn="l"/>
                <a:tab pos="2050414" algn="l"/>
              </a:tabLst>
            </a:pPr>
            <a:r>
              <a:rPr sz="2000" dirty="0">
                <a:latin typeface="Times New Roman"/>
                <a:cs typeface="Times New Roman"/>
              </a:rPr>
              <a:t>gets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onv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926461"/>
            <a:ext cx="51682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  <a:tab pos="783590" algn="l"/>
                <a:tab pos="2066925" algn="l"/>
                <a:tab pos="259143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A	</a:t>
            </a:r>
            <a:r>
              <a:rPr sz="2000" spc="-5" dirty="0">
                <a:latin typeface="Times New Roman"/>
                <a:cs typeface="Times New Roman"/>
              </a:rPr>
              <a:t>statement	as	</a:t>
            </a:r>
            <a:r>
              <a:rPr sz="2000" spc="-15" dirty="0">
                <a:latin typeface="Times New Roman"/>
                <a:cs typeface="Times New Roman"/>
              </a:rPr>
              <a:t>WELCOME(PARENTS)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tabLst>
                <a:tab pos="3213100" algn="l"/>
              </a:tabLst>
            </a:pPr>
            <a:r>
              <a:rPr sz="2000" dirty="0">
                <a:latin typeface="Times New Roman"/>
                <a:cs typeface="Times New Roman"/>
              </a:rPr>
              <a:t>printf(“WELCOME	</a:t>
            </a:r>
            <a:r>
              <a:rPr sz="2000" spc="-20" dirty="0">
                <a:latin typeface="Times New Roman"/>
                <a:cs typeface="Times New Roman"/>
              </a:rPr>
              <a:t>“PARENTS”);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2353" y="3230956"/>
            <a:ext cx="1964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97402"/>
            <a:ext cx="8173084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10" dirty="0">
                <a:latin typeface="Times New Roman"/>
                <a:cs typeface="Times New Roman"/>
              </a:rPr>
              <a:t>#arg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replaced by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“PARENTS”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## </a:t>
            </a:r>
            <a:r>
              <a:rPr sz="2000" b="1" spc="5" dirty="0">
                <a:latin typeface="Times New Roman"/>
                <a:cs typeface="Times New Roman"/>
              </a:rPr>
              <a:t>operator </a:t>
            </a:r>
            <a:r>
              <a:rPr sz="2000" b="1" dirty="0">
                <a:latin typeface="Times New Roman"/>
                <a:cs typeface="Times New Roman"/>
              </a:rPr>
              <a:t>needs two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tokens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#define </a:t>
            </a:r>
            <a:r>
              <a:rPr sz="2000" spc="-20" dirty="0">
                <a:latin typeface="Times New Roman"/>
                <a:cs typeface="Times New Roman"/>
              </a:rPr>
              <a:t>STRCAT(a,b)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a##b</a:t>
            </a:r>
            <a:endParaRPr sz="20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1079500" algn="l"/>
                <a:tab pos="2200910" algn="l"/>
                <a:tab pos="2733040" algn="l"/>
                <a:tab pos="4504055" algn="l"/>
                <a:tab pos="5318125" algn="l"/>
                <a:tab pos="5638165" algn="l"/>
                <a:tab pos="6650355" algn="l"/>
                <a:tab pos="705612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A	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	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ike	STR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21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E,	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WO)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rep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aced	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y	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  during the </a:t>
            </a:r>
            <a:r>
              <a:rPr sz="2000" spc="-5" dirty="0">
                <a:latin typeface="Times New Roman"/>
                <a:cs typeface="Times New Roman"/>
              </a:rPr>
              <a:t>compilation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4838" y="92822"/>
            <a:ext cx="2190586" cy="772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63169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76525"/>
            <a:ext cx="8173084" cy="45777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#line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directive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to give line numbers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source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following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directive,  </a:t>
            </a:r>
            <a:r>
              <a:rPr sz="2000" dirty="0">
                <a:latin typeface="Times New Roman"/>
                <a:cs typeface="Times New Roman"/>
              </a:rPr>
              <a:t>starting from the integer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Line numbers do not appear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source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Helps </a:t>
            </a:r>
            <a:r>
              <a:rPr sz="2000" spc="-5" dirty="0">
                <a:latin typeface="Times New Roman"/>
                <a:cs typeface="Times New Roman"/>
              </a:rPr>
              <a:t>in making </a:t>
            </a:r>
            <a:r>
              <a:rPr sz="2000" dirty="0">
                <a:latin typeface="Times New Roman"/>
                <a:cs typeface="Times New Roman"/>
              </a:rPr>
              <a:t>the error </a:t>
            </a:r>
            <a:r>
              <a:rPr sz="2000" spc="-5" dirty="0">
                <a:latin typeface="Times New Roman"/>
                <a:cs typeface="Times New Roman"/>
              </a:rPr>
              <a:t>messages more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meaningful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latin typeface="Times New Roman"/>
                <a:cs typeface="Times New Roman"/>
              </a:rPr>
              <a:t>#line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Numbers the </a:t>
            </a:r>
            <a:r>
              <a:rPr sz="2000" spc="-5" dirty="0">
                <a:latin typeface="Times New Roman"/>
                <a:cs typeface="Times New Roman"/>
              </a:rPr>
              <a:t>lines, starting </a:t>
            </a:r>
            <a:r>
              <a:rPr sz="2000" dirty="0">
                <a:latin typeface="Times New Roman"/>
                <a:cs typeface="Times New Roman"/>
              </a:rPr>
              <a:t>with 50 from the next </a:t>
            </a:r>
            <a:r>
              <a:rPr sz="2000" spc="-5" dirty="0">
                <a:latin typeface="Times New Roman"/>
                <a:cs typeface="Times New Roman"/>
              </a:rPr>
              <a:t>line 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 file </a:t>
            </a:r>
            <a:r>
              <a:rPr sz="2000" spc="-5" dirty="0">
                <a:latin typeface="Times New Roman"/>
                <a:cs typeface="Times New Roman"/>
              </a:rPr>
              <a:t>name can </a:t>
            </a:r>
            <a:r>
              <a:rPr sz="2000" dirty="0">
                <a:latin typeface="Times New Roman"/>
                <a:cs typeface="Times New Roman"/>
              </a:rPr>
              <a:t>also be included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#line </a:t>
            </a:r>
            <a:r>
              <a:rPr sz="2000" b="1" spc="5" dirty="0">
                <a:latin typeface="Times New Roman"/>
                <a:cs typeface="Times New Roman"/>
              </a:rPr>
              <a:t>100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“Myfile.c”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Numbering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started </a:t>
            </a:r>
            <a:r>
              <a:rPr sz="2000" dirty="0">
                <a:latin typeface="Times New Roman"/>
                <a:cs typeface="Times New Roman"/>
              </a:rPr>
              <a:t>from 100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file named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Myfile.c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2925" y="90096"/>
            <a:ext cx="2125996" cy="74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endParaRPr lang="en-IN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077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endParaRPr lang="en-IN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8" y="304800"/>
            <a:ext cx="7835119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28600"/>
            <a:ext cx="8007984" cy="369332"/>
          </a:xfrm>
        </p:spPr>
        <p:txBody>
          <a:bodyPr/>
          <a:lstStyle/>
          <a:p>
            <a:r>
              <a:rPr lang="en-IN" dirty="0" smtClean="0"/>
              <a:t>## in macro c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endParaRPr lang="en-IN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562179"/>
            <a:ext cx="89506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332943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4255"/>
            <a:ext cx="8072755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WHAT </a:t>
            </a:r>
            <a:r>
              <a:rPr sz="20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ARE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THEY</a:t>
            </a:r>
            <a:r>
              <a:rPr sz="2000" b="1" u="heavy" spc="-2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Begins with ‘#’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1509395" algn="l"/>
                <a:tab pos="1966595" algn="l"/>
                <a:tab pos="2492375" algn="l"/>
                <a:tab pos="3792220" algn="l"/>
                <a:tab pos="4723765" algn="l"/>
                <a:tab pos="5249545" algn="l"/>
                <a:tab pos="6856095" algn="l"/>
                <a:tab pos="7263130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voked	by	the	co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pile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	before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co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pil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tion	of	source  code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terminated by semicolon, </a:t>
            </a:r>
            <a:r>
              <a:rPr sz="2400" dirty="0">
                <a:latin typeface="Times New Roman"/>
                <a:cs typeface="Times New Roman"/>
              </a:rPr>
              <a:t>unlike the </a:t>
            </a:r>
            <a:r>
              <a:rPr sz="2400" spc="-5" dirty="0">
                <a:latin typeface="Times New Roman"/>
                <a:cs typeface="Times New Roman"/>
              </a:rPr>
              <a:t>statements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one directive per line; cannot be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Should be stated in the code, before they 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include predefined library files, </a:t>
            </a:r>
            <a:r>
              <a:rPr sz="2400" dirty="0">
                <a:latin typeface="Times New Roman"/>
                <a:cs typeface="Times New Roman"/>
              </a:rPr>
              <a:t>define </a:t>
            </a:r>
            <a:r>
              <a:rPr sz="2400" spc="-5" dirty="0">
                <a:latin typeface="Times New Roman"/>
                <a:cs typeface="Times New Roman"/>
              </a:rPr>
              <a:t>macros, enable  </a:t>
            </a:r>
            <a:r>
              <a:rPr sz="2400" dirty="0">
                <a:latin typeface="Times New Roman"/>
                <a:cs typeface="Times New Roman"/>
              </a:rPr>
              <a:t>conditional </a:t>
            </a:r>
            <a:r>
              <a:rPr sz="2400" spc="-5" dirty="0">
                <a:latin typeface="Times New Roman"/>
                <a:cs typeface="Times New Roman"/>
              </a:rPr>
              <a:t>compilation, </a:t>
            </a:r>
            <a:r>
              <a:rPr sz="2400" dirty="0">
                <a:latin typeface="Times New Roman"/>
                <a:cs typeface="Times New Roman"/>
              </a:rPr>
              <a:t>to display error </a:t>
            </a:r>
            <a:r>
              <a:rPr sz="2400" spc="-5" dirty="0">
                <a:latin typeface="Times New Roman"/>
                <a:cs typeface="Times New Roman"/>
              </a:rPr>
              <a:t>messages,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2925" y="90096"/>
            <a:ext cx="2125996" cy="74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6452870"/>
            <a:ext cx="75882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88888"/>
                </a:solidFill>
                <a:latin typeface="Carlito"/>
                <a:cs typeface="Carlito"/>
              </a:rPr>
              <a:t>18-Sep-21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31584"/>
            <a:ext cx="8073390" cy="386270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#error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directive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Prints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implementation-dependent error message using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tokens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specified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#error </a:t>
            </a:r>
            <a:r>
              <a:rPr sz="2000" b="1" dirty="0">
                <a:latin typeface="Times New Roman"/>
                <a:cs typeface="Times New Roman"/>
              </a:rPr>
              <a:t>Invalid arguments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supplied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56285" marR="5715" indent="-287020">
              <a:lnSpc>
                <a:spcPct val="100000"/>
              </a:lnSpc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spc="-10" dirty="0">
                <a:latin typeface="Times New Roman"/>
                <a:cs typeface="Times New Roman"/>
              </a:rPr>
              <a:t>an error </a:t>
            </a:r>
            <a:r>
              <a:rPr sz="2000" spc="-5" dirty="0">
                <a:latin typeface="Times New Roman"/>
                <a:cs typeface="Times New Roman"/>
              </a:rPr>
              <a:t>is encountered,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message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displayed using the tokens  </a:t>
            </a:r>
            <a:r>
              <a:rPr sz="2000" dirty="0">
                <a:latin typeface="Times New Roman"/>
                <a:cs typeface="Times New Roman"/>
              </a:rPr>
              <a:t>given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directive and the </a:t>
            </a:r>
            <a:r>
              <a:rPr sz="2000" spc="-5" dirty="0">
                <a:latin typeface="Times New Roman"/>
                <a:cs typeface="Times New Roman"/>
              </a:rPr>
              <a:t>compilation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2925" y="90096"/>
            <a:ext cx="2125996" cy="74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293877"/>
            <a:ext cx="3717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Digraph </a:t>
            </a:r>
            <a:r>
              <a:rPr dirty="0"/>
              <a:t>and</a:t>
            </a:r>
            <a:r>
              <a:rPr spc="-114" dirty="0"/>
              <a:t> </a:t>
            </a:r>
            <a:r>
              <a:rPr spc="-30" dirty="0"/>
              <a:t>Trigraphs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51" y="1454023"/>
            <a:ext cx="7924165" cy="30219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10" dirty="0">
                <a:latin typeface="Carlito"/>
                <a:cs typeface="Carlito"/>
              </a:rPr>
              <a:t>Digraph </a:t>
            </a:r>
            <a:r>
              <a:rPr sz="2400" spc="400" dirty="0">
                <a:latin typeface="Wingdings"/>
                <a:cs typeface="Wingdings"/>
              </a:rPr>
              <a:t>→</a:t>
            </a:r>
            <a:r>
              <a:rPr sz="2400" spc="400" dirty="0">
                <a:latin typeface="Carlito"/>
                <a:cs typeface="Carlito"/>
              </a:rPr>
              <a:t>Sequences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two characters</a:t>
            </a:r>
            <a:endParaRPr sz="2400">
              <a:latin typeface="Carlito"/>
              <a:cs typeface="Carlito"/>
            </a:endParaRPr>
          </a:p>
          <a:p>
            <a:pPr marL="297815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25" dirty="0">
                <a:latin typeface="Carlito"/>
                <a:cs typeface="Carlito"/>
              </a:rPr>
              <a:t>Trigraph </a:t>
            </a:r>
            <a:r>
              <a:rPr sz="2400" spc="4035" dirty="0">
                <a:latin typeface="Wingdings"/>
                <a:cs typeface="Wingdings"/>
              </a:rPr>
              <a:t>→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sequences of </a:t>
            </a:r>
            <a:r>
              <a:rPr sz="2400" spc="-10" dirty="0">
                <a:latin typeface="Carlito"/>
                <a:cs typeface="Carlito"/>
              </a:rPr>
              <a:t>three characters</a:t>
            </a:r>
            <a:endParaRPr sz="2400">
              <a:latin typeface="Carlito"/>
              <a:cs typeface="Carlito"/>
            </a:endParaRPr>
          </a:p>
          <a:p>
            <a:pPr marL="297815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15" dirty="0">
                <a:latin typeface="Carlito"/>
                <a:cs typeface="Carlito"/>
              </a:rPr>
              <a:t>Interpreted </a:t>
            </a:r>
            <a:r>
              <a:rPr sz="2400" spc="-10" dirty="0">
                <a:latin typeface="Carlito"/>
                <a:cs typeface="Carlito"/>
              </a:rPr>
              <a:t>even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dirty="0">
                <a:latin typeface="Carlito"/>
                <a:cs typeface="Carlito"/>
              </a:rPr>
              <a:t>appear inside </a:t>
            </a:r>
            <a:r>
              <a:rPr sz="2400" spc="-5" dirty="0">
                <a:latin typeface="Carlito"/>
                <a:cs typeface="Carlito"/>
              </a:rPr>
              <a:t>string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literals</a:t>
            </a:r>
            <a:endParaRPr sz="2400">
              <a:latin typeface="Carlito"/>
              <a:cs typeface="Carlito"/>
            </a:endParaRPr>
          </a:p>
          <a:p>
            <a:pPr marL="297815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35" dirty="0">
                <a:latin typeface="Carlito"/>
                <a:cs typeface="Carlito"/>
              </a:rPr>
              <a:t>Treated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latin typeface="Carlito"/>
                <a:cs typeface="Carlito"/>
              </a:rPr>
              <a:t>single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character</a:t>
            </a:r>
            <a:endParaRPr sz="2400">
              <a:latin typeface="Carlito"/>
              <a:cs typeface="Carlito"/>
            </a:endParaRPr>
          </a:p>
          <a:p>
            <a:pPr marL="297815" marR="5080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5" dirty="0">
                <a:latin typeface="Carlito"/>
                <a:cs typeface="Carlito"/>
              </a:rPr>
              <a:t>Optional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compiler settings; </a:t>
            </a:r>
            <a:r>
              <a:rPr sz="2400" spc="-5" dirty="0">
                <a:latin typeface="Carlito"/>
                <a:cs typeface="Carlito"/>
              </a:rPr>
              <a:t>needs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0" dirty="0">
                <a:latin typeface="Carlito"/>
                <a:cs typeface="Carlito"/>
              </a:rPr>
              <a:t>installation; can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turned </a:t>
            </a:r>
            <a:r>
              <a:rPr sz="2400" spc="-5" dirty="0">
                <a:latin typeface="Carlito"/>
                <a:cs typeface="Carlito"/>
              </a:rPr>
              <a:t>on or </a:t>
            </a:r>
            <a:r>
              <a:rPr sz="2400" spc="-15" dirty="0">
                <a:latin typeface="Carlito"/>
                <a:cs typeface="Carlito"/>
              </a:rPr>
              <a:t>off</a:t>
            </a:r>
            <a:endParaRPr sz="2400">
              <a:latin typeface="Carlito"/>
              <a:cs typeface="Carlito"/>
            </a:endParaRPr>
          </a:p>
          <a:p>
            <a:pPr marL="297815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10" dirty="0">
                <a:latin typeface="Carlito"/>
                <a:cs typeface="Carlito"/>
              </a:rPr>
              <a:t>Usage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often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confusing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5273" y="99333"/>
            <a:ext cx="1867633" cy="826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6532956"/>
            <a:ext cx="6584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18-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Se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293877"/>
            <a:ext cx="3269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Trigraph</a:t>
            </a:r>
            <a:r>
              <a:rPr spc="-114" dirty="0"/>
              <a:t> </a:t>
            </a:r>
            <a:r>
              <a:rPr dirty="0"/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51" y="1085215"/>
            <a:ext cx="5778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25" dirty="0">
                <a:latin typeface="Carlito"/>
                <a:cs typeface="Carlito"/>
              </a:rPr>
              <a:t>Trigraphs </a:t>
            </a:r>
            <a:r>
              <a:rPr sz="2400" spc="-20" dirty="0">
                <a:latin typeface="Carlito"/>
                <a:cs typeface="Carlito"/>
              </a:rPr>
              <a:t>always </a:t>
            </a:r>
            <a:r>
              <a:rPr sz="2400" spc="-10" dirty="0">
                <a:latin typeface="Carlito"/>
                <a:cs typeface="Carlito"/>
              </a:rPr>
              <a:t>starts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5" dirty="0">
                <a:latin typeface="Carlito"/>
                <a:cs typeface="Carlito"/>
              </a:rPr>
              <a:t>question</a:t>
            </a:r>
            <a:r>
              <a:rPr sz="2400" spc="1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mark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5273" y="99333"/>
            <a:ext cx="1867633" cy="826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38985" y="2214233"/>
          <a:ext cx="2069463" cy="3330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4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90" dirty="0">
                          <a:latin typeface="Times New Roman"/>
                          <a:cs typeface="Times New Roman"/>
                        </a:rPr>
                        <a:t>Trigraph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90" dirty="0">
                          <a:latin typeface="Times New Roman"/>
                          <a:cs typeface="Times New Roman"/>
                        </a:rPr>
                        <a:t>Replacement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34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??=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#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8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??/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\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34">
                <a:tc gridSpan="2">
                  <a:txBody>
                    <a:bodyPr/>
                    <a:lstStyle/>
                    <a:p>
                      <a:pPr marL="8890">
                        <a:lnSpc>
                          <a:spcPts val="2480"/>
                        </a:lnSpc>
                      </a:pPr>
                      <a:r>
                        <a:rPr sz="2150" b="1" spc="110" dirty="0">
                          <a:latin typeface="Courier New"/>
                          <a:cs typeface="Courier New"/>
                        </a:rPr>
                        <a:t>??</a:t>
                      </a:r>
                      <a:r>
                        <a:rPr sz="2150" b="1" spc="110" dirty="0">
                          <a:latin typeface="Times New Roman"/>
                          <a:cs typeface="Times New Roman"/>
                        </a:rPr>
                        <a:t>'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370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^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334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??(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[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??)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]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334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??!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|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73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??&lt;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{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34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??&gt;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}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07">
                <a:tc gridSpan="2"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spc="135" dirty="0">
                          <a:latin typeface="Courier New"/>
                          <a:cs typeface="Courier New"/>
                        </a:rPr>
                        <a:t>??-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255"/>
                        </a:lnSpc>
                      </a:pPr>
                      <a:r>
                        <a:rPr sz="2150" b="1" dirty="0">
                          <a:latin typeface="Courier New"/>
                          <a:cs typeface="Courier New"/>
                        </a:rPr>
                        <a:t>~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6532956"/>
            <a:ext cx="6584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18-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Se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293877"/>
            <a:ext cx="320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Digraph</a:t>
            </a:r>
            <a:r>
              <a:rPr spc="-105" dirty="0"/>
              <a:t> </a:t>
            </a:r>
            <a:r>
              <a:rPr dirty="0"/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51" y="1085215"/>
            <a:ext cx="3808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rlito"/>
                <a:cs typeface="Carlito"/>
              </a:rPr>
              <a:t>Handled during</a:t>
            </a:r>
            <a:r>
              <a:rPr sz="2400" spc="16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tokenization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5273" y="99333"/>
            <a:ext cx="1867633" cy="826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8727" y="2084047"/>
          <a:ext cx="1978660" cy="217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3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Digraph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Equivalent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03">
                <a:tc>
                  <a:txBody>
                    <a:bodyPr/>
                    <a:lstStyle/>
                    <a:p>
                      <a:pPr marL="2349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&lt;: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[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27">
                <a:tc>
                  <a:txBody>
                    <a:bodyPr/>
                    <a:lstStyle/>
                    <a:p>
                      <a:pPr marL="2349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:&gt;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81">
                <a:tc>
                  <a:txBody>
                    <a:bodyPr/>
                    <a:lstStyle/>
                    <a:p>
                      <a:pPr marL="23495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&lt;%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039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86">
                <a:tc>
                  <a:txBody>
                    <a:bodyPr/>
                    <a:lstStyle/>
                    <a:p>
                      <a:pPr marL="23495">
                        <a:lnSpc>
                          <a:spcPts val="205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pPr marL="23495">
                        <a:lnSpc>
                          <a:spcPts val="205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792">
                <a:tc>
                  <a:txBody>
                    <a:bodyPr/>
                    <a:lstStyle/>
                    <a:p>
                      <a:pPr marL="23495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%:%: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##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6532956"/>
            <a:ext cx="6584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18-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Se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293877"/>
            <a:ext cx="1639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51" y="1734439"/>
            <a:ext cx="6205855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3600" spc="-15" dirty="0">
                <a:latin typeface="Carlito"/>
                <a:cs typeface="Carlito"/>
              </a:rPr>
              <a:t>Pre-processor</a:t>
            </a:r>
            <a:r>
              <a:rPr sz="3600" spc="-10" dirty="0">
                <a:latin typeface="Carlito"/>
                <a:cs typeface="Carlito"/>
              </a:rPr>
              <a:t> directives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950">
              <a:latin typeface="Carlito"/>
              <a:cs typeface="Carlito"/>
            </a:endParaRPr>
          </a:p>
          <a:p>
            <a:pPr marL="297815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3600" spc="-15" dirty="0">
                <a:latin typeface="Carlito"/>
                <a:cs typeface="Carlito"/>
              </a:rPr>
              <a:t>Digraph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10" dirty="0">
                <a:latin typeface="Carlito"/>
                <a:cs typeface="Carlito"/>
              </a:rPr>
              <a:t>trigraph</a:t>
            </a:r>
            <a:r>
              <a:rPr sz="3600" spc="-7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sequences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5273" y="99333"/>
            <a:ext cx="1867633" cy="826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6532956"/>
            <a:ext cx="6584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18-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Se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05" y="1006067"/>
            <a:ext cx="7906853" cy="4572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395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7130"/>
            <a:ext cx="2987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TYPES OF</a:t>
            </a:r>
            <a:r>
              <a:rPr sz="20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DIRECTIVES: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1012" y="87371"/>
            <a:ext cx="2061405" cy="72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0874" y="1851025"/>
          <a:ext cx="7643495" cy="4457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880">
                <a:tc>
                  <a:txBody>
                    <a:bodyPr/>
                    <a:lstStyle/>
                    <a:p>
                      <a:pPr marL="589280" marR="403225" indent="-1784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 of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directive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Purpose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1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include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to include library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define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to define symbolic constants, define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macros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#if , #elif,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#endif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for conditional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compilation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#ifdef,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#ifndef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conditional definition of symbolic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constants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#error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print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implementation dependent</a:t>
                      </a:r>
                      <a:r>
                        <a:rPr sz="180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message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2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#pragma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For implementation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dependent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43726"/>
            <a:ext cx="8655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53966" y="6443726"/>
            <a:ext cx="249923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044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/>
              <a:t>#include</a:t>
            </a:r>
            <a:r>
              <a:rPr spc="-15" dirty="0"/>
              <a:t> </a:t>
            </a:r>
            <a:r>
              <a:rPr spc="-5" dirty="0"/>
              <a:t>directive</a:t>
            </a: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loads the file specified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 directive into the application</a:t>
            </a:r>
            <a:r>
              <a:rPr sz="2000" b="0" spc="-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Two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formats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used:</a:t>
            </a: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#include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&lt;filename&gt;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706141"/>
            <a:ext cx="576262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 to include predefined library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System defined directories are searched to include the specified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Eg.,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945" y="3291736"/>
            <a:ext cx="1702435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Times New Roman"/>
                <a:cs typeface="Times New Roman"/>
              </a:rPr>
              <a:t>#include</a:t>
            </a:r>
            <a:r>
              <a:rPr sz="1600" spc="-10" dirty="0">
                <a:latin typeface="Times New Roman"/>
                <a:cs typeface="Times New Roman"/>
              </a:rPr>
              <a:t> &lt;iostream&gt;</a:t>
            </a:r>
            <a:endParaRPr sz="16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/>
                <a:cs typeface="Times New Roman"/>
              </a:rPr>
              <a:t>#include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&lt;cstring&gt;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3871052"/>
            <a:ext cx="7613650" cy="15189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#include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“filename”</a:t>
            </a:r>
            <a:endParaRPr sz="20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 to include user-defined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Times New Roman"/>
                <a:cs typeface="Times New Roman"/>
              </a:rPr>
              <a:t>Searches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the file in the current working </a:t>
            </a:r>
            <a:r>
              <a:rPr sz="1600" spc="-15" dirty="0">
                <a:latin typeface="Times New Roman"/>
                <a:cs typeface="Times New Roman"/>
              </a:rPr>
              <a:t>directory, </a:t>
            </a:r>
            <a:r>
              <a:rPr sz="1600" spc="-5" dirty="0">
                <a:latin typeface="Times New Roman"/>
                <a:cs typeface="Times New Roman"/>
              </a:rPr>
              <a:t>as that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program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often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header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files,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definitions,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declarations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may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defined in a </a:t>
            </a:r>
            <a:r>
              <a:rPr sz="1600" dirty="0">
                <a:latin typeface="Times New Roman"/>
                <a:cs typeface="Times New Roman"/>
              </a:rPr>
              <a:t>file </a:t>
            </a:r>
            <a:r>
              <a:rPr sz="1600" spc="-5" dirty="0">
                <a:latin typeface="Times New Roman"/>
                <a:cs typeface="Times New Roman"/>
              </a:rPr>
              <a:t>and included using this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directive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5413959"/>
            <a:ext cx="581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994" y="5364581"/>
            <a:ext cx="2063114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#include “headers.txt”  #include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“functions.cpp”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1012" y="87371"/>
            <a:ext cx="2061405" cy="72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429000" y="6443726"/>
            <a:ext cx="251091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47826"/>
            <a:ext cx="8073390" cy="38582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#define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directive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create </a:t>
            </a:r>
            <a:r>
              <a:rPr sz="2000" spc="-5" dirty="0">
                <a:latin typeface="Times New Roman"/>
                <a:cs typeface="Times New Roman"/>
              </a:rPr>
              <a:t>symbolic </a:t>
            </a:r>
            <a:r>
              <a:rPr sz="2000" dirty="0">
                <a:latin typeface="Times New Roman"/>
                <a:cs typeface="Times New Roman"/>
              </a:rPr>
              <a:t>constants 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macros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Syntax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#define </a:t>
            </a:r>
            <a:r>
              <a:rPr sz="2000" spc="-5" dirty="0">
                <a:latin typeface="Times New Roman"/>
                <a:cs typeface="Times New Roman"/>
              </a:rPr>
              <a:t>&lt;Name </a:t>
            </a:r>
            <a:r>
              <a:rPr sz="2000" dirty="0">
                <a:latin typeface="Times New Roman"/>
                <a:cs typeface="Times New Roman"/>
              </a:rPr>
              <a:t>of constant&gt; &lt;value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assigned&gt;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Symbolic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280"/>
              </a:lnSpc>
              <a:spcBef>
                <a:spcPts val="254"/>
              </a:spcBef>
              <a:buFont typeface="Arial"/>
              <a:buChar char="–"/>
              <a:tabLst>
                <a:tab pos="756285" algn="l"/>
                <a:tab pos="756920" algn="l"/>
                <a:tab pos="1466215" algn="l"/>
                <a:tab pos="2065655" algn="l"/>
                <a:tab pos="3056255" algn="l"/>
                <a:tab pos="4076065" algn="l"/>
                <a:tab pos="4856480" algn="l"/>
                <a:tab pos="5423535" algn="l"/>
                <a:tab pos="5796915" algn="l"/>
                <a:tab pos="7011670" algn="l"/>
                <a:tab pos="7694295" algn="l"/>
              </a:tabLst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	us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on	va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ay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ed	us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his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directive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Remains </a:t>
            </a:r>
            <a:r>
              <a:rPr sz="2000" dirty="0">
                <a:latin typeface="Times New Roman"/>
                <a:cs typeface="Times New Roman"/>
              </a:rPr>
              <a:t>global and accessible </a:t>
            </a:r>
            <a:r>
              <a:rPr sz="2000" spc="-5" dirty="0">
                <a:latin typeface="Times New Roman"/>
                <a:cs typeface="Times New Roman"/>
              </a:rPr>
              <a:t>to all </a:t>
            </a:r>
            <a:r>
              <a:rPr sz="2000" dirty="0">
                <a:latin typeface="Times New Roman"/>
                <a:cs typeface="Times New Roman"/>
              </a:rPr>
              <a:t>the functions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All instances of the constant replaced with the value, on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Cannot be </a:t>
            </a:r>
            <a:r>
              <a:rPr sz="2000" spc="-5" dirty="0">
                <a:latin typeface="Times New Roman"/>
                <a:cs typeface="Times New Roman"/>
              </a:rPr>
              <a:t>modified,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given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capital </a:t>
            </a:r>
            <a:r>
              <a:rPr sz="2000" spc="-5" dirty="0">
                <a:latin typeface="Times New Roman"/>
                <a:cs typeface="Times New Roman"/>
              </a:rPr>
              <a:t>letters, as </a:t>
            </a:r>
            <a:r>
              <a:rPr sz="2000" dirty="0">
                <a:latin typeface="Times New Roman"/>
                <a:cs typeface="Times New Roman"/>
              </a:rPr>
              <a:t>a convention;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mandatory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810201"/>
            <a:ext cx="723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.,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4780102"/>
            <a:ext cx="1842770" cy="1032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#define PI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3.1415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imes New Roman"/>
                <a:cs typeface="Times New Roman"/>
              </a:rPr>
              <a:t>#define SZ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#define </a:t>
            </a:r>
            <a:r>
              <a:rPr sz="2000" spc="-90" dirty="0">
                <a:latin typeface="Times New Roman"/>
                <a:cs typeface="Times New Roman"/>
              </a:rPr>
              <a:t>LT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1012" y="87371"/>
            <a:ext cx="2061405" cy="72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53966" y="6443726"/>
            <a:ext cx="272783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43202"/>
            <a:ext cx="8073390" cy="515974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#define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directive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Macros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define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with or without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arguments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  <a:tab pos="2199640" algn="l"/>
                <a:tab pos="2586990" algn="l"/>
                <a:tab pos="3070225" algn="l"/>
                <a:tab pos="4088129" algn="l"/>
                <a:tab pos="5120005" algn="l"/>
                <a:tab pos="5746750" algn="l"/>
                <a:tab pos="6231255" algn="l"/>
                <a:tab pos="7551420" algn="l"/>
              </a:tabLst>
            </a:pPr>
            <a:r>
              <a:rPr sz="2000" dirty="0">
                <a:latin typeface="Times New Roman"/>
                <a:cs typeface="Times New Roman"/>
              </a:rPr>
              <a:t>Occ</a:t>
            </a:r>
            <a:r>
              <a:rPr sz="2000" spc="-10" dirty="0">
                <a:latin typeface="Times New Roman"/>
                <a:cs typeface="Times New Roman"/>
              </a:rPr>
              <a:t>ur</a:t>
            </a:r>
            <a:r>
              <a:rPr sz="2000" dirty="0">
                <a:latin typeface="Times New Roman"/>
                <a:cs typeface="Times New Roman"/>
              </a:rPr>
              <a:t>renc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of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nt	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pla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wi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xpr</a:t>
            </a:r>
            <a:r>
              <a:rPr sz="2000" dirty="0">
                <a:latin typeface="Times New Roman"/>
                <a:cs typeface="Times New Roman"/>
              </a:rPr>
              <a:t>ess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on,	</a:t>
            </a:r>
            <a:r>
              <a:rPr sz="2000" spc="-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pon</a:t>
            </a: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compilation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checking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done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Expression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parenthesized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logical correctness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computation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  <a:tab pos="1841500" algn="l"/>
              </a:tabLst>
            </a:pPr>
            <a:r>
              <a:rPr sz="2000" dirty="0">
                <a:latin typeface="Times New Roman"/>
                <a:cs typeface="Times New Roman"/>
              </a:rPr>
              <a:t>Eg.,	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#define AREA(x,y) x *</a:t>
            </a:r>
            <a:r>
              <a:rPr sz="20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000" dirty="0">
              <a:latin typeface="Times New Roman"/>
              <a:cs typeface="Times New Roman"/>
            </a:endParaRPr>
          </a:p>
          <a:p>
            <a:pPr marL="927100" marR="2495550">
              <a:lnSpc>
                <a:spcPct val="120000"/>
              </a:lnSpc>
              <a:tabLst>
                <a:tab pos="3161665" algn="l"/>
              </a:tabLst>
            </a:pPr>
            <a:r>
              <a:rPr sz="2000" dirty="0">
                <a:latin typeface="Times New Roman"/>
                <a:cs typeface="Times New Roman"/>
              </a:rPr>
              <a:t>area = AREA(a+2,b+3) will be </a:t>
            </a:r>
            <a:r>
              <a:rPr sz="2000" spc="-5" dirty="0">
                <a:latin typeface="Times New Roman"/>
                <a:cs typeface="Times New Roman"/>
              </a:rPr>
              <a:t>interpreted as  </a:t>
            </a:r>
            <a:r>
              <a:rPr sz="2000" dirty="0">
                <a:latin typeface="Times New Roman"/>
                <a:cs typeface="Times New Roman"/>
              </a:rPr>
              <a:t>area = a + 2 * 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+ 3	which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wrong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correct </a:t>
            </a:r>
            <a:r>
              <a:rPr sz="2000" b="1" dirty="0">
                <a:latin typeface="Times New Roman"/>
                <a:cs typeface="Times New Roman"/>
              </a:rPr>
              <a:t>use </a:t>
            </a:r>
            <a:r>
              <a:rPr sz="2000" b="1" spc="-5" dirty="0">
                <a:latin typeface="Times New Roman"/>
                <a:cs typeface="Times New Roman"/>
              </a:rPr>
              <a:t>is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#define AREA(x,y) ((x) *</a:t>
            </a:r>
            <a:r>
              <a:rPr sz="2000" b="1" spc="-2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(y))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4838" y="92822"/>
            <a:ext cx="2190586" cy="772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r>
              <a:rPr lang="en-IN" spc="-10" smtClean="0"/>
              <a:t>18-Sep-21</a:t>
            </a:r>
            <a:endParaRPr lang="en-IN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0"/>
              </a:lnSpc>
            </a:pPr>
            <a:endParaRPr lang="en-IN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6287377" cy="3486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1" y="3886200"/>
            <a:ext cx="741004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102"/>
            <a:ext cx="3597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imes New Roman"/>
                <a:cs typeface="Times New Roman"/>
              </a:rPr>
              <a:t>Preprocessor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63295"/>
            <a:ext cx="7400290" cy="16857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#undef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directive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Times New Roman"/>
                <a:cs typeface="Times New Roman"/>
              </a:rPr>
              <a:t>Used </a:t>
            </a:r>
            <a:r>
              <a:rPr sz="1700" spc="-5" dirty="0">
                <a:latin typeface="Times New Roman"/>
                <a:cs typeface="Times New Roman"/>
              </a:rPr>
              <a:t>to undefine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 smtClean="0">
                <a:latin typeface="Times New Roman"/>
                <a:cs typeface="Times New Roman"/>
              </a:rPr>
              <a:t>macro</a:t>
            </a:r>
            <a:endParaRPr lang="en-US" sz="1700" dirty="0" smtClean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dirty="0"/>
              <a:t> </a:t>
            </a:r>
            <a:r>
              <a:rPr lang="en-US" sz="1700" spc="-5" dirty="0">
                <a:latin typeface="Times New Roman"/>
                <a:cs typeface="Times New Roman"/>
              </a:rPr>
              <a:t>tells the preprocessor to remove all definitions for the specified macro</a:t>
            </a:r>
            <a:endParaRPr sz="1700" spc="-5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Times New Roman"/>
                <a:cs typeface="Times New Roman"/>
              </a:rPr>
              <a:t>Macro </a:t>
            </a:r>
            <a:r>
              <a:rPr sz="1700" spc="-5" dirty="0">
                <a:latin typeface="Times New Roman"/>
                <a:cs typeface="Times New Roman"/>
              </a:rPr>
              <a:t>definition </a:t>
            </a:r>
            <a:r>
              <a:rPr sz="1700" dirty="0">
                <a:latin typeface="Times New Roman"/>
                <a:cs typeface="Times New Roman"/>
              </a:rPr>
              <a:t>ceases </a:t>
            </a:r>
            <a:r>
              <a:rPr sz="1700" spc="-5" dirty="0">
                <a:latin typeface="Times New Roman"/>
                <a:cs typeface="Times New Roman"/>
              </a:rPr>
              <a:t>to exist from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point </a:t>
            </a:r>
            <a:r>
              <a:rPr sz="1700" dirty="0">
                <a:latin typeface="Times New Roman"/>
                <a:cs typeface="Times New Roman"/>
              </a:rPr>
              <a:t>where undef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</a:p>
          <a:p>
            <a:pPr marL="756285" indent="-287020">
              <a:lnSpc>
                <a:spcPts val="203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Times New Roman"/>
                <a:cs typeface="Times New Roman"/>
              </a:rPr>
              <a:t>Can be used </a:t>
            </a:r>
            <a:r>
              <a:rPr sz="1700" spc="-5" dirty="0">
                <a:latin typeface="Times New Roman"/>
                <a:cs typeface="Times New Roman"/>
              </a:rPr>
              <a:t>to redefine </a:t>
            </a:r>
            <a:r>
              <a:rPr sz="1700" dirty="0">
                <a:latin typeface="Times New Roman"/>
                <a:cs typeface="Times New Roman"/>
              </a:rPr>
              <a:t>the macro </a:t>
            </a:r>
            <a:r>
              <a:rPr sz="1700" spc="-5" dirty="0">
                <a:latin typeface="Times New Roman"/>
                <a:cs typeface="Times New Roman"/>
              </a:rPr>
              <a:t>within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same </a:t>
            </a:r>
            <a:r>
              <a:rPr sz="1700" dirty="0">
                <a:latin typeface="Times New Roman"/>
                <a:cs typeface="Times New Roman"/>
              </a:rPr>
              <a:t>program </a:t>
            </a:r>
            <a:r>
              <a:rPr sz="1700" spc="-5" dirty="0">
                <a:latin typeface="Times New Roman"/>
                <a:cs typeface="Times New Roman"/>
              </a:rPr>
              <a:t>at various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points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Example</a:t>
            </a:r>
            <a:r>
              <a:rPr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2925" y="90096"/>
            <a:ext cx="2125996" cy="74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18-Sep-21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endParaRPr spc="-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49661"/>
            <a:ext cx="8382000" cy="4022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17891"/>
          <a:stretch/>
        </p:blipFill>
        <p:spPr>
          <a:xfrm>
            <a:off x="4648200" y="3849141"/>
            <a:ext cx="4284648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644</Words>
  <Application>Microsoft Office PowerPoint</Application>
  <PresentationFormat>On-screen Show (4:3)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Carlito</vt:lpstr>
      <vt:lpstr>Courier New</vt:lpstr>
      <vt:lpstr>DejaVu Sans Mono</vt:lpstr>
      <vt:lpstr>Times New Roman</vt:lpstr>
      <vt:lpstr>Wingdings</vt:lpstr>
      <vt:lpstr>Office Theme</vt:lpstr>
      <vt:lpstr>Agenda</vt:lpstr>
      <vt:lpstr>Preprocessor Directives</vt:lpstr>
      <vt:lpstr>PowerPoint Presentation</vt:lpstr>
      <vt:lpstr>Preprocessor Directives</vt:lpstr>
      <vt:lpstr>Preprocessor Directives</vt:lpstr>
      <vt:lpstr>Preprocessor Directives</vt:lpstr>
      <vt:lpstr>Preprocessor Directives</vt:lpstr>
      <vt:lpstr>PowerPoint Presentation</vt:lpstr>
      <vt:lpstr>Preprocessor Directives</vt:lpstr>
      <vt:lpstr>PowerPoint Presentation</vt:lpstr>
      <vt:lpstr>Preprocessor Directives</vt:lpstr>
      <vt:lpstr>Preprocessor Directives</vt:lpstr>
      <vt:lpstr>Preprocessor Directives</vt:lpstr>
      <vt:lpstr>Preprocessor Directives</vt:lpstr>
      <vt:lpstr>Preprocessor Directives</vt:lpstr>
      <vt:lpstr>Preprocessor Directives</vt:lpstr>
      <vt:lpstr>PowerPoint Presentation</vt:lpstr>
      <vt:lpstr>PowerPoint Presentation</vt:lpstr>
      <vt:lpstr>PowerPoint Presentation</vt:lpstr>
      <vt:lpstr>Preprocessor Directives</vt:lpstr>
      <vt:lpstr>Digraph and Trigraphs</vt:lpstr>
      <vt:lpstr>Trigraph sequences</vt:lpstr>
      <vt:lpstr>Digraph sequences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Helenbalah</dc:creator>
  <cp:lastModifiedBy>devika siva</cp:lastModifiedBy>
  <cp:revision>15</cp:revision>
  <dcterms:created xsi:type="dcterms:W3CDTF">2022-09-18T03:49:39Z</dcterms:created>
  <dcterms:modified xsi:type="dcterms:W3CDTF">2022-09-21T07:54:38Z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2022-09-18T00:00:00Z</vt:filetime>
  </property>
</Properties>
</file>