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2" r:id="rId4"/>
    <p:sldId id="265" r:id="rId5"/>
    <p:sldId id="270" r:id="rId6"/>
    <p:sldId id="271" r:id="rId7"/>
    <p:sldId id="272" r:id="rId8"/>
    <p:sldId id="273" r:id="rId9"/>
    <p:sldId id="274" r:id="rId10"/>
    <p:sldId id="275" r:id="rId11"/>
    <p:sldId id="278" r:id="rId12"/>
    <p:sldId id="279" r:id="rId13"/>
    <p:sldId id="280" r:id="rId14"/>
    <p:sldId id="281" r:id="rId15"/>
    <p:sldId id="282" r:id="rId16"/>
    <p:sldId id="286" r:id="rId17"/>
    <p:sldId id="287" r:id="rId18"/>
    <p:sldId id="288" r:id="rId19"/>
    <p:sldId id="285" r:id="rId20"/>
    <p:sldId id="284" r:id="rId21"/>
    <p:sldId id="283" r:id="rId22"/>
    <p:sldId id="26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28C70A-2812-4824-814E-88575FC8EFA0}" type="datetimeFigureOut">
              <a:rPr lang="en-US" smtClean="0"/>
              <a:pPr/>
              <a:t>6/28/2020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BFD3DE-1E93-4883-BF38-263494382B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8C70A-2812-4824-814E-88575FC8EFA0}" type="datetimeFigureOut">
              <a:rPr lang="en-US" smtClean="0"/>
              <a:pPr/>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8C70A-2812-4824-814E-88575FC8EFA0}" type="datetimeFigureOut">
              <a:rPr lang="en-US" smtClean="0"/>
              <a:pPr/>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8C70A-2812-4824-814E-88575FC8EFA0}" type="datetimeFigureOut">
              <a:rPr lang="en-US" smtClean="0"/>
              <a:pPr/>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8C70A-2812-4824-814E-88575FC8EFA0}" type="datetimeFigureOut">
              <a:rPr lang="en-US" smtClean="0"/>
              <a:pPr/>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FD3DE-1E93-4883-BF38-263494382B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28C70A-2812-4824-814E-88575FC8EFA0}" type="datetimeFigureOut">
              <a:rPr lang="en-US" smtClean="0"/>
              <a:pPr/>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128C70A-2812-4824-814E-88575FC8EFA0}" type="datetimeFigureOut">
              <a:rPr lang="en-US" smtClean="0"/>
              <a:pPr/>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28C70A-2812-4824-814E-88575FC8EFA0}" type="datetimeFigureOut">
              <a:rPr lang="en-US" smtClean="0"/>
              <a:pPr/>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8C70A-2812-4824-814E-88575FC8EFA0}" type="datetimeFigureOut">
              <a:rPr lang="en-US" smtClean="0"/>
              <a:pPr/>
              <a:t>6/28/2020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28C70A-2812-4824-814E-88575FC8EFA0}" type="datetimeFigureOut">
              <a:rPr lang="en-US" smtClean="0"/>
              <a:pPr/>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FD3DE-1E93-4883-BF38-263494382B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28C70A-2812-4824-814E-88575FC8EFA0}" type="datetimeFigureOut">
              <a:rPr lang="en-US" smtClean="0"/>
              <a:pPr/>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ABFD3DE-1E93-4883-BF38-263494382B4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128C70A-2812-4824-814E-88575FC8EFA0}" type="datetimeFigureOut">
              <a:rPr lang="en-US" smtClean="0"/>
              <a:pPr/>
              <a:t>6/28/2020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BFD3DE-1E93-4883-BF38-263494382B4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57400"/>
            <a:ext cx="7924800" cy="1828800"/>
          </a:xfrm>
        </p:spPr>
        <p:txBody>
          <a:bodyPr/>
          <a:lstStyle/>
          <a:p>
            <a:r>
              <a:rPr lang="en-US" dirty="0" smtClean="0"/>
              <a:t>                </a:t>
            </a:r>
            <a:r>
              <a:rPr lang="en-US" sz="4000" b="1" i="1" dirty="0" smtClean="0">
                <a:latin typeface="Times New Roman" pitchFamily="18" charset="0"/>
                <a:cs typeface="Times New Roman" pitchFamily="18" charset="0"/>
              </a:rPr>
              <a:t>WELCOME</a:t>
            </a:r>
            <a:endParaRPr lang="en-US" sz="4000" i="1" dirty="0">
              <a:latin typeface="Times New Roman" pitchFamily="18" charset="0"/>
              <a:cs typeface="Times New Roman" pitchFamily="18" charset="0"/>
            </a:endParaRPr>
          </a:p>
        </p:txBody>
      </p:sp>
      <p:sp>
        <p:nvSpPr>
          <p:cNvPr id="3" name="Rectangle 2"/>
          <p:cNvSpPr/>
          <p:nvPr/>
        </p:nvSpPr>
        <p:spPr>
          <a:xfrm>
            <a:off x="5668963" y="628055"/>
            <a:ext cx="2286000" cy="861774"/>
          </a:xfrm>
          <a:prstGeom prst="rect">
            <a:avLst/>
          </a:prstGeom>
        </p:spPr>
        <p:txBody>
          <a:bodyPr>
            <a:spAutoFit/>
          </a:bodyPr>
          <a:lstStyle/>
          <a:p>
            <a:r>
              <a:rPr lang="en-US" sz="5000" dirty="0">
                <a:solidFill>
                  <a:srgbClr val="04617B"/>
                </a:solidFill>
                <a:latin typeface="Calibri"/>
                <a:ea typeface="+mj-ea"/>
                <a:cs typeface="+mj-cs"/>
              </a:rPr>
              <a:t> </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648712"/>
          </a:xfrm>
        </p:spPr>
        <p:txBody>
          <a:bodyPr>
            <a:normAutofit/>
          </a:bodyPr>
          <a:lstStyle/>
          <a:p>
            <a:r>
              <a:rPr lang="en-US" sz="3000" b="1" dirty="0" smtClean="0">
                <a:latin typeface="Times New Roman" pitchFamily="18" charset="0"/>
                <a:cs typeface="Times New Roman" pitchFamily="18" charset="0"/>
              </a:rPr>
              <a:t>FUTURE ENHANCEMENT:</a:t>
            </a:r>
            <a:r>
              <a:rPr lang="en-US" b="1" dirty="0" smtClean="0"/>
              <a:t/>
            </a:r>
            <a:br>
              <a:rPr lang="en-US" b="1" dirty="0" smtClean="0"/>
            </a:br>
            <a:r>
              <a:rPr lang="en-US" sz="2400" b="1" dirty="0" smtClean="0">
                <a:latin typeface="Times New Roman" pitchFamily="18" charset="0"/>
                <a:cs typeface="Times New Roman" pitchFamily="18" charset="0"/>
              </a:rPr>
              <a:t>In future , changes can be made by providing some provisions for online payments(e-payment) and also for delivery of medicines to user as per their requirement . The project has a very vast scope in future .</a:t>
            </a:r>
            <a:endParaRPr lang="en-US"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914400"/>
            <a:ext cx="2987806" cy="553998"/>
          </a:xfrm>
          <a:prstGeom prst="rect">
            <a:avLst/>
          </a:prstGeom>
        </p:spPr>
        <p:txBody>
          <a:bodyPr wrap="none">
            <a:spAutoFit/>
          </a:bodyPr>
          <a:lstStyle/>
          <a:p>
            <a:r>
              <a:rPr lang="en-IN" sz="3000" b="1" u="sng" dirty="0" smtClean="0">
                <a:solidFill>
                  <a:schemeClr val="accent3">
                    <a:lumMod val="50000"/>
                  </a:schemeClr>
                </a:solidFill>
                <a:latin typeface="Times New Roman" pitchFamily="18" charset="0"/>
                <a:cs typeface="Times New Roman" pitchFamily="18" charset="0"/>
              </a:rPr>
              <a:t>Proposed System</a:t>
            </a:r>
            <a:endParaRPr lang="en-US" sz="3000" dirty="0">
              <a:solidFill>
                <a:schemeClr val="accent3">
                  <a:lumMod val="50000"/>
                </a:schemeClr>
              </a:solidFill>
              <a:latin typeface="Times New Roman" pitchFamily="18" charset="0"/>
              <a:cs typeface="Times New Roman" pitchFamily="18" charset="0"/>
            </a:endParaRPr>
          </a:p>
        </p:txBody>
      </p:sp>
      <p:sp>
        <p:nvSpPr>
          <p:cNvPr id="22" name="Rectangle 21"/>
          <p:cNvSpPr/>
          <p:nvPr/>
        </p:nvSpPr>
        <p:spPr>
          <a:xfrm>
            <a:off x="0" y="1371600"/>
            <a:ext cx="8839200" cy="3139321"/>
          </a:xfrm>
          <a:prstGeom prst="rect">
            <a:avLst/>
          </a:prstGeom>
        </p:spPr>
        <p:txBody>
          <a:bodyPr wrap="square">
            <a:spAutoFit/>
          </a:bodyPr>
          <a:lstStyle/>
          <a:p>
            <a:r>
              <a:rPr lang="en-IN" dirty="0" smtClean="0">
                <a:solidFill>
                  <a:schemeClr val="accent3">
                    <a:lumMod val="50000"/>
                  </a:schemeClr>
                </a:solidFill>
                <a:latin typeface="Times New Roman" pitchFamily="18" charset="0"/>
                <a:cs typeface="Times New Roman" pitchFamily="18" charset="0"/>
              </a:rPr>
              <a:t>By considering the drawbacks in the existing system we have come up with the portal that helps to overcome this drawbacks .Our system consist of four modules: Admin, Medical store, User and lab. First of all, medical store, lab and user should register to this  portal and admin has the power to accept  their  registration (medical store and lab). This improves the credibility of the system. Approved medical stores can add the details of all the medicines available in their medical store. Similarly approved laboratories can add and update  their facilities to this portal. Users can upload prescription to the portal which the system directly routes all the medical shops. If the medicines are available the store can raise the price quotation to the user. User can then choose best quotation among them and proceed for them. User can also view details and location of all the laboratories and blood banks in the near vicinity. They can also post their feedback and raise complaints in the portal</a:t>
            </a:r>
            <a:r>
              <a:rPr lang="en-IN" sz="1600" dirty="0" smtClean="0">
                <a:solidFill>
                  <a:schemeClr val="accent3">
                    <a:lumMod val="50000"/>
                  </a:schemeClr>
                </a:solidFill>
              </a:rPr>
              <a:t>.</a:t>
            </a:r>
            <a:endParaRPr lang="en-US" sz="1600" dirty="0">
              <a:solidFill>
                <a:schemeClr val="accent3">
                  <a:lumMod val="50000"/>
                </a:schemeClr>
              </a:solidFill>
            </a:endParaRPr>
          </a:p>
        </p:txBody>
      </p:sp>
      <p:sp>
        <p:nvSpPr>
          <p:cNvPr id="23" name="Rectangle 22"/>
          <p:cNvSpPr/>
          <p:nvPr/>
        </p:nvSpPr>
        <p:spPr>
          <a:xfrm>
            <a:off x="0" y="4648200"/>
            <a:ext cx="2106667" cy="553998"/>
          </a:xfrm>
          <a:prstGeom prst="rect">
            <a:avLst/>
          </a:prstGeom>
        </p:spPr>
        <p:txBody>
          <a:bodyPr wrap="none">
            <a:spAutoFit/>
          </a:bodyPr>
          <a:lstStyle/>
          <a:p>
            <a:r>
              <a:rPr lang="en-IN" sz="3000" b="1" u="sng" dirty="0" smtClean="0">
                <a:solidFill>
                  <a:schemeClr val="accent3">
                    <a:lumMod val="50000"/>
                  </a:schemeClr>
                </a:solidFill>
                <a:latin typeface="Times New Roman" pitchFamily="18" charset="0"/>
                <a:cs typeface="Times New Roman" pitchFamily="18" charset="0"/>
              </a:rPr>
              <a:t>Advantages</a:t>
            </a:r>
            <a:endParaRPr lang="en-US" sz="3000" dirty="0">
              <a:solidFill>
                <a:schemeClr val="accent3">
                  <a:lumMod val="50000"/>
                </a:schemeClr>
              </a:solidFill>
              <a:latin typeface="Times New Roman" pitchFamily="18" charset="0"/>
              <a:cs typeface="Times New Roman" pitchFamily="18" charset="0"/>
            </a:endParaRPr>
          </a:p>
        </p:txBody>
      </p:sp>
      <p:sp>
        <p:nvSpPr>
          <p:cNvPr id="10241" name="Rectangle 1"/>
          <p:cNvSpPr>
            <a:spLocks noChangeArrowheads="1"/>
          </p:cNvSpPr>
          <p:nvPr/>
        </p:nvSpPr>
        <p:spPr bwMode="auto">
          <a:xfrm>
            <a:off x="0" y="5325070"/>
            <a:ext cx="8128187"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accent3">
                    <a:lumMod val="50000"/>
                  </a:schemeClr>
                </a:solidFill>
                <a:effectLst/>
                <a:latin typeface="Times New Roman" pitchFamily="18" charset="0"/>
                <a:ea typeface="Calibri" pitchFamily="34" charset="0"/>
                <a:cs typeface="Times New Roman" pitchFamily="18" charset="0"/>
              </a:rPr>
              <a:t>Saves time and  physical effort </a:t>
            </a:r>
            <a:endParaRPr kumimoji="0" lang="en-US" b="0"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accent3">
                    <a:lumMod val="50000"/>
                  </a:schemeClr>
                </a:solidFill>
                <a:effectLst/>
                <a:latin typeface="Times New Roman" pitchFamily="18" charset="0"/>
                <a:ea typeface="Calibri" pitchFamily="34" charset="0"/>
                <a:cs typeface="Times New Roman" pitchFamily="18" charset="0"/>
              </a:rPr>
              <a:t>Credibility is assured</a:t>
            </a:r>
            <a:endParaRPr kumimoji="0" lang="en-US" b="0"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accent3">
                    <a:lumMod val="50000"/>
                  </a:schemeClr>
                </a:solidFill>
                <a:effectLst/>
                <a:latin typeface="Times New Roman" pitchFamily="18" charset="0"/>
                <a:ea typeface="Calibri" pitchFamily="34" charset="0"/>
                <a:cs typeface="Times New Roman" pitchFamily="18" charset="0"/>
              </a:rPr>
              <a:t>User can view all the different rate of the medicine and choose the best among them</a:t>
            </a:r>
            <a:endParaRPr kumimoji="0" lang="en-US" b="0"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990600"/>
            <a:ext cx="2802370" cy="553998"/>
          </a:xfrm>
          <a:prstGeom prst="rect">
            <a:avLst/>
          </a:prstGeom>
        </p:spPr>
        <p:txBody>
          <a:bodyPr wrap="none">
            <a:spAutoFit/>
          </a:bodyPr>
          <a:lstStyle/>
          <a:p>
            <a:r>
              <a:rPr lang="en-IN" sz="3000" b="1" u="sng" dirty="0" smtClean="0">
                <a:solidFill>
                  <a:schemeClr val="accent3">
                    <a:lumMod val="50000"/>
                  </a:schemeClr>
                </a:solidFill>
                <a:latin typeface="Times New Roman" pitchFamily="18" charset="0"/>
                <a:cs typeface="Times New Roman" pitchFamily="18" charset="0"/>
              </a:rPr>
              <a:t>Existing System</a:t>
            </a:r>
            <a:endParaRPr lang="en-US" sz="3000" b="1" dirty="0">
              <a:solidFill>
                <a:schemeClr val="accent3">
                  <a:lumMod val="50000"/>
                </a:schemeClr>
              </a:solidFill>
              <a:latin typeface="Times New Roman" pitchFamily="18" charset="0"/>
              <a:cs typeface="Times New Roman" pitchFamily="18" charset="0"/>
            </a:endParaRPr>
          </a:p>
        </p:txBody>
      </p:sp>
      <p:sp>
        <p:nvSpPr>
          <p:cNvPr id="9219" name="Rectangle 3"/>
          <p:cNvSpPr>
            <a:spLocks noChangeArrowheads="1"/>
          </p:cNvSpPr>
          <p:nvPr/>
        </p:nvSpPr>
        <p:spPr bwMode="auto">
          <a:xfrm>
            <a:off x="152400" y="1944231"/>
            <a:ext cx="86868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accent3">
                    <a:lumMod val="50000"/>
                  </a:schemeClr>
                </a:solidFill>
                <a:effectLst/>
                <a:latin typeface="Times New Roman" pitchFamily="18" charset="0"/>
                <a:ea typeface="Calibri" pitchFamily="34" charset="0"/>
                <a:cs typeface="Times New Roman" pitchFamily="18" charset="0"/>
              </a:rPr>
              <a:t>In existing system there is no such application for purchasing medicines in online with Geo Location. Traditional way of purchasing is to visit the nearby medical shop or to visit online website of medical shop to place order for medicine. The major drawback of this traditional way is that to take physical effort to visit each one of the medical shop in search of medicine. And it also consumes a lot of time. There is a high chance that the prescribed medicine want be available in any of the outlet.</a:t>
            </a:r>
            <a:endParaRPr kumimoji="0" lang="en-US" sz="2000" b="0"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p:txBody>
      </p:sp>
      <p:sp>
        <p:nvSpPr>
          <p:cNvPr id="33" name="Rectangle 32"/>
          <p:cNvSpPr/>
          <p:nvPr/>
        </p:nvSpPr>
        <p:spPr>
          <a:xfrm>
            <a:off x="0" y="4475202"/>
            <a:ext cx="5153975" cy="553998"/>
          </a:xfrm>
          <a:prstGeom prst="rect">
            <a:avLst/>
          </a:prstGeom>
        </p:spPr>
        <p:txBody>
          <a:bodyPr wrap="none">
            <a:spAutoFit/>
          </a:bodyPr>
          <a:lstStyle/>
          <a:p>
            <a:r>
              <a:rPr lang="en-IN" sz="3000" b="1" u="sng" dirty="0" smtClean="0">
                <a:solidFill>
                  <a:schemeClr val="accent3">
                    <a:lumMod val="50000"/>
                  </a:schemeClr>
                </a:solidFill>
                <a:latin typeface="Times New Roman" pitchFamily="18" charset="0"/>
                <a:cs typeface="Times New Roman" pitchFamily="18" charset="0"/>
              </a:rPr>
              <a:t>Limitations of Existing system</a:t>
            </a:r>
            <a:endParaRPr lang="en-US" sz="3000" dirty="0">
              <a:solidFill>
                <a:schemeClr val="accent3">
                  <a:lumMod val="50000"/>
                </a:schemeClr>
              </a:solidFill>
              <a:latin typeface="Times New Roman" pitchFamily="18" charset="0"/>
              <a:cs typeface="Times New Roman" pitchFamily="18" charset="0"/>
            </a:endParaRPr>
          </a:p>
        </p:txBody>
      </p:sp>
      <p:sp>
        <p:nvSpPr>
          <p:cNvPr id="9220" name="Rectangle 4"/>
          <p:cNvSpPr>
            <a:spLocks noChangeArrowheads="1"/>
          </p:cNvSpPr>
          <p:nvPr/>
        </p:nvSpPr>
        <p:spPr bwMode="auto">
          <a:xfrm>
            <a:off x="0" y="5235714"/>
            <a:ext cx="3886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accent3">
                    <a:lumMod val="50000"/>
                  </a:schemeClr>
                </a:solidFill>
                <a:effectLst/>
                <a:latin typeface="Times New Roman" pitchFamily="18" charset="0"/>
                <a:ea typeface="Calibri" pitchFamily="34" charset="0"/>
                <a:cs typeface="Times New Roman" pitchFamily="18" charset="0"/>
              </a:rPr>
              <a:t>It is limited to an existing system.</a:t>
            </a:r>
            <a:endParaRPr kumimoji="0" lang="en-US" sz="2000" b="0"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accent3">
                    <a:lumMod val="50000"/>
                  </a:schemeClr>
                </a:solidFill>
                <a:effectLst/>
                <a:latin typeface="Times New Roman" pitchFamily="18" charset="0"/>
                <a:ea typeface="Calibri" pitchFamily="34" charset="0"/>
                <a:cs typeface="Times New Roman" pitchFamily="18" charset="0"/>
              </a:rPr>
              <a:t>It is a time consuming process.</a:t>
            </a:r>
            <a:endParaRPr kumimoji="0" lang="en-US" sz="2000" b="0"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9"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21" name="Rectangle 7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 name="Rectangle 20"/>
          <p:cNvSpPr>
            <a:spLocks noChangeArrowheads="1"/>
          </p:cNvSpPr>
          <p:nvPr/>
        </p:nvSpPr>
        <p:spPr bwMode="auto">
          <a:xfrm>
            <a:off x="5105400" y="2590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5.4.2 </a:t>
            </a:r>
            <a:r>
              <a:rPr kumimoji="0" lang="en-US" sz="14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Top level DFDs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 DFD of </a:t>
            </a:r>
            <a:r>
              <a:rPr kumimoji="0" lang="en-US" sz="1200" b="1" i="0" u="sng"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medi</a:t>
            </a: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plus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1" name="Group 49"/>
          <p:cNvGrpSpPr>
            <a:grpSpLocks/>
          </p:cNvGrpSpPr>
          <p:nvPr/>
        </p:nvGrpSpPr>
        <p:grpSpPr bwMode="auto">
          <a:xfrm>
            <a:off x="4114800" y="3559370"/>
            <a:ext cx="4838724" cy="3298630"/>
            <a:chOff x="1297" y="2416"/>
            <a:chExt cx="9304" cy="4381"/>
          </a:xfrm>
        </p:grpSpPr>
        <p:sp>
          <p:nvSpPr>
            <p:cNvPr id="62" name="Oval 50"/>
            <p:cNvSpPr>
              <a:spLocks noChangeArrowheads="1"/>
            </p:cNvSpPr>
            <p:nvPr/>
          </p:nvSpPr>
          <p:spPr bwMode="auto">
            <a:xfrm>
              <a:off x="3985" y="3937"/>
              <a:ext cx="1144" cy="10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MEDI                  PLUS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3" name="AutoShape 51"/>
            <p:cNvCxnSpPr>
              <a:cxnSpLocks noChangeShapeType="1"/>
            </p:cNvCxnSpPr>
            <p:nvPr/>
          </p:nvCxnSpPr>
          <p:spPr bwMode="auto">
            <a:xfrm>
              <a:off x="2956" y="3293"/>
              <a:ext cx="1176" cy="722"/>
            </a:xfrm>
            <a:prstGeom prst="straightConnector1">
              <a:avLst/>
            </a:prstGeom>
            <a:noFill/>
            <a:ln w="9525">
              <a:solidFill>
                <a:srgbClr val="000000"/>
              </a:solidFill>
              <a:round/>
              <a:headEnd/>
              <a:tailEnd type="triangle" w="med" len="med"/>
            </a:ln>
          </p:spPr>
        </p:cxnSp>
        <p:sp>
          <p:nvSpPr>
            <p:cNvPr id="64" name="Rectangle 52"/>
            <p:cNvSpPr>
              <a:spLocks noChangeArrowheads="1"/>
            </p:cNvSpPr>
            <p:nvPr/>
          </p:nvSpPr>
          <p:spPr bwMode="auto">
            <a:xfrm>
              <a:off x="1297" y="3071"/>
              <a:ext cx="1659"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 name="AutoShape 53"/>
            <p:cNvCxnSpPr>
              <a:cxnSpLocks noChangeShapeType="1"/>
            </p:cNvCxnSpPr>
            <p:nvPr/>
          </p:nvCxnSpPr>
          <p:spPr bwMode="auto">
            <a:xfrm>
              <a:off x="3090" y="4169"/>
              <a:ext cx="892" cy="207"/>
            </a:xfrm>
            <a:prstGeom prst="straightConnector1">
              <a:avLst/>
            </a:prstGeom>
            <a:noFill/>
            <a:ln w="9525">
              <a:solidFill>
                <a:srgbClr val="000000"/>
              </a:solidFill>
              <a:round/>
              <a:headEnd/>
              <a:tailEnd type="triangle" w="med" len="med"/>
            </a:ln>
          </p:spPr>
        </p:cxnSp>
        <p:cxnSp>
          <p:nvCxnSpPr>
            <p:cNvPr id="66" name="AutoShape 54"/>
            <p:cNvCxnSpPr>
              <a:cxnSpLocks noChangeShapeType="1"/>
            </p:cNvCxnSpPr>
            <p:nvPr/>
          </p:nvCxnSpPr>
          <p:spPr bwMode="auto">
            <a:xfrm flipV="1">
              <a:off x="3021" y="4672"/>
              <a:ext cx="1029" cy="198"/>
            </a:xfrm>
            <a:prstGeom prst="straightConnector1">
              <a:avLst/>
            </a:prstGeom>
            <a:noFill/>
            <a:ln w="9525">
              <a:solidFill>
                <a:srgbClr val="000000"/>
              </a:solidFill>
              <a:round/>
              <a:headEnd/>
              <a:tailEnd type="triangle" w="med" len="med"/>
            </a:ln>
          </p:spPr>
        </p:cxnSp>
        <p:cxnSp>
          <p:nvCxnSpPr>
            <p:cNvPr id="67" name="AutoShape 55"/>
            <p:cNvCxnSpPr>
              <a:cxnSpLocks noChangeShapeType="1"/>
            </p:cNvCxnSpPr>
            <p:nvPr/>
          </p:nvCxnSpPr>
          <p:spPr bwMode="auto">
            <a:xfrm flipV="1">
              <a:off x="3090" y="4883"/>
              <a:ext cx="1131" cy="706"/>
            </a:xfrm>
            <a:prstGeom prst="straightConnector1">
              <a:avLst/>
            </a:prstGeom>
            <a:noFill/>
            <a:ln w="9525">
              <a:solidFill>
                <a:srgbClr val="000000"/>
              </a:solidFill>
              <a:round/>
              <a:headEnd/>
              <a:tailEnd type="triangle" w="med" len="med"/>
            </a:ln>
          </p:spPr>
        </p:cxnSp>
        <p:sp>
          <p:nvSpPr>
            <p:cNvPr id="68" name="Rectangle 56"/>
            <p:cNvSpPr>
              <a:spLocks noChangeArrowheads="1"/>
            </p:cNvSpPr>
            <p:nvPr/>
          </p:nvSpPr>
          <p:spPr bwMode="auto">
            <a:xfrm>
              <a:off x="1299" y="3780"/>
              <a:ext cx="1778" cy="4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MEDICAL 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 name="Rectangle 57"/>
            <p:cNvSpPr>
              <a:spLocks noChangeArrowheads="1"/>
            </p:cNvSpPr>
            <p:nvPr/>
          </p:nvSpPr>
          <p:spPr bwMode="auto">
            <a:xfrm>
              <a:off x="1312" y="4503"/>
              <a:ext cx="1778" cy="4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Rectangle 58"/>
            <p:cNvSpPr>
              <a:spLocks noChangeArrowheads="1"/>
            </p:cNvSpPr>
            <p:nvPr/>
          </p:nvSpPr>
          <p:spPr bwMode="auto">
            <a:xfrm>
              <a:off x="1297" y="5264"/>
              <a:ext cx="1793"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1" name="AutoShape 59"/>
            <p:cNvCxnSpPr>
              <a:cxnSpLocks noChangeShapeType="1"/>
            </p:cNvCxnSpPr>
            <p:nvPr/>
          </p:nvCxnSpPr>
          <p:spPr bwMode="auto">
            <a:xfrm>
              <a:off x="4983" y="4805"/>
              <a:ext cx="1418" cy="1230"/>
            </a:xfrm>
            <a:prstGeom prst="straightConnector1">
              <a:avLst/>
            </a:prstGeom>
            <a:noFill/>
            <a:ln w="9525">
              <a:solidFill>
                <a:srgbClr val="000000"/>
              </a:solidFill>
              <a:round/>
              <a:headEnd/>
              <a:tailEnd type="triangle" w="med" len="med"/>
            </a:ln>
          </p:spPr>
        </p:cxnSp>
        <p:cxnSp>
          <p:nvCxnSpPr>
            <p:cNvPr id="128" name="AutoShape 60"/>
            <p:cNvCxnSpPr>
              <a:cxnSpLocks noChangeShapeType="1"/>
            </p:cNvCxnSpPr>
            <p:nvPr/>
          </p:nvCxnSpPr>
          <p:spPr bwMode="auto">
            <a:xfrm flipV="1">
              <a:off x="4983" y="3071"/>
              <a:ext cx="1295" cy="990"/>
            </a:xfrm>
            <a:prstGeom prst="straightConnector1">
              <a:avLst/>
            </a:prstGeom>
            <a:noFill/>
            <a:ln w="9525">
              <a:solidFill>
                <a:srgbClr val="000000"/>
              </a:solidFill>
              <a:round/>
              <a:headEnd/>
              <a:tailEnd type="triangle" w="med" len="med"/>
            </a:ln>
          </p:spPr>
        </p:cxnSp>
        <p:cxnSp>
          <p:nvCxnSpPr>
            <p:cNvPr id="129" name="AutoShape 61"/>
            <p:cNvCxnSpPr>
              <a:cxnSpLocks noChangeShapeType="1"/>
            </p:cNvCxnSpPr>
            <p:nvPr/>
          </p:nvCxnSpPr>
          <p:spPr bwMode="auto">
            <a:xfrm flipV="1">
              <a:off x="5110" y="4061"/>
              <a:ext cx="1291" cy="237"/>
            </a:xfrm>
            <a:prstGeom prst="straightConnector1">
              <a:avLst/>
            </a:prstGeom>
            <a:noFill/>
            <a:ln w="9525">
              <a:solidFill>
                <a:srgbClr val="000000"/>
              </a:solidFill>
              <a:round/>
              <a:headEnd/>
              <a:tailEnd type="triangle" w="med" len="med"/>
            </a:ln>
          </p:spPr>
        </p:cxnSp>
        <p:cxnSp>
          <p:nvCxnSpPr>
            <p:cNvPr id="130" name="AutoShape 62"/>
            <p:cNvCxnSpPr>
              <a:cxnSpLocks noChangeShapeType="1"/>
            </p:cNvCxnSpPr>
            <p:nvPr/>
          </p:nvCxnSpPr>
          <p:spPr bwMode="auto">
            <a:xfrm>
              <a:off x="5116" y="4565"/>
              <a:ext cx="1285" cy="518"/>
            </a:xfrm>
            <a:prstGeom prst="straightConnector1">
              <a:avLst/>
            </a:prstGeom>
            <a:noFill/>
            <a:ln w="9525">
              <a:solidFill>
                <a:srgbClr val="000000"/>
              </a:solidFill>
              <a:round/>
              <a:headEnd/>
              <a:tailEnd type="triangle" w="med" len="med"/>
            </a:ln>
          </p:spPr>
        </p:cxnSp>
        <p:sp>
          <p:nvSpPr>
            <p:cNvPr id="131" name="Rectangle 63"/>
            <p:cNvSpPr>
              <a:spLocks noChangeArrowheads="1"/>
            </p:cNvSpPr>
            <p:nvPr/>
          </p:nvSpPr>
          <p:spPr bwMode="auto">
            <a:xfrm>
              <a:off x="8730" y="2563"/>
              <a:ext cx="1765" cy="4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 name="Rectangle 64"/>
            <p:cNvSpPr>
              <a:spLocks noChangeArrowheads="1"/>
            </p:cNvSpPr>
            <p:nvPr/>
          </p:nvSpPr>
          <p:spPr bwMode="auto">
            <a:xfrm>
              <a:off x="8743" y="3818"/>
              <a:ext cx="1778" cy="4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MEDICAL 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 name="Rectangle 65"/>
            <p:cNvSpPr>
              <a:spLocks noChangeArrowheads="1"/>
            </p:cNvSpPr>
            <p:nvPr/>
          </p:nvSpPr>
          <p:spPr bwMode="auto">
            <a:xfrm>
              <a:off x="8769" y="4870"/>
              <a:ext cx="1778" cy="4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 name="Rectangle 66"/>
            <p:cNvSpPr>
              <a:spLocks noChangeArrowheads="1"/>
            </p:cNvSpPr>
            <p:nvPr/>
          </p:nvSpPr>
          <p:spPr bwMode="auto">
            <a:xfrm>
              <a:off x="8808" y="6035"/>
              <a:ext cx="1793"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 name="Oval 67"/>
            <p:cNvSpPr>
              <a:spLocks noChangeArrowheads="1"/>
            </p:cNvSpPr>
            <p:nvPr/>
          </p:nvSpPr>
          <p:spPr bwMode="auto">
            <a:xfrm>
              <a:off x="6278" y="2416"/>
              <a:ext cx="1448" cy="10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Module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 name="Oval 68"/>
            <p:cNvSpPr>
              <a:spLocks noChangeArrowheads="1"/>
            </p:cNvSpPr>
            <p:nvPr/>
          </p:nvSpPr>
          <p:spPr bwMode="auto">
            <a:xfrm>
              <a:off x="6401" y="3497"/>
              <a:ext cx="1438" cy="10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Response to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 name="Oval 69"/>
            <p:cNvSpPr>
              <a:spLocks noChangeArrowheads="1"/>
            </p:cNvSpPr>
            <p:nvPr/>
          </p:nvSpPr>
          <p:spPr bwMode="auto">
            <a:xfrm>
              <a:off x="6375" y="4620"/>
              <a:ext cx="1464" cy="10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Requesting for Medicine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 name="Oval 70"/>
            <p:cNvSpPr>
              <a:spLocks noChangeArrowheads="1"/>
            </p:cNvSpPr>
            <p:nvPr/>
          </p:nvSpPr>
          <p:spPr bwMode="auto">
            <a:xfrm>
              <a:off x="6349" y="5757"/>
              <a:ext cx="1490" cy="10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Requesting for Blood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9" name="AutoShape 71"/>
            <p:cNvCxnSpPr>
              <a:cxnSpLocks noChangeShapeType="1"/>
            </p:cNvCxnSpPr>
            <p:nvPr/>
          </p:nvCxnSpPr>
          <p:spPr bwMode="auto">
            <a:xfrm>
              <a:off x="7726" y="2867"/>
              <a:ext cx="1004" cy="0"/>
            </a:xfrm>
            <a:prstGeom prst="straightConnector1">
              <a:avLst/>
            </a:prstGeom>
            <a:noFill/>
            <a:ln w="9525">
              <a:solidFill>
                <a:srgbClr val="000000"/>
              </a:solidFill>
              <a:round/>
              <a:headEnd/>
              <a:tailEnd/>
            </a:ln>
          </p:spPr>
        </p:cxnSp>
        <p:cxnSp>
          <p:nvCxnSpPr>
            <p:cNvPr id="140" name="AutoShape 72"/>
            <p:cNvCxnSpPr>
              <a:cxnSpLocks noChangeShapeType="1"/>
            </p:cNvCxnSpPr>
            <p:nvPr/>
          </p:nvCxnSpPr>
          <p:spPr bwMode="auto">
            <a:xfrm>
              <a:off x="7843" y="4061"/>
              <a:ext cx="900" cy="0"/>
            </a:xfrm>
            <a:prstGeom prst="straightConnector1">
              <a:avLst/>
            </a:prstGeom>
            <a:noFill/>
            <a:ln w="9525">
              <a:solidFill>
                <a:srgbClr val="000000"/>
              </a:solidFill>
              <a:round/>
              <a:headEnd/>
              <a:tailEnd/>
            </a:ln>
          </p:spPr>
        </p:cxnSp>
        <p:cxnSp>
          <p:nvCxnSpPr>
            <p:cNvPr id="141" name="AutoShape 73"/>
            <p:cNvCxnSpPr>
              <a:cxnSpLocks noChangeShapeType="1"/>
            </p:cNvCxnSpPr>
            <p:nvPr/>
          </p:nvCxnSpPr>
          <p:spPr bwMode="auto">
            <a:xfrm>
              <a:off x="7843" y="5093"/>
              <a:ext cx="926" cy="0"/>
            </a:xfrm>
            <a:prstGeom prst="straightConnector1">
              <a:avLst/>
            </a:prstGeom>
            <a:noFill/>
            <a:ln w="9525">
              <a:solidFill>
                <a:srgbClr val="000000"/>
              </a:solidFill>
              <a:round/>
              <a:headEnd/>
              <a:tailEnd/>
            </a:ln>
          </p:spPr>
        </p:cxnSp>
        <p:cxnSp>
          <p:nvCxnSpPr>
            <p:cNvPr id="142" name="AutoShape 74"/>
            <p:cNvCxnSpPr>
              <a:cxnSpLocks noChangeShapeType="1"/>
            </p:cNvCxnSpPr>
            <p:nvPr/>
          </p:nvCxnSpPr>
          <p:spPr bwMode="auto">
            <a:xfrm>
              <a:off x="7843" y="6335"/>
              <a:ext cx="965" cy="0"/>
            </a:xfrm>
            <a:prstGeom prst="straightConnector1">
              <a:avLst/>
            </a:prstGeom>
            <a:noFill/>
            <a:ln w="9525">
              <a:solidFill>
                <a:srgbClr val="000000"/>
              </a:solidFill>
              <a:round/>
              <a:headEnd/>
              <a:tailEnd/>
            </a:ln>
          </p:spPr>
        </p:cxnSp>
      </p:grpSp>
      <p:sp>
        <p:nvSpPr>
          <p:cNvPr id="143" name="Rectangle 1"/>
          <p:cNvSpPr>
            <a:spLocks noChangeArrowheads="1"/>
          </p:cNvSpPr>
          <p:nvPr/>
        </p:nvSpPr>
        <p:spPr bwMode="auto">
          <a:xfrm>
            <a:off x="30480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5.4.1 </a:t>
            </a:r>
            <a:r>
              <a:rPr kumimoji="0" lang="en-US" sz="14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Context level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0 DFD of </a:t>
            </a:r>
            <a:r>
              <a:rPr kumimoji="0" lang="en-US" sz="1200" b="1" i="0" u="sng"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medi</a:t>
            </a: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plus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44" name="Group 2"/>
          <p:cNvGrpSpPr>
            <a:grpSpLocks/>
          </p:cNvGrpSpPr>
          <p:nvPr/>
        </p:nvGrpSpPr>
        <p:grpSpPr bwMode="auto">
          <a:xfrm>
            <a:off x="170770" y="1447800"/>
            <a:ext cx="4325030" cy="1604054"/>
            <a:chOff x="1449" y="4826"/>
            <a:chExt cx="9140" cy="3299"/>
          </a:xfrm>
        </p:grpSpPr>
        <p:sp>
          <p:nvSpPr>
            <p:cNvPr id="145" name="Oval 3"/>
            <p:cNvSpPr>
              <a:spLocks noChangeArrowheads="1"/>
            </p:cNvSpPr>
            <p:nvPr/>
          </p:nvSpPr>
          <p:spPr bwMode="auto">
            <a:xfrm>
              <a:off x="5318" y="6324"/>
              <a:ext cx="1363" cy="14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MEDI                  PLUS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6" name="AutoShape 4"/>
            <p:cNvCxnSpPr>
              <a:cxnSpLocks noChangeShapeType="1"/>
            </p:cNvCxnSpPr>
            <p:nvPr/>
          </p:nvCxnSpPr>
          <p:spPr bwMode="auto">
            <a:xfrm>
              <a:off x="6482" y="7349"/>
              <a:ext cx="1865" cy="428"/>
            </a:xfrm>
            <a:prstGeom prst="straightConnector1">
              <a:avLst/>
            </a:prstGeom>
            <a:noFill/>
            <a:ln w="9525">
              <a:solidFill>
                <a:srgbClr val="000000"/>
              </a:solidFill>
              <a:round/>
              <a:headEnd/>
              <a:tailEnd type="triangle" w="med" len="med"/>
            </a:ln>
          </p:spPr>
        </p:cxnSp>
        <p:cxnSp>
          <p:nvCxnSpPr>
            <p:cNvPr id="147" name="AutoShape 5"/>
            <p:cNvCxnSpPr>
              <a:cxnSpLocks noChangeShapeType="1"/>
            </p:cNvCxnSpPr>
            <p:nvPr/>
          </p:nvCxnSpPr>
          <p:spPr bwMode="auto">
            <a:xfrm flipV="1">
              <a:off x="6355" y="5248"/>
              <a:ext cx="1979" cy="1200"/>
            </a:xfrm>
            <a:prstGeom prst="straightConnector1">
              <a:avLst/>
            </a:prstGeom>
            <a:noFill/>
            <a:ln w="9525">
              <a:solidFill>
                <a:srgbClr val="000000"/>
              </a:solidFill>
              <a:round/>
              <a:headEnd/>
              <a:tailEnd type="triangle" w="med" len="med"/>
            </a:ln>
          </p:spPr>
        </p:cxnSp>
        <p:cxnSp>
          <p:nvCxnSpPr>
            <p:cNvPr id="148" name="AutoShape 6"/>
            <p:cNvCxnSpPr>
              <a:cxnSpLocks noChangeShapeType="1"/>
            </p:cNvCxnSpPr>
            <p:nvPr/>
          </p:nvCxnSpPr>
          <p:spPr bwMode="auto">
            <a:xfrm flipV="1">
              <a:off x="6543" y="6024"/>
              <a:ext cx="1791" cy="661"/>
            </a:xfrm>
            <a:prstGeom prst="straightConnector1">
              <a:avLst/>
            </a:prstGeom>
            <a:noFill/>
            <a:ln w="9525">
              <a:solidFill>
                <a:srgbClr val="000000"/>
              </a:solidFill>
              <a:round/>
              <a:headEnd/>
              <a:tailEnd type="triangle" w="med" len="med"/>
            </a:ln>
          </p:spPr>
        </p:cxnSp>
        <p:cxnSp>
          <p:nvCxnSpPr>
            <p:cNvPr id="149" name="AutoShape 7"/>
            <p:cNvCxnSpPr>
              <a:cxnSpLocks noChangeShapeType="1"/>
            </p:cNvCxnSpPr>
            <p:nvPr/>
          </p:nvCxnSpPr>
          <p:spPr bwMode="auto">
            <a:xfrm flipV="1">
              <a:off x="6608" y="6952"/>
              <a:ext cx="1726" cy="87"/>
            </a:xfrm>
            <a:prstGeom prst="straightConnector1">
              <a:avLst/>
            </a:prstGeom>
            <a:noFill/>
            <a:ln w="9525">
              <a:solidFill>
                <a:srgbClr val="000000"/>
              </a:solidFill>
              <a:round/>
              <a:headEnd/>
              <a:tailEnd type="triangle" w="med" len="med"/>
            </a:ln>
          </p:spPr>
        </p:cxnSp>
        <p:cxnSp>
          <p:nvCxnSpPr>
            <p:cNvPr id="150" name="AutoShape 8"/>
            <p:cNvCxnSpPr>
              <a:cxnSpLocks noChangeShapeType="1"/>
            </p:cNvCxnSpPr>
            <p:nvPr/>
          </p:nvCxnSpPr>
          <p:spPr bwMode="auto">
            <a:xfrm>
              <a:off x="3704" y="5248"/>
              <a:ext cx="1890" cy="1200"/>
            </a:xfrm>
            <a:prstGeom prst="straightConnector1">
              <a:avLst/>
            </a:prstGeom>
            <a:noFill/>
            <a:ln w="9525">
              <a:solidFill>
                <a:srgbClr val="000000"/>
              </a:solidFill>
              <a:round/>
              <a:headEnd/>
              <a:tailEnd type="triangle" w="med" len="med"/>
            </a:ln>
          </p:spPr>
        </p:cxnSp>
        <p:cxnSp>
          <p:nvCxnSpPr>
            <p:cNvPr id="151" name="AutoShape 9"/>
            <p:cNvCxnSpPr>
              <a:cxnSpLocks noChangeShapeType="1"/>
            </p:cNvCxnSpPr>
            <p:nvPr/>
          </p:nvCxnSpPr>
          <p:spPr bwMode="auto">
            <a:xfrm>
              <a:off x="3691" y="6096"/>
              <a:ext cx="1688" cy="579"/>
            </a:xfrm>
            <a:prstGeom prst="straightConnector1">
              <a:avLst/>
            </a:prstGeom>
            <a:noFill/>
            <a:ln w="9525">
              <a:solidFill>
                <a:srgbClr val="000000"/>
              </a:solidFill>
              <a:round/>
              <a:headEnd/>
              <a:tailEnd type="triangle" w="med" len="med"/>
            </a:ln>
          </p:spPr>
        </p:cxnSp>
        <p:cxnSp>
          <p:nvCxnSpPr>
            <p:cNvPr id="152" name="AutoShape 10"/>
            <p:cNvCxnSpPr>
              <a:cxnSpLocks noChangeShapeType="1"/>
            </p:cNvCxnSpPr>
            <p:nvPr/>
          </p:nvCxnSpPr>
          <p:spPr bwMode="auto">
            <a:xfrm>
              <a:off x="3555" y="6951"/>
              <a:ext cx="1763" cy="1"/>
            </a:xfrm>
            <a:prstGeom prst="straightConnector1">
              <a:avLst/>
            </a:prstGeom>
            <a:noFill/>
            <a:ln w="9525">
              <a:solidFill>
                <a:srgbClr val="000000"/>
              </a:solidFill>
              <a:round/>
              <a:headEnd/>
              <a:tailEnd type="triangle" w="med" len="med"/>
            </a:ln>
          </p:spPr>
        </p:cxnSp>
        <p:cxnSp>
          <p:nvCxnSpPr>
            <p:cNvPr id="153" name="AutoShape 11"/>
            <p:cNvCxnSpPr>
              <a:cxnSpLocks noChangeShapeType="1"/>
            </p:cNvCxnSpPr>
            <p:nvPr/>
          </p:nvCxnSpPr>
          <p:spPr bwMode="auto">
            <a:xfrm flipV="1">
              <a:off x="3704" y="7310"/>
              <a:ext cx="1714" cy="667"/>
            </a:xfrm>
            <a:prstGeom prst="straightConnector1">
              <a:avLst/>
            </a:prstGeom>
            <a:noFill/>
            <a:ln w="9525">
              <a:solidFill>
                <a:srgbClr val="000000"/>
              </a:solidFill>
              <a:round/>
              <a:headEnd/>
              <a:tailEnd type="triangle" w="med" len="med"/>
            </a:ln>
          </p:spPr>
        </p:cxnSp>
        <p:sp>
          <p:nvSpPr>
            <p:cNvPr id="154" name="Rectangle 12"/>
            <p:cNvSpPr>
              <a:spLocks noChangeArrowheads="1"/>
            </p:cNvSpPr>
            <p:nvPr/>
          </p:nvSpPr>
          <p:spPr bwMode="auto">
            <a:xfrm>
              <a:off x="1449" y="4877"/>
              <a:ext cx="2242" cy="5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 name="Rectangle 13"/>
            <p:cNvSpPr>
              <a:spLocks noChangeArrowheads="1"/>
            </p:cNvSpPr>
            <p:nvPr/>
          </p:nvSpPr>
          <p:spPr bwMode="auto">
            <a:xfrm>
              <a:off x="1449" y="5686"/>
              <a:ext cx="2242" cy="5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MEDICAL 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6" name="Rectangle 14"/>
            <p:cNvSpPr>
              <a:spLocks noChangeArrowheads="1"/>
            </p:cNvSpPr>
            <p:nvPr/>
          </p:nvSpPr>
          <p:spPr bwMode="auto">
            <a:xfrm>
              <a:off x="1449" y="6669"/>
              <a:ext cx="2242" cy="4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7" name="Rectangle 15"/>
            <p:cNvSpPr>
              <a:spLocks noChangeArrowheads="1"/>
            </p:cNvSpPr>
            <p:nvPr/>
          </p:nvSpPr>
          <p:spPr bwMode="auto">
            <a:xfrm>
              <a:off x="1449" y="7612"/>
              <a:ext cx="2242"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8" name="Rectangle 16"/>
            <p:cNvSpPr>
              <a:spLocks noChangeArrowheads="1"/>
            </p:cNvSpPr>
            <p:nvPr/>
          </p:nvSpPr>
          <p:spPr bwMode="auto">
            <a:xfrm>
              <a:off x="8347" y="4826"/>
              <a:ext cx="2242"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9" name="Rectangle 17"/>
            <p:cNvSpPr>
              <a:spLocks noChangeArrowheads="1"/>
            </p:cNvSpPr>
            <p:nvPr/>
          </p:nvSpPr>
          <p:spPr bwMode="auto">
            <a:xfrm>
              <a:off x="8347" y="5764"/>
              <a:ext cx="2242" cy="5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MEDICAL STORE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0" name="Rectangle 18"/>
            <p:cNvSpPr>
              <a:spLocks noChangeArrowheads="1"/>
            </p:cNvSpPr>
            <p:nvPr/>
          </p:nvSpPr>
          <p:spPr bwMode="auto">
            <a:xfrm>
              <a:off x="8334" y="6707"/>
              <a:ext cx="2242" cy="4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1" name="Rectangle 19"/>
            <p:cNvSpPr>
              <a:spLocks noChangeArrowheads="1"/>
            </p:cNvSpPr>
            <p:nvPr/>
          </p:nvSpPr>
          <p:spPr bwMode="auto">
            <a:xfrm>
              <a:off x="8347" y="7624"/>
              <a:ext cx="2242" cy="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2"/>
          <p:cNvGrpSpPr>
            <a:grpSpLocks/>
          </p:cNvGrpSpPr>
          <p:nvPr/>
        </p:nvGrpSpPr>
        <p:grpSpPr bwMode="auto">
          <a:xfrm>
            <a:off x="1295400" y="893200"/>
            <a:ext cx="5278756" cy="5964800"/>
            <a:chOff x="1740" y="2342"/>
            <a:chExt cx="8866" cy="10411"/>
          </a:xfrm>
        </p:grpSpPr>
        <p:sp>
          <p:nvSpPr>
            <p:cNvPr id="38" name="Rectangle 3"/>
            <p:cNvSpPr>
              <a:spLocks noChangeArrowheads="1"/>
            </p:cNvSpPr>
            <p:nvPr/>
          </p:nvSpPr>
          <p:spPr bwMode="auto">
            <a:xfrm>
              <a:off x="1740" y="7611"/>
              <a:ext cx="1429" cy="4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9" name="AutoShape 4"/>
            <p:cNvCxnSpPr>
              <a:cxnSpLocks noChangeShapeType="1"/>
            </p:cNvCxnSpPr>
            <p:nvPr/>
          </p:nvCxnSpPr>
          <p:spPr bwMode="auto">
            <a:xfrm>
              <a:off x="3169" y="7836"/>
              <a:ext cx="462" cy="3"/>
            </a:xfrm>
            <a:prstGeom prst="straightConnector1">
              <a:avLst/>
            </a:prstGeom>
            <a:noFill/>
            <a:ln w="9525">
              <a:solidFill>
                <a:srgbClr val="000000"/>
              </a:solidFill>
              <a:round/>
              <a:headEnd/>
              <a:tailEnd/>
            </a:ln>
          </p:spPr>
        </p:cxnSp>
        <p:sp>
          <p:nvSpPr>
            <p:cNvPr id="40" name="Oval 5"/>
            <p:cNvSpPr>
              <a:spLocks noChangeArrowheads="1"/>
            </p:cNvSpPr>
            <p:nvPr/>
          </p:nvSpPr>
          <p:spPr bwMode="auto">
            <a:xfrm>
              <a:off x="3631" y="7326"/>
              <a:ext cx="1127" cy="96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 name="AutoShape 6"/>
            <p:cNvCxnSpPr>
              <a:cxnSpLocks noChangeShapeType="1"/>
            </p:cNvCxnSpPr>
            <p:nvPr/>
          </p:nvCxnSpPr>
          <p:spPr bwMode="auto">
            <a:xfrm flipV="1">
              <a:off x="4463" y="3143"/>
              <a:ext cx="2361" cy="4233"/>
            </a:xfrm>
            <a:prstGeom prst="straightConnector1">
              <a:avLst/>
            </a:prstGeom>
            <a:noFill/>
            <a:ln w="9525">
              <a:solidFill>
                <a:srgbClr val="000000"/>
              </a:solidFill>
              <a:round/>
              <a:headEnd/>
              <a:tailEnd type="triangle" w="med" len="med"/>
            </a:ln>
          </p:spPr>
        </p:cxnSp>
        <p:cxnSp>
          <p:nvCxnSpPr>
            <p:cNvPr id="42" name="AutoShape 7"/>
            <p:cNvCxnSpPr>
              <a:cxnSpLocks noChangeShapeType="1"/>
            </p:cNvCxnSpPr>
            <p:nvPr/>
          </p:nvCxnSpPr>
          <p:spPr bwMode="auto">
            <a:xfrm flipV="1">
              <a:off x="4655" y="5572"/>
              <a:ext cx="2282" cy="1960"/>
            </a:xfrm>
            <a:prstGeom prst="straightConnector1">
              <a:avLst/>
            </a:prstGeom>
            <a:noFill/>
            <a:ln w="9525">
              <a:solidFill>
                <a:srgbClr val="000000"/>
              </a:solidFill>
              <a:round/>
              <a:headEnd/>
              <a:tailEnd type="triangle" w="med" len="med"/>
            </a:ln>
          </p:spPr>
        </p:cxnSp>
        <p:cxnSp>
          <p:nvCxnSpPr>
            <p:cNvPr id="43" name="AutoShape 8"/>
            <p:cNvCxnSpPr>
              <a:cxnSpLocks noChangeShapeType="1"/>
            </p:cNvCxnSpPr>
            <p:nvPr/>
          </p:nvCxnSpPr>
          <p:spPr bwMode="auto">
            <a:xfrm>
              <a:off x="4771" y="7847"/>
              <a:ext cx="2205" cy="593"/>
            </a:xfrm>
            <a:prstGeom prst="straightConnector1">
              <a:avLst/>
            </a:prstGeom>
            <a:noFill/>
            <a:ln w="9525">
              <a:solidFill>
                <a:srgbClr val="000000"/>
              </a:solidFill>
              <a:round/>
              <a:headEnd/>
              <a:tailEnd type="triangle" w="med" len="med"/>
            </a:ln>
          </p:spPr>
        </p:cxnSp>
        <p:cxnSp>
          <p:nvCxnSpPr>
            <p:cNvPr id="44" name="AutoShape 9"/>
            <p:cNvCxnSpPr>
              <a:cxnSpLocks noChangeShapeType="1"/>
            </p:cNvCxnSpPr>
            <p:nvPr/>
          </p:nvCxnSpPr>
          <p:spPr bwMode="auto">
            <a:xfrm>
              <a:off x="4593" y="8149"/>
              <a:ext cx="2383" cy="2820"/>
            </a:xfrm>
            <a:prstGeom prst="straightConnector1">
              <a:avLst/>
            </a:prstGeom>
            <a:noFill/>
            <a:ln w="9525">
              <a:solidFill>
                <a:srgbClr val="000000"/>
              </a:solidFill>
              <a:round/>
              <a:headEnd/>
              <a:tailEnd type="triangle" w="med" len="med"/>
            </a:ln>
          </p:spPr>
        </p:cxnSp>
        <p:cxnSp>
          <p:nvCxnSpPr>
            <p:cNvPr id="45" name="AutoShape 10"/>
            <p:cNvCxnSpPr>
              <a:cxnSpLocks noChangeShapeType="1"/>
            </p:cNvCxnSpPr>
            <p:nvPr/>
          </p:nvCxnSpPr>
          <p:spPr bwMode="auto">
            <a:xfrm flipH="1">
              <a:off x="4025" y="8290"/>
              <a:ext cx="1" cy="623"/>
            </a:xfrm>
            <a:prstGeom prst="straightConnector1">
              <a:avLst/>
            </a:prstGeom>
            <a:noFill/>
            <a:ln w="9525">
              <a:solidFill>
                <a:srgbClr val="000000"/>
              </a:solidFill>
              <a:round/>
              <a:headEnd/>
              <a:tailEnd type="triangle" w="med" len="med"/>
            </a:ln>
          </p:spPr>
        </p:cxnSp>
        <p:cxnSp>
          <p:nvCxnSpPr>
            <p:cNvPr id="46" name="AutoShape 11"/>
            <p:cNvCxnSpPr>
              <a:cxnSpLocks noChangeShapeType="1"/>
            </p:cNvCxnSpPr>
            <p:nvPr/>
          </p:nvCxnSpPr>
          <p:spPr bwMode="auto">
            <a:xfrm flipV="1">
              <a:off x="4293" y="8256"/>
              <a:ext cx="1" cy="675"/>
            </a:xfrm>
            <a:prstGeom prst="straightConnector1">
              <a:avLst/>
            </a:prstGeom>
            <a:noFill/>
            <a:ln w="9525">
              <a:solidFill>
                <a:srgbClr val="000000"/>
              </a:solidFill>
              <a:round/>
              <a:headEnd/>
              <a:tailEnd type="triangle" w="med" len="med"/>
            </a:ln>
          </p:spPr>
        </p:cxnSp>
        <p:grpSp>
          <p:nvGrpSpPr>
            <p:cNvPr id="47" name="Group 12"/>
            <p:cNvGrpSpPr>
              <a:grpSpLocks/>
            </p:cNvGrpSpPr>
            <p:nvPr/>
          </p:nvGrpSpPr>
          <p:grpSpPr bwMode="auto">
            <a:xfrm>
              <a:off x="3325" y="8861"/>
              <a:ext cx="1702" cy="639"/>
              <a:chOff x="7989" y="1903"/>
              <a:chExt cx="2180" cy="639"/>
            </a:xfrm>
          </p:grpSpPr>
          <p:sp>
            <p:nvSpPr>
              <p:cNvPr id="124" name="Rectangle 13"/>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4"/>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5"/>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Oval 16"/>
            <p:cNvSpPr>
              <a:spLocks noChangeArrowheads="1"/>
            </p:cNvSpPr>
            <p:nvPr/>
          </p:nvSpPr>
          <p:spPr bwMode="auto">
            <a:xfrm>
              <a:off x="6798" y="2342"/>
              <a:ext cx="1723" cy="1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Medical store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Oval 17"/>
            <p:cNvSpPr>
              <a:spLocks noChangeArrowheads="1"/>
            </p:cNvSpPr>
            <p:nvPr/>
          </p:nvSpPr>
          <p:spPr bwMode="auto">
            <a:xfrm>
              <a:off x="6937" y="5003"/>
              <a:ext cx="1516" cy="120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View complaint &amp;feedback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0" name="Group 18"/>
            <p:cNvGrpSpPr>
              <a:grpSpLocks/>
            </p:cNvGrpSpPr>
            <p:nvPr/>
          </p:nvGrpSpPr>
          <p:grpSpPr bwMode="auto">
            <a:xfrm>
              <a:off x="6976" y="6603"/>
              <a:ext cx="1702" cy="639"/>
              <a:chOff x="7989" y="1903"/>
              <a:chExt cx="2180" cy="639"/>
            </a:xfrm>
          </p:grpSpPr>
          <p:sp>
            <p:nvSpPr>
              <p:cNvPr id="121" name="Rectangle 19"/>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20"/>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21"/>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Oval 22"/>
            <p:cNvSpPr>
              <a:spLocks noChangeArrowheads="1"/>
            </p:cNvSpPr>
            <p:nvPr/>
          </p:nvSpPr>
          <p:spPr bwMode="auto">
            <a:xfrm>
              <a:off x="7006" y="7822"/>
              <a:ext cx="1516" cy="120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2" name="AutoShape 23"/>
            <p:cNvCxnSpPr>
              <a:cxnSpLocks noChangeShapeType="1"/>
            </p:cNvCxnSpPr>
            <p:nvPr/>
          </p:nvCxnSpPr>
          <p:spPr bwMode="auto">
            <a:xfrm flipH="1">
              <a:off x="7458" y="3567"/>
              <a:ext cx="1" cy="398"/>
            </a:xfrm>
            <a:prstGeom prst="straightConnector1">
              <a:avLst/>
            </a:prstGeom>
            <a:noFill/>
            <a:ln w="9525">
              <a:solidFill>
                <a:srgbClr val="000000"/>
              </a:solidFill>
              <a:round/>
              <a:headEnd/>
              <a:tailEnd type="triangle" w="med" len="med"/>
            </a:ln>
          </p:spPr>
        </p:cxnSp>
        <p:cxnSp>
          <p:nvCxnSpPr>
            <p:cNvPr id="53" name="AutoShape 24"/>
            <p:cNvCxnSpPr>
              <a:cxnSpLocks noChangeShapeType="1"/>
            </p:cNvCxnSpPr>
            <p:nvPr/>
          </p:nvCxnSpPr>
          <p:spPr bwMode="auto">
            <a:xfrm flipV="1">
              <a:off x="7726" y="3567"/>
              <a:ext cx="1" cy="416"/>
            </a:xfrm>
            <a:prstGeom prst="straightConnector1">
              <a:avLst/>
            </a:prstGeom>
            <a:noFill/>
            <a:ln w="9525">
              <a:solidFill>
                <a:srgbClr val="000000"/>
              </a:solidFill>
              <a:round/>
              <a:headEnd/>
              <a:tailEnd type="triangle" w="med" len="med"/>
            </a:ln>
          </p:spPr>
        </p:cxnSp>
        <p:grpSp>
          <p:nvGrpSpPr>
            <p:cNvPr id="54" name="Group 25"/>
            <p:cNvGrpSpPr>
              <a:grpSpLocks/>
            </p:cNvGrpSpPr>
            <p:nvPr/>
          </p:nvGrpSpPr>
          <p:grpSpPr bwMode="auto">
            <a:xfrm>
              <a:off x="6937" y="3920"/>
              <a:ext cx="1702" cy="639"/>
              <a:chOff x="7989" y="1903"/>
              <a:chExt cx="2180" cy="639"/>
            </a:xfrm>
          </p:grpSpPr>
          <p:sp>
            <p:nvSpPr>
              <p:cNvPr id="118" name="Rectangle 26"/>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27"/>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28"/>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5" name="Text Box 29"/>
            <p:cNvSpPr txBox="1">
              <a:spLocks noChangeArrowheads="1"/>
            </p:cNvSpPr>
            <p:nvPr/>
          </p:nvSpPr>
          <p:spPr bwMode="auto">
            <a:xfrm>
              <a:off x="3579" y="8971"/>
              <a:ext cx="1346" cy="41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6" name="AutoShape 30"/>
            <p:cNvCxnSpPr>
              <a:cxnSpLocks noChangeShapeType="1"/>
            </p:cNvCxnSpPr>
            <p:nvPr/>
          </p:nvCxnSpPr>
          <p:spPr bwMode="auto">
            <a:xfrm flipH="1">
              <a:off x="7557" y="6205"/>
              <a:ext cx="1" cy="398"/>
            </a:xfrm>
            <a:prstGeom prst="straightConnector1">
              <a:avLst/>
            </a:prstGeom>
            <a:noFill/>
            <a:ln w="9525">
              <a:solidFill>
                <a:srgbClr val="000000"/>
              </a:solidFill>
              <a:round/>
              <a:headEnd/>
              <a:tailEnd type="triangle" w="med" len="med"/>
            </a:ln>
          </p:spPr>
        </p:cxnSp>
        <p:cxnSp>
          <p:nvCxnSpPr>
            <p:cNvPr id="57" name="AutoShape 31"/>
            <p:cNvCxnSpPr>
              <a:cxnSpLocks noChangeShapeType="1"/>
            </p:cNvCxnSpPr>
            <p:nvPr/>
          </p:nvCxnSpPr>
          <p:spPr bwMode="auto">
            <a:xfrm flipV="1">
              <a:off x="7825" y="6205"/>
              <a:ext cx="1" cy="416"/>
            </a:xfrm>
            <a:prstGeom prst="straightConnector1">
              <a:avLst/>
            </a:prstGeom>
            <a:noFill/>
            <a:ln w="9525">
              <a:solidFill>
                <a:srgbClr val="000000"/>
              </a:solidFill>
              <a:round/>
              <a:headEnd/>
              <a:tailEnd type="triangle" w="med" len="med"/>
            </a:ln>
          </p:spPr>
        </p:cxnSp>
        <p:cxnSp>
          <p:nvCxnSpPr>
            <p:cNvPr id="58" name="AutoShape 32"/>
            <p:cNvCxnSpPr>
              <a:cxnSpLocks noChangeShapeType="1"/>
            </p:cNvCxnSpPr>
            <p:nvPr/>
          </p:nvCxnSpPr>
          <p:spPr bwMode="auto">
            <a:xfrm flipH="1">
              <a:off x="7623" y="9023"/>
              <a:ext cx="1" cy="398"/>
            </a:xfrm>
            <a:prstGeom prst="straightConnector1">
              <a:avLst/>
            </a:prstGeom>
            <a:noFill/>
            <a:ln w="9525">
              <a:solidFill>
                <a:srgbClr val="000000"/>
              </a:solidFill>
              <a:round/>
              <a:headEnd/>
              <a:tailEnd type="triangle" w="med" len="med"/>
            </a:ln>
          </p:spPr>
        </p:cxnSp>
        <p:cxnSp>
          <p:nvCxnSpPr>
            <p:cNvPr id="59" name="AutoShape 33"/>
            <p:cNvCxnSpPr>
              <a:cxnSpLocks noChangeShapeType="1"/>
            </p:cNvCxnSpPr>
            <p:nvPr/>
          </p:nvCxnSpPr>
          <p:spPr bwMode="auto">
            <a:xfrm flipV="1">
              <a:off x="7891" y="9023"/>
              <a:ext cx="1" cy="416"/>
            </a:xfrm>
            <a:prstGeom prst="straightConnector1">
              <a:avLst/>
            </a:prstGeom>
            <a:noFill/>
            <a:ln w="9525">
              <a:solidFill>
                <a:srgbClr val="000000"/>
              </a:solidFill>
              <a:round/>
              <a:headEnd/>
              <a:tailEnd type="triangle" w="med" len="med"/>
            </a:ln>
          </p:spPr>
        </p:cxnSp>
        <p:cxnSp>
          <p:nvCxnSpPr>
            <p:cNvPr id="60" name="AutoShape 34"/>
            <p:cNvCxnSpPr>
              <a:cxnSpLocks noChangeShapeType="1"/>
            </p:cNvCxnSpPr>
            <p:nvPr/>
          </p:nvCxnSpPr>
          <p:spPr bwMode="auto">
            <a:xfrm flipH="1">
              <a:off x="7556" y="11768"/>
              <a:ext cx="1" cy="398"/>
            </a:xfrm>
            <a:prstGeom prst="straightConnector1">
              <a:avLst/>
            </a:prstGeom>
            <a:noFill/>
            <a:ln w="9525">
              <a:solidFill>
                <a:srgbClr val="000000"/>
              </a:solidFill>
              <a:round/>
              <a:headEnd/>
              <a:tailEnd type="triangle" w="med" len="med"/>
            </a:ln>
          </p:spPr>
        </p:cxnSp>
        <p:cxnSp>
          <p:nvCxnSpPr>
            <p:cNvPr id="61" name="AutoShape 35"/>
            <p:cNvCxnSpPr>
              <a:cxnSpLocks noChangeShapeType="1"/>
            </p:cNvCxnSpPr>
            <p:nvPr/>
          </p:nvCxnSpPr>
          <p:spPr bwMode="auto">
            <a:xfrm flipV="1">
              <a:off x="7823" y="11768"/>
              <a:ext cx="1" cy="416"/>
            </a:xfrm>
            <a:prstGeom prst="straightConnector1">
              <a:avLst/>
            </a:prstGeom>
            <a:noFill/>
            <a:ln w="9525">
              <a:solidFill>
                <a:srgbClr val="000000"/>
              </a:solidFill>
              <a:round/>
              <a:headEnd/>
              <a:tailEnd type="triangle" w="med" len="med"/>
            </a:ln>
          </p:spPr>
        </p:cxnSp>
        <p:sp>
          <p:nvSpPr>
            <p:cNvPr id="62" name="Oval 36"/>
            <p:cNvSpPr>
              <a:spLocks noChangeArrowheads="1"/>
            </p:cNvSpPr>
            <p:nvPr/>
          </p:nvSpPr>
          <p:spPr bwMode="auto">
            <a:xfrm>
              <a:off x="6937" y="10566"/>
              <a:ext cx="1516" cy="120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Lab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3" name="Group 37"/>
            <p:cNvGrpSpPr>
              <a:grpSpLocks/>
            </p:cNvGrpSpPr>
            <p:nvPr/>
          </p:nvGrpSpPr>
          <p:grpSpPr bwMode="auto">
            <a:xfrm>
              <a:off x="6976" y="9369"/>
              <a:ext cx="1702" cy="639"/>
              <a:chOff x="7989" y="1903"/>
              <a:chExt cx="2180" cy="639"/>
            </a:xfrm>
          </p:grpSpPr>
          <p:sp>
            <p:nvSpPr>
              <p:cNvPr id="115" name="Rectangle 38"/>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39"/>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Rectangle 40"/>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41"/>
            <p:cNvGrpSpPr>
              <a:grpSpLocks/>
            </p:cNvGrpSpPr>
            <p:nvPr/>
          </p:nvGrpSpPr>
          <p:grpSpPr bwMode="auto">
            <a:xfrm>
              <a:off x="6902" y="12114"/>
              <a:ext cx="1702" cy="639"/>
              <a:chOff x="7989" y="1903"/>
              <a:chExt cx="2180" cy="639"/>
            </a:xfrm>
          </p:grpSpPr>
          <p:sp>
            <p:nvSpPr>
              <p:cNvPr id="112" name="Rectangle 42"/>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43"/>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44"/>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5" name="Text Box 45"/>
            <p:cNvSpPr txBox="1">
              <a:spLocks noChangeArrowheads="1"/>
            </p:cNvSpPr>
            <p:nvPr/>
          </p:nvSpPr>
          <p:spPr bwMode="auto">
            <a:xfrm>
              <a:off x="7258" y="9487"/>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Text Box 46"/>
            <p:cNvSpPr txBox="1">
              <a:spLocks noChangeArrowheads="1"/>
            </p:cNvSpPr>
            <p:nvPr/>
          </p:nvSpPr>
          <p:spPr bwMode="auto">
            <a:xfrm>
              <a:off x="7258" y="6718"/>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Complaint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 name="Text Box 47"/>
            <p:cNvSpPr txBox="1">
              <a:spLocks noChangeArrowheads="1"/>
            </p:cNvSpPr>
            <p:nvPr/>
          </p:nvSpPr>
          <p:spPr bwMode="auto">
            <a:xfrm>
              <a:off x="7219" y="4035"/>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Medi_shop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 name="Text Box 48"/>
            <p:cNvSpPr txBox="1">
              <a:spLocks noChangeArrowheads="1"/>
            </p:cNvSpPr>
            <p:nvPr/>
          </p:nvSpPr>
          <p:spPr bwMode="auto">
            <a:xfrm>
              <a:off x="7175" y="12224"/>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Med_lab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 name="AutoShape 49"/>
            <p:cNvCxnSpPr>
              <a:cxnSpLocks noChangeShapeType="1"/>
            </p:cNvCxnSpPr>
            <p:nvPr/>
          </p:nvCxnSpPr>
          <p:spPr bwMode="auto">
            <a:xfrm>
              <a:off x="8521" y="2918"/>
              <a:ext cx="1797" cy="0"/>
            </a:xfrm>
            <a:prstGeom prst="straightConnector1">
              <a:avLst/>
            </a:prstGeom>
            <a:noFill/>
            <a:ln w="9525">
              <a:solidFill>
                <a:srgbClr val="000000"/>
              </a:solidFill>
              <a:round/>
              <a:headEnd/>
              <a:tailEnd type="triangle" w="med" len="med"/>
            </a:ln>
          </p:spPr>
        </p:cxnSp>
        <p:cxnSp>
          <p:nvCxnSpPr>
            <p:cNvPr id="105" name="AutoShape 50"/>
            <p:cNvCxnSpPr>
              <a:cxnSpLocks noChangeShapeType="1"/>
            </p:cNvCxnSpPr>
            <p:nvPr/>
          </p:nvCxnSpPr>
          <p:spPr bwMode="auto">
            <a:xfrm>
              <a:off x="8521" y="8440"/>
              <a:ext cx="1797" cy="0"/>
            </a:xfrm>
            <a:prstGeom prst="straightConnector1">
              <a:avLst/>
            </a:prstGeom>
            <a:noFill/>
            <a:ln w="9525">
              <a:solidFill>
                <a:srgbClr val="000000"/>
              </a:solidFill>
              <a:round/>
              <a:headEnd/>
              <a:tailEnd type="triangle" w="med" len="med"/>
            </a:ln>
          </p:spPr>
        </p:cxnSp>
        <p:cxnSp>
          <p:nvCxnSpPr>
            <p:cNvPr id="106" name="AutoShape 51"/>
            <p:cNvCxnSpPr>
              <a:cxnSpLocks noChangeShapeType="1"/>
            </p:cNvCxnSpPr>
            <p:nvPr/>
          </p:nvCxnSpPr>
          <p:spPr bwMode="auto">
            <a:xfrm>
              <a:off x="8453" y="11144"/>
              <a:ext cx="1797" cy="0"/>
            </a:xfrm>
            <a:prstGeom prst="straightConnector1">
              <a:avLst/>
            </a:prstGeom>
            <a:noFill/>
            <a:ln w="9525">
              <a:solidFill>
                <a:srgbClr val="000000"/>
              </a:solidFill>
              <a:round/>
              <a:headEnd/>
              <a:tailEnd type="triangle" w="med" len="med"/>
            </a:ln>
          </p:spPr>
        </p:cxnSp>
        <p:cxnSp>
          <p:nvCxnSpPr>
            <p:cNvPr id="107" name="AutoShape 52"/>
            <p:cNvCxnSpPr>
              <a:cxnSpLocks noChangeShapeType="1"/>
            </p:cNvCxnSpPr>
            <p:nvPr/>
          </p:nvCxnSpPr>
          <p:spPr bwMode="auto">
            <a:xfrm>
              <a:off x="8453" y="5572"/>
              <a:ext cx="813" cy="0"/>
            </a:xfrm>
            <a:prstGeom prst="straightConnector1">
              <a:avLst/>
            </a:prstGeom>
            <a:noFill/>
            <a:ln w="9525">
              <a:solidFill>
                <a:srgbClr val="000000"/>
              </a:solidFill>
              <a:round/>
              <a:headEnd/>
              <a:tailEnd type="triangle" w="med" len="med"/>
            </a:ln>
          </p:spPr>
        </p:cxnSp>
        <p:sp>
          <p:nvSpPr>
            <p:cNvPr id="108" name="Rectangle 53"/>
            <p:cNvSpPr>
              <a:spLocks noChangeArrowheads="1"/>
            </p:cNvSpPr>
            <p:nvPr/>
          </p:nvSpPr>
          <p:spPr bwMode="auto">
            <a:xfrm>
              <a:off x="9266" y="5336"/>
              <a:ext cx="1340" cy="4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 name="Rectangle 54"/>
            <p:cNvSpPr>
              <a:spLocks noChangeArrowheads="1"/>
            </p:cNvSpPr>
            <p:nvPr/>
          </p:nvSpPr>
          <p:spPr bwMode="auto">
            <a:xfrm>
              <a:off x="9041" y="2512"/>
              <a:ext cx="688" cy="3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 name="Rectangle 55"/>
            <p:cNvSpPr>
              <a:spLocks noChangeArrowheads="1"/>
            </p:cNvSpPr>
            <p:nvPr/>
          </p:nvSpPr>
          <p:spPr bwMode="auto">
            <a:xfrm>
              <a:off x="9041" y="8073"/>
              <a:ext cx="688" cy="3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 name="Rectangle 56"/>
            <p:cNvSpPr>
              <a:spLocks noChangeArrowheads="1"/>
            </p:cNvSpPr>
            <p:nvPr/>
          </p:nvSpPr>
          <p:spPr bwMode="auto">
            <a:xfrm>
              <a:off x="8970" y="10767"/>
              <a:ext cx="688" cy="3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27" name="Rectangle 1"/>
          <p:cNvSpPr>
            <a:spLocks noChangeArrowheads="1"/>
          </p:cNvSpPr>
          <p:nvPr/>
        </p:nvSpPr>
        <p:spPr bwMode="auto">
          <a:xfrm>
            <a:off x="609600" y="1371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 DFD of admin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6"/>
          <p:cNvSpPr>
            <a:spLocks noChangeArrowheads="1"/>
          </p:cNvSpPr>
          <p:nvPr/>
        </p:nvSpPr>
        <p:spPr bwMode="auto">
          <a:xfrm>
            <a:off x="5791200" y="2209800"/>
            <a:ext cx="2145139" cy="63094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1.2 DFD of admin</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44"/>
          <p:cNvSpPr>
            <a:spLocks noChangeArrowheads="1"/>
          </p:cNvSpPr>
          <p:nvPr/>
        </p:nvSpPr>
        <p:spPr bwMode="auto">
          <a:xfrm>
            <a:off x="228600" y="838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 DFD of admin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9217" name="Group 1"/>
          <p:cNvGrpSpPr>
            <a:grpSpLocks/>
          </p:cNvGrpSpPr>
          <p:nvPr/>
        </p:nvGrpSpPr>
        <p:grpSpPr bwMode="auto">
          <a:xfrm>
            <a:off x="0" y="457200"/>
            <a:ext cx="5462588" cy="3986213"/>
            <a:chOff x="1639" y="1622"/>
            <a:chExt cx="8603" cy="6278"/>
          </a:xfrm>
        </p:grpSpPr>
        <p:grpSp>
          <p:nvGrpSpPr>
            <p:cNvPr id="9218" name="Group 2"/>
            <p:cNvGrpSpPr>
              <a:grpSpLocks/>
            </p:cNvGrpSpPr>
            <p:nvPr/>
          </p:nvGrpSpPr>
          <p:grpSpPr bwMode="auto">
            <a:xfrm>
              <a:off x="1639" y="1622"/>
              <a:ext cx="8603" cy="6278"/>
              <a:chOff x="1658" y="1673"/>
              <a:chExt cx="8603" cy="6278"/>
            </a:xfrm>
          </p:grpSpPr>
          <p:sp>
            <p:nvSpPr>
              <p:cNvPr id="9219" name="Rectangle 3"/>
              <p:cNvSpPr>
                <a:spLocks noChangeArrowheads="1"/>
              </p:cNvSpPr>
              <p:nvPr/>
            </p:nvSpPr>
            <p:spPr bwMode="auto">
              <a:xfrm>
                <a:off x="2316" y="3735"/>
                <a:ext cx="688" cy="3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20" name="AutoShape 4"/>
              <p:cNvCxnSpPr>
                <a:cxnSpLocks noChangeShapeType="1"/>
              </p:cNvCxnSpPr>
              <p:nvPr/>
            </p:nvCxnSpPr>
            <p:spPr bwMode="auto">
              <a:xfrm flipV="1">
                <a:off x="1658" y="4157"/>
                <a:ext cx="1335" cy="12"/>
              </a:xfrm>
              <a:prstGeom prst="straightConnector1">
                <a:avLst/>
              </a:prstGeom>
              <a:noFill/>
              <a:ln w="9525">
                <a:solidFill>
                  <a:srgbClr val="000000"/>
                </a:solidFill>
                <a:round/>
                <a:headEnd/>
                <a:tailEnd type="triangle" w="med" len="med"/>
              </a:ln>
            </p:spPr>
          </p:cxnSp>
          <p:sp>
            <p:nvSpPr>
              <p:cNvPr id="9221" name="Oval 5"/>
              <p:cNvSpPr>
                <a:spLocks noChangeArrowheads="1"/>
              </p:cNvSpPr>
              <p:nvPr/>
            </p:nvSpPr>
            <p:spPr bwMode="auto">
              <a:xfrm>
                <a:off x="2993" y="3587"/>
                <a:ext cx="1715" cy="12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22" name="AutoShape 6"/>
              <p:cNvCxnSpPr>
                <a:cxnSpLocks noChangeShapeType="1"/>
              </p:cNvCxnSpPr>
              <p:nvPr/>
            </p:nvCxnSpPr>
            <p:spPr bwMode="auto">
              <a:xfrm flipV="1">
                <a:off x="4545" y="2232"/>
                <a:ext cx="1222" cy="1563"/>
              </a:xfrm>
              <a:prstGeom prst="straightConnector1">
                <a:avLst/>
              </a:prstGeom>
              <a:noFill/>
              <a:ln w="9525">
                <a:solidFill>
                  <a:srgbClr val="000000"/>
                </a:solidFill>
                <a:round/>
                <a:headEnd/>
                <a:tailEnd type="triangle" w="med" len="med"/>
              </a:ln>
            </p:spPr>
          </p:cxnSp>
          <p:sp>
            <p:nvSpPr>
              <p:cNvPr id="9223" name="Oval 7"/>
              <p:cNvSpPr>
                <a:spLocks noChangeArrowheads="1"/>
              </p:cNvSpPr>
              <p:nvPr/>
            </p:nvSpPr>
            <p:spPr bwMode="auto">
              <a:xfrm>
                <a:off x="5767" y="1673"/>
                <a:ext cx="1611" cy="11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4" name="Oval 8"/>
              <p:cNvSpPr>
                <a:spLocks noChangeArrowheads="1"/>
              </p:cNvSpPr>
              <p:nvPr/>
            </p:nvSpPr>
            <p:spPr bwMode="auto">
              <a:xfrm>
                <a:off x="5854" y="3876"/>
                <a:ext cx="1699" cy="10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25" name="AutoShape 9"/>
              <p:cNvCxnSpPr>
                <a:cxnSpLocks noChangeShapeType="1"/>
              </p:cNvCxnSpPr>
              <p:nvPr/>
            </p:nvCxnSpPr>
            <p:spPr bwMode="auto">
              <a:xfrm>
                <a:off x="4644" y="4424"/>
                <a:ext cx="1210" cy="0"/>
              </a:xfrm>
              <a:prstGeom prst="straightConnector1">
                <a:avLst/>
              </a:prstGeom>
              <a:noFill/>
              <a:ln w="9525">
                <a:solidFill>
                  <a:srgbClr val="000000"/>
                </a:solidFill>
                <a:round/>
                <a:headEnd/>
                <a:tailEnd type="triangle" w="med" len="med"/>
              </a:ln>
            </p:spPr>
          </p:cxnSp>
          <p:cxnSp>
            <p:nvCxnSpPr>
              <p:cNvPr id="9226" name="AutoShape 10"/>
              <p:cNvCxnSpPr>
                <a:cxnSpLocks noChangeShapeType="1"/>
              </p:cNvCxnSpPr>
              <p:nvPr/>
            </p:nvCxnSpPr>
            <p:spPr bwMode="auto">
              <a:xfrm>
                <a:off x="7553" y="4394"/>
                <a:ext cx="1285" cy="1"/>
              </a:xfrm>
              <a:prstGeom prst="straightConnector1">
                <a:avLst/>
              </a:prstGeom>
              <a:noFill/>
              <a:ln w="9525">
                <a:solidFill>
                  <a:srgbClr val="000000"/>
                </a:solidFill>
                <a:round/>
                <a:headEnd/>
                <a:tailEnd type="triangle" w="med" len="med"/>
              </a:ln>
            </p:spPr>
          </p:cxnSp>
          <p:cxnSp>
            <p:nvCxnSpPr>
              <p:cNvPr id="9227" name="AutoShape 11"/>
              <p:cNvCxnSpPr>
                <a:cxnSpLocks noChangeShapeType="1"/>
              </p:cNvCxnSpPr>
              <p:nvPr/>
            </p:nvCxnSpPr>
            <p:spPr bwMode="auto">
              <a:xfrm>
                <a:off x="7313" y="2399"/>
                <a:ext cx="1521" cy="1936"/>
              </a:xfrm>
              <a:prstGeom prst="straightConnector1">
                <a:avLst/>
              </a:prstGeom>
              <a:noFill/>
              <a:ln w="9525">
                <a:solidFill>
                  <a:srgbClr val="000000"/>
                </a:solidFill>
                <a:round/>
                <a:headEnd/>
                <a:tailEnd type="triangle" w="med" len="med"/>
              </a:ln>
            </p:spPr>
          </p:cxnSp>
          <p:sp>
            <p:nvSpPr>
              <p:cNvPr id="9228" name="Oval 12"/>
              <p:cNvSpPr>
                <a:spLocks noChangeArrowheads="1"/>
              </p:cNvSpPr>
              <p:nvPr/>
            </p:nvSpPr>
            <p:spPr bwMode="auto">
              <a:xfrm>
                <a:off x="5661" y="5995"/>
                <a:ext cx="1765" cy="9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29" name="AutoShape 13"/>
              <p:cNvCxnSpPr>
                <a:cxnSpLocks noChangeShapeType="1"/>
              </p:cNvCxnSpPr>
              <p:nvPr/>
            </p:nvCxnSpPr>
            <p:spPr bwMode="auto">
              <a:xfrm>
                <a:off x="4185" y="4771"/>
                <a:ext cx="1476" cy="1684"/>
              </a:xfrm>
              <a:prstGeom prst="straightConnector1">
                <a:avLst/>
              </a:prstGeom>
              <a:noFill/>
              <a:ln w="9525">
                <a:solidFill>
                  <a:srgbClr val="000000"/>
                </a:solidFill>
                <a:round/>
                <a:headEnd/>
                <a:tailEnd type="triangle" w="med" len="med"/>
              </a:ln>
            </p:spPr>
          </p:cxnSp>
          <p:cxnSp>
            <p:nvCxnSpPr>
              <p:cNvPr id="9230" name="AutoShape 14"/>
              <p:cNvCxnSpPr>
                <a:cxnSpLocks noChangeShapeType="1"/>
              </p:cNvCxnSpPr>
              <p:nvPr/>
            </p:nvCxnSpPr>
            <p:spPr bwMode="auto">
              <a:xfrm flipV="1">
                <a:off x="7378" y="4424"/>
                <a:ext cx="1456" cy="1936"/>
              </a:xfrm>
              <a:prstGeom prst="straightConnector1">
                <a:avLst/>
              </a:prstGeom>
              <a:noFill/>
              <a:ln w="9525">
                <a:solidFill>
                  <a:srgbClr val="000000"/>
                </a:solidFill>
                <a:round/>
                <a:headEnd/>
                <a:tailEnd type="triangle" w="med" len="med"/>
              </a:ln>
            </p:spPr>
          </p:cxnSp>
          <p:sp>
            <p:nvSpPr>
              <p:cNvPr id="9231" name="Rectangle 15"/>
              <p:cNvSpPr>
                <a:spLocks noChangeArrowheads="1"/>
              </p:cNvSpPr>
              <p:nvPr/>
            </p:nvSpPr>
            <p:spPr bwMode="auto">
              <a:xfrm>
                <a:off x="8834" y="4124"/>
                <a:ext cx="1427" cy="4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32" name="AutoShape 16"/>
              <p:cNvCxnSpPr>
                <a:cxnSpLocks noChangeShapeType="1"/>
              </p:cNvCxnSpPr>
              <p:nvPr/>
            </p:nvCxnSpPr>
            <p:spPr bwMode="auto">
              <a:xfrm flipH="1">
                <a:off x="6295" y="2824"/>
                <a:ext cx="1" cy="398"/>
              </a:xfrm>
              <a:prstGeom prst="straightConnector1">
                <a:avLst/>
              </a:prstGeom>
              <a:noFill/>
              <a:ln w="9525">
                <a:solidFill>
                  <a:srgbClr val="000000"/>
                </a:solidFill>
                <a:round/>
                <a:headEnd/>
                <a:tailEnd type="triangle" w="med" len="med"/>
              </a:ln>
            </p:spPr>
          </p:cxnSp>
          <p:cxnSp>
            <p:nvCxnSpPr>
              <p:cNvPr id="9233" name="AutoShape 17"/>
              <p:cNvCxnSpPr>
                <a:cxnSpLocks noChangeShapeType="1"/>
              </p:cNvCxnSpPr>
              <p:nvPr/>
            </p:nvCxnSpPr>
            <p:spPr bwMode="auto">
              <a:xfrm flipV="1">
                <a:off x="6567" y="2824"/>
                <a:ext cx="1" cy="416"/>
              </a:xfrm>
              <a:prstGeom prst="straightConnector1">
                <a:avLst/>
              </a:prstGeom>
              <a:noFill/>
              <a:ln w="9525">
                <a:solidFill>
                  <a:srgbClr val="000000"/>
                </a:solidFill>
                <a:round/>
                <a:headEnd/>
                <a:tailEnd type="triangle" w="med" len="med"/>
              </a:ln>
            </p:spPr>
          </p:cxnSp>
          <p:cxnSp>
            <p:nvCxnSpPr>
              <p:cNvPr id="9234" name="AutoShape 18"/>
              <p:cNvCxnSpPr>
                <a:cxnSpLocks noChangeShapeType="1"/>
              </p:cNvCxnSpPr>
              <p:nvPr/>
            </p:nvCxnSpPr>
            <p:spPr bwMode="auto">
              <a:xfrm flipH="1">
                <a:off x="6410" y="4932"/>
                <a:ext cx="1" cy="398"/>
              </a:xfrm>
              <a:prstGeom prst="straightConnector1">
                <a:avLst/>
              </a:prstGeom>
              <a:noFill/>
              <a:ln w="9525">
                <a:solidFill>
                  <a:srgbClr val="000000"/>
                </a:solidFill>
                <a:round/>
                <a:headEnd/>
                <a:tailEnd type="triangle" w="med" len="med"/>
              </a:ln>
            </p:spPr>
          </p:cxnSp>
          <p:cxnSp>
            <p:nvCxnSpPr>
              <p:cNvPr id="9235" name="AutoShape 19"/>
              <p:cNvCxnSpPr>
                <a:cxnSpLocks noChangeShapeType="1"/>
              </p:cNvCxnSpPr>
              <p:nvPr/>
            </p:nvCxnSpPr>
            <p:spPr bwMode="auto">
              <a:xfrm flipV="1">
                <a:off x="6678" y="4932"/>
                <a:ext cx="1" cy="416"/>
              </a:xfrm>
              <a:prstGeom prst="straightConnector1">
                <a:avLst/>
              </a:prstGeom>
              <a:noFill/>
              <a:ln w="9525">
                <a:solidFill>
                  <a:srgbClr val="000000"/>
                </a:solidFill>
                <a:round/>
                <a:headEnd/>
                <a:tailEnd type="triangle" w="med" len="med"/>
              </a:ln>
            </p:spPr>
          </p:cxnSp>
          <p:cxnSp>
            <p:nvCxnSpPr>
              <p:cNvPr id="9236" name="AutoShape 20"/>
              <p:cNvCxnSpPr>
                <a:cxnSpLocks noChangeShapeType="1"/>
              </p:cNvCxnSpPr>
              <p:nvPr/>
            </p:nvCxnSpPr>
            <p:spPr bwMode="auto">
              <a:xfrm flipH="1">
                <a:off x="6348" y="6972"/>
                <a:ext cx="1" cy="398"/>
              </a:xfrm>
              <a:prstGeom prst="straightConnector1">
                <a:avLst/>
              </a:prstGeom>
              <a:noFill/>
              <a:ln w="9525">
                <a:solidFill>
                  <a:srgbClr val="000000"/>
                </a:solidFill>
                <a:round/>
                <a:headEnd/>
                <a:tailEnd type="triangle" w="med" len="med"/>
              </a:ln>
            </p:spPr>
          </p:cxnSp>
          <p:cxnSp>
            <p:nvCxnSpPr>
              <p:cNvPr id="9237" name="AutoShape 21"/>
              <p:cNvCxnSpPr>
                <a:cxnSpLocks noChangeShapeType="1"/>
              </p:cNvCxnSpPr>
              <p:nvPr/>
            </p:nvCxnSpPr>
            <p:spPr bwMode="auto">
              <a:xfrm flipV="1">
                <a:off x="6612" y="6972"/>
                <a:ext cx="1" cy="416"/>
              </a:xfrm>
              <a:prstGeom prst="straightConnector1">
                <a:avLst/>
              </a:prstGeom>
              <a:noFill/>
              <a:ln w="9525">
                <a:solidFill>
                  <a:srgbClr val="000000"/>
                </a:solidFill>
                <a:round/>
                <a:headEnd/>
                <a:tailEnd type="triangle" w="med" len="med"/>
              </a:ln>
            </p:spPr>
          </p:cxnSp>
          <p:grpSp>
            <p:nvGrpSpPr>
              <p:cNvPr id="9238" name="Group 22"/>
              <p:cNvGrpSpPr>
                <a:grpSpLocks/>
              </p:cNvGrpSpPr>
              <p:nvPr/>
            </p:nvGrpSpPr>
            <p:grpSpPr bwMode="auto">
              <a:xfrm>
                <a:off x="5611" y="3156"/>
                <a:ext cx="1702" cy="639"/>
                <a:chOff x="7989" y="1903"/>
                <a:chExt cx="2180" cy="639"/>
              </a:xfrm>
            </p:grpSpPr>
            <p:sp>
              <p:nvSpPr>
                <p:cNvPr id="9239" name="Rectangle 23"/>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40" name="Rectangle 24"/>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41" name="Rectangle 25"/>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242" name="Text Box 26"/>
              <p:cNvSpPr txBox="1">
                <a:spLocks noChangeArrowheads="1"/>
              </p:cNvSpPr>
              <p:nvPr/>
            </p:nvSpPr>
            <p:spPr bwMode="auto">
              <a:xfrm>
                <a:off x="5893" y="3271"/>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Medi_shop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243" name="Group 27"/>
              <p:cNvGrpSpPr>
                <a:grpSpLocks/>
              </p:cNvGrpSpPr>
              <p:nvPr/>
            </p:nvGrpSpPr>
            <p:grpSpPr bwMode="auto">
              <a:xfrm>
                <a:off x="5724" y="5291"/>
                <a:ext cx="1702" cy="639"/>
                <a:chOff x="7989" y="1903"/>
                <a:chExt cx="2180" cy="639"/>
              </a:xfrm>
            </p:grpSpPr>
            <p:sp>
              <p:nvSpPr>
                <p:cNvPr id="9244" name="Rectangle 28"/>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45" name="Rectangle 29"/>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46" name="Rectangle 30"/>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247" name="Text Box 31"/>
              <p:cNvSpPr txBox="1">
                <a:spLocks noChangeArrowheads="1"/>
              </p:cNvSpPr>
              <p:nvPr/>
            </p:nvSpPr>
            <p:spPr bwMode="auto">
              <a:xfrm>
                <a:off x="6006" y="5406"/>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Medi_shop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248" name="Group 32"/>
              <p:cNvGrpSpPr>
                <a:grpSpLocks/>
              </p:cNvGrpSpPr>
              <p:nvPr/>
            </p:nvGrpSpPr>
            <p:grpSpPr bwMode="auto">
              <a:xfrm>
                <a:off x="5676" y="7312"/>
                <a:ext cx="1687" cy="639"/>
                <a:chOff x="5739" y="7969"/>
                <a:chExt cx="1687" cy="639"/>
              </a:xfrm>
            </p:grpSpPr>
            <p:sp>
              <p:nvSpPr>
                <p:cNvPr id="9249" name="Rectangle 33"/>
                <p:cNvSpPr>
                  <a:spLocks noChangeArrowheads="1"/>
                </p:cNvSpPr>
                <p:nvPr/>
              </p:nvSpPr>
              <p:spPr bwMode="auto">
                <a:xfrm>
                  <a:off x="5739" y="8045"/>
                  <a:ext cx="1589"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50" name="Rectangle 34"/>
                <p:cNvSpPr>
                  <a:spLocks noChangeArrowheads="1"/>
                </p:cNvSpPr>
                <p:nvPr/>
              </p:nvSpPr>
              <p:spPr bwMode="auto">
                <a:xfrm>
                  <a:off x="5739" y="8045"/>
                  <a:ext cx="22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51" name="Rectangle 35"/>
                <p:cNvSpPr>
                  <a:spLocks noChangeArrowheads="1"/>
                </p:cNvSpPr>
                <p:nvPr/>
              </p:nvSpPr>
              <p:spPr bwMode="auto">
                <a:xfrm>
                  <a:off x="7201" y="7969"/>
                  <a:ext cx="225" cy="63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252" name="Text Box 36"/>
              <p:cNvSpPr txBox="1">
                <a:spLocks noChangeArrowheads="1"/>
              </p:cNvSpPr>
              <p:nvPr/>
            </p:nvSpPr>
            <p:spPr bwMode="auto">
              <a:xfrm>
                <a:off x="5943" y="7440"/>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Medi_shop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53" name="Text Box 37"/>
              <p:cNvSpPr txBox="1">
                <a:spLocks noChangeArrowheads="1"/>
              </p:cNvSpPr>
              <p:nvPr/>
            </p:nvSpPr>
            <p:spPr bwMode="auto">
              <a:xfrm>
                <a:off x="5972" y="1942"/>
                <a:ext cx="1083"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Approve/ deny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54" name="Text Box 38"/>
              <p:cNvSpPr txBox="1">
                <a:spLocks noChangeArrowheads="1"/>
              </p:cNvSpPr>
              <p:nvPr/>
            </p:nvSpPr>
            <p:spPr bwMode="auto">
              <a:xfrm>
                <a:off x="6035" y="4099"/>
                <a:ext cx="1343"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Search medical store</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55" name="Text Box 39"/>
              <p:cNvSpPr txBox="1">
                <a:spLocks noChangeArrowheads="1"/>
              </p:cNvSpPr>
              <p:nvPr/>
            </p:nvSpPr>
            <p:spPr bwMode="auto">
              <a:xfrm>
                <a:off x="5904" y="6165"/>
                <a:ext cx="1252" cy="58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Add medical store</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56" name="WordArt 40"/>
              <p:cNvSpPr>
                <a:spLocks noChangeArrowheads="1" noChangeShapeType="1" noTextEdit="1"/>
              </p:cNvSpPr>
              <p:nvPr/>
            </p:nvSpPr>
            <p:spPr bwMode="auto">
              <a:xfrm rot="-24685565">
                <a:off x="4076" y="2782"/>
                <a:ext cx="1884" cy="142"/>
              </a:xfrm>
              <a:prstGeom prst="rect">
                <a:avLst/>
              </a:prstGeom>
            </p:spPr>
            <p:txBody>
              <a:bodyPr wrap="none" fromWordArt="1">
                <a:prstTxWarp prst="textPlain">
                  <a:avLst>
                    <a:gd name="adj" fmla="val 50000"/>
                  </a:avLst>
                </a:prstTxWarp>
              </a:bodyPr>
              <a:lstStyle/>
              <a:p>
                <a:pPr algn="ctr" rtl="0"/>
                <a:r>
                  <a:rPr lang="en-US" sz="1600" kern="10" spc="0" smtClean="0">
                    <a:ln w="9525">
                      <a:noFill/>
                      <a:round/>
                      <a:headEnd/>
                      <a:tailEnd/>
                    </a:ln>
                    <a:solidFill>
                      <a:srgbClr val="000000"/>
                    </a:solidFill>
                    <a:effectLst/>
                    <a:latin typeface="Arial"/>
                    <a:cs typeface="Arial"/>
                  </a:rPr>
                  <a:t>medical store details</a:t>
                </a:r>
                <a:endParaRPr lang="en-US" sz="1600" kern="10" spc="0">
                  <a:ln w="9525">
                    <a:noFill/>
                    <a:round/>
                    <a:headEnd/>
                    <a:tailEnd/>
                  </a:ln>
                  <a:solidFill>
                    <a:srgbClr val="000000"/>
                  </a:solidFill>
                  <a:effectLst/>
                  <a:latin typeface="Arial"/>
                  <a:cs typeface="Arial"/>
                </a:endParaRPr>
              </a:p>
            </p:txBody>
          </p:sp>
          <p:sp>
            <p:nvSpPr>
              <p:cNvPr id="9257" name="WordArt 41"/>
              <p:cNvSpPr>
                <a:spLocks noChangeArrowheads="1" noChangeShapeType="1" noTextEdit="1"/>
              </p:cNvSpPr>
              <p:nvPr/>
            </p:nvSpPr>
            <p:spPr bwMode="auto">
              <a:xfrm rot="-40055123">
                <a:off x="7149" y="3103"/>
                <a:ext cx="1884" cy="142"/>
              </a:xfrm>
              <a:prstGeom prst="rect">
                <a:avLst/>
              </a:prstGeom>
            </p:spPr>
            <p:txBody>
              <a:bodyPr wrap="none" fromWordArt="1">
                <a:prstTxWarp prst="textPlain">
                  <a:avLst>
                    <a:gd name="adj" fmla="val 50000"/>
                  </a:avLst>
                </a:prstTxWarp>
              </a:bodyPr>
              <a:lstStyle/>
              <a:p>
                <a:pPr algn="ctr" rtl="0"/>
                <a:r>
                  <a:rPr lang="en-US" sz="1600" kern="10" spc="0" smtClean="0">
                    <a:ln w="9525">
                      <a:noFill/>
                      <a:round/>
                      <a:headEnd/>
                      <a:tailEnd/>
                    </a:ln>
                    <a:solidFill>
                      <a:srgbClr val="000000"/>
                    </a:solidFill>
                    <a:effectLst/>
                    <a:latin typeface="Arial"/>
                    <a:cs typeface="Arial"/>
                  </a:rPr>
                  <a:t>medical store details</a:t>
                </a:r>
                <a:endParaRPr lang="en-US" sz="1600" kern="10" spc="0">
                  <a:ln w="9525">
                    <a:noFill/>
                    <a:round/>
                    <a:headEnd/>
                    <a:tailEnd/>
                  </a:ln>
                  <a:solidFill>
                    <a:srgbClr val="000000"/>
                  </a:solidFill>
                  <a:effectLst/>
                  <a:latin typeface="Arial"/>
                  <a:cs typeface="Arial"/>
                </a:endParaRPr>
              </a:p>
            </p:txBody>
          </p:sp>
          <p:sp>
            <p:nvSpPr>
              <p:cNvPr id="9258" name="WordArt 42"/>
              <p:cNvSpPr>
                <a:spLocks noChangeArrowheads="1" noChangeShapeType="1" noTextEdit="1"/>
              </p:cNvSpPr>
              <p:nvPr/>
            </p:nvSpPr>
            <p:spPr bwMode="auto">
              <a:xfrm rot="-40157205">
                <a:off x="3773" y="5537"/>
                <a:ext cx="1884" cy="142"/>
              </a:xfrm>
              <a:prstGeom prst="rect">
                <a:avLst/>
              </a:prstGeom>
            </p:spPr>
            <p:txBody>
              <a:bodyPr wrap="none" fromWordArt="1">
                <a:prstTxWarp prst="textPlain">
                  <a:avLst>
                    <a:gd name="adj" fmla="val 50000"/>
                  </a:avLst>
                </a:prstTxWarp>
              </a:bodyPr>
              <a:lstStyle/>
              <a:p>
                <a:pPr algn="ctr" rtl="0"/>
                <a:r>
                  <a:rPr lang="en-US" sz="1600" kern="10" spc="0" smtClean="0">
                    <a:ln w="9525">
                      <a:noFill/>
                      <a:round/>
                      <a:headEnd/>
                      <a:tailEnd/>
                    </a:ln>
                    <a:solidFill>
                      <a:srgbClr val="000000"/>
                    </a:solidFill>
                    <a:effectLst/>
                    <a:latin typeface="Arial"/>
                    <a:cs typeface="Arial"/>
                  </a:rPr>
                  <a:t>medical store details</a:t>
                </a:r>
                <a:endParaRPr lang="en-US" sz="1600" kern="10" spc="0">
                  <a:ln w="9525">
                    <a:noFill/>
                    <a:round/>
                    <a:headEnd/>
                    <a:tailEnd/>
                  </a:ln>
                  <a:solidFill>
                    <a:srgbClr val="000000"/>
                  </a:solidFill>
                  <a:effectLst/>
                  <a:latin typeface="Arial"/>
                  <a:cs typeface="Arial"/>
                </a:endParaRPr>
              </a:p>
            </p:txBody>
          </p:sp>
          <p:sp>
            <p:nvSpPr>
              <p:cNvPr id="9259" name="WordArt 43"/>
              <p:cNvSpPr>
                <a:spLocks noChangeArrowheads="1" noChangeShapeType="1" noTextEdit="1"/>
              </p:cNvSpPr>
              <p:nvPr/>
            </p:nvSpPr>
            <p:spPr bwMode="auto">
              <a:xfrm rot="-24685565">
                <a:off x="7291" y="5442"/>
                <a:ext cx="1884" cy="142"/>
              </a:xfrm>
              <a:prstGeom prst="rect">
                <a:avLst/>
              </a:prstGeom>
            </p:spPr>
            <p:txBody>
              <a:bodyPr wrap="none" fromWordArt="1">
                <a:prstTxWarp prst="textPlain">
                  <a:avLst>
                    <a:gd name="adj" fmla="val 50000"/>
                  </a:avLst>
                </a:prstTxWarp>
              </a:bodyPr>
              <a:lstStyle/>
              <a:p>
                <a:pPr algn="ctr" rtl="0"/>
                <a:r>
                  <a:rPr lang="en-US" sz="1600" kern="10" spc="0" smtClean="0">
                    <a:ln w="9525">
                      <a:noFill/>
                      <a:round/>
                      <a:headEnd/>
                      <a:tailEnd/>
                    </a:ln>
                    <a:solidFill>
                      <a:srgbClr val="000000"/>
                    </a:solidFill>
                    <a:effectLst/>
                    <a:latin typeface="Arial"/>
                    <a:cs typeface="Arial"/>
                  </a:rPr>
                  <a:t>medical store details</a:t>
                </a:r>
                <a:endParaRPr lang="en-US" sz="1600" kern="10" spc="0">
                  <a:ln w="9525">
                    <a:noFill/>
                    <a:round/>
                    <a:headEnd/>
                    <a:tailEnd/>
                  </a:ln>
                  <a:solidFill>
                    <a:srgbClr val="000000"/>
                  </a:solidFill>
                  <a:effectLst/>
                  <a:latin typeface="Arial"/>
                  <a:cs typeface="Arial"/>
                </a:endParaRPr>
              </a:p>
            </p:txBody>
          </p:sp>
          <p:sp>
            <p:nvSpPr>
              <p:cNvPr id="9260" name="WordArt 44"/>
              <p:cNvSpPr>
                <a:spLocks noChangeArrowheads="1" noChangeShapeType="1" noTextEdit="1"/>
              </p:cNvSpPr>
              <p:nvPr/>
            </p:nvSpPr>
            <p:spPr bwMode="auto">
              <a:xfrm>
                <a:off x="4782" y="4226"/>
                <a:ext cx="1054" cy="109"/>
              </a:xfrm>
              <a:prstGeom prst="rect">
                <a:avLst/>
              </a:prstGeom>
            </p:spPr>
            <p:txBody>
              <a:bodyPr wrap="none" fromWordArt="1">
                <a:prstTxWarp prst="textPlain">
                  <a:avLst>
                    <a:gd name="adj" fmla="val 50000"/>
                  </a:avLst>
                </a:prstTxWarp>
              </a:bodyPr>
              <a:lstStyle/>
              <a:p>
                <a:pPr algn="ctr" rtl="0"/>
                <a:r>
                  <a:rPr lang="en-US" sz="1600" kern="10" spc="0" smtClean="0">
                    <a:ln w="9525">
                      <a:noFill/>
                      <a:round/>
                      <a:headEnd/>
                      <a:tailEnd/>
                    </a:ln>
                    <a:solidFill>
                      <a:srgbClr val="000000"/>
                    </a:solidFill>
                    <a:effectLst/>
                    <a:latin typeface="Arial"/>
                    <a:cs typeface="Arial"/>
                  </a:rPr>
                  <a:t>medical store details</a:t>
                </a:r>
                <a:endParaRPr lang="en-US" sz="1600" kern="10" spc="0">
                  <a:ln w="9525">
                    <a:noFill/>
                    <a:round/>
                    <a:headEnd/>
                    <a:tailEnd/>
                  </a:ln>
                  <a:solidFill>
                    <a:srgbClr val="000000"/>
                  </a:solidFill>
                  <a:effectLst/>
                  <a:latin typeface="Arial"/>
                  <a:cs typeface="Arial"/>
                </a:endParaRPr>
              </a:p>
            </p:txBody>
          </p:sp>
          <p:sp>
            <p:nvSpPr>
              <p:cNvPr id="9261" name="WordArt 45"/>
              <p:cNvSpPr>
                <a:spLocks noChangeArrowheads="1" noChangeShapeType="1" noTextEdit="1"/>
              </p:cNvSpPr>
              <p:nvPr/>
            </p:nvSpPr>
            <p:spPr bwMode="auto">
              <a:xfrm>
                <a:off x="7624" y="4226"/>
                <a:ext cx="1054" cy="109"/>
              </a:xfrm>
              <a:prstGeom prst="rect">
                <a:avLst/>
              </a:prstGeom>
            </p:spPr>
            <p:txBody>
              <a:bodyPr wrap="none" fromWordArt="1">
                <a:prstTxWarp prst="textPlain">
                  <a:avLst>
                    <a:gd name="adj" fmla="val 50000"/>
                  </a:avLst>
                </a:prstTxWarp>
              </a:bodyPr>
              <a:lstStyle/>
              <a:p>
                <a:pPr algn="ctr" rtl="0"/>
                <a:r>
                  <a:rPr lang="en-US" sz="1600" kern="10" spc="0" smtClean="0">
                    <a:ln w="9525">
                      <a:noFill/>
                      <a:round/>
                      <a:headEnd/>
                      <a:tailEnd/>
                    </a:ln>
                    <a:solidFill>
                      <a:srgbClr val="000000"/>
                    </a:solidFill>
                    <a:effectLst/>
                    <a:latin typeface="Arial"/>
                    <a:cs typeface="Arial"/>
                  </a:rPr>
                  <a:t>medical store details</a:t>
                </a:r>
                <a:endParaRPr lang="en-US" sz="1600" kern="10" spc="0">
                  <a:ln w="9525">
                    <a:noFill/>
                    <a:round/>
                    <a:headEnd/>
                    <a:tailEnd/>
                  </a:ln>
                  <a:solidFill>
                    <a:srgbClr val="000000"/>
                  </a:solidFill>
                  <a:effectLst/>
                  <a:latin typeface="Arial"/>
                  <a:cs typeface="Arial"/>
                </a:endParaRPr>
              </a:p>
            </p:txBody>
          </p:sp>
        </p:grpSp>
        <p:sp>
          <p:nvSpPr>
            <p:cNvPr id="9262" name="Text Box 46"/>
            <p:cNvSpPr txBox="1">
              <a:spLocks noChangeArrowheads="1"/>
            </p:cNvSpPr>
            <p:nvPr/>
          </p:nvSpPr>
          <p:spPr bwMode="auto">
            <a:xfrm>
              <a:off x="3190" y="3828"/>
              <a:ext cx="1346"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Medical store management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263" name="Group 47"/>
          <p:cNvGrpSpPr>
            <a:grpSpLocks/>
          </p:cNvGrpSpPr>
          <p:nvPr/>
        </p:nvGrpSpPr>
        <p:grpSpPr bwMode="auto">
          <a:xfrm>
            <a:off x="3352800" y="3048000"/>
            <a:ext cx="5576888" cy="3779837"/>
            <a:chOff x="1823" y="8367"/>
            <a:chExt cx="8784" cy="5952"/>
          </a:xfrm>
        </p:grpSpPr>
        <p:sp>
          <p:nvSpPr>
            <p:cNvPr id="9264" name="Rectangle 48"/>
            <p:cNvSpPr>
              <a:spLocks noChangeArrowheads="1"/>
            </p:cNvSpPr>
            <p:nvPr/>
          </p:nvSpPr>
          <p:spPr bwMode="auto">
            <a:xfrm>
              <a:off x="2113" y="10487"/>
              <a:ext cx="688" cy="3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265" name="Group 49"/>
            <p:cNvGrpSpPr>
              <a:grpSpLocks/>
            </p:cNvGrpSpPr>
            <p:nvPr/>
          </p:nvGrpSpPr>
          <p:grpSpPr bwMode="auto">
            <a:xfrm>
              <a:off x="1823" y="8367"/>
              <a:ext cx="8784" cy="5952"/>
              <a:chOff x="1823" y="8367"/>
              <a:chExt cx="8784" cy="5952"/>
            </a:xfrm>
          </p:grpSpPr>
          <p:grpSp>
            <p:nvGrpSpPr>
              <p:cNvPr id="9266" name="Group 50"/>
              <p:cNvGrpSpPr>
                <a:grpSpLocks/>
              </p:cNvGrpSpPr>
              <p:nvPr/>
            </p:nvGrpSpPr>
            <p:grpSpPr bwMode="auto">
              <a:xfrm>
                <a:off x="1823" y="8367"/>
                <a:ext cx="8784" cy="5952"/>
                <a:chOff x="1823" y="8355"/>
                <a:chExt cx="8784" cy="5952"/>
              </a:xfrm>
            </p:grpSpPr>
            <p:grpSp>
              <p:nvGrpSpPr>
                <p:cNvPr id="9267" name="Group 51"/>
                <p:cNvGrpSpPr>
                  <a:grpSpLocks/>
                </p:cNvGrpSpPr>
                <p:nvPr/>
              </p:nvGrpSpPr>
              <p:grpSpPr bwMode="auto">
                <a:xfrm>
                  <a:off x="1823" y="8355"/>
                  <a:ext cx="8784" cy="5952"/>
                  <a:chOff x="1823" y="8355"/>
                  <a:chExt cx="8784" cy="5952"/>
                </a:xfrm>
              </p:grpSpPr>
              <p:cxnSp>
                <p:nvCxnSpPr>
                  <p:cNvPr id="9268" name="AutoShape 52"/>
                  <p:cNvCxnSpPr>
                    <a:cxnSpLocks noChangeShapeType="1"/>
                  </p:cNvCxnSpPr>
                  <p:nvPr/>
                </p:nvCxnSpPr>
                <p:spPr bwMode="auto">
                  <a:xfrm flipH="1">
                    <a:off x="6682" y="9329"/>
                    <a:ext cx="1" cy="398"/>
                  </a:xfrm>
                  <a:prstGeom prst="straightConnector1">
                    <a:avLst/>
                  </a:prstGeom>
                  <a:noFill/>
                  <a:ln w="9525">
                    <a:solidFill>
                      <a:srgbClr val="000000"/>
                    </a:solidFill>
                    <a:round/>
                    <a:headEnd/>
                    <a:tailEnd type="triangle" w="med" len="med"/>
                  </a:ln>
                </p:spPr>
              </p:cxnSp>
              <p:cxnSp>
                <p:nvCxnSpPr>
                  <p:cNvPr id="9269" name="AutoShape 53"/>
                  <p:cNvCxnSpPr>
                    <a:cxnSpLocks noChangeShapeType="1"/>
                  </p:cNvCxnSpPr>
                  <p:nvPr/>
                </p:nvCxnSpPr>
                <p:spPr bwMode="auto">
                  <a:xfrm flipV="1">
                    <a:off x="6954" y="9329"/>
                    <a:ext cx="1" cy="416"/>
                  </a:xfrm>
                  <a:prstGeom prst="straightConnector1">
                    <a:avLst/>
                  </a:prstGeom>
                  <a:noFill/>
                  <a:ln w="9525">
                    <a:solidFill>
                      <a:srgbClr val="000000"/>
                    </a:solidFill>
                    <a:round/>
                    <a:headEnd/>
                    <a:tailEnd type="triangle" w="med" len="med"/>
                  </a:ln>
                </p:spPr>
              </p:cxnSp>
              <p:grpSp>
                <p:nvGrpSpPr>
                  <p:cNvPr id="9270" name="Group 54"/>
                  <p:cNvGrpSpPr>
                    <a:grpSpLocks/>
                  </p:cNvGrpSpPr>
                  <p:nvPr/>
                </p:nvGrpSpPr>
                <p:grpSpPr bwMode="auto">
                  <a:xfrm>
                    <a:off x="1823" y="8355"/>
                    <a:ext cx="8784" cy="5952"/>
                    <a:chOff x="1823" y="8355"/>
                    <a:chExt cx="8813" cy="5952"/>
                  </a:xfrm>
                </p:grpSpPr>
                <p:cxnSp>
                  <p:nvCxnSpPr>
                    <p:cNvPr id="9271" name="AutoShape 55"/>
                    <p:cNvCxnSpPr>
                      <a:cxnSpLocks noChangeShapeType="1"/>
                    </p:cNvCxnSpPr>
                    <p:nvPr/>
                  </p:nvCxnSpPr>
                  <p:spPr bwMode="auto">
                    <a:xfrm flipV="1">
                      <a:off x="1823" y="10901"/>
                      <a:ext cx="1335" cy="12"/>
                    </a:xfrm>
                    <a:prstGeom prst="straightConnector1">
                      <a:avLst/>
                    </a:prstGeom>
                    <a:noFill/>
                    <a:ln w="9525">
                      <a:solidFill>
                        <a:srgbClr val="000000"/>
                      </a:solidFill>
                      <a:round/>
                      <a:headEnd/>
                      <a:tailEnd type="triangle" w="med" len="med"/>
                    </a:ln>
                  </p:spPr>
                </p:cxnSp>
                <p:sp>
                  <p:nvSpPr>
                    <p:cNvPr id="9272" name="Oval 56"/>
                    <p:cNvSpPr>
                      <a:spLocks noChangeArrowheads="1"/>
                    </p:cNvSpPr>
                    <p:nvPr/>
                  </p:nvSpPr>
                  <p:spPr bwMode="auto">
                    <a:xfrm>
                      <a:off x="3169" y="10276"/>
                      <a:ext cx="1715" cy="12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73" name="AutoShape 57"/>
                    <p:cNvCxnSpPr>
                      <a:cxnSpLocks noChangeShapeType="1"/>
                    </p:cNvCxnSpPr>
                    <p:nvPr/>
                  </p:nvCxnSpPr>
                  <p:spPr bwMode="auto">
                    <a:xfrm flipV="1">
                      <a:off x="4596" y="9002"/>
                      <a:ext cx="1490" cy="1406"/>
                    </a:xfrm>
                    <a:prstGeom prst="straightConnector1">
                      <a:avLst/>
                    </a:prstGeom>
                    <a:noFill/>
                    <a:ln w="9525">
                      <a:solidFill>
                        <a:srgbClr val="000000"/>
                      </a:solidFill>
                      <a:round/>
                      <a:headEnd/>
                      <a:tailEnd type="triangle" w="med" len="med"/>
                    </a:ln>
                  </p:spPr>
                </p:cxnSp>
                <p:sp>
                  <p:nvSpPr>
                    <p:cNvPr id="9274" name="Oval 58"/>
                    <p:cNvSpPr>
                      <a:spLocks noChangeArrowheads="1"/>
                    </p:cNvSpPr>
                    <p:nvPr/>
                  </p:nvSpPr>
                  <p:spPr bwMode="auto">
                    <a:xfrm>
                      <a:off x="6035" y="8355"/>
                      <a:ext cx="1768" cy="9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75" name="Oval 59"/>
                    <p:cNvSpPr>
                      <a:spLocks noChangeArrowheads="1"/>
                    </p:cNvSpPr>
                    <p:nvPr/>
                  </p:nvSpPr>
                  <p:spPr bwMode="auto">
                    <a:xfrm>
                      <a:off x="6094" y="10293"/>
                      <a:ext cx="1823" cy="10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76" name="AutoShape 60"/>
                    <p:cNvCxnSpPr>
                      <a:cxnSpLocks noChangeShapeType="1"/>
                    </p:cNvCxnSpPr>
                    <p:nvPr/>
                  </p:nvCxnSpPr>
                  <p:spPr bwMode="auto">
                    <a:xfrm flipV="1">
                      <a:off x="4884" y="10825"/>
                      <a:ext cx="1210" cy="52"/>
                    </a:xfrm>
                    <a:prstGeom prst="straightConnector1">
                      <a:avLst/>
                    </a:prstGeom>
                    <a:noFill/>
                    <a:ln w="9525">
                      <a:solidFill>
                        <a:srgbClr val="000000"/>
                      </a:solidFill>
                      <a:round/>
                      <a:headEnd/>
                      <a:tailEnd type="triangle" w="med" len="med"/>
                    </a:ln>
                  </p:spPr>
                </p:cxnSp>
                <p:cxnSp>
                  <p:nvCxnSpPr>
                    <p:cNvPr id="9277" name="AutoShape 61"/>
                    <p:cNvCxnSpPr>
                      <a:cxnSpLocks noChangeShapeType="1"/>
                    </p:cNvCxnSpPr>
                    <p:nvPr/>
                  </p:nvCxnSpPr>
                  <p:spPr bwMode="auto">
                    <a:xfrm>
                      <a:off x="7917" y="10825"/>
                      <a:ext cx="1251" cy="1"/>
                    </a:xfrm>
                    <a:prstGeom prst="straightConnector1">
                      <a:avLst/>
                    </a:prstGeom>
                    <a:noFill/>
                    <a:ln w="9525">
                      <a:solidFill>
                        <a:srgbClr val="000000"/>
                      </a:solidFill>
                      <a:round/>
                      <a:headEnd/>
                      <a:tailEnd type="triangle" w="med" len="med"/>
                    </a:ln>
                  </p:spPr>
                </p:cxnSp>
                <p:cxnSp>
                  <p:nvCxnSpPr>
                    <p:cNvPr id="9278" name="AutoShape 62"/>
                    <p:cNvCxnSpPr>
                      <a:cxnSpLocks noChangeShapeType="1"/>
                    </p:cNvCxnSpPr>
                    <p:nvPr/>
                  </p:nvCxnSpPr>
                  <p:spPr bwMode="auto">
                    <a:xfrm>
                      <a:off x="7666" y="9070"/>
                      <a:ext cx="1502" cy="1675"/>
                    </a:xfrm>
                    <a:prstGeom prst="straightConnector1">
                      <a:avLst/>
                    </a:prstGeom>
                    <a:noFill/>
                    <a:ln w="9525">
                      <a:solidFill>
                        <a:srgbClr val="000000"/>
                      </a:solidFill>
                      <a:round/>
                      <a:headEnd/>
                      <a:tailEnd type="triangle" w="med" len="med"/>
                    </a:ln>
                  </p:spPr>
                </p:cxnSp>
                <p:sp>
                  <p:nvSpPr>
                    <p:cNvPr id="9279" name="Oval 63"/>
                    <p:cNvSpPr>
                      <a:spLocks noChangeArrowheads="1"/>
                    </p:cNvSpPr>
                    <p:nvPr/>
                  </p:nvSpPr>
                  <p:spPr bwMode="auto">
                    <a:xfrm>
                      <a:off x="6006" y="12373"/>
                      <a:ext cx="2014" cy="100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80" name="AutoShape 64"/>
                    <p:cNvCxnSpPr>
                      <a:cxnSpLocks noChangeShapeType="1"/>
                    </p:cNvCxnSpPr>
                    <p:nvPr/>
                  </p:nvCxnSpPr>
                  <p:spPr bwMode="auto">
                    <a:xfrm>
                      <a:off x="4545" y="11389"/>
                      <a:ext cx="1461" cy="1366"/>
                    </a:xfrm>
                    <a:prstGeom prst="straightConnector1">
                      <a:avLst/>
                    </a:prstGeom>
                    <a:noFill/>
                    <a:ln w="9525">
                      <a:solidFill>
                        <a:srgbClr val="000000"/>
                      </a:solidFill>
                      <a:round/>
                      <a:headEnd/>
                      <a:tailEnd type="triangle" w="med" len="med"/>
                    </a:ln>
                  </p:spPr>
                </p:cxnSp>
                <p:cxnSp>
                  <p:nvCxnSpPr>
                    <p:cNvPr id="9281" name="AutoShape 65"/>
                    <p:cNvCxnSpPr>
                      <a:cxnSpLocks noChangeShapeType="1"/>
                    </p:cNvCxnSpPr>
                    <p:nvPr/>
                  </p:nvCxnSpPr>
                  <p:spPr bwMode="auto">
                    <a:xfrm flipV="1">
                      <a:off x="7683" y="10913"/>
                      <a:ext cx="1485" cy="1630"/>
                    </a:xfrm>
                    <a:prstGeom prst="straightConnector1">
                      <a:avLst/>
                    </a:prstGeom>
                    <a:noFill/>
                    <a:ln w="9525">
                      <a:solidFill>
                        <a:srgbClr val="000000"/>
                      </a:solidFill>
                      <a:round/>
                      <a:headEnd/>
                      <a:tailEnd type="triangle" w="med" len="med"/>
                    </a:ln>
                  </p:spPr>
                </p:cxnSp>
                <p:sp>
                  <p:nvSpPr>
                    <p:cNvPr id="9282" name="Rectangle 66"/>
                    <p:cNvSpPr>
                      <a:spLocks noChangeArrowheads="1"/>
                    </p:cNvSpPr>
                    <p:nvPr/>
                  </p:nvSpPr>
                  <p:spPr bwMode="auto">
                    <a:xfrm>
                      <a:off x="9209" y="10603"/>
                      <a:ext cx="1427" cy="4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283" name="AutoShape 67"/>
                    <p:cNvCxnSpPr>
                      <a:cxnSpLocks noChangeShapeType="1"/>
                    </p:cNvCxnSpPr>
                    <p:nvPr/>
                  </p:nvCxnSpPr>
                  <p:spPr bwMode="auto">
                    <a:xfrm flipH="1">
                      <a:off x="6650" y="11366"/>
                      <a:ext cx="1" cy="398"/>
                    </a:xfrm>
                    <a:prstGeom prst="straightConnector1">
                      <a:avLst/>
                    </a:prstGeom>
                    <a:noFill/>
                    <a:ln w="9525">
                      <a:solidFill>
                        <a:srgbClr val="000000"/>
                      </a:solidFill>
                      <a:round/>
                      <a:headEnd/>
                      <a:tailEnd type="triangle" w="med" len="med"/>
                    </a:ln>
                  </p:spPr>
                </p:cxnSp>
                <p:cxnSp>
                  <p:nvCxnSpPr>
                    <p:cNvPr id="9284" name="AutoShape 68"/>
                    <p:cNvCxnSpPr>
                      <a:cxnSpLocks noChangeShapeType="1"/>
                    </p:cNvCxnSpPr>
                    <p:nvPr/>
                  </p:nvCxnSpPr>
                  <p:spPr bwMode="auto">
                    <a:xfrm flipV="1">
                      <a:off x="6918" y="11366"/>
                      <a:ext cx="1" cy="416"/>
                    </a:xfrm>
                    <a:prstGeom prst="straightConnector1">
                      <a:avLst/>
                    </a:prstGeom>
                    <a:noFill/>
                    <a:ln w="9525">
                      <a:solidFill>
                        <a:srgbClr val="000000"/>
                      </a:solidFill>
                      <a:round/>
                      <a:headEnd/>
                      <a:tailEnd type="triangle" w="med" len="med"/>
                    </a:ln>
                  </p:spPr>
                </p:cxnSp>
                <p:cxnSp>
                  <p:nvCxnSpPr>
                    <p:cNvPr id="9285" name="AutoShape 69"/>
                    <p:cNvCxnSpPr>
                      <a:cxnSpLocks noChangeShapeType="1"/>
                    </p:cNvCxnSpPr>
                    <p:nvPr/>
                  </p:nvCxnSpPr>
                  <p:spPr bwMode="auto">
                    <a:xfrm flipH="1">
                      <a:off x="6826" y="13328"/>
                      <a:ext cx="1" cy="398"/>
                    </a:xfrm>
                    <a:prstGeom prst="straightConnector1">
                      <a:avLst/>
                    </a:prstGeom>
                    <a:noFill/>
                    <a:ln w="9525">
                      <a:solidFill>
                        <a:srgbClr val="000000"/>
                      </a:solidFill>
                      <a:round/>
                      <a:headEnd/>
                      <a:tailEnd type="triangle" w="med" len="med"/>
                    </a:ln>
                  </p:spPr>
                </p:cxnSp>
                <p:cxnSp>
                  <p:nvCxnSpPr>
                    <p:cNvPr id="9286" name="AutoShape 70"/>
                    <p:cNvCxnSpPr>
                      <a:cxnSpLocks noChangeShapeType="1"/>
                    </p:cNvCxnSpPr>
                    <p:nvPr/>
                  </p:nvCxnSpPr>
                  <p:spPr bwMode="auto">
                    <a:xfrm flipV="1">
                      <a:off x="7107" y="13294"/>
                      <a:ext cx="1" cy="416"/>
                    </a:xfrm>
                    <a:prstGeom prst="straightConnector1">
                      <a:avLst/>
                    </a:prstGeom>
                    <a:noFill/>
                    <a:ln w="9525">
                      <a:solidFill>
                        <a:srgbClr val="000000"/>
                      </a:solidFill>
                      <a:round/>
                      <a:headEnd/>
                      <a:tailEnd type="triangle" w="med" len="med"/>
                    </a:ln>
                  </p:spPr>
                </p:cxnSp>
                <p:grpSp>
                  <p:nvGrpSpPr>
                    <p:cNvPr id="9287" name="Group 71"/>
                    <p:cNvGrpSpPr>
                      <a:grpSpLocks/>
                    </p:cNvGrpSpPr>
                    <p:nvPr/>
                  </p:nvGrpSpPr>
                  <p:grpSpPr bwMode="auto">
                    <a:xfrm>
                      <a:off x="5981" y="9632"/>
                      <a:ext cx="1702" cy="639"/>
                      <a:chOff x="7989" y="1903"/>
                      <a:chExt cx="2180" cy="639"/>
                    </a:xfrm>
                  </p:grpSpPr>
                  <p:sp>
                    <p:nvSpPr>
                      <p:cNvPr id="9288" name="Rectangle 72"/>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89" name="Rectangle 73"/>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0" name="Rectangle 74"/>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291" name="Text Box 75"/>
                    <p:cNvSpPr txBox="1">
                      <a:spLocks noChangeArrowheads="1"/>
                    </p:cNvSpPr>
                    <p:nvPr/>
                  </p:nvSpPr>
                  <p:spPr bwMode="auto">
                    <a:xfrm>
                      <a:off x="6263" y="9747"/>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User_req</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292" name="Group 76"/>
                    <p:cNvGrpSpPr>
                      <a:grpSpLocks/>
                    </p:cNvGrpSpPr>
                    <p:nvPr/>
                  </p:nvGrpSpPr>
                  <p:grpSpPr bwMode="auto">
                    <a:xfrm>
                      <a:off x="5964" y="11725"/>
                      <a:ext cx="1702" cy="639"/>
                      <a:chOff x="7989" y="1903"/>
                      <a:chExt cx="2180" cy="639"/>
                    </a:xfrm>
                  </p:grpSpPr>
                  <p:sp>
                    <p:nvSpPr>
                      <p:cNvPr id="9293" name="Rectangle 77"/>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4" name="Rectangle 78"/>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5" name="Rectangle 79"/>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296" name="Text Box 80"/>
                    <p:cNvSpPr txBox="1">
                      <a:spLocks noChangeArrowheads="1"/>
                    </p:cNvSpPr>
                    <p:nvPr/>
                  </p:nvSpPr>
                  <p:spPr bwMode="auto">
                    <a:xfrm>
                      <a:off x="6246" y="11840"/>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297" name="Group 81"/>
                    <p:cNvGrpSpPr>
                      <a:grpSpLocks/>
                    </p:cNvGrpSpPr>
                    <p:nvPr/>
                  </p:nvGrpSpPr>
                  <p:grpSpPr bwMode="auto">
                    <a:xfrm>
                      <a:off x="6035" y="13668"/>
                      <a:ext cx="1687" cy="639"/>
                      <a:chOff x="5739" y="7969"/>
                      <a:chExt cx="1687" cy="639"/>
                    </a:xfrm>
                  </p:grpSpPr>
                  <p:sp>
                    <p:nvSpPr>
                      <p:cNvPr id="9298" name="Rectangle 82"/>
                      <p:cNvSpPr>
                        <a:spLocks noChangeArrowheads="1"/>
                      </p:cNvSpPr>
                      <p:nvPr/>
                    </p:nvSpPr>
                    <p:spPr bwMode="auto">
                      <a:xfrm>
                        <a:off x="5739" y="8045"/>
                        <a:ext cx="1589"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9" name="Rectangle 83"/>
                      <p:cNvSpPr>
                        <a:spLocks noChangeArrowheads="1"/>
                      </p:cNvSpPr>
                      <p:nvPr/>
                    </p:nvSpPr>
                    <p:spPr bwMode="auto">
                      <a:xfrm>
                        <a:off x="5739" y="8045"/>
                        <a:ext cx="22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00" name="Rectangle 84"/>
                      <p:cNvSpPr>
                        <a:spLocks noChangeArrowheads="1"/>
                      </p:cNvSpPr>
                      <p:nvPr/>
                    </p:nvSpPr>
                    <p:spPr bwMode="auto">
                      <a:xfrm>
                        <a:off x="7201" y="7969"/>
                        <a:ext cx="225" cy="63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301" name="Text Box 85"/>
                    <p:cNvSpPr txBox="1">
                      <a:spLocks noChangeArrowheads="1"/>
                    </p:cNvSpPr>
                    <p:nvPr/>
                  </p:nvSpPr>
                  <p:spPr bwMode="auto">
                    <a:xfrm>
                      <a:off x="6302" y="13796"/>
                      <a:ext cx="1620"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Blood_bank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
              <p:nvSpPr>
                <p:cNvPr id="9302" name="Text Box 86"/>
                <p:cNvSpPr txBox="1">
                  <a:spLocks noChangeArrowheads="1"/>
                </p:cNvSpPr>
                <p:nvPr/>
              </p:nvSpPr>
              <p:spPr bwMode="auto">
                <a:xfrm>
                  <a:off x="6295" y="8539"/>
                  <a:ext cx="1190"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Request/ respond</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303" name="Text Box 87"/>
                <p:cNvSpPr txBox="1">
                  <a:spLocks noChangeArrowheads="1"/>
                </p:cNvSpPr>
                <p:nvPr/>
              </p:nvSpPr>
              <p:spPr bwMode="auto">
                <a:xfrm>
                  <a:off x="6314" y="10521"/>
                  <a:ext cx="1371"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Search medical store</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304" name="Text Box 88"/>
                <p:cNvSpPr txBox="1">
                  <a:spLocks noChangeArrowheads="1"/>
                </p:cNvSpPr>
                <p:nvPr/>
              </p:nvSpPr>
              <p:spPr bwMode="auto">
                <a:xfrm>
                  <a:off x="6314" y="12560"/>
                  <a:ext cx="1346"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Search blood bank</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9305" name="WordArt 89"/>
              <p:cNvSpPr>
                <a:spLocks noChangeArrowheads="1" noChangeShapeType="1" noTextEdit="1"/>
              </p:cNvSpPr>
              <p:nvPr/>
            </p:nvSpPr>
            <p:spPr bwMode="auto">
              <a:xfrm rot="-45916252">
                <a:off x="4552" y="9640"/>
                <a:ext cx="1050" cy="120"/>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user details</a:t>
                </a:r>
                <a:endParaRPr lang="en-US" sz="2000" kern="10" spc="0">
                  <a:ln w="9525">
                    <a:noFill/>
                    <a:round/>
                    <a:headEnd/>
                    <a:tailEnd/>
                  </a:ln>
                  <a:solidFill>
                    <a:srgbClr val="000000"/>
                  </a:solidFill>
                  <a:effectLst/>
                  <a:latin typeface="Arial"/>
                  <a:cs typeface="Arial"/>
                </a:endParaRPr>
              </a:p>
            </p:txBody>
          </p:sp>
          <p:sp>
            <p:nvSpPr>
              <p:cNvPr id="9306" name="WordArt 90"/>
              <p:cNvSpPr>
                <a:spLocks noChangeArrowheads="1" noChangeShapeType="1" noTextEdit="1"/>
              </p:cNvSpPr>
              <p:nvPr/>
            </p:nvSpPr>
            <p:spPr bwMode="auto">
              <a:xfrm>
                <a:off x="4884" y="10650"/>
                <a:ext cx="1050" cy="124"/>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medical store details</a:t>
                </a:r>
                <a:endParaRPr lang="en-US" sz="2000" kern="10" spc="0">
                  <a:ln w="9525">
                    <a:noFill/>
                    <a:round/>
                    <a:headEnd/>
                    <a:tailEnd/>
                  </a:ln>
                  <a:solidFill>
                    <a:srgbClr val="000000"/>
                  </a:solidFill>
                  <a:effectLst/>
                  <a:latin typeface="Arial"/>
                  <a:cs typeface="Arial"/>
                </a:endParaRPr>
              </a:p>
            </p:txBody>
          </p:sp>
          <p:sp>
            <p:nvSpPr>
              <p:cNvPr id="9307" name="WordArt 91"/>
              <p:cNvSpPr>
                <a:spLocks noChangeArrowheads="1" noChangeShapeType="1" noTextEdit="1"/>
              </p:cNvSpPr>
              <p:nvPr/>
            </p:nvSpPr>
            <p:spPr bwMode="auto">
              <a:xfrm rot="18734504">
                <a:off x="7985" y="11768"/>
                <a:ext cx="1050" cy="148"/>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blood bank details</a:t>
                </a:r>
                <a:endParaRPr lang="en-US" sz="2000" kern="10" spc="0">
                  <a:ln w="9525">
                    <a:noFill/>
                    <a:round/>
                    <a:headEnd/>
                    <a:tailEnd/>
                  </a:ln>
                  <a:solidFill>
                    <a:srgbClr val="000000"/>
                  </a:solidFill>
                  <a:effectLst/>
                  <a:latin typeface="Arial"/>
                  <a:cs typeface="Arial"/>
                </a:endParaRPr>
              </a:p>
            </p:txBody>
          </p:sp>
          <p:sp>
            <p:nvSpPr>
              <p:cNvPr id="9308" name="WordArt 92"/>
              <p:cNvSpPr>
                <a:spLocks noChangeArrowheads="1" noChangeShapeType="1" noTextEdit="1"/>
              </p:cNvSpPr>
              <p:nvPr/>
            </p:nvSpPr>
            <p:spPr bwMode="auto">
              <a:xfrm>
                <a:off x="7922" y="10650"/>
                <a:ext cx="1050" cy="124"/>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medical store details</a:t>
                </a:r>
                <a:endParaRPr lang="en-US" sz="2000" kern="10" spc="0">
                  <a:ln w="9525">
                    <a:noFill/>
                    <a:round/>
                    <a:headEnd/>
                    <a:tailEnd/>
                  </a:ln>
                  <a:solidFill>
                    <a:srgbClr val="000000"/>
                  </a:solidFill>
                  <a:effectLst/>
                  <a:latin typeface="Arial"/>
                  <a:cs typeface="Arial"/>
                </a:endParaRPr>
              </a:p>
            </p:txBody>
          </p:sp>
          <p:sp>
            <p:nvSpPr>
              <p:cNvPr id="9309" name="WordArt 93"/>
              <p:cNvSpPr>
                <a:spLocks noChangeArrowheads="1" noChangeShapeType="1" noTextEdit="1"/>
              </p:cNvSpPr>
              <p:nvPr/>
            </p:nvSpPr>
            <p:spPr bwMode="auto">
              <a:xfrm rot="-61944507">
                <a:off x="7971" y="9691"/>
                <a:ext cx="1050" cy="120"/>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user details</a:t>
                </a:r>
                <a:endParaRPr lang="en-US" sz="2000" kern="10" spc="0">
                  <a:ln w="9525">
                    <a:noFill/>
                    <a:round/>
                    <a:headEnd/>
                    <a:tailEnd/>
                  </a:ln>
                  <a:solidFill>
                    <a:srgbClr val="000000"/>
                  </a:solidFill>
                  <a:effectLst/>
                  <a:latin typeface="Arial"/>
                  <a:cs typeface="Arial"/>
                </a:endParaRPr>
              </a:p>
            </p:txBody>
          </p:sp>
          <p:sp>
            <p:nvSpPr>
              <p:cNvPr id="9310" name="WordArt 94"/>
              <p:cNvSpPr>
                <a:spLocks noChangeArrowheads="1" noChangeShapeType="1" noTextEdit="1"/>
              </p:cNvSpPr>
              <p:nvPr/>
            </p:nvSpPr>
            <p:spPr bwMode="auto">
              <a:xfrm rot="2580957">
                <a:off x="4596" y="12071"/>
                <a:ext cx="1050" cy="148"/>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blood bank details</a:t>
                </a:r>
                <a:endParaRPr lang="en-US" sz="2000" kern="10" spc="0">
                  <a:ln w="9525">
                    <a:noFill/>
                    <a:round/>
                    <a:headEnd/>
                    <a:tailEnd/>
                  </a:ln>
                  <a:solidFill>
                    <a:srgbClr val="000000"/>
                  </a:solidFill>
                  <a:effectLst/>
                  <a:latin typeface="Arial"/>
                  <a:cs typeface="Arial"/>
                </a:endParaRPr>
              </a:p>
            </p:txBody>
          </p:sp>
          <p:sp>
            <p:nvSpPr>
              <p:cNvPr id="9311" name="Text Box 95"/>
              <p:cNvSpPr txBox="1">
                <a:spLocks noChangeArrowheads="1"/>
              </p:cNvSpPr>
              <p:nvPr/>
            </p:nvSpPr>
            <p:spPr bwMode="auto">
              <a:xfrm>
                <a:off x="3387" y="10584"/>
                <a:ext cx="1346"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management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1.3 DFD of Admin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120" name="Group 48"/>
          <p:cNvGrpSpPr>
            <a:grpSpLocks/>
          </p:cNvGrpSpPr>
          <p:nvPr/>
        </p:nvGrpSpPr>
        <p:grpSpPr bwMode="auto">
          <a:xfrm>
            <a:off x="0" y="533400"/>
            <a:ext cx="4495800" cy="3886200"/>
            <a:chOff x="2028" y="4647"/>
            <a:chExt cx="8447" cy="7409"/>
          </a:xfrm>
        </p:grpSpPr>
        <p:grpSp>
          <p:nvGrpSpPr>
            <p:cNvPr id="3121" name="Group 49"/>
            <p:cNvGrpSpPr>
              <a:grpSpLocks/>
            </p:cNvGrpSpPr>
            <p:nvPr/>
          </p:nvGrpSpPr>
          <p:grpSpPr bwMode="auto">
            <a:xfrm>
              <a:off x="2028" y="4647"/>
              <a:ext cx="8447" cy="7409"/>
              <a:chOff x="2063" y="4755"/>
              <a:chExt cx="8447" cy="7409"/>
            </a:xfrm>
          </p:grpSpPr>
          <p:cxnSp>
            <p:nvCxnSpPr>
              <p:cNvPr id="3122" name="AutoShape 50"/>
              <p:cNvCxnSpPr>
                <a:cxnSpLocks noChangeShapeType="1"/>
              </p:cNvCxnSpPr>
              <p:nvPr/>
            </p:nvCxnSpPr>
            <p:spPr bwMode="auto">
              <a:xfrm flipV="1">
                <a:off x="2063" y="8123"/>
                <a:ext cx="1335" cy="12"/>
              </a:xfrm>
              <a:prstGeom prst="straightConnector1">
                <a:avLst/>
              </a:prstGeom>
              <a:noFill/>
              <a:ln w="9525">
                <a:solidFill>
                  <a:srgbClr val="000000"/>
                </a:solidFill>
                <a:round/>
                <a:headEnd/>
                <a:tailEnd type="triangle" w="med" len="med"/>
              </a:ln>
            </p:spPr>
          </p:cxnSp>
          <p:sp>
            <p:nvSpPr>
              <p:cNvPr id="3123" name="Oval 51"/>
              <p:cNvSpPr>
                <a:spLocks noChangeArrowheads="1"/>
              </p:cNvSpPr>
              <p:nvPr/>
            </p:nvSpPr>
            <p:spPr bwMode="auto">
              <a:xfrm>
                <a:off x="3409" y="7458"/>
                <a:ext cx="1715" cy="12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24" name="AutoShape 52"/>
              <p:cNvCxnSpPr>
                <a:cxnSpLocks noChangeShapeType="1"/>
              </p:cNvCxnSpPr>
              <p:nvPr/>
            </p:nvCxnSpPr>
            <p:spPr bwMode="auto">
              <a:xfrm flipV="1">
                <a:off x="4564" y="5338"/>
                <a:ext cx="1577" cy="2120"/>
              </a:xfrm>
              <a:prstGeom prst="straightConnector1">
                <a:avLst/>
              </a:prstGeom>
              <a:noFill/>
              <a:ln w="9525">
                <a:solidFill>
                  <a:srgbClr val="000000"/>
                </a:solidFill>
                <a:round/>
                <a:headEnd/>
                <a:tailEnd type="triangle" w="med" len="med"/>
              </a:ln>
            </p:spPr>
          </p:cxnSp>
          <p:sp>
            <p:nvSpPr>
              <p:cNvPr id="3125" name="Oval 53"/>
              <p:cNvSpPr>
                <a:spLocks noChangeArrowheads="1"/>
              </p:cNvSpPr>
              <p:nvPr/>
            </p:nvSpPr>
            <p:spPr bwMode="auto">
              <a:xfrm>
                <a:off x="6204" y="4755"/>
                <a:ext cx="1603" cy="11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6" name="Oval 54"/>
              <p:cNvSpPr>
                <a:spLocks noChangeArrowheads="1"/>
              </p:cNvSpPr>
              <p:nvPr/>
            </p:nvSpPr>
            <p:spPr bwMode="auto">
              <a:xfrm>
                <a:off x="6247" y="7116"/>
                <a:ext cx="1560" cy="13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27" name="AutoShape 55"/>
              <p:cNvCxnSpPr>
                <a:cxnSpLocks noChangeShapeType="1"/>
              </p:cNvCxnSpPr>
              <p:nvPr/>
            </p:nvCxnSpPr>
            <p:spPr bwMode="auto">
              <a:xfrm flipV="1">
                <a:off x="5124" y="7939"/>
                <a:ext cx="1080" cy="45"/>
              </a:xfrm>
              <a:prstGeom prst="straightConnector1">
                <a:avLst/>
              </a:prstGeom>
              <a:noFill/>
              <a:ln w="9525">
                <a:solidFill>
                  <a:srgbClr val="000000"/>
                </a:solidFill>
                <a:round/>
                <a:headEnd/>
                <a:tailEnd type="triangle" w="med" len="med"/>
              </a:ln>
            </p:spPr>
          </p:cxnSp>
          <p:cxnSp>
            <p:nvCxnSpPr>
              <p:cNvPr id="3128" name="AutoShape 56"/>
              <p:cNvCxnSpPr>
                <a:cxnSpLocks noChangeShapeType="1"/>
              </p:cNvCxnSpPr>
              <p:nvPr/>
            </p:nvCxnSpPr>
            <p:spPr bwMode="auto">
              <a:xfrm>
                <a:off x="7725" y="8037"/>
                <a:ext cx="1683" cy="0"/>
              </a:xfrm>
              <a:prstGeom prst="straightConnector1">
                <a:avLst/>
              </a:prstGeom>
              <a:noFill/>
              <a:ln w="9525">
                <a:solidFill>
                  <a:srgbClr val="000000"/>
                </a:solidFill>
                <a:round/>
                <a:headEnd/>
                <a:tailEnd type="triangle" w="med" len="med"/>
              </a:ln>
            </p:spPr>
          </p:cxnSp>
          <p:cxnSp>
            <p:nvCxnSpPr>
              <p:cNvPr id="3129" name="AutoShape 57"/>
              <p:cNvCxnSpPr>
                <a:cxnSpLocks noChangeShapeType="1"/>
              </p:cNvCxnSpPr>
              <p:nvPr/>
            </p:nvCxnSpPr>
            <p:spPr bwMode="auto">
              <a:xfrm>
                <a:off x="7745" y="5442"/>
                <a:ext cx="1663" cy="2543"/>
              </a:xfrm>
              <a:prstGeom prst="straightConnector1">
                <a:avLst/>
              </a:prstGeom>
              <a:noFill/>
              <a:ln w="9525">
                <a:solidFill>
                  <a:srgbClr val="000000"/>
                </a:solidFill>
                <a:round/>
                <a:headEnd/>
                <a:tailEnd type="triangle" w="med" len="med"/>
              </a:ln>
            </p:spPr>
          </p:cxnSp>
          <p:sp>
            <p:nvSpPr>
              <p:cNvPr id="3130" name="Oval 58"/>
              <p:cNvSpPr>
                <a:spLocks noChangeArrowheads="1"/>
              </p:cNvSpPr>
              <p:nvPr/>
            </p:nvSpPr>
            <p:spPr bwMode="auto">
              <a:xfrm>
                <a:off x="6141" y="9879"/>
                <a:ext cx="1539" cy="12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31" name="AutoShape 59"/>
              <p:cNvCxnSpPr>
                <a:cxnSpLocks noChangeShapeType="1"/>
              </p:cNvCxnSpPr>
              <p:nvPr/>
            </p:nvCxnSpPr>
            <p:spPr bwMode="auto">
              <a:xfrm>
                <a:off x="4331" y="8687"/>
                <a:ext cx="1825" cy="1866"/>
              </a:xfrm>
              <a:prstGeom prst="straightConnector1">
                <a:avLst/>
              </a:prstGeom>
              <a:noFill/>
              <a:ln w="9525">
                <a:solidFill>
                  <a:srgbClr val="000000"/>
                </a:solidFill>
                <a:round/>
                <a:headEnd/>
                <a:tailEnd type="triangle" w="med" len="med"/>
              </a:ln>
            </p:spPr>
          </p:cxnSp>
          <p:cxnSp>
            <p:nvCxnSpPr>
              <p:cNvPr id="3132" name="AutoShape 60"/>
              <p:cNvCxnSpPr>
                <a:cxnSpLocks noChangeShapeType="1"/>
              </p:cNvCxnSpPr>
              <p:nvPr/>
            </p:nvCxnSpPr>
            <p:spPr bwMode="auto">
              <a:xfrm flipV="1">
                <a:off x="7694" y="8076"/>
                <a:ext cx="1725" cy="2477"/>
              </a:xfrm>
              <a:prstGeom prst="straightConnector1">
                <a:avLst/>
              </a:prstGeom>
              <a:noFill/>
              <a:ln w="9525">
                <a:solidFill>
                  <a:srgbClr val="000000"/>
                </a:solidFill>
                <a:round/>
                <a:headEnd/>
                <a:tailEnd type="triangle" w="med" len="med"/>
              </a:ln>
            </p:spPr>
          </p:cxnSp>
          <p:sp>
            <p:nvSpPr>
              <p:cNvPr id="3133" name="Rectangle 61"/>
              <p:cNvSpPr>
                <a:spLocks noChangeArrowheads="1"/>
              </p:cNvSpPr>
              <p:nvPr/>
            </p:nvSpPr>
            <p:spPr bwMode="auto">
              <a:xfrm>
                <a:off x="9449" y="7815"/>
                <a:ext cx="1061" cy="4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34" name="AutoShape 62"/>
              <p:cNvCxnSpPr>
                <a:cxnSpLocks noChangeShapeType="1"/>
              </p:cNvCxnSpPr>
              <p:nvPr/>
            </p:nvCxnSpPr>
            <p:spPr bwMode="auto">
              <a:xfrm flipH="1">
                <a:off x="6789" y="5931"/>
                <a:ext cx="1" cy="398"/>
              </a:xfrm>
              <a:prstGeom prst="straightConnector1">
                <a:avLst/>
              </a:prstGeom>
              <a:noFill/>
              <a:ln w="9525">
                <a:solidFill>
                  <a:srgbClr val="000000"/>
                </a:solidFill>
                <a:round/>
                <a:headEnd/>
                <a:tailEnd type="triangle" w="med" len="med"/>
              </a:ln>
            </p:spPr>
          </p:cxnSp>
          <p:cxnSp>
            <p:nvCxnSpPr>
              <p:cNvPr id="3135" name="AutoShape 63"/>
              <p:cNvCxnSpPr>
                <a:cxnSpLocks noChangeShapeType="1"/>
              </p:cNvCxnSpPr>
              <p:nvPr/>
            </p:nvCxnSpPr>
            <p:spPr bwMode="auto">
              <a:xfrm flipV="1">
                <a:off x="7061" y="5931"/>
                <a:ext cx="1" cy="416"/>
              </a:xfrm>
              <a:prstGeom prst="straightConnector1">
                <a:avLst/>
              </a:prstGeom>
              <a:noFill/>
              <a:ln w="9525">
                <a:solidFill>
                  <a:srgbClr val="000000"/>
                </a:solidFill>
                <a:round/>
                <a:headEnd/>
                <a:tailEnd type="triangle" w="med" len="med"/>
              </a:ln>
            </p:spPr>
          </p:cxnSp>
          <p:cxnSp>
            <p:nvCxnSpPr>
              <p:cNvPr id="3136" name="AutoShape 64"/>
              <p:cNvCxnSpPr>
                <a:cxnSpLocks noChangeShapeType="1"/>
              </p:cNvCxnSpPr>
              <p:nvPr/>
            </p:nvCxnSpPr>
            <p:spPr bwMode="auto">
              <a:xfrm flipH="1">
                <a:off x="6890" y="8473"/>
                <a:ext cx="1" cy="398"/>
              </a:xfrm>
              <a:prstGeom prst="straightConnector1">
                <a:avLst/>
              </a:prstGeom>
              <a:noFill/>
              <a:ln w="9525">
                <a:solidFill>
                  <a:srgbClr val="000000"/>
                </a:solidFill>
                <a:round/>
                <a:headEnd/>
                <a:tailEnd type="triangle" w="med" len="med"/>
              </a:ln>
            </p:spPr>
          </p:cxnSp>
          <p:cxnSp>
            <p:nvCxnSpPr>
              <p:cNvPr id="3137" name="AutoShape 65"/>
              <p:cNvCxnSpPr>
                <a:cxnSpLocks noChangeShapeType="1"/>
              </p:cNvCxnSpPr>
              <p:nvPr/>
            </p:nvCxnSpPr>
            <p:spPr bwMode="auto">
              <a:xfrm flipV="1">
                <a:off x="7158" y="8473"/>
                <a:ext cx="1" cy="416"/>
              </a:xfrm>
              <a:prstGeom prst="straightConnector1">
                <a:avLst/>
              </a:prstGeom>
              <a:noFill/>
              <a:ln w="9525">
                <a:solidFill>
                  <a:srgbClr val="000000"/>
                </a:solidFill>
                <a:round/>
                <a:headEnd/>
                <a:tailEnd type="triangle" w="med" len="med"/>
              </a:ln>
            </p:spPr>
          </p:cxnSp>
          <p:cxnSp>
            <p:nvCxnSpPr>
              <p:cNvPr id="3138" name="AutoShape 66"/>
              <p:cNvCxnSpPr>
                <a:cxnSpLocks noChangeShapeType="1"/>
              </p:cNvCxnSpPr>
              <p:nvPr/>
            </p:nvCxnSpPr>
            <p:spPr bwMode="auto">
              <a:xfrm flipH="1">
                <a:off x="6828" y="11185"/>
                <a:ext cx="1" cy="398"/>
              </a:xfrm>
              <a:prstGeom prst="straightConnector1">
                <a:avLst/>
              </a:prstGeom>
              <a:noFill/>
              <a:ln w="9525">
                <a:solidFill>
                  <a:srgbClr val="000000"/>
                </a:solidFill>
                <a:round/>
                <a:headEnd/>
                <a:tailEnd type="triangle" w="med" len="med"/>
              </a:ln>
            </p:spPr>
          </p:cxnSp>
          <p:cxnSp>
            <p:nvCxnSpPr>
              <p:cNvPr id="3139" name="AutoShape 67"/>
              <p:cNvCxnSpPr>
                <a:cxnSpLocks noChangeShapeType="1"/>
              </p:cNvCxnSpPr>
              <p:nvPr/>
            </p:nvCxnSpPr>
            <p:spPr bwMode="auto">
              <a:xfrm flipV="1">
                <a:off x="7092" y="11185"/>
                <a:ext cx="1" cy="416"/>
              </a:xfrm>
              <a:prstGeom prst="straightConnector1">
                <a:avLst/>
              </a:prstGeom>
              <a:noFill/>
              <a:ln w="9525">
                <a:solidFill>
                  <a:srgbClr val="000000"/>
                </a:solidFill>
                <a:round/>
                <a:headEnd/>
                <a:tailEnd type="triangle" w="med" len="med"/>
              </a:ln>
            </p:spPr>
          </p:cxnSp>
          <p:grpSp>
            <p:nvGrpSpPr>
              <p:cNvPr id="3140" name="Group 68"/>
              <p:cNvGrpSpPr>
                <a:grpSpLocks/>
              </p:cNvGrpSpPr>
              <p:nvPr/>
            </p:nvGrpSpPr>
            <p:grpSpPr bwMode="auto">
              <a:xfrm>
                <a:off x="6105" y="6263"/>
                <a:ext cx="1702" cy="639"/>
                <a:chOff x="7989" y="1903"/>
                <a:chExt cx="2180" cy="639"/>
              </a:xfrm>
            </p:grpSpPr>
            <p:sp>
              <p:nvSpPr>
                <p:cNvPr id="3141" name="Rectangle 69"/>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2" name="Rectangle 70"/>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3" name="Rectangle 71"/>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44" name="Text Box 72"/>
              <p:cNvSpPr txBox="1">
                <a:spLocks noChangeArrowheads="1"/>
              </p:cNvSpPr>
              <p:nvPr/>
            </p:nvSpPr>
            <p:spPr bwMode="auto">
              <a:xfrm>
                <a:off x="6387" y="6378"/>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145" name="Group 73"/>
              <p:cNvGrpSpPr>
                <a:grpSpLocks/>
              </p:cNvGrpSpPr>
              <p:nvPr/>
            </p:nvGrpSpPr>
            <p:grpSpPr bwMode="auto">
              <a:xfrm>
                <a:off x="6204" y="8832"/>
                <a:ext cx="1702" cy="639"/>
                <a:chOff x="7989" y="1903"/>
                <a:chExt cx="2180" cy="639"/>
              </a:xfrm>
            </p:grpSpPr>
            <p:sp>
              <p:nvSpPr>
                <p:cNvPr id="3146" name="Rectangle 74"/>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7" name="Rectangle 75"/>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8" name="Rectangle 76"/>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49" name="Text Box 77"/>
              <p:cNvSpPr txBox="1">
                <a:spLocks noChangeArrowheads="1"/>
              </p:cNvSpPr>
              <p:nvPr/>
            </p:nvSpPr>
            <p:spPr bwMode="auto">
              <a:xfrm>
                <a:off x="6486" y="8947"/>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Medi_lab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150" name="Group 78"/>
              <p:cNvGrpSpPr>
                <a:grpSpLocks/>
              </p:cNvGrpSpPr>
              <p:nvPr/>
            </p:nvGrpSpPr>
            <p:grpSpPr bwMode="auto">
              <a:xfrm>
                <a:off x="6156" y="11525"/>
                <a:ext cx="1687" cy="639"/>
                <a:chOff x="5739" y="7969"/>
                <a:chExt cx="1687" cy="639"/>
              </a:xfrm>
            </p:grpSpPr>
            <p:sp>
              <p:nvSpPr>
                <p:cNvPr id="3151" name="Rectangle 79"/>
                <p:cNvSpPr>
                  <a:spLocks noChangeArrowheads="1"/>
                </p:cNvSpPr>
                <p:nvPr/>
              </p:nvSpPr>
              <p:spPr bwMode="auto">
                <a:xfrm>
                  <a:off x="5739" y="8045"/>
                  <a:ext cx="1589"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2" name="Rectangle 80"/>
                <p:cNvSpPr>
                  <a:spLocks noChangeArrowheads="1"/>
                </p:cNvSpPr>
                <p:nvPr/>
              </p:nvSpPr>
              <p:spPr bwMode="auto">
                <a:xfrm>
                  <a:off x="5739" y="8045"/>
                  <a:ext cx="22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3" name="Rectangle 81"/>
                <p:cNvSpPr>
                  <a:spLocks noChangeArrowheads="1"/>
                </p:cNvSpPr>
                <p:nvPr/>
              </p:nvSpPr>
              <p:spPr bwMode="auto">
                <a:xfrm>
                  <a:off x="7201" y="7969"/>
                  <a:ext cx="225" cy="63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54" name="Text Box 82"/>
              <p:cNvSpPr txBox="1">
                <a:spLocks noChangeArrowheads="1"/>
              </p:cNvSpPr>
              <p:nvPr/>
            </p:nvSpPr>
            <p:spPr bwMode="auto">
              <a:xfrm>
                <a:off x="6423" y="11653"/>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Medi_lab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5" name="Rectangle 83"/>
              <p:cNvSpPr>
                <a:spLocks noChangeArrowheads="1"/>
              </p:cNvSpPr>
              <p:nvPr/>
            </p:nvSpPr>
            <p:spPr bwMode="auto">
              <a:xfrm>
                <a:off x="2323" y="7761"/>
                <a:ext cx="688" cy="3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6" name="Text Box 84"/>
              <p:cNvSpPr txBox="1">
                <a:spLocks noChangeArrowheads="1"/>
              </p:cNvSpPr>
              <p:nvPr/>
            </p:nvSpPr>
            <p:spPr bwMode="auto">
              <a:xfrm>
                <a:off x="6433" y="5023"/>
                <a:ext cx="1086"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Approve/ deny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7" name="Text Box 85"/>
              <p:cNvSpPr txBox="1">
                <a:spLocks noChangeArrowheads="1"/>
              </p:cNvSpPr>
              <p:nvPr/>
            </p:nvSpPr>
            <p:spPr bwMode="auto">
              <a:xfrm>
                <a:off x="6433" y="7458"/>
                <a:ext cx="1183"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Search lab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8" name="Text Box 86"/>
              <p:cNvSpPr txBox="1">
                <a:spLocks noChangeArrowheads="1"/>
              </p:cNvSpPr>
              <p:nvPr/>
            </p:nvSpPr>
            <p:spPr bwMode="auto">
              <a:xfrm>
                <a:off x="6298" y="10230"/>
                <a:ext cx="1204"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lab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9" name="Text Box 87"/>
              <p:cNvSpPr txBox="1">
                <a:spLocks noChangeArrowheads="1"/>
              </p:cNvSpPr>
              <p:nvPr/>
            </p:nvSpPr>
            <p:spPr bwMode="auto">
              <a:xfrm>
                <a:off x="3620" y="7761"/>
                <a:ext cx="1346"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Lab management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60" name="WordArt 88"/>
              <p:cNvSpPr>
                <a:spLocks noChangeArrowheads="1" noChangeShapeType="1" noTextEdit="1"/>
              </p:cNvSpPr>
              <p:nvPr/>
            </p:nvSpPr>
            <p:spPr bwMode="auto">
              <a:xfrm rot="-46465752">
                <a:off x="4639" y="6319"/>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details</a:t>
                </a:r>
                <a:endParaRPr lang="en-US" sz="2000" kern="10" spc="0">
                  <a:ln w="9525">
                    <a:noFill/>
                    <a:round/>
                    <a:headEnd/>
                    <a:tailEnd/>
                  </a:ln>
                  <a:solidFill>
                    <a:srgbClr val="000000"/>
                  </a:solidFill>
                  <a:effectLst/>
                  <a:latin typeface="Arial"/>
                  <a:cs typeface="Arial"/>
                </a:endParaRPr>
              </a:p>
            </p:txBody>
          </p:sp>
          <p:sp>
            <p:nvSpPr>
              <p:cNvPr id="3161" name="WordArt 89"/>
              <p:cNvSpPr>
                <a:spLocks noChangeArrowheads="1" noChangeShapeType="1" noTextEdit="1"/>
              </p:cNvSpPr>
              <p:nvPr/>
            </p:nvSpPr>
            <p:spPr bwMode="auto">
              <a:xfrm>
                <a:off x="5091" y="7699"/>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details</a:t>
                </a:r>
                <a:endParaRPr lang="en-US" sz="2000" kern="10" spc="0">
                  <a:ln w="9525">
                    <a:noFill/>
                    <a:round/>
                    <a:headEnd/>
                    <a:tailEnd/>
                  </a:ln>
                  <a:solidFill>
                    <a:srgbClr val="000000"/>
                  </a:solidFill>
                  <a:effectLst/>
                  <a:latin typeface="Arial"/>
                  <a:cs typeface="Arial"/>
                </a:endParaRPr>
              </a:p>
            </p:txBody>
          </p:sp>
          <p:sp>
            <p:nvSpPr>
              <p:cNvPr id="3162" name="WordArt 90"/>
              <p:cNvSpPr>
                <a:spLocks noChangeArrowheads="1" noChangeShapeType="1" noTextEdit="1"/>
              </p:cNvSpPr>
              <p:nvPr/>
            </p:nvSpPr>
            <p:spPr bwMode="auto">
              <a:xfrm rot="-46465752">
                <a:off x="8006" y="9525"/>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details</a:t>
                </a:r>
                <a:endParaRPr lang="en-US" sz="2000" kern="10" spc="0">
                  <a:ln w="9525">
                    <a:noFill/>
                    <a:round/>
                    <a:headEnd/>
                    <a:tailEnd/>
                  </a:ln>
                  <a:solidFill>
                    <a:srgbClr val="000000"/>
                  </a:solidFill>
                  <a:effectLst/>
                  <a:latin typeface="Arial"/>
                  <a:cs typeface="Arial"/>
                </a:endParaRPr>
              </a:p>
            </p:txBody>
          </p:sp>
          <p:sp>
            <p:nvSpPr>
              <p:cNvPr id="3163" name="WordArt 91"/>
              <p:cNvSpPr>
                <a:spLocks noChangeArrowheads="1" noChangeShapeType="1" noTextEdit="1"/>
              </p:cNvSpPr>
              <p:nvPr/>
            </p:nvSpPr>
            <p:spPr bwMode="auto">
              <a:xfrm>
                <a:off x="8082" y="7823"/>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details</a:t>
                </a:r>
                <a:endParaRPr lang="en-US" sz="2000" kern="10" spc="0">
                  <a:ln w="9525">
                    <a:noFill/>
                    <a:round/>
                    <a:headEnd/>
                    <a:tailEnd/>
                  </a:ln>
                  <a:solidFill>
                    <a:srgbClr val="000000"/>
                  </a:solidFill>
                  <a:effectLst/>
                  <a:latin typeface="Arial"/>
                  <a:cs typeface="Arial"/>
                </a:endParaRPr>
              </a:p>
            </p:txBody>
          </p:sp>
          <p:sp>
            <p:nvSpPr>
              <p:cNvPr id="3164" name="WordArt 92"/>
              <p:cNvSpPr>
                <a:spLocks noChangeArrowheads="1" noChangeShapeType="1" noTextEdit="1"/>
              </p:cNvSpPr>
              <p:nvPr/>
            </p:nvSpPr>
            <p:spPr bwMode="auto">
              <a:xfrm rot="3329488">
                <a:off x="8184" y="6533"/>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details</a:t>
                </a:r>
                <a:endParaRPr lang="en-US" sz="2000" kern="10" spc="0">
                  <a:ln w="9525">
                    <a:noFill/>
                    <a:round/>
                    <a:headEnd/>
                    <a:tailEnd/>
                  </a:ln>
                  <a:solidFill>
                    <a:srgbClr val="000000"/>
                  </a:solidFill>
                  <a:effectLst/>
                  <a:latin typeface="Arial"/>
                  <a:cs typeface="Arial"/>
                </a:endParaRPr>
              </a:p>
            </p:txBody>
          </p:sp>
        </p:grpSp>
        <p:sp>
          <p:nvSpPr>
            <p:cNvPr id="3165" name="WordArt 93"/>
            <p:cNvSpPr>
              <a:spLocks noChangeArrowheads="1" noChangeShapeType="1" noTextEdit="1"/>
            </p:cNvSpPr>
            <p:nvPr/>
          </p:nvSpPr>
          <p:spPr bwMode="auto">
            <a:xfrm rot="2732451">
              <a:off x="4639" y="9647"/>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details</a:t>
              </a:r>
              <a:endParaRPr lang="en-US" sz="2000" kern="10" spc="0">
                <a:ln w="9525">
                  <a:noFill/>
                  <a:round/>
                  <a:headEnd/>
                  <a:tailEnd/>
                </a:ln>
                <a:solidFill>
                  <a:srgbClr val="000000"/>
                </a:solidFill>
                <a:effectLst/>
                <a:latin typeface="Arial"/>
                <a:cs typeface="Arial"/>
              </a:endParaRPr>
            </a:p>
          </p:txBody>
        </p:sp>
      </p:grpSp>
      <p:grpSp>
        <p:nvGrpSpPr>
          <p:cNvPr id="3166" name="Group 94"/>
          <p:cNvGrpSpPr>
            <a:grpSpLocks/>
          </p:cNvGrpSpPr>
          <p:nvPr/>
        </p:nvGrpSpPr>
        <p:grpSpPr bwMode="auto">
          <a:xfrm>
            <a:off x="3505200" y="3124200"/>
            <a:ext cx="5591175" cy="3733799"/>
            <a:chOff x="1386" y="1874"/>
            <a:chExt cx="9285" cy="6293"/>
          </a:xfrm>
        </p:grpSpPr>
        <p:cxnSp>
          <p:nvCxnSpPr>
            <p:cNvPr id="3167" name="AutoShape 95"/>
            <p:cNvCxnSpPr>
              <a:cxnSpLocks noChangeShapeType="1"/>
            </p:cNvCxnSpPr>
            <p:nvPr/>
          </p:nvCxnSpPr>
          <p:spPr bwMode="auto">
            <a:xfrm>
              <a:off x="2957" y="4581"/>
              <a:ext cx="527" cy="0"/>
            </a:xfrm>
            <a:prstGeom prst="straightConnector1">
              <a:avLst/>
            </a:prstGeom>
            <a:noFill/>
            <a:ln w="9525">
              <a:solidFill>
                <a:srgbClr val="000000"/>
              </a:solidFill>
              <a:round/>
              <a:headEnd/>
              <a:tailEnd type="triangle" w="med" len="med"/>
            </a:ln>
          </p:spPr>
        </p:cxnSp>
        <p:sp>
          <p:nvSpPr>
            <p:cNvPr id="3168" name="Oval 96"/>
            <p:cNvSpPr>
              <a:spLocks noChangeArrowheads="1"/>
            </p:cNvSpPr>
            <p:nvPr/>
          </p:nvSpPr>
          <p:spPr bwMode="auto">
            <a:xfrm>
              <a:off x="3468" y="4044"/>
              <a:ext cx="1391" cy="107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69" name="Oval 97"/>
            <p:cNvSpPr>
              <a:spLocks noChangeArrowheads="1"/>
            </p:cNvSpPr>
            <p:nvPr/>
          </p:nvSpPr>
          <p:spPr bwMode="auto">
            <a:xfrm>
              <a:off x="6126" y="4030"/>
              <a:ext cx="1631" cy="10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70" name="AutoShape 98"/>
            <p:cNvCxnSpPr>
              <a:cxnSpLocks noChangeShapeType="1"/>
            </p:cNvCxnSpPr>
            <p:nvPr/>
          </p:nvCxnSpPr>
          <p:spPr bwMode="auto">
            <a:xfrm>
              <a:off x="4858" y="4615"/>
              <a:ext cx="1268" cy="0"/>
            </a:xfrm>
            <a:prstGeom prst="straightConnector1">
              <a:avLst/>
            </a:prstGeom>
            <a:noFill/>
            <a:ln w="9525">
              <a:solidFill>
                <a:srgbClr val="000000"/>
              </a:solidFill>
              <a:round/>
              <a:headEnd/>
              <a:tailEnd type="triangle" w="med" len="med"/>
            </a:ln>
          </p:spPr>
        </p:cxnSp>
        <p:cxnSp>
          <p:nvCxnSpPr>
            <p:cNvPr id="3171" name="AutoShape 99"/>
            <p:cNvCxnSpPr>
              <a:cxnSpLocks noChangeShapeType="1"/>
            </p:cNvCxnSpPr>
            <p:nvPr/>
          </p:nvCxnSpPr>
          <p:spPr bwMode="auto">
            <a:xfrm>
              <a:off x="7757" y="4572"/>
              <a:ext cx="1443" cy="1"/>
            </a:xfrm>
            <a:prstGeom prst="straightConnector1">
              <a:avLst/>
            </a:prstGeom>
            <a:noFill/>
            <a:ln w="9525">
              <a:solidFill>
                <a:srgbClr val="000000"/>
              </a:solidFill>
              <a:round/>
              <a:headEnd/>
              <a:tailEnd type="triangle" w="med" len="med"/>
            </a:ln>
          </p:spPr>
        </p:cxnSp>
        <p:sp>
          <p:nvSpPr>
            <p:cNvPr id="3172" name="Oval 100"/>
            <p:cNvSpPr>
              <a:spLocks noChangeArrowheads="1"/>
            </p:cNvSpPr>
            <p:nvPr/>
          </p:nvSpPr>
          <p:spPr bwMode="auto">
            <a:xfrm>
              <a:off x="5933" y="6076"/>
              <a:ext cx="1539" cy="10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73" name="AutoShape 101"/>
            <p:cNvCxnSpPr>
              <a:cxnSpLocks noChangeShapeType="1"/>
            </p:cNvCxnSpPr>
            <p:nvPr/>
          </p:nvCxnSpPr>
          <p:spPr bwMode="auto">
            <a:xfrm>
              <a:off x="4768" y="4868"/>
              <a:ext cx="1165" cy="1659"/>
            </a:xfrm>
            <a:prstGeom prst="straightConnector1">
              <a:avLst/>
            </a:prstGeom>
            <a:noFill/>
            <a:ln w="9525">
              <a:solidFill>
                <a:srgbClr val="000000"/>
              </a:solidFill>
              <a:round/>
              <a:headEnd/>
              <a:tailEnd type="triangle" w="med" len="med"/>
            </a:ln>
          </p:spPr>
        </p:cxnSp>
        <p:cxnSp>
          <p:nvCxnSpPr>
            <p:cNvPr id="3174" name="AutoShape 102"/>
            <p:cNvCxnSpPr>
              <a:cxnSpLocks noChangeShapeType="1"/>
            </p:cNvCxnSpPr>
            <p:nvPr/>
          </p:nvCxnSpPr>
          <p:spPr bwMode="auto">
            <a:xfrm flipV="1">
              <a:off x="7472" y="4611"/>
              <a:ext cx="1739" cy="1916"/>
            </a:xfrm>
            <a:prstGeom prst="straightConnector1">
              <a:avLst/>
            </a:prstGeom>
            <a:noFill/>
            <a:ln w="9525">
              <a:solidFill>
                <a:srgbClr val="000000"/>
              </a:solidFill>
              <a:round/>
              <a:headEnd/>
              <a:tailEnd type="triangle" w="med" len="med"/>
            </a:ln>
          </p:spPr>
        </p:cxnSp>
        <p:cxnSp>
          <p:nvCxnSpPr>
            <p:cNvPr id="3175" name="AutoShape 103"/>
            <p:cNvCxnSpPr>
              <a:cxnSpLocks noChangeShapeType="1"/>
            </p:cNvCxnSpPr>
            <p:nvPr/>
          </p:nvCxnSpPr>
          <p:spPr bwMode="auto">
            <a:xfrm flipH="1">
              <a:off x="6682" y="5103"/>
              <a:ext cx="1" cy="398"/>
            </a:xfrm>
            <a:prstGeom prst="straightConnector1">
              <a:avLst/>
            </a:prstGeom>
            <a:noFill/>
            <a:ln w="9525">
              <a:solidFill>
                <a:srgbClr val="000000"/>
              </a:solidFill>
              <a:round/>
              <a:headEnd/>
              <a:tailEnd type="triangle" w="med" len="med"/>
            </a:ln>
          </p:spPr>
        </p:cxnSp>
        <p:cxnSp>
          <p:nvCxnSpPr>
            <p:cNvPr id="3176" name="AutoShape 104"/>
            <p:cNvCxnSpPr>
              <a:cxnSpLocks noChangeShapeType="1"/>
            </p:cNvCxnSpPr>
            <p:nvPr/>
          </p:nvCxnSpPr>
          <p:spPr bwMode="auto">
            <a:xfrm flipV="1">
              <a:off x="6950" y="5103"/>
              <a:ext cx="1" cy="416"/>
            </a:xfrm>
            <a:prstGeom prst="straightConnector1">
              <a:avLst/>
            </a:prstGeom>
            <a:noFill/>
            <a:ln w="9525">
              <a:solidFill>
                <a:srgbClr val="000000"/>
              </a:solidFill>
              <a:round/>
              <a:headEnd/>
              <a:tailEnd type="triangle" w="med" len="med"/>
            </a:ln>
          </p:spPr>
        </p:cxnSp>
        <p:cxnSp>
          <p:nvCxnSpPr>
            <p:cNvPr id="3177" name="AutoShape 105"/>
            <p:cNvCxnSpPr>
              <a:cxnSpLocks noChangeShapeType="1"/>
            </p:cNvCxnSpPr>
            <p:nvPr/>
          </p:nvCxnSpPr>
          <p:spPr bwMode="auto">
            <a:xfrm flipH="1">
              <a:off x="6620" y="7188"/>
              <a:ext cx="1" cy="398"/>
            </a:xfrm>
            <a:prstGeom prst="straightConnector1">
              <a:avLst/>
            </a:prstGeom>
            <a:noFill/>
            <a:ln w="9525">
              <a:solidFill>
                <a:srgbClr val="000000"/>
              </a:solidFill>
              <a:round/>
              <a:headEnd/>
              <a:tailEnd type="triangle" w="med" len="med"/>
            </a:ln>
          </p:spPr>
        </p:cxnSp>
        <p:cxnSp>
          <p:nvCxnSpPr>
            <p:cNvPr id="3178" name="AutoShape 106"/>
            <p:cNvCxnSpPr>
              <a:cxnSpLocks noChangeShapeType="1"/>
            </p:cNvCxnSpPr>
            <p:nvPr/>
          </p:nvCxnSpPr>
          <p:spPr bwMode="auto">
            <a:xfrm flipV="1">
              <a:off x="6884" y="7188"/>
              <a:ext cx="1" cy="416"/>
            </a:xfrm>
            <a:prstGeom prst="straightConnector1">
              <a:avLst/>
            </a:prstGeom>
            <a:noFill/>
            <a:ln w="9525">
              <a:solidFill>
                <a:srgbClr val="000000"/>
              </a:solidFill>
              <a:round/>
              <a:headEnd/>
              <a:tailEnd type="triangle" w="med" len="med"/>
            </a:ln>
          </p:spPr>
        </p:cxnSp>
        <p:grpSp>
          <p:nvGrpSpPr>
            <p:cNvPr id="3179" name="Group 107"/>
            <p:cNvGrpSpPr>
              <a:grpSpLocks/>
            </p:cNvGrpSpPr>
            <p:nvPr/>
          </p:nvGrpSpPr>
          <p:grpSpPr bwMode="auto">
            <a:xfrm>
              <a:off x="5996" y="5462"/>
              <a:ext cx="1702" cy="639"/>
              <a:chOff x="7989" y="1903"/>
              <a:chExt cx="2180" cy="639"/>
            </a:xfrm>
          </p:grpSpPr>
          <p:sp>
            <p:nvSpPr>
              <p:cNvPr id="3180" name="Rectangle 108"/>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1" name="Rectangle 109"/>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2" name="Rectangle 110"/>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83" name="Text Box 111"/>
            <p:cNvSpPr txBox="1">
              <a:spLocks noChangeArrowheads="1"/>
            </p:cNvSpPr>
            <p:nvPr/>
          </p:nvSpPr>
          <p:spPr bwMode="auto">
            <a:xfrm>
              <a:off x="6278" y="5577"/>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Sales_data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184" name="Group 112"/>
            <p:cNvGrpSpPr>
              <a:grpSpLocks/>
            </p:cNvGrpSpPr>
            <p:nvPr/>
          </p:nvGrpSpPr>
          <p:grpSpPr bwMode="auto">
            <a:xfrm>
              <a:off x="5948" y="7528"/>
              <a:ext cx="1687" cy="639"/>
              <a:chOff x="5739" y="7969"/>
              <a:chExt cx="1687" cy="639"/>
            </a:xfrm>
          </p:grpSpPr>
          <p:sp>
            <p:nvSpPr>
              <p:cNvPr id="3185" name="Rectangle 113"/>
              <p:cNvSpPr>
                <a:spLocks noChangeArrowheads="1"/>
              </p:cNvSpPr>
              <p:nvPr/>
            </p:nvSpPr>
            <p:spPr bwMode="auto">
              <a:xfrm>
                <a:off x="5739" y="8045"/>
                <a:ext cx="1589"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6" name="Rectangle 114"/>
              <p:cNvSpPr>
                <a:spLocks noChangeArrowheads="1"/>
              </p:cNvSpPr>
              <p:nvPr/>
            </p:nvSpPr>
            <p:spPr bwMode="auto">
              <a:xfrm>
                <a:off x="5739" y="8045"/>
                <a:ext cx="22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7" name="Rectangle 115"/>
              <p:cNvSpPr>
                <a:spLocks noChangeArrowheads="1"/>
              </p:cNvSpPr>
              <p:nvPr/>
            </p:nvSpPr>
            <p:spPr bwMode="auto">
              <a:xfrm>
                <a:off x="7201" y="7969"/>
                <a:ext cx="225" cy="63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88" name="Text Box 116"/>
            <p:cNvSpPr txBox="1">
              <a:spLocks noChangeArrowheads="1"/>
            </p:cNvSpPr>
            <p:nvPr/>
          </p:nvSpPr>
          <p:spPr bwMode="auto">
            <a:xfrm>
              <a:off x="6215" y="7656"/>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User_send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9" name="Rectangle 117"/>
            <p:cNvSpPr>
              <a:spLocks noChangeArrowheads="1"/>
            </p:cNvSpPr>
            <p:nvPr/>
          </p:nvSpPr>
          <p:spPr bwMode="auto">
            <a:xfrm>
              <a:off x="1386" y="4318"/>
              <a:ext cx="1571" cy="5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Medical 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0" name="Rectangle 118"/>
            <p:cNvSpPr>
              <a:spLocks noChangeArrowheads="1"/>
            </p:cNvSpPr>
            <p:nvPr/>
          </p:nvSpPr>
          <p:spPr bwMode="auto">
            <a:xfrm>
              <a:off x="9253" y="4270"/>
              <a:ext cx="1418" cy="5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Medical 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191" name="Group 119"/>
            <p:cNvGrpSpPr>
              <a:grpSpLocks/>
            </p:cNvGrpSpPr>
            <p:nvPr/>
          </p:nvGrpSpPr>
          <p:grpSpPr bwMode="auto">
            <a:xfrm>
              <a:off x="3186" y="5449"/>
              <a:ext cx="1702" cy="639"/>
              <a:chOff x="7989" y="1903"/>
              <a:chExt cx="2180" cy="639"/>
            </a:xfrm>
          </p:grpSpPr>
          <p:sp>
            <p:nvSpPr>
              <p:cNvPr id="3192" name="Rectangle 120"/>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3" name="Rectangle 121"/>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4" name="Rectangle 122"/>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95" name="Text Box 123"/>
            <p:cNvSpPr txBox="1">
              <a:spLocks noChangeArrowheads="1"/>
            </p:cNvSpPr>
            <p:nvPr/>
          </p:nvSpPr>
          <p:spPr bwMode="auto">
            <a:xfrm>
              <a:off x="3468" y="5564"/>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96" name="AutoShape 124"/>
            <p:cNvCxnSpPr>
              <a:cxnSpLocks noChangeShapeType="1"/>
            </p:cNvCxnSpPr>
            <p:nvPr/>
          </p:nvCxnSpPr>
          <p:spPr bwMode="auto">
            <a:xfrm flipV="1">
              <a:off x="4582" y="2367"/>
              <a:ext cx="1476" cy="1765"/>
            </a:xfrm>
            <a:prstGeom prst="straightConnector1">
              <a:avLst/>
            </a:prstGeom>
            <a:noFill/>
            <a:ln w="9525">
              <a:solidFill>
                <a:srgbClr val="000000"/>
              </a:solidFill>
              <a:round/>
              <a:headEnd/>
              <a:tailEnd type="triangle" w="med" len="med"/>
            </a:ln>
          </p:spPr>
        </p:cxnSp>
        <p:sp>
          <p:nvSpPr>
            <p:cNvPr id="3197" name="Oval 125"/>
            <p:cNvSpPr>
              <a:spLocks noChangeArrowheads="1"/>
            </p:cNvSpPr>
            <p:nvPr/>
          </p:nvSpPr>
          <p:spPr bwMode="auto">
            <a:xfrm>
              <a:off x="6053" y="1874"/>
              <a:ext cx="1885" cy="11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98" name="AutoShape 126"/>
            <p:cNvCxnSpPr>
              <a:cxnSpLocks noChangeShapeType="1"/>
            </p:cNvCxnSpPr>
            <p:nvPr/>
          </p:nvCxnSpPr>
          <p:spPr bwMode="auto">
            <a:xfrm>
              <a:off x="7938" y="2461"/>
              <a:ext cx="1262" cy="2059"/>
            </a:xfrm>
            <a:prstGeom prst="straightConnector1">
              <a:avLst/>
            </a:prstGeom>
            <a:noFill/>
            <a:ln w="9525">
              <a:solidFill>
                <a:srgbClr val="000000"/>
              </a:solidFill>
              <a:round/>
              <a:headEnd/>
              <a:tailEnd type="triangle" w="med" len="med"/>
            </a:ln>
          </p:spPr>
        </p:cxnSp>
        <p:cxnSp>
          <p:nvCxnSpPr>
            <p:cNvPr id="3199" name="AutoShape 127"/>
            <p:cNvCxnSpPr>
              <a:cxnSpLocks noChangeShapeType="1"/>
            </p:cNvCxnSpPr>
            <p:nvPr/>
          </p:nvCxnSpPr>
          <p:spPr bwMode="auto">
            <a:xfrm flipH="1">
              <a:off x="6581" y="3017"/>
              <a:ext cx="1" cy="398"/>
            </a:xfrm>
            <a:prstGeom prst="straightConnector1">
              <a:avLst/>
            </a:prstGeom>
            <a:noFill/>
            <a:ln w="9525">
              <a:solidFill>
                <a:srgbClr val="000000"/>
              </a:solidFill>
              <a:round/>
              <a:headEnd/>
              <a:tailEnd type="triangle" w="med" len="med"/>
            </a:ln>
          </p:spPr>
        </p:cxnSp>
        <p:cxnSp>
          <p:nvCxnSpPr>
            <p:cNvPr id="3200" name="AutoShape 128"/>
            <p:cNvCxnSpPr>
              <a:cxnSpLocks noChangeShapeType="1"/>
            </p:cNvCxnSpPr>
            <p:nvPr/>
          </p:nvCxnSpPr>
          <p:spPr bwMode="auto">
            <a:xfrm flipV="1">
              <a:off x="6853" y="3017"/>
              <a:ext cx="1" cy="416"/>
            </a:xfrm>
            <a:prstGeom prst="straightConnector1">
              <a:avLst/>
            </a:prstGeom>
            <a:noFill/>
            <a:ln w="9525">
              <a:solidFill>
                <a:srgbClr val="000000"/>
              </a:solidFill>
              <a:round/>
              <a:headEnd/>
              <a:tailEnd type="triangle" w="med" len="med"/>
            </a:ln>
          </p:spPr>
        </p:cxnSp>
        <p:grpSp>
          <p:nvGrpSpPr>
            <p:cNvPr id="3201" name="Group 129"/>
            <p:cNvGrpSpPr>
              <a:grpSpLocks/>
            </p:cNvGrpSpPr>
            <p:nvPr/>
          </p:nvGrpSpPr>
          <p:grpSpPr bwMode="auto">
            <a:xfrm>
              <a:off x="5897" y="3349"/>
              <a:ext cx="1702" cy="639"/>
              <a:chOff x="7989" y="1903"/>
              <a:chExt cx="2180" cy="639"/>
            </a:xfrm>
          </p:grpSpPr>
          <p:sp>
            <p:nvSpPr>
              <p:cNvPr id="3202" name="Rectangle 130"/>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3" name="Rectangle 131"/>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4" name="Rectangle 132"/>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205" name="Text Box 133"/>
            <p:cNvSpPr txBox="1">
              <a:spLocks noChangeArrowheads="1"/>
            </p:cNvSpPr>
            <p:nvPr/>
          </p:nvSpPr>
          <p:spPr bwMode="auto">
            <a:xfrm>
              <a:off x="6179" y="3464"/>
              <a:ext cx="1830"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Medicine_data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6" name="Text Box 134"/>
            <p:cNvSpPr txBox="1">
              <a:spLocks noChangeArrowheads="1"/>
            </p:cNvSpPr>
            <p:nvPr/>
          </p:nvSpPr>
          <p:spPr bwMode="auto">
            <a:xfrm>
              <a:off x="6253" y="2127"/>
              <a:ext cx="1473"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Medicine management</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7" name="Text Box 135"/>
            <p:cNvSpPr txBox="1">
              <a:spLocks noChangeArrowheads="1"/>
            </p:cNvSpPr>
            <p:nvPr/>
          </p:nvSpPr>
          <p:spPr bwMode="auto">
            <a:xfrm>
              <a:off x="6293" y="4249"/>
              <a:ext cx="1268"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View sales detail</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8" name="Text Box 136"/>
            <p:cNvSpPr txBox="1">
              <a:spLocks noChangeArrowheads="1"/>
            </p:cNvSpPr>
            <p:nvPr/>
          </p:nvSpPr>
          <p:spPr bwMode="auto">
            <a:xfrm>
              <a:off x="6190" y="6296"/>
              <a:ext cx="1018"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Reply to user</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9" name="WordArt 137"/>
            <p:cNvSpPr>
              <a:spLocks noChangeArrowheads="1" noChangeShapeType="1" noTextEdit="1"/>
            </p:cNvSpPr>
            <p:nvPr/>
          </p:nvSpPr>
          <p:spPr bwMode="auto">
            <a:xfrm rot="-2867563">
              <a:off x="4631" y="3140"/>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medicine details</a:t>
              </a:r>
              <a:endParaRPr lang="en-US" sz="2000" kern="10" spc="0">
                <a:ln w="9525">
                  <a:noFill/>
                  <a:round/>
                  <a:headEnd/>
                  <a:tailEnd/>
                </a:ln>
                <a:solidFill>
                  <a:srgbClr val="000000"/>
                </a:solidFill>
                <a:effectLst/>
                <a:latin typeface="Arial"/>
                <a:cs typeface="Arial"/>
              </a:endParaRPr>
            </a:p>
          </p:txBody>
        </p:sp>
        <p:sp>
          <p:nvSpPr>
            <p:cNvPr id="3210" name="WordArt 138"/>
            <p:cNvSpPr>
              <a:spLocks noChangeArrowheads="1" noChangeShapeType="1" noTextEdit="1"/>
            </p:cNvSpPr>
            <p:nvPr/>
          </p:nvSpPr>
          <p:spPr bwMode="auto">
            <a:xfrm rot="-2867563">
              <a:off x="7911" y="5651"/>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user details</a:t>
              </a:r>
              <a:endParaRPr lang="en-US" sz="2000" kern="10" spc="0">
                <a:ln w="9525">
                  <a:noFill/>
                  <a:round/>
                  <a:headEnd/>
                  <a:tailEnd/>
                </a:ln>
                <a:solidFill>
                  <a:srgbClr val="000000"/>
                </a:solidFill>
                <a:effectLst/>
                <a:latin typeface="Arial"/>
                <a:cs typeface="Arial"/>
              </a:endParaRPr>
            </a:p>
          </p:txBody>
        </p:sp>
        <p:sp>
          <p:nvSpPr>
            <p:cNvPr id="3211" name="WordArt 139"/>
            <p:cNvSpPr>
              <a:spLocks noChangeArrowheads="1" noChangeShapeType="1" noTextEdit="1"/>
            </p:cNvSpPr>
            <p:nvPr/>
          </p:nvSpPr>
          <p:spPr bwMode="auto">
            <a:xfrm>
              <a:off x="4946" y="4404"/>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sales details</a:t>
              </a:r>
              <a:endParaRPr lang="en-US" sz="2000" kern="10" spc="0">
                <a:ln w="9525">
                  <a:noFill/>
                  <a:round/>
                  <a:headEnd/>
                  <a:tailEnd/>
                </a:ln>
                <a:solidFill>
                  <a:srgbClr val="000000"/>
                </a:solidFill>
                <a:effectLst/>
                <a:latin typeface="Arial"/>
                <a:cs typeface="Arial"/>
              </a:endParaRPr>
            </a:p>
          </p:txBody>
        </p:sp>
        <p:sp>
          <p:nvSpPr>
            <p:cNvPr id="3212" name="WordArt 140"/>
            <p:cNvSpPr>
              <a:spLocks noChangeArrowheads="1" noChangeShapeType="1" noTextEdit="1"/>
            </p:cNvSpPr>
            <p:nvPr/>
          </p:nvSpPr>
          <p:spPr bwMode="auto">
            <a:xfrm>
              <a:off x="7839" y="4404"/>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sales details</a:t>
              </a:r>
              <a:endParaRPr lang="en-US" sz="2000" kern="10" spc="0">
                <a:ln w="9525">
                  <a:noFill/>
                  <a:round/>
                  <a:headEnd/>
                  <a:tailEnd/>
                </a:ln>
                <a:solidFill>
                  <a:srgbClr val="000000"/>
                </a:solidFill>
                <a:effectLst/>
                <a:latin typeface="Arial"/>
                <a:cs typeface="Arial"/>
              </a:endParaRPr>
            </a:p>
          </p:txBody>
        </p:sp>
        <p:sp>
          <p:nvSpPr>
            <p:cNvPr id="3213" name="WordArt 141"/>
            <p:cNvSpPr>
              <a:spLocks noChangeArrowheads="1" noChangeShapeType="1" noTextEdit="1"/>
            </p:cNvSpPr>
            <p:nvPr/>
          </p:nvSpPr>
          <p:spPr bwMode="auto">
            <a:xfrm rot="3464802">
              <a:off x="8152" y="3342"/>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medicine details</a:t>
              </a:r>
              <a:endParaRPr lang="en-US" sz="2000" kern="10" spc="0">
                <a:ln w="9525">
                  <a:noFill/>
                  <a:round/>
                  <a:headEnd/>
                  <a:tailEnd/>
                </a:ln>
                <a:solidFill>
                  <a:srgbClr val="000000"/>
                </a:solidFill>
                <a:effectLst/>
                <a:latin typeface="Arial"/>
                <a:cs typeface="Arial"/>
              </a:endParaRPr>
            </a:p>
          </p:txBody>
        </p:sp>
        <p:sp>
          <p:nvSpPr>
            <p:cNvPr id="3214" name="WordArt 142"/>
            <p:cNvSpPr>
              <a:spLocks noChangeArrowheads="1" noChangeShapeType="1" noTextEdit="1"/>
            </p:cNvSpPr>
            <p:nvPr/>
          </p:nvSpPr>
          <p:spPr bwMode="auto">
            <a:xfrm rot="-18296700">
              <a:off x="4661" y="5651"/>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user details</a:t>
              </a:r>
              <a:endParaRPr lang="en-US" sz="2000" kern="10" spc="0">
                <a:ln w="9525">
                  <a:noFill/>
                  <a:round/>
                  <a:headEnd/>
                  <a:tailEnd/>
                </a:ln>
                <a:solidFill>
                  <a:srgbClr val="000000"/>
                </a:solidFill>
                <a:effectLst/>
                <a:latin typeface="Arial"/>
                <a:cs typeface="Arial"/>
              </a:endParaRPr>
            </a:p>
          </p:txBody>
        </p:sp>
      </p:grpSp>
      <p:sp>
        <p:nvSpPr>
          <p:cNvPr id="144" name="Rectangle 143"/>
          <p:cNvSpPr/>
          <p:nvPr/>
        </p:nvSpPr>
        <p:spPr>
          <a:xfrm>
            <a:off x="5562600" y="2286000"/>
            <a:ext cx="3344377" cy="523220"/>
          </a:xfrm>
          <a:prstGeom prst="rect">
            <a:avLst/>
          </a:prstGeom>
        </p:spPr>
        <p:txBody>
          <a:bodyPr wrap="none">
            <a:spAutoFit/>
          </a:bodyPr>
          <a:lstStyle/>
          <a:p>
            <a:r>
              <a:rPr lang="en-IN" b="1" u="sng" dirty="0" smtClean="0"/>
              <a:t>Level </a:t>
            </a:r>
            <a:r>
              <a:rPr lang="en-IN" b="1" u="sng" dirty="0" smtClean="0"/>
              <a:t> </a:t>
            </a:r>
            <a:r>
              <a:rPr lang="en-IN" sz="2800" u="sng" dirty="0" smtClean="0"/>
              <a:t>1</a:t>
            </a:r>
            <a:r>
              <a:rPr lang="en-IN" b="1" u="sng" dirty="0" smtClean="0"/>
              <a:t> </a:t>
            </a:r>
            <a:r>
              <a:rPr lang="en-IN" b="1" u="sng" dirty="0" smtClean="0"/>
              <a:t>DFD of Medical Store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1"/>
          <p:cNvGrpSpPr>
            <a:grpSpLocks/>
          </p:cNvGrpSpPr>
          <p:nvPr/>
        </p:nvGrpSpPr>
        <p:grpSpPr bwMode="auto">
          <a:xfrm>
            <a:off x="1524000" y="2438400"/>
            <a:ext cx="5676900" cy="2755900"/>
            <a:chOff x="1626" y="9906"/>
            <a:chExt cx="8938" cy="4341"/>
          </a:xfrm>
        </p:grpSpPr>
        <p:cxnSp>
          <p:nvCxnSpPr>
            <p:cNvPr id="2050" name="AutoShape 2"/>
            <p:cNvCxnSpPr>
              <a:cxnSpLocks noChangeShapeType="1"/>
            </p:cNvCxnSpPr>
            <p:nvPr/>
          </p:nvCxnSpPr>
          <p:spPr bwMode="auto">
            <a:xfrm flipH="1">
              <a:off x="4278" y="12449"/>
              <a:ext cx="1" cy="398"/>
            </a:xfrm>
            <a:prstGeom prst="straightConnector1">
              <a:avLst/>
            </a:prstGeom>
            <a:noFill/>
            <a:ln w="9525">
              <a:solidFill>
                <a:srgbClr val="000000"/>
              </a:solidFill>
              <a:round/>
              <a:headEnd/>
              <a:tailEnd type="triangle" w="med" len="med"/>
            </a:ln>
          </p:spPr>
        </p:cxnSp>
        <p:grpSp>
          <p:nvGrpSpPr>
            <p:cNvPr id="2051" name="Group 3"/>
            <p:cNvGrpSpPr>
              <a:grpSpLocks/>
            </p:cNvGrpSpPr>
            <p:nvPr/>
          </p:nvGrpSpPr>
          <p:grpSpPr bwMode="auto">
            <a:xfrm>
              <a:off x="1626" y="9906"/>
              <a:ext cx="8938" cy="4341"/>
              <a:chOff x="1626" y="9923"/>
              <a:chExt cx="8938" cy="4341"/>
            </a:xfrm>
          </p:grpSpPr>
          <p:cxnSp>
            <p:nvCxnSpPr>
              <p:cNvPr id="2052" name="AutoShape 4"/>
              <p:cNvCxnSpPr>
                <a:cxnSpLocks noChangeShapeType="1"/>
              </p:cNvCxnSpPr>
              <p:nvPr/>
            </p:nvCxnSpPr>
            <p:spPr bwMode="auto">
              <a:xfrm>
                <a:off x="3197" y="11889"/>
                <a:ext cx="527" cy="0"/>
              </a:xfrm>
              <a:prstGeom prst="straightConnector1">
                <a:avLst/>
              </a:prstGeom>
              <a:noFill/>
              <a:ln w="9525">
                <a:solidFill>
                  <a:srgbClr val="000000"/>
                </a:solidFill>
                <a:round/>
                <a:headEnd/>
                <a:tailEnd type="triangle" w="med" len="med"/>
              </a:ln>
            </p:spPr>
          </p:cxnSp>
          <p:sp>
            <p:nvSpPr>
              <p:cNvPr id="2053" name="Oval 5"/>
              <p:cNvSpPr>
                <a:spLocks noChangeArrowheads="1"/>
              </p:cNvSpPr>
              <p:nvPr/>
            </p:nvSpPr>
            <p:spPr bwMode="auto">
              <a:xfrm>
                <a:off x="3707" y="11376"/>
                <a:ext cx="1391" cy="107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6366" y="12193"/>
                <a:ext cx="1391" cy="10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5" name="AutoShape 7"/>
              <p:cNvCxnSpPr>
                <a:cxnSpLocks noChangeShapeType="1"/>
              </p:cNvCxnSpPr>
              <p:nvPr/>
            </p:nvCxnSpPr>
            <p:spPr bwMode="auto">
              <a:xfrm>
                <a:off x="5015" y="12224"/>
                <a:ext cx="1347" cy="509"/>
              </a:xfrm>
              <a:prstGeom prst="straightConnector1">
                <a:avLst/>
              </a:prstGeom>
              <a:noFill/>
              <a:ln w="9525">
                <a:solidFill>
                  <a:srgbClr val="000000"/>
                </a:solidFill>
                <a:round/>
                <a:headEnd/>
                <a:tailEnd type="triangle" w="med" len="med"/>
              </a:ln>
            </p:spPr>
          </p:cxnSp>
          <p:cxnSp>
            <p:nvCxnSpPr>
              <p:cNvPr id="2056" name="AutoShape 8"/>
              <p:cNvCxnSpPr>
                <a:cxnSpLocks noChangeShapeType="1"/>
              </p:cNvCxnSpPr>
              <p:nvPr/>
            </p:nvCxnSpPr>
            <p:spPr bwMode="auto">
              <a:xfrm flipV="1">
                <a:off x="7757" y="11889"/>
                <a:ext cx="1683" cy="943"/>
              </a:xfrm>
              <a:prstGeom prst="straightConnector1">
                <a:avLst/>
              </a:prstGeom>
              <a:noFill/>
              <a:ln w="9525">
                <a:solidFill>
                  <a:srgbClr val="000000"/>
                </a:solidFill>
                <a:round/>
                <a:headEnd/>
                <a:tailEnd type="triangle" w="med" len="med"/>
              </a:ln>
            </p:spPr>
          </p:cxnSp>
          <p:cxnSp>
            <p:nvCxnSpPr>
              <p:cNvPr id="2057" name="AutoShape 9"/>
              <p:cNvCxnSpPr>
                <a:cxnSpLocks noChangeShapeType="1"/>
              </p:cNvCxnSpPr>
              <p:nvPr/>
            </p:nvCxnSpPr>
            <p:spPr bwMode="auto">
              <a:xfrm flipH="1">
                <a:off x="6922" y="13266"/>
                <a:ext cx="1" cy="398"/>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flipV="1">
                <a:off x="7190" y="13266"/>
                <a:ext cx="1" cy="416"/>
              </a:xfrm>
              <a:prstGeom prst="straightConnector1">
                <a:avLst/>
              </a:prstGeom>
              <a:noFill/>
              <a:ln w="9525">
                <a:solidFill>
                  <a:srgbClr val="000000"/>
                </a:solidFill>
                <a:round/>
                <a:headEnd/>
                <a:tailEnd type="triangle" w="med" len="med"/>
              </a:ln>
            </p:spPr>
          </p:cxnSp>
          <p:grpSp>
            <p:nvGrpSpPr>
              <p:cNvPr id="2059" name="Group 11"/>
              <p:cNvGrpSpPr>
                <a:grpSpLocks/>
              </p:cNvGrpSpPr>
              <p:nvPr/>
            </p:nvGrpSpPr>
            <p:grpSpPr bwMode="auto">
              <a:xfrm>
                <a:off x="6236" y="13625"/>
                <a:ext cx="1702" cy="639"/>
                <a:chOff x="7989" y="1903"/>
                <a:chExt cx="2180" cy="639"/>
              </a:xfrm>
            </p:grpSpPr>
            <p:sp>
              <p:nvSpPr>
                <p:cNvPr id="2060" name="Rectangle 12"/>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1" name="Rectangle 13"/>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2" name="Rectangle 14"/>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63" name="Text Box 15"/>
              <p:cNvSpPr txBox="1">
                <a:spLocks noChangeArrowheads="1"/>
              </p:cNvSpPr>
              <p:nvPr/>
            </p:nvSpPr>
            <p:spPr bwMode="auto">
              <a:xfrm>
                <a:off x="6518" y="13740"/>
                <a:ext cx="1731"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Lab_packages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1626" y="11626"/>
                <a:ext cx="1571" cy="5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9440" y="11578"/>
                <a:ext cx="1124" cy="5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6" name="AutoShape 18"/>
              <p:cNvCxnSpPr>
                <a:cxnSpLocks noChangeShapeType="1"/>
              </p:cNvCxnSpPr>
              <p:nvPr/>
            </p:nvCxnSpPr>
            <p:spPr bwMode="auto">
              <a:xfrm flipV="1">
                <a:off x="4550" y="12449"/>
                <a:ext cx="1" cy="416"/>
              </a:xfrm>
              <a:prstGeom prst="straightConnector1">
                <a:avLst/>
              </a:prstGeom>
              <a:noFill/>
              <a:ln w="9525">
                <a:solidFill>
                  <a:srgbClr val="000000"/>
                </a:solidFill>
                <a:round/>
                <a:headEnd/>
                <a:tailEnd type="triangle" w="med" len="med"/>
              </a:ln>
            </p:spPr>
          </p:cxnSp>
          <p:grpSp>
            <p:nvGrpSpPr>
              <p:cNvPr id="2067" name="Group 19"/>
              <p:cNvGrpSpPr>
                <a:grpSpLocks/>
              </p:cNvGrpSpPr>
              <p:nvPr/>
            </p:nvGrpSpPr>
            <p:grpSpPr bwMode="auto">
              <a:xfrm>
                <a:off x="3426" y="12795"/>
                <a:ext cx="1702" cy="639"/>
                <a:chOff x="7989" y="1903"/>
                <a:chExt cx="2180" cy="639"/>
              </a:xfrm>
            </p:grpSpPr>
            <p:sp>
              <p:nvSpPr>
                <p:cNvPr id="2068" name="Rectangle 20"/>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9" name="Rectangle 21"/>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0" name="Rectangle 22"/>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71" name="Text Box 23"/>
              <p:cNvSpPr txBox="1">
                <a:spLocks noChangeArrowheads="1"/>
              </p:cNvSpPr>
              <p:nvPr/>
            </p:nvSpPr>
            <p:spPr bwMode="auto">
              <a:xfrm>
                <a:off x="3708" y="12910"/>
                <a:ext cx="1346"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2" name="AutoShape 24"/>
              <p:cNvCxnSpPr>
                <a:cxnSpLocks noChangeShapeType="1"/>
              </p:cNvCxnSpPr>
              <p:nvPr/>
            </p:nvCxnSpPr>
            <p:spPr bwMode="auto">
              <a:xfrm flipV="1">
                <a:off x="4946" y="10491"/>
                <a:ext cx="1347" cy="1087"/>
              </a:xfrm>
              <a:prstGeom prst="straightConnector1">
                <a:avLst/>
              </a:prstGeom>
              <a:noFill/>
              <a:ln w="9525">
                <a:solidFill>
                  <a:srgbClr val="000000"/>
                </a:solidFill>
                <a:round/>
                <a:headEnd/>
                <a:tailEnd type="triangle" w="med" len="med"/>
              </a:ln>
            </p:spPr>
          </p:cxnSp>
          <p:sp>
            <p:nvSpPr>
              <p:cNvPr id="2073" name="Oval 25"/>
              <p:cNvSpPr>
                <a:spLocks noChangeArrowheads="1"/>
              </p:cNvSpPr>
              <p:nvPr/>
            </p:nvSpPr>
            <p:spPr bwMode="auto">
              <a:xfrm>
                <a:off x="6293" y="9923"/>
                <a:ext cx="1546" cy="11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4" name="AutoShape 26"/>
              <p:cNvCxnSpPr>
                <a:cxnSpLocks noChangeShapeType="1"/>
              </p:cNvCxnSpPr>
              <p:nvPr/>
            </p:nvCxnSpPr>
            <p:spPr bwMode="auto">
              <a:xfrm>
                <a:off x="7825" y="10596"/>
                <a:ext cx="1615" cy="1293"/>
              </a:xfrm>
              <a:prstGeom prst="straightConnector1">
                <a:avLst/>
              </a:prstGeom>
              <a:noFill/>
              <a:ln w="9525">
                <a:solidFill>
                  <a:srgbClr val="000000"/>
                </a:solidFill>
                <a:round/>
                <a:headEnd/>
                <a:tailEnd type="triangle" w="med" len="med"/>
              </a:ln>
            </p:spPr>
          </p:cxnSp>
          <p:cxnSp>
            <p:nvCxnSpPr>
              <p:cNvPr id="2075" name="AutoShape 27"/>
              <p:cNvCxnSpPr>
                <a:cxnSpLocks noChangeShapeType="1"/>
              </p:cNvCxnSpPr>
              <p:nvPr/>
            </p:nvCxnSpPr>
            <p:spPr bwMode="auto">
              <a:xfrm flipH="1">
                <a:off x="6821" y="11066"/>
                <a:ext cx="1" cy="398"/>
              </a:xfrm>
              <a:prstGeom prst="straightConnector1">
                <a:avLst/>
              </a:prstGeom>
              <a:noFill/>
              <a:ln w="9525">
                <a:solidFill>
                  <a:srgbClr val="000000"/>
                </a:solidFill>
                <a:round/>
                <a:headEnd/>
                <a:tailEnd type="triangle" w="med" len="med"/>
              </a:ln>
            </p:spPr>
          </p:cxnSp>
          <p:cxnSp>
            <p:nvCxnSpPr>
              <p:cNvPr id="2076" name="AutoShape 28"/>
              <p:cNvCxnSpPr>
                <a:cxnSpLocks noChangeShapeType="1"/>
              </p:cNvCxnSpPr>
              <p:nvPr/>
            </p:nvCxnSpPr>
            <p:spPr bwMode="auto">
              <a:xfrm flipV="1">
                <a:off x="7093" y="11066"/>
                <a:ext cx="1" cy="416"/>
              </a:xfrm>
              <a:prstGeom prst="straightConnector1">
                <a:avLst/>
              </a:prstGeom>
              <a:noFill/>
              <a:ln w="9525">
                <a:solidFill>
                  <a:srgbClr val="000000"/>
                </a:solidFill>
                <a:round/>
                <a:headEnd/>
                <a:tailEnd type="triangle" w="med" len="med"/>
              </a:ln>
            </p:spPr>
          </p:cxnSp>
          <p:grpSp>
            <p:nvGrpSpPr>
              <p:cNvPr id="2077" name="Group 29"/>
              <p:cNvGrpSpPr>
                <a:grpSpLocks/>
              </p:cNvGrpSpPr>
              <p:nvPr/>
            </p:nvGrpSpPr>
            <p:grpSpPr bwMode="auto">
              <a:xfrm>
                <a:off x="6137" y="11398"/>
                <a:ext cx="1702" cy="639"/>
                <a:chOff x="7989" y="1903"/>
                <a:chExt cx="2180" cy="639"/>
              </a:xfrm>
            </p:grpSpPr>
            <p:sp>
              <p:nvSpPr>
                <p:cNvPr id="2078" name="Rectangle 30"/>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9" name="Rectangle 31"/>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0" name="Rectangle 32"/>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81" name="Text Box 33"/>
              <p:cNvSpPr txBox="1">
                <a:spLocks noChangeArrowheads="1"/>
              </p:cNvSpPr>
              <p:nvPr/>
            </p:nvSpPr>
            <p:spPr bwMode="auto">
              <a:xfrm>
                <a:off x="6419" y="11513"/>
                <a:ext cx="1830" cy="4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Lab_facilities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2" name="Text Box 34"/>
              <p:cNvSpPr txBox="1">
                <a:spLocks noChangeArrowheads="1"/>
              </p:cNvSpPr>
              <p:nvPr/>
            </p:nvSpPr>
            <p:spPr bwMode="auto">
              <a:xfrm>
                <a:off x="6496" y="10214"/>
                <a:ext cx="1145"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Manage facilities</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3" name="Text Box 35"/>
              <p:cNvSpPr txBox="1">
                <a:spLocks noChangeArrowheads="1"/>
              </p:cNvSpPr>
              <p:nvPr/>
            </p:nvSpPr>
            <p:spPr bwMode="auto">
              <a:xfrm>
                <a:off x="6530" y="12432"/>
                <a:ext cx="1060" cy="6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Add lab packages</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4" name="WordArt 36"/>
              <p:cNvSpPr>
                <a:spLocks noChangeArrowheads="1" noChangeShapeType="1" noTextEdit="1"/>
              </p:cNvSpPr>
              <p:nvPr/>
            </p:nvSpPr>
            <p:spPr bwMode="auto">
              <a:xfrm rot="-23933137">
                <a:off x="4898" y="10950"/>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facility details</a:t>
                </a:r>
                <a:endParaRPr lang="en-US" sz="2000" kern="10" spc="0">
                  <a:ln w="9525">
                    <a:noFill/>
                    <a:round/>
                    <a:headEnd/>
                    <a:tailEnd/>
                  </a:ln>
                  <a:solidFill>
                    <a:srgbClr val="000000"/>
                  </a:solidFill>
                  <a:effectLst/>
                  <a:latin typeface="Arial"/>
                  <a:cs typeface="Arial"/>
                </a:endParaRPr>
              </a:p>
            </p:txBody>
          </p:sp>
          <p:sp>
            <p:nvSpPr>
              <p:cNvPr id="2085" name="WordArt 37"/>
              <p:cNvSpPr>
                <a:spLocks noChangeArrowheads="1" noChangeShapeType="1" noTextEdit="1"/>
              </p:cNvSpPr>
              <p:nvPr/>
            </p:nvSpPr>
            <p:spPr bwMode="auto">
              <a:xfrm rot="-23403915">
                <a:off x="8150" y="12449"/>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packages details</a:t>
                </a:r>
                <a:endParaRPr lang="en-US" sz="2000" kern="10" spc="0">
                  <a:ln w="9525">
                    <a:noFill/>
                    <a:round/>
                    <a:headEnd/>
                    <a:tailEnd/>
                  </a:ln>
                  <a:solidFill>
                    <a:srgbClr val="000000"/>
                  </a:solidFill>
                  <a:effectLst/>
                  <a:latin typeface="Arial"/>
                  <a:cs typeface="Arial"/>
                </a:endParaRPr>
              </a:p>
            </p:txBody>
          </p:sp>
          <p:sp>
            <p:nvSpPr>
              <p:cNvPr id="2086" name="WordArt 38"/>
              <p:cNvSpPr>
                <a:spLocks noChangeArrowheads="1" noChangeShapeType="1" noTextEdit="1"/>
              </p:cNvSpPr>
              <p:nvPr/>
            </p:nvSpPr>
            <p:spPr bwMode="auto">
              <a:xfrm rot="-18953212">
                <a:off x="8161" y="10964"/>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facility details</a:t>
                </a:r>
                <a:endParaRPr lang="en-US" sz="2000" kern="10" spc="0">
                  <a:ln w="9525">
                    <a:noFill/>
                    <a:round/>
                    <a:headEnd/>
                    <a:tailEnd/>
                  </a:ln>
                  <a:solidFill>
                    <a:srgbClr val="000000"/>
                  </a:solidFill>
                  <a:effectLst/>
                  <a:latin typeface="Arial"/>
                  <a:cs typeface="Arial"/>
                </a:endParaRPr>
              </a:p>
            </p:txBody>
          </p:sp>
          <p:sp>
            <p:nvSpPr>
              <p:cNvPr id="2087" name="WordArt 39"/>
              <p:cNvSpPr>
                <a:spLocks noChangeArrowheads="1" noChangeShapeType="1" noTextEdit="1"/>
              </p:cNvSpPr>
              <p:nvPr/>
            </p:nvSpPr>
            <p:spPr bwMode="auto">
              <a:xfrm rot="-20239898">
                <a:off x="5072" y="12511"/>
                <a:ext cx="1050" cy="116"/>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 packages details</a:t>
                </a:r>
                <a:endParaRPr lang="en-US" sz="2000" kern="10" spc="0">
                  <a:ln w="9525">
                    <a:noFill/>
                    <a:round/>
                    <a:headEnd/>
                    <a:tailEnd/>
                  </a:ln>
                  <a:solidFill>
                    <a:srgbClr val="000000"/>
                  </a:solidFill>
                  <a:effectLst/>
                  <a:latin typeface="Arial"/>
                  <a:cs typeface="Arial"/>
                </a:endParaRPr>
              </a:p>
            </p:txBody>
          </p:sp>
        </p:grpSp>
      </p:grpSp>
      <p:sp>
        <p:nvSpPr>
          <p:cNvPr id="2127" name="Rectangle 79"/>
          <p:cNvSpPr>
            <a:spLocks noChangeArrowheads="1"/>
          </p:cNvSpPr>
          <p:nvPr/>
        </p:nvSpPr>
        <p:spPr bwMode="auto">
          <a:xfrm>
            <a:off x="0" y="1143000"/>
            <a:ext cx="2351926"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 DFD of Lab</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152400" y="461963"/>
            <a:ext cx="4822825" cy="6396037"/>
            <a:chOff x="1030287" y="261937"/>
            <a:chExt cx="5392738" cy="7353300"/>
          </a:xfrm>
        </p:grpSpPr>
        <p:cxnSp>
          <p:nvCxnSpPr>
            <p:cNvPr id="1026" name="AutoShape 2"/>
            <p:cNvCxnSpPr>
              <a:cxnSpLocks noChangeShapeType="1"/>
            </p:cNvCxnSpPr>
            <p:nvPr/>
          </p:nvCxnSpPr>
          <p:spPr bwMode="auto">
            <a:xfrm>
              <a:off x="2974975" y="3748087"/>
              <a:ext cx="708025" cy="2778125"/>
            </a:xfrm>
            <a:prstGeom prst="straightConnector1">
              <a:avLst/>
            </a:prstGeom>
            <a:noFill/>
            <a:ln w="9525">
              <a:solidFill>
                <a:srgbClr val="000000"/>
              </a:solidFill>
              <a:round/>
              <a:headEnd/>
              <a:tailEnd type="triangle" w="med" len="med"/>
            </a:ln>
          </p:spPr>
        </p:cxnSp>
        <p:sp>
          <p:nvSpPr>
            <p:cNvPr id="1027" name="Oval 3"/>
            <p:cNvSpPr>
              <a:spLocks noChangeArrowheads="1"/>
            </p:cNvSpPr>
            <p:nvPr/>
          </p:nvSpPr>
          <p:spPr bwMode="auto">
            <a:xfrm>
              <a:off x="3621087" y="6338887"/>
              <a:ext cx="1144588" cy="6873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28" name="AutoShape 4"/>
            <p:cNvCxnSpPr>
              <a:cxnSpLocks noChangeShapeType="1"/>
            </p:cNvCxnSpPr>
            <p:nvPr/>
          </p:nvCxnSpPr>
          <p:spPr bwMode="auto">
            <a:xfrm flipV="1">
              <a:off x="4702175" y="3709987"/>
              <a:ext cx="1082675" cy="2770188"/>
            </a:xfrm>
            <a:prstGeom prst="straightConnector1">
              <a:avLst/>
            </a:prstGeom>
            <a:noFill/>
            <a:ln w="9525">
              <a:solidFill>
                <a:srgbClr val="000000"/>
              </a:solidFill>
              <a:round/>
              <a:headEnd/>
              <a:tailEnd type="triangle" w="med" len="med"/>
            </a:ln>
          </p:spPr>
        </p:cxnSp>
        <p:cxnSp>
          <p:nvCxnSpPr>
            <p:cNvPr id="1029" name="AutoShape 5"/>
            <p:cNvCxnSpPr>
              <a:cxnSpLocks noChangeShapeType="1"/>
            </p:cNvCxnSpPr>
            <p:nvPr/>
          </p:nvCxnSpPr>
          <p:spPr bwMode="auto">
            <a:xfrm flipH="1">
              <a:off x="4030662" y="7027862"/>
              <a:ext cx="0" cy="236538"/>
            </a:xfrm>
            <a:prstGeom prst="straightConnector1">
              <a:avLst/>
            </a:prstGeom>
            <a:noFill/>
            <a:ln w="9525">
              <a:solidFill>
                <a:srgbClr val="000000"/>
              </a:solidFill>
              <a:round/>
              <a:headEnd/>
              <a:tailEnd type="triangle" w="med" len="med"/>
            </a:ln>
          </p:spPr>
        </p:cxnSp>
        <p:cxnSp>
          <p:nvCxnSpPr>
            <p:cNvPr id="1030" name="AutoShape 6"/>
            <p:cNvCxnSpPr>
              <a:cxnSpLocks noChangeShapeType="1"/>
            </p:cNvCxnSpPr>
            <p:nvPr/>
          </p:nvCxnSpPr>
          <p:spPr bwMode="auto">
            <a:xfrm flipV="1">
              <a:off x="4203700" y="7027862"/>
              <a:ext cx="0" cy="247650"/>
            </a:xfrm>
            <a:prstGeom prst="straightConnector1">
              <a:avLst/>
            </a:prstGeom>
            <a:noFill/>
            <a:ln w="9525">
              <a:solidFill>
                <a:srgbClr val="000000"/>
              </a:solidFill>
              <a:round/>
              <a:headEnd/>
              <a:tailEnd type="triangle" w="med" len="med"/>
            </a:ln>
          </p:spPr>
        </p:cxnSp>
        <p:grpSp>
          <p:nvGrpSpPr>
            <p:cNvPr id="1031" name="Group 7"/>
            <p:cNvGrpSpPr>
              <a:grpSpLocks/>
            </p:cNvGrpSpPr>
            <p:nvPr/>
          </p:nvGrpSpPr>
          <p:grpSpPr bwMode="auto">
            <a:xfrm>
              <a:off x="3640137" y="7237412"/>
              <a:ext cx="1079500" cy="377825"/>
              <a:chOff x="7989" y="1903"/>
              <a:chExt cx="2180" cy="639"/>
            </a:xfrm>
          </p:grpSpPr>
          <p:sp>
            <p:nvSpPr>
              <p:cNvPr id="1032" name="Rectangle 8"/>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Rectangle 9"/>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35" name="Text Box 11"/>
            <p:cNvSpPr txBox="1">
              <a:spLocks noChangeArrowheads="1"/>
            </p:cNvSpPr>
            <p:nvPr/>
          </p:nvSpPr>
          <p:spPr bwMode="auto">
            <a:xfrm>
              <a:off x="3819525" y="7304087"/>
              <a:ext cx="1160462" cy="246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medi_lab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6" name="AutoShape 12"/>
            <p:cNvCxnSpPr>
              <a:cxnSpLocks noChangeShapeType="1"/>
            </p:cNvCxnSpPr>
            <p:nvPr/>
          </p:nvCxnSpPr>
          <p:spPr bwMode="auto">
            <a:xfrm flipV="1">
              <a:off x="2897187" y="755650"/>
              <a:ext cx="765175" cy="2566987"/>
            </a:xfrm>
            <a:prstGeom prst="straightConnector1">
              <a:avLst/>
            </a:prstGeom>
            <a:noFill/>
            <a:ln w="9525">
              <a:solidFill>
                <a:srgbClr val="000000"/>
              </a:solidFill>
              <a:round/>
              <a:headEnd/>
              <a:tailEnd type="triangle" w="med" len="med"/>
            </a:ln>
          </p:spPr>
        </p:cxnSp>
        <p:sp>
          <p:nvSpPr>
            <p:cNvPr id="1037" name="Oval 13"/>
            <p:cNvSpPr>
              <a:spLocks noChangeArrowheads="1"/>
            </p:cNvSpPr>
            <p:nvPr/>
          </p:nvSpPr>
          <p:spPr bwMode="auto">
            <a:xfrm>
              <a:off x="3668712" y="261937"/>
              <a:ext cx="1284288" cy="8540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8" name="AutoShape 14"/>
            <p:cNvCxnSpPr>
              <a:cxnSpLocks noChangeShapeType="1"/>
            </p:cNvCxnSpPr>
            <p:nvPr/>
          </p:nvCxnSpPr>
          <p:spPr bwMode="auto">
            <a:xfrm>
              <a:off x="4953000" y="685800"/>
              <a:ext cx="831850" cy="2700337"/>
            </a:xfrm>
            <a:prstGeom prst="straightConnector1">
              <a:avLst/>
            </a:prstGeom>
            <a:noFill/>
            <a:ln w="9525">
              <a:solidFill>
                <a:srgbClr val="000000"/>
              </a:solidFill>
              <a:round/>
              <a:headEnd/>
              <a:tailEnd type="triangle" w="med" len="med"/>
            </a:ln>
          </p:spPr>
        </p:cxnSp>
        <p:cxnSp>
          <p:nvCxnSpPr>
            <p:cNvPr id="1039" name="AutoShape 15"/>
            <p:cNvCxnSpPr>
              <a:cxnSpLocks noChangeShapeType="1"/>
            </p:cNvCxnSpPr>
            <p:nvPr/>
          </p:nvCxnSpPr>
          <p:spPr bwMode="auto">
            <a:xfrm flipH="1">
              <a:off x="4048125" y="1106487"/>
              <a:ext cx="0" cy="236538"/>
            </a:xfrm>
            <a:prstGeom prst="straightConnector1">
              <a:avLst/>
            </a:prstGeom>
            <a:noFill/>
            <a:ln w="9525">
              <a:solidFill>
                <a:srgbClr val="000000"/>
              </a:solidFill>
              <a:round/>
              <a:headEnd/>
              <a:tailEnd type="triangle" w="med" len="med"/>
            </a:ln>
          </p:spPr>
        </p:cxnSp>
        <p:cxnSp>
          <p:nvCxnSpPr>
            <p:cNvPr id="1040" name="AutoShape 16"/>
            <p:cNvCxnSpPr>
              <a:cxnSpLocks noChangeShapeType="1"/>
            </p:cNvCxnSpPr>
            <p:nvPr/>
          </p:nvCxnSpPr>
          <p:spPr bwMode="auto">
            <a:xfrm flipV="1">
              <a:off x="4221162" y="1106487"/>
              <a:ext cx="0" cy="247650"/>
            </a:xfrm>
            <a:prstGeom prst="straightConnector1">
              <a:avLst/>
            </a:prstGeom>
            <a:noFill/>
            <a:ln w="9525">
              <a:solidFill>
                <a:srgbClr val="000000"/>
              </a:solidFill>
              <a:round/>
              <a:headEnd/>
              <a:tailEnd type="triangle" w="med" len="med"/>
            </a:ln>
          </p:spPr>
        </p:cxnSp>
        <p:grpSp>
          <p:nvGrpSpPr>
            <p:cNvPr id="1041" name="Group 17"/>
            <p:cNvGrpSpPr>
              <a:grpSpLocks/>
            </p:cNvGrpSpPr>
            <p:nvPr/>
          </p:nvGrpSpPr>
          <p:grpSpPr bwMode="auto">
            <a:xfrm>
              <a:off x="3614737" y="1304925"/>
              <a:ext cx="1193800" cy="379412"/>
              <a:chOff x="7989" y="1903"/>
              <a:chExt cx="2180" cy="639"/>
            </a:xfrm>
          </p:grpSpPr>
          <p:sp>
            <p:nvSpPr>
              <p:cNvPr id="1042" name="Rectangle 18"/>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 name="Rectangle 19"/>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Rectangle 20"/>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5" name="Text Box 21"/>
            <p:cNvSpPr txBox="1">
              <a:spLocks noChangeArrowheads="1"/>
            </p:cNvSpPr>
            <p:nvPr/>
          </p:nvSpPr>
          <p:spPr bwMode="auto">
            <a:xfrm>
              <a:off x="3792537" y="1373187"/>
              <a:ext cx="1160463" cy="2444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Complaint_data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6" name="AutoShape 22"/>
            <p:cNvCxnSpPr>
              <a:cxnSpLocks noChangeShapeType="1"/>
            </p:cNvCxnSpPr>
            <p:nvPr/>
          </p:nvCxnSpPr>
          <p:spPr bwMode="auto">
            <a:xfrm>
              <a:off x="1784350" y="3579812"/>
              <a:ext cx="393700" cy="0"/>
            </a:xfrm>
            <a:prstGeom prst="straightConnector1">
              <a:avLst/>
            </a:prstGeom>
            <a:noFill/>
            <a:ln w="9525">
              <a:solidFill>
                <a:srgbClr val="000000"/>
              </a:solidFill>
              <a:round/>
              <a:headEnd/>
              <a:tailEnd type="triangle" w="med" len="med"/>
            </a:ln>
          </p:spPr>
        </p:cxnSp>
        <p:sp>
          <p:nvSpPr>
            <p:cNvPr id="1047" name="Oval 23"/>
            <p:cNvSpPr>
              <a:spLocks noChangeArrowheads="1"/>
            </p:cNvSpPr>
            <p:nvPr/>
          </p:nvSpPr>
          <p:spPr bwMode="auto">
            <a:xfrm>
              <a:off x="2049462" y="3195637"/>
              <a:ext cx="984250" cy="7540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8" name="AutoShape 24"/>
            <p:cNvCxnSpPr>
              <a:cxnSpLocks noChangeShapeType="1"/>
            </p:cNvCxnSpPr>
            <p:nvPr/>
          </p:nvCxnSpPr>
          <p:spPr bwMode="auto">
            <a:xfrm flipV="1">
              <a:off x="3013075" y="2252662"/>
              <a:ext cx="773112" cy="1133475"/>
            </a:xfrm>
            <a:prstGeom prst="straightConnector1">
              <a:avLst/>
            </a:prstGeom>
            <a:noFill/>
            <a:ln w="9525">
              <a:solidFill>
                <a:srgbClr val="000000"/>
              </a:solidFill>
              <a:round/>
              <a:headEnd/>
              <a:tailEnd type="triangle" w="med" len="med"/>
            </a:ln>
          </p:spPr>
        </p:cxnSp>
        <p:sp>
          <p:nvSpPr>
            <p:cNvPr id="1049" name="Oval 25"/>
            <p:cNvSpPr>
              <a:spLocks noChangeArrowheads="1"/>
            </p:cNvSpPr>
            <p:nvPr/>
          </p:nvSpPr>
          <p:spPr bwMode="auto">
            <a:xfrm>
              <a:off x="3741737" y="1800225"/>
              <a:ext cx="1066800" cy="6492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Oval 26"/>
            <p:cNvSpPr>
              <a:spLocks noChangeArrowheads="1"/>
            </p:cNvSpPr>
            <p:nvPr/>
          </p:nvSpPr>
          <p:spPr bwMode="auto">
            <a:xfrm>
              <a:off x="3768725" y="3195637"/>
              <a:ext cx="1039812" cy="698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1" name="AutoShape 27"/>
            <p:cNvCxnSpPr>
              <a:cxnSpLocks noChangeShapeType="1"/>
            </p:cNvCxnSpPr>
            <p:nvPr/>
          </p:nvCxnSpPr>
          <p:spPr bwMode="auto">
            <a:xfrm>
              <a:off x="3033712" y="3551237"/>
              <a:ext cx="746125" cy="0"/>
            </a:xfrm>
            <a:prstGeom prst="straightConnector1">
              <a:avLst/>
            </a:prstGeom>
            <a:noFill/>
            <a:ln w="9525">
              <a:solidFill>
                <a:srgbClr val="000000"/>
              </a:solidFill>
              <a:round/>
              <a:headEnd/>
              <a:tailEnd type="triangle" w="med" len="med"/>
            </a:ln>
          </p:spPr>
        </p:cxnSp>
        <p:cxnSp>
          <p:nvCxnSpPr>
            <p:cNvPr id="1052" name="AutoShape 28"/>
            <p:cNvCxnSpPr>
              <a:cxnSpLocks noChangeShapeType="1"/>
            </p:cNvCxnSpPr>
            <p:nvPr/>
          </p:nvCxnSpPr>
          <p:spPr bwMode="auto">
            <a:xfrm>
              <a:off x="4808537" y="3549650"/>
              <a:ext cx="681038" cy="1587"/>
            </a:xfrm>
            <a:prstGeom prst="straightConnector1">
              <a:avLst/>
            </a:prstGeom>
            <a:noFill/>
            <a:ln w="9525">
              <a:solidFill>
                <a:srgbClr val="000000"/>
              </a:solidFill>
              <a:round/>
              <a:headEnd/>
              <a:tailEnd type="triangle" w="med" len="med"/>
            </a:ln>
          </p:spPr>
        </p:cxnSp>
        <p:cxnSp>
          <p:nvCxnSpPr>
            <p:cNvPr id="1053" name="AutoShape 29"/>
            <p:cNvCxnSpPr>
              <a:cxnSpLocks noChangeShapeType="1"/>
            </p:cNvCxnSpPr>
            <p:nvPr/>
          </p:nvCxnSpPr>
          <p:spPr bwMode="auto">
            <a:xfrm>
              <a:off x="4803775" y="2252662"/>
              <a:ext cx="884237" cy="1133475"/>
            </a:xfrm>
            <a:prstGeom prst="straightConnector1">
              <a:avLst/>
            </a:prstGeom>
            <a:noFill/>
            <a:ln w="9525">
              <a:solidFill>
                <a:srgbClr val="000000"/>
              </a:solidFill>
              <a:round/>
              <a:headEnd/>
              <a:tailEnd type="triangle" w="med" len="med"/>
            </a:ln>
          </p:spPr>
        </p:cxnSp>
        <p:sp>
          <p:nvSpPr>
            <p:cNvPr id="1054" name="Oval 30"/>
            <p:cNvSpPr>
              <a:spLocks noChangeArrowheads="1"/>
            </p:cNvSpPr>
            <p:nvPr/>
          </p:nvSpPr>
          <p:spPr bwMode="auto">
            <a:xfrm>
              <a:off x="3721100" y="4843462"/>
              <a:ext cx="1014412" cy="6667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5" name="AutoShape 31"/>
            <p:cNvCxnSpPr>
              <a:cxnSpLocks noChangeShapeType="1"/>
            </p:cNvCxnSpPr>
            <p:nvPr/>
          </p:nvCxnSpPr>
          <p:spPr bwMode="auto">
            <a:xfrm>
              <a:off x="3013075" y="3709987"/>
              <a:ext cx="803275" cy="1293813"/>
            </a:xfrm>
            <a:prstGeom prst="straightConnector1">
              <a:avLst/>
            </a:prstGeom>
            <a:noFill/>
            <a:ln w="9525">
              <a:solidFill>
                <a:srgbClr val="000000"/>
              </a:solidFill>
              <a:round/>
              <a:headEnd/>
              <a:tailEnd type="triangle" w="med" len="med"/>
            </a:ln>
          </p:spPr>
        </p:cxnSp>
        <p:cxnSp>
          <p:nvCxnSpPr>
            <p:cNvPr id="1056" name="AutoShape 32"/>
            <p:cNvCxnSpPr>
              <a:cxnSpLocks noChangeShapeType="1"/>
            </p:cNvCxnSpPr>
            <p:nvPr/>
          </p:nvCxnSpPr>
          <p:spPr bwMode="auto">
            <a:xfrm flipV="1">
              <a:off x="4651375" y="3709987"/>
              <a:ext cx="876300" cy="1274763"/>
            </a:xfrm>
            <a:prstGeom prst="straightConnector1">
              <a:avLst/>
            </a:prstGeom>
            <a:noFill/>
            <a:ln w="9525">
              <a:solidFill>
                <a:srgbClr val="000000"/>
              </a:solidFill>
              <a:round/>
              <a:headEnd/>
              <a:tailEnd type="triangle" w="med" len="med"/>
            </a:ln>
          </p:spPr>
        </p:cxnSp>
        <p:sp>
          <p:nvSpPr>
            <p:cNvPr id="1057" name="Rectangle 33"/>
            <p:cNvSpPr>
              <a:spLocks noChangeArrowheads="1"/>
            </p:cNvSpPr>
            <p:nvPr/>
          </p:nvSpPr>
          <p:spPr bwMode="auto">
            <a:xfrm>
              <a:off x="5489575" y="3386137"/>
              <a:ext cx="93345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8" name="AutoShape 34"/>
            <p:cNvCxnSpPr>
              <a:cxnSpLocks noChangeShapeType="1"/>
            </p:cNvCxnSpPr>
            <p:nvPr/>
          </p:nvCxnSpPr>
          <p:spPr bwMode="auto">
            <a:xfrm flipH="1">
              <a:off x="4143375" y="3894137"/>
              <a:ext cx="1587" cy="349250"/>
            </a:xfrm>
            <a:prstGeom prst="straightConnector1">
              <a:avLst/>
            </a:prstGeom>
            <a:noFill/>
            <a:ln w="9525">
              <a:solidFill>
                <a:srgbClr val="000000"/>
              </a:solidFill>
              <a:round/>
              <a:headEnd/>
              <a:tailEnd type="triangle" w="med" len="med"/>
            </a:ln>
          </p:spPr>
        </p:cxnSp>
        <p:cxnSp>
          <p:nvCxnSpPr>
            <p:cNvPr id="1059" name="AutoShape 35"/>
            <p:cNvCxnSpPr>
              <a:cxnSpLocks noChangeShapeType="1"/>
            </p:cNvCxnSpPr>
            <p:nvPr/>
          </p:nvCxnSpPr>
          <p:spPr bwMode="auto">
            <a:xfrm flipV="1">
              <a:off x="4319587" y="3894137"/>
              <a:ext cx="0" cy="363538"/>
            </a:xfrm>
            <a:prstGeom prst="straightConnector1">
              <a:avLst/>
            </a:prstGeom>
            <a:noFill/>
            <a:ln w="9525">
              <a:solidFill>
                <a:srgbClr val="000000"/>
              </a:solidFill>
              <a:round/>
              <a:headEnd/>
              <a:tailEnd type="triangle" w="med" len="med"/>
            </a:ln>
          </p:spPr>
        </p:cxnSp>
        <p:cxnSp>
          <p:nvCxnSpPr>
            <p:cNvPr id="1060" name="AutoShape 36"/>
            <p:cNvCxnSpPr>
              <a:cxnSpLocks noChangeShapeType="1"/>
            </p:cNvCxnSpPr>
            <p:nvPr/>
          </p:nvCxnSpPr>
          <p:spPr bwMode="auto">
            <a:xfrm flipH="1">
              <a:off x="4100512" y="5499100"/>
              <a:ext cx="1588" cy="293687"/>
            </a:xfrm>
            <a:prstGeom prst="straightConnector1">
              <a:avLst/>
            </a:prstGeom>
            <a:noFill/>
            <a:ln w="9525">
              <a:solidFill>
                <a:srgbClr val="000000"/>
              </a:solidFill>
              <a:round/>
              <a:headEnd/>
              <a:tailEnd type="triangle" w="med" len="med"/>
            </a:ln>
          </p:spPr>
        </p:cxnSp>
        <p:cxnSp>
          <p:nvCxnSpPr>
            <p:cNvPr id="1061" name="AutoShape 37"/>
            <p:cNvCxnSpPr>
              <a:cxnSpLocks noChangeShapeType="1"/>
            </p:cNvCxnSpPr>
            <p:nvPr/>
          </p:nvCxnSpPr>
          <p:spPr bwMode="auto">
            <a:xfrm flipV="1">
              <a:off x="4275137" y="5499100"/>
              <a:ext cx="0" cy="306387"/>
            </a:xfrm>
            <a:prstGeom prst="straightConnector1">
              <a:avLst/>
            </a:prstGeom>
            <a:noFill/>
            <a:ln w="9525">
              <a:solidFill>
                <a:srgbClr val="000000"/>
              </a:solidFill>
              <a:round/>
              <a:headEnd/>
              <a:tailEnd type="triangle" w="med" len="med"/>
            </a:ln>
          </p:spPr>
        </p:cxnSp>
        <p:grpSp>
          <p:nvGrpSpPr>
            <p:cNvPr id="1062" name="Group 38"/>
            <p:cNvGrpSpPr>
              <a:grpSpLocks/>
            </p:cNvGrpSpPr>
            <p:nvPr/>
          </p:nvGrpSpPr>
          <p:grpSpPr bwMode="auto">
            <a:xfrm>
              <a:off x="3668712" y="2684462"/>
              <a:ext cx="1114425" cy="473075"/>
              <a:chOff x="7989" y="1903"/>
              <a:chExt cx="2180" cy="639"/>
            </a:xfrm>
          </p:grpSpPr>
          <p:sp>
            <p:nvSpPr>
              <p:cNvPr id="1063" name="Rectangle 39"/>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4" name="Rectangle 40"/>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5" name="Rectangle 41"/>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66" name="Text Box 42"/>
            <p:cNvSpPr txBox="1">
              <a:spLocks noChangeArrowheads="1"/>
            </p:cNvSpPr>
            <p:nvPr/>
          </p:nvSpPr>
          <p:spPr bwMode="auto">
            <a:xfrm>
              <a:off x="3854450" y="2768600"/>
              <a:ext cx="881062" cy="306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User_req</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67" name="Group 43"/>
            <p:cNvGrpSpPr>
              <a:grpSpLocks/>
            </p:cNvGrpSpPr>
            <p:nvPr/>
          </p:nvGrpSpPr>
          <p:grpSpPr bwMode="auto">
            <a:xfrm>
              <a:off x="3695700" y="4214812"/>
              <a:ext cx="1112837" cy="473075"/>
              <a:chOff x="7989" y="1903"/>
              <a:chExt cx="2180" cy="639"/>
            </a:xfrm>
          </p:grpSpPr>
          <p:sp>
            <p:nvSpPr>
              <p:cNvPr id="1068" name="Rectangle 44"/>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9" name="Rectangle 45"/>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0" name="Rectangle 46"/>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71" name="Text Box 47"/>
            <p:cNvSpPr txBox="1">
              <a:spLocks noChangeArrowheads="1"/>
            </p:cNvSpPr>
            <p:nvPr/>
          </p:nvSpPr>
          <p:spPr bwMode="auto">
            <a:xfrm>
              <a:off x="3879850" y="4300537"/>
              <a:ext cx="881062" cy="3063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Medi_store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72" name="Group 48"/>
            <p:cNvGrpSpPr>
              <a:grpSpLocks/>
            </p:cNvGrpSpPr>
            <p:nvPr/>
          </p:nvGrpSpPr>
          <p:grpSpPr bwMode="auto">
            <a:xfrm>
              <a:off x="3662362" y="5749925"/>
              <a:ext cx="1103313" cy="471487"/>
              <a:chOff x="5739" y="7969"/>
              <a:chExt cx="1687" cy="639"/>
            </a:xfrm>
          </p:grpSpPr>
          <p:sp>
            <p:nvSpPr>
              <p:cNvPr id="1073" name="Rectangle 49"/>
              <p:cNvSpPr>
                <a:spLocks noChangeArrowheads="1"/>
              </p:cNvSpPr>
              <p:nvPr/>
            </p:nvSpPr>
            <p:spPr bwMode="auto">
              <a:xfrm>
                <a:off x="5739" y="8045"/>
                <a:ext cx="1589"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4" name="Rectangle 50"/>
              <p:cNvSpPr>
                <a:spLocks noChangeArrowheads="1"/>
              </p:cNvSpPr>
              <p:nvPr/>
            </p:nvSpPr>
            <p:spPr bwMode="auto">
              <a:xfrm>
                <a:off x="5739" y="8045"/>
                <a:ext cx="22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5" name="Rectangle 51"/>
              <p:cNvSpPr>
                <a:spLocks noChangeArrowheads="1"/>
              </p:cNvSpPr>
              <p:nvPr/>
            </p:nvSpPr>
            <p:spPr bwMode="auto">
              <a:xfrm>
                <a:off x="7201" y="7969"/>
                <a:ext cx="225" cy="63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76" name="Text Box 52"/>
            <p:cNvSpPr txBox="1">
              <a:spLocks noChangeArrowheads="1"/>
            </p:cNvSpPr>
            <p:nvPr/>
          </p:nvSpPr>
          <p:spPr bwMode="auto">
            <a:xfrm>
              <a:off x="3836987" y="5845175"/>
              <a:ext cx="923925" cy="304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Blood_bank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Rectangle 53"/>
            <p:cNvSpPr>
              <a:spLocks noChangeArrowheads="1"/>
            </p:cNvSpPr>
            <p:nvPr/>
          </p:nvSpPr>
          <p:spPr bwMode="auto">
            <a:xfrm>
              <a:off x="1030287" y="3386137"/>
              <a:ext cx="754063"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78" name="AutoShape 54"/>
            <p:cNvCxnSpPr>
              <a:cxnSpLocks noChangeShapeType="1"/>
            </p:cNvCxnSpPr>
            <p:nvPr/>
          </p:nvCxnSpPr>
          <p:spPr bwMode="auto">
            <a:xfrm flipH="1">
              <a:off x="2471737" y="3949700"/>
              <a:ext cx="0" cy="293687"/>
            </a:xfrm>
            <a:prstGeom prst="straightConnector1">
              <a:avLst/>
            </a:prstGeom>
            <a:noFill/>
            <a:ln w="9525">
              <a:solidFill>
                <a:srgbClr val="000000"/>
              </a:solidFill>
              <a:round/>
              <a:headEnd/>
              <a:tailEnd type="triangle" w="med" len="med"/>
            </a:ln>
          </p:spPr>
        </p:cxnSp>
        <p:cxnSp>
          <p:nvCxnSpPr>
            <p:cNvPr id="1079" name="AutoShape 55"/>
            <p:cNvCxnSpPr>
              <a:cxnSpLocks noChangeShapeType="1"/>
            </p:cNvCxnSpPr>
            <p:nvPr/>
          </p:nvCxnSpPr>
          <p:spPr bwMode="auto">
            <a:xfrm flipV="1">
              <a:off x="2619375" y="3908425"/>
              <a:ext cx="1587" cy="306387"/>
            </a:xfrm>
            <a:prstGeom prst="straightConnector1">
              <a:avLst/>
            </a:prstGeom>
            <a:noFill/>
            <a:ln w="9525">
              <a:solidFill>
                <a:srgbClr val="000000"/>
              </a:solidFill>
              <a:round/>
              <a:headEnd/>
              <a:tailEnd type="triangle" w="med" len="med"/>
            </a:ln>
          </p:spPr>
        </p:cxnSp>
        <p:grpSp>
          <p:nvGrpSpPr>
            <p:cNvPr id="1080" name="Group 56"/>
            <p:cNvGrpSpPr>
              <a:grpSpLocks/>
            </p:cNvGrpSpPr>
            <p:nvPr/>
          </p:nvGrpSpPr>
          <p:grpSpPr bwMode="auto">
            <a:xfrm>
              <a:off x="1993900" y="4159250"/>
              <a:ext cx="1039812" cy="471487"/>
              <a:chOff x="7989" y="1903"/>
              <a:chExt cx="2180" cy="639"/>
            </a:xfrm>
          </p:grpSpPr>
          <p:sp>
            <p:nvSpPr>
              <p:cNvPr id="1081" name="Rectangle 57"/>
              <p:cNvSpPr>
                <a:spLocks noChangeArrowheads="1"/>
              </p:cNvSpPr>
              <p:nvPr/>
            </p:nvSpPr>
            <p:spPr bwMode="auto">
              <a:xfrm>
                <a:off x="7989" y="1966"/>
                <a:ext cx="2035"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Rectangle 58"/>
              <p:cNvSpPr>
                <a:spLocks noChangeArrowheads="1"/>
              </p:cNvSpPr>
              <p:nvPr/>
            </p:nvSpPr>
            <p:spPr bwMode="auto">
              <a:xfrm>
                <a:off x="7989" y="1966"/>
                <a:ext cx="28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59"/>
              <p:cNvSpPr>
                <a:spLocks noChangeArrowheads="1"/>
              </p:cNvSpPr>
              <p:nvPr/>
            </p:nvSpPr>
            <p:spPr bwMode="auto">
              <a:xfrm>
                <a:off x="9881" y="1903"/>
                <a:ext cx="288" cy="6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84" name="Text Box 60"/>
            <p:cNvSpPr txBox="1">
              <a:spLocks noChangeArrowheads="1"/>
            </p:cNvSpPr>
            <p:nvPr/>
          </p:nvSpPr>
          <p:spPr bwMode="auto">
            <a:xfrm>
              <a:off x="2178050" y="4243387"/>
              <a:ext cx="782637" cy="3063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User_log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85" name="AutoShape 61"/>
            <p:cNvCxnSpPr>
              <a:cxnSpLocks noChangeShapeType="1"/>
            </p:cNvCxnSpPr>
            <p:nvPr/>
          </p:nvCxnSpPr>
          <p:spPr bwMode="auto">
            <a:xfrm flipH="1">
              <a:off x="4121150" y="2449512"/>
              <a:ext cx="0" cy="292100"/>
            </a:xfrm>
            <a:prstGeom prst="straightConnector1">
              <a:avLst/>
            </a:prstGeom>
            <a:noFill/>
            <a:ln w="9525">
              <a:solidFill>
                <a:srgbClr val="000000"/>
              </a:solidFill>
              <a:round/>
              <a:headEnd/>
              <a:tailEnd type="triangle" w="med" len="med"/>
            </a:ln>
          </p:spPr>
        </p:cxnSp>
        <p:cxnSp>
          <p:nvCxnSpPr>
            <p:cNvPr id="1086" name="AutoShape 62"/>
            <p:cNvCxnSpPr>
              <a:cxnSpLocks noChangeShapeType="1"/>
            </p:cNvCxnSpPr>
            <p:nvPr/>
          </p:nvCxnSpPr>
          <p:spPr bwMode="auto">
            <a:xfrm flipV="1">
              <a:off x="4297362" y="2449512"/>
              <a:ext cx="0" cy="280988"/>
            </a:xfrm>
            <a:prstGeom prst="straightConnector1">
              <a:avLst/>
            </a:prstGeom>
            <a:noFill/>
            <a:ln w="9525">
              <a:solidFill>
                <a:srgbClr val="000000"/>
              </a:solidFill>
              <a:round/>
              <a:headEnd/>
              <a:tailEnd type="triangle" w="med" len="med"/>
            </a:ln>
          </p:spPr>
        </p:cxnSp>
        <p:sp>
          <p:nvSpPr>
            <p:cNvPr id="1087" name="Text Box 63"/>
            <p:cNvSpPr txBox="1">
              <a:spLocks noChangeArrowheads="1"/>
            </p:cNvSpPr>
            <p:nvPr/>
          </p:nvSpPr>
          <p:spPr bwMode="auto">
            <a:xfrm>
              <a:off x="3919537" y="3344862"/>
              <a:ext cx="788988" cy="403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Search medical store</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8" name="Text Box 64"/>
            <p:cNvSpPr txBox="1">
              <a:spLocks noChangeArrowheads="1"/>
            </p:cNvSpPr>
            <p:nvPr/>
          </p:nvSpPr>
          <p:spPr bwMode="auto">
            <a:xfrm>
              <a:off x="3919537" y="1930400"/>
              <a:ext cx="706438" cy="403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Post request</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9" name="Text Box 65"/>
            <p:cNvSpPr txBox="1">
              <a:spLocks noChangeArrowheads="1"/>
            </p:cNvSpPr>
            <p:nvPr/>
          </p:nvSpPr>
          <p:spPr bwMode="auto">
            <a:xfrm>
              <a:off x="3863975" y="4984750"/>
              <a:ext cx="730250" cy="4048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View blood bank</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Text Box 66"/>
            <p:cNvSpPr txBox="1">
              <a:spLocks noChangeArrowheads="1"/>
            </p:cNvSpPr>
            <p:nvPr/>
          </p:nvSpPr>
          <p:spPr bwMode="auto">
            <a:xfrm>
              <a:off x="3832225" y="439737"/>
              <a:ext cx="928687"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Post complaint/feedback</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1" name="Text Box 67"/>
            <p:cNvSpPr txBox="1">
              <a:spLocks noChangeArrowheads="1"/>
            </p:cNvSpPr>
            <p:nvPr/>
          </p:nvSpPr>
          <p:spPr bwMode="auto">
            <a:xfrm>
              <a:off x="3800475" y="6491287"/>
              <a:ext cx="782637" cy="403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View Laboratories</a:t>
              </a:r>
              <a:endParaRPr kumimoji="0" lang="en-US" sz="1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2" name="WordArt 68"/>
            <p:cNvSpPr>
              <a:spLocks noChangeArrowheads="1" noChangeShapeType="1" noTextEdit="1"/>
            </p:cNvSpPr>
            <p:nvPr/>
          </p:nvSpPr>
          <p:spPr bwMode="auto">
            <a:xfrm rot="-25814667">
              <a:off x="2609056" y="1831181"/>
              <a:ext cx="1181100" cy="96838"/>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complaint / feedback details</a:t>
              </a:r>
              <a:endParaRPr lang="en-US" sz="2000" kern="10" spc="0">
                <a:ln w="9525">
                  <a:noFill/>
                  <a:round/>
                  <a:headEnd/>
                  <a:tailEnd/>
                </a:ln>
                <a:solidFill>
                  <a:srgbClr val="000000"/>
                </a:solidFill>
                <a:effectLst/>
                <a:latin typeface="Arial"/>
                <a:cs typeface="Arial"/>
              </a:endParaRPr>
            </a:p>
          </p:txBody>
        </p:sp>
        <p:sp>
          <p:nvSpPr>
            <p:cNvPr id="1093" name="WordArt 69"/>
            <p:cNvSpPr>
              <a:spLocks noChangeArrowheads="1" noChangeShapeType="1" noTextEdit="1"/>
            </p:cNvSpPr>
            <p:nvPr/>
          </p:nvSpPr>
          <p:spPr bwMode="auto">
            <a:xfrm rot="-17281091">
              <a:off x="4872037" y="1919287"/>
              <a:ext cx="1181100" cy="95250"/>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complaint / feedback details</a:t>
              </a:r>
              <a:endParaRPr lang="en-US" sz="2000" kern="10" spc="0">
                <a:ln w="9525">
                  <a:noFill/>
                  <a:round/>
                  <a:headEnd/>
                  <a:tailEnd/>
                </a:ln>
                <a:solidFill>
                  <a:srgbClr val="000000"/>
                </a:solidFill>
                <a:effectLst/>
                <a:latin typeface="Arial"/>
                <a:cs typeface="Arial"/>
              </a:endParaRPr>
            </a:p>
          </p:txBody>
        </p:sp>
        <p:sp>
          <p:nvSpPr>
            <p:cNvPr id="1094" name="WordArt 70"/>
            <p:cNvSpPr>
              <a:spLocks noChangeArrowheads="1" noChangeShapeType="1" noTextEdit="1"/>
            </p:cNvSpPr>
            <p:nvPr/>
          </p:nvSpPr>
          <p:spPr bwMode="auto">
            <a:xfrm rot="-24990516">
              <a:off x="2932906" y="2747169"/>
              <a:ext cx="793750" cy="68262"/>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request details</a:t>
              </a:r>
              <a:endParaRPr lang="en-US" sz="2000" kern="10" spc="0">
                <a:ln w="9525">
                  <a:noFill/>
                  <a:round/>
                  <a:headEnd/>
                  <a:tailEnd/>
                </a:ln>
                <a:solidFill>
                  <a:srgbClr val="000000"/>
                </a:solidFill>
                <a:effectLst/>
                <a:latin typeface="Arial"/>
                <a:cs typeface="Arial"/>
              </a:endParaRPr>
            </a:p>
          </p:txBody>
        </p:sp>
        <p:sp>
          <p:nvSpPr>
            <p:cNvPr id="1095" name="WordArt 71"/>
            <p:cNvSpPr>
              <a:spLocks noChangeArrowheads="1" noChangeShapeType="1" noTextEdit="1"/>
            </p:cNvSpPr>
            <p:nvPr/>
          </p:nvSpPr>
          <p:spPr bwMode="auto">
            <a:xfrm rot="-18487769">
              <a:off x="4833144" y="2701130"/>
              <a:ext cx="793750" cy="68263"/>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request details</a:t>
              </a:r>
              <a:endParaRPr lang="en-US" sz="2000" kern="10" spc="0">
                <a:ln w="9525">
                  <a:noFill/>
                  <a:round/>
                  <a:headEnd/>
                  <a:tailEnd/>
                </a:ln>
                <a:solidFill>
                  <a:srgbClr val="000000"/>
                </a:solidFill>
                <a:effectLst/>
                <a:latin typeface="Arial"/>
                <a:cs typeface="Arial"/>
              </a:endParaRPr>
            </a:p>
          </p:txBody>
        </p:sp>
        <p:sp>
          <p:nvSpPr>
            <p:cNvPr id="1096" name="WordArt 72"/>
            <p:cNvSpPr>
              <a:spLocks noChangeArrowheads="1" noChangeShapeType="1" noTextEdit="1"/>
            </p:cNvSpPr>
            <p:nvPr/>
          </p:nvSpPr>
          <p:spPr bwMode="auto">
            <a:xfrm rot="-24990516">
              <a:off x="4764881" y="4385469"/>
              <a:ext cx="793750" cy="68262"/>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blood bank details</a:t>
              </a:r>
              <a:endParaRPr lang="en-US" sz="2000" kern="10" spc="0">
                <a:ln w="9525">
                  <a:noFill/>
                  <a:round/>
                  <a:headEnd/>
                  <a:tailEnd/>
                </a:ln>
                <a:solidFill>
                  <a:srgbClr val="000000"/>
                </a:solidFill>
                <a:effectLst/>
                <a:latin typeface="Arial"/>
                <a:cs typeface="Arial"/>
              </a:endParaRPr>
            </a:p>
          </p:txBody>
        </p:sp>
        <p:sp>
          <p:nvSpPr>
            <p:cNvPr id="1097" name="WordArt 73"/>
            <p:cNvSpPr>
              <a:spLocks noChangeArrowheads="1" noChangeShapeType="1" noTextEdit="1"/>
            </p:cNvSpPr>
            <p:nvPr/>
          </p:nvSpPr>
          <p:spPr bwMode="auto">
            <a:xfrm rot="-18145485">
              <a:off x="3001169" y="4155280"/>
              <a:ext cx="793750" cy="68263"/>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blood bank details</a:t>
              </a:r>
              <a:endParaRPr lang="en-US" sz="2000" kern="10" spc="0">
                <a:ln w="9525">
                  <a:noFill/>
                  <a:round/>
                  <a:headEnd/>
                  <a:tailEnd/>
                </a:ln>
                <a:solidFill>
                  <a:srgbClr val="000000"/>
                </a:solidFill>
                <a:effectLst/>
                <a:latin typeface="Arial"/>
                <a:cs typeface="Arial"/>
              </a:endParaRPr>
            </a:p>
          </p:txBody>
        </p:sp>
        <p:sp>
          <p:nvSpPr>
            <p:cNvPr id="1098" name="WordArt 74"/>
            <p:cNvSpPr>
              <a:spLocks noChangeArrowheads="1" noChangeShapeType="1" noTextEdit="1"/>
            </p:cNvSpPr>
            <p:nvPr/>
          </p:nvSpPr>
          <p:spPr bwMode="auto">
            <a:xfrm rot="-4021911">
              <a:off x="4820443" y="5072857"/>
              <a:ext cx="1025525" cy="68262"/>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laboratory details</a:t>
              </a:r>
              <a:endParaRPr lang="en-US" sz="2000" kern="10" spc="0">
                <a:ln w="9525">
                  <a:noFill/>
                  <a:round/>
                  <a:headEnd/>
                  <a:tailEnd/>
                </a:ln>
                <a:solidFill>
                  <a:srgbClr val="000000"/>
                </a:solidFill>
                <a:effectLst/>
                <a:latin typeface="Arial"/>
                <a:cs typeface="Arial"/>
              </a:endParaRPr>
            </a:p>
          </p:txBody>
        </p:sp>
        <p:sp>
          <p:nvSpPr>
            <p:cNvPr id="1099" name="WordArt 75"/>
            <p:cNvSpPr>
              <a:spLocks noChangeArrowheads="1" noChangeShapeType="1" noTextEdit="1"/>
            </p:cNvSpPr>
            <p:nvPr/>
          </p:nvSpPr>
          <p:spPr bwMode="auto">
            <a:xfrm rot="4604448">
              <a:off x="2735262" y="5076825"/>
              <a:ext cx="1004888" cy="68262"/>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laboratory details</a:t>
              </a:r>
              <a:endParaRPr lang="en-US" sz="2000" kern="10" spc="0">
                <a:ln w="9525">
                  <a:noFill/>
                  <a:round/>
                  <a:headEnd/>
                  <a:tailEnd/>
                </a:ln>
                <a:solidFill>
                  <a:srgbClr val="000000"/>
                </a:solidFill>
                <a:effectLst/>
                <a:latin typeface="Arial"/>
                <a:cs typeface="Arial"/>
              </a:endParaRPr>
            </a:p>
          </p:txBody>
        </p:sp>
        <p:sp>
          <p:nvSpPr>
            <p:cNvPr id="1100" name="WordArt 76"/>
            <p:cNvSpPr>
              <a:spLocks noChangeArrowheads="1" noChangeShapeType="1" noTextEdit="1"/>
            </p:cNvSpPr>
            <p:nvPr/>
          </p:nvSpPr>
          <p:spPr bwMode="auto">
            <a:xfrm>
              <a:off x="3040062" y="3440112"/>
              <a:ext cx="685800" cy="68263"/>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medical store details</a:t>
              </a:r>
              <a:endParaRPr lang="en-US" sz="2000" kern="10" spc="0">
                <a:ln w="9525">
                  <a:noFill/>
                  <a:round/>
                  <a:headEnd/>
                  <a:tailEnd/>
                </a:ln>
                <a:solidFill>
                  <a:srgbClr val="000000"/>
                </a:solidFill>
                <a:effectLst/>
                <a:latin typeface="Arial"/>
                <a:cs typeface="Arial"/>
              </a:endParaRPr>
            </a:p>
          </p:txBody>
        </p:sp>
        <p:sp>
          <p:nvSpPr>
            <p:cNvPr id="1101" name="WordArt 77"/>
            <p:cNvSpPr>
              <a:spLocks noChangeArrowheads="1" noChangeShapeType="1" noTextEdit="1"/>
            </p:cNvSpPr>
            <p:nvPr/>
          </p:nvSpPr>
          <p:spPr bwMode="auto">
            <a:xfrm>
              <a:off x="4800600" y="3441700"/>
              <a:ext cx="687387" cy="68262"/>
            </a:xfrm>
            <a:prstGeom prst="rect">
              <a:avLst/>
            </a:prstGeom>
          </p:spPr>
          <p:txBody>
            <a:bodyPr wrap="none" fromWordArt="1">
              <a:prstTxWarp prst="textPlain">
                <a:avLst>
                  <a:gd name="adj" fmla="val 50000"/>
                </a:avLst>
              </a:prstTxWarp>
            </a:bodyPr>
            <a:lstStyle/>
            <a:p>
              <a:pPr algn="ctr" rtl="0"/>
              <a:r>
                <a:rPr lang="en-US" sz="2000" kern="10" spc="0" smtClean="0">
                  <a:ln w="9525">
                    <a:noFill/>
                    <a:round/>
                    <a:headEnd/>
                    <a:tailEnd/>
                  </a:ln>
                  <a:solidFill>
                    <a:srgbClr val="000000"/>
                  </a:solidFill>
                  <a:effectLst/>
                  <a:latin typeface="Arial"/>
                  <a:cs typeface="Arial"/>
                </a:rPr>
                <a:t>medical store details</a:t>
              </a:r>
              <a:endParaRPr lang="en-US" sz="2000" kern="10" spc="0">
                <a:ln w="9525">
                  <a:noFill/>
                  <a:round/>
                  <a:headEnd/>
                  <a:tailEnd/>
                </a:ln>
                <a:solidFill>
                  <a:srgbClr val="000000"/>
                </a:solidFill>
                <a:effectLst/>
                <a:latin typeface="Arial"/>
                <a:cs typeface="Arial"/>
              </a:endParaRPr>
            </a:p>
          </p:txBody>
        </p:sp>
      </p:grpSp>
      <p:sp>
        <p:nvSpPr>
          <p:cNvPr id="1102" name="Rectangle 78"/>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 DFD of 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1640770" cy="369332"/>
          </a:xfrm>
          <a:prstGeom prst="rect">
            <a:avLst/>
          </a:prstGeom>
        </p:spPr>
        <p:txBody>
          <a:bodyPr wrap="none">
            <a:spAutoFit/>
          </a:bodyPr>
          <a:lstStyle/>
          <a:p>
            <a:r>
              <a:rPr lang="en-IN" b="1" u="sng" dirty="0" smtClean="0"/>
              <a:t>Screen layout</a:t>
            </a:r>
            <a:endParaRPr lang="en-US" dirty="0"/>
          </a:p>
        </p:txBody>
      </p:sp>
      <p:sp>
        <p:nvSpPr>
          <p:cNvPr id="1025" name="Rectangle 1"/>
          <p:cNvSpPr>
            <a:spLocks noChangeArrowheads="1"/>
          </p:cNvSpPr>
          <p:nvPr/>
        </p:nvSpPr>
        <p:spPr bwMode="auto">
          <a:xfrm>
            <a:off x="0" y="1371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Home 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image9.png"/>
          <p:cNvPicPr/>
          <p:nvPr/>
        </p:nvPicPr>
        <p:blipFill>
          <a:blip r:embed="rId2" cstate="print"/>
          <a:srcRect/>
          <a:stretch>
            <a:fillRect/>
          </a:stretch>
        </p:blipFill>
        <p:spPr>
          <a:xfrm>
            <a:off x="2286000" y="914400"/>
            <a:ext cx="4839286" cy="2539220"/>
          </a:xfrm>
          <a:prstGeom prst="rect">
            <a:avLst/>
          </a:prstGeom>
          <a:ln/>
        </p:spPr>
      </p:pic>
      <p:sp>
        <p:nvSpPr>
          <p:cNvPr id="1026" name="Rectangle 2"/>
          <p:cNvSpPr>
            <a:spLocks noChangeArrowheads="1"/>
          </p:cNvSpPr>
          <p:nvPr/>
        </p:nvSpPr>
        <p:spPr bwMode="auto">
          <a:xfrm>
            <a:off x="0" y="3886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Shop zone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image10.png"/>
          <p:cNvPicPr/>
          <p:nvPr/>
        </p:nvPicPr>
        <p:blipFill>
          <a:blip r:embed="rId3" cstate="print"/>
          <a:srcRect/>
          <a:stretch>
            <a:fillRect/>
          </a:stretch>
        </p:blipFill>
        <p:spPr>
          <a:xfrm>
            <a:off x="1905000" y="4191000"/>
            <a:ext cx="4839286" cy="2397369"/>
          </a:xfrm>
          <a:prstGeom prst="rect">
            <a:avLst/>
          </a:prstGeom>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305800" cy="2304288"/>
          </a:xfrm>
        </p:spPr>
        <p:txBody>
          <a:bodyPr>
            <a:noAutofit/>
          </a:bodyPr>
          <a:lstStyle/>
          <a:p>
            <a:r>
              <a:rPr lang="en-US" sz="4000" b="1" dirty="0" smtClean="0">
                <a:latin typeface="Times New Roman" pitchFamily="18" charset="0"/>
                <a:cs typeface="Times New Roman" pitchFamily="18" charset="0"/>
              </a:rPr>
              <a:t>TOPIC:</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MEDI PLUS</a:t>
            </a:r>
            <a:endParaRPr lang="en-US" sz="4000"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1066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User zone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13.png"/>
          <p:cNvPicPr/>
          <p:nvPr/>
        </p:nvPicPr>
        <p:blipFill>
          <a:blip r:embed="rId2" cstate="print"/>
          <a:srcRect/>
          <a:stretch>
            <a:fillRect/>
          </a:stretch>
        </p:blipFill>
        <p:spPr>
          <a:xfrm>
            <a:off x="2057400" y="914400"/>
            <a:ext cx="4783016" cy="2667000"/>
          </a:xfrm>
          <a:prstGeom prst="rect">
            <a:avLst/>
          </a:prstGeom>
          <a:ln/>
        </p:spPr>
      </p:pic>
      <p:sp>
        <p:nvSpPr>
          <p:cNvPr id="2050" name="Rectangle 2"/>
          <p:cNvSpPr>
            <a:spLocks noChangeArrowheads="1"/>
          </p:cNvSpPr>
          <p:nvPr/>
        </p:nvSpPr>
        <p:spPr bwMode="auto">
          <a:xfrm>
            <a:off x="0" y="403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Admin 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15.png"/>
          <p:cNvPicPr/>
          <p:nvPr/>
        </p:nvPicPr>
        <p:blipFill>
          <a:blip r:embed="rId3" cstate="print"/>
          <a:srcRect/>
          <a:stretch>
            <a:fillRect/>
          </a:stretch>
        </p:blipFill>
        <p:spPr>
          <a:xfrm>
            <a:off x="2057400" y="3962400"/>
            <a:ext cx="5064370" cy="2743200"/>
          </a:xfrm>
          <a:prstGeom prst="rect">
            <a:avLst/>
          </a:prstGeom>
          <a:ln/>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52400" y="1066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Approved shops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17.png"/>
          <p:cNvPicPr/>
          <p:nvPr/>
        </p:nvPicPr>
        <p:blipFill>
          <a:blip r:embed="rId2" cstate="print"/>
          <a:srcRect/>
          <a:stretch>
            <a:fillRect/>
          </a:stretch>
        </p:blipFill>
        <p:spPr>
          <a:xfrm>
            <a:off x="2057400" y="838200"/>
            <a:ext cx="5317586" cy="2637692"/>
          </a:xfrm>
          <a:prstGeom prst="rect">
            <a:avLst/>
          </a:prstGeom>
          <a:ln/>
        </p:spPr>
      </p:pic>
      <p:sp>
        <p:nvSpPr>
          <p:cNvPr id="3074" name="Rectangle 2"/>
          <p:cNvSpPr>
            <a:spLocks noChangeArrowheads="1"/>
          </p:cNvSpPr>
          <p:nvPr/>
        </p:nvSpPr>
        <p:spPr bwMode="auto">
          <a:xfrm>
            <a:off x="304800" y="403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User list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19.png"/>
          <p:cNvPicPr/>
          <p:nvPr/>
        </p:nvPicPr>
        <p:blipFill>
          <a:blip r:embed="rId3" cstate="print"/>
          <a:srcRect/>
          <a:stretch>
            <a:fillRect/>
          </a:stretch>
        </p:blipFill>
        <p:spPr>
          <a:xfrm>
            <a:off x="1981200" y="3962400"/>
            <a:ext cx="5201626" cy="2590800"/>
          </a:xfrm>
          <a:prstGeom prst="rect">
            <a:avLst/>
          </a:prstGeom>
          <a:ln/>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248400"/>
          </a:xfrm>
        </p:spPr>
        <p:txBody>
          <a:bodyPr>
            <a:normAutofit fontScale="90000"/>
          </a:bodyPr>
          <a:lstStyle/>
          <a:p>
            <a:r>
              <a:rPr lang="en-US" sz="3300" b="1" dirty="0" smtClean="0">
                <a:latin typeface="Times New Roman" pitchFamily="18" charset="0"/>
                <a:cs typeface="Times New Roman" pitchFamily="18" charset="0"/>
              </a:rPr>
              <a:t>CONCLUSION:</a:t>
            </a:r>
            <a:r>
              <a:rPr lang="en-US" b="1" dirty="0" smtClean="0"/>
              <a:t/>
            </a:r>
            <a:br>
              <a:rPr lang="en-US" b="1" dirty="0" smtClean="0"/>
            </a:br>
            <a:r>
              <a:rPr lang="en-US" sz="2700" b="1" i="1" dirty="0" smtClean="0">
                <a:latin typeface="Times New Roman" pitchFamily="18" charset="0"/>
                <a:cs typeface="Times New Roman" pitchFamily="18" charset="0"/>
              </a:rPr>
              <a:t>In a nutshell ,it can be summarized that our proposed system is certainly way  more efficient and effective than the existing system when viewed from a user’s point of view . The internet has become a major resource in modern business, thus medicine shopping has gained significance not only from the entrepreneur’s but also from the user’s point of view . Proposed system allows users  to view all the nearby medical stores , laboratories and blood banks and moreover the availability of the medicines in the store ,which helps save time and physical effort of actually going out and purchasing medicines with the ambiguity regarding whether the medicine is available or not in the store .Also , user can choose among the quotations provided by different stories and select the best rate in market and this helps in satisfying user needs to the fullest. </a:t>
            </a:r>
            <a:endParaRPr lang="en-US" sz="2700" b="1" i="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382000" cy="1143000"/>
          </a:xfrm>
        </p:spPr>
        <p:txBody>
          <a:bodyPr/>
          <a:lstStyle/>
          <a:p>
            <a:r>
              <a:rPr lang="en-US" dirty="0" smtClean="0"/>
              <a:t>                </a:t>
            </a:r>
            <a:r>
              <a:rPr lang="en-US" sz="4000" b="1" dirty="0" smtClean="0">
                <a:latin typeface="Times New Roman" pitchFamily="18" charset="0"/>
                <a:cs typeface="Times New Roman" pitchFamily="18" charset="0"/>
              </a:rPr>
              <a:t>THANK YOU</a:t>
            </a:r>
            <a:endParaRPr lang="en-US" sz="4000"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0"/>
            <a:ext cx="8305800" cy="3962400"/>
          </a:xfrm>
        </p:spPr>
        <p:txBody>
          <a:bodyPr>
            <a:normAutofit fontScale="90000"/>
          </a:bodyPr>
          <a:lstStyle/>
          <a:p>
            <a:r>
              <a:rPr lang="en-US" sz="3300" b="1" dirty="0" smtClean="0">
                <a:latin typeface="Times New Roman" pitchFamily="18" charset="0"/>
                <a:cs typeface="Times New Roman" pitchFamily="18" charset="0"/>
              </a:rPr>
              <a:t>INTRODUCTION:</a:t>
            </a:r>
            <a:r>
              <a:rPr lang="en-US" b="1" dirty="0" smtClean="0"/>
              <a:t/>
            </a:r>
            <a:br>
              <a:rPr lang="en-US" b="1" dirty="0" smtClean="0"/>
            </a:br>
            <a:r>
              <a:rPr lang="en-US" b="1" dirty="0" smtClean="0"/>
              <a:t> </a:t>
            </a:r>
            <a:r>
              <a:rPr lang="en-US" sz="2700" b="1" i="1" dirty="0" err="1" smtClean="0">
                <a:latin typeface="Times New Roman" pitchFamily="18" charset="0"/>
                <a:cs typeface="Times New Roman" pitchFamily="18" charset="0"/>
              </a:rPr>
              <a:t>Medi</a:t>
            </a:r>
            <a:r>
              <a:rPr lang="en-US" sz="2700" b="1" i="1" dirty="0" smtClean="0">
                <a:latin typeface="Times New Roman" pitchFamily="18" charset="0"/>
                <a:cs typeface="Times New Roman" pitchFamily="18" charset="0"/>
              </a:rPr>
              <a:t> Plus is a web portal developed using </a:t>
            </a:r>
            <a:r>
              <a:rPr lang="en-US" sz="2700" b="1" i="1" dirty="0" err="1" smtClean="0">
                <a:latin typeface="Times New Roman" pitchFamily="18" charset="0"/>
                <a:cs typeface="Times New Roman" pitchFamily="18" charset="0"/>
              </a:rPr>
              <a:t>php</a:t>
            </a:r>
            <a:r>
              <a:rPr lang="en-US" sz="2700" b="1" i="1" dirty="0" smtClean="0">
                <a:latin typeface="Times New Roman" pitchFamily="18" charset="0"/>
                <a:cs typeface="Times New Roman" pitchFamily="18" charset="0"/>
              </a:rPr>
              <a:t> as front end and </a:t>
            </a:r>
            <a:br>
              <a:rPr lang="en-US" sz="2700" b="1" i="1" dirty="0" smtClean="0">
                <a:latin typeface="Times New Roman" pitchFamily="18" charset="0"/>
                <a:cs typeface="Times New Roman" pitchFamily="18" charset="0"/>
              </a:rPr>
            </a:br>
            <a:r>
              <a:rPr lang="en-US" sz="2700" b="1" i="1" dirty="0" err="1" smtClean="0">
                <a:latin typeface="Times New Roman" pitchFamily="18" charset="0"/>
                <a:cs typeface="Times New Roman" pitchFamily="18" charset="0"/>
              </a:rPr>
              <a:t>MySQL</a:t>
            </a:r>
            <a:r>
              <a:rPr lang="en-US" sz="2700" b="1" i="1" dirty="0" smtClean="0">
                <a:latin typeface="Times New Roman" pitchFamily="18" charset="0"/>
                <a:cs typeface="Times New Roman" pitchFamily="18" charset="0"/>
              </a:rPr>
              <a:t> as back end .This portal contains the information and location of all the medical  stores in a particular locality which helps the user to search and filter out the medical stores near to them . The  user can  upload their prescription into the portal which can be viewed by the medical stores and they can respond to the user with the price quotation if the medicine is available. A user can also  view all the details of nearby laboratories and blood banks which </a:t>
            </a:r>
            <a:r>
              <a:rPr lang="en-US" sz="2700" b="1" dirty="0" smtClean="0">
                <a:latin typeface="Times New Roman" pitchFamily="18" charset="0"/>
                <a:cs typeface="Times New Roman" pitchFamily="18" charset="0"/>
              </a:rPr>
              <a:t>provide him overall information regarding any health concerned issues . Since the portal helps  user in spotting the exact location of medical shops , medicine prices and all related data , it comes out as a user friendly entity.      </a:t>
            </a:r>
            <a:r>
              <a:rPr lang="en-US" b="1" dirty="0" smtClean="0"/>
              <a:t/>
            </a:r>
            <a:br>
              <a:rPr lang="en-US" b="1" dirty="0" smtClean="0"/>
            </a:br>
            <a:r>
              <a:rPr lang="en-US" b="1" dirty="0" smtClean="0"/>
              <a:t/>
            </a:r>
            <a:br>
              <a:rPr lang="en-US" b="1" dirty="0" smtClean="0"/>
            </a:br>
            <a:endParaRPr lang="en-US" b="1"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686800" cy="3276600"/>
          </a:xfrm>
        </p:spPr>
        <p:txBody>
          <a:bodyPr>
            <a:normAutofit/>
          </a:bodyPr>
          <a:lstStyle/>
          <a:p>
            <a:r>
              <a:rPr lang="en-US" sz="3000" b="1" dirty="0" smtClean="0">
                <a:latin typeface="Times New Roman" pitchFamily="18" charset="0"/>
                <a:cs typeface="Times New Roman" pitchFamily="18" charset="0"/>
              </a:rPr>
              <a:t>ABSTRACT:</a:t>
            </a:r>
            <a:r>
              <a:rPr lang="en-US" b="1" dirty="0" smtClean="0"/>
              <a:t/>
            </a:r>
            <a:br>
              <a:rPr lang="en-US" b="1" dirty="0" smtClean="0"/>
            </a:br>
            <a:r>
              <a:rPr lang="en-US" sz="2400" b="1" i="1" dirty="0" smtClean="0">
                <a:latin typeface="Times New Roman" pitchFamily="18" charset="0"/>
                <a:cs typeface="Times New Roman" pitchFamily="18" charset="0"/>
              </a:rPr>
              <a:t>The objective of the system is to manage the details of Customer ,Medicine Company ,Medicine ,stock and Order .It manages all the information about customer ,payment and order.  </a:t>
            </a:r>
            <a:r>
              <a:rPr lang="en-US" b="1" dirty="0" smtClean="0"/>
              <a:t/>
            </a:r>
            <a:br>
              <a:rPr lang="en-US" b="1" dirty="0" smtClean="0"/>
            </a:br>
            <a:r>
              <a:rPr lang="en-US" b="1" dirty="0" smtClean="0"/>
              <a:t/>
            </a:r>
            <a:br>
              <a:rPr lang="en-US" b="1" dirty="0" smtClean="0"/>
            </a:br>
            <a:endParaRPr lang="en-US" b="1"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05800" cy="6019800"/>
          </a:xfrm>
        </p:spPr>
        <p:txBody>
          <a:bodyPr>
            <a:normAutofit/>
          </a:bodyPr>
          <a:lstStyle/>
          <a:p>
            <a:r>
              <a:rPr lang="en-US" sz="3000" b="1" dirty="0" smtClean="0">
                <a:latin typeface="Times New Roman" pitchFamily="18" charset="0"/>
                <a:cs typeface="Times New Roman" pitchFamily="18" charset="0"/>
              </a:rPr>
              <a:t>PROJECT DESCRIPTION:</a:t>
            </a:r>
            <a:r>
              <a:rPr lang="en-US" b="1" dirty="0" smtClean="0"/>
              <a:t/>
            </a:r>
            <a:br>
              <a:rPr lang="en-US" b="1" dirty="0" smtClean="0"/>
            </a:br>
            <a:r>
              <a:rPr lang="en-US" sz="2400" i="1" dirty="0" smtClean="0">
                <a:latin typeface="Times New Roman" pitchFamily="18" charset="0"/>
                <a:cs typeface="Times New Roman" pitchFamily="18" charset="0"/>
              </a:rPr>
              <a:t>Human body is a very complex and sophisticated structure and comprises of millions of functions . All these complicated  functions have been understood by man him , part-by-part their research and experiments . As science and technology progressed ,medicine became an integral part of  their search . Availability of medicine in extreme times is equivalent to a human’s life . In case of an emergency ,a person’s life is at risk if there is a shortage of necessary medicines or related healthcare products.</a:t>
            </a:r>
            <a:br>
              <a:rPr lang="en-US" sz="2400" i="1"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In this project , we are </a:t>
            </a:r>
            <a:r>
              <a:rPr lang="en-US" sz="2400" i="1" dirty="0" err="1" smtClean="0">
                <a:latin typeface="Times New Roman" pitchFamily="18" charset="0"/>
                <a:cs typeface="Times New Roman" pitchFamily="18" charset="0"/>
              </a:rPr>
              <a:t>focussing</a:t>
            </a:r>
            <a:r>
              <a:rPr lang="en-US" sz="2400" i="1" dirty="0" smtClean="0">
                <a:latin typeface="Times New Roman" pitchFamily="18" charset="0"/>
                <a:cs typeface="Times New Roman" pitchFamily="18" charset="0"/>
              </a:rPr>
              <a:t> on solving customer’s medical requirements wherein our portal will have all the medical shops in that particular area registered and with the help of this , any user can have access to find out information and availability of medicines in a particular store.</a:t>
            </a:r>
            <a:endParaRPr lang="en-US" i="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791200"/>
          </a:xfrm>
        </p:spPr>
        <p:txBody>
          <a:bodyPr>
            <a:normAutofit/>
          </a:bodyPr>
          <a:lstStyle/>
          <a:p>
            <a:r>
              <a:rPr lang="en-US" sz="3000" b="1" dirty="0" smtClean="0">
                <a:latin typeface="Times New Roman" pitchFamily="18" charset="0"/>
                <a:cs typeface="Times New Roman" pitchFamily="18" charset="0"/>
              </a:rPr>
              <a:t>SCOPE OF PROJECT:</a:t>
            </a:r>
            <a:r>
              <a:rPr lang="en-US" b="1" dirty="0" smtClean="0"/>
              <a:t/>
            </a:r>
            <a:br>
              <a:rPr lang="en-US" b="1" dirty="0" smtClean="0"/>
            </a:br>
            <a:r>
              <a:rPr lang="en-US" sz="2400" b="1" dirty="0" smtClean="0">
                <a:latin typeface="Times New Roman" pitchFamily="18" charset="0"/>
                <a:cs typeface="Times New Roman" pitchFamily="18" charset="0"/>
              </a:rPr>
              <a:t>The purpose of this portal is to automate the existing manual system so that it becomes user friendly as well . Project also provides access to user which is an additional feature wherein they can upload the prescription and get to know the details of all the stores having the prescribed medicines and also can get the quote from multiple stores and choose the best from among them . It also helps a user who is in urgent need of medicine and the medical store in the hospital is facing shortage of medicines , by helping them to spot the nearest store with availability of their required medicine . In this way, the project can serve a whole lot of people who are in emergency and can help save lives as well in a critical situation. </a:t>
            </a:r>
            <a:endParaRPr lang="en-US"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4401312"/>
          </a:xfrm>
        </p:spPr>
        <p:txBody>
          <a:bodyPr>
            <a:normAutofit/>
          </a:bodyPr>
          <a:lstStyle/>
          <a:p>
            <a:r>
              <a:rPr lang="en-US" sz="3000" b="1" dirty="0" smtClean="0">
                <a:latin typeface="Times New Roman" pitchFamily="18" charset="0"/>
                <a:cs typeface="Times New Roman" pitchFamily="18" charset="0"/>
              </a:rPr>
              <a:t>SYSTEM DESIGN:</a:t>
            </a:r>
            <a:r>
              <a:rPr lang="en-US" b="1" dirty="0" smtClean="0"/>
              <a:t/>
            </a:r>
            <a:br>
              <a:rPr lang="en-US" b="1" dirty="0" smtClean="0"/>
            </a:br>
            <a:r>
              <a:rPr lang="en-US" sz="2400" b="1" dirty="0" smtClean="0">
                <a:latin typeface="Times New Roman" pitchFamily="18" charset="0"/>
                <a:cs typeface="Times New Roman" pitchFamily="18" charset="0"/>
              </a:rPr>
              <a:t>Design of a system can be defined as the process of applying various techniques and principles for the purpose of defining a device , a process or system is sufficient details to permit its physical realization . Thus ,system design is a solution a “how to” approach to the creation of a new system . This important phase provides the understanding and procedural details necessary for implementing the system recommended in the feasibility study.</a:t>
            </a:r>
            <a:br>
              <a:rPr lang="en-US" sz="2400" b="1" dirty="0"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05800" cy="4629912"/>
          </a:xfrm>
        </p:spPr>
        <p:txBody>
          <a:bodyPr>
            <a:normAutofit/>
          </a:bodyPr>
          <a:lstStyle/>
          <a:p>
            <a:r>
              <a:rPr lang="en-US" sz="3000" b="1" dirty="0" smtClean="0">
                <a:latin typeface="Times New Roman" pitchFamily="18" charset="0"/>
                <a:cs typeface="Times New Roman" pitchFamily="18" charset="0"/>
              </a:rPr>
              <a:t>SYSTEM TESTING:</a:t>
            </a:r>
            <a:r>
              <a:rPr lang="en-US" b="1" dirty="0" smtClean="0"/>
              <a:t/>
            </a:r>
            <a:br>
              <a:rPr lang="en-US" b="1" dirty="0" smtClean="0"/>
            </a:br>
            <a:r>
              <a:rPr lang="en-US" sz="2400" b="1" dirty="0" smtClean="0">
                <a:latin typeface="Times New Roman" pitchFamily="18" charset="0"/>
                <a:cs typeface="Times New Roman" pitchFamily="18" charset="0"/>
              </a:rPr>
              <a:t>Software testing is a critical element of software quality assurance and represent the ultimate review of specification , design and coding . System testing is actually a series of different  test whose purpose  is to fully exercise the computer-based system . Although each has a different purpose , all of them work to verify that all system elements have been properly integrated and all of them perform allocated functions . If the test is conducted successfully , it will uncover errors in the software . A second benefit is that the software is appearing to be working according to specification and that performance requirements appear to have been met.</a:t>
            </a:r>
            <a:endParaRPr lang="en-US" sz="2400"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305800" cy="3182112"/>
          </a:xfrm>
        </p:spPr>
        <p:txBody>
          <a:bodyPr>
            <a:normAutofit/>
          </a:bodyPr>
          <a:lstStyle/>
          <a:p>
            <a:r>
              <a:rPr lang="en-US" sz="3000" b="1" dirty="0" smtClean="0">
                <a:latin typeface="Times New Roman" pitchFamily="18" charset="0"/>
                <a:cs typeface="Times New Roman" pitchFamily="18" charset="0"/>
              </a:rPr>
              <a:t>SYSTEM MAINTENANCE</a:t>
            </a:r>
            <a:r>
              <a:rPr lang="en-US" sz="3000" b="1" dirty="0" smtClean="0">
                <a:latin typeface="Times New Roman" pitchFamily="18" charset="0"/>
                <a:cs typeface="Times New Roman" pitchFamily="18" charset="0"/>
              </a:rPr>
              <a:t>:</a:t>
            </a:r>
            <a:r>
              <a:rPr lang="en-US" b="1" dirty="0" smtClean="0"/>
              <a:t/>
            </a:r>
            <a:br>
              <a:rPr lang="en-US" b="1" dirty="0" smtClean="0"/>
            </a:br>
            <a:r>
              <a:rPr lang="en-US" sz="2400" b="1" dirty="0" smtClean="0">
                <a:latin typeface="Times New Roman" pitchFamily="18" charset="0"/>
                <a:cs typeface="Times New Roman" pitchFamily="18" charset="0"/>
              </a:rPr>
              <a:t>Maintenance is a characteristic of design and implementation , which is expressed , as the probability that can an item will be retained in or restored to a specific condition within a given period of time , when maintenance is performed to accordance with the prescribed procedures and resource.</a:t>
            </a:r>
            <a:br>
              <a:rPr lang="en-US" sz="2400" b="1" dirty="0"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401</TotalTime>
  <Words>682</Words>
  <Application>Microsoft Office PowerPoint</Application>
  <PresentationFormat>On-screen Show (4:3)</PresentationFormat>
  <Paragraphs>178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                WELCOME</vt:lpstr>
      <vt:lpstr>TOPIC:   MEDI PLUS</vt:lpstr>
      <vt:lpstr>INTRODUCTION:  Medi Plus is a web portal developed using php as front end and  MySQL as back end .This portal contains the information and location of all the medical  stores in a particular locality which helps the user to search and filter out the medical stores near to them . The  user can  upload their prescription into the portal which can be viewed by the medical stores and they can respond to the user with the price quotation if the medicine is available. A user can also  view all the details of nearby laboratories and blood banks which provide him overall information regarding any health concerned issues . Since the portal helps  user in spotting the exact location of medical shops , medicine prices and all related data , it comes out as a user friendly entity.        </vt:lpstr>
      <vt:lpstr>ABSTRACT: The objective of the system is to manage the details of Customer ,Medicine Company ,Medicine ,stock and Order .It manages all the information about customer ,payment and order.    </vt:lpstr>
      <vt:lpstr>PROJECT DESCRIPTION: Human body is a very complex and sophisticated structure and comprises of millions of functions . All these complicated  functions have been understood by man him , part-by-part their research and experiments . As science and technology progressed ,medicine became an integral part of  their search . Availability of medicine in extreme times is equivalent to a human’s life . In case of an emergency ,a person’s life is at risk if there is a shortage of necessary medicines or related healthcare products. In this project , we are focussing on solving customer’s medical requirements wherein our portal will have all the medical shops in that particular area registered and with the help of this , any user can have access to find out information and availability of medicines in a particular store.</vt:lpstr>
      <vt:lpstr>SCOPE OF PROJECT: The purpose of this portal is to automate the existing manual system so that it becomes user friendly as well . Project also provides access to user which is an additional feature wherein they can upload the prescription and get to know the details of all the stores having the prescribed medicines and also can get the quote from multiple stores and choose the best from among them . It also helps a user who is in urgent need of medicine and the medical store in the hospital is facing shortage of medicines , by helping them to spot the nearest store with availability of their required medicine . In this way, the project can serve a whole lot of people who are in emergency and can help save lives as well in a critical situation. </vt:lpstr>
      <vt:lpstr>SYSTEM DESIGN: Design of a system can be defined as the process of applying various techniques and principles for the purpose of defining a device , a process or system is sufficient details to permit its physical realization . Thus ,system design is a solution a “how to” approach to the creation of a new system . This important phase provides the understanding and procedural details necessary for implementing the system recommended in the feasibility study. </vt:lpstr>
      <vt:lpstr>SYSTEM TESTING: Software testing is a critical element of software quality assurance and represent the ultimate review of specification , design and coding . System testing is actually a series of different  test whose purpose  is to fully exercise the computer-based system . Although each has a different purpose , all of them work to verify that all system elements have been properly integrated and all of them perform allocated functions . If the test is conducted successfully , it will uncover errors in the software . A second benefit is that the software is appearing to be working according to specification and that performance requirements appear to have been met.</vt:lpstr>
      <vt:lpstr>SYSTEM MAINTENANCE: Maintenance is a characteristic of design and implementation , which is expressed , as the probability that can an item will be retained in or restored to a specific condition within a given period of time , when maintenance is performed to accordance with the prescribed procedures and resource. </vt:lpstr>
      <vt:lpstr>FUTURE ENHANCEMENT: In future , changes can be made by providing some provisions for online payments(e-payment) and also for delivery of medicines to user as per their requirement . The project has a very vast scope in future .</vt:lpstr>
      <vt:lpstr>Slide 11</vt:lpstr>
      <vt:lpstr>Slide 12</vt:lpstr>
      <vt:lpstr>Slide 13</vt:lpstr>
      <vt:lpstr>Slide 14</vt:lpstr>
      <vt:lpstr>Slide 15</vt:lpstr>
      <vt:lpstr>Slide 16</vt:lpstr>
      <vt:lpstr>Slide 17</vt:lpstr>
      <vt:lpstr>Slide 18</vt:lpstr>
      <vt:lpstr>Slide 19</vt:lpstr>
      <vt:lpstr>Slide 20</vt:lpstr>
      <vt:lpstr>Slide 21</vt:lpstr>
      <vt:lpstr>CONCLUSION: In a nutshell ,it can be summarized that our proposed system is certainly way  more efficient and effective than the existing system when viewed from a user’s point of view . The internet has become a major resource in modern business, thus medicine shopping has gained significance not only from the entrepreneur’s but also from the user’s point of view . Proposed system allows users  to view all the nearby medical stores , laboratories and blood banks and moreover the availability of the medicines in the store ,which helps save time and physical effort of actually going out and purchasing medicines with the ambiguity regarding whether the medicine is available or not in the store .Also , user can choose among the quotations provided by different stories and select the best rate in market and this helps in satisfying user needs to the fullest.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78</cp:revision>
  <dcterms:created xsi:type="dcterms:W3CDTF">2020-06-16T14:41:07Z</dcterms:created>
  <dcterms:modified xsi:type="dcterms:W3CDTF">2020-06-28T11:02:51Z</dcterms:modified>
</cp:coreProperties>
</file>