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64C8E-4BC1-406B-B1BF-D4BF243E4915}" v="3" dt="2025-02-10T12:04:22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sanju7442@gmail.com" userId="457cdd31dd50f880" providerId="LiveId" clId="{2E564C8E-4BC1-406B-B1BF-D4BF243E4915}"/>
    <pc:docChg chg="undo custSel modSld">
      <pc:chgData name="sanjanasanju7442@gmail.com" userId="457cdd31dd50f880" providerId="LiveId" clId="{2E564C8E-4BC1-406B-B1BF-D4BF243E4915}" dt="2025-02-10T12:06:03.048" v="360" actId="14100"/>
      <pc:docMkLst>
        <pc:docMk/>
      </pc:docMkLst>
      <pc:sldChg chg="modSp mod">
        <pc:chgData name="sanjanasanju7442@gmail.com" userId="457cdd31dd50f880" providerId="LiveId" clId="{2E564C8E-4BC1-406B-B1BF-D4BF243E4915}" dt="2025-02-10T09:36:44.370" v="2" actId="113"/>
        <pc:sldMkLst>
          <pc:docMk/>
          <pc:sldMk cId="367127615" sldId="256"/>
        </pc:sldMkLst>
        <pc:spChg chg="mod">
          <ac:chgData name="sanjanasanju7442@gmail.com" userId="457cdd31dd50f880" providerId="LiveId" clId="{2E564C8E-4BC1-406B-B1BF-D4BF243E4915}" dt="2025-02-10T09:36:44.370" v="2" actId="113"/>
          <ac:spMkLst>
            <pc:docMk/>
            <pc:sldMk cId="367127615" sldId="256"/>
            <ac:spMk id="5" creationId="{D5067E9C-C7B9-4476-9708-CBB3F66FD892}"/>
          </ac:spMkLst>
        </pc:spChg>
      </pc:sldChg>
      <pc:sldChg chg="addSp delSp modSp mod">
        <pc:chgData name="sanjanasanju7442@gmail.com" userId="457cdd31dd50f880" providerId="LiveId" clId="{2E564C8E-4BC1-406B-B1BF-D4BF243E4915}" dt="2025-02-10T09:45:09.924" v="46" actId="1076"/>
        <pc:sldMkLst>
          <pc:docMk/>
          <pc:sldMk cId="2932052481" sldId="257"/>
        </pc:sldMkLst>
        <pc:spChg chg="mod">
          <ac:chgData name="sanjanasanju7442@gmail.com" userId="457cdd31dd50f880" providerId="LiveId" clId="{2E564C8E-4BC1-406B-B1BF-D4BF243E4915}" dt="2025-02-10T09:42:41.223" v="32" actId="20577"/>
          <ac:spMkLst>
            <pc:docMk/>
            <pc:sldMk cId="2932052481" sldId="257"/>
            <ac:spMk id="2" creationId="{B094E319-C77C-49E2-964C-6E125D716194}"/>
          </ac:spMkLst>
        </pc:spChg>
        <pc:spChg chg="add del mod">
          <ac:chgData name="sanjanasanju7442@gmail.com" userId="457cdd31dd50f880" providerId="LiveId" clId="{2E564C8E-4BC1-406B-B1BF-D4BF243E4915}" dt="2025-02-10T09:42:11.167" v="26"/>
          <ac:spMkLst>
            <pc:docMk/>
            <pc:sldMk cId="2932052481" sldId="257"/>
            <ac:spMk id="9" creationId="{00FEFC7C-06FB-E61F-4DEE-7D642E73D342}"/>
          </ac:spMkLst>
        </pc:spChg>
        <pc:spChg chg="add mod">
          <ac:chgData name="sanjanasanju7442@gmail.com" userId="457cdd31dd50f880" providerId="LiveId" clId="{2E564C8E-4BC1-406B-B1BF-D4BF243E4915}" dt="2025-02-10T09:45:09.924" v="46" actId="1076"/>
          <ac:spMkLst>
            <pc:docMk/>
            <pc:sldMk cId="2932052481" sldId="257"/>
            <ac:spMk id="11" creationId="{4EB48121-C01A-9109-42ED-3E13FA1A0697}"/>
          </ac:spMkLst>
        </pc:spChg>
      </pc:sldChg>
      <pc:sldChg chg="addSp modSp mod">
        <pc:chgData name="sanjanasanju7442@gmail.com" userId="457cdd31dd50f880" providerId="LiveId" clId="{2E564C8E-4BC1-406B-B1BF-D4BF243E4915}" dt="2025-02-10T10:22:22.051" v="152" actId="113"/>
        <pc:sldMkLst>
          <pc:docMk/>
          <pc:sldMk cId="564571264" sldId="258"/>
        </pc:sldMkLst>
        <pc:spChg chg="mod">
          <ac:chgData name="sanjanasanju7442@gmail.com" userId="457cdd31dd50f880" providerId="LiveId" clId="{2E564C8E-4BC1-406B-B1BF-D4BF243E4915}" dt="2025-02-10T09:47:28.499" v="49" actId="115"/>
          <ac:spMkLst>
            <pc:docMk/>
            <pc:sldMk cId="564571264" sldId="258"/>
            <ac:spMk id="3" creationId="{2361D872-7EC7-439F-A588-B1D90CB7A92F}"/>
          </ac:spMkLst>
        </pc:spChg>
        <pc:spChg chg="add mod">
          <ac:chgData name="sanjanasanju7442@gmail.com" userId="457cdd31dd50f880" providerId="LiveId" clId="{2E564C8E-4BC1-406B-B1BF-D4BF243E4915}" dt="2025-02-10T10:22:22.051" v="152" actId="113"/>
          <ac:spMkLst>
            <pc:docMk/>
            <pc:sldMk cId="564571264" sldId="258"/>
            <ac:spMk id="4" creationId="{827E97C9-8DDB-C08A-4550-33350B9B0035}"/>
          </ac:spMkLst>
        </pc:spChg>
      </pc:sldChg>
      <pc:sldChg chg="addSp delSp modSp mod">
        <pc:chgData name="sanjanasanju7442@gmail.com" userId="457cdd31dd50f880" providerId="LiveId" clId="{2E564C8E-4BC1-406B-B1BF-D4BF243E4915}" dt="2025-02-10T12:06:03.048" v="360" actId="14100"/>
        <pc:sldMkLst>
          <pc:docMk/>
          <pc:sldMk cId="2706790016" sldId="259"/>
        </pc:sldMkLst>
        <pc:spChg chg="mod">
          <ac:chgData name="sanjanasanju7442@gmail.com" userId="457cdd31dd50f880" providerId="LiveId" clId="{2E564C8E-4BC1-406B-B1BF-D4BF243E4915}" dt="2025-02-10T10:00:09.390" v="115" actId="115"/>
          <ac:spMkLst>
            <pc:docMk/>
            <pc:sldMk cId="2706790016" sldId="259"/>
            <ac:spMk id="3" creationId="{2361D872-7EC7-439F-A588-B1D90CB7A92F}"/>
          </ac:spMkLst>
        </pc:spChg>
        <pc:spChg chg="add del">
          <ac:chgData name="sanjanasanju7442@gmail.com" userId="457cdd31dd50f880" providerId="LiveId" clId="{2E564C8E-4BC1-406B-B1BF-D4BF243E4915}" dt="2025-02-10T09:57:03.530" v="111" actId="22"/>
          <ac:spMkLst>
            <pc:docMk/>
            <pc:sldMk cId="2706790016" sldId="259"/>
            <ac:spMk id="4" creationId="{07DAA6EC-FBE6-BF85-A266-B0A9B046B41A}"/>
          </ac:spMkLst>
        </pc:spChg>
        <pc:spChg chg="add mod">
          <ac:chgData name="sanjanasanju7442@gmail.com" userId="457cdd31dd50f880" providerId="LiveId" clId="{2E564C8E-4BC1-406B-B1BF-D4BF243E4915}" dt="2025-02-10T12:06:03.048" v="360" actId="14100"/>
          <ac:spMkLst>
            <pc:docMk/>
            <pc:sldMk cId="2706790016" sldId="259"/>
            <ac:spMk id="6" creationId="{6899B209-F3D0-1EE5-74D1-D31877E6ED98}"/>
          </ac:spMkLst>
        </pc:spChg>
      </pc:sldChg>
      <pc:sldChg chg="addSp modSp mod">
        <pc:chgData name="sanjanasanju7442@gmail.com" userId="457cdd31dd50f880" providerId="LiveId" clId="{2E564C8E-4BC1-406B-B1BF-D4BF243E4915}" dt="2025-02-10T11:49:36.106" v="241" actId="1076"/>
        <pc:sldMkLst>
          <pc:docMk/>
          <pc:sldMk cId="31965923" sldId="260"/>
        </pc:sldMkLst>
        <pc:spChg chg="mod">
          <ac:chgData name="sanjanasanju7442@gmail.com" userId="457cdd31dd50f880" providerId="LiveId" clId="{2E564C8E-4BC1-406B-B1BF-D4BF243E4915}" dt="2025-02-10T11:43:48.711" v="225" actId="14100"/>
          <ac:spMkLst>
            <pc:docMk/>
            <pc:sldMk cId="31965923" sldId="260"/>
            <ac:spMk id="3" creationId="{2361D872-7EC7-439F-A588-B1D90CB7A92F}"/>
          </ac:spMkLst>
        </pc:spChg>
        <pc:spChg chg="add mod">
          <ac:chgData name="sanjanasanju7442@gmail.com" userId="457cdd31dd50f880" providerId="LiveId" clId="{2E564C8E-4BC1-406B-B1BF-D4BF243E4915}" dt="2025-02-10T11:49:36.106" v="241" actId="1076"/>
          <ac:spMkLst>
            <pc:docMk/>
            <pc:sldMk cId="31965923" sldId="260"/>
            <ac:spMk id="4" creationId="{5383381B-7ABE-6869-7AA9-88A2DE7C7F37}"/>
          </ac:spMkLst>
        </pc:spChg>
      </pc:sldChg>
      <pc:sldChg chg="addSp modSp mod">
        <pc:chgData name="sanjanasanju7442@gmail.com" userId="457cdd31dd50f880" providerId="LiveId" clId="{2E564C8E-4BC1-406B-B1BF-D4BF243E4915}" dt="2025-02-10T12:00:28.436" v="323" actId="113"/>
        <pc:sldMkLst>
          <pc:docMk/>
          <pc:sldMk cId="3002968868" sldId="261"/>
        </pc:sldMkLst>
        <pc:spChg chg="mod">
          <ac:chgData name="sanjanasanju7442@gmail.com" userId="457cdd31dd50f880" providerId="LiveId" clId="{2E564C8E-4BC1-406B-B1BF-D4BF243E4915}" dt="2025-02-10T11:51:25.138" v="242" actId="115"/>
          <ac:spMkLst>
            <pc:docMk/>
            <pc:sldMk cId="3002968868" sldId="261"/>
            <ac:spMk id="3" creationId="{2361D872-7EC7-439F-A588-B1D90CB7A92F}"/>
          </ac:spMkLst>
        </pc:spChg>
        <pc:spChg chg="add mod">
          <ac:chgData name="sanjanasanju7442@gmail.com" userId="457cdd31dd50f880" providerId="LiveId" clId="{2E564C8E-4BC1-406B-B1BF-D4BF243E4915}" dt="2025-02-10T12:00:28.436" v="323" actId="113"/>
          <ac:spMkLst>
            <pc:docMk/>
            <pc:sldMk cId="3002968868" sldId="261"/>
            <ac:spMk id="4" creationId="{CCDBDA51-9FD0-60FE-9A1F-DB0C9694B889}"/>
          </ac:spMkLst>
        </pc:spChg>
      </pc:sldChg>
      <pc:sldChg chg="addSp modSp mod">
        <pc:chgData name="sanjanasanju7442@gmail.com" userId="457cdd31dd50f880" providerId="LiveId" clId="{2E564C8E-4BC1-406B-B1BF-D4BF243E4915}" dt="2025-02-10T12:05:33.056" v="358" actId="20577"/>
        <pc:sldMkLst>
          <pc:docMk/>
          <pc:sldMk cId="151988358" sldId="262"/>
        </pc:sldMkLst>
        <pc:spChg chg="mod">
          <ac:chgData name="sanjanasanju7442@gmail.com" userId="457cdd31dd50f880" providerId="LiveId" clId="{2E564C8E-4BC1-406B-B1BF-D4BF243E4915}" dt="2025-02-10T12:02:17.090" v="325" actId="115"/>
          <ac:spMkLst>
            <pc:docMk/>
            <pc:sldMk cId="151988358" sldId="262"/>
            <ac:spMk id="3" creationId="{2361D872-7EC7-439F-A588-B1D90CB7A92F}"/>
          </ac:spMkLst>
        </pc:spChg>
        <pc:spChg chg="add mod">
          <ac:chgData name="sanjanasanju7442@gmail.com" userId="457cdd31dd50f880" providerId="LiveId" clId="{2E564C8E-4BC1-406B-B1BF-D4BF243E4915}" dt="2025-02-10T12:04:14.836" v="344" actId="2710"/>
          <ac:spMkLst>
            <pc:docMk/>
            <pc:sldMk cId="151988358" sldId="262"/>
            <ac:spMk id="4" creationId="{5D75221A-E986-CE82-A71D-300F2DFB87F1}"/>
          </ac:spMkLst>
        </pc:spChg>
        <pc:spChg chg="add mod">
          <ac:chgData name="sanjanasanju7442@gmail.com" userId="457cdd31dd50f880" providerId="LiveId" clId="{2E564C8E-4BC1-406B-B1BF-D4BF243E4915}" dt="2025-02-10T12:05:33.056" v="358" actId="20577"/>
          <ac:spMkLst>
            <pc:docMk/>
            <pc:sldMk cId="151988358" sldId="262"/>
            <ac:spMk id="6" creationId="{284DAA6B-295A-2BAF-6A83-B483148168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solar power output using linear regression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475259" y="1042610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213163"/>
                </a:solidFill>
              </a:rPr>
              <a:t>Learning Objectives</a:t>
            </a:r>
            <a:endParaRPr lang="en-IN" sz="2000" u="sng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48121-C01A-9109-42ED-3E13FA1A0697}"/>
              </a:ext>
            </a:extLst>
          </p:cNvPr>
          <p:cNvSpPr txBox="1"/>
          <p:nvPr/>
        </p:nvSpPr>
        <p:spPr>
          <a:xfrm>
            <a:off x="345440" y="1733343"/>
            <a:ext cx="6956771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IN" sz="1400" dirty="0"/>
              <a:t>Non-linear relationships: Explore non-linear relationships between solar power output and weather variables using techniques such as polynomial regression or splines.</a:t>
            </a:r>
          </a:p>
          <a:p>
            <a:pPr lvl="1">
              <a:lnSpc>
                <a:spcPct val="150000"/>
              </a:lnSpc>
            </a:pPr>
            <a:r>
              <a:rPr lang="en-IN" sz="1400" dirty="0"/>
              <a:t>2. Time series analysis: </a:t>
            </a:r>
            <a:r>
              <a:rPr lang="en-IN" sz="1400" dirty="0" err="1"/>
              <a:t>Analyze</a:t>
            </a:r>
            <a:r>
              <a:rPr lang="en-IN" sz="1400" dirty="0"/>
              <a:t> the time series structure of the data and use techniques such as ARIMA or exponential smoothing to forecast solar power output.</a:t>
            </a:r>
          </a:p>
          <a:p>
            <a:pPr lvl="1">
              <a:lnSpc>
                <a:spcPct val="150000"/>
              </a:lnSpc>
            </a:pPr>
            <a:r>
              <a:rPr lang="en-IN" sz="1400" dirty="0"/>
              <a:t>3. Regularization techniques: Apply regularization techniques such as Lasso or Ridge regression to reduce overfitting and improve the generalizability of the model.</a:t>
            </a:r>
          </a:p>
          <a:p>
            <a:pPr lvl="1">
              <a:lnSpc>
                <a:spcPct val="150000"/>
              </a:lnSpc>
            </a:pPr>
            <a:r>
              <a:rPr lang="en-IN" sz="1400" dirty="0"/>
              <a:t>4. Model selection: Compare the performance of different linear regression models (e.g., simple, multiple, polynomial) and select the best model based on evaluation metrics.</a:t>
            </a:r>
          </a:p>
          <a:p>
            <a:pPr lvl="1">
              <a:lnSpc>
                <a:spcPct val="150000"/>
              </a:lnSpc>
            </a:pPr>
            <a:r>
              <a:rPr lang="en-IN" sz="1400" dirty="0"/>
              <a:t>5. Hyperparameter tuning: Use techniques such as grid search or cross-validation to tune hyperparameters and improve the performance of the linear regression model.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38471" y="93703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213163"/>
                </a:solidFill>
              </a:rPr>
              <a:t>T</a:t>
            </a:r>
            <a:r>
              <a:rPr lang="en-IN" sz="2000" b="1" u="sng" dirty="0" err="1">
                <a:solidFill>
                  <a:srgbClr val="213163"/>
                </a:solidFill>
              </a:rPr>
              <a:t>ools</a:t>
            </a:r>
            <a:r>
              <a:rPr lang="en-IN" sz="2000" b="1" u="sng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E97C9-8DDB-C08A-4550-33350B9B0035}"/>
              </a:ext>
            </a:extLst>
          </p:cNvPr>
          <p:cNvSpPr txBox="1"/>
          <p:nvPr/>
        </p:nvSpPr>
        <p:spPr>
          <a:xfrm>
            <a:off x="155003" y="1337146"/>
            <a:ext cx="11881994" cy="5546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Programming Languages and Libraries: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Python: Popular libraries include scikit-learn, </a:t>
            </a:r>
            <a:r>
              <a:rPr lang="en-IN" sz="1400" dirty="0" err="1"/>
              <a:t>statsmodels</a:t>
            </a:r>
            <a:r>
              <a:rPr lang="en-IN" sz="1400" dirty="0"/>
              <a:t>, and pandas for data manipulation and analysis.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IN" sz="1400" dirty="0"/>
              <a:t>R: Libraries such as caret, </a:t>
            </a:r>
            <a:r>
              <a:rPr lang="en-IN" sz="1400" dirty="0" err="1"/>
              <a:t>dplyr</a:t>
            </a:r>
            <a:r>
              <a:rPr lang="en-IN" sz="1400" dirty="0"/>
              <a:t>, and ggplot2 provide robust support for linear regression and data visualization.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IN" sz="1400" dirty="0"/>
              <a:t>Julia: The MLJ machine learning library and the </a:t>
            </a:r>
            <a:r>
              <a:rPr lang="en-IN" sz="1400" dirty="0" err="1"/>
              <a:t>JuPyte</a:t>
            </a:r>
            <a:r>
              <a:rPr lang="en-IN" sz="1400" dirty="0"/>
              <a:t> notebook environment provide an efficient and interactive platform for linear regression.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Data Science Platforms and Tools: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 err="1"/>
              <a:t>Jupyter</a:t>
            </a:r>
            <a:r>
              <a:rPr lang="en-IN" sz="1400" dirty="0"/>
              <a:t> Notebook: A web-based interactive environment for data science and scientific computing.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Google </a:t>
            </a:r>
            <a:r>
              <a:rPr lang="en-IN" sz="1400" dirty="0" err="1"/>
              <a:t>Colab</a:t>
            </a:r>
            <a:r>
              <a:rPr lang="en-IN" sz="1400" dirty="0"/>
              <a:t>: A free, cloud-based platform for data science and machine learning.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3. Apache Zeppelin: A web-based notebook platform for data science and analytics.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4. </a:t>
            </a:r>
            <a:r>
              <a:rPr lang="en-IN" sz="1400" dirty="0" err="1"/>
              <a:t>DataRobot</a:t>
            </a:r>
            <a:r>
              <a:rPr lang="en-IN" sz="1400" dirty="0"/>
              <a:t>: An automated machine learning platform that supports linear regression and other algorithms.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Data Sources and APIs: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National Renewable Energy Laboratory (NREL): Provides solar radiation data and other renewable energy resources.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2. National </a:t>
            </a:r>
            <a:r>
              <a:rPr lang="en-IN" sz="1400" dirty="0" err="1"/>
              <a:t>Centers</a:t>
            </a:r>
            <a:r>
              <a:rPr lang="en-IN" sz="1400" dirty="0"/>
              <a:t> for Environmental Information (NCEI): Offers climate and weather data, including solar radiation and temperature.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3. </a:t>
            </a:r>
            <a:r>
              <a:rPr lang="en-IN" sz="1400" dirty="0" err="1"/>
              <a:t>OpenWeatherMap</a:t>
            </a:r>
            <a:r>
              <a:rPr lang="en-IN" sz="1400" dirty="0"/>
              <a:t> API: Provides current and historical weather data, including temperature, humidity, and solar radiation.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4. </a:t>
            </a:r>
            <a:r>
              <a:rPr lang="en-IN" sz="1400" dirty="0" err="1"/>
              <a:t>SolarAnywhere</a:t>
            </a:r>
            <a:r>
              <a:rPr lang="en-IN" sz="1400" dirty="0"/>
              <a:t> API: Offers historical and forecasted solar radiation data.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Machine Learning Frameworks: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scikit-learn: A popular Python library for machine learning that includes linear regression.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2. TensorFlow: An open-source machine learning framework that supports linear regression and other algorithms.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Methodology</a:t>
            </a:r>
            <a:r>
              <a:rPr lang="en-US" sz="1800" b="1" u="sng" dirty="0">
                <a:solidFill>
                  <a:srgbClr val="213163"/>
                </a:solidFill>
              </a:rPr>
              <a:t> </a:t>
            </a:r>
            <a:endParaRPr lang="en-IN" sz="1800" u="sng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9B209-F3D0-1EE5-74D1-D31877E6ED98}"/>
              </a:ext>
            </a:extLst>
          </p:cNvPr>
          <p:cNvSpPr txBox="1"/>
          <p:nvPr/>
        </p:nvSpPr>
        <p:spPr>
          <a:xfrm>
            <a:off x="382555" y="1511558"/>
            <a:ext cx="11635274" cy="529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500"/>
              </a:spcBef>
              <a:spcAft>
                <a:spcPts val="750"/>
              </a:spcAft>
              <a:buAutoNum type="arabicPeriod"/>
            </a:pP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Data Collection</a:t>
            </a:r>
            <a:r>
              <a:rPr lang="en-US" sz="1400" b="1" dirty="0">
                <a:solidFill>
                  <a:srgbClr val="001D35"/>
                </a:solidFill>
                <a:latin typeface="Google Sans"/>
              </a:rPr>
              <a:t>:</a:t>
            </a:r>
            <a:endParaRPr lang="en-US" sz="1400" b="1" i="0" dirty="0">
              <a:solidFill>
                <a:srgbClr val="001D35"/>
              </a:solidFill>
              <a:effectLst/>
              <a:latin typeface="Google Sans"/>
            </a:endParaRPr>
          </a:p>
          <a:p>
            <a:pPr>
              <a:spcBef>
                <a:spcPts val="750"/>
              </a:spcBef>
              <a:spcAft>
                <a:spcPts val="600"/>
              </a:spcAft>
            </a:pP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Weather </a:t>
            </a:r>
            <a:r>
              <a:rPr lang="en-US" sz="1400" b="1" i="0" dirty="0" err="1">
                <a:solidFill>
                  <a:srgbClr val="001D35"/>
                </a:solidFill>
                <a:effectLst/>
                <a:latin typeface="Google Sans"/>
              </a:rPr>
              <a:t>data:</a:t>
            </a:r>
            <a:r>
              <a:rPr lang="en-US" sz="1400" b="0" i="0" dirty="0" err="1">
                <a:solidFill>
                  <a:srgbClr val="001D35"/>
                </a:solidFill>
                <a:effectLst/>
                <a:latin typeface="Google Sans"/>
              </a:rPr>
              <a:t>Gather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 historical weather data including solar radiation, ambient temperature, humidity, cloud cover, and wind speed from a nearby weather station.</a:t>
            </a:r>
          </a:p>
          <a:p>
            <a:pPr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Solar power generation </a:t>
            </a:r>
            <a:r>
              <a:rPr lang="en-US" sz="1400" b="1" i="0" dirty="0" err="1">
                <a:solidFill>
                  <a:srgbClr val="001D35"/>
                </a:solidFill>
                <a:effectLst/>
                <a:latin typeface="Google Sans"/>
              </a:rPr>
              <a:t>data:</a:t>
            </a:r>
            <a:r>
              <a:rPr lang="en-US" sz="1400" b="0" i="0" dirty="0" err="1">
                <a:solidFill>
                  <a:srgbClr val="001D35"/>
                </a:solidFill>
                <a:effectLst/>
                <a:latin typeface="Google Sans"/>
              </a:rPr>
              <a:t>Collect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 historical solar power generation data from your solar panel system.</a:t>
            </a:r>
            <a:endParaRPr lang="en-US" sz="1400" dirty="0">
              <a:solidFill>
                <a:srgbClr val="001D35"/>
              </a:solidFill>
              <a:latin typeface="Google Sans"/>
            </a:endParaRPr>
          </a:p>
          <a:p>
            <a:pPr>
              <a:spcBef>
                <a:spcPts val="750"/>
              </a:spcBef>
              <a:spcAft>
                <a:spcPts val="1500"/>
              </a:spcAft>
            </a:pP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2. Data Preprocessing:</a:t>
            </a:r>
          </a:p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Data Cleaning: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 Handle missing values, outliers, and inconsistencies in the data. </a:t>
            </a:r>
          </a:p>
          <a:p>
            <a:pPr algn="l" fontAlgn="ctr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Normalization: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 Scale the data to ensure features are on a similar scale. </a:t>
            </a:r>
          </a:p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3. Feature Selection:</a:t>
            </a:r>
          </a:p>
          <a:p>
            <a:pPr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Correlation </a:t>
            </a:r>
            <a:r>
              <a:rPr lang="en-US" sz="1400" b="1" i="0" dirty="0" err="1">
                <a:solidFill>
                  <a:srgbClr val="001D35"/>
                </a:solidFill>
                <a:effectLst/>
                <a:latin typeface="Google Sans"/>
              </a:rPr>
              <a:t>analysis:</a:t>
            </a:r>
            <a:r>
              <a:rPr lang="en-US" sz="1400" b="0" i="0" dirty="0" err="1">
                <a:solidFill>
                  <a:srgbClr val="001D35"/>
                </a:solidFill>
                <a:effectLst/>
                <a:latin typeface="Google Sans"/>
              </a:rPr>
              <a:t>Identify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 the weather variables that have the strongest positive correlation with solar power generation. </a:t>
            </a:r>
          </a:p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4. Model Training:</a:t>
            </a:r>
          </a:p>
          <a:p>
            <a:pPr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Split data: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 Divide the dataset into training and testing sets. </a:t>
            </a:r>
          </a:p>
          <a:p>
            <a:pPr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Train the model: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 Train a linear regression model using the training data, where the dependent variable is solar power output and independent variables are the selected weather features. 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2609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Problem Statement:  </a:t>
            </a:r>
            <a:endParaRPr lang="en-IN" sz="2000" b="1" u="sng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3381B-7ABE-6869-7AA9-88A2DE7C7F37}"/>
              </a:ext>
            </a:extLst>
          </p:cNvPr>
          <p:cNvSpPr txBox="1"/>
          <p:nvPr/>
        </p:nvSpPr>
        <p:spPr>
          <a:xfrm>
            <a:off x="1978089" y="1849875"/>
            <a:ext cx="610222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Predicting solar power output using linear regression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Solution:  </a:t>
            </a:r>
            <a:endParaRPr lang="en-IN" sz="2000" b="1" u="sng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BDA51-9FD0-60FE-9A1F-DB0C9694B889}"/>
              </a:ext>
            </a:extLst>
          </p:cNvPr>
          <p:cNvSpPr txBox="1"/>
          <p:nvPr/>
        </p:nvSpPr>
        <p:spPr>
          <a:xfrm>
            <a:off x="180866" y="1454522"/>
            <a:ext cx="1168138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Step 1: Import necessary libraries and load data </a:t>
            </a:r>
          </a:p>
          <a:p>
            <a:r>
              <a:rPr lang="en-IN" sz="1400" dirty="0"/>
              <a:t>import pandas as pd</a:t>
            </a:r>
          </a:p>
          <a:p>
            <a:r>
              <a:rPr lang="en-IN" sz="1400" dirty="0"/>
              <a:t>import </a:t>
            </a:r>
            <a:r>
              <a:rPr lang="en-IN" sz="1400" dirty="0" err="1"/>
              <a:t>numpy</a:t>
            </a:r>
            <a:r>
              <a:rPr lang="en-IN" sz="1400" dirty="0"/>
              <a:t> as np</a:t>
            </a:r>
          </a:p>
          <a:p>
            <a:r>
              <a:rPr lang="en-IN" sz="1400" dirty="0"/>
              <a:t>from </a:t>
            </a:r>
            <a:r>
              <a:rPr lang="en-IN" sz="1400" dirty="0" err="1"/>
              <a:t>sklearn.model_selection</a:t>
            </a:r>
            <a:r>
              <a:rPr lang="en-IN" sz="1400" dirty="0"/>
              <a:t> import </a:t>
            </a:r>
            <a:r>
              <a:rPr lang="en-IN" sz="1400" dirty="0" err="1"/>
              <a:t>train_test_split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sklearn.linear_model</a:t>
            </a:r>
            <a:r>
              <a:rPr lang="en-IN" sz="1400" dirty="0"/>
              <a:t> import </a:t>
            </a:r>
            <a:r>
              <a:rPr lang="en-IN" sz="1400" dirty="0" err="1"/>
              <a:t>LinearRegression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sklearn.metrics</a:t>
            </a:r>
            <a:r>
              <a:rPr lang="en-IN" sz="1400" dirty="0"/>
              <a:t> import </a:t>
            </a:r>
            <a:r>
              <a:rPr lang="en-IN" sz="1400" dirty="0" err="1"/>
              <a:t>mean_squared_error</a:t>
            </a:r>
            <a:r>
              <a:rPr lang="en-IN" sz="1400" dirty="0"/>
              <a:t>, r2_score</a:t>
            </a:r>
          </a:p>
          <a:p>
            <a:r>
              <a:rPr lang="en-IN" sz="1400" dirty="0"/>
              <a:t>import </a:t>
            </a:r>
            <a:r>
              <a:rPr lang="en-IN" sz="1400" dirty="0" err="1"/>
              <a:t>matplotlib.pyplot</a:t>
            </a:r>
            <a:r>
              <a:rPr lang="en-IN" sz="1400" dirty="0"/>
              <a:t> as </a:t>
            </a:r>
            <a:r>
              <a:rPr lang="en-IN" sz="1400" dirty="0" err="1"/>
              <a:t>plt</a:t>
            </a:r>
            <a:endParaRPr lang="en-IN" sz="1400" dirty="0"/>
          </a:p>
          <a:p>
            <a:r>
              <a:rPr lang="en-IN" sz="1400" dirty="0"/>
              <a:t>data= </a:t>
            </a:r>
            <a:r>
              <a:rPr lang="en-IN" sz="1400" dirty="0" err="1"/>
              <a:t>pd.read_csv</a:t>
            </a:r>
            <a:r>
              <a:rPr lang="en-IN" sz="1400" dirty="0"/>
              <a:t>('solar_power_data.csv’)</a:t>
            </a:r>
          </a:p>
          <a:p>
            <a:r>
              <a:rPr lang="en-IN" sz="1400" b="1" dirty="0"/>
              <a:t>Step 2: Preprocess data</a:t>
            </a:r>
          </a:p>
          <a:p>
            <a:r>
              <a:rPr lang="en-IN" sz="1400" dirty="0" err="1"/>
              <a:t>formatdata</a:t>
            </a:r>
            <a:r>
              <a:rPr lang="en-IN" sz="1400" dirty="0"/>
              <a:t>['date'] = </a:t>
            </a:r>
            <a:r>
              <a:rPr lang="en-IN" sz="1400" dirty="0" err="1"/>
              <a:t>pd.to_datetime</a:t>
            </a:r>
            <a:r>
              <a:rPr lang="en-IN" sz="1400" dirty="0"/>
              <a:t>(data['date’])</a:t>
            </a:r>
          </a:p>
          <a:p>
            <a:r>
              <a:rPr lang="en-IN" sz="1400" dirty="0"/>
              <a:t>X = data[['temperature', 'humidity', '</a:t>
            </a:r>
            <a:r>
              <a:rPr lang="en-IN" sz="1400" dirty="0" err="1"/>
              <a:t>solar_irradiance</a:t>
            </a:r>
            <a:endParaRPr lang="en-IN" sz="1400" dirty="0"/>
          </a:p>
          <a:p>
            <a:r>
              <a:rPr lang="en-IN" sz="1400" dirty="0"/>
              <a:t>y = data['</a:t>
            </a:r>
            <a:r>
              <a:rPr lang="en-IN" sz="1400" dirty="0" err="1"/>
              <a:t>solar_power_output</a:t>
            </a:r>
            <a:r>
              <a:rPr lang="en-IN" sz="1400" dirty="0"/>
              <a:t>’]</a:t>
            </a:r>
          </a:p>
          <a:p>
            <a:r>
              <a:rPr lang="en-IN" sz="1400" b="1" dirty="0"/>
              <a:t>Step 3: Split data into training and testing sets</a:t>
            </a:r>
          </a:p>
          <a:p>
            <a:r>
              <a:rPr lang="en-IN" sz="1400" dirty="0" err="1"/>
              <a:t>y_test</a:t>
            </a:r>
            <a:r>
              <a:rPr lang="en-IN" sz="1400" dirty="0"/>
              <a:t> = </a:t>
            </a:r>
            <a:r>
              <a:rPr lang="en-IN" sz="1400" dirty="0" err="1"/>
              <a:t>train_test_split</a:t>
            </a:r>
            <a:r>
              <a:rPr lang="en-IN" sz="1400" dirty="0"/>
              <a:t>(X, y, </a:t>
            </a:r>
            <a:r>
              <a:rPr lang="en-IN" sz="1400" dirty="0" err="1"/>
              <a:t>test_size</a:t>
            </a:r>
            <a:r>
              <a:rPr lang="en-IN" sz="1400" dirty="0"/>
              <a:t>=0.2, </a:t>
            </a:r>
            <a:r>
              <a:rPr lang="en-IN" sz="1400" dirty="0" err="1"/>
              <a:t>random_state</a:t>
            </a:r>
            <a:r>
              <a:rPr lang="en-IN" sz="1400" dirty="0"/>
              <a:t>=42)</a:t>
            </a:r>
          </a:p>
          <a:p>
            <a:r>
              <a:rPr lang="en-IN" sz="1400" b="1" dirty="0"/>
              <a:t>Step 4: Develop linear regression model</a:t>
            </a:r>
          </a:p>
          <a:p>
            <a:r>
              <a:rPr lang="en-IN" sz="1400" dirty="0"/>
              <a:t>model = </a:t>
            </a:r>
            <a:r>
              <a:rPr lang="en-IN" sz="1400" dirty="0" err="1"/>
              <a:t>LinearRegression</a:t>
            </a:r>
            <a:r>
              <a:rPr lang="en-IN" sz="1400" dirty="0"/>
              <a:t>()</a:t>
            </a:r>
          </a:p>
          <a:p>
            <a:r>
              <a:rPr lang="en-IN" sz="1400" dirty="0" err="1"/>
              <a:t>model.fit</a:t>
            </a:r>
            <a:r>
              <a:rPr lang="en-IN" sz="1400" dirty="0"/>
              <a:t>(</a:t>
            </a:r>
            <a:r>
              <a:rPr lang="en-IN" sz="1400" dirty="0" err="1"/>
              <a:t>X_train</a:t>
            </a:r>
            <a:r>
              <a:rPr lang="en-IN" sz="1400" dirty="0"/>
              <a:t>, </a:t>
            </a:r>
            <a:r>
              <a:rPr lang="en-IN" sz="1400" dirty="0" err="1"/>
              <a:t>y_train</a:t>
            </a:r>
            <a:r>
              <a:rPr lang="en-IN" sz="1400" dirty="0"/>
              <a:t>)</a:t>
            </a:r>
          </a:p>
          <a:p>
            <a:r>
              <a:rPr lang="en-IN" sz="1400" b="1" dirty="0"/>
              <a:t>Step 5: Evaluate model performance</a:t>
            </a:r>
          </a:p>
          <a:p>
            <a:r>
              <a:rPr lang="en-IN" sz="1400" dirty="0" err="1"/>
              <a:t>y_pred</a:t>
            </a:r>
            <a:r>
              <a:rPr lang="en-IN" sz="1400" dirty="0"/>
              <a:t> = </a:t>
            </a:r>
            <a:r>
              <a:rPr lang="en-IN" sz="1400" dirty="0" err="1"/>
              <a:t>model.predict</a:t>
            </a:r>
            <a:r>
              <a:rPr lang="en-IN" sz="1400" dirty="0"/>
              <a:t>(</a:t>
            </a:r>
            <a:r>
              <a:rPr lang="en-IN" sz="1400" dirty="0" err="1"/>
              <a:t>X_test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mse</a:t>
            </a:r>
            <a:r>
              <a:rPr lang="en-IN" sz="1400" dirty="0"/>
              <a:t> = </a:t>
            </a:r>
            <a:r>
              <a:rPr lang="en-IN" sz="1400" dirty="0" err="1"/>
              <a:t>mean_squared_error</a:t>
            </a:r>
            <a:r>
              <a:rPr lang="en-IN" sz="1400" dirty="0"/>
              <a:t>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y_pred</a:t>
            </a:r>
            <a:r>
              <a:rPr lang="en-IN" sz="1400" dirty="0"/>
              <a:t>)</a:t>
            </a:r>
          </a:p>
          <a:p>
            <a:r>
              <a:rPr lang="en-IN" sz="1400" dirty="0"/>
              <a:t>r2 = r2_score(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y_pred</a:t>
            </a:r>
            <a:r>
              <a:rPr lang="en-IN" sz="1400" dirty="0"/>
              <a:t>)print(</a:t>
            </a:r>
            <a:r>
              <a:rPr lang="en-IN" sz="1400" dirty="0" err="1"/>
              <a:t>f'Mean</a:t>
            </a:r>
            <a:r>
              <a:rPr lang="en-IN" sz="1400" dirty="0"/>
              <a:t> squared error: {mse:.2f}')print(</a:t>
            </a:r>
            <a:r>
              <a:rPr lang="en-IN" sz="1400" dirty="0" err="1"/>
              <a:t>f'R</a:t>
            </a:r>
            <a:r>
              <a:rPr lang="en-IN" sz="1400" dirty="0"/>
              <a:t>-squared: {r2:.2f}’)</a:t>
            </a:r>
          </a:p>
          <a:p>
            <a:r>
              <a:rPr lang="en-IN" sz="1400" dirty="0"/>
              <a:t>Step 6: Visualize results</a:t>
            </a:r>
          </a:p>
          <a:p>
            <a:r>
              <a:rPr lang="en-IN" sz="1400"/>
              <a:t>ply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1764" y="88551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Conclusion:</a:t>
            </a:r>
            <a:r>
              <a:rPr lang="en-US" sz="1800" b="1" u="sng" dirty="0">
                <a:solidFill>
                  <a:srgbClr val="213163"/>
                </a:solidFill>
              </a:rPr>
              <a:t>  </a:t>
            </a:r>
            <a:endParaRPr lang="en-IN" sz="1800" u="sng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5221A-E986-CE82-A71D-300F2DFB87F1}"/>
              </a:ext>
            </a:extLst>
          </p:cNvPr>
          <p:cNvSpPr txBox="1"/>
          <p:nvPr/>
        </p:nvSpPr>
        <p:spPr>
          <a:xfrm>
            <a:off x="2192693" y="1438416"/>
            <a:ext cx="685800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Predicting solar power output is crucial for efficient energy management and grid integration. This study demonstrated the effectiveness of linear regression in predicting solar power output using historical weather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DAA6B-295A-2BAF-6A83-B483148168FE}"/>
              </a:ext>
            </a:extLst>
          </p:cNvPr>
          <p:cNvSpPr txBox="1"/>
          <p:nvPr/>
        </p:nvSpPr>
        <p:spPr>
          <a:xfrm>
            <a:off x="2192693" y="2680568"/>
            <a:ext cx="7427167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Predicting solar power out using linear regression is a promising approach for improving energy management and grid integration. By leveraging historical weather data and machine learning techniques, we can unlock the full potential of solar energy and promote a more sustainable energy future.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97</TotalTime>
  <Words>897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Google Sans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sanjanasanju7442@gmail.com</cp:lastModifiedBy>
  <cp:revision>2</cp:revision>
  <dcterms:created xsi:type="dcterms:W3CDTF">2024-12-31T09:40:01Z</dcterms:created>
  <dcterms:modified xsi:type="dcterms:W3CDTF">2025-02-10T12:06:08Z</dcterms:modified>
</cp:coreProperties>
</file>