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6" r:id="rId3"/>
    <p:sldId id="295" r:id="rId4"/>
    <p:sldId id="280" r:id="rId5"/>
    <p:sldId id="281" r:id="rId6"/>
    <p:sldId id="279" r:id="rId7"/>
    <p:sldId id="282" r:id="rId8"/>
    <p:sldId id="263" r:id="rId9"/>
    <p:sldId id="264" r:id="rId10"/>
    <p:sldId id="285" r:id="rId11"/>
    <p:sldId id="296" r:id="rId12"/>
    <p:sldId id="286" r:id="rId13"/>
    <p:sldId id="297" r:id="rId14"/>
    <p:sldId id="299" r:id="rId15"/>
    <p:sldId id="300" r:id="rId16"/>
    <p:sldId id="308" r:id="rId17"/>
    <p:sldId id="287" r:id="rId18"/>
    <p:sldId id="298" r:id="rId19"/>
    <p:sldId id="293" r:id="rId20"/>
    <p:sldId id="301" r:id="rId21"/>
    <p:sldId id="291" r:id="rId22"/>
    <p:sldId id="302" r:id="rId23"/>
    <p:sldId id="307" r:id="rId24"/>
    <p:sldId id="303" r:id="rId25"/>
    <p:sldId id="304" r:id="rId26"/>
    <p:sldId id="335" r:id="rId27"/>
    <p:sldId id="336" r:id="rId28"/>
    <p:sldId id="337" r:id="rId29"/>
    <p:sldId id="292" r:id="rId30"/>
    <p:sldId id="305" r:id="rId31"/>
    <p:sldId id="306" r:id="rId32"/>
    <p:sldId id="276" r:id="rId33"/>
    <p:sldId id="294" r:id="rId34"/>
    <p:sldId id="277" r:id="rId35"/>
    <p:sldId id="26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432" userDrawn="1">
          <p15:clr>
            <a:srgbClr val="A4A3A4"/>
          </p15:clr>
        </p15:guide>
        <p15:guide id="4" orient="horz" pos="1008" userDrawn="1">
          <p15:clr>
            <a:srgbClr val="A4A3A4"/>
          </p15:clr>
        </p15:guide>
        <p15:guide id="5" pos="384" userDrawn="1">
          <p15:clr>
            <a:srgbClr val="A4A3A4"/>
          </p15:clr>
        </p15:guide>
        <p15:guide id="6" pos="72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p:scale>
          <a:sx n="75" d="100"/>
          <a:sy n="75" d="100"/>
        </p:scale>
        <p:origin x="-498" y="210"/>
      </p:cViewPr>
      <p:guideLst>
        <p:guide orient="horz" pos="2160"/>
        <p:guide orient="horz" pos="432"/>
        <p:guide orient="horz" pos="1008"/>
        <p:guide pos="3840"/>
        <p:guide pos="384"/>
        <p:guide pos="7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FCB3-7840-426C-9CEC-8E7E104E1549}"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45506-6C29-4B95-83B9-A72D87337ED3}" type="slidenum">
              <a:rPr lang="en-US" smtClean="0"/>
              <a:t>‹#›</a:t>
            </a:fld>
            <a:endParaRPr lang="en-US"/>
          </a:p>
        </p:txBody>
      </p:sp>
    </p:spTree>
    <p:extLst>
      <p:ext uri="{BB962C8B-B14F-4D97-AF65-F5344CB8AC3E}">
        <p14:creationId xmlns:p14="http://schemas.microsoft.com/office/powerpoint/2010/main" val="341536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2</a:t>
            </a:fld>
            <a:endParaRPr lang="en-US"/>
          </a:p>
        </p:txBody>
      </p:sp>
    </p:spTree>
    <p:extLst>
      <p:ext uri="{BB962C8B-B14F-4D97-AF65-F5344CB8AC3E}">
        <p14:creationId xmlns:p14="http://schemas.microsoft.com/office/powerpoint/2010/main" val="73385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35</a:t>
            </a:fld>
            <a:endParaRPr lang="en-US"/>
          </a:p>
        </p:txBody>
      </p:sp>
    </p:spTree>
    <p:extLst>
      <p:ext uri="{BB962C8B-B14F-4D97-AF65-F5344CB8AC3E}">
        <p14:creationId xmlns:p14="http://schemas.microsoft.com/office/powerpoint/2010/main" val="57851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4</a:t>
            </a:fld>
            <a:endParaRPr lang="en-US"/>
          </a:p>
        </p:txBody>
      </p:sp>
    </p:spTree>
    <p:extLst>
      <p:ext uri="{BB962C8B-B14F-4D97-AF65-F5344CB8AC3E}">
        <p14:creationId xmlns:p14="http://schemas.microsoft.com/office/powerpoint/2010/main" val="227567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5</a:t>
            </a:fld>
            <a:endParaRPr lang="en-US"/>
          </a:p>
        </p:txBody>
      </p:sp>
    </p:spTree>
    <p:extLst>
      <p:ext uri="{BB962C8B-B14F-4D97-AF65-F5344CB8AC3E}">
        <p14:creationId xmlns:p14="http://schemas.microsoft.com/office/powerpoint/2010/main" val="264415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6</a:t>
            </a:fld>
            <a:endParaRPr lang="en-US"/>
          </a:p>
        </p:txBody>
      </p:sp>
    </p:spTree>
    <p:extLst>
      <p:ext uri="{BB962C8B-B14F-4D97-AF65-F5344CB8AC3E}">
        <p14:creationId xmlns:p14="http://schemas.microsoft.com/office/powerpoint/2010/main" val="372151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8BE6181-1756-BFBA-4145-50C90CEC0F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FD03394-8BE9-9F40-D31B-8358E72487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8AE2989-3E27-214A-464B-B11D7625A5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567209BB-D8C4-4D41-0A94-7D9C16BF680B}"/>
              </a:ext>
            </a:extLst>
          </p:cNvPr>
          <p:cNvSpPr>
            <a:spLocks noGrp="1"/>
          </p:cNvSpPr>
          <p:nvPr>
            <p:ph type="sldNum" sz="quarter" idx="5"/>
          </p:nvPr>
        </p:nvSpPr>
        <p:spPr/>
        <p:txBody>
          <a:bodyPr/>
          <a:lstStyle/>
          <a:p>
            <a:fld id="{F6F94911-6385-4646-8277-7D44065620C0}" type="slidenum">
              <a:rPr lang="en-US" smtClean="0"/>
              <a:t>7</a:t>
            </a:fld>
            <a:endParaRPr lang="en-US"/>
          </a:p>
        </p:txBody>
      </p:sp>
    </p:spTree>
    <p:extLst>
      <p:ext uri="{BB962C8B-B14F-4D97-AF65-F5344CB8AC3E}">
        <p14:creationId xmlns:p14="http://schemas.microsoft.com/office/powerpoint/2010/main" val="92558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F4AF415-B3C5-3309-DDC2-0BAC9108EE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F53B7D9-3F8B-FB49-68F8-EBA109EDB2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A7D977B-B094-3937-0D79-47CBF6C3BB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7DC5CB57-EBF4-06B4-D54D-BD56504F15DE}"/>
              </a:ext>
            </a:extLst>
          </p:cNvPr>
          <p:cNvSpPr>
            <a:spLocks noGrp="1"/>
          </p:cNvSpPr>
          <p:nvPr>
            <p:ph type="sldNum" sz="quarter" idx="5"/>
          </p:nvPr>
        </p:nvSpPr>
        <p:spPr/>
        <p:txBody>
          <a:bodyPr/>
          <a:lstStyle/>
          <a:p>
            <a:fld id="{F6F94911-6385-4646-8277-7D44065620C0}" type="slidenum">
              <a:rPr lang="en-US" smtClean="0"/>
              <a:t>8</a:t>
            </a:fld>
            <a:endParaRPr lang="en-US"/>
          </a:p>
        </p:txBody>
      </p:sp>
    </p:spTree>
    <p:extLst>
      <p:ext uri="{BB962C8B-B14F-4D97-AF65-F5344CB8AC3E}">
        <p14:creationId xmlns:p14="http://schemas.microsoft.com/office/powerpoint/2010/main" val="56810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71BAC37-7859-AB4A-3AB7-281AA42F3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E5C28FD-8CA6-2F93-106C-A6B37AA7CD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0E1C472-23BF-8C29-53C1-3033C28150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8AEB8AB-76FA-857D-817B-7B7FD9F38522}"/>
              </a:ext>
            </a:extLst>
          </p:cNvPr>
          <p:cNvSpPr>
            <a:spLocks noGrp="1"/>
          </p:cNvSpPr>
          <p:nvPr>
            <p:ph type="sldNum" sz="quarter" idx="5"/>
          </p:nvPr>
        </p:nvSpPr>
        <p:spPr/>
        <p:txBody>
          <a:bodyPr/>
          <a:lstStyle/>
          <a:p>
            <a:fld id="{F6F94911-6385-4646-8277-7D44065620C0}" type="slidenum">
              <a:rPr lang="en-US" smtClean="0"/>
              <a:t>9</a:t>
            </a:fld>
            <a:endParaRPr lang="en-US"/>
          </a:p>
        </p:txBody>
      </p:sp>
    </p:spTree>
    <p:extLst>
      <p:ext uri="{BB962C8B-B14F-4D97-AF65-F5344CB8AC3E}">
        <p14:creationId xmlns:p14="http://schemas.microsoft.com/office/powerpoint/2010/main" val="166689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3A5B88-2846-18D2-EE2F-E77999C1B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A0074BC-3880-B639-1FA6-DA2C31248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6A7653D-FD56-27E0-D786-919E4E982A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24D4267C-0BB8-369D-CB95-979F7EBB64A6}"/>
              </a:ext>
            </a:extLst>
          </p:cNvPr>
          <p:cNvSpPr>
            <a:spLocks noGrp="1"/>
          </p:cNvSpPr>
          <p:nvPr>
            <p:ph type="sldNum" sz="quarter" idx="5"/>
          </p:nvPr>
        </p:nvSpPr>
        <p:spPr/>
        <p:txBody>
          <a:bodyPr/>
          <a:lstStyle/>
          <a:p>
            <a:fld id="{F6F94911-6385-4646-8277-7D44065620C0}" type="slidenum">
              <a:rPr lang="en-US" smtClean="0"/>
              <a:t>32</a:t>
            </a:fld>
            <a:endParaRPr lang="en-US"/>
          </a:p>
        </p:txBody>
      </p:sp>
    </p:spTree>
    <p:extLst>
      <p:ext uri="{BB962C8B-B14F-4D97-AF65-F5344CB8AC3E}">
        <p14:creationId xmlns:p14="http://schemas.microsoft.com/office/powerpoint/2010/main" val="1528044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3C0D2C-56EC-F1FA-1450-7039D0060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675A54C-628D-2A78-A096-53B3314D99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3E5A6A1-CADB-5DA9-ADB8-E7D847E467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AE9D8791-2F30-FD64-6B60-950278A36BAD}"/>
              </a:ext>
            </a:extLst>
          </p:cNvPr>
          <p:cNvSpPr>
            <a:spLocks noGrp="1"/>
          </p:cNvSpPr>
          <p:nvPr>
            <p:ph type="sldNum" sz="quarter" idx="5"/>
          </p:nvPr>
        </p:nvSpPr>
        <p:spPr/>
        <p:txBody>
          <a:bodyPr/>
          <a:lstStyle/>
          <a:p>
            <a:fld id="{F6F94911-6385-4646-8277-7D44065620C0}" type="slidenum">
              <a:rPr lang="en-US" smtClean="0"/>
              <a:t>34</a:t>
            </a:fld>
            <a:endParaRPr lang="en-US"/>
          </a:p>
        </p:txBody>
      </p:sp>
    </p:spTree>
    <p:extLst>
      <p:ext uri="{BB962C8B-B14F-4D97-AF65-F5344CB8AC3E}">
        <p14:creationId xmlns:p14="http://schemas.microsoft.com/office/powerpoint/2010/main" val="166057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D2EAE-D247-5A02-D4D1-342AA49D1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DF9EA7-BF57-82CE-C3FD-A4341BA6C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A884F9-ECD1-71CD-1F72-81FEAF832EEF}"/>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5" name="Footer Placeholder 4">
            <a:extLst>
              <a:ext uri="{FF2B5EF4-FFF2-40B4-BE49-F238E27FC236}">
                <a16:creationId xmlns:a16="http://schemas.microsoft.com/office/drawing/2014/main" xmlns="" id="{9D1F5FBC-5C8C-44CC-B113-6FDB52962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3A2AA1-16D5-5FB2-40DA-3B2F46FB5082}"/>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107976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BE656-B3BA-47CA-E07A-F5E25FD937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D5677B5-9D9E-9450-DDC9-CD77625FEF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3AE664-BB9C-0A3C-A70E-E897DCDBC5CD}"/>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5" name="Footer Placeholder 4">
            <a:extLst>
              <a:ext uri="{FF2B5EF4-FFF2-40B4-BE49-F238E27FC236}">
                <a16:creationId xmlns:a16="http://schemas.microsoft.com/office/drawing/2014/main" xmlns="" id="{60BB3961-53F3-F42D-9EA3-29CCB8D7C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E3287D3-EF1C-075A-A949-F162C98581E2}"/>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33764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76C1925-B713-B785-F790-00A68A891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D0AE528-E7D3-8B81-A4B7-6CB60768A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5F24A22-B198-D213-7487-9A65BD075C98}"/>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5" name="Footer Placeholder 4">
            <a:extLst>
              <a:ext uri="{FF2B5EF4-FFF2-40B4-BE49-F238E27FC236}">
                <a16:creationId xmlns:a16="http://schemas.microsoft.com/office/drawing/2014/main" xmlns="" id="{67372710-5D5E-6C73-7C05-FF007B260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7A4AC94-2A2C-0610-9040-E7DEEDBBB73B}"/>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273001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6EF23-561B-125F-2DCB-B48A41F79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54984BC-9B0B-70CD-B92D-5589D2115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1E542C-4E5D-FB9D-3D20-F3C0DED8B9A1}"/>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5" name="Footer Placeholder 4">
            <a:extLst>
              <a:ext uri="{FF2B5EF4-FFF2-40B4-BE49-F238E27FC236}">
                <a16:creationId xmlns:a16="http://schemas.microsoft.com/office/drawing/2014/main" xmlns="" id="{D7F3885B-0300-2F1E-51A3-4B50F7BEE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DAB015-F768-4CE8-F872-C8AAE0B4ED93}"/>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41638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A9BF3-08DD-DCBB-DD01-6D0DB806E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308BEDB-DA43-F9BE-753A-894C3BE5BA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5E79CA4-CD7D-AF21-ED36-6F58F9E54A53}"/>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5" name="Footer Placeholder 4">
            <a:extLst>
              <a:ext uri="{FF2B5EF4-FFF2-40B4-BE49-F238E27FC236}">
                <a16:creationId xmlns:a16="http://schemas.microsoft.com/office/drawing/2014/main" xmlns="" id="{77AA53E8-09BA-92A8-EBB1-4CFA8F665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34B0D58-5AAE-7638-D340-AD4D8612008B}"/>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22876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50465A-D1FD-0516-DF3E-93289F7F4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F7E7868-1C7B-6DF5-12C7-A3F21F361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8654375-4686-A14D-4690-C92B9CC8A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B692BD0-F9CF-68AE-85DD-F21BD404F4BD}"/>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6" name="Footer Placeholder 5">
            <a:extLst>
              <a:ext uri="{FF2B5EF4-FFF2-40B4-BE49-F238E27FC236}">
                <a16:creationId xmlns:a16="http://schemas.microsoft.com/office/drawing/2014/main" xmlns="" id="{771E103B-AF2A-AC17-1166-907480A10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B779633-F3A2-512A-8E8B-F5E03B9DDA56}"/>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263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C8366-DFE7-FFFC-5745-E502684453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A53D764-284F-0591-3D71-7D1DD4D32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D05EDDD-351B-B690-61C7-8123CBC1C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FCBECA8-2072-C69E-72A6-6C855141B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AB90010-10AC-6F1C-84CD-E4C7D71BBE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8CCA5CD-2584-67AD-A0F3-63B23C10AF6C}"/>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8" name="Footer Placeholder 7">
            <a:extLst>
              <a:ext uri="{FF2B5EF4-FFF2-40B4-BE49-F238E27FC236}">
                <a16:creationId xmlns:a16="http://schemas.microsoft.com/office/drawing/2014/main" xmlns="" id="{7C2FC55D-275C-F52C-B2E0-3D5D85ED4C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3EC6678-7B5E-A1D9-6D3C-4F92B8E60698}"/>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94811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DB97A-4A10-1211-A229-3071620996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835268-3A3A-E136-6759-E35569F92DD4}"/>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4" name="Footer Placeholder 3">
            <a:extLst>
              <a:ext uri="{FF2B5EF4-FFF2-40B4-BE49-F238E27FC236}">
                <a16:creationId xmlns:a16="http://schemas.microsoft.com/office/drawing/2014/main" xmlns="" id="{33317F6D-B75C-59E2-71ED-2386FB819D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70808F3-EF2E-9611-CF43-5D866842D0B3}"/>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24874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CF7559-07ED-85A4-499F-64890802E4C0}"/>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3" name="Footer Placeholder 2">
            <a:extLst>
              <a:ext uri="{FF2B5EF4-FFF2-40B4-BE49-F238E27FC236}">
                <a16:creationId xmlns:a16="http://schemas.microsoft.com/office/drawing/2014/main" xmlns="" id="{AA62B075-FA58-BB42-6CEC-0E69C2827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3E719C9-8D11-E2B8-244E-4869DE44D519}"/>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72562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C91A86-3541-0CBE-EFD0-97F29A8E5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ECB7401-2A41-D25C-AEB0-7299F4FE8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627C1AF-323D-F1BF-6117-AD82DB779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557962-F8BB-850A-187B-3E2C0F6639BF}"/>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6" name="Footer Placeholder 5">
            <a:extLst>
              <a:ext uri="{FF2B5EF4-FFF2-40B4-BE49-F238E27FC236}">
                <a16:creationId xmlns:a16="http://schemas.microsoft.com/office/drawing/2014/main" xmlns="" id="{528E963A-6B36-A50C-8E85-0B99205AE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36A54B6-170E-954E-9482-A2AC987DF21A}"/>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7382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BB3059-2D16-3128-1BB9-51B4DC6EF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B358BF7-E5DD-A4DF-D521-534393B0F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DC29070-36CB-7101-BC05-08829066A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009BBCF-0C10-E19F-F3E2-E18FEAC2E65A}"/>
              </a:ext>
            </a:extLst>
          </p:cNvPr>
          <p:cNvSpPr>
            <a:spLocks noGrp="1"/>
          </p:cNvSpPr>
          <p:nvPr>
            <p:ph type="dt" sz="half" idx="10"/>
          </p:nvPr>
        </p:nvSpPr>
        <p:spPr/>
        <p:txBody>
          <a:bodyPr/>
          <a:lstStyle/>
          <a:p>
            <a:fld id="{71A851DD-F207-42C6-AFBE-FCDE52A39A9E}" type="datetimeFigureOut">
              <a:rPr lang="en-US" smtClean="0"/>
              <a:t>5/22/2025</a:t>
            </a:fld>
            <a:endParaRPr lang="en-US"/>
          </a:p>
        </p:txBody>
      </p:sp>
      <p:sp>
        <p:nvSpPr>
          <p:cNvPr id="6" name="Footer Placeholder 5">
            <a:extLst>
              <a:ext uri="{FF2B5EF4-FFF2-40B4-BE49-F238E27FC236}">
                <a16:creationId xmlns:a16="http://schemas.microsoft.com/office/drawing/2014/main" xmlns="" id="{642C67CA-688E-F700-2694-5853CCCC2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2DCF5B9-EEEE-D56D-BB97-7A4724B5D79A}"/>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158836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21B8E07-9512-769E-8F22-E242BC4A5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C5B689A-7D19-352D-484E-9608A2FD9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27111C-FB4E-8196-A053-6E5003ACB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A851DD-F207-42C6-AFBE-FCDE52A39A9E}" type="datetimeFigureOut">
              <a:rPr lang="en-US" smtClean="0"/>
              <a:t>5/22/2025</a:t>
            </a:fld>
            <a:endParaRPr lang="en-US"/>
          </a:p>
        </p:txBody>
      </p:sp>
      <p:sp>
        <p:nvSpPr>
          <p:cNvPr id="5" name="Footer Placeholder 4">
            <a:extLst>
              <a:ext uri="{FF2B5EF4-FFF2-40B4-BE49-F238E27FC236}">
                <a16:creationId xmlns:a16="http://schemas.microsoft.com/office/drawing/2014/main" xmlns="" id="{410A0B60-E31B-9A0E-4B54-FAAC037B4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15D23138-8FE3-2982-07F1-BE8247A5F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9DEF53-8908-47E2-A879-6A378C678D17}" type="slidenum">
              <a:rPr lang="en-US" smtClean="0"/>
              <a:t>‹#›</a:t>
            </a:fld>
            <a:endParaRPr lang="en-US"/>
          </a:p>
        </p:txBody>
      </p:sp>
    </p:spTree>
    <p:extLst>
      <p:ext uri="{BB962C8B-B14F-4D97-AF65-F5344CB8AC3E}">
        <p14:creationId xmlns:p14="http://schemas.microsoft.com/office/powerpoint/2010/main" val="2452746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57FEB-DAA5-1D59-BCB0-FACE75B7703C}"/>
              </a:ext>
            </a:extLst>
          </p:cNvPr>
          <p:cNvSpPr txBox="1"/>
          <p:nvPr/>
        </p:nvSpPr>
        <p:spPr>
          <a:xfrm>
            <a:off x="-317500" y="444501"/>
            <a:ext cx="12738100" cy="2585323"/>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Crowdfunding Platform For Entrepreneurs and Innovators with Transparent Wallet-Based  Transactions </a:t>
            </a:r>
          </a:p>
        </p:txBody>
      </p:sp>
      <p:sp>
        <p:nvSpPr>
          <p:cNvPr id="5" name="Subtitle 2">
            <a:extLst>
              <a:ext uri="{FF2B5EF4-FFF2-40B4-BE49-F238E27FC236}">
                <a16:creationId xmlns:a16="http://schemas.microsoft.com/office/drawing/2014/main" xmlns="" id="{E21BE5E2-C02B-42F6-FD05-17E8FD4F2BD0}"/>
              </a:ext>
            </a:extLst>
          </p:cNvPr>
          <p:cNvSpPr>
            <a:spLocks noGrp="1"/>
          </p:cNvSpPr>
          <p:nvPr>
            <p:ph type="subTitle" idx="1"/>
          </p:nvPr>
        </p:nvSpPr>
        <p:spPr>
          <a:xfrm>
            <a:off x="609600" y="3431407"/>
            <a:ext cx="5486400" cy="2740793"/>
          </a:xfrm>
        </p:spPr>
        <p:txBody>
          <a:bodyPr anchor="b">
            <a:normAutofit/>
          </a:bodyPr>
          <a:lstStyle/>
          <a:p>
            <a:pPr algn="l"/>
            <a:r>
              <a:rPr lang="en-US" b="1" dirty="0">
                <a:latin typeface="Times New Roman" panose="02020603050405020304" pitchFamily="18" charset="0"/>
                <a:cs typeface="Times New Roman" panose="02020603050405020304" pitchFamily="18" charset="0"/>
              </a:rPr>
              <a:t>Batch No: </a:t>
            </a:r>
            <a:r>
              <a:rPr lang="en-US" b="1" dirty="0" smtClean="0">
                <a:latin typeface="Times New Roman" panose="02020603050405020304" pitchFamily="18" charset="0"/>
                <a:cs typeface="Times New Roman" panose="02020603050405020304" pitchFamily="18" charset="0"/>
              </a:rPr>
              <a:t>48</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Team Members:</a:t>
            </a:r>
          </a:p>
          <a:p>
            <a:pPr algn="l"/>
            <a:r>
              <a:rPr lang="en-US" dirty="0" err="1">
                <a:latin typeface="Times New Roman" panose="02020603050405020304" pitchFamily="18" charset="0"/>
                <a:cs typeface="Times New Roman" panose="02020603050405020304" pitchFamily="18" charset="0"/>
              </a:rPr>
              <a:t>Sanjana</a:t>
            </a:r>
            <a:r>
              <a:rPr lang="en-US" dirty="0">
                <a:latin typeface="Times New Roman" panose="02020603050405020304" pitchFamily="18" charset="0"/>
                <a:cs typeface="Times New Roman" panose="02020603050405020304" pitchFamily="18" charset="0"/>
              </a:rPr>
              <a:t> B		(211521205133)</a:t>
            </a:r>
            <a:endParaRPr lang="en-US" b="1"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Sara Pricilla A		(211521205138)</a:t>
            </a:r>
          </a:p>
          <a:p>
            <a:pPr algn="l"/>
            <a:r>
              <a:rPr lang="en-US" dirty="0" err="1">
                <a:latin typeface="Times New Roman" panose="02020603050405020304" pitchFamily="18" charset="0"/>
                <a:cs typeface="Times New Roman" panose="02020603050405020304" pitchFamily="18" charset="0"/>
              </a:rPr>
              <a:t>Swetha</a:t>
            </a:r>
            <a:r>
              <a:rPr lang="en-US" dirty="0">
                <a:latin typeface="Times New Roman" panose="02020603050405020304" pitchFamily="18" charset="0"/>
                <a:cs typeface="Times New Roman" panose="02020603050405020304" pitchFamily="18" charset="0"/>
              </a:rPr>
              <a:t> E V		(211521205163)</a:t>
            </a:r>
          </a:p>
        </p:txBody>
      </p:sp>
      <p:sp>
        <p:nvSpPr>
          <p:cNvPr id="6" name="Subtitle 2">
            <a:extLst>
              <a:ext uri="{FF2B5EF4-FFF2-40B4-BE49-F238E27FC236}">
                <a16:creationId xmlns:a16="http://schemas.microsoft.com/office/drawing/2014/main" xmlns="" id="{0813A668-3C36-51C9-AED9-CBF6D7F6E00D}"/>
              </a:ext>
            </a:extLst>
          </p:cNvPr>
          <p:cNvSpPr txBox="1">
            <a:spLocks/>
          </p:cNvSpPr>
          <p:nvPr/>
        </p:nvSpPr>
        <p:spPr>
          <a:xfrm>
            <a:off x="6096000" y="3426593"/>
            <a:ext cx="5524500" cy="2740793"/>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Guided By:</a:t>
            </a:r>
          </a:p>
          <a:p>
            <a:pPr algn="l">
              <a:buNone/>
            </a:pPr>
            <a:r>
              <a:rPr lang="en-US" dirty="0" err="1">
                <a:latin typeface="Times New Roman" panose="02020603050405020304" pitchFamily="18" charset="0"/>
                <a:cs typeface="Times New Roman" panose="02020603050405020304" pitchFamily="18" charset="0"/>
              </a:rPr>
              <a:t>Mrs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M.Ramya</a:t>
            </a:r>
            <a:r>
              <a:rPr lang="en-US" dirty="0">
                <a:latin typeface="Times New Roman" panose="02020603050405020304" pitchFamily="18" charset="0"/>
                <a:cs typeface="Times New Roman" panose="02020603050405020304" pitchFamily="18" charset="0"/>
              </a:rPr>
              <a:t> M.E.,</a:t>
            </a:r>
            <a:endParaRPr lang="en-US" sz="2400" dirty="0">
              <a:solidFill>
                <a:schemeClr val="tx1"/>
              </a:solidFill>
              <a:latin typeface="Times New Roman" panose="02020603050405020304" pitchFamily="18" charset="0"/>
              <a:cs typeface="Times New Roman" panose="02020603050405020304" pitchFamily="18" charset="0"/>
            </a:endParaRPr>
          </a:p>
          <a:p>
            <a:pPr algn="l">
              <a:buNone/>
            </a:pPr>
            <a:r>
              <a:rPr lang="en-US" dirty="0">
                <a:latin typeface="Times New Roman" panose="02020603050405020304" pitchFamily="18" charset="0"/>
                <a:cs typeface="Times New Roman" panose="02020603050405020304" pitchFamily="18" charset="0"/>
              </a:rPr>
              <a:t>Assistant Professor</a:t>
            </a:r>
            <a:endParaRPr lang="en-US" sz="2400" dirty="0">
              <a:solidFill>
                <a:schemeClr val="tx1"/>
              </a:solidFill>
              <a:latin typeface="Times New Roman" panose="02020603050405020304" pitchFamily="18" charset="0"/>
              <a:cs typeface="Times New Roman" panose="02020603050405020304" pitchFamily="18" charset="0"/>
            </a:endParaRPr>
          </a:p>
          <a:p>
            <a:pPr algn="l">
              <a:buNone/>
            </a:pPr>
            <a:r>
              <a:rPr lang="en-US" sz="2400" dirty="0">
                <a:solidFill>
                  <a:schemeClr val="tx1"/>
                </a:solidFill>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of Information Technology</a:t>
            </a:r>
            <a:endParaRPr lang="en-US" sz="2400" dirty="0">
              <a:solidFill>
                <a:schemeClr val="tx1"/>
              </a:solidFill>
              <a:latin typeface="Times New Roman" panose="02020603050405020304" pitchFamily="18" charset="0"/>
              <a:cs typeface="Times New Roman" panose="02020603050405020304" pitchFamily="18" charset="0"/>
            </a:endParaRPr>
          </a:p>
          <a:p>
            <a:pPr algn="l">
              <a:buNone/>
            </a:pPr>
            <a:r>
              <a:rPr lang="en-US" sz="2400" dirty="0" err="1">
                <a:solidFill>
                  <a:schemeClr val="tx1"/>
                </a:solidFill>
                <a:latin typeface="Times New Roman" panose="02020603050405020304" pitchFamily="18" charset="0"/>
                <a:cs typeface="Times New Roman" panose="02020603050405020304" pitchFamily="18" charset="0"/>
              </a:rPr>
              <a:t>Panimalar</a:t>
            </a:r>
            <a:r>
              <a:rPr lang="en-US" sz="2400" dirty="0">
                <a:solidFill>
                  <a:schemeClr val="tx1"/>
                </a:solidFill>
                <a:latin typeface="Times New Roman" panose="02020603050405020304" pitchFamily="18" charset="0"/>
                <a:cs typeface="Times New Roman" panose="02020603050405020304" pitchFamily="18" charset="0"/>
              </a:rPr>
              <a:t> Institute Of Technology</a:t>
            </a:r>
          </a:p>
        </p:txBody>
      </p:sp>
    </p:spTree>
    <p:extLst>
      <p:ext uri="{BB962C8B-B14F-4D97-AF65-F5344CB8AC3E}">
        <p14:creationId xmlns:p14="http://schemas.microsoft.com/office/powerpoint/2010/main" val="106848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2EF3C44-E8AB-05AF-8936-644C5843E0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EA40E26-6889-DD46-08A1-4770AA9BE38F}"/>
              </a:ext>
            </a:extLst>
          </p:cNvPr>
          <p:cNvSpPr>
            <a:spLocks noGrp="1"/>
          </p:cNvSpPr>
          <p:nvPr>
            <p:ph type="ctrTitle"/>
          </p:nvPr>
        </p:nvSpPr>
        <p:spPr>
          <a:xfrm>
            <a:off x="1524000" y="609601"/>
            <a:ext cx="9144000" cy="952499"/>
          </a:xfrm>
        </p:spPr>
        <p:txBody>
          <a:bodyPr anchor="ctr">
            <a:normAutofit fontScale="90000"/>
          </a:bodyPr>
          <a:lstStyle/>
          <a:p>
            <a:r>
              <a:rPr lang="en-US" dirty="0">
                <a:latin typeface="Times New Roman" panose="02020603050405020304" pitchFamily="18" charset="0"/>
                <a:cs typeface="Times New Roman" panose="02020603050405020304" pitchFamily="18" charset="0"/>
              </a:rPr>
              <a:t>Module 1:Secure Authentication and Role Differentiation</a:t>
            </a:r>
          </a:p>
        </p:txBody>
      </p:sp>
      <p:sp>
        <p:nvSpPr>
          <p:cNvPr id="5" name="Subtitle 2">
            <a:extLst>
              <a:ext uri="{FF2B5EF4-FFF2-40B4-BE49-F238E27FC236}">
                <a16:creationId xmlns:a16="http://schemas.microsoft.com/office/drawing/2014/main" xmlns="" id="{50A8A288-6A1F-97E2-BDE7-485CF05F917D}"/>
              </a:ext>
            </a:extLst>
          </p:cNvPr>
          <p:cNvSpPr txBox="1">
            <a:spLocks/>
          </p:cNvSpPr>
          <p:nvPr/>
        </p:nvSpPr>
        <p:spPr>
          <a:xfrm>
            <a:off x="571499" y="1853063"/>
            <a:ext cx="11049001" cy="43953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571499" y="3059669"/>
            <a:ext cx="11049001" cy="1938992"/>
          </a:xfrm>
          <a:prstGeom prst="rect">
            <a:avLst/>
          </a:prstGeom>
        </p:spPr>
        <p:txBody>
          <a:bodyPr wrap="square" anchor="ctr">
            <a:spAutoFit/>
          </a:bodyPr>
          <a:lstStyle/>
          <a:p>
            <a:pPr marL="342900" indent="-342900">
              <a:buFont typeface="Arial" pitchFamily="34" charset="0"/>
              <a:buChar char="•"/>
            </a:pPr>
            <a:r>
              <a:rPr lang="en-US" sz="2400" dirty="0">
                <a:latin typeface="Times New Roman" pitchFamily="18" charset="0"/>
                <a:cs typeface="Times New Roman" pitchFamily="18" charset="0"/>
              </a:rPr>
              <a:t>Users are assigned specific roles such as investor, creator, or </a:t>
            </a:r>
            <a:r>
              <a:rPr lang="en-US" sz="2400" dirty="0" smtClean="0">
                <a:latin typeface="Times New Roman" pitchFamily="18" charset="0"/>
                <a:cs typeface="Times New Roman" pitchFamily="18" charset="0"/>
              </a:rPr>
              <a:t>admin</a:t>
            </a:r>
            <a:r>
              <a:rPr lang="en-U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Login is secured using JSON Web Tokens (JWT) to authenticate and authorize users.</a:t>
            </a:r>
          </a:p>
          <a:p>
            <a:pPr marL="342900" indent="-342900">
              <a:buFont typeface="Arial" pitchFamily="34" charset="0"/>
              <a:buChar char="•"/>
            </a:pPr>
            <a:r>
              <a:rPr lang="en-US" sz="2400" dirty="0">
                <a:latin typeface="Times New Roman" pitchFamily="18" charset="0"/>
                <a:cs typeface="Times New Roman" pitchFamily="18" charset="0"/>
              </a:rPr>
              <a:t>Passwords are encrypted using </a:t>
            </a:r>
            <a:r>
              <a:rPr lang="en-US" sz="2400" dirty="0" err="1">
                <a:latin typeface="Times New Roman" pitchFamily="18" charset="0"/>
                <a:cs typeface="Times New Roman" pitchFamily="18" charset="0"/>
              </a:rPr>
              <a:t>bcrypt</a:t>
            </a:r>
            <a:r>
              <a:rPr lang="en-US" sz="2400" dirty="0">
                <a:latin typeface="Times New Roman" pitchFamily="18" charset="0"/>
                <a:cs typeface="Times New Roman" pitchFamily="18" charset="0"/>
              </a:rPr>
              <a:t> before storing in the database </a:t>
            </a:r>
            <a:r>
              <a:rPr lang="en-US" sz="2400" dirty="0" smtClean="0">
                <a:latin typeface="Times New Roman" pitchFamily="18" charset="0"/>
                <a:cs typeface="Times New Roman" pitchFamily="18" charset="0"/>
              </a:rPr>
              <a:t>for </a:t>
            </a:r>
            <a:r>
              <a:rPr lang="en-US" sz="2400" dirty="0" smtClean="0">
                <a:latin typeface="Times New Roman" pitchFamily="18" charset="0"/>
                <a:cs typeface="Times New Roman" pitchFamily="18" charset="0"/>
              </a:rPr>
              <a:t>security</a:t>
            </a:r>
            <a:r>
              <a:rPr lang="en-US" sz="2400" dirty="0">
                <a:latin typeface="Times New Roman" pitchFamily="18" charset="0"/>
                <a:cs typeface="Times New Roman" pitchFamily="18" charset="0"/>
              </a:rPr>
              <a:t>.</a:t>
            </a:r>
          </a:p>
          <a:p>
            <a:pPr marL="342900" indent="-342900">
              <a:buFont typeface="Arial" pitchFamily="34" charset="0"/>
              <a:buChar char="•"/>
            </a:pPr>
            <a:r>
              <a:rPr lang="en-US" sz="2400" dirty="0">
                <a:latin typeface="Times New Roman" pitchFamily="18" charset="0"/>
                <a:cs typeface="Times New Roman" pitchFamily="18" charset="0"/>
              </a:rPr>
              <a:t>Sessions are validated to maintain secure </a:t>
            </a:r>
            <a:r>
              <a:rPr lang="en-US" sz="2400" dirty="0" smtClean="0">
                <a:latin typeface="Times New Roman" pitchFamily="18" charset="0"/>
                <a:cs typeface="Times New Roman" pitchFamily="18" charset="0"/>
              </a:rPr>
              <a:t>access </a:t>
            </a:r>
            <a:r>
              <a:rPr lang="en-US" sz="2400" dirty="0">
                <a:latin typeface="Times New Roman" pitchFamily="18" charset="0"/>
                <a:cs typeface="Times New Roman" pitchFamily="18" charset="0"/>
              </a:rPr>
              <a:t>throughout user interaction.</a:t>
            </a:r>
          </a:p>
          <a:p>
            <a:pPr marL="342900" indent="-342900">
              <a:buFont typeface="Arial" pitchFamily="34" charset="0"/>
              <a:buChar char="•"/>
            </a:pPr>
            <a:r>
              <a:rPr lang="en-US" sz="2400" dirty="0">
                <a:latin typeface="Times New Roman" pitchFamily="18" charset="0"/>
                <a:cs typeface="Times New Roman" pitchFamily="18" charset="0"/>
              </a:rPr>
              <a:t>Unauthorized role access is blocked with redirection or appropriate error messages.</a:t>
            </a:r>
          </a:p>
        </p:txBody>
      </p:sp>
    </p:spTree>
    <p:extLst>
      <p:ext uri="{BB962C8B-B14F-4D97-AF65-F5344CB8AC3E}">
        <p14:creationId xmlns:p14="http://schemas.microsoft.com/office/powerpoint/2010/main" val="354514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4356B5BE-B620-470C-BF84-EB8BC2E7B4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571" y="669303"/>
            <a:ext cx="10671142" cy="5507660"/>
          </a:xfrm>
        </p:spPr>
      </p:pic>
    </p:spTree>
    <p:extLst>
      <p:ext uri="{BB962C8B-B14F-4D97-AF65-F5344CB8AC3E}">
        <p14:creationId xmlns:p14="http://schemas.microsoft.com/office/powerpoint/2010/main" val="379308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F882C4-03A5-9841-35AD-85DB2548D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FDC052E-3587-7EB5-B527-1884089B6012}"/>
              </a:ext>
            </a:extLst>
          </p:cNvPr>
          <p:cNvSpPr>
            <a:spLocks noGrp="1"/>
          </p:cNvSpPr>
          <p:nvPr>
            <p:ph type="ctrTitle"/>
          </p:nvPr>
        </p:nvSpPr>
        <p:spPr>
          <a:xfrm>
            <a:off x="1524000" y="609601"/>
            <a:ext cx="9144000" cy="952499"/>
          </a:xfrm>
        </p:spPr>
        <p:txBody>
          <a:bodyPr anchor="ctr">
            <a:normAutofit fontScale="90000"/>
          </a:bodyPr>
          <a:lstStyle/>
          <a:p>
            <a:r>
              <a:rPr lang="en-US" dirty="0">
                <a:latin typeface="Times New Roman" panose="02020603050405020304" pitchFamily="18" charset="0"/>
                <a:cs typeface="Times New Roman" panose="02020603050405020304" pitchFamily="18" charset="0"/>
              </a:rPr>
              <a:t>Module 2:Dashboard Setup for Investors</a:t>
            </a:r>
          </a:p>
        </p:txBody>
      </p:sp>
      <p:sp>
        <p:nvSpPr>
          <p:cNvPr id="3" name="Subtitle 2">
            <a:extLst>
              <a:ext uri="{FF2B5EF4-FFF2-40B4-BE49-F238E27FC236}">
                <a16:creationId xmlns:a16="http://schemas.microsoft.com/office/drawing/2014/main" xmlns="" id="{A20D7DF1-CFC4-6CE2-13C5-DC04189934EC}"/>
              </a:ext>
            </a:extLst>
          </p:cNvPr>
          <p:cNvSpPr txBox="1">
            <a:spLocks/>
          </p:cNvSpPr>
          <p:nvPr/>
        </p:nvSpPr>
        <p:spPr>
          <a:xfrm>
            <a:off x="571499" y="1865763"/>
            <a:ext cx="11049001" cy="43953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3100" y="2921169"/>
            <a:ext cx="10795000" cy="1938992"/>
          </a:xfrm>
          <a:prstGeom prst="rect">
            <a:avLst/>
          </a:prstGeom>
        </p:spPr>
        <p:txBody>
          <a:bodyPr wrap="square" anchor="ctr">
            <a:spAutoFit/>
          </a:bodyPr>
          <a:lstStyle/>
          <a:p>
            <a:pPr marL="342900" indent="-342900">
              <a:buFont typeface="Arial" pitchFamily="34" charset="0"/>
              <a:buChar char="•"/>
            </a:pPr>
            <a:r>
              <a:rPr lang="en-US" sz="2400" dirty="0">
                <a:latin typeface="Times New Roman" pitchFamily="18" charset="0"/>
                <a:cs typeface="Times New Roman" pitchFamily="18" charset="0"/>
              </a:rPr>
              <a:t>Investors have access to </a:t>
            </a:r>
            <a:r>
              <a:rPr lang="en-US" sz="2400" dirty="0" smtClean="0">
                <a:latin typeface="Times New Roman" pitchFamily="18" charset="0"/>
                <a:cs typeface="Times New Roman" pitchFamily="18" charset="0"/>
              </a:rPr>
              <a:t>dashboard </a:t>
            </a:r>
            <a:r>
              <a:rPr lang="en-US" sz="2400" dirty="0">
                <a:latin typeface="Times New Roman" pitchFamily="18" charset="0"/>
                <a:cs typeface="Times New Roman" pitchFamily="18" charset="0"/>
              </a:rPr>
              <a:t>displaying their investment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project interests.</a:t>
            </a:r>
          </a:p>
          <a:p>
            <a:pPr marL="342900" indent="-342900">
              <a:buFont typeface="Arial" pitchFamily="34" charset="0"/>
              <a:buChar char="•"/>
            </a:pPr>
            <a:r>
              <a:rPr lang="en-US" sz="2400" dirty="0">
                <a:latin typeface="Times New Roman" pitchFamily="18" charset="0"/>
                <a:cs typeface="Times New Roman" pitchFamily="18" charset="0"/>
              </a:rPr>
              <a:t>The dashboard presents summaries of funded projects, ongoing </a:t>
            </a:r>
            <a:r>
              <a:rPr lang="en-US" sz="2400" dirty="0" smtClean="0">
                <a:latin typeface="Times New Roman" pitchFamily="18" charset="0"/>
                <a:cs typeface="Times New Roman" pitchFamily="18" charset="0"/>
              </a:rPr>
              <a:t>campaigns</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Visual </a:t>
            </a:r>
            <a:r>
              <a:rPr lang="en-US" sz="2400" dirty="0">
                <a:latin typeface="Times New Roman" pitchFamily="18" charset="0"/>
                <a:cs typeface="Times New Roman" pitchFamily="18" charset="0"/>
              </a:rPr>
              <a:t>elements like charts </a:t>
            </a:r>
            <a:r>
              <a:rPr lang="en-US" sz="2400" dirty="0" smtClean="0">
                <a:latin typeface="Times New Roman" pitchFamily="18" charset="0"/>
                <a:cs typeface="Times New Roman" pitchFamily="18" charset="0"/>
              </a:rPr>
              <a:t>help </a:t>
            </a:r>
            <a:r>
              <a:rPr lang="en-US" sz="2400" dirty="0">
                <a:latin typeface="Times New Roman" pitchFamily="18" charset="0"/>
                <a:cs typeface="Times New Roman" pitchFamily="18" charset="0"/>
              </a:rPr>
              <a:t>track investment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domain-wise distributions.</a:t>
            </a:r>
          </a:p>
          <a:p>
            <a:pPr marL="342900" indent="-342900">
              <a:buFont typeface="Arial" pitchFamily="34" charset="0"/>
              <a:buChar char="•"/>
            </a:pPr>
            <a:r>
              <a:rPr lang="en-US" sz="2400" dirty="0">
                <a:latin typeface="Times New Roman" pitchFamily="18" charset="0"/>
                <a:cs typeface="Times New Roman" pitchFamily="18" charset="0"/>
              </a:rPr>
              <a:t>Notifications </a:t>
            </a:r>
            <a:r>
              <a:rPr lang="en-US" sz="2400" dirty="0" smtClean="0">
                <a:latin typeface="Times New Roman" pitchFamily="18" charset="0"/>
                <a:cs typeface="Times New Roman" pitchFamily="18" charset="0"/>
              </a:rPr>
              <a:t>related </a:t>
            </a:r>
            <a:r>
              <a:rPr lang="en-US" sz="2400" dirty="0">
                <a:latin typeface="Times New Roman" pitchFamily="18" charset="0"/>
                <a:cs typeface="Times New Roman" pitchFamily="18" charset="0"/>
              </a:rPr>
              <a:t>to project milestones or funding status are shown in real time.</a:t>
            </a:r>
          </a:p>
          <a:p>
            <a:pPr marL="342900" indent="-342900">
              <a:buFont typeface="Arial" pitchFamily="34" charset="0"/>
              <a:buChar char="•"/>
            </a:pPr>
            <a:r>
              <a:rPr lang="en-US" sz="2400" dirty="0" smtClean="0">
                <a:latin typeface="Times New Roman" pitchFamily="18" charset="0"/>
                <a:cs typeface="Times New Roman" pitchFamily="18" charset="0"/>
              </a:rPr>
              <a:t>An intuitive </a:t>
            </a:r>
            <a:r>
              <a:rPr lang="en-US" sz="2400" dirty="0">
                <a:latin typeface="Times New Roman" pitchFamily="18" charset="0"/>
                <a:cs typeface="Times New Roman" pitchFamily="18" charset="0"/>
              </a:rPr>
              <a:t>layout ensures easy navigation and quick access to </a:t>
            </a:r>
            <a:r>
              <a:rPr lang="en-US" sz="2400" dirty="0" smtClean="0">
                <a:latin typeface="Times New Roman" pitchFamily="18" charset="0"/>
                <a:cs typeface="Times New Roman" pitchFamily="18" charset="0"/>
              </a:rPr>
              <a:t>information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6946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F724F0A9-4B84-4818-B4D7-9EA87DD43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144" y="697584"/>
            <a:ext cx="10699423" cy="5479379"/>
          </a:xfrm>
        </p:spPr>
      </p:pic>
    </p:spTree>
    <p:extLst>
      <p:ext uri="{BB962C8B-B14F-4D97-AF65-F5344CB8AC3E}">
        <p14:creationId xmlns:p14="http://schemas.microsoft.com/office/powerpoint/2010/main" val="383577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dirty="0">
                <a:latin typeface="Times New Roman" pitchFamily="18" charset="0"/>
                <a:cs typeface="Times New Roman" pitchFamily="18" charset="0"/>
              </a:rPr>
              <a:t>Module 3:Dashboard Setup for Innovators</a:t>
            </a:r>
          </a:p>
        </p:txBody>
      </p:sp>
      <p:sp>
        <p:nvSpPr>
          <p:cNvPr id="3" name="Content Placeholder 2"/>
          <p:cNvSpPr>
            <a:spLocks noGrp="1"/>
          </p:cNvSpPr>
          <p:nvPr>
            <p:ph idx="1"/>
          </p:nvPr>
        </p:nvSpPr>
        <p:spPr/>
        <p:txBody>
          <a:bodyPr anchor="ctr">
            <a:normAutofit/>
          </a:bodyPr>
          <a:lstStyle/>
          <a:p>
            <a:pPr>
              <a:lnSpc>
                <a:spcPct val="100000"/>
              </a:lnSpc>
            </a:pPr>
            <a:r>
              <a:rPr lang="en-US" sz="2400" dirty="0">
                <a:latin typeface="Times New Roman" pitchFamily="18" charset="0"/>
                <a:cs typeface="Times New Roman" pitchFamily="18" charset="0"/>
              </a:rPr>
              <a:t>Innovators have a dedicated dashboard to </a:t>
            </a:r>
            <a:r>
              <a:rPr lang="en-US" sz="2400" dirty="0" smtClean="0">
                <a:latin typeface="Times New Roman" pitchFamily="18" charset="0"/>
                <a:cs typeface="Times New Roman" pitchFamily="18" charset="0"/>
              </a:rPr>
              <a:t>track </a:t>
            </a:r>
            <a:r>
              <a:rPr lang="en-US" sz="2400" dirty="0">
                <a:latin typeface="Times New Roman" pitchFamily="18" charset="0"/>
                <a:cs typeface="Times New Roman" pitchFamily="18" charset="0"/>
              </a:rPr>
              <a:t>their submitted projects.</a:t>
            </a:r>
          </a:p>
          <a:p>
            <a:pPr>
              <a:lnSpc>
                <a:spcPct val="100000"/>
              </a:lnSpc>
            </a:pPr>
            <a:r>
              <a:rPr lang="en-US" sz="2400" dirty="0">
                <a:latin typeface="Times New Roman" pitchFamily="18" charset="0"/>
                <a:cs typeface="Times New Roman" pitchFamily="18" charset="0"/>
              </a:rPr>
              <a:t>Displays funding progress, number of investors, and remaining target amount.</a:t>
            </a:r>
          </a:p>
          <a:p>
            <a:pPr>
              <a:lnSpc>
                <a:spcPct val="100000"/>
              </a:lnSpc>
            </a:pPr>
            <a:r>
              <a:rPr lang="en-US" sz="2400" dirty="0">
                <a:latin typeface="Times New Roman" pitchFamily="18" charset="0"/>
                <a:cs typeface="Times New Roman" pitchFamily="18" charset="0"/>
              </a:rPr>
              <a:t>Allows uploading of proof documents to enhance project credibility.</a:t>
            </a:r>
          </a:p>
          <a:p>
            <a:pPr>
              <a:lnSpc>
                <a:spcPct val="100000"/>
              </a:lnSpc>
            </a:pPr>
            <a:r>
              <a:rPr lang="en-US" sz="2400" dirty="0">
                <a:latin typeface="Times New Roman" pitchFamily="18" charset="0"/>
                <a:cs typeface="Times New Roman" pitchFamily="18" charset="0"/>
              </a:rPr>
              <a:t>Shows real-time updates on investor interest and domain-specific engagement.</a:t>
            </a:r>
          </a:p>
          <a:p>
            <a:pPr>
              <a:lnSpc>
                <a:spcPct val="100000"/>
              </a:lnSpc>
            </a:pPr>
            <a:r>
              <a:rPr lang="en-US" sz="2400" dirty="0">
                <a:latin typeface="Times New Roman" pitchFamily="18" charset="0"/>
                <a:cs typeface="Times New Roman" pitchFamily="18" charset="0"/>
              </a:rPr>
              <a:t>Provides easy access to edit project details, respond to investor queries, and monitor feedback.</a:t>
            </a:r>
          </a:p>
        </p:txBody>
      </p:sp>
    </p:spTree>
    <p:extLst>
      <p:ext uri="{BB962C8B-B14F-4D97-AF65-F5344CB8AC3E}">
        <p14:creationId xmlns:p14="http://schemas.microsoft.com/office/powerpoint/2010/main" val="213291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CCBD16BD-36FB-463B-AEEA-A789C68FE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572" y="735291"/>
            <a:ext cx="10680568" cy="5441672"/>
          </a:xfrm>
        </p:spPr>
      </p:pic>
    </p:spTree>
    <p:extLst>
      <p:ext uri="{BB962C8B-B14F-4D97-AF65-F5344CB8AC3E}">
        <p14:creationId xmlns:p14="http://schemas.microsoft.com/office/powerpoint/2010/main" val="261954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687199-CA10-408F-8220-323D5F737B7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DD595515-6027-4151-AC06-5F477478A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144" y="688157"/>
            <a:ext cx="10671143" cy="5488806"/>
          </a:xfrm>
        </p:spPr>
      </p:pic>
    </p:spTree>
    <p:extLst>
      <p:ext uri="{BB962C8B-B14F-4D97-AF65-F5344CB8AC3E}">
        <p14:creationId xmlns:p14="http://schemas.microsoft.com/office/powerpoint/2010/main" val="213144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6E12755-4EB3-104B-08C8-0A34E5A86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9F1FA70-A42A-43C2-4895-49A76143161A}"/>
              </a:ext>
            </a:extLst>
          </p:cNvPr>
          <p:cNvSpPr>
            <a:spLocks noGrp="1"/>
          </p:cNvSpPr>
          <p:nvPr>
            <p:ph type="ctrTitle"/>
          </p:nvPr>
        </p:nvSpPr>
        <p:spPr>
          <a:xfrm>
            <a:off x="1524000" y="609601"/>
            <a:ext cx="9144000" cy="952499"/>
          </a:xfrm>
        </p:spPr>
        <p:txBody>
          <a:bodyPr anchor="ctr">
            <a:normAutofit fontScale="90000"/>
          </a:bodyPr>
          <a:lstStyle/>
          <a:p>
            <a:r>
              <a:rPr lang="en-US" dirty="0">
                <a:latin typeface="Times New Roman" panose="02020603050405020304" pitchFamily="18" charset="0"/>
                <a:cs typeface="Times New Roman" panose="02020603050405020304" pitchFamily="18" charset="0"/>
              </a:rPr>
              <a:t>Module 4:Analytical Tools for Decision Support</a:t>
            </a:r>
          </a:p>
        </p:txBody>
      </p:sp>
      <p:sp>
        <p:nvSpPr>
          <p:cNvPr id="3" name="Subtitle 2">
            <a:extLst>
              <a:ext uri="{FF2B5EF4-FFF2-40B4-BE49-F238E27FC236}">
                <a16:creationId xmlns:a16="http://schemas.microsoft.com/office/drawing/2014/main" xmlns="" id="{84624F3C-04F4-51D9-961F-D3D720912399}"/>
              </a:ext>
            </a:extLst>
          </p:cNvPr>
          <p:cNvSpPr txBox="1">
            <a:spLocks/>
          </p:cNvSpPr>
          <p:nvPr/>
        </p:nvSpPr>
        <p:spPr>
          <a:xfrm>
            <a:off x="571499" y="1853063"/>
            <a:ext cx="11049001" cy="43953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domain-wise analysis to help investors understand which sectors are receiving more interest.</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insights into </a:t>
            </a:r>
            <a:r>
              <a:rPr lang="en-US" dirty="0" smtClean="0">
                <a:latin typeface="Times New Roman" panose="02020603050405020304" pitchFamily="18" charset="0"/>
                <a:cs typeface="Times New Roman" panose="02020603050405020304" pitchFamily="18" charset="0"/>
              </a:rPr>
              <a:t>funding status and </a:t>
            </a:r>
            <a:r>
              <a:rPr lang="en-US" dirty="0">
                <a:latin typeface="Times New Roman" panose="02020603050405020304" pitchFamily="18" charset="0"/>
                <a:cs typeface="Times New Roman" panose="02020603050405020304" pitchFamily="18" charset="0"/>
              </a:rPr>
              <a:t>creator credibility based on uploaded proof.</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investors compare multiple projects using visual aids like graphs </a:t>
            </a:r>
            <a:r>
              <a:rPr lang="en-US" dirty="0" smtClean="0">
                <a:latin typeface="Times New Roman" panose="02020603050405020304" pitchFamily="18" charset="0"/>
                <a:cs typeface="Times New Roman" panose="02020603050405020304" pitchFamily="18" charset="0"/>
              </a:rPr>
              <a:t>indicators</a:t>
            </a:r>
            <a:r>
              <a:rPr lang="en-US" dirty="0">
                <a:latin typeface="Times New Roman" panose="02020603050405020304" pitchFamily="18" charset="0"/>
                <a:cs typeface="Times New Roman" panose="02020603050405020304" pitchFamily="18" charset="0"/>
              </a:rPr>
              <a:t>.</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Tracks overall investment patterns and trends to support informed decision-making.</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Offers data-driven suggestions tailored to investor preferences and past activity.</a:t>
            </a:r>
          </a:p>
        </p:txBody>
      </p:sp>
    </p:spTree>
    <p:extLst>
      <p:ext uri="{BB962C8B-B14F-4D97-AF65-F5344CB8AC3E}">
        <p14:creationId xmlns:p14="http://schemas.microsoft.com/office/powerpoint/2010/main" val="80350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3B38C235-06E5-4242-AD6F-A1F286D2C6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571" y="688157"/>
            <a:ext cx="10671141" cy="5488806"/>
          </a:xfrm>
        </p:spPr>
      </p:pic>
    </p:spTree>
    <p:extLst>
      <p:ext uri="{BB962C8B-B14F-4D97-AF65-F5344CB8AC3E}">
        <p14:creationId xmlns:p14="http://schemas.microsoft.com/office/powerpoint/2010/main" val="3641863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52327-FE87-F21A-21D2-4B1AAB1B7E5F}"/>
              </a:ext>
            </a:extLst>
          </p:cNvPr>
          <p:cNvSpPr>
            <a:spLocks noGrp="1"/>
          </p:cNvSpPr>
          <p:nvPr>
            <p:ph type="title"/>
          </p:nvPr>
        </p:nvSpPr>
        <p:spPr/>
        <p:txBody>
          <a:bodyPr>
            <a:normAutofit fontScale="90000"/>
          </a:bodyPr>
          <a:lstStyle/>
          <a:p>
            <a:pPr algn="ctr"/>
            <a:r>
              <a:rPr lang="en-IN" sz="6000" dirty="0">
                <a:latin typeface="Times New Roman" pitchFamily="18" charset="0"/>
                <a:cs typeface="Times New Roman" pitchFamily="18" charset="0"/>
              </a:rPr>
              <a:t>Module 5:Session Handling and Reliability</a:t>
            </a:r>
          </a:p>
        </p:txBody>
      </p:sp>
      <p:sp>
        <p:nvSpPr>
          <p:cNvPr id="3" name="Content Placeholder 2">
            <a:extLst>
              <a:ext uri="{FF2B5EF4-FFF2-40B4-BE49-F238E27FC236}">
                <a16:creationId xmlns:a16="http://schemas.microsoft.com/office/drawing/2014/main" xmlns="" id="{728C6636-B7B5-01FA-F3C2-7561CFD251E5}"/>
              </a:ext>
            </a:extLst>
          </p:cNvPr>
          <p:cNvSpPr>
            <a:spLocks noGrp="1"/>
          </p:cNvSpPr>
          <p:nvPr>
            <p:ph idx="1"/>
          </p:nvPr>
        </p:nvSpPr>
        <p:spPr/>
        <p:txBody>
          <a:bodyPr anchor="ctr">
            <a:normAutofit/>
          </a:bodyPr>
          <a:lstStyle/>
          <a:p>
            <a:pPr marL="342900" indent="-342900">
              <a:lnSpc>
                <a:spcPct val="100000"/>
              </a:lnSpc>
            </a:pPr>
            <a:r>
              <a:rPr lang="en-US" sz="2400" dirty="0">
                <a:latin typeface="Times New Roman" panose="02020603050405020304" pitchFamily="18" charset="0"/>
                <a:cs typeface="Times New Roman" panose="02020603050405020304" pitchFamily="18" charset="0"/>
              </a:rPr>
              <a:t>Maintains active user sessions securely using JWT tokens to prevent unauthorized access.</a:t>
            </a:r>
          </a:p>
          <a:p>
            <a:pPr marL="342900" indent="-342900">
              <a:lnSpc>
                <a:spcPct val="100000"/>
              </a:lnSpc>
            </a:pPr>
            <a:r>
              <a:rPr lang="en-US" sz="2400" dirty="0">
                <a:latin typeface="Times New Roman" panose="02020603050405020304" pitchFamily="18" charset="0"/>
                <a:cs typeface="Times New Roman" panose="02020603050405020304" pitchFamily="18" charset="0"/>
              </a:rPr>
              <a:t>Automatically expires sessions after a set time of inactivity to enhance security.</a:t>
            </a:r>
          </a:p>
          <a:p>
            <a:pPr marL="342900" indent="-342900">
              <a:lnSpc>
                <a:spcPct val="100000"/>
              </a:lnSpc>
            </a:pPr>
            <a:r>
              <a:rPr lang="en-US" sz="2400" dirty="0">
                <a:latin typeface="Times New Roman" panose="02020603050405020304" pitchFamily="18" charset="0"/>
                <a:cs typeface="Times New Roman" panose="02020603050405020304" pitchFamily="18" charset="0"/>
              </a:rPr>
              <a:t>Ensures seamless user experience with session persistence across navigation.</a:t>
            </a:r>
          </a:p>
          <a:p>
            <a:pPr marL="342900" indent="-342900">
              <a:lnSpc>
                <a:spcPct val="100000"/>
              </a:lnSpc>
            </a:pPr>
            <a:r>
              <a:rPr lang="en-US" sz="2400" dirty="0">
                <a:latin typeface="Times New Roman" panose="02020603050405020304" pitchFamily="18" charset="0"/>
                <a:cs typeface="Times New Roman" panose="02020603050405020304" pitchFamily="18" charset="0"/>
              </a:rPr>
              <a:t>Handles logout and session invalidation properly to prevent misuse.</a:t>
            </a:r>
          </a:p>
          <a:p>
            <a:pPr marL="342900" indent="-342900">
              <a:lnSpc>
                <a:spcPct val="100000"/>
              </a:lnSpc>
            </a:pPr>
            <a:r>
              <a:rPr lang="en-US" sz="2400" dirty="0">
                <a:latin typeface="Times New Roman" panose="02020603050405020304" pitchFamily="18" charset="0"/>
                <a:cs typeface="Times New Roman" panose="02020603050405020304" pitchFamily="18" charset="0"/>
              </a:rPr>
              <a:t>Displays appropriate messages when sessions expire or access is restricted.</a:t>
            </a:r>
            <a:endParaRPr lang="en-IN" sz="2400" dirty="0"/>
          </a:p>
        </p:txBody>
      </p:sp>
    </p:spTree>
    <p:extLst>
      <p:ext uri="{BB962C8B-B14F-4D97-AF65-F5344CB8AC3E}">
        <p14:creationId xmlns:p14="http://schemas.microsoft.com/office/powerpoint/2010/main" val="231809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20D235D-3491-54A6-2CC0-AA31A7BA1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1917477-1EAB-06F3-83CD-A036AD70C5A1}"/>
              </a:ext>
            </a:extLst>
          </p:cNvPr>
          <p:cNvSpPr>
            <a:spLocks noGrp="1"/>
          </p:cNvSpPr>
          <p:nvPr>
            <p:ph type="ctrTitle"/>
          </p:nvPr>
        </p:nvSpPr>
        <p:spPr>
          <a:xfrm>
            <a:off x="1523999" y="669358"/>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Abstract </a:t>
            </a:r>
          </a:p>
        </p:txBody>
      </p:sp>
      <p:sp>
        <p:nvSpPr>
          <p:cNvPr id="3" name="Subtitle 2">
            <a:extLst>
              <a:ext uri="{FF2B5EF4-FFF2-40B4-BE49-F238E27FC236}">
                <a16:creationId xmlns:a16="http://schemas.microsoft.com/office/drawing/2014/main" xmlns="" id="{B3E1224D-AC38-C67C-AA45-A0AA20F820E6}"/>
              </a:ext>
            </a:extLst>
          </p:cNvPr>
          <p:cNvSpPr>
            <a:spLocks noGrp="1"/>
          </p:cNvSpPr>
          <p:nvPr>
            <p:ph type="subTitle" idx="1"/>
          </p:nvPr>
        </p:nvSpPr>
        <p:spPr>
          <a:xfrm>
            <a:off x="571499" y="1828799"/>
            <a:ext cx="11049001" cy="4432301"/>
          </a:xfrm>
        </p:spPr>
        <p:txBody>
          <a:bodyPr anchor="ctr">
            <a:normAutofit/>
          </a:bodyPr>
          <a:lstStyle/>
          <a:p>
            <a:pPr marL="342900" indent="-342900" algn="l">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Unifies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and joint </a:t>
            </a:r>
            <a:r>
              <a:rPr lang="en-US" dirty="0" smtClean="0">
                <a:latin typeface="Times New Roman" panose="02020603050405020304" pitchFamily="18" charset="0"/>
                <a:cs typeface="Times New Roman" panose="02020603050405020304" pitchFamily="18" charset="0"/>
              </a:rPr>
              <a:t>ventures.</a:t>
            </a:r>
          </a:p>
          <a:p>
            <a:pPr marL="342900" indent="-342900" algn="l">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Built using React.js, Express.js, Tailwind CSS, Bootstrap</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MySQL. </a:t>
            </a:r>
          </a:p>
          <a:p>
            <a:pPr marL="342900" indent="-342900" algn="l">
              <a:lnSpc>
                <a:spcPct val="110000"/>
              </a:lnSpc>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Nodemailer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a:t>
            </a:r>
            <a:r>
              <a:rPr lang="en-US" dirty="0" smtClean="0">
                <a:latin typeface="Times New Roman" panose="02020603050405020304" pitchFamily="18" charset="0"/>
                <a:cs typeface="Times New Roman" panose="02020603050405020304" pitchFamily="18" charset="0"/>
              </a:rPr>
              <a:t>SMTP is used for email .</a:t>
            </a:r>
          </a:p>
          <a:p>
            <a:pPr marL="342900" indent="-342900" algn="l">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Provides domain-based </a:t>
            </a:r>
            <a:r>
              <a:rPr lang="en-US" dirty="0">
                <a:latin typeface="Times New Roman" panose="02020603050405020304" pitchFamily="18" charset="0"/>
                <a:cs typeface="Times New Roman" panose="02020603050405020304" pitchFamily="18" charset="0"/>
              </a:rPr>
              <a:t>investment </a:t>
            </a:r>
            <a:r>
              <a:rPr lang="en-US" dirty="0" smtClean="0">
                <a:latin typeface="Times New Roman" panose="02020603050405020304" pitchFamily="18" charset="0"/>
                <a:cs typeface="Times New Roman" panose="02020603050405020304" pitchFamily="18" charset="0"/>
              </a:rPr>
              <a:t>analytics.</a:t>
            </a:r>
          </a:p>
          <a:p>
            <a:pPr marL="342900" indent="-342900" algn="l">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Improves </a:t>
            </a:r>
            <a:r>
              <a:rPr lang="en-US" dirty="0">
                <a:latin typeface="Times New Roman" panose="02020603050405020304" pitchFamily="18" charset="0"/>
                <a:cs typeface="Times New Roman" panose="02020603050405020304" pitchFamily="18" charset="0"/>
              </a:rPr>
              <a:t>funding efficiency and </a:t>
            </a:r>
            <a:r>
              <a:rPr lang="en-US" dirty="0" smtClean="0">
                <a:latin typeface="Times New Roman" panose="02020603050405020304" pitchFamily="18" charset="0"/>
                <a:cs typeface="Times New Roman" panose="02020603050405020304" pitchFamily="18" charset="0"/>
              </a:rPr>
              <a:t>transparency.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3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CFFA5A36-65F3-4F90-A5D9-D94120A55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718" y="659876"/>
            <a:ext cx="10689995" cy="5517087"/>
          </a:xfrm>
        </p:spPr>
      </p:pic>
    </p:spTree>
    <p:extLst>
      <p:ext uri="{BB962C8B-B14F-4D97-AF65-F5344CB8AC3E}">
        <p14:creationId xmlns:p14="http://schemas.microsoft.com/office/powerpoint/2010/main" val="369170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9D195-762A-229A-1D5C-6342C8DE218A}"/>
              </a:ext>
            </a:extLst>
          </p:cNvPr>
          <p:cNvSpPr>
            <a:spLocks noGrp="1"/>
          </p:cNvSpPr>
          <p:nvPr>
            <p:ph type="title"/>
          </p:nvPr>
        </p:nvSpPr>
        <p:spPr/>
        <p:txBody>
          <a:bodyPr>
            <a:normAutofit fontScale="90000"/>
          </a:bodyPr>
          <a:lstStyle/>
          <a:p>
            <a:pPr algn="ctr"/>
            <a:r>
              <a:rPr lang="en-US" sz="6000" dirty="0">
                <a:latin typeface="Times New Roman" pitchFamily="18" charset="0"/>
                <a:cs typeface="Times New Roman" pitchFamily="18" charset="0"/>
              </a:rPr>
              <a:t>Module 6:Platform Responsiveness and User Feedback</a:t>
            </a:r>
            <a:endParaRPr lang="en-IN" sz="6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5D8EE3D-8360-95B3-1309-DFF063F31C95}"/>
              </a:ext>
            </a:extLst>
          </p:cNvPr>
          <p:cNvSpPr>
            <a:spLocks noGrp="1"/>
          </p:cNvSpPr>
          <p:nvPr>
            <p:ph idx="1"/>
          </p:nvPr>
        </p:nvSpPr>
        <p:spPr/>
        <p:txBody>
          <a:bodyPr anchor="ctr">
            <a:normAutofit/>
          </a:bodyPr>
          <a:lstStyle/>
          <a:p>
            <a:pPr marL="342900" indent="-342900">
              <a:lnSpc>
                <a:spcPct val="100000"/>
              </a:lnSpc>
            </a:pPr>
            <a:r>
              <a:rPr lang="en-US" sz="2400" dirty="0" smtClean="0">
                <a:latin typeface="Times New Roman" panose="02020603050405020304" pitchFamily="18" charset="0"/>
                <a:cs typeface="Times New Roman" panose="02020603050405020304" pitchFamily="18" charset="0"/>
              </a:rPr>
              <a:t>Ensures </a:t>
            </a:r>
            <a:r>
              <a:rPr lang="en-US" sz="2400" dirty="0">
                <a:latin typeface="Times New Roman" panose="02020603050405020304" pitchFamily="18" charset="0"/>
                <a:cs typeface="Times New Roman" panose="02020603050405020304" pitchFamily="18" charset="0"/>
              </a:rPr>
              <a:t>consistent performance across devices and screen sizes.</a:t>
            </a:r>
          </a:p>
          <a:p>
            <a:pPr marL="342900" indent="-342900">
              <a:lnSpc>
                <a:spcPct val="100000"/>
              </a:lnSpc>
            </a:pPr>
            <a:r>
              <a:rPr lang="en-US" sz="2400" dirty="0">
                <a:latin typeface="Times New Roman" panose="02020603050405020304" pitchFamily="18" charset="0"/>
                <a:cs typeface="Times New Roman" panose="02020603050405020304" pitchFamily="18" charset="0"/>
              </a:rPr>
              <a:t>Uses </a:t>
            </a:r>
            <a:r>
              <a:rPr lang="en-US" sz="2400" dirty="0" smtClean="0">
                <a:latin typeface="Times New Roman" panose="02020603050405020304" pitchFamily="18" charset="0"/>
                <a:cs typeface="Times New Roman" panose="02020603050405020304" pitchFamily="18" charset="0"/>
              </a:rPr>
              <a:t>frameworks </a:t>
            </a:r>
            <a:r>
              <a:rPr lang="en-US" sz="2400" dirty="0">
                <a:latin typeface="Times New Roman" panose="02020603050405020304" pitchFamily="18" charset="0"/>
                <a:cs typeface="Times New Roman" panose="02020603050405020304" pitchFamily="18" charset="0"/>
              </a:rPr>
              <a:t>like Tailwind CSS and Bootstrap for smooth layout transitions.</a:t>
            </a:r>
          </a:p>
          <a:p>
            <a:pPr marL="342900" indent="-342900">
              <a:lnSpc>
                <a:spcPct val="100000"/>
              </a:lnSpc>
            </a:pPr>
            <a:r>
              <a:rPr lang="en-US" sz="2400" dirty="0">
                <a:latin typeface="Times New Roman" panose="02020603050405020304" pitchFamily="18" charset="0"/>
                <a:cs typeface="Times New Roman" panose="02020603050405020304" pitchFamily="18" charset="0"/>
              </a:rPr>
              <a:t>Real-time feedback through toasts or alerts improves user interaction and clarity.</a:t>
            </a:r>
          </a:p>
          <a:p>
            <a:pPr marL="342900" indent="-342900">
              <a:lnSpc>
                <a:spcPct val="100000"/>
              </a:lnSpc>
            </a:pPr>
            <a:r>
              <a:rPr lang="en-US" sz="2400" dirty="0">
                <a:latin typeface="Times New Roman" panose="02020603050405020304" pitchFamily="18" charset="0"/>
                <a:cs typeface="Times New Roman" panose="02020603050405020304" pitchFamily="18" charset="0"/>
              </a:rPr>
              <a:t>Quick loading times and minimal lag enhance overall user satisfaction.</a:t>
            </a:r>
          </a:p>
          <a:p>
            <a:pPr marL="342900" indent="-342900">
              <a:lnSpc>
                <a:spcPct val="100000"/>
              </a:lnSpc>
            </a:pPr>
            <a:r>
              <a:rPr lang="en-US" sz="2400" dirty="0">
                <a:latin typeface="Times New Roman" panose="02020603050405020304" pitchFamily="18" charset="0"/>
                <a:cs typeface="Times New Roman" panose="02020603050405020304" pitchFamily="18" charset="0"/>
              </a:rPr>
              <a:t>Feedback forms </a:t>
            </a:r>
            <a:r>
              <a:rPr lang="en-US" sz="2400" dirty="0" smtClean="0">
                <a:latin typeface="Times New Roman" panose="02020603050405020304" pitchFamily="18" charset="0"/>
                <a:cs typeface="Times New Roman" panose="02020603050405020304" pitchFamily="18" charset="0"/>
              </a:rPr>
              <a:t>are </a:t>
            </a:r>
            <a:r>
              <a:rPr lang="en-US" sz="2400" dirty="0">
                <a:latin typeface="Times New Roman" panose="02020603050405020304" pitchFamily="18" charset="0"/>
                <a:cs typeface="Times New Roman" panose="02020603050405020304" pitchFamily="18" charset="0"/>
              </a:rPr>
              <a:t>available for continuous platform improvement.</a:t>
            </a:r>
            <a:endParaRPr lang="en-IN" sz="2400" dirty="0"/>
          </a:p>
        </p:txBody>
      </p:sp>
    </p:spTree>
    <p:extLst>
      <p:ext uri="{BB962C8B-B14F-4D97-AF65-F5344CB8AC3E}">
        <p14:creationId xmlns:p14="http://schemas.microsoft.com/office/powerpoint/2010/main" val="282892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xmlns="" id="{9B9334AE-E0A8-4B95-BBD3-073453202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571" y="650449"/>
            <a:ext cx="10689996" cy="5526514"/>
          </a:xfrm>
        </p:spPr>
      </p:pic>
    </p:spTree>
    <p:extLst>
      <p:ext uri="{BB962C8B-B14F-4D97-AF65-F5344CB8AC3E}">
        <p14:creationId xmlns:p14="http://schemas.microsoft.com/office/powerpoint/2010/main" val="613359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8F934-3CA5-438F-B472-4452DD881FE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BE76D1D8-E295-4487-A48D-736FD6DF2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998" y="659876"/>
            <a:ext cx="10661715" cy="5517087"/>
          </a:xfrm>
        </p:spPr>
      </p:pic>
    </p:spTree>
    <p:extLst>
      <p:ext uri="{BB962C8B-B14F-4D97-AF65-F5344CB8AC3E}">
        <p14:creationId xmlns:p14="http://schemas.microsoft.com/office/powerpoint/2010/main" val="263638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a:latin typeface="Times New Roman" pitchFamily="18" charset="0"/>
                <a:cs typeface="Times New Roman" pitchFamily="18" charset="0"/>
              </a:rPr>
              <a:t>Module 7:Enhancing Credibility and Usability</a:t>
            </a:r>
          </a:p>
        </p:txBody>
      </p:sp>
      <p:sp>
        <p:nvSpPr>
          <p:cNvPr id="3" name="Content Placeholder 2"/>
          <p:cNvSpPr>
            <a:spLocks noGrp="1"/>
          </p:cNvSpPr>
          <p:nvPr>
            <p:ph idx="1"/>
          </p:nvPr>
        </p:nvSpPr>
        <p:spPr/>
        <p:txBody>
          <a:bodyPr anchor="ctr">
            <a:normAutofit/>
          </a:bodyPr>
          <a:lstStyle/>
          <a:p>
            <a:pPr>
              <a:lnSpc>
                <a:spcPct val="100000"/>
              </a:lnSpc>
            </a:pPr>
            <a:r>
              <a:rPr lang="en-US" sz="2400" dirty="0">
                <a:latin typeface="Times New Roman" pitchFamily="18" charset="0"/>
                <a:cs typeface="Times New Roman" pitchFamily="18" charset="0"/>
              </a:rPr>
              <a:t>Allows creators to upload valid proof documents to establish project authenticity.</a:t>
            </a:r>
          </a:p>
          <a:p>
            <a:pPr>
              <a:lnSpc>
                <a:spcPct val="100000"/>
              </a:lnSpc>
            </a:pPr>
            <a:r>
              <a:rPr lang="en-US" sz="2400" dirty="0">
                <a:latin typeface="Times New Roman" pitchFamily="18" charset="0"/>
                <a:cs typeface="Times New Roman" pitchFamily="18" charset="0"/>
              </a:rPr>
              <a:t>Displays verification indicators or badges for trustworthy campaigns.</a:t>
            </a:r>
          </a:p>
          <a:p>
            <a:pPr>
              <a:lnSpc>
                <a:spcPct val="100000"/>
              </a:lnSpc>
            </a:pPr>
            <a:r>
              <a:rPr lang="en-US" sz="2400" dirty="0">
                <a:latin typeface="Times New Roman" pitchFamily="18" charset="0"/>
                <a:cs typeface="Times New Roman" pitchFamily="18" charset="0"/>
              </a:rPr>
              <a:t>Clean, user-friendly interface simplifies navigation and boosts usability.</a:t>
            </a:r>
          </a:p>
          <a:p>
            <a:pPr>
              <a:lnSpc>
                <a:spcPct val="100000"/>
              </a:lnSpc>
            </a:pPr>
            <a:r>
              <a:rPr lang="en-US" sz="2400" dirty="0">
                <a:latin typeface="Times New Roman" pitchFamily="18" charset="0"/>
                <a:cs typeface="Times New Roman" pitchFamily="18" charset="0"/>
              </a:rPr>
              <a:t>Clear labeling and guided workflows help users understand each step of the process.</a:t>
            </a:r>
          </a:p>
          <a:p>
            <a:pPr>
              <a:lnSpc>
                <a:spcPct val="100000"/>
              </a:lnSpc>
            </a:pPr>
            <a:r>
              <a:rPr lang="en-US" sz="2400" dirty="0">
                <a:latin typeface="Times New Roman" pitchFamily="18" charset="0"/>
                <a:cs typeface="Times New Roman" pitchFamily="18" charset="0"/>
              </a:rPr>
              <a:t>Transparent project details and funding statistics build trust with investors.</a:t>
            </a:r>
          </a:p>
        </p:txBody>
      </p:sp>
    </p:spTree>
    <p:extLst>
      <p:ext uri="{BB962C8B-B14F-4D97-AF65-F5344CB8AC3E}">
        <p14:creationId xmlns:p14="http://schemas.microsoft.com/office/powerpoint/2010/main" val="803184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E2F10F84-3CFE-4B91-9B75-B9AE8C8E3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144" y="697584"/>
            <a:ext cx="10661716" cy="5479379"/>
          </a:xfrm>
        </p:spPr>
      </p:pic>
    </p:spTree>
    <p:extLst>
      <p:ext uri="{BB962C8B-B14F-4D97-AF65-F5344CB8AC3E}">
        <p14:creationId xmlns:p14="http://schemas.microsoft.com/office/powerpoint/2010/main" val="3798529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B32B5-5BD8-49B2-8D92-6F33BD0E55B8}"/>
              </a:ext>
            </a:extLst>
          </p:cNvPr>
          <p:cNvSpPr>
            <a:spLocks noGrp="1"/>
          </p:cNvSpPr>
          <p:nvPr>
            <p:ph type="title"/>
          </p:nvPr>
        </p:nvSpPr>
        <p:spPr/>
        <p:txBody>
          <a:bodyPr>
            <a:normAutofit/>
          </a:bodyPr>
          <a:lstStyle/>
          <a:p>
            <a:pPr algn="ctr"/>
            <a:r>
              <a:rPr lang="en-IN" sz="6000" dirty="0">
                <a:latin typeface="Times New Roman" panose="02020603050405020304" pitchFamily="18" charset="0"/>
                <a:cs typeface="Times New Roman" panose="02020603050405020304" pitchFamily="18" charset="0"/>
              </a:rPr>
              <a:t>Source Code</a:t>
            </a:r>
          </a:p>
        </p:txBody>
      </p:sp>
      <p:sp>
        <p:nvSpPr>
          <p:cNvPr id="3" name="Content Placeholder 2">
            <a:extLst>
              <a:ext uri="{FF2B5EF4-FFF2-40B4-BE49-F238E27FC236}">
                <a16:creationId xmlns:a16="http://schemas.microsoft.com/office/drawing/2014/main" xmlns="" id="{313009D6-1553-4608-A118-B0E5700964CD}"/>
              </a:ext>
            </a:extLst>
          </p:cNvPr>
          <p:cNvSpPr>
            <a:spLocks noGrp="1"/>
          </p:cNvSpPr>
          <p:nvPr>
            <p:ph idx="1"/>
          </p:nvPr>
        </p:nvSpPr>
        <p:spPr>
          <a:xfrm>
            <a:off x="838200" y="1894788"/>
            <a:ext cx="10515600" cy="4282175"/>
          </a:xfrm>
        </p:spPr>
        <p:txBody>
          <a:bodyPr anchor="ctr">
            <a:normAutofit fontScale="25000" lnSpcReduction="20000"/>
          </a:bodyPr>
          <a:lstStyle/>
          <a:p>
            <a:pPr marL="0" indent="0">
              <a:lnSpc>
                <a:spcPct val="120000"/>
              </a:lnSpc>
              <a:spcBef>
                <a:spcPts val="0"/>
              </a:spcBef>
              <a:buNone/>
            </a:pPr>
            <a:r>
              <a:rPr lang="en-IN" sz="8000" dirty="0" err="1">
                <a:latin typeface="Times New Roman" panose="02020603050405020304" pitchFamily="18" charset="0"/>
                <a:cs typeface="Times New Roman" panose="02020603050405020304" pitchFamily="18" charset="0"/>
              </a:rPr>
              <a:t>app.post</a:t>
            </a:r>
            <a:r>
              <a:rPr lang="en-IN" sz="8000" dirty="0">
                <a:latin typeface="Times New Roman" panose="02020603050405020304" pitchFamily="18" charset="0"/>
                <a:cs typeface="Times New Roman" panose="02020603050405020304" pitchFamily="18" charset="0"/>
              </a:rPr>
              <a:t>('/</a:t>
            </a:r>
            <a:r>
              <a:rPr lang="en-IN" sz="8000" dirty="0" err="1">
                <a:latin typeface="Times New Roman" panose="02020603050405020304" pitchFamily="18" charset="0"/>
                <a:cs typeface="Times New Roman" panose="02020603050405020304" pitchFamily="18" charset="0"/>
              </a:rPr>
              <a:t>api</a:t>
            </a:r>
            <a:r>
              <a:rPr lang="en-IN" sz="8000" dirty="0">
                <a:latin typeface="Times New Roman" panose="02020603050405020304" pitchFamily="18" charset="0"/>
                <a:cs typeface="Times New Roman" panose="02020603050405020304" pitchFamily="18" charset="0"/>
              </a:rPr>
              <a:t>/payments', </a:t>
            </a:r>
            <a:r>
              <a:rPr lang="en-IN" sz="8000" dirty="0" err="1">
                <a:latin typeface="Times New Roman" panose="02020603050405020304" pitchFamily="18" charset="0"/>
                <a:cs typeface="Times New Roman" panose="02020603050405020304" pitchFamily="18" charset="0"/>
              </a:rPr>
              <a:t>authenticateUser</a:t>
            </a:r>
            <a:r>
              <a:rPr lang="en-IN" sz="8000" dirty="0">
                <a:latin typeface="Times New Roman" panose="02020603050405020304" pitchFamily="18" charset="0"/>
                <a:cs typeface="Times New Roman" panose="02020603050405020304" pitchFamily="18" charset="0"/>
              </a:rPr>
              <a:t>, async (</a:t>
            </a:r>
            <a:r>
              <a:rPr lang="en-IN" sz="8000" dirty="0" err="1">
                <a:latin typeface="Times New Roman" panose="02020603050405020304" pitchFamily="18" charset="0"/>
                <a:cs typeface="Times New Roman" panose="02020603050405020304" pitchFamily="18" charset="0"/>
              </a:rPr>
              <a:t>req</a:t>
            </a:r>
            <a:r>
              <a:rPr lang="en-IN" sz="8000" dirty="0">
                <a:latin typeface="Times New Roman" panose="02020603050405020304" pitchFamily="18" charset="0"/>
                <a:cs typeface="Times New Roman" panose="02020603050405020304" pitchFamily="18" charset="0"/>
              </a:rPr>
              <a:t>, res) =&gt; {</a:t>
            </a:r>
          </a:p>
          <a:p>
            <a:pPr marL="0" indent="0">
              <a:lnSpc>
                <a:spcPct val="120000"/>
              </a:lnSpc>
              <a:spcBef>
                <a:spcPts val="0"/>
              </a:spcBef>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const</a:t>
            </a:r>
            <a:r>
              <a:rPr lang="en-IN" sz="8000" dirty="0">
                <a:latin typeface="Times New Roman" panose="02020603050405020304" pitchFamily="18" charset="0"/>
                <a:cs typeface="Times New Roman" panose="02020603050405020304" pitchFamily="18" charset="0"/>
              </a:rPr>
              <a:t> { </a:t>
            </a:r>
            <a:r>
              <a:rPr lang="en-IN" sz="8000" dirty="0" err="1">
                <a:latin typeface="Times New Roman" panose="02020603050405020304" pitchFamily="18" charset="0"/>
                <a:cs typeface="Times New Roman" panose="02020603050405020304" pitchFamily="18" charset="0"/>
              </a:rPr>
              <a:t>receiver_id</a:t>
            </a:r>
            <a:r>
              <a:rPr lang="en-IN" sz="8000" dirty="0">
                <a:latin typeface="Times New Roman" panose="02020603050405020304" pitchFamily="18" charset="0"/>
                <a:cs typeface="Times New Roman" panose="02020603050405020304" pitchFamily="18" charset="0"/>
              </a:rPr>
              <a:t>, amount, password } = </a:t>
            </a:r>
            <a:r>
              <a:rPr lang="en-IN" sz="8000" dirty="0" err="1">
                <a:latin typeface="Times New Roman" panose="02020603050405020304" pitchFamily="18" charset="0"/>
                <a:cs typeface="Times New Roman" panose="02020603050405020304" pitchFamily="18" charset="0"/>
              </a:rPr>
              <a:t>req.body</a:t>
            </a:r>
            <a:r>
              <a:rPr lang="en-IN" sz="8000" dirty="0">
                <a:latin typeface="Times New Roman" panose="02020603050405020304" pitchFamily="18" charset="0"/>
                <a:cs typeface="Times New Roman" panose="02020603050405020304" pitchFamily="18" charset="0"/>
              </a:rPr>
              <a:t>;</a:t>
            </a:r>
            <a:br>
              <a:rPr lang="en-IN" sz="8000" dirty="0">
                <a:latin typeface="Times New Roman" panose="02020603050405020304" pitchFamily="18" charset="0"/>
                <a:cs typeface="Times New Roman" panose="02020603050405020304" pitchFamily="18" charset="0"/>
              </a:rPr>
            </a:br>
            <a:r>
              <a:rPr lang="en-IN" sz="8000" dirty="0">
                <a:latin typeface="Times New Roman" panose="02020603050405020304" pitchFamily="18" charset="0"/>
                <a:cs typeface="Times New Roman" panose="02020603050405020304" pitchFamily="18" charset="0"/>
              </a:rPr>
              <a:t>  console.log('Payment request:', { </a:t>
            </a:r>
            <a:r>
              <a:rPr lang="en-IN" sz="8000" dirty="0" err="1">
                <a:latin typeface="Times New Roman" panose="02020603050405020304" pitchFamily="18" charset="0"/>
                <a:cs typeface="Times New Roman" panose="02020603050405020304" pitchFamily="18" charset="0"/>
              </a:rPr>
              <a:t>sender_id</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req.user.userId</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receiver_id</a:t>
            </a:r>
            <a:r>
              <a:rPr lang="en-IN" sz="8000" dirty="0">
                <a:latin typeface="Times New Roman" panose="02020603050405020304" pitchFamily="18" charset="0"/>
                <a:cs typeface="Times New Roman" panose="02020603050405020304" pitchFamily="18" charset="0"/>
              </a:rPr>
              <a:t>, amount });</a:t>
            </a:r>
            <a:br>
              <a:rPr lang="en-IN" sz="8000" dirty="0">
                <a:latin typeface="Times New Roman" panose="02020603050405020304" pitchFamily="18" charset="0"/>
                <a:cs typeface="Times New Roman" panose="02020603050405020304" pitchFamily="18" charset="0"/>
              </a:rPr>
            </a:br>
            <a:r>
              <a:rPr lang="en-IN" sz="8000" dirty="0">
                <a:latin typeface="Times New Roman" panose="02020603050405020304" pitchFamily="18" charset="0"/>
                <a:cs typeface="Times New Roman" panose="02020603050405020304" pitchFamily="18" charset="0"/>
              </a:rPr>
              <a:t>  if (!</a:t>
            </a:r>
            <a:r>
              <a:rPr lang="en-IN" sz="8000" dirty="0" err="1">
                <a:latin typeface="Times New Roman" panose="02020603050405020304" pitchFamily="18" charset="0"/>
                <a:cs typeface="Times New Roman" panose="02020603050405020304" pitchFamily="18" charset="0"/>
              </a:rPr>
              <a:t>receiver_id</a:t>
            </a:r>
            <a:r>
              <a:rPr lang="en-IN" sz="8000" dirty="0">
                <a:latin typeface="Times New Roman" panose="02020603050405020304" pitchFamily="18" charset="0"/>
                <a:cs typeface="Times New Roman" panose="02020603050405020304" pitchFamily="18" charset="0"/>
              </a:rPr>
              <a:t> || !amount || amount &lt;= 0 || !password) {</a:t>
            </a:r>
          </a:p>
          <a:p>
            <a:pPr marL="0" indent="0">
              <a:lnSpc>
                <a:spcPct val="120000"/>
              </a:lnSpc>
              <a:spcBef>
                <a:spcPts val="0"/>
              </a:spcBef>
              <a:buNone/>
            </a:pPr>
            <a:r>
              <a:rPr lang="en-GB" sz="8000" dirty="0">
                <a:latin typeface="Times New Roman" panose="02020603050405020304" pitchFamily="18" charset="0"/>
                <a:cs typeface="Times New Roman" panose="02020603050405020304" pitchFamily="18" charset="0"/>
              </a:rPr>
              <a:t>return </a:t>
            </a:r>
            <a:r>
              <a:rPr lang="en-GB" sz="8000" dirty="0" err="1">
                <a:latin typeface="Times New Roman" panose="02020603050405020304" pitchFamily="18" charset="0"/>
                <a:cs typeface="Times New Roman" panose="02020603050405020304" pitchFamily="18" charset="0"/>
              </a:rPr>
              <a:t>res.status</a:t>
            </a:r>
            <a:r>
              <a:rPr lang="en-GB" sz="8000" dirty="0">
                <a:latin typeface="Times New Roman" panose="02020603050405020304" pitchFamily="18" charset="0"/>
                <a:cs typeface="Times New Roman" panose="02020603050405020304" pitchFamily="18" charset="0"/>
              </a:rPr>
              <a:t>(400).json({ success: false, message: 'Receiver ID, valid amount, and password are required', </a:t>
            </a:r>
            <a:r>
              <a:rPr lang="en-GB" sz="8000" dirty="0" err="1">
                <a:latin typeface="Times New Roman" panose="02020603050405020304" pitchFamily="18" charset="0"/>
                <a:cs typeface="Times New Roman" panose="02020603050405020304" pitchFamily="18" charset="0"/>
              </a:rPr>
              <a:t>errorCode</a:t>
            </a:r>
            <a:r>
              <a:rPr lang="en-GB" sz="8000" dirty="0">
                <a:latin typeface="Times New Roman" panose="02020603050405020304" pitchFamily="18" charset="0"/>
                <a:cs typeface="Times New Roman" panose="02020603050405020304" pitchFamily="18" charset="0"/>
              </a:rPr>
              <a:t>: 'MISSING_FIELDS' });</a:t>
            </a:r>
          </a:p>
          <a:p>
            <a:pPr marL="0" indent="0">
              <a:lnSpc>
                <a:spcPct val="120000"/>
              </a:lnSpc>
              <a:spcBef>
                <a:spcPts val="0"/>
              </a:spcBef>
              <a:buNone/>
            </a:pPr>
            <a:r>
              <a:rPr lang="en-GB" sz="80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GB" sz="8000" dirty="0">
                <a:latin typeface="Times New Roman" panose="02020603050405020304" pitchFamily="18" charset="0"/>
                <a:cs typeface="Times New Roman" panose="02020603050405020304" pitchFamily="18" charset="0"/>
              </a:rPr>
              <a:t>    </a:t>
            </a:r>
            <a:r>
              <a:rPr lang="en-GB" sz="8000" dirty="0" err="1">
                <a:latin typeface="Times New Roman" panose="02020603050405020304" pitchFamily="18" charset="0"/>
                <a:cs typeface="Times New Roman" panose="02020603050405020304" pitchFamily="18" charset="0"/>
              </a:rPr>
              <a:t>const</a:t>
            </a:r>
            <a:r>
              <a:rPr lang="en-GB" sz="8000" dirty="0">
                <a:latin typeface="Times New Roman" panose="02020603050405020304" pitchFamily="18" charset="0"/>
                <a:cs typeface="Times New Roman" panose="02020603050405020304" pitchFamily="18" charset="0"/>
              </a:rPr>
              <a:t> </a:t>
            </a:r>
            <a:r>
              <a:rPr lang="en-GB" sz="8000" dirty="0" err="1">
                <a:latin typeface="Times New Roman" panose="02020603050405020304" pitchFamily="18" charset="0"/>
                <a:cs typeface="Times New Roman" panose="02020603050405020304" pitchFamily="18" charset="0"/>
              </a:rPr>
              <a:t>isValid</a:t>
            </a:r>
            <a:r>
              <a:rPr lang="en-GB" sz="8000" dirty="0">
                <a:latin typeface="Times New Roman" panose="02020603050405020304" pitchFamily="18" charset="0"/>
                <a:cs typeface="Times New Roman" panose="02020603050405020304" pitchFamily="18" charset="0"/>
              </a:rPr>
              <a:t> = await </a:t>
            </a:r>
            <a:r>
              <a:rPr lang="en-GB" sz="8000" dirty="0" err="1">
                <a:latin typeface="Times New Roman" panose="02020603050405020304" pitchFamily="18" charset="0"/>
                <a:cs typeface="Times New Roman" panose="02020603050405020304" pitchFamily="18" charset="0"/>
              </a:rPr>
              <a:t>bcrypt.compare</a:t>
            </a:r>
            <a:r>
              <a:rPr lang="en-GB" sz="8000" dirty="0">
                <a:latin typeface="Times New Roman" panose="02020603050405020304" pitchFamily="18" charset="0"/>
                <a:cs typeface="Times New Roman" panose="02020603050405020304" pitchFamily="18" charset="0"/>
              </a:rPr>
              <a:t>(password, users[0].password);</a:t>
            </a:r>
          </a:p>
          <a:p>
            <a:pPr marL="0" indent="0">
              <a:lnSpc>
                <a:spcPct val="120000"/>
              </a:lnSpc>
              <a:spcBef>
                <a:spcPts val="0"/>
              </a:spcBef>
              <a:buNone/>
            </a:pPr>
            <a:r>
              <a:rPr lang="en-IN" sz="8000" dirty="0">
                <a:latin typeface="Times New Roman" panose="02020603050405020304" pitchFamily="18" charset="0"/>
                <a:cs typeface="Times New Roman" panose="02020603050405020304" pitchFamily="18" charset="0"/>
              </a:rPr>
              <a:t> if (!</a:t>
            </a:r>
            <a:r>
              <a:rPr lang="en-IN" sz="8000" dirty="0" err="1">
                <a:latin typeface="Times New Roman" panose="02020603050405020304" pitchFamily="18" charset="0"/>
                <a:cs typeface="Times New Roman" panose="02020603050405020304" pitchFamily="18" charset="0"/>
              </a:rPr>
              <a:t>isValid</a:t>
            </a:r>
            <a:r>
              <a:rPr lang="en-IN" sz="8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8000" dirty="0">
                <a:latin typeface="Times New Roman" panose="02020603050405020304" pitchFamily="18" charset="0"/>
                <a:cs typeface="Times New Roman" panose="02020603050405020304" pitchFamily="18" charset="0"/>
              </a:rPr>
              <a:t>      return </a:t>
            </a:r>
            <a:r>
              <a:rPr lang="en-IN" sz="8000" dirty="0" err="1">
                <a:latin typeface="Times New Roman" panose="02020603050405020304" pitchFamily="18" charset="0"/>
                <a:cs typeface="Times New Roman" panose="02020603050405020304" pitchFamily="18" charset="0"/>
              </a:rPr>
              <a:t>res.status</a:t>
            </a:r>
            <a:r>
              <a:rPr lang="en-IN" sz="8000" dirty="0">
                <a:latin typeface="Times New Roman" panose="02020603050405020304" pitchFamily="18" charset="0"/>
                <a:cs typeface="Times New Roman" panose="02020603050405020304" pitchFamily="18" charset="0"/>
              </a:rPr>
              <a:t>(401).json({ success: false, message: 'Invalid password', </a:t>
            </a:r>
            <a:r>
              <a:rPr lang="en-IN" sz="8000" dirty="0" err="1">
                <a:latin typeface="Times New Roman" panose="02020603050405020304" pitchFamily="18" charset="0"/>
                <a:cs typeface="Times New Roman" panose="02020603050405020304" pitchFamily="18" charset="0"/>
              </a:rPr>
              <a:t>errorCode</a:t>
            </a:r>
            <a:r>
              <a:rPr lang="en-IN" sz="8000" dirty="0">
                <a:latin typeface="Times New Roman" panose="02020603050405020304" pitchFamily="18" charset="0"/>
                <a:cs typeface="Times New Roman" panose="02020603050405020304" pitchFamily="18" charset="0"/>
              </a:rPr>
              <a:t>: 'INVALID_PASSWORD' });</a:t>
            </a:r>
          </a:p>
          <a:p>
            <a:pPr marL="0" indent="0">
              <a:lnSpc>
                <a:spcPct val="120000"/>
              </a:lnSpc>
              <a:spcBef>
                <a:spcPts val="0"/>
              </a:spcBef>
              <a:buNone/>
            </a:pPr>
            <a:r>
              <a:rPr lang="en-IN" sz="8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const</a:t>
            </a:r>
            <a:r>
              <a:rPr lang="en-IN" sz="8000" dirty="0">
                <a:latin typeface="Times New Roman" panose="02020603050405020304" pitchFamily="18" charset="0"/>
                <a:cs typeface="Times New Roman" panose="02020603050405020304" pitchFamily="18" charset="0"/>
              </a:rPr>
              <a:t> [connection] = await </a:t>
            </a:r>
            <a:r>
              <a:rPr lang="en-IN" sz="8000" dirty="0" err="1">
                <a:latin typeface="Times New Roman" panose="02020603050405020304" pitchFamily="18" charset="0"/>
                <a:cs typeface="Times New Roman" panose="02020603050405020304" pitchFamily="18" charset="0"/>
              </a:rPr>
              <a:t>pool.query</a:t>
            </a:r>
            <a:r>
              <a:rPr lang="en-IN" sz="80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8000" dirty="0">
                <a:latin typeface="Times New Roman" panose="02020603050405020304" pitchFamily="18" charset="0"/>
                <a:cs typeface="Times New Roman" panose="02020603050405020304" pitchFamily="18" charset="0"/>
              </a:rPr>
              <a:t>      'SELECT * FROM connections WHERE (user1_id = ? AND user2_id = ?) OR (user1_id = ? </a:t>
            </a:r>
            <a:endParaRPr lang="en-GB" sz="8000" dirty="0">
              <a:latin typeface="Times New Roman" panose="02020603050405020304" pitchFamily="18" charset="0"/>
              <a:cs typeface="Times New Roman" panose="02020603050405020304" pitchFamily="18" charset="0"/>
            </a:endParaRPr>
          </a:p>
          <a:p>
            <a:endParaRPr lang="en-IN" dirty="0"/>
          </a:p>
          <a:p>
            <a:pPr marL="0" indent="0">
              <a:buNone/>
            </a:pPr>
            <a:endParaRPr lang="en-IN" b="1" dirty="0"/>
          </a:p>
        </p:txBody>
      </p:sp>
    </p:spTree>
    <p:extLst>
      <p:ext uri="{BB962C8B-B14F-4D97-AF65-F5344CB8AC3E}">
        <p14:creationId xmlns:p14="http://schemas.microsoft.com/office/powerpoint/2010/main" val="366715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DF501-3CDB-4313-9756-50A79E3236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10ACF6A-D532-42E8-9601-AD4E87EF62E6}"/>
              </a:ext>
            </a:extLst>
          </p:cNvPr>
          <p:cNvSpPr>
            <a:spLocks noGrp="1"/>
          </p:cNvSpPr>
          <p:nvPr>
            <p:ph idx="1"/>
          </p:nvPr>
        </p:nvSpPr>
        <p:spPr>
          <a:xfrm>
            <a:off x="838200" y="803564"/>
            <a:ext cx="10515600" cy="5373399"/>
          </a:xfrm>
        </p:spPr>
        <p:txBody>
          <a:bodyPr anchor="ctr">
            <a:normAutofit/>
          </a:bodyPr>
          <a:lstStyle/>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AND user2_id =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req.user.userId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receiver_id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receiver_id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req.user.userId</a:t>
            </a:r>
            <a:r>
              <a:rPr lang="en-IN"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connection.length</a:t>
            </a:r>
            <a:r>
              <a:rPr lang="en-IN" sz="2000" dirty="0">
                <a:latin typeface="Times New Roman" panose="02020603050405020304" pitchFamily="18" charset="0"/>
                <a:cs typeface="Times New Roman" panose="02020603050405020304" pitchFamily="18" charset="0"/>
              </a:rPr>
              <a:t> === 0)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res.status</a:t>
            </a:r>
            <a:r>
              <a:rPr lang="en-IN" sz="2000" dirty="0">
                <a:latin typeface="Times New Roman" panose="02020603050405020304" pitchFamily="18" charset="0"/>
                <a:cs typeface="Times New Roman" panose="02020603050405020304" pitchFamily="18" charset="0"/>
              </a:rPr>
              <a:t>(403).json({ success: false, message: 'Users are not connected', </a:t>
            </a:r>
            <a:r>
              <a:rPr lang="en-IN" sz="2000" dirty="0" err="1">
                <a:latin typeface="Times New Roman" panose="02020603050405020304" pitchFamily="18" charset="0"/>
                <a:cs typeface="Times New Roman" panose="02020603050405020304" pitchFamily="18" charset="0"/>
              </a:rPr>
              <a:t>errorCode</a:t>
            </a:r>
            <a:r>
              <a:rPr lang="en-IN" sz="2000" dirty="0">
                <a:latin typeface="Times New Roman" panose="02020603050405020304" pitchFamily="18" charset="0"/>
                <a:cs typeface="Times New Roman" panose="02020603050405020304" pitchFamily="18" charset="0"/>
              </a:rPr>
              <a:t>: 'NOT_CONNECTED'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[receiver] = await </a:t>
            </a:r>
            <a:r>
              <a:rPr lang="en-IN" sz="2000" dirty="0" err="1">
                <a:latin typeface="Times New Roman" panose="02020603050405020304" pitchFamily="18" charset="0"/>
                <a:cs typeface="Times New Roman" panose="02020603050405020304" pitchFamily="18" charset="0"/>
              </a:rPr>
              <a:t>pool.query</a:t>
            </a: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user_type</a:t>
            </a:r>
            <a:r>
              <a:rPr lang="en-IN" sz="2000" dirty="0">
                <a:latin typeface="Times New Roman" panose="02020603050405020304" pitchFamily="18" charset="0"/>
                <a:cs typeface="Times New Roman" panose="02020603050405020304" pitchFamily="18" charset="0"/>
              </a:rPr>
              <a:t> FROM users WHERE id = ?', [</a:t>
            </a:r>
            <a:r>
              <a:rPr lang="en-IN" sz="2000" dirty="0" err="1">
                <a:latin typeface="Times New Roman" panose="02020603050405020304" pitchFamily="18" charset="0"/>
                <a:cs typeface="Times New Roman" panose="02020603050405020304" pitchFamily="18" charset="0"/>
              </a:rPr>
              <a:t>receiver_id</a:t>
            </a:r>
            <a:r>
              <a:rPr lang="en-IN"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receiver.length</a:t>
            </a:r>
            <a:r>
              <a:rPr lang="en-IN" sz="2000" dirty="0">
                <a:latin typeface="Times New Roman" panose="02020603050405020304" pitchFamily="18" charset="0"/>
                <a:cs typeface="Times New Roman" panose="02020603050405020304" pitchFamily="18" charset="0"/>
              </a:rPr>
              <a:t> === 0)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res.status</a:t>
            </a:r>
            <a:r>
              <a:rPr lang="en-IN" sz="2000" dirty="0">
                <a:latin typeface="Times New Roman" panose="02020603050405020304" pitchFamily="18" charset="0"/>
                <a:cs typeface="Times New Roman" panose="02020603050405020304" pitchFamily="18" charset="0"/>
              </a:rPr>
              <a:t>(404).json({ success: false, message: 'Receiver not found', </a:t>
            </a:r>
            <a:r>
              <a:rPr lang="en-IN" sz="2000" dirty="0" err="1">
                <a:latin typeface="Times New Roman" panose="02020603050405020304" pitchFamily="18" charset="0"/>
                <a:cs typeface="Times New Roman" panose="02020603050405020304" pitchFamily="18" charset="0"/>
              </a:rPr>
              <a:t>errorCode</a:t>
            </a:r>
            <a:r>
              <a:rPr lang="en-IN"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'RECEIVER_NOT_FOUND'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if (receiver[0].</a:t>
            </a:r>
            <a:r>
              <a:rPr lang="en-IN" sz="2000" dirty="0" err="1">
                <a:latin typeface="Times New Roman" panose="02020603050405020304" pitchFamily="18" charset="0"/>
                <a:cs typeface="Times New Roman" panose="02020603050405020304" pitchFamily="18" charset="0"/>
              </a:rPr>
              <a:t>user_type</a:t>
            </a:r>
            <a:r>
              <a:rPr lang="en-IN" sz="2000" dirty="0">
                <a:latin typeface="Times New Roman" panose="02020603050405020304" pitchFamily="18" charset="0"/>
                <a:cs typeface="Times New Roman" panose="02020603050405020304" pitchFamily="18" charset="0"/>
              </a:rPr>
              <a:t> !== 'innovator')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res.status</a:t>
            </a:r>
            <a:r>
              <a:rPr lang="en-IN" sz="2000" dirty="0">
                <a:latin typeface="Times New Roman" panose="02020603050405020304" pitchFamily="18" charset="0"/>
                <a:cs typeface="Times New Roman" panose="02020603050405020304" pitchFamily="18" charset="0"/>
              </a:rPr>
              <a:t>(403).json({ success: false, message: 'Payments can only be made to innovators', </a:t>
            </a:r>
          </a:p>
        </p:txBody>
      </p:sp>
    </p:spTree>
    <p:extLst>
      <p:ext uri="{BB962C8B-B14F-4D97-AF65-F5344CB8AC3E}">
        <p14:creationId xmlns:p14="http://schemas.microsoft.com/office/powerpoint/2010/main" val="1398713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79EE95-E004-4250-8045-AB88090A39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B96CBB9-958B-4931-871B-ABA9FA3C0913}"/>
              </a:ext>
            </a:extLst>
          </p:cNvPr>
          <p:cNvSpPr>
            <a:spLocks noGrp="1"/>
          </p:cNvSpPr>
          <p:nvPr>
            <p:ph idx="1"/>
          </p:nvPr>
        </p:nvSpPr>
        <p:spPr>
          <a:xfrm>
            <a:off x="838200" y="775855"/>
            <a:ext cx="10515600" cy="5401108"/>
          </a:xfrm>
        </p:spPr>
        <p:txBody>
          <a:bodyPr anchor="ctr">
            <a:normAutofit/>
          </a:bodyPr>
          <a:lstStyle/>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errorCode</a:t>
            </a:r>
            <a:r>
              <a:rPr lang="en-IN" sz="2000" dirty="0">
                <a:latin typeface="Times New Roman" panose="02020603050405020304" pitchFamily="18" charset="0"/>
                <a:cs typeface="Times New Roman" panose="02020603050405020304" pitchFamily="18" charset="0"/>
              </a:rPr>
              <a:t>: 'INVALID_RECEIVER' });}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[result] = await </a:t>
            </a:r>
            <a:r>
              <a:rPr lang="en-IN" sz="2000" dirty="0" err="1">
                <a:latin typeface="Times New Roman" panose="02020603050405020304" pitchFamily="18" charset="0"/>
                <a:cs typeface="Times New Roman" panose="02020603050405020304" pitchFamily="18" charset="0"/>
              </a:rPr>
              <a:t>pool.query</a:t>
            </a:r>
            <a:r>
              <a:rPr lang="en-IN"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'INSERT INTO payments (</a:t>
            </a:r>
            <a:r>
              <a:rPr lang="en-IN" sz="2000" dirty="0" err="1">
                <a:latin typeface="Times New Roman" panose="02020603050405020304" pitchFamily="18" charset="0"/>
                <a:cs typeface="Times New Roman" panose="02020603050405020304" pitchFamily="18" charset="0"/>
              </a:rPr>
              <a:t>sender_id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receiver_id</a:t>
            </a:r>
            <a:r>
              <a:rPr lang="en-IN" sz="2000" dirty="0">
                <a:latin typeface="Times New Roman" panose="02020603050405020304" pitchFamily="18" charset="0"/>
                <a:cs typeface="Times New Roman" panose="02020603050405020304" pitchFamily="18" charset="0"/>
              </a:rPr>
              <a:t>, amount) VALUES (?, ?,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req.user.userId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receiver_id</a:t>
            </a:r>
            <a:r>
              <a:rPr lang="en-IN" sz="2000" dirty="0">
                <a:latin typeface="Times New Roman" panose="02020603050405020304" pitchFamily="18" charset="0"/>
                <a:cs typeface="Times New Roman" panose="02020603050405020304" pitchFamily="18" charset="0"/>
              </a:rPr>
              <a:t>, amount]);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res.json</a:t>
            </a:r>
            <a:r>
              <a:rPr lang="en-IN"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success: true,</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payment_id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result.insertId</a:t>
            </a:r>
            <a:r>
              <a:rPr lang="en-IN"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message: 'Payment recorded successfully',});</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 catch (error)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console.error</a:t>
            </a:r>
            <a:r>
              <a:rPr lang="en-IN" sz="2000" dirty="0">
                <a:latin typeface="Times New Roman" panose="02020603050405020304" pitchFamily="18" charset="0"/>
                <a:cs typeface="Times New Roman" panose="02020603050405020304" pitchFamily="18" charset="0"/>
              </a:rPr>
              <a:t>('Record payment error:', error);</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res.status</a:t>
            </a:r>
            <a:r>
              <a:rPr lang="en-IN" sz="2000" dirty="0">
                <a:latin typeface="Times New Roman" panose="02020603050405020304" pitchFamily="18" charset="0"/>
                <a:cs typeface="Times New Roman" panose="02020603050405020304" pitchFamily="18" charset="0"/>
              </a:rPr>
              <a:t>(500).json({ success: false, message: 'Failed to record payment', </a:t>
            </a:r>
            <a:r>
              <a:rPr lang="en-IN" sz="2000" dirty="0" err="1">
                <a:latin typeface="Times New Roman" panose="02020603050405020304" pitchFamily="18" charset="0"/>
                <a:cs typeface="Times New Roman" panose="02020603050405020304" pitchFamily="18" charset="0"/>
              </a:rPr>
              <a:t>errorCode</a:t>
            </a:r>
            <a:r>
              <a:rPr lang="en-IN" sz="2000" dirty="0">
                <a:latin typeface="Times New Roman" panose="02020603050405020304" pitchFamily="18" charset="0"/>
                <a:cs typeface="Times New Roman" panose="02020603050405020304" pitchFamily="18" charset="0"/>
              </a:rPr>
              <a:t>: 'SERVER_ERROR'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0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endParaRPr lang="en-IN"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000" dirty="0"/>
          </a:p>
        </p:txBody>
      </p:sp>
    </p:spTree>
    <p:extLst>
      <p:ext uri="{BB962C8B-B14F-4D97-AF65-F5344CB8AC3E}">
        <p14:creationId xmlns:p14="http://schemas.microsoft.com/office/powerpoint/2010/main" val="405217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74CEF7-0AAF-0F7F-7CEF-EB1E4985E4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Output-Landing Page</a:t>
            </a:r>
            <a:endParaRPr lang="en-IN" dirty="0"/>
          </a:p>
        </p:txBody>
      </p:sp>
      <p:pic>
        <p:nvPicPr>
          <p:cNvPr id="5" name="Content Placeholder 4">
            <a:extLst>
              <a:ext uri="{FF2B5EF4-FFF2-40B4-BE49-F238E27FC236}">
                <a16:creationId xmlns:a16="http://schemas.microsoft.com/office/drawing/2014/main" xmlns="" id="{64F6A1D1-B095-432D-A1A1-AFBC9F3042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572" y="1338606"/>
            <a:ext cx="10661716" cy="4838357"/>
          </a:xfrm>
        </p:spPr>
      </p:pic>
    </p:spTree>
    <p:extLst>
      <p:ext uri="{BB962C8B-B14F-4D97-AF65-F5344CB8AC3E}">
        <p14:creationId xmlns:p14="http://schemas.microsoft.com/office/powerpoint/2010/main" val="240121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27359-69AF-C20D-88E7-BF8EA9F792D1}"/>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 Introduction </a:t>
            </a:r>
            <a:endParaRPr lang="en-IN" sz="6000" dirty="0"/>
          </a:p>
        </p:txBody>
      </p:sp>
      <p:sp>
        <p:nvSpPr>
          <p:cNvPr id="3" name="Content Placeholder 2">
            <a:extLst>
              <a:ext uri="{FF2B5EF4-FFF2-40B4-BE49-F238E27FC236}">
                <a16:creationId xmlns:a16="http://schemas.microsoft.com/office/drawing/2014/main" xmlns="" id="{0E24CA78-83F0-42F5-CD44-9841AA0608EB}"/>
              </a:ext>
            </a:extLst>
          </p:cNvPr>
          <p:cNvSpPr>
            <a:spLocks noGrp="1"/>
          </p:cNvSpPr>
          <p:nvPr>
            <p:ph idx="1"/>
          </p:nvPr>
        </p:nvSpPr>
        <p:spPr/>
        <p:txBody>
          <a:bodyPr anchor="ctr">
            <a:normAutofit/>
          </a:bodyPr>
          <a:lstStyle/>
          <a:p>
            <a:pPr>
              <a:lnSpc>
                <a:spcPct val="100000"/>
              </a:lnSpc>
            </a:pPr>
            <a:r>
              <a:rPr lang="en-US" sz="2400" dirty="0">
                <a:latin typeface="Times New Roman" pitchFamily="18" charset="0"/>
                <a:cs typeface="Times New Roman" pitchFamily="18" charset="0"/>
              </a:rPr>
              <a:t>Connects entrepreneurs with global </a:t>
            </a:r>
            <a:r>
              <a:rPr lang="en-US" sz="2400" dirty="0" smtClean="0">
                <a:latin typeface="Times New Roman" pitchFamily="18" charset="0"/>
                <a:cs typeface="Times New Roman" pitchFamily="18" charset="0"/>
              </a:rPr>
              <a:t>investors.</a:t>
            </a:r>
          </a:p>
          <a:p>
            <a:pPr>
              <a:lnSpc>
                <a:spcPct val="100000"/>
              </a:lnSpc>
            </a:pPr>
            <a:r>
              <a:rPr lang="en-US" sz="2400" dirty="0" smtClean="0">
                <a:latin typeface="Times New Roman" pitchFamily="18" charset="0"/>
                <a:cs typeface="Times New Roman" pitchFamily="18" charset="0"/>
              </a:rPr>
              <a:t>Offers </a:t>
            </a:r>
            <a:r>
              <a:rPr lang="en-US" sz="2400" dirty="0">
                <a:latin typeface="Times New Roman" pitchFamily="18" charset="0"/>
                <a:cs typeface="Times New Roman" pitchFamily="18" charset="0"/>
              </a:rPr>
              <a:t>a secure, </a:t>
            </a:r>
            <a:r>
              <a:rPr lang="en-US" sz="2400" dirty="0" smtClean="0">
                <a:latin typeface="Times New Roman" pitchFamily="18" charset="0"/>
                <a:cs typeface="Times New Roman" pitchFamily="18" charset="0"/>
              </a:rPr>
              <a:t>scalable web-Based platform.</a:t>
            </a:r>
          </a:p>
          <a:p>
            <a:pPr>
              <a:lnSpc>
                <a:spcPct val="100000"/>
              </a:lnSpc>
            </a:pPr>
            <a:r>
              <a:rPr lang="en-US" sz="2400" dirty="0" smtClean="0">
                <a:latin typeface="Times New Roman" pitchFamily="18" charset="0"/>
                <a:cs typeface="Times New Roman" pitchFamily="18" charset="0"/>
              </a:rPr>
              <a:t>Enables </a:t>
            </a:r>
            <a:r>
              <a:rPr lang="en-US" sz="2400" dirty="0">
                <a:latin typeface="Times New Roman" pitchFamily="18" charset="0"/>
                <a:cs typeface="Times New Roman" pitchFamily="18" charset="0"/>
              </a:rPr>
              <a:t>real-time chat and </a:t>
            </a:r>
            <a:r>
              <a:rPr lang="en-US" sz="2400" dirty="0" smtClean="0">
                <a:latin typeface="Times New Roman" pitchFamily="18" charset="0"/>
                <a:cs typeface="Times New Roman" pitchFamily="18" charset="0"/>
              </a:rPr>
              <a:t>funding.</a:t>
            </a:r>
          </a:p>
          <a:p>
            <a:pPr>
              <a:lnSpc>
                <a:spcPct val="100000"/>
              </a:lnSpc>
            </a:pPr>
            <a:r>
              <a:rPr lang="en-US" sz="2400" dirty="0" smtClean="0">
                <a:latin typeface="Times New Roman" pitchFamily="18" charset="0"/>
                <a:cs typeface="Times New Roman" pitchFamily="18" charset="0"/>
              </a:rPr>
              <a:t>Includes </a:t>
            </a:r>
            <a:r>
              <a:rPr lang="en-US" sz="2400" dirty="0">
                <a:latin typeface="Times New Roman" pitchFamily="18" charset="0"/>
                <a:cs typeface="Times New Roman" pitchFamily="18" charset="0"/>
              </a:rPr>
              <a:t>verification </a:t>
            </a:r>
            <a:r>
              <a:rPr lang="en-US" sz="2400" dirty="0" smtClean="0">
                <a:latin typeface="Times New Roman" pitchFamily="18" charset="0"/>
                <a:cs typeface="Times New Roman" pitchFamily="18" charset="0"/>
              </a:rPr>
              <a:t>,updates &amp; fund tracking.</a:t>
            </a:r>
          </a:p>
          <a:p>
            <a:pPr>
              <a:lnSpc>
                <a:spcPct val="100000"/>
              </a:lnSpc>
            </a:pPr>
            <a:r>
              <a:rPr lang="en-US" sz="2400" dirty="0" smtClean="0">
                <a:latin typeface="Times New Roman" pitchFamily="18" charset="0"/>
                <a:cs typeface="Times New Roman" pitchFamily="18" charset="0"/>
              </a:rPr>
              <a:t>Promotes </a:t>
            </a:r>
            <a:r>
              <a:rPr lang="en-US" sz="2400" dirty="0">
                <a:latin typeface="Times New Roman" pitchFamily="18" charset="0"/>
                <a:cs typeface="Times New Roman" pitchFamily="18" charset="0"/>
              </a:rPr>
              <a:t>inclusive joint venture </a:t>
            </a:r>
            <a:r>
              <a:rPr lang="en-US" sz="2400" dirty="0" smtClean="0">
                <a:latin typeface="Times New Roman" pitchFamily="18" charset="0"/>
                <a:cs typeface="Times New Roman" pitchFamily="18" charset="0"/>
              </a:rPr>
              <a:t>models.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654445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Email Authentication</a:t>
            </a:r>
          </a:p>
        </p:txBody>
      </p:sp>
      <p:pic>
        <p:nvPicPr>
          <p:cNvPr id="8" name="Content Placeholder 7">
            <a:extLst>
              <a:ext uri="{FF2B5EF4-FFF2-40B4-BE49-F238E27FC236}">
                <a16:creationId xmlns:a16="http://schemas.microsoft.com/office/drawing/2014/main" xmlns="" id="{BA9844E6-A784-421E-8121-90D6727B59B5}"/>
              </a:ext>
            </a:extLst>
          </p:cNvPr>
          <p:cNvPicPr>
            <a:picLocks noGrp="1" noChangeAspect="1"/>
          </p:cNvPicPr>
          <p:nvPr>
            <p:ph idx="1"/>
          </p:nvPr>
        </p:nvPicPr>
        <p:blipFill>
          <a:blip r:embed="rId2"/>
          <a:stretch>
            <a:fillRect/>
          </a:stretch>
        </p:blipFill>
        <p:spPr>
          <a:xfrm>
            <a:off x="6186343" y="1319752"/>
            <a:ext cx="5167458" cy="4857212"/>
          </a:xfrm>
          <a:prstGeom prst="rect">
            <a:avLst/>
          </a:prstGeom>
        </p:spPr>
      </p:pic>
      <p:pic>
        <p:nvPicPr>
          <p:cNvPr id="7" name="Picture 6">
            <a:extLst>
              <a:ext uri="{FF2B5EF4-FFF2-40B4-BE49-F238E27FC236}">
                <a16:creationId xmlns:a16="http://schemas.microsoft.com/office/drawing/2014/main" xmlns="" id="{D22A2992-D1C0-47D3-AAFB-53402A0D3CBB}"/>
              </a:ext>
            </a:extLst>
          </p:cNvPr>
          <p:cNvPicPr>
            <a:picLocks noChangeAspect="1"/>
          </p:cNvPicPr>
          <p:nvPr/>
        </p:nvPicPr>
        <p:blipFill>
          <a:blip r:embed="rId3"/>
          <a:stretch>
            <a:fillRect/>
          </a:stretch>
        </p:blipFill>
        <p:spPr>
          <a:xfrm>
            <a:off x="838200" y="1319752"/>
            <a:ext cx="5167460" cy="4857212"/>
          </a:xfrm>
          <a:prstGeom prst="rect">
            <a:avLst/>
          </a:prstGeom>
        </p:spPr>
      </p:pic>
    </p:spTree>
    <p:extLst>
      <p:ext uri="{BB962C8B-B14F-4D97-AF65-F5344CB8AC3E}">
        <p14:creationId xmlns:p14="http://schemas.microsoft.com/office/powerpoint/2010/main" val="3262081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Payment Gateway</a:t>
            </a:r>
          </a:p>
        </p:txBody>
      </p:sp>
      <p:pic>
        <p:nvPicPr>
          <p:cNvPr id="9" name="Content Placeholder 8">
            <a:extLst>
              <a:ext uri="{FF2B5EF4-FFF2-40B4-BE49-F238E27FC236}">
                <a16:creationId xmlns:a16="http://schemas.microsoft.com/office/drawing/2014/main" xmlns="" id="{2896911E-9D6E-4C56-AC11-A05374D49C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571" y="1329179"/>
            <a:ext cx="10671142" cy="4847784"/>
          </a:xfrm>
        </p:spPr>
      </p:pic>
    </p:spTree>
    <p:extLst>
      <p:ext uri="{BB962C8B-B14F-4D97-AF65-F5344CB8AC3E}">
        <p14:creationId xmlns:p14="http://schemas.microsoft.com/office/powerpoint/2010/main" val="2094400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8D2BFAF-EE8A-4F46-F5C7-E9C78EA77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FEEB525-70FB-6866-9EF9-2928351C899D}"/>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xmlns="" id="{FCC5BA14-8DD8-E123-ED1A-2EA44E645AF6}"/>
              </a:ext>
            </a:extLst>
          </p:cNvPr>
          <p:cNvSpPr>
            <a:spLocks noGrp="1"/>
          </p:cNvSpPr>
          <p:nvPr>
            <p:ph type="subTitle" idx="1"/>
          </p:nvPr>
        </p:nvSpPr>
        <p:spPr>
          <a:xfrm>
            <a:off x="571499" y="1562101"/>
            <a:ext cx="11049001" cy="5295900"/>
          </a:xfrm>
        </p:spPr>
        <p:txBody>
          <a:bodyPr anchor="ctr">
            <a:normAutofit/>
          </a:bodyPr>
          <a:lstStyle/>
          <a:p>
            <a:pPr marL="342900" indent="-34290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Bridges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and joint venture investment models</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Built </a:t>
            </a:r>
            <a:r>
              <a:rPr lang="en-US" dirty="0">
                <a:latin typeface="Times New Roman" panose="02020603050405020304" pitchFamily="18" charset="0"/>
                <a:cs typeface="Times New Roman" panose="02020603050405020304" pitchFamily="18" charset="0"/>
              </a:rPr>
              <a:t>with React, Express, MySQL, and JWT security</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Supports </a:t>
            </a:r>
            <a:r>
              <a:rPr lang="en-US" dirty="0">
                <a:latin typeface="Times New Roman" panose="02020603050405020304" pitchFamily="18" charset="0"/>
                <a:cs typeface="Times New Roman" panose="02020603050405020304" pitchFamily="18" charset="0"/>
              </a:rPr>
              <a:t>onboarding, file uploads, domain-based analytics</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Secured </a:t>
            </a:r>
            <a:r>
              <a:rPr lang="en-US" dirty="0">
                <a:latin typeface="Times New Roman" panose="02020603050405020304" pitchFamily="18" charset="0"/>
                <a:cs typeface="Times New Roman" panose="02020603050405020304" pitchFamily="18" charset="0"/>
              </a:rPr>
              <a:t>with SMTP mailing for smooth communication</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Enables </a:t>
            </a:r>
            <a:r>
              <a:rPr lang="en-US" dirty="0">
                <a:latin typeface="Times New Roman" panose="02020603050405020304" pitchFamily="18" charset="0"/>
                <a:cs typeface="Times New Roman" panose="02020603050405020304" pitchFamily="18" charset="0"/>
              </a:rPr>
              <a:t>innovation with structured, inclusive interactions.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874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4E6A2-A033-457C-6BB5-FF7567A3C8E3}"/>
              </a:ext>
            </a:extLst>
          </p:cNvPr>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Future Enhancement</a:t>
            </a:r>
            <a:endParaRPr lang="en-IN" sz="6000" dirty="0"/>
          </a:p>
        </p:txBody>
      </p:sp>
      <p:sp>
        <p:nvSpPr>
          <p:cNvPr id="3" name="Content Placeholder 2">
            <a:extLst>
              <a:ext uri="{FF2B5EF4-FFF2-40B4-BE49-F238E27FC236}">
                <a16:creationId xmlns:a16="http://schemas.microsoft.com/office/drawing/2014/main" xmlns="" id="{F81CC5FD-BB40-67AD-2FD8-A3B883DFF083}"/>
              </a:ext>
            </a:extLst>
          </p:cNvPr>
          <p:cNvSpPr>
            <a:spLocks noGrp="1"/>
          </p:cNvSpPr>
          <p:nvPr>
            <p:ph idx="1"/>
          </p:nvPr>
        </p:nvSpPr>
        <p:spPr>
          <a:xfrm>
            <a:off x="838200" y="2235200"/>
            <a:ext cx="10515600" cy="3225800"/>
          </a:xfrm>
        </p:spPr>
        <p:txBody>
          <a:bodyPr anchor="ctr">
            <a:normAutofit/>
          </a:bodyPr>
          <a:lstStyle/>
          <a:p>
            <a:pPr algn="just">
              <a:lnSpc>
                <a:spcPct val="150000"/>
              </a:lnSpc>
            </a:pPr>
            <a:r>
              <a:rPr lang="en-IN" sz="2400" dirty="0">
                <a:latin typeface="Times New Roman" pitchFamily="18" charset="0"/>
                <a:cs typeface="Times New Roman" pitchFamily="18" charset="0"/>
              </a:rPr>
              <a:t>Add multi-language support to expand user accessibility.</a:t>
            </a:r>
          </a:p>
          <a:p>
            <a:pPr algn="just">
              <a:lnSpc>
                <a:spcPct val="150000"/>
              </a:lnSpc>
            </a:pPr>
            <a:r>
              <a:rPr lang="en-IN" sz="2400" dirty="0">
                <a:latin typeface="Times New Roman" pitchFamily="18" charset="0"/>
                <a:cs typeface="Times New Roman" pitchFamily="18" charset="0"/>
              </a:rPr>
              <a:t>Enable third-party payment gateway integration for secure transactions.</a:t>
            </a:r>
          </a:p>
          <a:p>
            <a:pPr algn="just">
              <a:lnSpc>
                <a:spcPct val="150000"/>
              </a:lnSpc>
            </a:pPr>
            <a:r>
              <a:rPr lang="en-IN" sz="2400" dirty="0">
                <a:latin typeface="Times New Roman" pitchFamily="18" charset="0"/>
                <a:cs typeface="Times New Roman" pitchFamily="18" charset="0"/>
              </a:rPr>
              <a:t>Introduce mobile application support for broader platform reach.</a:t>
            </a:r>
          </a:p>
        </p:txBody>
      </p:sp>
    </p:spTree>
    <p:extLst>
      <p:ext uri="{BB962C8B-B14F-4D97-AF65-F5344CB8AC3E}">
        <p14:creationId xmlns:p14="http://schemas.microsoft.com/office/powerpoint/2010/main" val="1490951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8EAF4C0-838D-FA16-1088-879759691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7D0BCC5-9541-DE7A-D305-5668AE7D5288}"/>
              </a:ext>
            </a:extLst>
          </p:cNvPr>
          <p:cNvSpPr>
            <a:spLocks noGrp="1"/>
          </p:cNvSpPr>
          <p:nvPr>
            <p:ph type="ctrTitle"/>
          </p:nvPr>
        </p:nvSpPr>
        <p:spPr>
          <a:xfrm>
            <a:off x="1524000" y="40215"/>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References</a:t>
            </a:r>
          </a:p>
        </p:txBody>
      </p:sp>
      <p:sp>
        <p:nvSpPr>
          <p:cNvPr id="3" name="Rectangle 2"/>
          <p:cNvSpPr/>
          <p:nvPr/>
        </p:nvSpPr>
        <p:spPr>
          <a:xfrm>
            <a:off x="431800" y="1165092"/>
            <a:ext cx="11264900" cy="5047536"/>
          </a:xfrm>
          <a:prstGeom prst="rect">
            <a:avLst/>
          </a:prstGeom>
        </p:spPr>
        <p:txBody>
          <a:bodyPr wrap="square" anchor="ctr">
            <a:spAutoFit/>
          </a:bodyPr>
          <a:lstStyle/>
          <a:p>
            <a:pPr marL="342900" indent="-342900">
              <a:buFont typeface="+mj-lt"/>
              <a:buAutoNum type="arabicPeriod"/>
            </a:pPr>
            <a:r>
              <a:rPr lang="en-US" sz="1400" dirty="0">
                <a:latin typeface="Times New Roman" pitchFamily="18" charset="0"/>
                <a:cs typeface="Times New Roman" pitchFamily="18" charset="0"/>
              </a:rPr>
              <a:t>Liang, C. (2024) ‘The Impact of Open Source Communities on Financing Dynamics of Diverse Entrepreneurs’.  </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a:latin typeface="Times New Roman" pitchFamily="18" charset="0"/>
                <a:cs typeface="Times New Roman" pitchFamily="18" charset="0"/>
              </a:rPr>
              <a:t>Lin, Y.K. and </a:t>
            </a:r>
            <a:r>
              <a:rPr lang="en-US" sz="1400" dirty="0" err="1">
                <a:latin typeface="Times New Roman" pitchFamily="18" charset="0"/>
                <a:cs typeface="Times New Roman" pitchFamily="18" charset="0"/>
              </a:rPr>
              <a:t>Maruping</a:t>
            </a:r>
            <a:r>
              <a:rPr lang="en-US" sz="1400" dirty="0">
                <a:latin typeface="Times New Roman" pitchFamily="18" charset="0"/>
                <a:cs typeface="Times New Roman" pitchFamily="18" charset="0"/>
              </a:rPr>
              <a:t>, L.M. (2022) ‘Open Source Collaboration in Digital Entrepreneurship’, Organization Science, Vol. 33, No. 1, pp. 212- 230.</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err="1">
                <a:latin typeface="Times New Roman" pitchFamily="18" charset="0"/>
                <a:cs typeface="Times New Roman" pitchFamily="18" charset="0"/>
              </a:rPr>
              <a:t>Lutfiani</a:t>
            </a:r>
            <a:r>
              <a:rPr lang="en-US" sz="1400" dirty="0">
                <a:latin typeface="Times New Roman" pitchFamily="18" charset="0"/>
                <a:cs typeface="Times New Roman" pitchFamily="18" charset="0"/>
              </a:rPr>
              <a:t>, N., et al. (2022) ‘Artificial Intelligence Based on Recommendation System for Startup Matchmaking Platform’, 2022 IEEE Creative Communication and Innovative Technology (ICCIT), IEEE.</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a:latin typeface="Times New Roman" pitchFamily="18" charset="0"/>
                <a:cs typeface="Times New Roman" pitchFamily="18" charset="0"/>
              </a:rPr>
              <a:t>Martinez et al. (2024) ‘Maintaining Investor-Entrepreneur Relationships Post-Funding: An Institutional Perspective’, Post-Print. </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a:latin typeface="Times New Roman" pitchFamily="18" charset="0"/>
                <a:cs typeface="Times New Roman" pitchFamily="18" charset="0"/>
              </a:rPr>
              <a:t>Nguyen and Park. (2023) ‘Innovative Funding Platforms for Startups: Enhancing Investor Engagement and Startup Growth’, Post-Print.</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a:latin typeface="Times New Roman" pitchFamily="18" charset="0"/>
                <a:cs typeface="Times New Roman" pitchFamily="18" charset="0"/>
              </a:rPr>
              <a:t>Singh and Patel. (2024) ‘Open Source Contributions as Signals of Entrepreneurial Competence in Tech Startups’, Post-Print.</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err="1">
                <a:latin typeface="Times New Roman" pitchFamily="18" charset="0"/>
                <a:cs typeface="Times New Roman" pitchFamily="18" charset="0"/>
              </a:rPr>
              <a:t>Smit</a:t>
            </a:r>
            <a:r>
              <a:rPr lang="en-US" sz="1400" dirty="0">
                <a:latin typeface="Times New Roman" pitchFamily="18" charset="0"/>
                <a:cs typeface="Times New Roman" pitchFamily="18" charset="0"/>
              </a:rPr>
              <a:t>, K. (2024) ‘Designing a Funding Platform for Startup and Investor Evolving Needs in the Entrepreneurial Ecosystem: The Orange Mill-A Case Study’, MS thesis, University of </a:t>
            </a:r>
            <a:r>
              <a:rPr lang="en-US" sz="1400" dirty="0" err="1">
                <a:latin typeface="Times New Roman" pitchFamily="18" charset="0"/>
                <a:cs typeface="Times New Roman" pitchFamily="18" charset="0"/>
              </a:rPr>
              <a:t>Twente</a:t>
            </a:r>
            <a:r>
              <a:rPr lang="en-US" sz="1400" dirty="0">
                <a:latin typeface="Times New Roman" pitchFamily="18" charset="0"/>
                <a:cs typeface="Times New Roman" pitchFamily="18" charset="0"/>
              </a:rPr>
              <a:t>.</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a:latin typeface="Times New Roman" pitchFamily="18" charset="0"/>
                <a:cs typeface="Times New Roman" pitchFamily="18" charset="0"/>
              </a:rPr>
              <a:t>Wesley II, C.L., et al. (2022) ‘Will the Startup Succeed in Your Eyes? Venture Evaluation of Resource Providers During Entrepreneurs' Informational Signaling’, Journal of Business Venturing, Vol. 37, No. 5, pp. 106229.</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a:latin typeface="Times New Roman" pitchFamily="18" charset="0"/>
                <a:cs typeface="Times New Roman" pitchFamily="18" charset="0"/>
              </a:rPr>
              <a:t>Xiao, Y., et al. (2025) ‘Institutional Logics and the </a:t>
            </a:r>
            <a:r>
              <a:rPr lang="en-US" sz="1400" dirty="0" err="1">
                <a:latin typeface="Times New Roman" pitchFamily="18" charset="0"/>
                <a:cs typeface="Times New Roman" pitchFamily="18" charset="0"/>
              </a:rPr>
              <a:t>PostFinancing</a:t>
            </a:r>
            <a:r>
              <a:rPr lang="en-US" sz="1400" dirty="0">
                <a:latin typeface="Times New Roman" pitchFamily="18" charset="0"/>
                <a:cs typeface="Times New Roman" pitchFamily="18" charset="0"/>
              </a:rPr>
              <a:t> Relationship Between Investors and Entrepreneurs’, Journal of Management Studies, (2025).  </a:t>
            </a:r>
          </a:p>
          <a:p>
            <a:pPr marL="342900" indent="-342900">
              <a:buFont typeface="+mj-lt"/>
              <a:buAutoNum type="arabicPeriod"/>
            </a:pPr>
            <a:endParaRPr lang="en-US" sz="1400" dirty="0">
              <a:latin typeface="Times New Roman" pitchFamily="18" charset="0"/>
              <a:cs typeface="Times New Roman" pitchFamily="18" charset="0"/>
            </a:endParaRPr>
          </a:p>
          <a:p>
            <a:pPr marL="342900" indent="-342900">
              <a:buFont typeface="+mj-lt"/>
              <a:buAutoNum type="arabicPeriod"/>
            </a:pPr>
            <a:r>
              <a:rPr lang="en-US" sz="1400" dirty="0">
                <a:latin typeface="Times New Roman" pitchFamily="18" charset="0"/>
                <a:cs typeface="Times New Roman" pitchFamily="18" charset="0"/>
              </a:rPr>
              <a:t>Zhao and Wang. (2023) ‘Collaborative Financing Models in Early-Stage Ventures: Bridging Public and Private Capital’, Post-Print.</a:t>
            </a:r>
          </a:p>
        </p:txBody>
      </p:sp>
    </p:spTree>
    <p:extLst>
      <p:ext uri="{BB962C8B-B14F-4D97-AF65-F5344CB8AC3E}">
        <p14:creationId xmlns:p14="http://schemas.microsoft.com/office/powerpoint/2010/main" val="905592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33DD121-8FB0-6FC7-E65E-5C6226E8E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F2AD520-E0CA-84D9-DB43-A30BA033642D}"/>
              </a:ext>
            </a:extLst>
          </p:cNvPr>
          <p:cNvSpPr>
            <a:spLocks noGrp="1"/>
          </p:cNvSpPr>
          <p:nvPr>
            <p:ph type="ctrTitle"/>
          </p:nvPr>
        </p:nvSpPr>
        <p:spPr>
          <a:xfrm>
            <a:off x="1524000" y="2952750"/>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1339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C6888A3-6F54-0BD1-AE14-AA7886A76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39812BB-2E2C-555D-D426-2F2E4228BF2C}"/>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Existing System</a:t>
            </a:r>
          </a:p>
        </p:txBody>
      </p:sp>
      <p:sp>
        <p:nvSpPr>
          <p:cNvPr id="3" name="Subtitle 2">
            <a:extLst>
              <a:ext uri="{FF2B5EF4-FFF2-40B4-BE49-F238E27FC236}">
                <a16:creationId xmlns:a16="http://schemas.microsoft.com/office/drawing/2014/main" xmlns="" id="{E17ACF41-D253-1D88-A550-D4A581AE843B}"/>
              </a:ext>
            </a:extLst>
          </p:cNvPr>
          <p:cNvSpPr>
            <a:spLocks noGrp="1"/>
          </p:cNvSpPr>
          <p:nvPr>
            <p:ph type="subTitle" idx="1"/>
          </p:nvPr>
        </p:nvSpPr>
        <p:spPr>
          <a:xfrm>
            <a:off x="571499" y="1562101"/>
            <a:ext cx="11049001" cy="5295900"/>
          </a:xfrm>
        </p:spPr>
        <p:txBody>
          <a:bodyPr anchor="ctr">
            <a:normAutofit/>
          </a:bodyPr>
          <a:lstStyle/>
          <a:p>
            <a:pPr marL="342900" indent="-34290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Most platforms separate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and joint ventures</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Basic </a:t>
            </a:r>
            <a:r>
              <a:rPr lang="en-US" dirty="0">
                <a:latin typeface="Times New Roman" panose="02020603050405020304" pitchFamily="18" charset="0"/>
                <a:cs typeface="Times New Roman" panose="02020603050405020304" pitchFamily="18" charset="0"/>
              </a:rPr>
              <a:t>matching limits meaningful inventor-investor connections</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Verification </a:t>
            </a:r>
            <a:r>
              <a:rPr lang="en-US" dirty="0">
                <a:latin typeface="Times New Roman" panose="02020603050405020304" pitchFamily="18" charset="0"/>
                <a:cs typeface="Times New Roman" panose="02020603050405020304" pitchFamily="18" charset="0"/>
              </a:rPr>
              <a:t>and transparency features are often missing</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Lack </a:t>
            </a:r>
            <a:r>
              <a:rPr lang="en-US" dirty="0">
                <a:latin typeface="Times New Roman" panose="02020603050405020304" pitchFamily="18" charset="0"/>
                <a:cs typeface="Times New Roman" panose="02020603050405020304" pitchFamily="18" charset="0"/>
              </a:rPr>
              <a:t>of proof uploads reduces project </a:t>
            </a:r>
            <a:r>
              <a:rPr lang="en-US" dirty="0" smtClean="0">
                <a:latin typeface="Times New Roman" panose="02020603050405020304" pitchFamily="18" charset="0"/>
                <a:cs typeface="Times New Roman" panose="02020603050405020304" pitchFamily="18" charset="0"/>
              </a:rPr>
              <a:t>credibility.</a:t>
            </a:r>
          </a:p>
          <a:p>
            <a:pPr marL="342900" indent="-342900" algn="just">
              <a:lnSpc>
                <a:spcPct val="150000"/>
              </a:lnSpc>
              <a:buFont typeface="Arial" pitchFamily="34" charset="0"/>
              <a:buChar char="•"/>
            </a:pPr>
            <a:r>
              <a:rPr lang="en-US" dirty="0" smtClean="0">
                <a:latin typeface="Times New Roman" panose="02020603050405020304" pitchFamily="18" charset="0"/>
                <a:cs typeface="Times New Roman" panose="02020603050405020304" pitchFamily="18" charset="0"/>
              </a:rPr>
              <a:t>Domain-based </a:t>
            </a:r>
            <a:r>
              <a:rPr lang="en-US" dirty="0">
                <a:latin typeface="Times New Roman" panose="02020603050405020304" pitchFamily="18" charset="0"/>
                <a:cs typeface="Times New Roman" panose="02020603050405020304" pitchFamily="18" charset="0"/>
              </a:rPr>
              <a:t>analytics are rarely provided to users</a:t>
            </a:r>
            <a:r>
              <a:rPr lang="en-US" dirty="0" smtClean="0">
                <a:latin typeface="Times New Roman" panose="02020603050405020304" pitchFamily="18" charset="0"/>
                <a:cs typeface="Times New Roman" panose="02020603050405020304" pitchFamily="18" charset="0"/>
              </a:rPr>
              <a:t>.</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70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5D86693-9C65-EB2B-76D2-BEF7025A8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2D1E6F1-5CC5-FFDB-8123-4C4107183BAC}"/>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Proposed System</a:t>
            </a:r>
          </a:p>
        </p:txBody>
      </p:sp>
      <p:sp>
        <p:nvSpPr>
          <p:cNvPr id="6" name="Subtitle 2">
            <a:extLst>
              <a:ext uri="{FF2B5EF4-FFF2-40B4-BE49-F238E27FC236}">
                <a16:creationId xmlns:a16="http://schemas.microsoft.com/office/drawing/2014/main" xmlns="" id="{1B0BDE73-9C52-5BBF-F771-5A0E0AB3ED8A}"/>
              </a:ext>
            </a:extLst>
          </p:cNvPr>
          <p:cNvSpPr txBox="1">
            <a:spLocks/>
          </p:cNvSpPr>
          <p:nvPr/>
        </p:nvSpPr>
        <p:spPr>
          <a:xfrm>
            <a:off x="571499" y="1600200"/>
            <a:ext cx="11049001" cy="525779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762000" y="2377638"/>
            <a:ext cx="9918700" cy="3416320"/>
          </a:xfrm>
          <a:prstGeom prst="rect">
            <a:avLst/>
          </a:prstGeom>
        </p:spPr>
        <p:txBody>
          <a:bodyPr wrap="square" anchor="ctr">
            <a:spAutoFit/>
          </a:bodyPr>
          <a:lstStyle/>
          <a:p>
            <a:pPr marL="342900" indent="-342900">
              <a:lnSpc>
                <a:spcPct val="150000"/>
              </a:lnSpc>
              <a:buFont typeface="Arial" pitchFamily="34" charset="0"/>
              <a:buChar char="•"/>
            </a:pPr>
            <a:r>
              <a:rPr lang="en-US" sz="2400" dirty="0">
                <a:latin typeface="Times New Roman" pitchFamily="18" charset="0"/>
                <a:cs typeface="Times New Roman" pitchFamily="18" charset="0"/>
              </a:rPr>
              <a:t>Built with React, Tailwind, and Bootstrap </a:t>
            </a:r>
            <a:r>
              <a:rPr lang="en-US" sz="2400" dirty="0" smtClean="0">
                <a:latin typeface="Times New Roman" pitchFamily="18" charset="0"/>
                <a:cs typeface="Times New Roman" pitchFamily="18" charset="0"/>
              </a:rPr>
              <a:t>UI.</a:t>
            </a:r>
            <a:endParaRPr lang="en-US" sz="2400" dirty="0">
              <a:latin typeface="Times New Roman" pitchFamily="18" charset="0"/>
              <a:cs typeface="Times New Roman" pitchFamily="18" charset="0"/>
            </a:endParaRPr>
          </a:p>
          <a:p>
            <a:pPr marL="342900" indent="-342900">
              <a:lnSpc>
                <a:spcPct val="150000"/>
              </a:lnSpc>
              <a:buFont typeface="Arial" pitchFamily="34" charset="0"/>
              <a:buChar char="•"/>
            </a:pPr>
            <a:r>
              <a:rPr lang="en-US" sz="2400" dirty="0">
                <a:latin typeface="Times New Roman" pitchFamily="18" charset="0"/>
                <a:cs typeface="Times New Roman" pitchFamily="18" charset="0"/>
              </a:rPr>
              <a:t>Express.js and MySQL power the </a:t>
            </a:r>
            <a:r>
              <a:rPr lang="en-US" sz="2400" dirty="0" smtClean="0">
                <a:latin typeface="Times New Roman" pitchFamily="18" charset="0"/>
                <a:cs typeface="Times New Roman" pitchFamily="18" charset="0"/>
              </a:rPr>
              <a:t>backend.</a:t>
            </a:r>
            <a:endParaRPr lang="en-US" sz="2400" dirty="0">
              <a:latin typeface="Times New Roman" pitchFamily="18" charset="0"/>
              <a:cs typeface="Times New Roman" pitchFamily="18" charset="0"/>
            </a:endParaRPr>
          </a:p>
          <a:p>
            <a:pPr marL="342900" indent="-342900">
              <a:lnSpc>
                <a:spcPct val="150000"/>
              </a:lnSpc>
              <a:buFont typeface="Arial" pitchFamily="34" charset="0"/>
              <a:buChar char="•"/>
            </a:pPr>
            <a:r>
              <a:rPr lang="en-US" sz="2400" dirty="0">
                <a:latin typeface="Times New Roman" pitchFamily="18" charset="0"/>
                <a:cs typeface="Times New Roman" pitchFamily="18" charset="0"/>
              </a:rPr>
              <a:t>JWT, encryption, sessions ensure data </a:t>
            </a:r>
            <a:r>
              <a:rPr lang="en-US" sz="2400" dirty="0" smtClean="0">
                <a:latin typeface="Times New Roman" pitchFamily="18" charset="0"/>
                <a:cs typeface="Times New Roman" pitchFamily="18" charset="0"/>
              </a:rPr>
              <a:t>security.</a:t>
            </a:r>
            <a:endParaRPr lang="en-US" sz="2400" dirty="0">
              <a:latin typeface="Times New Roman" pitchFamily="18" charset="0"/>
              <a:cs typeface="Times New Roman" pitchFamily="18" charset="0"/>
            </a:endParaRPr>
          </a:p>
          <a:p>
            <a:pPr marL="342900" indent="-342900">
              <a:lnSpc>
                <a:spcPct val="150000"/>
              </a:lnSpc>
              <a:buFont typeface="Arial" pitchFamily="34" charset="0"/>
              <a:buChar char="•"/>
            </a:pPr>
            <a:r>
              <a:rPr lang="en-US" sz="2400" dirty="0">
                <a:latin typeface="Times New Roman" pitchFamily="18" charset="0"/>
                <a:cs typeface="Times New Roman" pitchFamily="18" charset="0"/>
              </a:rPr>
              <a:t>Supports onboarding, </a:t>
            </a:r>
            <a:r>
              <a:rPr lang="en-US" sz="2400" dirty="0" smtClean="0">
                <a:latin typeface="Times New Roman" pitchFamily="18" charset="0"/>
                <a:cs typeface="Times New Roman" pitchFamily="18" charset="0"/>
              </a:rPr>
              <a:t>uploads for proof, </a:t>
            </a:r>
            <a:r>
              <a:rPr lang="en-US" sz="2400" dirty="0">
                <a:latin typeface="Times New Roman" pitchFamily="18" charset="0"/>
                <a:cs typeface="Times New Roman" pitchFamily="18" charset="0"/>
              </a:rPr>
              <a:t>analytics, </a:t>
            </a:r>
            <a:r>
              <a:rPr lang="en-US" sz="2400" dirty="0" smtClean="0">
                <a:latin typeface="Times New Roman" pitchFamily="18" charset="0"/>
                <a:cs typeface="Times New Roman" pitchFamily="18" charset="0"/>
              </a:rPr>
              <a:t>negotiations.</a:t>
            </a:r>
            <a:endParaRPr lang="en-US" sz="2400" dirty="0">
              <a:latin typeface="Times New Roman" pitchFamily="18" charset="0"/>
              <a:cs typeface="Times New Roman" pitchFamily="18" charset="0"/>
            </a:endParaRPr>
          </a:p>
          <a:p>
            <a:pPr marL="342900" indent="-342900">
              <a:lnSpc>
                <a:spcPct val="150000"/>
              </a:lnSpc>
              <a:buFont typeface="Arial" pitchFamily="34" charset="0"/>
              <a:buChar char="•"/>
            </a:pPr>
            <a:r>
              <a:rPr lang="en-US" sz="2400" dirty="0" err="1">
                <a:latin typeface="Times New Roman" pitchFamily="18" charset="0"/>
                <a:cs typeface="Times New Roman" pitchFamily="18" charset="0"/>
              </a:rPr>
              <a:t>Nodemailer</a:t>
            </a:r>
            <a:r>
              <a:rPr lang="en-US" sz="2400" dirty="0">
                <a:latin typeface="Times New Roman" pitchFamily="18" charset="0"/>
                <a:cs typeface="Times New Roman" pitchFamily="18" charset="0"/>
              </a:rPr>
              <a:t> with SMTP handles email </a:t>
            </a:r>
            <a:r>
              <a:rPr lang="en-US" sz="2400" dirty="0" smtClean="0">
                <a:latin typeface="Times New Roman" pitchFamily="18" charset="0"/>
                <a:cs typeface="Times New Roman" pitchFamily="18" charset="0"/>
              </a:rPr>
              <a:t>notifications.</a:t>
            </a:r>
            <a:endParaRPr lang="en-US" sz="2400" dirty="0">
              <a:latin typeface="Times New Roman" pitchFamily="18" charset="0"/>
              <a:cs typeface="Times New Roman" pitchFamily="18" charset="0"/>
            </a:endParaRPr>
          </a:p>
          <a:p>
            <a:pPr marL="342900" indent="-342900">
              <a:lnSpc>
                <a:spcPct val="150000"/>
              </a:lnSpc>
              <a:buFont typeface="Arial"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8414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347F89-96DD-7C48-45CC-1B07D3C0E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DD0E9AA-DF1D-4BD7-27F1-F6E7082242F1}"/>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Literature Survey</a:t>
            </a:r>
          </a:p>
        </p:txBody>
      </p:sp>
      <p:graphicFrame>
        <p:nvGraphicFramePr>
          <p:cNvPr id="7" name="Table 6">
            <a:extLst>
              <a:ext uri="{FF2B5EF4-FFF2-40B4-BE49-F238E27FC236}">
                <a16:creationId xmlns:a16="http://schemas.microsoft.com/office/drawing/2014/main" xmlns="" id="{276FA575-66DB-1E52-AC2A-62AEFF3C1C2F}"/>
              </a:ext>
            </a:extLst>
          </p:cNvPr>
          <p:cNvGraphicFramePr>
            <a:graphicFrameLocks noGrp="1"/>
          </p:cNvGraphicFramePr>
          <p:nvPr>
            <p:extLst>
              <p:ext uri="{D42A27DB-BD31-4B8C-83A1-F6EECF244321}">
                <p14:modId xmlns:p14="http://schemas.microsoft.com/office/powerpoint/2010/main" val="4031298898"/>
              </p:ext>
            </p:extLst>
          </p:nvPr>
        </p:nvGraphicFramePr>
        <p:xfrm>
          <a:off x="571500" y="2316480"/>
          <a:ext cx="11049003" cy="4262599"/>
        </p:xfrm>
        <a:graphic>
          <a:graphicData uri="http://schemas.openxmlformats.org/drawingml/2006/table">
            <a:tbl>
              <a:tblPr firstRow="1" bandRow="1">
                <a:tableStyleId>{6E25E649-3F16-4E02-A733-19D2CDBF48F0}</a:tableStyleId>
              </a:tblPr>
              <a:tblGrid>
                <a:gridCol w="884076">
                  <a:extLst>
                    <a:ext uri="{9D8B030D-6E8A-4147-A177-3AD203B41FA5}">
                      <a16:colId xmlns:a16="http://schemas.microsoft.com/office/drawing/2014/main" xmlns="" val="1579083728"/>
                    </a:ext>
                  </a:extLst>
                </a:gridCol>
                <a:gridCol w="1119673">
                  <a:extLst>
                    <a:ext uri="{9D8B030D-6E8A-4147-A177-3AD203B41FA5}">
                      <a16:colId xmlns:a16="http://schemas.microsoft.com/office/drawing/2014/main" xmlns="" val="381822305"/>
                    </a:ext>
                  </a:extLst>
                </a:gridCol>
                <a:gridCol w="1782147">
                  <a:extLst>
                    <a:ext uri="{9D8B030D-6E8A-4147-A177-3AD203B41FA5}">
                      <a16:colId xmlns:a16="http://schemas.microsoft.com/office/drawing/2014/main" xmlns="" val="4022336028"/>
                    </a:ext>
                  </a:extLst>
                </a:gridCol>
                <a:gridCol w="2108718">
                  <a:extLst>
                    <a:ext uri="{9D8B030D-6E8A-4147-A177-3AD203B41FA5}">
                      <a16:colId xmlns:a16="http://schemas.microsoft.com/office/drawing/2014/main" xmlns="" val="1717667055"/>
                    </a:ext>
                  </a:extLst>
                </a:gridCol>
                <a:gridCol w="1997531">
                  <a:extLst>
                    <a:ext uri="{9D8B030D-6E8A-4147-A177-3AD203B41FA5}">
                      <a16:colId xmlns:a16="http://schemas.microsoft.com/office/drawing/2014/main" xmlns="" val="750304074"/>
                    </a:ext>
                  </a:extLst>
                </a:gridCol>
                <a:gridCol w="1578429">
                  <a:extLst>
                    <a:ext uri="{9D8B030D-6E8A-4147-A177-3AD203B41FA5}">
                      <a16:colId xmlns:a16="http://schemas.microsoft.com/office/drawing/2014/main" xmlns="" val="3263170210"/>
                    </a:ext>
                  </a:extLst>
                </a:gridCol>
                <a:gridCol w="1578429">
                  <a:extLst>
                    <a:ext uri="{9D8B030D-6E8A-4147-A177-3AD203B41FA5}">
                      <a16:colId xmlns:a16="http://schemas.microsoft.com/office/drawing/2014/main" xmlns="" val="1004552087"/>
                    </a:ext>
                  </a:extLst>
                </a:gridCol>
              </a:tblGrid>
              <a:tr h="452599">
                <a:tc>
                  <a:txBody>
                    <a:bodyPr/>
                    <a:lstStyle/>
                    <a:p>
                      <a:pPr algn="ctr"/>
                      <a:r>
                        <a:rPr lang="en-US"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Merits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Demerits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xmlns="" val="929142319"/>
                  </a:ext>
                </a:extLst>
              </a:tr>
              <a:tr h="1206872">
                <a:tc>
                  <a:txBody>
                    <a:bodyPr/>
                    <a:lstStyle/>
                    <a:p>
                      <a:pPr algn="ctr"/>
                      <a:r>
                        <a:rPr lang="en-US" sz="1400" dirty="0">
                          <a:latin typeface="Times New Roman" panose="02020603050405020304" pitchFamily="18" charset="0"/>
                          <a:cs typeface="Times New Roman" panose="02020603050405020304" pitchFamily="18" charset="0"/>
                        </a:rPr>
                        <a:t>1.</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Designing a Funding Platform for </a:t>
                      </a:r>
                    </a:p>
                    <a:p>
                      <a:pPr algn="ctr"/>
                      <a:r>
                        <a:rPr lang="en-US" sz="1400" dirty="0">
                          <a:latin typeface="Times New Roman" panose="02020603050405020304" pitchFamily="18" charset="0"/>
                          <a:cs typeface="Times New Roman" panose="02020603050405020304" pitchFamily="18" charset="0"/>
                        </a:rPr>
                        <a:t>Startup </a:t>
                      </a:r>
                    </a:p>
                    <a:p>
                      <a:pPr algn="ctr"/>
                      <a:r>
                        <a:rPr lang="en-US" sz="1400" dirty="0">
                          <a:latin typeface="Times New Roman" panose="02020603050405020304" pitchFamily="18" charset="0"/>
                          <a:cs typeface="Times New Roman" panose="02020603050405020304" pitchFamily="18" charset="0"/>
                        </a:rPr>
                        <a:t>and Investor Evolving Needs in the </a:t>
                      </a:r>
                    </a:p>
                    <a:p>
                      <a:pPr algn="ctr"/>
                      <a:r>
                        <a:rPr lang="en-US" sz="1400" dirty="0">
                          <a:latin typeface="Times New Roman" panose="02020603050405020304" pitchFamily="18" charset="0"/>
                          <a:cs typeface="Times New Roman" panose="02020603050405020304" pitchFamily="18" charset="0"/>
                        </a:rPr>
                        <a:t>Entrepreneurial Ecosystem: The Orange Mill-A Case </a:t>
                      </a:r>
                    </a:p>
                    <a:p>
                      <a:pPr algn="ctr"/>
                      <a:r>
                        <a:rPr lang="en-US" sz="1400" dirty="0">
                          <a:latin typeface="Times New Roman" panose="02020603050405020304" pitchFamily="18" charset="0"/>
                          <a:cs typeface="Times New Roman" panose="02020603050405020304" pitchFamily="18" charset="0"/>
                        </a:rPr>
                        <a:t>Study’, MS thesis, University of </a:t>
                      </a:r>
                      <a:r>
                        <a:rPr lang="en-US" sz="1400" dirty="0" err="1">
                          <a:latin typeface="Times New Roman" panose="02020603050405020304" pitchFamily="18" charset="0"/>
                          <a:cs typeface="Times New Roman" panose="02020603050405020304" pitchFamily="18" charset="0"/>
                        </a:rPr>
                        <a:t>Twente</a:t>
                      </a:r>
                      <a:r>
                        <a:rPr lang="en-US" sz="14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err="1">
                          <a:latin typeface="Times New Roman" panose="02020603050405020304" pitchFamily="18" charset="0"/>
                          <a:cs typeface="Times New Roman" panose="02020603050405020304" pitchFamily="18" charset="0"/>
                        </a:rPr>
                        <a:t>Smit</a:t>
                      </a:r>
                      <a:r>
                        <a:rPr lang="en-US" sz="1400" dirty="0">
                          <a:latin typeface="Times New Roman" panose="02020603050405020304" pitchFamily="18" charset="0"/>
                          <a:cs typeface="Times New Roman" panose="02020603050405020304" pitchFamily="18" charset="0"/>
                        </a:rPr>
                        <a: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Case study analysis focusing on platform design tailored to startup and investor needs.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Provides practical insights by examining real-world entrepreneurial ecosystem dynamics.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Findings may have limited generalizability beyond the specific case studied.</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220876391"/>
                  </a:ext>
                </a:extLst>
              </a:tr>
              <a:tr h="1206872">
                <a:tc>
                  <a:txBody>
                    <a:bodyPr/>
                    <a:lstStyle/>
                    <a:p>
                      <a:pPr algn="ctr"/>
                      <a:r>
                        <a:rPr lang="en-US" sz="1400" dirty="0">
                          <a:latin typeface="Times New Roman" panose="02020603050405020304" pitchFamily="18" charset="0"/>
                          <a:cs typeface="Times New Roman" panose="02020603050405020304" pitchFamily="18" charset="0"/>
                        </a:rPr>
                        <a:t>2.</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‘Innovative Funding Platforms </a:t>
                      </a:r>
                    </a:p>
                    <a:p>
                      <a:pPr algn="ctr"/>
                      <a:r>
                        <a:rPr lang="en-US" sz="1400" dirty="0">
                          <a:latin typeface="Times New Roman" panose="02020603050405020304" pitchFamily="18" charset="0"/>
                          <a:cs typeface="Times New Roman" panose="02020603050405020304" pitchFamily="18" charset="0"/>
                        </a:rPr>
                        <a:t>for Startups: Enhancing Investor Engagement and Startup </a:t>
                      </a:r>
                    </a:p>
                    <a:p>
                      <a:pPr algn="ctr"/>
                      <a:r>
                        <a:rPr lang="en-US" sz="1400" dirty="0">
                          <a:latin typeface="Times New Roman" panose="02020603050405020304" pitchFamily="18" charset="0"/>
                          <a:cs typeface="Times New Roman" panose="02020603050405020304" pitchFamily="18" charset="0"/>
                        </a:rPr>
                        <a:t>Growth’, Post-Print.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Nguyen and Park.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Post-print analysis of innovative funding models and their impact on startup-investor interactions.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Highlights modern strategies to boost investor engagement and accelerate startup growth.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Lacks implementation-specific details, making practical application more challenging.</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78906907"/>
                  </a:ext>
                </a:extLst>
              </a:tr>
            </a:tbl>
          </a:graphicData>
        </a:graphic>
      </p:graphicFrame>
    </p:spTree>
    <p:extLst>
      <p:ext uri="{BB962C8B-B14F-4D97-AF65-F5344CB8AC3E}">
        <p14:creationId xmlns:p14="http://schemas.microsoft.com/office/powerpoint/2010/main" val="31445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288FDD5-BBFF-AA76-4DD2-CB174193C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223A5CC-3F38-A705-82F9-18F7A2C3F3A0}"/>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Literature Survey</a:t>
            </a:r>
          </a:p>
        </p:txBody>
      </p:sp>
      <p:graphicFrame>
        <p:nvGraphicFramePr>
          <p:cNvPr id="7" name="Table 6">
            <a:extLst>
              <a:ext uri="{FF2B5EF4-FFF2-40B4-BE49-F238E27FC236}">
                <a16:creationId xmlns:a16="http://schemas.microsoft.com/office/drawing/2014/main" xmlns="" id="{1AA295EE-33C0-5272-0EBB-3667A096D871}"/>
              </a:ext>
            </a:extLst>
          </p:cNvPr>
          <p:cNvGraphicFramePr>
            <a:graphicFrameLocks noGrp="1"/>
          </p:cNvGraphicFramePr>
          <p:nvPr>
            <p:extLst>
              <p:ext uri="{D42A27DB-BD31-4B8C-83A1-F6EECF244321}">
                <p14:modId xmlns:p14="http://schemas.microsoft.com/office/powerpoint/2010/main" val="1369276567"/>
              </p:ext>
            </p:extLst>
          </p:nvPr>
        </p:nvGraphicFramePr>
        <p:xfrm>
          <a:off x="571500" y="2316480"/>
          <a:ext cx="11049003" cy="3195799"/>
        </p:xfrm>
        <a:graphic>
          <a:graphicData uri="http://schemas.openxmlformats.org/drawingml/2006/table">
            <a:tbl>
              <a:tblPr firstRow="1" bandRow="1">
                <a:tableStyleId>{6E25E649-3F16-4E02-A733-19D2CDBF48F0}</a:tableStyleId>
              </a:tblPr>
              <a:tblGrid>
                <a:gridCol w="884076">
                  <a:extLst>
                    <a:ext uri="{9D8B030D-6E8A-4147-A177-3AD203B41FA5}">
                      <a16:colId xmlns:a16="http://schemas.microsoft.com/office/drawing/2014/main" xmlns="" val="1579083728"/>
                    </a:ext>
                  </a:extLst>
                </a:gridCol>
                <a:gridCol w="1119673">
                  <a:extLst>
                    <a:ext uri="{9D8B030D-6E8A-4147-A177-3AD203B41FA5}">
                      <a16:colId xmlns:a16="http://schemas.microsoft.com/office/drawing/2014/main" xmlns="" val="381822305"/>
                    </a:ext>
                  </a:extLst>
                </a:gridCol>
                <a:gridCol w="1782147">
                  <a:extLst>
                    <a:ext uri="{9D8B030D-6E8A-4147-A177-3AD203B41FA5}">
                      <a16:colId xmlns:a16="http://schemas.microsoft.com/office/drawing/2014/main" xmlns="" val="4022336028"/>
                    </a:ext>
                  </a:extLst>
                </a:gridCol>
                <a:gridCol w="2108718">
                  <a:extLst>
                    <a:ext uri="{9D8B030D-6E8A-4147-A177-3AD203B41FA5}">
                      <a16:colId xmlns:a16="http://schemas.microsoft.com/office/drawing/2014/main" xmlns="" val="1717667055"/>
                    </a:ext>
                  </a:extLst>
                </a:gridCol>
                <a:gridCol w="1997531">
                  <a:extLst>
                    <a:ext uri="{9D8B030D-6E8A-4147-A177-3AD203B41FA5}">
                      <a16:colId xmlns:a16="http://schemas.microsoft.com/office/drawing/2014/main" xmlns="" val="750304074"/>
                    </a:ext>
                  </a:extLst>
                </a:gridCol>
                <a:gridCol w="1578429">
                  <a:extLst>
                    <a:ext uri="{9D8B030D-6E8A-4147-A177-3AD203B41FA5}">
                      <a16:colId xmlns:a16="http://schemas.microsoft.com/office/drawing/2014/main" xmlns="" val="3263170210"/>
                    </a:ext>
                  </a:extLst>
                </a:gridCol>
                <a:gridCol w="1578429">
                  <a:extLst>
                    <a:ext uri="{9D8B030D-6E8A-4147-A177-3AD203B41FA5}">
                      <a16:colId xmlns:a16="http://schemas.microsoft.com/office/drawing/2014/main" xmlns="" val="1004552087"/>
                    </a:ext>
                  </a:extLst>
                </a:gridCol>
              </a:tblGrid>
              <a:tr h="452599">
                <a:tc>
                  <a:txBody>
                    <a:bodyPr/>
                    <a:lstStyle/>
                    <a:p>
                      <a:pPr algn="ctr"/>
                      <a:r>
                        <a:rPr lang="en-US"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Merits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Demerits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xmlns="" val="929142319"/>
                  </a:ext>
                </a:extLst>
              </a:tr>
              <a:tr h="1206872">
                <a:tc>
                  <a:txBody>
                    <a:bodyPr/>
                    <a:lstStyle/>
                    <a:p>
                      <a:pPr algn="ctr"/>
                      <a:r>
                        <a:rPr lang="en-US" sz="1400" dirty="0">
                          <a:latin typeface="Times New Roman" panose="02020603050405020304" pitchFamily="18" charset="0"/>
                          <a:cs typeface="Times New Roman" panose="02020603050405020304" pitchFamily="18" charset="0"/>
                        </a:rPr>
                        <a:t>3.</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Evaluating Startups: The Role of </a:t>
                      </a:r>
                    </a:p>
                    <a:p>
                      <a:pPr algn="ctr"/>
                      <a:r>
                        <a:rPr lang="en-US" sz="1400" dirty="0">
                          <a:latin typeface="Times New Roman" panose="02020603050405020304" pitchFamily="18" charset="0"/>
                          <a:cs typeface="Times New Roman" panose="02020603050405020304" pitchFamily="18" charset="0"/>
                        </a:rPr>
                        <a:t>Resource Providers’ Experience in Funding Decisions’, </a:t>
                      </a:r>
                    </a:p>
                    <a:p>
                      <a:pPr algn="ctr"/>
                      <a:r>
                        <a:rPr lang="en-US" sz="1400" dirty="0">
                          <a:latin typeface="Times New Roman" panose="02020603050405020304" pitchFamily="18" charset="0"/>
                          <a:cs typeface="Times New Roman" panose="02020603050405020304" pitchFamily="18" charset="0"/>
                        </a:rPr>
                        <a:t>Post-Print.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Kim and Lee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Post-print evaluation using empirical analysis of funding decisions based on resource providers'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Reveals how investor experience influences the evaluation and selection of startups.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May not account for platform-specific or sector-specific variations in funding behavior.</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220876391"/>
                  </a:ext>
                </a:extLst>
              </a:tr>
              <a:tr h="1206872">
                <a:tc>
                  <a:txBody>
                    <a:bodyPr/>
                    <a:lstStyle/>
                    <a:p>
                      <a:pPr algn="ctr"/>
                      <a:r>
                        <a:rPr lang="en-US" sz="1400" dirty="0">
                          <a:latin typeface="Times New Roman" panose="02020603050405020304" pitchFamily="18" charset="0"/>
                          <a:cs typeface="Times New Roman" panose="02020603050405020304" pitchFamily="18" charset="0"/>
                        </a:rPr>
                        <a:t>4.</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Start-up Subsidies </a:t>
                      </a:r>
                    </a:p>
                    <a:p>
                      <a:pPr algn="ctr"/>
                      <a:r>
                        <a:rPr lang="en-US" sz="1400" dirty="0">
                          <a:latin typeface="Times New Roman" panose="02020603050405020304" pitchFamily="18" charset="0"/>
                          <a:cs typeface="Times New Roman" panose="02020603050405020304" pitchFamily="18" charset="0"/>
                        </a:rPr>
                        <a:t>and the Sources of Venture Capital’, Journal of Business </a:t>
                      </a:r>
                    </a:p>
                    <a:p>
                      <a:pPr algn="ctr"/>
                      <a:r>
                        <a:rPr lang="en-US" sz="1400" dirty="0">
                          <a:latin typeface="Times New Roman" panose="02020603050405020304" pitchFamily="18" charset="0"/>
                          <a:cs typeface="Times New Roman" panose="02020603050405020304" pitchFamily="18" charset="0"/>
                        </a:rPr>
                        <a:t>Venturing Insights, Vol. 16, pp. e00272.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400" dirty="0">
                          <a:latin typeface="Times New Roman" panose="02020603050405020304" pitchFamily="18" charset="0"/>
                          <a:cs typeface="Times New Roman" panose="02020603050405020304" pitchFamily="18" charset="0"/>
                        </a:rPr>
                        <a:t>Berger, M. and Hottenrott, H.</a:t>
                      </a: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Quantitative analysis examining the relationship between government start-up subsidies and venture capital sources.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Provides empirical evidence on how public funding influences access to private venture capital.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May not fully capture long-term startup performance or regional policy differences.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78906907"/>
                  </a:ext>
                </a:extLst>
              </a:tr>
            </a:tbl>
          </a:graphicData>
        </a:graphic>
      </p:graphicFrame>
    </p:spTree>
    <p:extLst>
      <p:ext uri="{BB962C8B-B14F-4D97-AF65-F5344CB8AC3E}">
        <p14:creationId xmlns:p14="http://schemas.microsoft.com/office/powerpoint/2010/main" val="69671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66ECF38-0F01-E07C-6B95-55532F67B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FD5BDE2-BFCC-06ED-F6C8-EAD6A7FDDC1D}"/>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System Requirements</a:t>
            </a:r>
          </a:p>
        </p:txBody>
      </p:sp>
      <p:sp>
        <p:nvSpPr>
          <p:cNvPr id="3" name="Subtitle 2">
            <a:extLst>
              <a:ext uri="{FF2B5EF4-FFF2-40B4-BE49-F238E27FC236}">
                <a16:creationId xmlns:a16="http://schemas.microsoft.com/office/drawing/2014/main" xmlns="" id="{E2ADA88C-046D-0EFA-2D8D-DDC4F7BFB983}"/>
              </a:ext>
            </a:extLst>
          </p:cNvPr>
          <p:cNvSpPr>
            <a:spLocks noGrp="1"/>
          </p:cNvSpPr>
          <p:nvPr>
            <p:ph type="subTitle" idx="1"/>
          </p:nvPr>
        </p:nvSpPr>
        <p:spPr>
          <a:xfrm>
            <a:off x="571501" y="1562100"/>
            <a:ext cx="5524500" cy="4676968"/>
          </a:xfrm>
        </p:spPr>
        <p:txBody>
          <a:bodyPr anchor="ctr">
            <a:normAutofit/>
          </a:bodyPr>
          <a:lstStyle/>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Hardware Requirements</a:t>
            </a:r>
          </a:p>
          <a:p>
            <a:pPr marL="342900" indent="-342900" algn="l">
              <a:buFont typeface="Arial" pitchFamily="34" charset="0"/>
              <a:buChar char="•"/>
            </a:pPr>
            <a:r>
              <a:rPr lang="en-US" dirty="0">
                <a:latin typeface="Times New Roman" panose="02020603050405020304" pitchFamily="18" charset="0"/>
                <a:cs typeface="Times New Roman" panose="02020603050405020304" pitchFamily="18" charset="0"/>
              </a:rPr>
              <a:t>Processor: Intel i5 or AMD equivalent</a:t>
            </a:r>
          </a:p>
          <a:p>
            <a:pPr marL="342900" indent="-342900" algn="l">
              <a:buFont typeface="Arial" pitchFamily="34" charset="0"/>
              <a:buChar char="•"/>
            </a:pPr>
            <a:r>
              <a:rPr lang="en-US" dirty="0">
                <a:latin typeface="Times New Roman" panose="02020603050405020304" pitchFamily="18" charset="0"/>
                <a:cs typeface="Times New Roman" panose="02020603050405020304" pitchFamily="18" charset="0"/>
              </a:rPr>
              <a:t>RAM: 8 GB minimum </a:t>
            </a:r>
          </a:p>
          <a:p>
            <a:pPr marL="342900" indent="-342900" algn="l">
              <a:buFont typeface="Arial" pitchFamily="34" charset="0"/>
              <a:buChar char="•"/>
            </a:pPr>
            <a:r>
              <a:rPr lang="en-US" dirty="0">
                <a:latin typeface="Times New Roman" panose="02020603050405020304" pitchFamily="18" charset="0"/>
                <a:cs typeface="Times New Roman" panose="02020603050405020304" pitchFamily="18" charset="0"/>
              </a:rPr>
              <a:t>Storage: SSD with at least 256 GB free space.</a:t>
            </a:r>
          </a:p>
          <a:p>
            <a:pPr marL="342900" indent="-342900"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xmlns="" id="{549223FF-56D0-8828-0D1B-B84C5E59E9A4}"/>
              </a:ext>
            </a:extLst>
          </p:cNvPr>
          <p:cNvSpPr txBox="1">
            <a:spLocks/>
          </p:cNvSpPr>
          <p:nvPr/>
        </p:nvSpPr>
        <p:spPr>
          <a:xfrm>
            <a:off x="6096000" y="1563662"/>
            <a:ext cx="5524500" cy="467696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Software Requirements</a:t>
            </a:r>
          </a:p>
          <a:p>
            <a:pPr marL="342900" indent="-342900" algn="l">
              <a:buFont typeface="Arial" pitchFamily="34" charset="0"/>
              <a:buChar char="•"/>
            </a:pPr>
            <a:r>
              <a:rPr lang="en-US" dirty="0" err="1">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expressjs</a:t>
            </a:r>
            <a:endParaRPr lang="en-US" dirty="0">
              <a:latin typeface="Times New Roman" panose="02020603050405020304" pitchFamily="18" charset="0"/>
              <a:cs typeface="Times New Roman" panose="02020603050405020304" pitchFamily="18" charset="0"/>
            </a:endParaRPr>
          </a:p>
          <a:p>
            <a:pPr marL="342900" indent="-342900" algn="l">
              <a:buFont typeface="Arial" pitchFamily="34" charset="0"/>
              <a:buChar char="•"/>
            </a:pPr>
            <a:r>
              <a:rPr lang="en-US" dirty="0">
                <a:latin typeface="Times New Roman" panose="02020603050405020304" pitchFamily="18" charset="0"/>
                <a:cs typeface="Times New Roman" panose="02020603050405020304" pitchFamily="18" charset="0"/>
              </a:rPr>
              <a:t>MySQL Workbench</a:t>
            </a:r>
          </a:p>
          <a:p>
            <a:pPr marL="342900" indent="-342900" algn="l">
              <a:buFont typeface="Arial" pitchFamily="34" charset="0"/>
              <a:buChar char="•"/>
            </a:pPr>
            <a:r>
              <a:rPr lang="en-US" dirty="0" err="1">
                <a:latin typeface="Times New Roman" panose="02020603050405020304" pitchFamily="18" charset="0"/>
                <a:cs typeface="Times New Roman" panose="02020603050405020304" pitchFamily="18" charset="0"/>
              </a:rPr>
              <a:t>Nodemailer</a:t>
            </a:r>
            <a:r>
              <a:rPr lang="en-US" dirty="0">
                <a:latin typeface="Times New Roman" panose="02020603050405020304" pitchFamily="18" charset="0"/>
                <a:cs typeface="Times New Roman" panose="02020603050405020304" pitchFamily="18" charset="0"/>
              </a:rPr>
              <a:t> with SMTP</a:t>
            </a:r>
          </a:p>
          <a:p>
            <a:pPr marL="342900" indent="-342900" algn="l">
              <a:buFont typeface="Arial" pitchFamily="34" charset="0"/>
              <a:buChar char="•"/>
            </a:pPr>
            <a:r>
              <a:rPr lang="en-US" dirty="0" err="1">
                <a:latin typeface="Times New Roman" panose="02020603050405020304" pitchFamily="18" charset="0"/>
                <a:cs typeface="Times New Roman" panose="02020603050405020304" pitchFamily="18" charset="0"/>
              </a:rPr>
              <a:t>Reactjs,Tailwind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css,Bootsrap</a:t>
            </a:r>
            <a:endParaRPr lang="en-US" dirty="0">
              <a:latin typeface="Times New Roman" panose="02020603050405020304" pitchFamily="18" charset="0"/>
              <a:cs typeface="Times New Roman" panose="02020603050405020304" pitchFamily="18" charset="0"/>
            </a:endParaRPr>
          </a:p>
          <a:p>
            <a:pPr marL="342900" indent="-342900"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70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46C2DE-ABDD-6C80-851A-ACADC308C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3C2215F-5731-3D42-AC3C-F58042D76950}"/>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System Architecture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668545"/>
            <a:ext cx="9144000" cy="497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589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2428</TotalTime>
  <Words>1378</Words>
  <Application>Microsoft Office PowerPoint</Application>
  <PresentationFormat>Custom</PresentationFormat>
  <Paragraphs>227</Paragraphs>
  <Slides>35</Slides>
  <Notes>10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Abstract </vt:lpstr>
      <vt:lpstr> Introduction </vt:lpstr>
      <vt:lpstr>Existing System</vt:lpstr>
      <vt:lpstr>Proposed System</vt:lpstr>
      <vt:lpstr>Literature Survey</vt:lpstr>
      <vt:lpstr>Literature Survey</vt:lpstr>
      <vt:lpstr>System Requirements</vt:lpstr>
      <vt:lpstr>System Architecture</vt:lpstr>
      <vt:lpstr>Module 1:Secure Authentication and Role Differentiation</vt:lpstr>
      <vt:lpstr>PowerPoint Presentation</vt:lpstr>
      <vt:lpstr>Module 2:Dashboard Setup for Investors</vt:lpstr>
      <vt:lpstr>PowerPoint Presentation</vt:lpstr>
      <vt:lpstr>Module 3:Dashboard Setup for Innovators</vt:lpstr>
      <vt:lpstr>PowerPoint Presentation</vt:lpstr>
      <vt:lpstr>PowerPoint Presentation</vt:lpstr>
      <vt:lpstr>Module 4:Analytical Tools for Decision Support</vt:lpstr>
      <vt:lpstr>PowerPoint Presentation</vt:lpstr>
      <vt:lpstr>Module 5:Session Handling and Reliability</vt:lpstr>
      <vt:lpstr>PowerPoint Presentation</vt:lpstr>
      <vt:lpstr>Module 6:Platform Responsiveness and User Feedback</vt:lpstr>
      <vt:lpstr>PowerPoint Presentation</vt:lpstr>
      <vt:lpstr>PowerPoint Presentation</vt:lpstr>
      <vt:lpstr>Module 7:Enhancing Credibility and Usability</vt:lpstr>
      <vt:lpstr>PowerPoint Presentation</vt:lpstr>
      <vt:lpstr>Source Code</vt:lpstr>
      <vt:lpstr>PowerPoint Presentation</vt:lpstr>
      <vt:lpstr>PowerPoint Presentation</vt:lpstr>
      <vt:lpstr>Output-Landing Page</vt:lpstr>
      <vt:lpstr>Email Authentication</vt:lpstr>
      <vt:lpstr>Payment Gateway</vt:lpstr>
      <vt:lpstr>Conclusion</vt:lpstr>
      <vt:lpstr>Future Enhancement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Maximus R</dc:creator>
  <cp:lastModifiedBy>admin</cp:lastModifiedBy>
  <cp:revision>50</cp:revision>
  <dcterms:created xsi:type="dcterms:W3CDTF">2025-03-20T07:08:35Z</dcterms:created>
  <dcterms:modified xsi:type="dcterms:W3CDTF">2025-05-22T07:44:30Z</dcterms:modified>
</cp:coreProperties>
</file>