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787"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02-Apr-24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819400" y="3352800"/>
            <a:ext cx="7472426" cy="693780"/>
          </a:xfrm>
          <a:prstGeom prst="rect">
            <a:avLst/>
          </a:prstGeom>
        </p:spPr>
        <p:txBody>
          <a:bodyPr vert="horz" wrap="square" lIns="0" tIns="16510" rIns="0" bIns="0" rtlCol="0">
            <a:spAutoFit/>
          </a:bodyPr>
          <a:lstStyle/>
          <a:p>
            <a:pPr marL="3213735">
              <a:lnSpc>
                <a:spcPct val="100000"/>
              </a:lnSpc>
              <a:spcBef>
                <a:spcPts val="130"/>
              </a:spcBef>
            </a:pPr>
            <a:r>
              <a:rPr lang="en-US" sz="4400" spc="15" dirty="0" smtClean="0"/>
              <a:t>SANJANA B</a:t>
            </a:r>
            <a:endParaRPr sz="4400" spc="15" dirty="0"/>
          </a:p>
        </p:txBody>
      </p:sp>
      <p:sp>
        <p:nvSpPr>
          <p:cNvPr id="8" name="object 8"/>
          <p:cNvSpPr txBox="1"/>
          <p:nvPr/>
        </p:nvSpPr>
        <p:spPr>
          <a:xfrm>
            <a:off x="6019800" y="3962400"/>
            <a:ext cx="3886200" cy="689932"/>
          </a:xfrm>
          <a:prstGeom prst="rect">
            <a:avLst/>
          </a:prstGeom>
        </p:spPr>
        <p:txBody>
          <a:bodyPr vert="horz" wrap="square" lIns="0" tIns="12700" rIns="0" bIns="0" rtlCol="0">
            <a:spAutoFit/>
          </a:bodyPr>
          <a:lstStyle/>
          <a:p>
            <a:pPr marL="12700">
              <a:lnSpc>
                <a:spcPct val="100000"/>
              </a:lnSpc>
              <a:spcBef>
                <a:spcPts val="100"/>
              </a:spcBef>
            </a:pPr>
            <a:r>
              <a:rPr sz="4400" b="1" spc="10" dirty="0" smtClean="0">
                <a:solidFill>
                  <a:srgbClr val="2D936B"/>
                </a:solidFill>
                <a:latin typeface="Trebuchet MS"/>
                <a:cs typeface="Trebuchet MS"/>
              </a:rPr>
              <a:t>Final</a:t>
            </a:r>
            <a:r>
              <a:rPr sz="4400" b="1" spc="-165" dirty="0" smtClean="0">
                <a:solidFill>
                  <a:srgbClr val="2D936B"/>
                </a:solidFill>
                <a:latin typeface="Trebuchet MS"/>
                <a:cs typeface="Trebuchet MS"/>
              </a:rPr>
              <a:t> </a:t>
            </a:r>
            <a:r>
              <a:rPr sz="4400" b="1" spc="-5" dirty="0" smtClean="0">
                <a:solidFill>
                  <a:srgbClr val="2D936B"/>
                </a:solidFill>
                <a:latin typeface="Trebuchet MS"/>
                <a:cs typeface="Trebuchet MS"/>
              </a:rPr>
              <a:t>Project</a:t>
            </a:r>
            <a:endParaRPr sz="4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685800"/>
            <a:ext cx="10918825" cy="7043595"/>
          </a:xfrm>
          <a:prstGeom prst="rect">
            <a:avLst/>
          </a:prstGeom>
        </p:spPr>
        <p:txBody>
          <a:bodyPr vert="horz" wrap="square" lIns="0" tIns="13335" rIns="0" bIns="0" rtlCol="0">
            <a:spAutoFit/>
          </a:bodyPr>
          <a:lstStyle/>
          <a:p>
            <a:pPr marL="12700">
              <a:lnSpc>
                <a:spcPct val="100000"/>
              </a:lnSpc>
              <a:spcBef>
                <a:spcPts val="105"/>
              </a:spcBef>
            </a:pPr>
            <a:r>
              <a:rPr sz="4250" b="1" spc="15" dirty="0" smtClean="0">
                <a:latin typeface="Trebuchet MS"/>
                <a:cs typeface="Trebuchet MS"/>
              </a:rPr>
              <a:t>M</a:t>
            </a:r>
            <a:r>
              <a:rPr sz="4250" b="1" dirty="0" smtClean="0">
                <a:latin typeface="Trebuchet MS"/>
                <a:cs typeface="Trebuchet MS"/>
              </a:rPr>
              <a:t>O</a:t>
            </a:r>
            <a:r>
              <a:rPr sz="4250" b="1" spc="-15" dirty="0" smtClean="0">
                <a:latin typeface="Trebuchet MS"/>
                <a:cs typeface="Trebuchet MS"/>
              </a:rPr>
              <a:t>D</a:t>
            </a:r>
            <a:r>
              <a:rPr sz="4250" b="1" spc="-35" dirty="0" smtClean="0">
                <a:latin typeface="Trebuchet MS"/>
                <a:cs typeface="Trebuchet MS"/>
              </a:rPr>
              <a:t>E</a:t>
            </a:r>
            <a:r>
              <a:rPr sz="4250" b="1" spc="-30" dirty="0" smtClean="0">
                <a:latin typeface="Trebuchet MS"/>
                <a:cs typeface="Trebuchet MS"/>
              </a:rPr>
              <a:t>LL</a:t>
            </a:r>
            <a:r>
              <a:rPr sz="4250" b="1" spc="-5" dirty="0" smtClean="0">
                <a:latin typeface="Trebuchet MS"/>
                <a:cs typeface="Trebuchet MS"/>
              </a:rPr>
              <a:t>I</a:t>
            </a:r>
            <a:r>
              <a:rPr sz="4250" b="1" spc="30" dirty="0" smtClean="0">
                <a:latin typeface="Trebuchet MS"/>
                <a:cs typeface="Trebuchet MS"/>
              </a:rPr>
              <a:t>N</a:t>
            </a:r>
            <a:r>
              <a:rPr sz="4250" b="1" spc="5" dirty="0" smtClean="0">
                <a:latin typeface="Trebuchet MS"/>
                <a:cs typeface="Trebuchet MS"/>
              </a:rPr>
              <a:t>G</a:t>
            </a:r>
            <a:r>
              <a:rPr lang="en-US" sz="4250" b="1" spc="5" dirty="0" smtClean="0">
                <a:latin typeface="Trebuchet MS"/>
                <a:cs typeface="Trebuchet MS"/>
              </a:rPr>
              <a:t>-CONT.</a:t>
            </a:r>
            <a:endParaRPr lang="en-US" sz="4250" b="1" spc="5" dirty="0" smtClean="0">
              <a:latin typeface="Trebuchet MS"/>
              <a:cs typeface="Trebuchet MS"/>
            </a:endParaRPr>
          </a:p>
          <a:p>
            <a:endParaRPr lang="en-US" sz="4800" b="1" spc="5" dirty="0">
              <a:latin typeface="Trebuchet MS"/>
            </a:endParaRPr>
          </a:p>
          <a:p>
            <a:r>
              <a:rPr lang="en-US" sz="2400" b="1" dirty="0" smtClean="0">
                <a:latin typeface="Trebuchet MS" pitchFamily="34" charset="0"/>
              </a:rPr>
              <a:t>Data Preparation:</a:t>
            </a:r>
            <a:r>
              <a:rPr lang="en-US" sz="2400" dirty="0" smtClean="0">
                <a:latin typeface="Trebuchet MS" pitchFamily="34" charset="0"/>
              </a:rPr>
              <a:t> Load the MNIST dataset, which contains 28x28 grayscale images of handwritten digits (0-9). Preprocess the images by scaling the pixel values to a range of 0 to 1 and reshaping them to the required input shape for the CNN</a:t>
            </a:r>
            <a:r>
              <a:rPr lang="en-US" sz="2400" dirty="0" smtClean="0">
                <a:latin typeface="Trebuchet MS" pitchFamily="34" charset="0"/>
              </a:rPr>
              <a:t>.</a:t>
            </a:r>
            <a:endParaRPr lang="en-US" sz="2400" dirty="0" smtClean="0">
              <a:latin typeface="Trebuchet MS" pitchFamily="34" charset="0"/>
            </a:endParaRPr>
          </a:p>
          <a:p>
            <a:r>
              <a:rPr lang="en-US" sz="2400" b="1" dirty="0" smtClean="0">
                <a:latin typeface="Trebuchet MS" pitchFamily="34" charset="0"/>
              </a:rPr>
              <a:t>CNN Architecture Design:</a:t>
            </a:r>
            <a:r>
              <a:rPr lang="en-US" sz="2400" dirty="0" smtClean="0">
                <a:latin typeface="Trebuchet MS" pitchFamily="34" charset="0"/>
              </a:rPr>
              <a:t> Design the CNN architecture, typically consisting of </a:t>
            </a:r>
            <a:r>
              <a:rPr lang="en-US" sz="2400" dirty="0" err="1" smtClean="0">
                <a:latin typeface="Trebuchet MS" pitchFamily="34" charset="0"/>
              </a:rPr>
              <a:t>convolutional</a:t>
            </a:r>
            <a:r>
              <a:rPr lang="en-US" sz="2400" dirty="0" smtClean="0">
                <a:latin typeface="Trebuchet MS" pitchFamily="34" charset="0"/>
              </a:rPr>
              <a:t> layers, pooling layers, and fully connected layers. </a:t>
            </a:r>
            <a:r>
              <a:rPr lang="en-US" sz="2400" dirty="0" err="1" smtClean="0">
                <a:latin typeface="Trebuchet MS" pitchFamily="34" charset="0"/>
              </a:rPr>
              <a:t>Convolutional</a:t>
            </a:r>
            <a:r>
              <a:rPr lang="en-US" sz="2400" dirty="0" smtClean="0">
                <a:latin typeface="Trebuchet MS" pitchFamily="34" charset="0"/>
              </a:rPr>
              <a:t> layers use filters to extract features from the input images, while pooling layers reduce the spatial dimensions. Fully connected layers perform the final classification based on the extracted features</a:t>
            </a:r>
            <a:r>
              <a:rPr lang="en-US" sz="2400" dirty="0" smtClean="0">
                <a:latin typeface="Trebuchet MS" pitchFamily="34" charset="0"/>
              </a:rPr>
              <a:t>.</a:t>
            </a:r>
            <a:endParaRPr lang="en-US" sz="2400" dirty="0" smtClean="0">
              <a:latin typeface="Trebuchet MS" pitchFamily="34" charset="0"/>
            </a:endParaRPr>
          </a:p>
          <a:p>
            <a:r>
              <a:rPr lang="en-US" sz="2400" b="1" dirty="0" smtClean="0">
                <a:latin typeface="Trebuchet MS" pitchFamily="34" charset="0"/>
              </a:rPr>
              <a:t>Model Compilation:</a:t>
            </a:r>
            <a:r>
              <a:rPr lang="en-US" sz="2400" dirty="0" smtClean="0">
                <a:latin typeface="Trebuchet MS" pitchFamily="34" charset="0"/>
              </a:rPr>
              <a:t> Compile the CNN model with an appropriate optimizer (e.g., Adam) and a loss function (e.g., categorical </a:t>
            </a:r>
            <a:r>
              <a:rPr lang="en-US" sz="2400" dirty="0" err="1" smtClean="0">
                <a:latin typeface="Trebuchet MS" pitchFamily="34" charset="0"/>
              </a:rPr>
              <a:t>crossentropy</a:t>
            </a:r>
            <a:r>
              <a:rPr lang="en-US" sz="2400" dirty="0" smtClean="0">
                <a:latin typeface="Trebuchet MS" pitchFamily="34" charset="0"/>
              </a:rPr>
              <a:t> for multi-class classification).</a:t>
            </a:r>
          </a:p>
          <a:p>
            <a:endParaRPr lang="en-US" sz="2400" dirty="0">
              <a:latin typeface="Trebuchet MS" pitchFamily="34" charset="0"/>
            </a:endParaRPr>
          </a:p>
          <a:p>
            <a:pPr marL="12700">
              <a:lnSpc>
                <a:spcPct val="100000"/>
              </a:lnSpc>
              <a:spcBef>
                <a:spcPts val="105"/>
              </a:spcBef>
            </a:pPr>
            <a:endParaRPr sz="4800" dirty="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4" y="685800"/>
            <a:ext cx="10918825" cy="6220293"/>
          </a:xfrm>
          <a:prstGeom prst="rect">
            <a:avLst/>
          </a:prstGeom>
        </p:spPr>
        <p:txBody>
          <a:bodyPr vert="horz" wrap="square" lIns="0" tIns="13335" rIns="0" bIns="0" rtlCol="0">
            <a:spAutoFit/>
          </a:bodyPr>
          <a:lstStyle/>
          <a:p>
            <a:pPr marL="12700">
              <a:lnSpc>
                <a:spcPct val="100000"/>
              </a:lnSpc>
              <a:spcBef>
                <a:spcPts val="105"/>
              </a:spcBef>
            </a:pPr>
            <a:r>
              <a:rPr sz="4250" b="1" spc="15" dirty="0" smtClean="0">
                <a:latin typeface="Trebuchet MS"/>
                <a:cs typeface="Trebuchet MS"/>
              </a:rPr>
              <a:t>M</a:t>
            </a:r>
            <a:r>
              <a:rPr sz="4250" b="1" dirty="0" smtClean="0">
                <a:latin typeface="Trebuchet MS"/>
                <a:cs typeface="Trebuchet MS"/>
              </a:rPr>
              <a:t>O</a:t>
            </a:r>
            <a:r>
              <a:rPr sz="4250" b="1" spc="-15" dirty="0" smtClean="0">
                <a:latin typeface="Trebuchet MS"/>
                <a:cs typeface="Trebuchet MS"/>
              </a:rPr>
              <a:t>D</a:t>
            </a:r>
            <a:r>
              <a:rPr sz="4250" b="1" spc="-35" dirty="0" smtClean="0">
                <a:latin typeface="Trebuchet MS"/>
                <a:cs typeface="Trebuchet MS"/>
              </a:rPr>
              <a:t>E</a:t>
            </a:r>
            <a:r>
              <a:rPr sz="4250" b="1" spc="-30" dirty="0" smtClean="0">
                <a:latin typeface="Trebuchet MS"/>
                <a:cs typeface="Trebuchet MS"/>
              </a:rPr>
              <a:t>LL</a:t>
            </a:r>
            <a:r>
              <a:rPr sz="4250" b="1" spc="-5" dirty="0" smtClean="0">
                <a:latin typeface="Trebuchet MS"/>
                <a:cs typeface="Trebuchet MS"/>
              </a:rPr>
              <a:t>I</a:t>
            </a:r>
            <a:r>
              <a:rPr sz="4250" b="1" spc="30" dirty="0" smtClean="0">
                <a:latin typeface="Trebuchet MS"/>
                <a:cs typeface="Trebuchet MS"/>
              </a:rPr>
              <a:t>N</a:t>
            </a:r>
            <a:r>
              <a:rPr sz="4250" b="1" spc="5" dirty="0" smtClean="0">
                <a:latin typeface="Trebuchet MS"/>
                <a:cs typeface="Trebuchet MS"/>
              </a:rPr>
              <a:t>G</a:t>
            </a:r>
            <a:r>
              <a:rPr lang="en-US" sz="4250" b="1" spc="5" dirty="0" smtClean="0">
                <a:latin typeface="Trebuchet MS"/>
                <a:cs typeface="Trebuchet MS"/>
              </a:rPr>
              <a:t>-CONT.</a:t>
            </a:r>
            <a:endParaRPr lang="en-US" sz="4250" b="1" spc="5" dirty="0" smtClean="0">
              <a:latin typeface="Trebuchet MS"/>
              <a:cs typeface="Trebuchet MS"/>
            </a:endParaRPr>
          </a:p>
          <a:p>
            <a:endParaRPr lang="en-US" sz="4800" b="1" spc="5" dirty="0">
              <a:latin typeface="Trebuchet MS"/>
            </a:endParaRPr>
          </a:p>
          <a:p>
            <a:r>
              <a:rPr lang="en-US" sz="2400" b="1" dirty="0" smtClean="0">
                <a:latin typeface="Trebuchet MS" pitchFamily="34" charset="0"/>
              </a:rPr>
              <a:t>Model Training:</a:t>
            </a:r>
            <a:r>
              <a:rPr lang="en-US" sz="2400" dirty="0" smtClean="0">
                <a:latin typeface="Trebuchet MS" pitchFamily="34" charset="0"/>
              </a:rPr>
              <a:t> Train the CNN model on the training dataset. During training, the model learns to classify digits by adjusting its weights based on the difference between predicted and actual labels.</a:t>
            </a:r>
          </a:p>
          <a:p>
            <a:r>
              <a:rPr lang="en-US" sz="2400" b="1" dirty="0" smtClean="0">
                <a:latin typeface="Trebuchet MS" pitchFamily="34" charset="0"/>
              </a:rPr>
              <a:t>Model Evaluation:</a:t>
            </a:r>
            <a:r>
              <a:rPr lang="en-US" sz="2400" dirty="0" smtClean="0">
                <a:latin typeface="Trebuchet MS" pitchFamily="34" charset="0"/>
              </a:rPr>
              <a:t> Evaluate the trained model on a separate test dataset to measure its accuracy and performance. This step ensures that the model generalizes well to unseen data.</a:t>
            </a:r>
          </a:p>
          <a:p>
            <a:r>
              <a:rPr lang="en-US" sz="2400" b="1" dirty="0" err="1" smtClean="0">
                <a:latin typeface="Trebuchet MS" pitchFamily="34" charset="0"/>
              </a:rPr>
              <a:t>Hyperparameter</a:t>
            </a:r>
            <a:r>
              <a:rPr lang="en-US" sz="2400" b="1" dirty="0" smtClean="0">
                <a:latin typeface="Trebuchet MS" pitchFamily="34" charset="0"/>
              </a:rPr>
              <a:t> Tuning:</a:t>
            </a:r>
            <a:r>
              <a:rPr lang="en-US" sz="2400" dirty="0" smtClean="0">
                <a:latin typeface="Trebuchet MS" pitchFamily="34" charset="0"/>
              </a:rPr>
              <a:t> Experiment with different </a:t>
            </a:r>
            <a:r>
              <a:rPr lang="en-US" sz="2400" dirty="0" err="1" smtClean="0">
                <a:latin typeface="Trebuchet MS" pitchFamily="34" charset="0"/>
              </a:rPr>
              <a:t>hyperparameters</a:t>
            </a:r>
            <a:r>
              <a:rPr lang="en-US" sz="2400" dirty="0" smtClean="0">
                <a:latin typeface="Trebuchet MS" pitchFamily="34" charset="0"/>
              </a:rPr>
              <a:t> (e.g., learning rate, batch size) and model architectures to improve the model's performance. </a:t>
            </a:r>
          </a:p>
          <a:p>
            <a:r>
              <a:rPr lang="en-US" sz="2400" b="1" dirty="0" smtClean="0">
                <a:latin typeface="Trebuchet MS" pitchFamily="34" charset="0"/>
              </a:rPr>
              <a:t>Prediction:</a:t>
            </a:r>
            <a:r>
              <a:rPr lang="en-US" sz="2400" dirty="0" smtClean="0">
                <a:latin typeface="Trebuchet MS" pitchFamily="34" charset="0"/>
              </a:rPr>
              <a:t> Use the trained model to make predictions on new handwritten digit images, demonstrating its ability to recognize digits accurately.</a:t>
            </a:r>
          </a:p>
          <a:p>
            <a:pPr marL="12700">
              <a:lnSpc>
                <a:spcPct val="100000"/>
              </a:lnSpc>
              <a:spcBef>
                <a:spcPts val="105"/>
              </a:spcBef>
            </a:pPr>
            <a:endParaRPr sz="4800" dirty="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685800"/>
            <a:ext cx="10820400" cy="7184659"/>
          </a:xfrm>
          <a:prstGeom prst="rect">
            <a:avLst/>
          </a:prstGeom>
        </p:spPr>
        <p:txBody>
          <a:bodyPr vert="horz" wrap="square" lIns="0" tIns="13335" rIns="0" bIns="0" rtlCol="0">
            <a:spAutoFit/>
          </a:bodyPr>
          <a:lstStyle/>
          <a:p>
            <a:pPr marL="12700">
              <a:lnSpc>
                <a:spcPct val="100000"/>
              </a:lnSpc>
              <a:spcBef>
                <a:spcPts val="105"/>
              </a:spcBef>
            </a:pPr>
            <a:r>
              <a:rPr sz="4250" dirty="0" smtClean="0"/>
              <a:t>R</a:t>
            </a:r>
            <a:r>
              <a:rPr sz="4250" spc="-40" dirty="0" smtClean="0"/>
              <a:t>E</a:t>
            </a:r>
            <a:r>
              <a:rPr sz="4250" spc="15" dirty="0" smtClean="0"/>
              <a:t>S</a:t>
            </a:r>
            <a:r>
              <a:rPr sz="4250" spc="-30" dirty="0" smtClean="0"/>
              <a:t>U</a:t>
            </a:r>
            <a:r>
              <a:rPr sz="4250" spc="-405" dirty="0" smtClean="0"/>
              <a:t>L</a:t>
            </a:r>
            <a:r>
              <a:rPr sz="4250" dirty="0" smtClean="0"/>
              <a:t>T</a:t>
            </a:r>
            <a:r>
              <a:rPr lang="en-US" dirty="0" smtClean="0"/>
              <a:t/>
            </a:r>
            <a:br>
              <a:rPr lang="en-US" dirty="0" smtClean="0"/>
            </a:br>
            <a:r>
              <a:rPr lang="en-US" dirty="0" smtClean="0"/>
              <a:t>    </a:t>
            </a:r>
            <a:r>
              <a:rPr lang="en-US" sz="1600" dirty="0" smtClean="0"/>
              <a:t>Loss plot curve for training and validation                   Accuracy plot curve for training and validation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350" b="0" dirty="0" smtClean="0"/>
              <a:t>The </a:t>
            </a:r>
            <a:r>
              <a:rPr lang="en-US" sz="2350" b="0" dirty="0" err="1" smtClean="0"/>
              <a:t>Convolutional</a:t>
            </a:r>
            <a:r>
              <a:rPr lang="en-US" sz="2350" b="0" dirty="0" smtClean="0"/>
              <a:t> </a:t>
            </a:r>
            <a:r>
              <a:rPr lang="en-US" sz="2350" b="0" dirty="0" smtClean="0"/>
              <a:t>Neural </a:t>
            </a:r>
            <a:r>
              <a:rPr lang="en-US" sz="2350" b="0" dirty="0" smtClean="0"/>
              <a:t>Network (CNN) </a:t>
            </a:r>
            <a:r>
              <a:rPr lang="en-US" sz="2350" b="0" dirty="0" smtClean="0"/>
              <a:t>model </a:t>
            </a:r>
            <a:r>
              <a:rPr lang="en-US" sz="2350" b="0" dirty="0" smtClean="0"/>
              <a:t>achieved </a:t>
            </a:r>
            <a:r>
              <a:rPr lang="en-US" sz="2350" b="0" dirty="0" smtClean="0"/>
              <a:t>over 99% accuracy in classifying digits from the MNIST dataset, demonstrating their effectiveness. The model's performance was validated by visualizing the training history, showing decreasing loss and increasing accuracy over epochs, highlighting CNNs' power in recognizing handwritten digits for various applications.</a:t>
            </a:r>
            <a:r>
              <a:rPr lang="en-US" dirty="0" smtClean="0"/>
              <a:t/>
            </a:r>
            <a:br>
              <a:rPr lang="en-US" dirty="0" smtClean="0"/>
            </a:br>
            <a:r>
              <a:rPr lang="en-US" dirty="0" smtClean="0"/>
              <a:t/>
            </a:r>
            <a:br>
              <a:rPr lang="en-US" dirty="0" smtClean="0"/>
            </a:br>
            <a:r>
              <a:rPr lang="en-US" dirty="0" smtClean="0"/>
              <a:t/>
            </a:r>
            <a:br>
              <a:rPr lang="en-US" dirty="0" smtClean="0"/>
            </a:b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10" name="Picture 9" descr="loss.png"/>
          <p:cNvPicPr>
            <a:picLocks noChangeAspect="1"/>
          </p:cNvPicPr>
          <p:nvPr/>
        </p:nvPicPr>
        <p:blipFill>
          <a:blip r:embed="rId3" cstate="print"/>
          <a:stretch>
            <a:fillRect/>
          </a:stretch>
        </p:blipFill>
        <p:spPr>
          <a:xfrm>
            <a:off x="838200" y="2057400"/>
            <a:ext cx="4724400" cy="2057400"/>
          </a:xfrm>
          <a:prstGeom prst="rect">
            <a:avLst/>
          </a:prstGeom>
        </p:spPr>
      </p:pic>
      <p:pic>
        <p:nvPicPr>
          <p:cNvPr id="11" name="Picture 10" descr="acc.png"/>
          <p:cNvPicPr>
            <a:picLocks noChangeAspect="1"/>
          </p:cNvPicPr>
          <p:nvPr/>
        </p:nvPicPr>
        <p:blipFill>
          <a:blip r:embed="rId4" cstate="print"/>
          <a:stretch>
            <a:fillRect/>
          </a:stretch>
        </p:blipFill>
        <p:spPr>
          <a:xfrm>
            <a:off x="5867400" y="2057400"/>
            <a:ext cx="5486400" cy="2057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85800"/>
            <a:ext cx="10903268" cy="2883482"/>
          </a:xfrm>
          <a:prstGeom prst="rect">
            <a:avLst/>
          </a:prstGeom>
        </p:spPr>
        <p:txBody>
          <a:bodyPr vert="horz" wrap="square" lIns="0" tIns="13335" rIns="0" bIns="0" rtlCol="0">
            <a:spAutoFit/>
          </a:bodyPr>
          <a:lstStyle/>
          <a:p>
            <a:pPr marL="12700">
              <a:lnSpc>
                <a:spcPct val="100000"/>
              </a:lnSpc>
              <a:spcBef>
                <a:spcPts val="105"/>
              </a:spcBef>
            </a:pPr>
            <a:r>
              <a:rPr lang="en-US" sz="4250" dirty="0" smtClean="0"/>
              <a:t>CONCLUSION</a:t>
            </a:r>
            <a:r>
              <a:rPr lang="en-US" dirty="0" smtClean="0"/>
              <a:t/>
            </a:r>
            <a:br>
              <a:rPr lang="en-US" dirty="0" smtClean="0"/>
            </a:br>
            <a:r>
              <a:rPr lang="en-US" sz="2400" b="0" dirty="0" smtClean="0"/>
              <a:t/>
            </a:r>
            <a:br>
              <a:rPr lang="en-US" sz="2400" b="0" dirty="0" smtClean="0"/>
            </a:br>
            <a:r>
              <a:rPr lang="en-US" sz="2400" b="0" dirty="0" err="1" smtClean="0"/>
              <a:t>Convolutional</a:t>
            </a:r>
            <a:r>
              <a:rPr lang="en-US" sz="2400" b="0" dirty="0" smtClean="0"/>
              <a:t> neural network (CNN, or </a:t>
            </a:r>
            <a:r>
              <a:rPr lang="en-US" sz="2400" b="0" dirty="0" err="1" smtClean="0"/>
              <a:t>ConvNet</a:t>
            </a:r>
            <a:r>
              <a:rPr lang="en-US" sz="2400" b="0" dirty="0" smtClean="0"/>
              <a:t>) can be used to predict Handwritten Digits </a:t>
            </a:r>
            <a:r>
              <a:rPr lang="en-US" sz="2400" b="0" dirty="0" err="1" smtClean="0"/>
              <a:t>reasonably.The</a:t>
            </a:r>
            <a:r>
              <a:rPr lang="en-US" sz="2400" b="0" dirty="0" smtClean="0"/>
              <a:t> model has been successfully developed for handwritten digit recognition with Python, </a:t>
            </a:r>
            <a:r>
              <a:rPr lang="en-US" sz="2400" b="0" dirty="0" err="1" smtClean="0"/>
              <a:t>Tensorflow</a:t>
            </a:r>
            <a:r>
              <a:rPr lang="en-US" sz="2400" b="0" dirty="0" smtClean="0"/>
              <a:t>, and Machine Learning libraries. Handwritten Digits have been recognized by </a:t>
            </a:r>
            <a:r>
              <a:rPr lang="en-US" sz="2400" b="0" dirty="0" smtClean="0"/>
              <a:t>more than</a:t>
            </a:r>
            <a:r>
              <a:rPr lang="en-US" sz="2400" b="0" dirty="0" smtClean="0"/>
              <a:t> </a:t>
            </a:r>
            <a:r>
              <a:rPr lang="en-US" sz="2400" dirty="0" smtClean="0"/>
              <a:t>98.9</a:t>
            </a:r>
            <a:r>
              <a:rPr lang="en-US" sz="2400" dirty="0" smtClean="0"/>
              <a:t>%</a:t>
            </a:r>
            <a:r>
              <a:rPr lang="en-US" sz="2400" b="0" dirty="0" smtClean="0"/>
              <a:t> </a:t>
            </a:r>
            <a:r>
              <a:rPr lang="en-US" sz="2400" b="0" dirty="0" smtClean="0"/>
              <a:t/>
            </a:r>
            <a:br>
              <a:rPr lang="en-US" sz="2400" b="0" dirty="0" smtClean="0"/>
            </a:br>
            <a:r>
              <a:rPr lang="en-US" sz="2400" b="0" dirty="0" smtClean="0"/>
              <a:t>validation </a:t>
            </a:r>
            <a:r>
              <a:rPr lang="en-US" sz="2400" b="0" dirty="0" smtClean="0"/>
              <a:t>accuracy.</a:t>
            </a: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38400"/>
            <a:ext cx="12192000" cy="4419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685800"/>
            <a:ext cx="10766425" cy="6018314"/>
          </a:xfrm>
          <a:prstGeom prst="rect">
            <a:avLst/>
          </a:prstGeom>
        </p:spPr>
        <p:txBody>
          <a:bodyPr vert="horz" wrap="square" lIns="0" tIns="16510" rIns="0" bIns="0" rtlCol="0">
            <a:spAutoFit/>
          </a:bodyPr>
          <a:lstStyle/>
          <a:p>
            <a:pPr marL="12700" algn="l">
              <a:lnSpc>
                <a:spcPct val="100000"/>
              </a:lnSpc>
              <a:spcBef>
                <a:spcPts val="130"/>
              </a:spcBef>
            </a:pPr>
            <a:r>
              <a:rPr sz="4250" spc="5" dirty="0" smtClean="0"/>
              <a:t>PROJECT</a:t>
            </a:r>
            <a:r>
              <a:rPr lang="en-US" sz="4250" spc="5" dirty="0" smtClean="0"/>
              <a:t> </a:t>
            </a:r>
            <a:r>
              <a:rPr sz="4250" spc="25" dirty="0" smtClean="0"/>
              <a:t>TITLE</a:t>
            </a:r>
            <a:r>
              <a:rPr lang="en-US" sz="4250" spc="25" dirty="0" smtClean="0"/>
              <a:t/>
            </a:r>
            <a:br>
              <a:rPr lang="en-US" sz="4250" spc="25" dirty="0" smtClean="0"/>
            </a:br>
            <a:r>
              <a:rPr lang="en-US" sz="3200" spc="25" dirty="0" smtClean="0"/>
              <a:t/>
            </a:r>
            <a:br>
              <a:rPr lang="en-US" sz="3200" spc="25" dirty="0" smtClean="0"/>
            </a:br>
            <a:r>
              <a:rPr lang="en-US" sz="4350" spc="25" dirty="0" smtClean="0"/>
              <a:t>Handwritten Digit Recognition using CNN</a:t>
            </a:r>
            <a:r>
              <a:rPr lang="en-US" sz="3200" spc="25" dirty="0" smtClean="0"/>
              <a:t/>
            </a:r>
            <a:br>
              <a:rPr lang="en-US" sz="3200" spc="25" dirty="0" smtClean="0"/>
            </a:br>
            <a:r>
              <a:rPr lang="en-US" sz="3200" spc="25" dirty="0" smtClean="0"/>
              <a:t/>
            </a:r>
            <a:br>
              <a:rPr lang="en-US" sz="3200" spc="25" dirty="0" smtClean="0"/>
            </a:br>
            <a:r>
              <a:rPr lang="en-US" sz="2200" b="0" dirty="0" smtClean="0"/>
              <a:t>Handwritten </a:t>
            </a:r>
            <a:r>
              <a:rPr lang="en-US" sz="2200" b="0" dirty="0" smtClean="0"/>
              <a:t>digit recognition using </a:t>
            </a:r>
            <a:r>
              <a:rPr lang="en-US" sz="2200" b="0" dirty="0" err="1" smtClean="0"/>
              <a:t>Convolutional</a:t>
            </a:r>
            <a:r>
              <a:rPr lang="en-US" sz="2200" b="0" dirty="0" smtClean="0"/>
              <a:t> Neural Networks (CNNs) involves loading the MNIST dataset, preprocessing the data, building a CNN model, training it on the dataset, and evaluating its performance. </a:t>
            </a:r>
            <a:r>
              <a:rPr lang="en-US" sz="2200" b="0" dirty="0" smtClean="0"/>
              <a:t/>
            </a:r>
            <a:br>
              <a:rPr lang="en-US" sz="2200" b="0" dirty="0" smtClean="0"/>
            </a:br>
            <a:r>
              <a:rPr lang="en-US" sz="2200" b="0" dirty="0" smtClean="0"/>
              <a:t>The </a:t>
            </a:r>
            <a:r>
              <a:rPr lang="en-US" sz="2200" b="0" dirty="0" smtClean="0"/>
              <a:t>CNN architecture typically consists of </a:t>
            </a:r>
            <a:r>
              <a:rPr lang="en-US" sz="2200" b="0" dirty="0" err="1" smtClean="0"/>
              <a:t>convolutional</a:t>
            </a:r>
            <a:r>
              <a:rPr lang="en-US" sz="2200" b="0" dirty="0" smtClean="0"/>
              <a:t> layers to extract features from the images, pooling layers to reduce dimensionality, and fully connected layers for classification. </a:t>
            </a:r>
            <a:r>
              <a:rPr lang="en-US" sz="2200" b="0" dirty="0" err="1" smtClean="0"/>
              <a:t>ReLU</a:t>
            </a:r>
            <a:r>
              <a:rPr lang="en-US" sz="2200" b="0" dirty="0" smtClean="0"/>
              <a:t> activation is commonly used in the hidden layers, and </a:t>
            </a:r>
            <a:r>
              <a:rPr lang="en-US" sz="2200" b="0" dirty="0" err="1" smtClean="0"/>
              <a:t>softmax</a:t>
            </a:r>
            <a:r>
              <a:rPr lang="en-US" sz="2200" b="0" dirty="0" smtClean="0"/>
              <a:t> activation in the output layer for multi-class classification. After training, the model is evaluated on a separate test set to measure its </a:t>
            </a:r>
            <a:r>
              <a:rPr lang="en-US" sz="2200" b="0" dirty="0" smtClean="0"/>
              <a:t>accuracy. Techniques </a:t>
            </a:r>
            <a:r>
              <a:rPr lang="en-US" sz="2200" b="0" dirty="0" smtClean="0"/>
              <a:t>such as data augmentation and </a:t>
            </a:r>
            <a:r>
              <a:rPr lang="en-US" sz="2200" b="0" dirty="0" err="1" smtClean="0"/>
              <a:t>hyperparameter</a:t>
            </a:r>
            <a:r>
              <a:rPr lang="en-US" sz="2200" b="0" dirty="0" smtClean="0"/>
              <a:t> tuning can be used to improve the model's performance. </a:t>
            </a:r>
            <a:r>
              <a:rPr lang="en-US" sz="2000" b="0" dirty="0" smtClean="0"/>
              <a:t/>
            </a:r>
            <a:br>
              <a:rPr lang="en-US" sz="2000" b="0" dirty="0" smtClean="0"/>
            </a:br>
            <a:endParaRPr sz="2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1" name="object 21"/>
          <p:cNvSpPr txBox="1">
            <a:spLocks noGrp="1"/>
          </p:cNvSpPr>
          <p:nvPr>
            <p:ph type="title"/>
          </p:nvPr>
        </p:nvSpPr>
        <p:spPr>
          <a:xfrm>
            <a:off x="739775" y="685800"/>
            <a:ext cx="10995026" cy="5491888"/>
          </a:xfrm>
          <a:prstGeom prst="rect">
            <a:avLst/>
          </a:prstGeom>
        </p:spPr>
        <p:txBody>
          <a:bodyPr vert="horz" wrap="square" lIns="0" tIns="13335" rIns="0" bIns="0" rtlCol="0">
            <a:spAutoFit/>
          </a:bodyPr>
          <a:lstStyle/>
          <a:p>
            <a:pPr marL="12700" algn="l">
              <a:lnSpc>
                <a:spcPct val="100000"/>
              </a:lnSpc>
              <a:spcBef>
                <a:spcPts val="105"/>
              </a:spcBef>
            </a:pPr>
            <a:r>
              <a:rPr sz="4250" spc="25" dirty="0" smtClean="0"/>
              <a:t>A</a:t>
            </a:r>
            <a:r>
              <a:rPr sz="4250" spc="-5" dirty="0" smtClean="0"/>
              <a:t>G</a:t>
            </a:r>
            <a:r>
              <a:rPr sz="4250" spc="-35" dirty="0" smtClean="0"/>
              <a:t>E</a:t>
            </a:r>
            <a:r>
              <a:rPr sz="4250" spc="15" dirty="0" smtClean="0"/>
              <a:t>N</a:t>
            </a:r>
            <a:r>
              <a:rPr sz="4250" dirty="0" smtClean="0"/>
              <a:t>DA</a:t>
            </a:r>
            <a:r>
              <a:rPr lang="en-US" dirty="0" smtClean="0"/>
              <a:t/>
            </a:r>
            <a:br>
              <a:rPr lang="en-US" dirty="0" smtClean="0"/>
            </a:br>
            <a:r>
              <a:rPr lang="en-US" sz="2400" b="0" dirty="0" smtClean="0"/>
              <a:t/>
            </a:r>
            <a:br>
              <a:rPr lang="en-US" sz="2400" b="0" dirty="0" smtClean="0"/>
            </a:br>
            <a:r>
              <a:rPr lang="en-US" sz="2400" b="0" dirty="0" smtClean="0"/>
              <a:t/>
            </a:r>
            <a:br>
              <a:rPr lang="en-US" sz="2400" b="0" dirty="0" smtClean="0"/>
            </a:br>
            <a:r>
              <a:rPr lang="en-US" sz="2400" b="0" dirty="0" smtClean="0"/>
              <a:t>                       </a:t>
            </a:r>
            <a:r>
              <a:rPr lang="en-US" sz="2800" b="0" dirty="0" smtClean="0"/>
              <a:t># Problem Statement</a:t>
            </a:r>
            <a:br>
              <a:rPr lang="en-US" sz="2800" b="0" dirty="0" smtClean="0"/>
            </a:br>
            <a:r>
              <a:rPr lang="en-US" sz="2800" b="0" dirty="0" smtClean="0"/>
              <a:t>                    # Project Overview</a:t>
            </a:r>
            <a:br>
              <a:rPr lang="en-US" sz="2800" b="0" dirty="0" smtClean="0"/>
            </a:br>
            <a:r>
              <a:rPr lang="en-US" sz="2800" b="0" dirty="0" smtClean="0"/>
              <a:t>                    # Who are the end users?</a:t>
            </a:r>
            <a:br>
              <a:rPr lang="en-US" sz="2800" b="0" dirty="0" smtClean="0"/>
            </a:br>
            <a:r>
              <a:rPr lang="en-US" sz="2800" b="0" dirty="0" smtClean="0"/>
              <a:t>                    # Your solution and its value proposition</a:t>
            </a:r>
            <a:br>
              <a:rPr lang="en-US" sz="2800" b="0" dirty="0" smtClean="0"/>
            </a:br>
            <a:r>
              <a:rPr lang="en-US" sz="2800" b="0" dirty="0" smtClean="0"/>
              <a:t>                    # The wow in your solution</a:t>
            </a:r>
            <a:br>
              <a:rPr lang="en-US" sz="2800" b="0" dirty="0" smtClean="0"/>
            </a:br>
            <a:r>
              <a:rPr lang="en-US" sz="2800" b="0" dirty="0" smtClean="0"/>
              <a:t>                    # </a:t>
            </a:r>
            <a:r>
              <a:rPr lang="en-US" sz="2800" b="0" dirty="0" err="1" smtClean="0"/>
              <a:t>Modelling</a:t>
            </a:r>
            <a:r>
              <a:rPr lang="en-US" sz="2800" b="0" dirty="0" smtClean="0"/>
              <a:t/>
            </a:r>
            <a:br>
              <a:rPr lang="en-US" sz="2800" b="0" dirty="0" smtClean="0"/>
            </a:br>
            <a:r>
              <a:rPr lang="en-US" sz="2800" b="0" dirty="0" smtClean="0"/>
              <a:t>                    # </a:t>
            </a:r>
            <a:r>
              <a:rPr lang="en-US" sz="2800" b="0" dirty="0" smtClean="0"/>
              <a:t>Result</a:t>
            </a:r>
            <a:r>
              <a:rPr lang="en-US" sz="2800" b="0" dirty="0" smtClean="0"/>
              <a:t/>
            </a:r>
            <a:br>
              <a:rPr lang="en-US" sz="2800" b="0" dirty="0" smtClean="0"/>
            </a:br>
            <a:r>
              <a:rPr lang="en-US" sz="2800" b="0" dirty="0" smtClean="0"/>
              <a:t>                    # Conclusion</a:t>
            </a:r>
            <a:r>
              <a:rPr lang="en-US" sz="1800" b="0" dirty="0" smtClean="0"/>
              <a:t/>
            </a:r>
            <a:br>
              <a:rPr lang="en-US" sz="1800" b="0" dirty="0" smtClean="0"/>
            </a:br>
            <a:r>
              <a:rPr lang="en-US" sz="1800" b="0" dirty="0" smtClean="0"/>
              <a:t/>
            </a:r>
            <a:br>
              <a:rPr lang="en-US" sz="1800" b="0" dirty="0" smtClean="0"/>
            </a:br>
            <a:endParaRPr sz="18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685800"/>
            <a:ext cx="10672128" cy="287824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2400" b="0" spc="10" dirty="0" smtClean="0"/>
              <a:t>The project aims to develop a </a:t>
            </a:r>
            <a:r>
              <a:rPr lang="en-US" sz="2400" b="0" spc="10" dirty="0" err="1" smtClean="0"/>
              <a:t>Convolutional</a:t>
            </a:r>
            <a:r>
              <a:rPr lang="en-US" sz="2400" b="0" spc="10" dirty="0" smtClean="0"/>
              <a:t> Neural Network (CNN) capable of classifying realistic handwritten digits from the MNIST dataset. The MNIST dataset consists of 28x28 grayscale images of handwritten digits (0-9), and the objective is to create a CNN that results in effective digit recognition.</a:t>
            </a:r>
            <a:endParaRPr sz="2400" b="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85800"/>
            <a:ext cx="10766425" cy="64107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400" b="0" dirty="0" smtClean="0"/>
              <a:t>This project aims to develop a </a:t>
            </a:r>
            <a:r>
              <a:rPr lang="en-US" sz="2400" b="0" dirty="0" err="1" smtClean="0"/>
              <a:t>Convolutional</a:t>
            </a:r>
            <a:r>
              <a:rPr lang="en-US" sz="2400" b="0" dirty="0" smtClean="0"/>
              <a:t> Neural Network (CNN) model  for recognizing handwritten digits. The model will be trained on the MNIST dataset, which consists of 28x28 grayscale images of handwritten digits (0-9). </a:t>
            </a:r>
            <a:r>
              <a:rPr lang="en-US" sz="2400" b="0" dirty="0" smtClean="0"/>
              <a:t/>
            </a:r>
            <a:br>
              <a:rPr lang="en-US" sz="2400" b="0" dirty="0" smtClean="0"/>
            </a:br>
            <a:r>
              <a:rPr lang="en-US" sz="2400" b="0" dirty="0" smtClean="0"/>
              <a:t/>
            </a:r>
            <a:br>
              <a:rPr lang="en-US" sz="2400" b="0" dirty="0" smtClean="0"/>
            </a:br>
            <a:r>
              <a:rPr lang="en-US" sz="2400" b="0" dirty="0" smtClean="0"/>
              <a:t>The </a:t>
            </a:r>
            <a:r>
              <a:rPr lang="en-US" sz="2400" b="0" dirty="0" smtClean="0"/>
              <a:t>CNN architecture will include </a:t>
            </a:r>
            <a:r>
              <a:rPr lang="en-US" sz="2400" b="0" dirty="0" err="1" smtClean="0"/>
              <a:t>convolutional</a:t>
            </a:r>
            <a:r>
              <a:rPr lang="en-US" sz="2400" b="0" dirty="0" smtClean="0"/>
              <a:t> layers to extract features, pooling layers to reduce dimensionality, and fully connected layers for classification. </a:t>
            </a:r>
            <a:r>
              <a:rPr lang="en-US" sz="2400" b="0" dirty="0" err="1" smtClean="0"/>
              <a:t>ReLU</a:t>
            </a:r>
            <a:r>
              <a:rPr lang="en-US" sz="2400" b="0" dirty="0" smtClean="0"/>
              <a:t> activation will be used for the hidden layers, and </a:t>
            </a:r>
            <a:r>
              <a:rPr lang="en-US" sz="2400" b="0" dirty="0" err="1" smtClean="0"/>
              <a:t>softmax</a:t>
            </a:r>
            <a:r>
              <a:rPr lang="en-US" sz="2400" b="0" dirty="0" smtClean="0"/>
              <a:t> activation for the output layer. The trained model will be evaluated on a separate test set to measure its accuracy. </a:t>
            </a:r>
            <a:r>
              <a:rPr lang="en-US" sz="2400" b="0" dirty="0" smtClean="0"/>
              <a:t/>
            </a:r>
            <a:br>
              <a:rPr lang="en-US" sz="2400" b="0" dirty="0" smtClean="0"/>
            </a:br>
            <a:r>
              <a:rPr lang="en-US" sz="2400" b="0" dirty="0" smtClean="0"/>
              <a:t/>
            </a:r>
            <a:br>
              <a:rPr lang="en-US" sz="2400" b="0" dirty="0" smtClean="0"/>
            </a:br>
            <a:r>
              <a:rPr lang="en-US" sz="2400" b="0" dirty="0" smtClean="0"/>
              <a:t>The </a:t>
            </a:r>
            <a:r>
              <a:rPr lang="en-US" sz="2400" b="0" dirty="0" smtClean="0"/>
              <a:t>project will also explore techniques to improve the model's performance, such as data augmentation and </a:t>
            </a:r>
            <a:r>
              <a:rPr lang="en-US" sz="2400" b="0" dirty="0" err="1" smtClean="0"/>
              <a:t>hyperparameter</a:t>
            </a:r>
            <a:r>
              <a:rPr lang="en-US" sz="2400" b="0" dirty="0" smtClean="0"/>
              <a:t> tuning.</a:t>
            </a:r>
            <a:r>
              <a:rPr lang="en-US" sz="4250" spc="-20" dirty="0" smtClean="0"/>
              <a:t/>
            </a:r>
            <a:br>
              <a:rPr lang="en-US" sz="4250" spc="-20" dirty="0" smtClean="0"/>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685800"/>
            <a:ext cx="10730548" cy="5225790"/>
          </a:xfrm>
          <a:prstGeom prst="rect">
            <a:avLst/>
          </a:prstGeom>
        </p:spPr>
        <p:txBody>
          <a:bodyPr vert="horz" wrap="square" lIns="0" tIns="16510" rIns="0" bIns="0" rtlCol="0">
            <a:spAutoFit/>
          </a:bodyPr>
          <a:lstStyle/>
          <a:p>
            <a:pPr marL="12700" algn="l">
              <a:lnSpc>
                <a:spcPct val="100000"/>
              </a:lnSpc>
              <a:spcBef>
                <a:spcPts val="130"/>
              </a:spcBef>
            </a:pPr>
            <a:r>
              <a:rPr sz="4250" spc="25" dirty="0"/>
              <a:t>W</a:t>
            </a:r>
            <a:r>
              <a:rPr sz="4250" spc="-20" dirty="0"/>
              <a:t>H</a:t>
            </a:r>
            <a:r>
              <a:rPr sz="4250" spc="20" dirty="0"/>
              <a:t>O</a:t>
            </a:r>
            <a:r>
              <a:rPr sz="4250" spc="-235" dirty="0"/>
              <a:t> </a:t>
            </a:r>
            <a:r>
              <a:rPr sz="4250" spc="-10" dirty="0"/>
              <a:t>AR</a:t>
            </a:r>
            <a:r>
              <a:rPr sz="4250" spc="15" dirty="0"/>
              <a:t>E</a:t>
            </a:r>
            <a:r>
              <a:rPr sz="4250" spc="-35" dirty="0"/>
              <a:t> </a:t>
            </a:r>
            <a:r>
              <a:rPr sz="4250" spc="-10" dirty="0"/>
              <a:t>T</a:t>
            </a:r>
            <a:r>
              <a:rPr sz="4250" spc="-15" dirty="0"/>
              <a:t>H</a:t>
            </a:r>
            <a:r>
              <a:rPr sz="4250" spc="15" dirty="0"/>
              <a:t>E</a:t>
            </a:r>
            <a:r>
              <a:rPr sz="4250" spc="-35" dirty="0"/>
              <a:t> </a:t>
            </a:r>
            <a:r>
              <a:rPr sz="4250" spc="-20" dirty="0"/>
              <a:t>E</a:t>
            </a:r>
            <a:r>
              <a:rPr sz="4250" spc="30" dirty="0"/>
              <a:t>N</a:t>
            </a:r>
            <a:r>
              <a:rPr sz="4250" spc="15" dirty="0"/>
              <a:t>D</a:t>
            </a:r>
            <a:r>
              <a:rPr sz="4250" spc="-45" dirty="0"/>
              <a:t> </a:t>
            </a:r>
            <a:r>
              <a:rPr sz="4250" dirty="0"/>
              <a:t>U</a:t>
            </a:r>
            <a:r>
              <a:rPr sz="4250" spc="10" dirty="0"/>
              <a:t>S</a:t>
            </a:r>
            <a:r>
              <a:rPr sz="4250" spc="-25" dirty="0"/>
              <a:t>E</a:t>
            </a:r>
            <a:r>
              <a:rPr sz="4250" spc="-10" dirty="0"/>
              <a:t>R</a:t>
            </a:r>
            <a:r>
              <a:rPr sz="4250" spc="5" dirty="0"/>
              <a:t>S</a:t>
            </a:r>
            <a:r>
              <a:rPr sz="4250" spc="5" dirty="0" smtClean="0"/>
              <a:t>?</a:t>
            </a:r>
            <a:r>
              <a:rPr lang="en-US" sz="3200" spc="5" dirty="0" smtClean="0"/>
              <a:t/>
            </a:r>
            <a:br>
              <a:rPr lang="en-US" sz="3200" spc="5" dirty="0" smtClean="0"/>
            </a:br>
            <a:r>
              <a:rPr lang="en-US" sz="3200" b="0" spc="5" dirty="0" smtClean="0"/>
              <a:t/>
            </a:r>
            <a:br>
              <a:rPr lang="en-US" sz="3200" b="0" spc="5" dirty="0" smtClean="0"/>
            </a:br>
            <a:r>
              <a:rPr lang="en-US" sz="2400" b="0" dirty="0" smtClean="0"/>
              <a:t>The end users for handwritten digit recognition using </a:t>
            </a:r>
            <a:r>
              <a:rPr lang="en-US" sz="2400" b="0" dirty="0" err="1" smtClean="0"/>
              <a:t>Convolutional</a:t>
            </a:r>
            <a:r>
              <a:rPr lang="en-US" sz="2400" b="0" dirty="0" smtClean="0"/>
              <a:t> Neural Networks (CNNs) are diverse and include industries and applications where automated digit recognition is beneficial. </a:t>
            </a:r>
            <a:r>
              <a:rPr lang="en-US" sz="2400" b="0" dirty="0" smtClean="0"/>
              <a:t/>
            </a:r>
            <a:br>
              <a:rPr lang="en-US" sz="2400" b="0" dirty="0" smtClean="0"/>
            </a:br>
            <a:r>
              <a:rPr lang="en-US" sz="2400" b="0" dirty="0" smtClean="0"/>
              <a:t/>
            </a:r>
            <a:br>
              <a:rPr lang="en-US" sz="2400" b="0" dirty="0" smtClean="0"/>
            </a:br>
            <a:r>
              <a:rPr lang="en-US" sz="2400" b="0" dirty="0" smtClean="0"/>
              <a:t>This </a:t>
            </a:r>
            <a:r>
              <a:rPr lang="en-US" sz="2400" b="0" dirty="0" smtClean="0"/>
              <a:t>includes banking and finance for recognizing handwritten digits on checks, postal services for sorting mail based on handwritten zip codes, educational institutions for grading handwritten exams, and technology companies for developing handwriting recognition features in digital devices. </a:t>
            </a:r>
            <a:r>
              <a:rPr lang="en-US" sz="2400" b="0" dirty="0" smtClean="0"/>
              <a:t/>
            </a:r>
            <a:br>
              <a:rPr lang="en-US" sz="2400" b="0" dirty="0" smtClean="0"/>
            </a:br>
            <a:r>
              <a:rPr lang="en-US" sz="2400" b="0" dirty="0" smtClean="0"/>
              <a:t/>
            </a:r>
            <a:br>
              <a:rPr lang="en-US" sz="2400" b="0" dirty="0" smtClean="0"/>
            </a:br>
            <a:r>
              <a:rPr lang="en-US" sz="2400" b="0" dirty="0" smtClean="0"/>
              <a:t>Additionally</a:t>
            </a:r>
            <a:r>
              <a:rPr lang="en-US" sz="2400" b="0" dirty="0" smtClean="0"/>
              <a:t>, individuals interested in machine learning and computer vision may also utilize such models for personal projects or research purposes.</a:t>
            </a:r>
            <a:endParaRPr sz="24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685800"/>
            <a:ext cx="11100435" cy="5630387"/>
          </a:xfrm>
          <a:prstGeom prst="rect">
            <a:avLst/>
          </a:prstGeom>
        </p:spPr>
        <p:txBody>
          <a:bodyPr vert="horz" wrap="square" lIns="0" tIns="13335" rIns="0" bIns="0" rtlCol="0">
            <a:spAutoFit/>
          </a:bodyPr>
          <a:lstStyle/>
          <a:p>
            <a:pPr marL="12700">
              <a:lnSpc>
                <a:spcPct val="100000"/>
              </a:lnSpc>
              <a:spcBef>
                <a:spcPts val="105"/>
              </a:spcBef>
            </a:pPr>
            <a:r>
              <a:rPr sz="4100" spc="-40" dirty="0"/>
              <a:t>Y</a:t>
            </a:r>
            <a:r>
              <a:rPr sz="4100" spc="10" dirty="0"/>
              <a:t>O</a:t>
            </a:r>
            <a:r>
              <a:rPr sz="4100" spc="25" dirty="0"/>
              <a:t>U</a:t>
            </a:r>
            <a:r>
              <a:rPr sz="4100" dirty="0"/>
              <a:t>R</a:t>
            </a:r>
            <a:r>
              <a:rPr sz="4100" spc="5" dirty="0"/>
              <a:t> </a:t>
            </a:r>
            <a:r>
              <a:rPr sz="4100" spc="25" dirty="0"/>
              <a:t>S</a:t>
            </a:r>
            <a:r>
              <a:rPr sz="4100" spc="10" dirty="0"/>
              <a:t>O</a:t>
            </a:r>
            <a:r>
              <a:rPr sz="4100" spc="25" dirty="0"/>
              <a:t>LU</a:t>
            </a:r>
            <a:r>
              <a:rPr sz="4100" spc="-35" dirty="0"/>
              <a:t>T</a:t>
            </a:r>
            <a:r>
              <a:rPr sz="4100" spc="-30" dirty="0"/>
              <a:t>I</a:t>
            </a:r>
            <a:r>
              <a:rPr sz="4100" spc="10" dirty="0"/>
              <a:t>O</a:t>
            </a:r>
            <a:r>
              <a:rPr sz="4100" dirty="0"/>
              <a:t>N</a:t>
            </a:r>
            <a:r>
              <a:rPr sz="4100" spc="-345" dirty="0"/>
              <a:t> </a:t>
            </a:r>
            <a:r>
              <a:rPr sz="4100" spc="-35" dirty="0"/>
              <a:t>A</a:t>
            </a:r>
            <a:r>
              <a:rPr sz="4100" spc="-5" dirty="0"/>
              <a:t>N</a:t>
            </a:r>
            <a:r>
              <a:rPr sz="4100" dirty="0"/>
              <a:t>D</a:t>
            </a:r>
            <a:r>
              <a:rPr sz="4100" spc="35" dirty="0"/>
              <a:t> </a:t>
            </a:r>
            <a:r>
              <a:rPr sz="4100" spc="-30" dirty="0"/>
              <a:t>I</a:t>
            </a:r>
            <a:r>
              <a:rPr sz="4100" spc="-35" dirty="0"/>
              <a:t>T</a:t>
            </a:r>
            <a:r>
              <a:rPr sz="4100" dirty="0"/>
              <a:t>S</a:t>
            </a:r>
            <a:r>
              <a:rPr sz="4100" spc="60" dirty="0"/>
              <a:t> </a:t>
            </a:r>
            <a:r>
              <a:rPr sz="4100" spc="-295" dirty="0"/>
              <a:t>V</a:t>
            </a:r>
            <a:r>
              <a:rPr sz="4100" spc="-35" dirty="0"/>
              <a:t>A</a:t>
            </a:r>
            <a:r>
              <a:rPr sz="4100" spc="25" dirty="0"/>
              <a:t>LU</a:t>
            </a:r>
            <a:r>
              <a:rPr sz="4100" dirty="0"/>
              <a:t>E</a:t>
            </a:r>
            <a:r>
              <a:rPr sz="4100" spc="-65" dirty="0"/>
              <a:t> </a:t>
            </a:r>
            <a:r>
              <a:rPr sz="4100" spc="-15" dirty="0" smtClean="0"/>
              <a:t>P</a:t>
            </a:r>
            <a:r>
              <a:rPr sz="4100" spc="-30" dirty="0" smtClean="0"/>
              <a:t>R</a:t>
            </a:r>
            <a:r>
              <a:rPr sz="4100" spc="10" dirty="0" smtClean="0"/>
              <a:t>O</a:t>
            </a:r>
            <a:r>
              <a:rPr sz="4100" spc="-15" dirty="0" smtClean="0"/>
              <a:t>P</a:t>
            </a:r>
            <a:r>
              <a:rPr sz="4100" spc="10" dirty="0" smtClean="0"/>
              <a:t>O</a:t>
            </a:r>
            <a:r>
              <a:rPr sz="4100" spc="25" dirty="0" smtClean="0"/>
              <a:t>S</a:t>
            </a:r>
            <a:r>
              <a:rPr sz="4100" spc="-30" dirty="0" smtClean="0"/>
              <a:t>I</a:t>
            </a:r>
            <a:r>
              <a:rPr sz="4100" spc="-35" dirty="0" smtClean="0"/>
              <a:t>T</a:t>
            </a:r>
            <a:r>
              <a:rPr sz="4100" spc="-30" dirty="0" smtClean="0"/>
              <a:t>I</a:t>
            </a:r>
            <a:r>
              <a:rPr sz="4100" spc="10" dirty="0" smtClean="0"/>
              <a:t>O</a:t>
            </a:r>
            <a:r>
              <a:rPr sz="4100" dirty="0" smtClean="0"/>
              <a:t>N</a:t>
            </a:r>
            <a:r>
              <a:rPr lang="en-US" sz="3600" dirty="0" smtClean="0"/>
              <a:t/>
            </a:r>
            <a:br>
              <a:rPr lang="en-US" sz="3600" dirty="0" smtClean="0"/>
            </a:br>
            <a:r>
              <a:rPr lang="en-US" sz="3600" dirty="0" smtClean="0"/>
              <a:t/>
            </a:r>
            <a:br>
              <a:rPr lang="en-US" sz="3600" dirty="0" smtClean="0"/>
            </a:br>
            <a:r>
              <a:rPr lang="en-US" sz="2400" b="0" dirty="0" smtClean="0"/>
              <a:t>The solution for handwritten digit recognition using </a:t>
            </a:r>
            <a:r>
              <a:rPr lang="en-US" sz="2400" b="0" dirty="0" err="1" smtClean="0"/>
              <a:t>Convolutional</a:t>
            </a:r>
            <a:r>
              <a:rPr lang="en-US" sz="2400" b="0" dirty="0" smtClean="0"/>
              <a:t> Neural Networks (CNNs) offers a robust and accurate method for automating the recognition of handwritten digits. By leveraging CNNs, the model can effectively learn and extract features from handwritten digits, enabling it to classify them with high accuracy. </a:t>
            </a:r>
            <a:r>
              <a:rPr lang="en-US" sz="2400" b="0" dirty="0" smtClean="0"/>
              <a:t/>
            </a:r>
            <a:br>
              <a:rPr lang="en-US" sz="2400" b="0" dirty="0" smtClean="0"/>
            </a:br>
            <a:r>
              <a:rPr lang="en-US" sz="2400" b="0" dirty="0" smtClean="0"/>
              <a:t/>
            </a:r>
            <a:br>
              <a:rPr lang="en-US" sz="2400" b="0" dirty="0" smtClean="0"/>
            </a:br>
            <a:r>
              <a:rPr lang="en-US" sz="2400" b="0" dirty="0" smtClean="0"/>
              <a:t>This </a:t>
            </a:r>
            <a:r>
              <a:rPr lang="en-US" sz="2400" b="0" dirty="0" smtClean="0"/>
              <a:t>solution provides value by streamlining processes that require digit recognition, such as digitizing handwritten documents, sorting mail based on handwritten zip codes, and automating grading of handwritten exams. It offers improved efficiency, accuracy, and cost-effectiveness compared to manual digit recognition methods, making it a valuable tool for industries and applications where digit recognition is essential.</a:t>
            </a:r>
            <a:endParaRPr sz="24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85800"/>
            <a:ext cx="10842625" cy="571823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1800" spc="20" dirty="0" smtClean="0"/>
              <a:t/>
            </a:r>
            <a:br>
              <a:rPr lang="en-US" sz="1800" spc="20" dirty="0" smtClean="0"/>
            </a:br>
            <a:r>
              <a:rPr lang="en-US" sz="2400" b="0" dirty="0" smtClean="0"/>
              <a:t>The use of </a:t>
            </a:r>
            <a:r>
              <a:rPr lang="en-US" sz="2400" b="0" dirty="0" err="1" smtClean="0"/>
              <a:t>Convolutional</a:t>
            </a:r>
            <a:r>
              <a:rPr lang="en-US" sz="2400" b="0" dirty="0" smtClean="0"/>
              <a:t> Neural Networks (CNNs) for handwritten digit recognition offers a truly remarkable capability to accurately interpret and classify handwritten digits. This technology can transform traditional manual tasks, such as digitizing handwritten documents or grading exams, into seamless and automated processes. </a:t>
            </a:r>
            <a:r>
              <a:rPr lang="en-US" sz="2400" b="0" dirty="0" smtClean="0"/>
              <a:t/>
            </a:r>
            <a:br>
              <a:rPr lang="en-US" sz="2400" b="0" dirty="0" smtClean="0"/>
            </a:br>
            <a:r>
              <a:rPr lang="en-US" sz="2400" b="0" dirty="0" smtClean="0"/>
              <a:t/>
            </a:r>
            <a:br>
              <a:rPr lang="en-US" sz="2400" b="0" dirty="0" smtClean="0"/>
            </a:br>
            <a:r>
              <a:rPr lang="en-US" sz="2400" b="0" dirty="0" smtClean="0"/>
              <a:t>The </a:t>
            </a:r>
            <a:r>
              <a:rPr lang="en-US" sz="2400" b="0" dirty="0" smtClean="0"/>
              <a:t>CNN model's ability to learn intricate patterns and features from the input data, coupled with its high accuracy in digit recognition, showcases the power of deep learning in solving complex real-world problems. </a:t>
            </a:r>
            <a:r>
              <a:rPr lang="en-US" sz="2400" b="0" dirty="0" smtClean="0"/>
              <a:t/>
            </a:r>
            <a:br>
              <a:rPr lang="en-US" sz="2400" b="0" dirty="0" smtClean="0"/>
            </a:br>
            <a:r>
              <a:rPr lang="en-US" sz="2400" b="0" dirty="0" smtClean="0"/>
              <a:t/>
            </a:r>
            <a:br>
              <a:rPr lang="en-US" sz="2400" b="0" dirty="0" smtClean="0"/>
            </a:br>
            <a:r>
              <a:rPr lang="en-US" sz="2400" b="0" dirty="0" smtClean="0"/>
              <a:t>Its </a:t>
            </a:r>
            <a:r>
              <a:rPr lang="en-US" sz="2400" b="0" dirty="0" smtClean="0"/>
              <a:t>potential to significantly enhance productivity and efficiency in various industries is truly impressive, making it a groundbreaking solution in the field of machine learning and computer vision.</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685800"/>
            <a:ext cx="10995025" cy="4360809"/>
          </a:xfrm>
          <a:prstGeom prst="rect">
            <a:avLst/>
          </a:prstGeom>
        </p:spPr>
        <p:txBody>
          <a:bodyPr vert="horz" wrap="square" lIns="0" tIns="13335" rIns="0" bIns="0" rtlCol="0">
            <a:spAutoFit/>
          </a:bodyPr>
          <a:lstStyle/>
          <a:p>
            <a:pPr marL="12700">
              <a:lnSpc>
                <a:spcPct val="100000"/>
              </a:lnSpc>
              <a:spcBef>
                <a:spcPts val="105"/>
              </a:spcBef>
            </a:pPr>
            <a:r>
              <a:rPr sz="4250" b="1" spc="15" dirty="0" smtClean="0">
                <a:latin typeface="Trebuchet MS"/>
                <a:cs typeface="Trebuchet MS"/>
              </a:rPr>
              <a:t>M</a:t>
            </a:r>
            <a:r>
              <a:rPr sz="4250" b="1" dirty="0" smtClean="0">
                <a:latin typeface="Trebuchet MS"/>
                <a:cs typeface="Trebuchet MS"/>
              </a:rPr>
              <a:t>O</a:t>
            </a:r>
            <a:r>
              <a:rPr sz="4250" b="1" spc="-15" dirty="0" smtClean="0">
                <a:latin typeface="Trebuchet MS"/>
                <a:cs typeface="Trebuchet MS"/>
              </a:rPr>
              <a:t>D</a:t>
            </a:r>
            <a:r>
              <a:rPr sz="4250" b="1" spc="-35" dirty="0" smtClean="0">
                <a:latin typeface="Trebuchet MS"/>
                <a:cs typeface="Trebuchet MS"/>
              </a:rPr>
              <a:t>E</a:t>
            </a:r>
            <a:r>
              <a:rPr sz="4250" b="1" spc="-30" dirty="0" smtClean="0">
                <a:latin typeface="Trebuchet MS"/>
                <a:cs typeface="Trebuchet MS"/>
              </a:rPr>
              <a:t>LL</a:t>
            </a:r>
            <a:r>
              <a:rPr sz="4250" b="1" spc="-5" dirty="0" smtClean="0">
                <a:latin typeface="Trebuchet MS"/>
                <a:cs typeface="Trebuchet MS"/>
              </a:rPr>
              <a:t>I</a:t>
            </a:r>
            <a:r>
              <a:rPr sz="4250" b="1" spc="30" dirty="0" smtClean="0">
                <a:latin typeface="Trebuchet MS"/>
                <a:cs typeface="Trebuchet MS"/>
              </a:rPr>
              <a:t>N</a:t>
            </a:r>
            <a:r>
              <a:rPr sz="4250" b="1" spc="5" dirty="0" smtClean="0">
                <a:latin typeface="Trebuchet MS"/>
                <a:cs typeface="Trebuchet MS"/>
              </a:rPr>
              <a:t>G</a:t>
            </a:r>
            <a:endParaRPr lang="en-US" sz="4250" b="1" spc="5" dirty="0" smtClean="0">
              <a:latin typeface="Trebuchet MS"/>
              <a:cs typeface="Trebuchet MS"/>
            </a:endParaRPr>
          </a:p>
          <a:p>
            <a:endParaRPr lang="en-US" sz="4800" b="1" spc="5" dirty="0">
              <a:latin typeface="Trebuchet MS"/>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a:p>
            <a:endParaRPr lang="en-US" sz="2400" b="1" dirty="0" smtClean="0">
              <a:latin typeface="Trebuchet MS" pitchFamily="34" charset="0"/>
            </a:endParaRPr>
          </a:p>
        </p:txBody>
      </p:sp>
      <p:pic>
        <p:nvPicPr>
          <p:cNvPr id="10" name="Picture 9" descr="1.png"/>
          <p:cNvPicPr>
            <a:picLocks noChangeAspect="1"/>
          </p:cNvPicPr>
          <p:nvPr/>
        </p:nvPicPr>
        <p:blipFill>
          <a:blip r:embed="rId3" cstate="print"/>
          <a:stretch>
            <a:fillRect/>
          </a:stretch>
        </p:blipFill>
        <p:spPr>
          <a:xfrm>
            <a:off x="304800" y="1524000"/>
            <a:ext cx="11582400" cy="4572000"/>
          </a:xfrm>
          <a:prstGeom prst="rect">
            <a:avLst/>
          </a:prstGeom>
          <a:ln>
            <a:solidFill>
              <a:schemeClr val="accent5"/>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291</Words>
  <Application>Microsoft Office PowerPoint</Application>
  <PresentationFormat>Custom</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SANJANA B</vt:lpstr>
      <vt:lpstr>PROJECT TITLE  Handwritten Digit Recognition using CNN  Handwritten digit recognition using Convolutional Neural Networks (CNNs) involves loading the MNIST dataset, preprocessing the data, building a CNN model, training it on the dataset, and evaluating its performance.  The CNN architecture typically consists of convolutional layers to extract features from the images, pooling layers to reduce dimensionality, and fully connected layers for classification. ReLU activation is commonly used in the hidden layers, and softmax activation in the output layer for multi-class classification. After training, the model is evaluated on a separate test set to measure its accuracy. Techniques such as data augmentation and hyperparameter tuning can be used to improve the model's performance.  </vt:lpstr>
      <vt:lpstr>AGENDA                          # Problem Statement                     # Project Overview                     # Who are the end users?                     # Your solution and its value proposition                     # The wow in your solution                     # Modelling                     # Result                     # Conclusion  </vt:lpstr>
      <vt:lpstr>PROBLEM STATEMENT  The project aims to develop a Convolutional Neural Network (CNN) capable of classifying realistic handwritten digits from the MNIST dataset. The MNIST dataset consists of 28x28 grayscale images of handwritten digits (0-9), and the objective is to create a CNN that results in effective digit recognition.</vt:lpstr>
      <vt:lpstr>PROJECT OVERVIEW  This project aims to develop a Convolutional Neural Network (CNN) model  for recognizing handwritten digits. The model will be trained on the MNIST dataset, which consists of 28x28 grayscale images of handwritten digits (0-9).   The CNN architecture will include convolutional layers to extract features, pooling layers to reduce dimensionality, and fully connected layers for classification. ReLU activation will be used for the hidden layers, and softmax activation for the output layer. The trained model will be evaluated on a separate test set to measure its accuracy.   The project will also explore techniques to improve the model's performance, such as data augmentation and hyperparameter tuning. </vt:lpstr>
      <vt:lpstr>WHO ARE THE END USERS?  The end users for handwritten digit recognition using Convolutional Neural Networks (CNNs) are diverse and include industries and applications where automated digit recognition is beneficial.   This includes banking and finance for recognizing handwritten digits on checks, postal services for sorting mail based on handwritten zip codes, educational institutions for grading handwritten exams, and technology companies for developing handwriting recognition features in digital devices.   Additionally, individuals interested in machine learning and computer vision may also utilize such models for personal projects or research purposes.</vt:lpstr>
      <vt:lpstr>YOUR SOLUTION AND ITS VALUE PROPOSITION  The solution for handwritten digit recognition using Convolutional Neural Networks (CNNs) offers a robust and accurate method for automating the recognition of handwritten digits. By leveraging CNNs, the model can effectively learn and extract features from handwritten digits, enabling it to classify them with high accuracy.   This solution provides value by streamlining processes that require digit recognition, such as digitizing handwritten documents, sorting mail based on handwritten zip codes, and automating grading of handwritten exams. It offers improved efficiency, accuracy, and cost-effectiveness compared to manual digit recognition methods, making it a valuable tool for industries and applications where digit recognition is essential.</vt:lpstr>
      <vt:lpstr>THE WOW IN YOUR SOLUTION  The use of Convolutional Neural Networks (CNNs) for handwritten digit recognition offers a truly remarkable capability to accurately interpret and classify handwritten digits. This technology can transform traditional manual tasks, such as digitizing handwritten documents or grading exams, into seamless and automated processes.   The CNN model's ability to learn intricate patterns and features from the input data, coupled with its high accuracy in digit recognition, showcases the power of deep learning in solving complex real-world problems.   Its potential to significantly enhance productivity and efficiency in various industries is truly impressive, making it a groundbreaking solution in the field of machine learning and computer vision.</vt:lpstr>
      <vt:lpstr>Slide 9</vt:lpstr>
      <vt:lpstr>Slide 10</vt:lpstr>
      <vt:lpstr>Slide 11</vt:lpstr>
      <vt:lpstr>RESULT     Loss plot curve for training and validation                   Accuracy plot curve for training and validation    The Convolutional Neural Network (CNN) model achieved over 99% accuracy in classifying digits from the MNIST dataset, demonstrating their effectiveness. The model's performance was validated by visualizing the training history, showing decreasing loss and increasing accuracy over epochs, highlighting CNNs' power in recognizing handwritten digits for various applications.   </vt:lpstr>
      <vt:lpstr>CONCLUSION  Convolutional neural network (CNN, or ConvNet) can be used to predict Handwritten Digits reasonably.The model has been successfully developed for handwritten digit recognition with Python, Tensorflow, and Machine Learning libraries. Handwritten Digits have been recognized by more than 98.9%  validation accuracy.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SANJANA B</dc:title>
  <cp:lastModifiedBy>palraj</cp:lastModifiedBy>
  <cp:revision>44</cp:revision>
  <dcterms:created xsi:type="dcterms:W3CDTF">2024-03-28T15:08:39Z</dcterms:created>
  <dcterms:modified xsi:type="dcterms:W3CDTF">2024-04-02T13:18:10Z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