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0" r:id="rId7"/>
    <p:sldId id="261" r:id="rId8"/>
    <p:sldId id="267" r:id="rId9"/>
    <p:sldId id="262" r:id="rId10"/>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7" d="100"/>
          <a:sy n="67" d="100"/>
        </p:scale>
        <p:origin x="620"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6T17:35:35.62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2703844"/>
            <a:ext cx="9377425" cy="509114"/>
          </a:xfrm>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Name</a:t>
            </a:r>
            <a:r>
              <a:rPr lang="en-US" spc="15" dirty="0"/>
              <a:t>:-</a:t>
            </a:r>
            <a:r>
              <a:rPr lang="en-US" b="1" spc="15" dirty="0">
                <a:solidFill>
                  <a:schemeClr val="accent5">
                    <a:lumMod val="75000"/>
                  </a:schemeClr>
                </a:solidFill>
              </a:rPr>
              <a:t>YALLA SANJAY</a:t>
            </a:r>
            <a:r>
              <a:rPr lang="en-US" b="1" spc="15" dirty="0"/>
              <a:t>   </a:t>
            </a:r>
            <a:endParaRPr b="1" spc="15" dirty="0"/>
          </a:p>
        </p:txBody>
      </p:sp>
      <p:sp>
        <p:nvSpPr>
          <p:cNvPr id="8" name="object 8"/>
          <p:cNvSpPr txBox="1"/>
          <p:nvPr/>
        </p:nvSpPr>
        <p:spPr>
          <a:xfrm>
            <a:off x="3429000" y="3429000"/>
            <a:ext cx="613410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latin typeface="Trebuchet MS"/>
                <a:cs typeface="Trebuchet MS"/>
              </a:rPr>
              <a:t>Final project</a:t>
            </a:r>
            <a:r>
              <a:rPr lang="en-US" sz="2400" b="1" spc="-5" dirty="0">
                <a:solidFill>
                  <a:srgbClr val="2D936B"/>
                </a:solidFill>
                <a:latin typeface="Trebuchet MS"/>
                <a:cs typeface="Trebuchet MS"/>
              </a:rPr>
              <a:t> </a:t>
            </a:r>
            <a:r>
              <a:rPr lang="en-US" sz="2400" b="1" spc="-5" dirty="0">
                <a:latin typeface="Trebuchet MS"/>
                <a:cs typeface="Trebuchet MS"/>
              </a:rPr>
              <a:t>:- </a:t>
            </a:r>
            <a:r>
              <a:rPr lang="en-US" sz="2400" b="1" spc="-5" dirty="0">
                <a:solidFill>
                  <a:schemeClr val="accent6">
                    <a:lumMod val="75000"/>
                  </a:schemeClr>
                </a:solidFill>
                <a:latin typeface="Trebuchet MS"/>
                <a:cs typeface="Trebuchet MS"/>
              </a:rPr>
              <a:t>keylogger</a:t>
            </a:r>
            <a:endParaRPr sz="2400" b="1"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D7BBF7BF-2C6E-8421-14A9-3057E99D9880}"/>
              </a:ext>
            </a:extLst>
          </p:cNvPr>
          <p:cNvSpPr txBox="1"/>
          <p:nvPr/>
        </p:nvSpPr>
        <p:spPr>
          <a:xfrm>
            <a:off x="5791200" y="5732252"/>
            <a:ext cx="4495800" cy="923330"/>
          </a:xfrm>
          <a:prstGeom prst="rect">
            <a:avLst/>
          </a:prstGeom>
          <a:noFill/>
        </p:spPr>
        <p:txBody>
          <a:bodyPr wrap="square" rtlCol="0">
            <a:spAutoFit/>
          </a:bodyPr>
          <a:lstStyle/>
          <a:p>
            <a:r>
              <a:rPr lang="en-US" dirty="0"/>
              <a:t>              21221A04I4</a:t>
            </a:r>
          </a:p>
          <a:p>
            <a:r>
              <a:rPr lang="en-US" dirty="0"/>
              <a:t>BONAM VENKATA CHALAMAYYA ENGINEERING COLLEGE ,ODALAREVU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4A1D2B3B-A68E-A8EF-0CE2-C479CFC455D1}"/>
              </a:ext>
            </a:extLst>
          </p:cNvPr>
          <p:cNvSpPr txBox="1"/>
          <p:nvPr/>
        </p:nvSpPr>
        <p:spPr>
          <a:xfrm>
            <a:off x="2486025" y="2050162"/>
            <a:ext cx="6477000" cy="3785652"/>
          </a:xfrm>
          <a:prstGeom prst="rect">
            <a:avLst/>
          </a:prstGeom>
          <a:noFill/>
        </p:spPr>
        <p:txBody>
          <a:bodyPr wrap="square" rtlCol="0">
            <a:spAutoFit/>
          </a:bodyPr>
          <a:lstStyle/>
          <a:p>
            <a:r>
              <a:rPr lang="en-US" sz="2400" dirty="0"/>
              <a:t>The "wow" in Secure Key Logger comes from its combination of cutting-edge security, user-friendly design, and ethical transparency. By seamlessly integrating advanced features like AI-powered analytics, military-grade encryption, and dynamic consent mechanisms, Secure Key Logger stands out as a comprehensive and responsible solution for keystroke logging, meeting the diverse needs of modern users while ensuring their privacy and trust.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58221106-E74E-221F-07B0-93E543CA3D1A}"/>
              </a:ext>
            </a:extLst>
          </p:cNvPr>
          <p:cNvSpPr txBox="1"/>
          <p:nvPr/>
        </p:nvSpPr>
        <p:spPr>
          <a:xfrm>
            <a:off x="1066800" y="1695450"/>
            <a:ext cx="7772400" cy="4154984"/>
          </a:xfrm>
          <a:prstGeom prst="rect">
            <a:avLst/>
          </a:prstGeom>
          <a:noFill/>
        </p:spPr>
        <p:txBody>
          <a:bodyPr wrap="square" rtlCol="0">
            <a:spAutoFit/>
          </a:bodyPr>
          <a:lstStyle/>
          <a:p>
            <a:r>
              <a:rPr lang="en-US" sz="2400" dirty="0"/>
              <a:t>The modelling for Secure Key Logger involves a comprehensive design that addresses functionality, security, and usability. By carefully planning and implementing each component, Secure Key Logger can provide a powerful and ethical solution for keystroke logging, meeting the diverse needs of its users while maintaining high standards of privacy and security</a:t>
            </a:r>
          </a:p>
          <a:p>
            <a:r>
              <a:rPr lang="en-US" sz="2400" dirty="0"/>
              <a:t>To create a robust and secure keylogger, it’s essential to carefully model each component of the system. Here’s an outline of the architecture and the modelling of key components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B7BAB994-9E5D-738A-4FF2-594D16444512}"/>
              </a:ext>
            </a:extLst>
          </p:cNvPr>
          <p:cNvSpPr txBox="1"/>
          <p:nvPr/>
        </p:nvSpPr>
        <p:spPr>
          <a:xfrm>
            <a:off x="914400" y="1524000"/>
            <a:ext cx="7620000" cy="2677656"/>
          </a:xfrm>
          <a:prstGeom prst="rect">
            <a:avLst/>
          </a:prstGeom>
          <a:noFill/>
        </p:spPr>
        <p:txBody>
          <a:bodyPr wrap="square" rtlCol="0">
            <a:spAutoFit/>
          </a:bodyPr>
          <a:lstStyle/>
          <a:p>
            <a:r>
              <a:rPr lang="en-US" sz="2400" dirty="0"/>
              <a:t>The results of the Secure Key Logger project demonstrate its effectiveness in enhancing security, improving productivity, and providing detailed insights into user behavior. By prioritizing ethical usage, transparency, and robust security measures, Secure Key Logger delivers significant value to its diverse user base, making it a powerful tool for responsible keystroke logging.</a:t>
            </a:r>
          </a:p>
        </p:txBody>
      </p:sp>
      <p:sp>
        <p:nvSpPr>
          <p:cNvPr id="10" name="TextBox 9">
            <a:extLst>
              <a:ext uri="{FF2B5EF4-FFF2-40B4-BE49-F238E27FC236}">
                <a16:creationId xmlns:a16="http://schemas.microsoft.com/office/drawing/2014/main" id="{BD6FB922-DCFF-93F8-CD09-12BBDA12CC7C}"/>
              </a:ext>
            </a:extLst>
          </p:cNvPr>
          <p:cNvSpPr txBox="1"/>
          <p:nvPr/>
        </p:nvSpPr>
        <p:spPr>
          <a:xfrm>
            <a:off x="7391018" y="6015037"/>
            <a:ext cx="3886200" cy="861774"/>
          </a:xfrm>
          <a:prstGeom prst="rect">
            <a:avLst/>
          </a:prstGeom>
          <a:noFill/>
        </p:spPr>
        <p:txBody>
          <a:bodyPr wrap="square" rtlCol="0">
            <a:spAutoFit/>
          </a:bodyPr>
          <a:lstStyle/>
          <a:p>
            <a:r>
              <a:rPr lang="en-US" sz="1600" dirty="0"/>
              <a:t>YALLA SANJAY</a:t>
            </a:r>
          </a:p>
          <a:p>
            <a:r>
              <a:rPr lang="en-US" sz="1600" dirty="0"/>
              <a:t>21221A04I4</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4E15A9D-B8BF-ECCB-A6D7-BF8B658F5350}"/>
              </a:ext>
            </a:extLst>
          </p:cNvPr>
          <p:cNvSpPr txBox="1"/>
          <p:nvPr/>
        </p:nvSpPr>
        <p:spPr>
          <a:xfrm>
            <a:off x="2225093" y="2149230"/>
            <a:ext cx="7280122" cy="1107996"/>
          </a:xfrm>
          <a:prstGeom prst="rect">
            <a:avLst/>
          </a:prstGeom>
          <a:noFill/>
        </p:spPr>
        <p:txBody>
          <a:bodyPr wrap="square" rtlCol="0">
            <a:spAutoFit/>
          </a:bodyPr>
          <a:lstStyle/>
          <a:p>
            <a:r>
              <a:rPr lang="en-US" sz="6600" b="1" dirty="0">
                <a:solidFill>
                  <a:schemeClr val="accent5">
                    <a:lumMod val="75000"/>
                  </a:schemeClr>
                </a:solidFill>
              </a:rPr>
              <a:t>KEY LOGGER</a:t>
            </a:r>
          </a:p>
        </p:txBody>
      </p:sp>
      <p:sp>
        <p:nvSpPr>
          <p:cNvPr id="24" name="TextBox 23">
            <a:extLst>
              <a:ext uri="{FF2B5EF4-FFF2-40B4-BE49-F238E27FC236}">
                <a16:creationId xmlns:a16="http://schemas.microsoft.com/office/drawing/2014/main" id="{7504F1B2-D49A-1154-2FE8-8A6C1B70461A}"/>
              </a:ext>
            </a:extLst>
          </p:cNvPr>
          <p:cNvSpPr txBox="1"/>
          <p:nvPr/>
        </p:nvSpPr>
        <p:spPr>
          <a:xfrm>
            <a:off x="3172728" y="3350243"/>
            <a:ext cx="3705225" cy="369332"/>
          </a:xfrm>
          <a:prstGeom prst="rect">
            <a:avLst/>
          </a:prstGeom>
          <a:noFill/>
        </p:spPr>
        <p:txBody>
          <a:bodyPr wrap="square" rtlCol="0">
            <a:spAutoFit/>
          </a:bodyPr>
          <a:lstStyle/>
          <a:p>
            <a:r>
              <a:rPr lang="en-US" b="1" dirty="0">
                <a:solidFill>
                  <a:schemeClr val="accent5">
                    <a:lumMod val="75000"/>
                  </a:schemeClr>
                </a:solidFill>
              </a:rPr>
              <a:t>A SILENT KEY OBSERVER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6A22BC5E-EE91-E41D-FC8E-7C5B5AF6C00C}"/>
              </a:ext>
            </a:extLst>
          </p:cNvPr>
          <p:cNvSpPr txBox="1"/>
          <p:nvPr/>
        </p:nvSpPr>
        <p:spPr>
          <a:xfrm>
            <a:off x="2081784" y="1600200"/>
            <a:ext cx="7430035" cy="4093428"/>
          </a:xfrm>
          <a:prstGeom prst="rect">
            <a:avLst/>
          </a:prstGeom>
          <a:noFill/>
        </p:spPr>
        <p:txBody>
          <a:bodyPr wrap="square" numCol="1" rtlCol="0">
            <a:spAutoFit/>
          </a:bodyPr>
          <a:lstStyle/>
          <a:p>
            <a:r>
              <a:rPr lang="en-US" sz="2800" b="1" dirty="0">
                <a:solidFill>
                  <a:schemeClr val="accent4">
                    <a:lumMod val="75000"/>
                  </a:schemeClr>
                </a:solidFill>
              </a:rPr>
              <a:t>&gt; INTRODUCTION</a:t>
            </a:r>
          </a:p>
          <a:p>
            <a:r>
              <a:rPr lang="en-US" sz="2800" b="1" dirty="0">
                <a:solidFill>
                  <a:schemeClr val="accent4">
                    <a:lumMod val="75000"/>
                  </a:schemeClr>
                </a:solidFill>
              </a:rPr>
              <a:t>&gt; PROJECT STATEMENT</a:t>
            </a:r>
          </a:p>
          <a:p>
            <a:r>
              <a:rPr lang="en-US" sz="2800" b="1" dirty="0">
                <a:solidFill>
                  <a:schemeClr val="accent4">
                    <a:lumMod val="75000"/>
                  </a:schemeClr>
                </a:solidFill>
              </a:rPr>
              <a:t>&gt; PROJECT OVERVIEW</a:t>
            </a:r>
          </a:p>
          <a:p>
            <a:r>
              <a:rPr lang="en-US" sz="2800" b="1" dirty="0">
                <a:solidFill>
                  <a:schemeClr val="accent4">
                    <a:lumMod val="75000"/>
                  </a:schemeClr>
                </a:solidFill>
              </a:rPr>
              <a:t>&gt; WHO ARE THE END USERS?</a:t>
            </a:r>
          </a:p>
          <a:p>
            <a:r>
              <a:rPr lang="en-US" sz="2800" b="1" dirty="0">
                <a:solidFill>
                  <a:schemeClr val="accent4">
                    <a:lumMod val="75000"/>
                  </a:schemeClr>
                </a:solidFill>
              </a:rPr>
              <a:t>&gt; YOUR SOLUTION AND ITS VALUE  PROPOSITION</a:t>
            </a:r>
          </a:p>
          <a:p>
            <a:r>
              <a:rPr lang="en-US" sz="2800" b="1" spc="15" dirty="0">
                <a:solidFill>
                  <a:schemeClr val="accent4">
                    <a:lumMod val="75000"/>
                  </a:schemeClr>
                </a:solidFill>
              </a:rPr>
              <a:t>&gt; THE</a:t>
            </a:r>
            <a:r>
              <a:rPr lang="en-US" sz="2800" b="1" spc="20" dirty="0">
                <a:solidFill>
                  <a:schemeClr val="accent4">
                    <a:lumMod val="75000"/>
                  </a:schemeClr>
                </a:solidFill>
              </a:rPr>
              <a:t> </a:t>
            </a:r>
            <a:r>
              <a:rPr lang="en-US" sz="2800" b="1" spc="10" dirty="0">
                <a:solidFill>
                  <a:schemeClr val="accent4">
                    <a:lumMod val="75000"/>
                  </a:schemeClr>
                </a:solidFill>
              </a:rPr>
              <a:t>WOW</a:t>
            </a:r>
            <a:r>
              <a:rPr lang="en-US" sz="2800" b="1" spc="85" dirty="0">
                <a:solidFill>
                  <a:schemeClr val="accent4">
                    <a:lumMod val="75000"/>
                  </a:schemeClr>
                </a:solidFill>
              </a:rPr>
              <a:t> </a:t>
            </a:r>
            <a:r>
              <a:rPr lang="en-US" sz="2800" b="1" spc="10" dirty="0">
                <a:solidFill>
                  <a:schemeClr val="accent4">
                    <a:lumMod val="75000"/>
                  </a:schemeClr>
                </a:solidFill>
              </a:rPr>
              <a:t>IN</a:t>
            </a:r>
            <a:r>
              <a:rPr lang="en-US" sz="2800" b="1" spc="-5" dirty="0">
                <a:solidFill>
                  <a:schemeClr val="accent4">
                    <a:lumMod val="75000"/>
                  </a:schemeClr>
                </a:solidFill>
              </a:rPr>
              <a:t> </a:t>
            </a:r>
            <a:r>
              <a:rPr lang="en-US" sz="2800" b="1" spc="15" dirty="0">
                <a:solidFill>
                  <a:schemeClr val="accent4">
                    <a:lumMod val="75000"/>
                  </a:schemeClr>
                </a:solidFill>
              </a:rPr>
              <a:t>YOUR</a:t>
            </a:r>
            <a:r>
              <a:rPr lang="en-US" sz="2800" b="1" spc="-10" dirty="0">
                <a:solidFill>
                  <a:schemeClr val="accent4">
                    <a:lumMod val="75000"/>
                  </a:schemeClr>
                </a:solidFill>
              </a:rPr>
              <a:t> </a:t>
            </a:r>
            <a:r>
              <a:rPr lang="en-US" sz="2800" b="1" spc="20" dirty="0">
                <a:solidFill>
                  <a:schemeClr val="accent4">
                    <a:lumMod val="75000"/>
                  </a:schemeClr>
                </a:solidFill>
              </a:rPr>
              <a:t>SOLUTION</a:t>
            </a:r>
          </a:p>
          <a:p>
            <a:r>
              <a:rPr lang="en-US" sz="2800" b="1" spc="20" dirty="0">
                <a:solidFill>
                  <a:schemeClr val="accent4">
                    <a:lumMod val="75000"/>
                  </a:schemeClr>
                </a:solidFill>
              </a:rPr>
              <a:t>&gt; MODELLING</a:t>
            </a:r>
          </a:p>
          <a:p>
            <a:r>
              <a:rPr lang="en-US" sz="2800" b="1" spc="20" dirty="0">
                <a:solidFill>
                  <a:schemeClr val="accent4">
                    <a:lumMod val="75000"/>
                  </a:schemeClr>
                </a:solidFill>
              </a:rPr>
              <a:t>&gt; RESULT</a:t>
            </a:r>
            <a:endParaRPr lang="en-US" sz="2800" b="1" dirty="0">
              <a:solidFill>
                <a:schemeClr val="accent4">
                  <a:lumMod val="75000"/>
                </a:schemeClr>
              </a:solidFill>
            </a:endParaRP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0FFE626-4268-A5C3-014C-71026014BDC3}"/>
              </a:ext>
            </a:extLst>
          </p:cNvPr>
          <p:cNvSpPr txBox="1"/>
          <p:nvPr/>
        </p:nvSpPr>
        <p:spPr>
          <a:xfrm>
            <a:off x="503025" y="1773810"/>
            <a:ext cx="7523015" cy="3800475"/>
          </a:xfrm>
          <a:prstGeom prst="rect">
            <a:avLst/>
          </a:prstGeom>
          <a:noFill/>
        </p:spPr>
        <p:txBody>
          <a:bodyPr wrap="square" rtlCol="0">
            <a:spAutoFit/>
          </a:bodyPr>
          <a:lstStyle/>
          <a:p>
            <a:r>
              <a:rPr lang="en-US" sz="2400" dirty="0"/>
              <a:t>In today's digital age, monitoring and securing computer usage is increasingly important for both individuals and organizations. Parents need a way to ensure their children's online safety, employers require tools to monitor employee productivity and prevent data breaches, and cybersecurity professionals seek methods to detect unauthorized access to sensitive </a:t>
            </a:r>
            <a:r>
              <a:rPr lang="en-US" sz="2400" dirty="0" err="1"/>
              <a:t>information.Current</a:t>
            </a:r>
            <a:r>
              <a:rPr lang="en-US" sz="2400" dirty="0"/>
              <a:t> monitoring solutions often lack comprehensive keystroke logging capabilities, which can provide critical insights into user behavior and potential security threats.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3F9EB4-646C-9005-BD95-0B88A216B9C0}"/>
              </a:ext>
            </a:extLst>
          </p:cNvPr>
          <p:cNvSpPr txBox="1"/>
          <p:nvPr/>
        </p:nvSpPr>
        <p:spPr>
          <a:xfrm>
            <a:off x="685800" y="1600200"/>
            <a:ext cx="8458200" cy="4154984"/>
          </a:xfrm>
          <a:prstGeom prst="rect">
            <a:avLst/>
          </a:prstGeom>
          <a:noFill/>
        </p:spPr>
        <p:txBody>
          <a:bodyPr wrap="square" rtlCol="0">
            <a:spAutoFit/>
          </a:bodyPr>
          <a:lstStyle/>
          <a:p>
            <a:r>
              <a:rPr lang="en-US" sz="2400" dirty="0"/>
              <a:t>Additionally, existing keyloggers may not offer adequate data encryption, user consent mechanisms, or compatibility with multiple operating systems, leading to privacy concerns and limited usability . Therefore, there is a need for a secure, reliable, and ethically designed keylogger that can effectively capture keystrokes, store data securely, and operate transparently across different platforms while adhering to legal and ethical standards. This keylogger should provide detailed reports, easy deployment, and robust security features to address the needs of various stakeholders, including parents, employers, and cybersecurity experts.</a:t>
            </a:r>
          </a:p>
        </p:txBody>
      </p:sp>
      <p:sp>
        <p:nvSpPr>
          <p:cNvPr id="3" name="object 5">
            <a:extLst>
              <a:ext uri="{FF2B5EF4-FFF2-40B4-BE49-F238E27FC236}">
                <a16:creationId xmlns:a16="http://schemas.microsoft.com/office/drawing/2014/main" id="{4BC71869-B258-F1FD-83E0-3A89A897D47D}"/>
              </a:ext>
            </a:extLst>
          </p:cNvPr>
          <p:cNvSpPr/>
          <p:nvPr/>
        </p:nvSpPr>
        <p:spPr>
          <a:xfrm>
            <a:off x="8991600" y="3962400"/>
            <a:ext cx="1219200" cy="1057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grpSp>
        <p:nvGrpSpPr>
          <p:cNvPr id="4" name="object 2">
            <a:extLst>
              <a:ext uri="{FF2B5EF4-FFF2-40B4-BE49-F238E27FC236}">
                <a16:creationId xmlns:a16="http://schemas.microsoft.com/office/drawing/2014/main" id="{3116CCE7-6428-CEBF-6B6B-1953080EC726}"/>
              </a:ext>
            </a:extLst>
          </p:cNvPr>
          <p:cNvGrpSpPr/>
          <p:nvPr/>
        </p:nvGrpSpPr>
        <p:grpSpPr>
          <a:xfrm>
            <a:off x="715652" y="381000"/>
            <a:ext cx="933450" cy="838200"/>
            <a:chOff x="742950" y="1104900"/>
            <a:chExt cx="1743075" cy="1333500"/>
          </a:xfrm>
        </p:grpSpPr>
        <p:sp>
          <p:nvSpPr>
            <p:cNvPr id="5" name="object 3">
              <a:extLst>
                <a:ext uri="{FF2B5EF4-FFF2-40B4-BE49-F238E27FC236}">
                  <a16:creationId xmlns:a16="http://schemas.microsoft.com/office/drawing/2014/main" id="{346C6567-76A6-4A13-1185-997A0060CA72}"/>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6" name="object 4">
              <a:extLst>
                <a:ext uri="{FF2B5EF4-FFF2-40B4-BE49-F238E27FC236}">
                  <a16:creationId xmlns:a16="http://schemas.microsoft.com/office/drawing/2014/main" id="{FA04290A-385D-6576-B8D4-5338DD3ABE8F}"/>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extLst>
      <p:ext uri="{BB962C8B-B14F-4D97-AF65-F5344CB8AC3E}">
        <p14:creationId xmlns:p14="http://schemas.microsoft.com/office/powerpoint/2010/main" val="174824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B3526D7B-8D16-5CBF-FCD1-D5098E7AC1BB}"/>
              </a:ext>
            </a:extLst>
          </p:cNvPr>
          <p:cNvSpPr txBox="1"/>
          <p:nvPr/>
        </p:nvSpPr>
        <p:spPr>
          <a:xfrm>
            <a:off x="990599" y="2255996"/>
            <a:ext cx="7667625" cy="3108543"/>
          </a:xfrm>
          <a:prstGeom prst="rect">
            <a:avLst/>
          </a:prstGeom>
          <a:noFill/>
        </p:spPr>
        <p:txBody>
          <a:bodyPr wrap="square" rtlCol="0">
            <a:spAutoFit/>
          </a:bodyPr>
          <a:lstStyle/>
          <a:p>
            <a:r>
              <a:rPr lang="en-US" sz="2800" dirty="0"/>
              <a:t>The Secure Key Logger project aims to develop a sophisticated keystroke logging application designed to monitor and record user keystrokes on various operating systems. This tool will be utilized for legitimate purposes such as parental control, employee monitoring (with consent), and cybersecurity threat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2A4D39D1-82BD-5592-2141-C960B5F5820A}"/>
              </a:ext>
            </a:extLst>
          </p:cNvPr>
          <p:cNvSpPr txBox="1"/>
          <p:nvPr/>
        </p:nvSpPr>
        <p:spPr>
          <a:xfrm>
            <a:off x="838200" y="1590735"/>
            <a:ext cx="8001000" cy="4524315"/>
          </a:xfrm>
          <a:prstGeom prst="rect">
            <a:avLst/>
          </a:prstGeom>
          <a:noFill/>
        </p:spPr>
        <p:txBody>
          <a:bodyPr wrap="square" rtlCol="0">
            <a:spAutoFit/>
          </a:bodyPr>
          <a:lstStyle/>
          <a:p>
            <a:pPr marL="342900" indent="-342900">
              <a:buAutoNum type="arabicPeriod"/>
            </a:pPr>
            <a:r>
              <a:rPr lang="en-US" sz="2400" b="1" dirty="0"/>
              <a:t>*Parents:* </a:t>
            </a:r>
          </a:p>
          <a:p>
            <a:r>
              <a:rPr lang="en-US" dirty="0"/>
              <a:t>      - To monitor their children's online activities for safety and security.   </a:t>
            </a:r>
          </a:p>
          <a:p>
            <a:r>
              <a:rPr lang="en-US" dirty="0"/>
              <a:t>      - To ensure that children are not exposed to inappropriate content or engaging in risky behavior.</a:t>
            </a:r>
          </a:p>
          <a:p>
            <a:endParaRPr lang="en-US" dirty="0"/>
          </a:p>
          <a:p>
            <a:r>
              <a:rPr lang="en-US" sz="2400" b="1" dirty="0"/>
              <a:t>2. *Employers:*   </a:t>
            </a:r>
          </a:p>
          <a:p>
            <a:r>
              <a:rPr lang="en-US" dirty="0"/>
              <a:t>      - To track employee productivity and ensure that company resources are being used appropriately.   </a:t>
            </a:r>
          </a:p>
          <a:p>
            <a:r>
              <a:rPr lang="en-US" dirty="0"/>
              <a:t>      - To monitor for any unauthorized activities that could lead to data breaches or other security issues.</a:t>
            </a:r>
          </a:p>
          <a:p>
            <a:endParaRPr lang="en-US" dirty="0"/>
          </a:p>
          <a:p>
            <a:r>
              <a:rPr lang="en-US" sz="2400" b="1" dirty="0"/>
              <a:t>3. *Cybersecurity Professionals:*  </a:t>
            </a:r>
          </a:p>
          <a:p>
            <a:r>
              <a:rPr lang="en-US" dirty="0"/>
              <a:t>      - To detect unauthorized access and malicious activities on company networks or personal devices.  </a:t>
            </a:r>
          </a:p>
          <a:p>
            <a:r>
              <a:rPr lang="en-US" dirty="0"/>
              <a:t>      - To analyze security incidents and understand how breaches occur.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54F2F-723D-0EDB-FB63-10E36337D4F0}"/>
              </a:ext>
            </a:extLst>
          </p:cNvPr>
          <p:cNvSpPr txBox="1"/>
          <p:nvPr/>
        </p:nvSpPr>
        <p:spPr>
          <a:xfrm>
            <a:off x="914400" y="1447800"/>
            <a:ext cx="8305800" cy="3693319"/>
          </a:xfrm>
          <a:prstGeom prst="rect">
            <a:avLst/>
          </a:prstGeom>
          <a:noFill/>
        </p:spPr>
        <p:txBody>
          <a:bodyPr wrap="square" rtlCol="0">
            <a:spAutoFit/>
          </a:bodyPr>
          <a:lstStyle/>
          <a:p>
            <a:r>
              <a:rPr lang="en-US" sz="2400" b="1" dirty="0"/>
              <a:t>4. *Educational Institutions:*  </a:t>
            </a:r>
          </a:p>
          <a:p>
            <a:r>
              <a:rPr lang="en-US" dirty="0"/>
              <a:t>       - To monitor computer usage in schools and colleges to ensure that students are      using resources    for educational purposes.   </a:t>
            </a:r>
          </a:p>
          <a:p>
            <a:r>
              <a:rPr lang="en-US" dirty="0"/>
              <a:t>       - To prevent cyberbullying and access to harmful content.</a:t>
            </a:r>
          </a:p>
          <a:p>
            <a:endParaRPr lang="en-US" dirty="0"/>
          </a:p>
          <a:p>
            <a:r>
              <a:rPr lang="en-US" sz="2400" b="1" dirty="0"/>
              <a:t>5. *Law Enforcement Agencies:*   </a:t>
            </a:r>
          </a:p>
          <a:p>
            <a:r>
              <a:rPr lang="en-US" dirty="0"/>
              <a:t>      - To track and gather evidence against individuals involved in cybercrimes.                             -To monitor suspects under investigation in accordance with legal regulations.</a:t>
            </a:r>
          </a:p>
          <a:p>
            <a:endParaRPr lang="en-US" dirty="0"/>
          </a:p>
          <a:p>
            <a:r>
              <a:rPr lang="en-US" sz="2400" b="1" dirty="0"/>
              <a:t>6. *Individuals:*  </a:t>
            </a:r>
          </a:p>
          <a:p>
            <a:r>
              <a:rPr lang="en-US" dirty="0"/>
              <a:t>       - To monitor personal devices for unauthorized access or to keep track of their own    activities for productivity reasons.</a:t>
            </a:r>
          </a:p>
        </p:txBody>
      </p:sp>
    </p:spTree>
    <p:extLst>
      <p:ext uri="{BB962C8B-B14F-4D97-AF65-F5344CB8AC3E}">
        <p14:creationId xmlns:p14="http://schemas.microsoft.com/office/powerpoint/2010/main" val="264273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46FA0EDD-5E10-87EF-0EA6-182D86B425D4}"/>
              </a:ext>
            </a:extLst>
          </p:cNvPr>
          <p:cNvSpPr txBox="1"/>
          <p:nvPr/>
        </p:nvSpPr>
        <p:spPr>
          <a:xfrm>
            <a:off x="2819400" y="2407791"/>
            <a:ext cx="6172200" cy="3046988"/>
          </a:xfrm>
          <a:prstGeom prst="rect">
            <a:avLst/>
          </a:prstGeom>
          <a:noFill/>
        </p:spPr>
        <p:txBody>
          <a:bodyPr wrap="square" rtlCol="0">
            <a:spAutoFit/>
          </a:bodyPr>
          <a:lstStyle/>
          <a:p>
            <a:r>
              <a:rPr lang="en-US" sz="2400" dirty="0" err="1"/>
              <a:t>SecureKey</a:t>
            </a:r>
            <a:r>
              <a:rPr lang="en-US" sz="2400" dirty="0"/>
              <a:t> Logger is a sophisticated, secure, and ethical keystroke logging application designed to cater to various user needs, including parental control, employee monitoring, cybersecurity threat detection, and personal productivity tracking. It offers comprehensive monitoring capabilities while prioritizing data security, user privacy, and legal compliance.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829</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Trebuchet MS</vt:lpstr>
      <vt:lpstr>Office Theme</vt:lpstr>
      <vt:lpstr>Student Name:-YALLA SANJAY   </vt:lpstr>
      <vt:lpstr>PROJECT TITLE</vt:lpstr>
      <vt:lpstr>AGENDA</vt:lpstr>
      <vt:lpstr>PROBLEM STATEMENT</vt:lpstr>
      <vt:lpstr>PowerPoint Presentation</vt:lpstr>
      <vt:lpstr>PROJECT OVERVIEW</vt:lpstr>
      <vt:lpstr>WHO ARE THE END USERS?</vt:lpstr>
      <vt:lpstr>PowerPoint Presentation</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asus</cp:lastModifiedBy>
  <cp:revision>2</cp:revision>
  <dcterms:created xsi:type="dcterms:W3CDTF">2024-06-03T05:48:59Z</dcterms:created>
  <dcterms:modified xsi:type="dcterms:W3CDTF">2024-06-06T12:48:58Z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