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0" r:id="rId2"/>
    <p:sldId id="301" r:id="rId3"/>
    <p:sldId id="300" r:id="rId4"/>
    <p:sldId id="261" r:id="rId5"/>
    <p:sldId id="302" r:id="rId6"/>
    <p:sldId id="303" r:id="rId7"/>
    <p:sldId id="304" r:id="rId8"/>
    <p:sldId id="305" r:id="rId9"/>
    <p:sldId id="306" r:id="rId10"/>
    <p:sldId id="307" r:id="rId11"/>
    <p:sldId id="308" r:id="rId12"/>
    <p:sldId id="309"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114" y="-58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FC8125F2-22D0-4373-AB5F-DC0377C437AA}" type="datetimeFigureOut">
              <a:rPr lang="en-US" smtClean="0"/>
              <a:pPr/>
              <a:t>9/8/2019</a:t>
            </a:fld>
            <a:endParaRPr lang="en-US"/>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96D111DA-2FD2-41E0-A841-E15EED1A6A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D111DA-2FD2-41E0-A841-E15EED1A6AB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33dfcdc84_0_13:notes"/>
          <p:cNvSpPr>
            <a:spLocks noGrp="1" noRot="1" noChangeAspect="1"/>
          </p:cNvSpPr>
          <p:nvPr>
            <p:ph type="sldImg" idx="2"/>
          </p:nvPr>
        </p:nvSpPr>
        <p:spPr>
          <a:xfrm>
            <a:off x="5715000" y="771525"/>
            <a:ext cx="6858000"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33dfcdc84_0_13:notes"/>
          <p:cNvSpPr txBox="1">
            <a:spLocks noGrp="1"/>
          </p:cNvSpPr>
          <p:nvPr>
            <p:ph type="body" idx="1"/>
          </p:nvPr>
        </p:nvSpPr>
        <p:spPr>
          <a:xfrm>
            <a:off x="1828800" y="4886325"/>
            <a:ext cx="14630400" cy="4629150"/>
          </a:xfrm>
          <a:prstGeom prst="rect">
            <a:avLst/>
          </a:prstGeom>
        </p:spPr>
        <p:txBody>
          <a:bodyPr spcFirstLastPara="1" wrap="square" lIns="163258" tIns="163258" rIns="163258" bIns="163258"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3dfcdc84_0_26:notes"/>
          <p:cNvSpPr>
            <a:spLocks noGrp="1" noRot="1" noChangeAspect="1"/>
          </p:cNvSpPr>
          <p:nvPr>
            <p:ph type="sldImg" idx="2"/>
          </p:nvPr>
        </p:nvSpPr>
        <p:spPr>
          <a:xfrm>
            <a:off x="5715000" y="771525"/>
            <a:ext cx="6858000"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33dfcdc84_0_26:notes"/>
          <p:cNvSpPr txBox="1">
            <a:spLocks noGrp="1"/>
          </p:cNvSpPr>
          <p:nvPr>
            <p:ph type="body" idx="1"/>
          </p:nvPr>
        </p:nvSpPr>
        <p:spPr>
          <a:xfrm>
            <a:off x="1828800" y="4886325"/>
            <a:ext cx="14630400" cy="4629150"/>
          </a:xfrm>
          <a:prstGeom prst="rect">
            <a:avLst/>
          </a:prstGeom>
        </p:spPr>
        <p:txBody>
          <a:bodyPr spcFirstLastPara="1" wrap="square" lIns="163258" tIns="163258" rIns="163258" bIns="163258"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5254" y="337009"/>
            <a:ext cx="17668875" cy="0"/>
          </a:xfrm>
          <a:custGeom>
            <a:avLst/>
            <a:gdLst/>
            <a:ahLst/>
            <a:cxnLst/>
            <a:rect l="l" t="t" r="r" b="b"/>
            <a:pathLst>
              <a:path w="17668875">
                <a:moveTo>
                  <a:pt x="0" y="0"/>
                </a:moveTo>
                <a:lnTo>
                  <a:pt x="17668871" y="0"/>
                </a:lnTo>
              </a:path>
            </a:pathLst>
          </a:custGeom>
          <a:ln w="64766">
            <a:solidFill>
              <a:srgbClr val="000000"/>
            </a:solidFill>
          </a:ln>
        </p:spPr>
        <p:txBody>
          <a:bodyPr wrap="square" lIns="0" tIns="0" rIns="0" bIns="0" rtlCol="0"/>
          <a:lstStyle/>
          <a:p>
            <a:endParaRPr/>
          </a:p>
        </p:txBody>
      </p:sp>
      <p:sp>
        <p:nvSpPr>
          <p:cNvPr id="17" name="bk object 17"/>
          <p:cNvSpPr/>
          <p:nvPr/>
        </p:nvSpPr>
        <p:spPr>
          <a:xfrm>
            <a:off x="317807" y="369392"/>
            <a:ext cx="0" cy="9546590"/>
          </a:xfrm>
          <a:custGeom>
            <a:avLst/>
            <a:gdLst/>
            <a:ahLst/>
            <a:cxnLst/>
            <a:rect l="l" t="t" r="r" b="b"/>
            <a:pathLst>
              <a:path h="9546590">
                <a:moveTo>
                  <a:pt x="0" y="0"/>
                </a:moveTo>
                <a:lnTo>
                  <a:pt x="0" y="9546065"/>
                </a:lnTo>
              </a:path>
            </a:pathLst>
          </a:custGeom>
          <a:ln w="65106">
            <a:solidFill>
              <a:srgbClr val="000000"/>
            </a:solidFill>
          </a:ln>
        </p:spPr>
        <p:txBody>
          <a:bodyPr wrap="square" lIns="0" tIns="0" rIns="0" bIns="0" rtlCol="0"/>
          <a:lstStyle/>
          <a:p>
            <a:endParaRPr/>
          </a:p>
        </p:txBody>
      </p:sp>
      <p:sp>
        <p:nvSpPr>
          <p:cNvPr id="18" name="bk object 18"/>
          <p:cNvSpPr/>
          <p:nvPr/>
        </p:nvSpPr>
        <p:spPr>
          <a:xfrm>
            <a:off x="285254" y="9948475"/>
            <a:ext cx="17668875" cy="0"/>
          </a:xfrm>
          <a:custGeom>
            <a:avLst/>
            <a:gdLst/>
            <a:ahLst/>
            <a:cxnLst/>
            <a:rect l="l" t="t" r="r" b="b"/>
            <a:pathLst>
              <a:path w="17668875">
                <a:moveTo>
                  <a:pt x="0" y="0"/>
                </a:moveTo>
                <a:lnTo>
                  <a:pt x="17668871" y="0"/>
                </a:lnTo>
              </a:path>
            </a:pathLst>
          </a:custGeom>
          <a:ln w="66036">
            <a:solidFill>
              <a:srgbClr val="000000"/>
            </a:solidFill>
          </a:ln>
        </p:spPr>
        <p:txBody>
          <a:bodyPr wrap="square" lIns="0" tIns="0" rIns="0" bIns="0" rtlCol="0"/>
          <a:lstStyle/>
          <a:p>
            <a:endParaRPr/>
          </a:p>
        </p:txBody>
      </p:sp>
      <p:sp>
        <p:nvSpPr>
          <p:cNvPr id="19" name="bk object 19"/>
          <p:cNvSpPr/>
          <p:nvPr/>
        </p:nvSpPr>
        <p:spPr>
          <a:xfrm>
            <a:off x="17920879" y="369725"/>
            <a:ext cx="0" cy="9545955"/>
          </a:xfrm>
          <a:custGeom>
            <a:avLst/>
            <a:gdLst/>
            <a:ahLst/>
            <a:cxnLst/>
            <a:rect l="l" t="t" r="r" b="b"/>
            <a:pathLst>
              <a:path h="9545955">
                <a:moveTo>
                  <a:pt x="0" y="0"/>
                </a:moveTo>
                <a:lnTo>
                  <a:pt x="0" y="9545801"/>
                </a:lnTo>
              </a:path>
            </a:pathLst>
          </a:custGeom>
          <a:ln w="66491">
            <a:solidFill>
              <a:srgbClr val="000000"/>
            </a:solidFill>
          </a:ln>
        </p:spPr>
        <p:txBody>
          <a:bodyPr wrap="square" lIns="0" tIns="0" rIns="0" bIns="0" rtlCol="0"/>
          <a:lstStyle/>
          <a:p>
            <a:endParaRPr/>
          </a:p>
        </p:txBody>
      </p:sp>
      <p:sp>
        <p:nvSpPr>
          <p:cNvPr id="20" name="bk object 20"/>
          <p:cNvSpPr/>
          <p:nvPr/>
        </p:nvSpPr>
        <p:spPr>
          <a:xfrm>
            <a:off x="1102518" y="1280170"/>
            <a:ext cx="161925" cy="16192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78409" y="981719"/>
            <a:ext cx="15331181" cy="6654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4465701" y="5768537"/>
            <a:ext cx="9356597" cy="1366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4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182850" tIns="182850" rIns="182850" bIns="182850" anchor="t" anchorCtr="0">
            <a:noAutofit/>
          </a:bodyPr>
          <a:lstStyle>
            <a:lvl1pPr marL="914400" lvl="0" indent="-685800">
              <a:spcBef>
                <a:spcPts val="0"/>
              </a:spcBef>
              <a:spcAft>
                <a:spcPts val="0"/>
              </a:spcAft>
              <a:buSzPts val="1800"/>
              <a:buChar char="●"/>
              <a:defRPr/>
            </a:lvl1pPr>
            <a:lvl2pPr marL="1828800" lvl="1" indent="-635000">
              <a:spcBef>
                <a:spcPts val="3200"/>
              </a:spcBef>
              <a:spcAft>
                <a:spcPts val="0"/>
              </a:spcAft>
              <a:buSzPts val="1400"/>
              <a:buChar char="○"/>
              <a:defRPr/>
            </a:lvl2pPr>
            <a:lvl3pPr marL="2743200" lvl="2" indent="-635000">
              <a:spcBef>
                <a:spcPts val="3200"/>
              </a:spcBef>
              <a:spcAft>
                <a:spcPts val="0"/>
              </a:spcAft>
              <a:buSzPts val="1400"/>
              <a:buChar char="■"/>
              <a:defRPr/>
            </a:lvl3pPr>
            <a:lvl4pPr marL="3657600" lvl="3" indent="-635000">
              <a:spcBef>
                <a:spcPts val="3200"/>
              </a:spcBef>
              <a:spcAft>
                <a:spcPts val="0"/>
              </a:spcAft>
              <a:buSzPts val="1400"/>
              <a:buChar char="●"/>
              <a:defRPr/>
            </a:lvl4pPr>
            <a:lvl5pPr marL="4572000" lvl="4" indent="-635000">
              <a:spcBef>
                <a:spcPts val="3200"/>
              </a:spcBef>
              <a:spcAft>
                <a:spcPts val="0"/>
              </a:spcAft>
              <a:buSzPts val="1400"/>
              <a:buChar char="○"/>
              <a:defRPr/>
            </a:lvl5pPr>
            <a:lvl6pPr marL="5486400" lvl="5" indent="-635000">
              <a:spcBef>
                <a:spcPts val="3200"/>
              </a:spcBef>
              <a:spcAft>
                <a:spcPts val="0"/>
              </a:spcAft>
              <a:buSzPts val="1400"/>
              <a:buChar char="■"/>
              <a:defRPr/>
            </a:lvl6pPr>
            <a:lvl7pPr marL="6400800" lvl="6" indent="-635000">
              <a:spcBef>
                <a:spcPts val="3200"/>
              </a:spcBef>
              <a:spcAft>
                <a:spcPts val="0"/>
              </a:spcAft>
              <a:buSzPts val="1400"/>
              <a:buChar char="●"/>
              <a:defRPr/>
            </a:lvl7pPr>
            <a:lvl8pPr marL="7315200" lvl="7" indent="-635000">
              <a:spcBef>
                <a:spcPts val="3200"/>
              </a:spcBef>
              <a:spcAft>
                <a:spcPts val="0"/>
              </a:spcAft>
              <a:buSzPts val="1400"/>
              <a:buChar char="○"/>
              <a:defRPr/>
            </a:lvl8pPr>
            <a:lvl9pPr marL="8229600" lvl="8" indent="-635000">
              <a:spcBef>
                <a:spcPts val="3200"/>
              </a:spcBef>
              <a:spcAft>
                <a:spcPts val="320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5254" y="337009"/>
            <a:ext cx="17668875" cy="0"/>
          </a:xfrm>
          <a:custGeom>
            <a:avLst/>
            <a:gdLst/>
            <a:ahLst/>
            <a:cxnLst/>
            <a:rect l="l" t="t" r="r" b="b"/>
            <a:pathLst>
              <a:path w="17668875">
                <a:moveTo>
                  <a:pt x="0" y="0"/>
                </a:moveTo>
                <a:lnTo>
                  <a:pt x="17668871" y="0"/>
                </a:lnTo>
              </a:path>
            </a:pathLst>
          </a:custGeom>
          <a:ln w="64766">
            <a:solidFill>
              <a:srgbClr val="000000"/>
            </a:solidFill>
          </a:ln>
        </p:spPr>
        <p:txBody>
          <a:bodyPr wrap="square" lIns="0" tIns="0" rIns="0" bIns="0" rtlCol="0"/>
          <a:lstStyle/>
          <a:p>
            <a:endParaRPr/>
          </a:p>
        </p:txBody>
      </p:sp>
      <p:sp>
        <p:nvSpPr>
          <p:cNvPr id="17" name="bk object 17"/>
          <p:cNvSpPr/>
          <p:nvPr/>
        </p:nvSpPr>
        <p:spPr>
          <a:xfrm>
            <a:off x="317807" y="369392"/>
            <a:ext cx="0" cy="9546590"/>
          </a:xfrm>
          <a:custGeom>
            <a:avLst/>
            <a:gdLst/>
            <a:ahLst/>
            <a:cxnLst/>
            <a:rect l="l" t="t" r="r" b="b"/>
            <a:pathLst>
              <a:path h="9546590">
                <a:moveTo>
                  <a:pt x="0" y="0"/>
                </a:moveTo>
                <a:lnTo>
                  <a:pt x="0" y="9546065"/>
                </a:lnTo>
              </a:path>
            </a:pathLst>
          </a:custGeom>
          <a:ln w="65106">
            <a:solidFill>
              <a:srgbClr val="000000"/>
            </a:solidFill>
          </a:ln>
        </p:spPr>
        <p:txBody>
          <a:bodyPr wrap="square" lIns="0" tIns="0" rIns="0" bIns="0" rtlCol="0"/>
          <a:lstStyle/>
          <a:p>
            <a:endParaRPr/>
          </a:p>
        </p:txBody>
      </p:sp>
      <p:sp>
        <p:nvSpPr>
          <p:cNvPr id="18" name="bk object 18"/>
          <p:cNvSpPr/>
          <p:nvPr/>
        </p:nvSpPr>
        <p:spPr>
          <a:xfrm>
            <a:off x="285254" y="9948475"/>
            <a:ext cx="17668875" cy="0"/>
          </a:xfrm>
          <a:custGeom>
            <a:avLst/>
            <a:gdLst/>
            <a:ahLst/>
            <a:cxnLst/>
            <a:rect l="l" t="t" r="r" b="b"/>
            <a:pathLst>
              <a:path w="17668875">
                <a:moveTo>
                  <a:pt x="0" y="0"/>
                </a:moveTo>
                <a:lnTo>
                  <a:pt x="17668871" y="0"/>
                </a:lnTo>
              </a:path>
            </a:pathLst>
          </a:custGeom>
          <a:ln w="66036">
            <a:solidFill>
              <a:srgbClr val="000000"/>
            </a:solidFill>
          </a:ln>
        </p:spPr>
        <p:txBody>
          <a:bodyPr wrap="square" lIns="0" tIns="0" rIns="0" bIns="0" rtlCol="0"/>
          <a:lstStyle/>
          <a:p>
            <a:endParaRPr/>
          </a:p>
        </p:txBody>
      </p:sp>
      <p:sp>
        <p:nvSpPr>
          <p:cNvPr id="19" name="bk object 19"/>
          <p:cNvSpPr/>
          <p:nvPr/>
        </p:nvSpPr>
        <p:spPr>
          <a:xfrm>
            <a:off x="17920879" y="369725"/>
            <a:ext cx="0" cy="9545955"/>
          </a:xfrm>
          <a:custGeom>
            <a:avLst/>
            <a:gdLst/>
            <a:ahLst/>
            <a:cxnLst/>
            <a:rect l="l" t="t" r="r" b="b"/>
            <a:pathLst>
              <a:path h="9545955">
                <a:moveTo>
                  <a:pt x="0" y="0"/>
                </a:moveTo>
                <a:lnTo>
                  <a:pt x="0" y="9545801"/>
                </a:lnTo>
              </a:path>
            </a:pathLst>
          </a:custGeom>
          <a:ln w="66491">
            <a:solidFill>
              <a:srgbClr val="000000"/>
            </a:solidFill>
          </a:ln>
        </p:spPr>
        <p:txBody>
          <a:bodyPr wrap="square" lIns="0" tIns="0" rIns="0" bIns="0" rtlCol="0"/>
          <a:lstStyle/>
          <a:p>
            <a:endParaRPr/>
          </a:p>
        </p:txBody>
      </p:sp>
      <p:sp>
        <p:nvSpPr>
          <p:cNvPr id="2" name="Holder 2"/>
          <p:cNvSpPr>
            <a:spLocks noGrp="1"/>
          </p:cNvSpPr>
          <p:nvPr>
            <p:ph type="title"/>
          </p:nvPr>
        </p:nvSpPr>
        <p:spPr>
          <a:xfrm>
            <a:off x="3405936" y="960153"/>
            <a:ext cx="11476126" cy="1000760"/>
          </a:xfrm>
          <a:prstGeom prst="rect">
            <a:avLst/>
          </a:prstGeom>
        </p:spPr>
        <p:txBody>
          <a:bodyPr wrap="square" lIns="0" tIns="0" rIns="0" bIns="0">
            <a:spAutoFit/>
          </a:bodyPr>
          <a:lstStyle>
            <a:lvl1pPr>
              <a:defRPr sz="6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768995" y="3012249"/>
            <a:ext cx="14750008" cy="2832100"/>
          </a:xfrm>
          <a:prstGeom prst="rect">
            <a:avLst/>
          </a:prstGeom>
        </p:spPr>
        <p:txBody>
          <a:bodyPr wrap="square" lIns="0" tIns="0" rIns="0" bIns="0">
            <a:spAutoFit/>
          </a:bodyPr>
          <a:lstStyle>
            <a:lvl1pPr>
              <a:defRPr sz="4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9/8/2019</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40.jpeg"/></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5.xml"/><Relationship Id="rId5" Type="http://schemas.openxmlformats.org/officeDocument/2006/relationships/image" Target="../media/image47.jpe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5.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4.png"/><Relationship Id="rId1" Type="http://schemas.openxmlformats.org/officeDocument/2006/relationships/slideLayout" Target="../slideLayouts/slideLayout5.xml"/><Relationship Id="rId5" Type="http://schemas.openxmlformats.org/officeDocument/2006/relationships/image" Target="../media/image56.jpe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325740"/>
            <a:ext cx="13030200" cy="3466462"/>
          </a:xfrm>
          <a:prstGeom prst="rect">
            <a:avLst/>
          </a:prstGeom>
        </p:spPr>
        <p:txBody>
          <a:bodyPr vert="horz" wrap="square" lIns="0" tIns="12700" rIns="0" bIns="0" rtlCol="0">
            <a:spAutoFit/>
          </a:bodyPr>
          <a:lstStyle/>
          <a:p>
            <a:pPr marL="12700" marR="5080" indent="-635" algn="ctr">
              <a:lnSpc>
                <a:spcPct val="116300"/>
              </a:lnSpc>
              <a:spcBef>
                <a:spcPts val="100"/>
              </a:spcBef>
            </a:pPr>
            <a:r>
              <a:rPr lang="en-US" sz="6000" u="sng" spc="120" dirty="0" smtClean="0">
                <a:latin typeface="Times New Roman"/>
                <a:cs typeface="Times New Roman"/>
              </a:rPr>
              <a:t>Module-2</a:t>
            </a:r>
            <a:r>
              <a:rPr lang="en-US" sz="6000" i="1" spc="120" dirty="0" smtClean="0">
                <a:latin typeface="Times New Roman"/>
                <a:cs typeface="Times New Roman"/>
              </a:rPr>
              <a:t/>
            </a:r>
            <a:br>
              <a:rPr lang="en-US" sz="6000" i="1" spc="120" dirty="0" smtClean="0">
                <a:latin typeface="Times New Roman"/>
                <a:cs typeface="Times New Roman"/>
              </a:rPr>
            </a:br>
            <a:r>
              <a:rPr lang="en-US" sz="6000" i="1" spc="120" dirty="0" smtClean="0">
                <a:latin typeface="Times New Roman"/>
                <a:cs typeface="Times New Roman"/>
              </a:rPr>
              <a:t/>
            </a:r>
            <a:br>
              <a:rPr lang="en-US" sz="6000" i="1" spc="120" dirty="0" smtClean="0">
                <a:latin typeface="Times New Roman"/>
                <a:cs typeface="Times New Roman"/>
              </a:rPr>
            </a:br>
            <a:r>
              <a:rPr lang="en-US" sz="8000" b="1" spc="120" dirty="0" smtClean="0"/>
              <a:t>Decision Tree Learning</a:t>
            </a:r>
            <a:endParaRPr sz="8000" b="1">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783" y="169411"/>
            <a:ext cx="16594195" cy="1130969"/>
          </a:xfrm>
          <a:prstGeom prst="rect">
            <a:avLst/>
          </a:prstGeom>
        </p:spPr>
        <p:txBody>
          <a:bodyPr vert="horz" wrap="square" lIns="0" tIns="22751" rIns="0" bIns="0" rtlCol="0">
            <a:spAutoFit/>
          </a:bodyPr>
          <a:lstStyle/>
          <a:p>
            <a:pPr marL="22751">
              <a:spcBef>
                <a:spcPts val="179"/>
              </a:spcBef>
            </a:pPr>
            <a:r>
              <a:rPr sz="7200" spc="-9" dirty="0"/>
              <a:t>Decision </a:t>
            </a:r>
            <a:r>
              <a:rPr sz="7200" dirty="0"/>
              <a:t>Trees </a:t>
            </a:r>
            <a:r>
              <a:rPr sz="7200" spc="-9" dirty="0"/>
              <a:t>as </a:t>
            </a:r>
            <a:r>
              <a:rPr sz="7200" dirty="0"/>
              <a:t>If-then-else</a:t>
            </a:r>
            <a:r>
              <a:rPr sz="7200" spc="-107" dirty="0"/>
              <a:t> </a:t>
            </a:r>
            <a:r>
              <a:rPr sz="7200" spc="-9" dirty="0"/>
              <a:t>rule</a:t>
            </a:r>
            <a:endParaRPr sz="7200"/>
          </a:p>
        </p:txBody>
      </p:sp>
      <p:sp>
        <p:nvSpPr>
          <p:cNvPr id="3" name="object 3"/>
          <p:cNvSpPr/>
          <p:nvPr/>
        </p:nvSpPr>
        <p:spPr>
          <a:xfrm>
            <a:off x="533400" y="1485900"/>
            <a:ext cx="8458200" cy="60197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659784" y="3652076"/>
            <a:ext cx="7965978" cy="27106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528536" y="2497942"/>
            <a:ext cx="362958" cy="1269622"/>
          </a:xfrm>
          <a:custGeom>
            <a:avLst/>
            <a:gdLst/>
            <a:ahLst/>
            <a:cxnLst/>
            <a:rect l="l" t="t" r="r" b="b"/>
            <a:pathLst>
              <a:path w="180975" h="843280">
                <a:moveTo>
                  <a:pt x="32711" y="767246"/>
                </a:moveTo>
                <a:lnTo>
                  <a:pt x="0" y="761238"/>
                </a:lnTo>
                <a:lnTo>
                  <a:pt x="23622" y="842771"/>
                </a:lnTo>
                <a:lnTo>
                  <a:pt x="30479" y="833662"/>
                </a:lnTo>
                <a:lnTo>
                  <a:pt x="30479" y="779526"/>
                </a:lnTo>
                <a:lnTo>
                  <a:pt x="32711" y="767246"/>
                </a:lnTo>
                <a:close/>
              </a:path>
              <a:path w="180975" h="843280">
                <a:moveTo>
                  <a:pt x="41828" y="768920"/>
                </a:moveTo>
                <a:lnTo>
                  <a:pt x="32711" y="767246"/>
                </a:lnTo>
                <a:lnTo>
                  <a:pt x="30479" y="779526"/>
                </a:lnTo>
                <a:lnTo>
                  <a:pt x="31242" y="783335"/>
                </a:lnTo>
                <a:lnTo>
                  <a:pt x="34290" y="784859"/>
                </a:lnTo>
                <a:lnTo>
                  <a:pt x="37338" y="784097"/>
                </a:lnTo>
                <a:lnTo>
                  <a:pt x="39624" y="781049"/>
                </a:lnTo>
                <a:lnTo>
                  <a:pt x="41828" y="768920"/>
                </a:lnTo>
                <a:close/>
              </a:path>
              <a:path w="180975" h="843280">
                <a:moveTo>
                  <a:pt x="74675" y="774953"/>
                </a:moveTo>
                <a:lnTo>
                  <a:pt x="41828" y="768920"/>
                </a:lnTo>
                <a:lnTo>
                  <a:pt x="39624" y="781049"/>
                </a:lnTo>
                <a:lnTo>
                  <a:pt x="37338" y="784097"/>
                </a:lnTo>
                <a:lnTo>
                  <a:pt x="34290" y="784859"/>
                </a:lnTo>
                <a:lnTo>
                  <a:pt x="31242" y="783335"/>
                </a:lnTo>
                <a:lnTo>
                  <a:pt x="30479" y="779526"/>
                </a:lnTo>
                <a:lnTo>
                  <a:pt x="30479" y="833662"/>
                </a:lnTo>
                <a:lnTo>
                  <a:pt x="74675" y="774953"/>
                </a:lnTo>
                <a:close/>
              </a:path>
              <a:path w="180975" h="843280">
                <a:moveTo>
                  <a:pt x="180594" y="5333"/>
                </a:moveTo>
                <a:lnTo>
                  <a:pt x="179831" y="1523"/>
                </a:lnTo>
                <a:lnTo>
                  <a:pt x="176783" y="0"/>
                </a:lnTo>
                <a:lnTo>
                  <a:pt x="172974" y="761"/>
                </a:lnTo>
                <a:lnTo>
                  <a:pt x="171450" y="3809"/>
                </a:lnTo>
                <a:lnTo>
                  <a:pt x="32711" y="767246"/>
                </a:lnTo>
                <a:lnTo>
                  <a:pt x="41828" y="768920"/>
                </a:lnTo>
                <a:lnTo>
                  <a:pt x="180594" y="5333"/>
                </a:lnTo>
                <a:close/>
              </a:path>
            </a:pathLst>
          </a:custGeom>
          <a:solidFill>
            <a:srgbClr val="000000"/>
          </a:solidFill>
        </p:spPr>
        <p:txBody>
          <a:bodyPr wrap="square" lIns="0" tIns="0" rIns="0" bIns="0" rtlCol="0"/>
          <a:lstStyle/>
          <a:p>
            <a:endParaRPr/>
          </a:p>
        </p:txBody>
      </p:sp>
      <p:sp>
        <p:nvSpPr>
          <p:cNvPr id="6" name="object 6"/>
          <p:cNvSpPr txBox="1"/>
          <p:nvPr/>
        </p:nvSpPr>
        <p:spPr>
          <a:xfrm>
            <a:off x="12811788" y="1816478"/>
            <a:ext cx="2750841" cy="563658"/>
          </a:xfrm>
          <a:prstGeom prst="rect">
            <a:avLst/>
          </a:prstGeom>
          <a:solidFill>
            <a:srgbClr val="CCFFCC"/>
          </a:solidFill>
        </p:spPr>
        <p:txBody>
          <a:bodyPr vert="horz" wrap="square" lIns="0" tIns="70527" rIns="0" bIns="0" rtlCol="0">
            <a:spAutoFit/>
          </a:bodyPr>
          <a:lstStyle/>
          <a:p>
            <a:pPr marL="164943">
              <a:spcBef>
                <a:spcPts val="555"/>
              </a:spcBef>
            </a:pPr>
            <a:r>
              <a:rPr sz="3200" spc="-18" dirty="0">
                <a:latin typeface="Arial"/>
                <a:cs typeface="Arial"/>
              </a:rPr>
              <a:t>conjunction</a:t>
            </a:r>
            <a:endParaRPr sz="3200">
              <a:latin typeface="Arial"/>
              <a:cs typeface="Arial"/>
            </a:endParaRPr>
          </a:p>
        </p:txBody>
      </p:sp>
      <p:sp>
        <p:nvSpPr>
          <p:cNvPr id="7" name="object 7"/>
          <p:cNvSpPr txBox="1"/>
          <p:nvPr/>
        </p:nvSpPr>
        <p:spPr>
          <a:xfrm>
            <a:off x="8610600" y="2275377"/>
            <a:ext cx="2895600" cy="563658"/>
          </a:xfrm>
          <a:prstGeom prst="rect">
            <a:avLst/>
          </a:prstGeom>
          <a:solidFill>
            <a:srgbClr val="EFF7A7"/>
          </a:solidFill>
        </p:spPr>
        <p:txBody>
          <a:bodyPr vert="horz" wrap="square" lIns="0" tIns="70527" rIns="0" bIns="0" rtlCol="0">
            <a:spAutoFit/>
          </a:bodyPr>
          <a:lstStyle/>
          <a:p>
            <a:pPr marL="164943">
              <a:spcBef>
                <a:spcPts val="555"/>
              </a:spcBef>
            </a:pPr>
            <a:r>
              <a:rPr sz="3200" spc="-9" dirty="0">
                <a:latin typeface="Arial"/>
                <a:cs typeface="Arial"/>
              </a:rPr>
              <a:t>disjunction</a:t>
            </a:r>
            <a:endParaRPr sz="3200">
              <a:latin typeface="Arial"/>
              <a:cs typeface="Arial"/>
            </a:endParaRPr>
          </a:p>
        </p:txBody>
      </p:sp>
      <p:sp>
        <p:nvSpPr>
          <p:cNvPr id="8" name="object 8"/>
          <p:cNvSpPr/>
          <p:nvPr/>
        </p:nvSpPr>
        <p:spPr>
          <a:xfrm>
            <a:off x="9287655" y="2842117"/>
            <a:ext cx="504321" cy="1384347"/>
          </a:xfrm>
          <a:custGeom>
            <a:avLst/>
            <a:gdLst/>
            <a:ahLst/>
            <a:cxnLst/>
            <a:rect l="l" t="t" r="r" b="b"/>
            <a:pathLst>
              <a:path w="251460" h="919480">
                <a:moveTo>
                  <a:pt x="219346" y="843859"/>
                </a:moveTo>
                <a:lnTo>
                  <a:pt x="9144" y="3047"/>
                </a:lnTo>
                <a:lnTo>
                  <a:pt x="6858" y="761"/>
                </a:lnTo>
                <a:lnTo>
                  <a:pt x="3048" y="0"/>
                </a:lnTo>
                <a:lnTo>
                  <a:pt x="762" y="2285"/>
                </a:lnTo>
                <a:lnTo>
                  <a:pt x="0" y="6095"/>
                </a:lnTo>
                <a:lnTo>
                  <a:pt x="210194" y="846123"/>
                </a:lnTo>
                <a:lnTo>
                  <a:pt x="219346" y="843859"/>
                </a:lnTo>
                <a:close/>
              </a:path>
              <a:path w="251460" h="919480">
                <a:moveTo>
                  <a:pt x="222504" y="906550"/>
                </a:moveTo>
                <a:lnTo>
                  <a:pt x="222504" y="856488"/>
                </a:lnTo>
                <a:lnTo>
                  <a:pt x="221742" y="859535"/>
                </a:lnTo>
                <a:lnTo>
                  <a:pt x="218694" y="861821"/>
                </a:lnTo>
                <a:lnTo>
                  <a:pt x="215646" y="861821"/>
                </a:lnTo>
                <a:lnTo>
                  <a:pt x="213360" y="858773"/>
                </a:lnTo>
                <a:lnTo>
                  <a:pt x="210194" y="846123"/>
                </a:lnTo>
                <a:lnTo>
                  <a:pt x="177546" y="854201"/>
                </a:lnTo>
                <a:lnTo>
                  <a:pt x="222504" y="906550"/>
                </a:lnTo>
                <a:close/>
              </a:path>
              <a:path w="251460" h="919480">
                <a:moveTo>
                  <a:pt x="222504" y="856488"/>
                </a:moveTo>
                <a:lnTo>
                  <a:pt x="219346" y="843859"/>
                </a:lnTo>
                <a:lnTo>
                  <a:pt x="210194" y="846123"/>
                </a:lnTo>
                <a:lnTo>
                  <a:pt x="213360" y="858773"/>
                </a:lnTo>
                <a:lnTo>
                  <a:pt x="215646" y="861821"/>
                </a:lnTo>
                <a:lnTo>
                  <a:pt x="218694" y="861821"/>
                </a:lnTo>
                <a:lnTo>
                  <a:pt x="221742" y="859535"/>
                </a:lnTo>
                <a:lnTo>
                  <a:pt x="222504" y="856488"/>
                </a:lnTo>
                <a:close/>
              </a:path>
              <a:path w="251460" h="919480">
                <a:moveTo>
                  <a:pt x="251460" y="835913"/>
                </a:moveTo>
                <a:lnTo>
                  <a:pt x="219346" y="843859"/>
                </a:lnTo>
                <a:lnTo>
                  <a:pt x="222504" y="856488"/>
                </a:lnTo>
                <a:lnTo>
                  <a:pt x="222504" y="906550"/>
                </a:lnTo>
                <a:lnTo>
                  <a:pt x="233172" y="918972"/>
                </a:lnTo>
                <a:lnTo>
                  <a:pt x="251460" y="835913"/>
                </a:lnTo>
                <a:close/>
              </a:path>
            </a:pathLst>
          </a:custGeom>
          <a:solidFill>
            <a:srgbClr val="000000"/>
          </a:solidFill>
        </p:spPr>
        <p:txBody>
          <a:bodyPr wrap="square" lIns="0" tIns="0" rIns="0" bIns="0" rtlCol="0"/>
          <a:lstStyle/>
          <a:p>
            <a:endParaRPr/>
          </a:p>
        </p:txBody>
      </p:sp>
      <p:sp>
        <p:nvSpPr>
          <p:cNvPr id="9" name="object 9"/>
          <p:cNvSpPr txBox="1"/>
          <p:nvPr/>
        </p:nvSpPr>
        <p:spPr>
          <a:xfrm>
            <a:off x="2362200" y="7734300"/>
            <a:ext cx="14365504" cy="1633528"/>
          </a:xfrm>
          <a:prstGeom prst="rect">
            <a:avLst/>
          </a:prstGeom>
          <a:solidFill>
            <a:srgbClr val="EFF7A7"/>
          </a:solidFill>
          <a:ln w="9525">
            <a:solidFill>
              <a:srgbClr val="000000"/>
            </a:solidFill>
          </a:ln>
        </p:spPr>
        <p:txBody>
          <a:bodyPr vert="horz" wrap="square" lIns="0" tIns="78490" rIns="0" bIns="0" rtlCol="0">
            <a:spAutoFit/>
          </a:bodyPr>
          <a:lstStyle/>
          <a:p>
            <a:pPr marL="172906" marR="371975">
              <a:spcBef>
                <a:spcPts val="618"/>
              </a:spcBef>
            </a:pPr>
            <a:r>
              <a:rPr sz="3200" spc="-9" dirty="0">
                <a:solidFill>
                  <a:srgbClr val="33339A"/>
                </a:solidFill>
                <a:latin typeface="Arial"/>
                <a:cs typeface="Arial"/>
              </a:rPr>
              <a:t>If </a:t>
            </a:r>
            <a:r>
              <a:rPr sz="3200" dirty="0">
                <a:latin typeface="Arial"/>
                <a:cs typeface="Arial"/>
              </a:rPr>
              <a:t>(Outlook = </a:t>
            </a:r>
            <a:r>
              <a:rPr sz="3200" spc="-9" dirty="0">
                <a:latin typeface="Arial"/>
                <a:cs typeface="Arial"/>
              </a:rPr>
              <a:t>Sunny AND humidity </a:t>
            </a:r>
            <a:r>
              <a:rPr sz="3200" dirty="0">
                <a:latin typeface="Arial"/>
                <a:cs typeface="Arial"/>
              </a:rPr>
              <a:t>= </a:t>
            </a:r>
            <a:r>
              <a:rPr sz="3200" spc="-9" dirty="0">
                <a:latin typeface="Arial"/>
                <a:cs typeface="Arial"/>
              </a:rPr>
              <a:t>Normal) </a:t>
            </a:r>
            <a:r>
              <a:rPr sz="3200" spc="-9" dirty="0">
                <a:solidFill>
                  <a:srgbClr val="33339A"/>
                </a:solidFill>
                <a:latin typeface="Arial"/>
                <a:cs typeface="Arial"/>
              </a:rPr>
              <a:t>then </a:t>
            </a:r>
            <a:r>
              <a:rPr sz="3200" spc="-9" dirty="0">
                <a:latin typeface="Arial"/>
                <a:cs typeface="Arial"/>
              </a:rPr>
              <a:t>PlayTennis </a:t>
            </a:r>
            <a:r>
              <a:rPr sz="3200" dirty="0">
                <a:latin typeface="Arial"/>
                <a:cs typeface="Arial"/>
              </a:rPr>
              <a:t>= </a:t>
            </a:r>
            <a:r>
              <a:rPr sz="3200" spc="-9">
                <a:latin typeface="Arial"/>
                <a:cs typeface="Arial"/>
              </a:rPr>
              <a:t>Yes  </a:t>
            </a:r>
            <a:endParaRPr lang="en-US" sz="3200" spc="-9" dirty="0" smtClean="0">
              <a:latin typeface="Arial"/>
              <a:cs typeface="Arial"/>
            </a:endParaRPr>
          </a:p>
          <a:p>
            <a:pPr marL="172906" marR="371975">
              <a:spcBef>
                <a:spcPts val="618"/>
              </a:spcBef>
            </a:pPr>
            <a:r>
              <a:rPr sz="3200" spc="-9" smtClean="0">
                <a:solidFill>
                  <a:srgbClr val="33339A"/>
                </a:solidFill>
                <a:latin typeface="Arial"/>
                <a:cs typeface="Arial"/>
              </a:rPr>
              <a:t>If </a:t>
            </a:r>
            <a:r>
              <a:rPr sz="3200" dirty="0">
                <a:latin typeface="Arial"/>
                <a:cs typeface="Arial"/>
              </a:rPr>
              <a:t>(Outlook = Overcast) </a:t>
            </a:r>
            <a:r>
              <a:rPr sz="3200" spc="-9" dirty="0">
                <a:solidFill>
                  <a:srgbClr val="33339A"/>
                </a:solidFill>
                <a:latin typeface="Arial"/>
                <a:cs typeface="Arial"/>
              </a:rPr>
              <a:t>then </a:t>
            </a:r>
            <a:r>
              <a:rPr sz="3200" spc="-9" dirty="0">
                <a:latin typeface="Arial"/>
                <a:cs typeface="Arial"/>
              </a:rPr>
              <a:t>PlayTennis </a:t>
            </a:r>
            <a:r>
              <a:rPr sz="3200" dirty="0">
                <a:latin typeface="Arial"/>
                <a:cs typeface="Arial"/>
              </a:rPr>
              <a:t>=</a:t>
            </a:r>
            <a:r>
              <a:rPr sz="3200" spc="-36" dirty="0">
                <a:latin typeface="Arial"/>
                <a:cs typeface="Arial"/>
              </a:rPr>
              <a:t> </a:t>
            </a:r>
            <a:r>
              <a:rPr sz="3200" dirty="0">
                <a:latin typeface="Arial"/>
                <a:cs typeface="Arial"/>
              </a:rPr>
              <a:t>Yes</a:t>
            </a:r>
            <a:endParaRPr sz="3200">
              <a:latin typeface="Arial"/>
              <a:cs typeface="Arial"/>
            </a:endParaRPr>
          </a:p>
          <a:p>
            <a:pPr marL="172906">
              <a:spcBef>
                <a:spcPts val="9"/>
              </a:spcBef>
            </a:pPr>
            <a:r>
              <a:rPr sz="3200" spc="-9" dirty="0">
                <a:solidFill>
                  <a:srgbClr val="33339A"/>
                </a:solidFill>
                <a:latin typeface="Arial"/>
                <a:cs typeface="Arial"/>
              </a:rPr>
              <a:t>If </a:t>
            </a:r>
            <a:r>
              <a:rPr sz="3200" dirty="0">
                <a:latin typeface="Arial"/>
                <a:cs typeface="Arial"/>
              </a:rPr>
              <a:t>(Outlook = </a:t>
            </a:r>
            <a:r>
              <a:rPr sz="3200" spc="-9" dirty="0">
                <a:latin typeface="Arial"/>
                <a:cs typeface="Arial"/>
              </a:rPr>
              <a:t>Rain AND Wind </a:t>
            </a:r>
            <a:r>
              <a:rPr sz="3200" dirty="0">
                <a:latin typeface="Arial"/>
                <a:cs typeface="Arial"/>
              </a:rPr>
              <a:t>= Weak) </a:t>
            </a:r>
            <a:r>
              <a:rPr sz="3200" spc="-9" dirty="0">
                <a:solidFill>
                  <a:srgbClr val="33339A"/>
                </a:solidFill>
                <a:latin typeface="Arial"/>
                <a:cs typeface="Arial"/>
              </a:rPr>
              <a:t>then </a:t>
            </a:r>
            <a:r>
              <a:rPr sz="3200" spc="-9" dirty="0">
                <a:latin typeface="Arial"/>
                <a:cs typeface="Arial"/>
              </a:rPr>
              <a:t>PlayTennis </a:t>
            </a:r>
            <a:r>
              <a:rPr sz="3200" dirty="0">
                <a:latin typeface="Arial"/>
                <a:cs typeface="Arial"/>
              </a:rPr>
              <a:t>=</a:t>
            </a:r>
            <a:r>
              <a:rPr sz="3200" spc="-63" dirty="0">
                <a:latin typeface="Arial"/>
                <a:cs typeface="Arial"/>
              </a:rPr>
              <a:t> </a:t>
            </a:r>
            <a:r>
              <a:rPr sz="3200" spc="-9" dirty="0">
                <a:latin typeface="Arial"/>
                <a:cs typeface="Arial"/>
              </a:rPr>
              <a:t>Yes</a:t>
            </a:r>
            <a:endParaRPr sz="32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3400" y="510000"/>
            <a:ext cx="17041200" cy="1414800"/>
          </a:xfrm>
          <a:prstGeom prst="rect">
            <a:avLst/>
          </a:prstGeom>
        </p:spPr>
        <p:txBody>
          <a:bodyPr spcFirstLastPara="1" wrap="square" lIns="182850" tIns="182850" rIns="182850" bIns="182850" anchor="t" anchorCtr="0">
            <a:noAutofit/>
          </a:bodyPr>
          <a:lstStyle/>
          <a:p>
            <a:pPr algn="l" rtl="0">
              <a:lnSpc>
                <a:spcPct val="115000"/>
              </a:lnSpc>
              <a:spcBef>
                <a:spcPts val="3600"/>
              </a:spcBef>
              <a:buClr>
                <a:schemeClr val="dk1"/>
              </a:buClr>
              <a:buSzPts val="1100"/>
            </a:pPr>
            <a:r>
              <a:rPr lang="en" sz="4800" b="1" dirty="0"/>
              <a:t>Appropriate Problems for Decision Tree Learning</a:t>
            </a:r>
            <a:endParaRPr sz="4800" b="1"/>
          </a:p>
          <a:p>
            <a:pPr algn="l" rtl="0">
              <a:spcBef>
                <a:spcPts val="800"/>
              </a:spcBef>
            </a:pPr>
            <a:endParaRPr/>
          </a:p>
        </p:txBody>
      </p:sp>
      <p:sp>
        <p:nvSpPr>
          <p:cNvPr id="72" name="Google Shape;72;p16"/>
          <p:cNvSpPr txBox="1">
            <a:spLocks noGrp="1"/>
          </p:cNvSpPr>
          <p:nvPr>
            <p:ph type="body" idx="1"/>
          </p:nvPr>
        </p:nvSpPr>
        <p:spPr>
          <a:xfrm>
            <a:off x="623400" y="2304950"/>
            <a:ext cx="17041200" cy="7981800"/>
          </a:xfrm>
          <a:prstGeom prst="rect">
            <a:avLst/>
          </a:prstGeom>
        </p:spPr>
        <p:txBody>
          <a:bodyPr spcFirstLastPara="1" wrap="square" lIns="182850" tIns="182850" rIns="182850" bIns="182850" anchor="t" anchorCtr="0">
            <a:noAutofit/>
          </a:bodyPr>
          <a:lstStyle/>
          <a:p>
            <a:pPr marL="0" indent="0" algn="just" rtl="0">
              <a:buNone/>
            </a:pPr>
            <a:r>
              <a:rPr lang="en" sz="3200" b="1" dirty="0"/>
              <a:t>Decision tree learning is generally best suited to problems with the following characteristics:</a:t>
            </a:r>
            <a:endParaRPr sz="3200" b="1"/>
          </a:p>
          <a:p>
            <a:pPr algn="just" rtl="0">
              <a:lnSpc>
                <a:spcPct val="150000"/>
              </a:lnSpc>
              <a:spcBef>
                <a:spcPts val="3200"/>
              </a:spcBef>
              <a:buClr>
                <a:schemeClr val="dk1"/>
              </a:buClr>
            </a:pPr>
            <a:r>
              <a:rPr lang="en" sz="3200" dirty="0">
                <a:solidFill>
                  <a:schemeClr val="dk1"/>
                </a:solidFill>
              </a:rPr>
              <a:t>Instances are represented by </a:t>
            </a:r>
            <a:r>
              <a:rPr lang="en" sz="3200" b="1" dirty="0">
                <a:solidFill>
                  <a:schemeClr val="dk1"/>
                </a:solidFill>
              </a:rPr>
              <a:t>attribute-value pairs (temperature = Hot)</a:t>
            </a:r>
            <a:endParaRPr sz="3200" b="1">
              <a:solidFill>
                <a:schemeClr val="dk1"/>
              </a:solidFill>
            </a:endParaRPr>
          </a:p>
          <a:p>
            <a:pPr algn="just" rtl="0">
              <a:lnSpc>
                <a:spcPct val="150000"/>
              </a:lnSpc>
              <a:buClr>
                <a:schemeClr val="dk1"/>
              </a:buClr>
            </a:pPr>
            <a:r>
              <a:rPr lang="en" sz="3200" dirty="0">
                <a:solidFill>
                  <a:schemeClr val="dk1"/>
                </a:solidFill>
              </a:rPr>
              <a:t>The target function has </a:t>
            </a:r>
            <a:r>
              <a:rPr lang="en" sz="3200" b="1" dirty="0">
                <a:solidFill>
                  <a:schemeClr val="dk1"/>
                </a:solidFill>
              </a:rPr>
              <a:t>discrete output values</a:t>
            </a:r>
            <a:r>
              <a:rPr lang="en" sz="3200" dirty="0">
                <a:solidFill>
                  <a:schemeClr val="dk1"/>
                </a:solidFill>
              </a:rPr>
              <a:t>. (yes or no)</a:t>
            </a:r>
            <a:endParaRPr sz="3200">
              <a:solidFill>
                <a:schemeClr val="dk1"/>
              </a:solidFill>
            </a:endParaRPr>
          </a:p>
          <a:p>
            <a:pPr algn="just" rtl="0">
              <a:lnSpc>
                <a:spcPct val="150000"/>
              </a:lnSpc>
              <a:buClr>
                <a:schemeClr val="dk1"/>
              </a:buClr>
            </a:pPr>
            <a:r>
              <a:rPr lang="en" sz="3200" dirty="0">
                <a:solidFill>
                  <a:schemeClr val="dk1"/>
                </a:solidFill>
              </a:rPr>
              <a:t>Disjunctive descriptions may be required.</a:t>
            </a:r>
            <a:endParaRPr sz="3200">
              <a:solidFill>
                <a:schemeClr val="dk1"/>
              </a:solidFill>
            </a:endParaRPr>
          </a:p>
          <a:p>
            <a:pPr algn="just" rtl="0">
              <a:lnSpc>
                <a:spcPct val="150000"/>
              </a:lnSpc>
              <a:buClr>
                <a:schemeClr val="dk1"/>
              </a:buClr>
            </a:pPr>
            <a:r>
              <a:rPr lang="en" sz="3200" dirty="0">
                <a:solidFill>
                  <a:schemeClr val="dk1"/>
                </a:solidFill>
              </a:rPr>
              <a:t>The training data may contain errors.</a:t>
            </a:r>
            <a:endParaRPr sz="3200">
              <a:solidFill>
                <a:schemeClr val="dk1"/>
              </a:solidFill>
            </a:endParaRPr>
          </a:p>
          <a:p>
            <a:pPr algn="just" rtl="0">
              <a:lnSpc>
                <a:spcPct val="150000"/>
              </a:lnSpc>
              <a:buClr>
                <a:schemeClr val="dk1"/>
              </a:buClr>
            </a:pPr>
            <a:r>
              <a:rPr lang="en" sz="3200" dirty="0">
                <a:solidFill>
                  <a:schemeClr val="dk1"/>
                </a:solidFill>
              </a:rPr>
              <a:t>The training data may contain missing attribute values.</a:t>
            </a:r>
            <a:endParaRPr sz="3200">
              <a:solidFill>
                <a:schemeClr val="dk1"/>
              </a:solidFill>
            </a:endParaRPr>
          </a:p>
          <a:p>
            <a:pPr marL="0" indent="0" algn="just" rtl="0">
              <a:lnSpc>
                <a:spcPct val="150000"/>
              </a:lnSpc>
              <a:spcBef>
                <a:spcPts val="3200"/>
              </a:spcBef>
              <a:spcAft>
                <a:spcPts val="3200"/>
              </a:spcAft>
              <a:buNone/>
            </a:pPr>
            <a:r>
              <a:rPr lang="en" sz="3200" dirty="0">
                <a:solidFill>
                  <a:schemeClr val="dk1"/>
                </a:solidFill>
              </a:rPr>
              <a:t>After a decision tree learns classification rules, </a:t>
            </a:r>
            <a:r>
              <a:rPr lang="en" sz="3200" b="1" dirty="0">
                <a:solidFill>
                  <a:schemeClr val="dk1"/>
                </a:solidFill>
              </a:rPr>
              <a:t>it can also be re-represented as a set of if-then rules </a:t>
            </a:r>
            <a:r>
              <a:rPr lang="en" sz="3200" dirty="0">
                <a:solidFill>
                  <a:schemeClr val="dk1"/>
                </a:solidFill>
              </a:rPr>
              <a:t>in order to improve readability.</a:t>
            </a:r>
            <a:endParaRPr sz="3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23400" y="128050"/>
            <a:ext cx="17041200" cy="1145400"/>
          </a:xfrm>
          <a:prstGeom prst="rect">
            <a:avLst/>
          </a:prstGeom>
        </p:spPr>
        <p:txBody>
          <a:bodyPr spcFirstLastPara="1" wrap="square" lIns="182850" tIns="182850" rIns="182850" bIns="182850" anchor="t" anchorCtr="0">
            <a:noAutofit/>
          </a:bodyPr>
          <a:lstStyle/>
          <a:p>
            <a:pPr algn="l" rtl="0"/>
            <a:r>
              <a:rPr lang="en" dirty="0"/>
              <a:t>Decision Tree Representation</a:t>
            </a:r>
            <a:endParaRPr/>
          </a:p>
        </p:txBody>
      </p:sp>
      <p:sp>
        <p:nvSpPr>
          <p:cNvPr id="78" name="Google Shape;78;p17"/>
          <p:cNvSpPr txBox="1">
            <a:spLocks noGrp="1"/>
          </p:cNvSpPr>
          <p:nvPr>
            <p:ph type="body" idx="1"/>
          </p:nvPr>
        </p:nvSpPr>
        <p:spPr>
          <a:xfrm>
            <a:off x="278700" y="1390550"/>
            <a:ext cx="17386200" cy="8516400"/>
          </a:xfrm>
          <a:prstGeom prst="rect">
            <a:avLst/>
          </a:prstGeom>
        </p:spPr>
        <p:txBody>
          <a:bodyPr spcFirstLastPara="1" wrap="square" lIns="182850" tIns="182850" rIns="182850" bIns="182850" anchor="t" anchorCtr="0">
            <a:noAutofit/>
          </a:bodyPr>
          <a:lstStyle/>
          <a:p>
            <a:pPr marL="0" indent="0" algn="just" rtl="0">
              <a:buNone/>
            </a:pPr>
            <a:r>
              <a:rPr lang="en" sz="3200" dirty="0">
                <a:solidFill>
                  <a:srgbClr val="000000"/>
                </a:solidFill>
              </a:rPr>
              <a:t>Decision trees classify the instances by sorting them down the tree from the root node to some leaf node, which provides the classification of the instance.</a:t>
            </a:r>
            <a:endParaRPr sz="3200">
              <a:solidFill>
                <a:srgbClr val="000000"/>
              </a:solidFill>
            </a:endParaRPr>
          </a:p>
          <a:p>
            <a:pPr marL="0" indent="0" algn="just" rtl="0">
              <a:spcBef>
                <a:spcPts val="3200"/>
              </a:spcBef>
              <a:buNone/>
            </a:pPr>
            <a:r>
              <a:rPr lang="en" sz="3200" dirty="0">
                <a:solidFill>
                  <a:srgbClr val="000000"/>
                </a:solidFill>
              </a:rPr>
              <a:t>Each node in the tree specifies a test of some </a:t>
            </a:r>
            <a:r>
              <a:rPr lang="en" sz="3200" b="1" dirty="0">
                <a:solidFill>
                  <a:srgbClr val="000000"/>
                </a:solidFill>
              </a:rPr>
              <a:t>attribute </a:t>
            </a:r>
            <a:r>
              <a:rPr lang="en" sz="3200" dirty="0">
                <a:solidFill>
                  <a:srgbClr val="000000"/>
                </a:solidFill>
              </a:rPr>
              <a:t>of the instance and each branch descending from </a:t>
            </a:r>
            <a:r>
              <a:rPr lang="en" sz="3200" b="1" dirty="0">
                <a:solidFill>
                  <a:srgbClr val="000000"/>
                </a:solidFill>
              </a:rPr>
              <a:t>that node corresponds to one of the possible values for this attribute</a:t>
            </a:r>
            <a:r>
              <a:rPr lang="en" sz="3200" dirty="0">
                <a:solidFill>
                  <a:srgbClr val="000000"/>
                </a:solidFill>
              </a:rPr>
              <a:t>. </a:t>
            </a:r>
            <a:endParaRPr sz="3200">
              <a:solidFill>
                <a:srgbClr val="000000"/>
              </a:solidFill>
            </a:endParaRPr>
          </a:p>
          <a:p>
            <a:pPr marL="0" indent="0" algn="just" rtl="0">
              <a:spcBef>
                <a:spcPts val="3200"/>
              </a:spcBef>
              <a:buNone/>
            </a:pPr>
            <a:r>
              <a:rPr lang="en" sz="3200" b="1" dirty="0">
                <a:solidFill>
                  <a:srgbClr val="000000"/>
                </a:solidFill>
              </a:rPr>
              <a:t>An instance</a:t>
            </a:r>
            <a:r>
              <a:rPr lang="en" sz="3200" dirty="0">
                <a:solidFill>
                  <a:srgbClr val="000000"/>
                </a:solidFill>
              </a:rPr>
              <a:t> is </a:t>
            </a:r>
            <a:r>
              <a:rPr lang="en" sz="3200" b="1" dirty="0">
                <a:solidFill>
                  <a:srgbClr val="000000"/>
                </a:solidFill>
              </a:rPr>
              <a:t>classified</a:t>
            </a:r>
            <a:r>
              <a:rPr lang="en" sz="3200" dirty="0">
                <a:solidFill>
                  <a:srgbClr val="000000"/>
                </a:solidFill>
              </a:rPr>
              <a:t> by starting at the root node of the tree, testing the attribute specified by this node, then moving down the tree branch corresponding to the value of the attribute in the given example.</a:t>
            </a:r>
            <a:endParaRPr sz="3200">
              <a:solidFill>
                <a:srgbClr val="000000"/>
              </a:solidFill>
            </a:endParaRPr>
          </a:p>
          <a:p>
            <a:pPr marL="0" indent="0" algn="just" rtl="0">
              <a:spcBef>
                <a:spcPts val="3200"/>
              </a:spcBef>
              <a:buNone/>
            </a:pPr>
            <a:r>
              <a:rPr lang="en" sz="3200" dirty="0">
                <a:solidFill>
                  <a:srgbClr val="000000"/>
                </a:solidFill>
              </a:rPr>
              <a:t>This process is then repeated for the subtree rooted at the new node.</a:t>
            </a:r>
            <a:endParaRPr sz="3200" b="1">
              <a:solidFill>
                <a:srgbClr val="000000"/>
              </a:solidFill>
            </a:endParaRPr>
          </a:p>
          <a:p>
            <a:pPr marL="0" indent="0" algn="just" rtl="0">
              <a:spcBef>
                <a:spcPts val="3200"/>
              </a:spcBef>
              <a:buNone/>
            </a:pPr>
            <a:r>
              <a:rPr lang="en" sz="3200" b="1" dirty="0">
                <a:solidFill>
                  <a:srgbClr val="000000"/>
                </a:solidFill>
              </a:rPr>
              <a:t>Next</a:t>
            </a:r>
            <a:r>
              <a:rPr lang="en" sz="3200" dirty="0">
                <a:solidFill>
                  <a:srgbClr val="000000"/>
                </a:solidFill>
              </a:rPr>
              <a:t>- Decision tree for concept </a:t>
            </a:r>
            <a:r>
              <a:rPr lang="en" sz="3200" dirty="0" smtClean="0">
                <a:solidFill>
                  <a:srgbClr val="000000"/>
                </a:solidFill>
              </a:rPr>
              <a:t>PLAYTENNIS</a:t>
            </a:r>
            <a:endParaRPr sz="3200">
              <a:solidFill>
                <a:srgbClr val="000000"/>
              </a:solidFill>
            </a:endParaRPr>
          </a:p>
          <a:p>
            <a:pPr marL="0" indent="0" algn="just" rtl="0">
              <a:spcBef>
                <a:spcPts val="3200"/>
              </a:spcBef>
              <a:spcAft>
                <a:spcPts val="32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8078" y="166191"/>
            <a:ext cx="10532110" cy="2219960"/>
          </a:xfrm>
          <a:prstGeom prst="rect">
            <a:avLst/>
          </a:prstGeom>
        </p:spPr>
        <p:txBody>
          <a:bodyPr vert="horz" wrap="square" lIns="0" tIns="12700" rIns="0" bIns="0" rtlCol="0">
            <a:spAutoFit/>
          </a:bodyPr>
          <a:lstStyle/>
          <a:p>
            <a:pPr marL="12700">
              <a:lnSpc>
                <a:spcPct val="100000"/>
              </a:lnSpc>
              <a:spcBef>
                <a:spcPts val="100"/>
              </a:spcBef>
            </a:pPr>
            <a:r>
              <a:rPr sz="14400" b="1" i="1" spc="1625" dirty="0">
                <a:latin typeface="Times New Roman"/>
                <a:cs typeface="Times New Roman"/>
              </a:rPr>
              <a:t>Algorithms</a:t>
            </a:r>
            <a:endParaRPr sz="14400">
              <a:latin typeface="Times New Roman"/>
              <a:cs typeface="Times New Roman"/>
            </a:endParaRPr>
          </a:p>
        </p:txBody>
      </p:sp>
      <p:sp>
        <p:nvSpPr>
          <p:cNvPr id="3" name="object 3"/>
          <p:cNvSpPr/>
          <p:nvPr/>
        </p:nvSpPr>
        <p:spPr>
          <a:xfrm>
            <a:off x="3955306" y="2314296"/>
            <a:ext cx="4481830" cy="2661920"/>
          </a:xfrm>
          <a:custGeom>
            <a:avLst/>
            <a:gdLst/>
            <a:ahLst/>
            <a:cxnLst/>
            <a:rect l="l" t="t" r="r" b="b"/>
            <a:pathLst>
              <a:path w="4481830" h="2661920">
                <a:moveTo>
                  <a:pt x="0" y="2592941"/>
                </a:moveTo>
                <a:lnTo>
                  <a:pt x="4441288" y="0"/>
                </a:lnTo>
                <a:lnTo>
                  <a:pt x="4481202" y="68364"/>
                </a:lnTo>
                <a:lnTo>
                  <a:pt x="39913" y="2661306"/>
                </a:lnTo>
                <a:lnTo>
                  <a:pt x="0" y="2592941"/>
                </a:lnTo>
                <a:close/>
              </a:path>
            </a:pathLst>
          </a:custGeom>
          <a:solidFill>
            <a:srgbClr val="000000"/>
          </a:solidFill>
        </p:spPr>
        <p:txBody>
          <a:bodyPr wrap="square" lIns="0" tIns="0" rIns="0" bIns="0" rtlCol="0"/>
          <a:lstStyle/>
          <a:p>
            <a:endParaRPr/>
          </a:p>
        </p:txBody>
      </p:sp>
      <p:sp>
        <p:nvSpPr>
          <p:cNvPr id="4" name="object 4"/>
          <p:cNvSpPr/>
          <p:nvPr/>
        </p:nvSpPr>
        <p:spPr>
          <a:xfrm>
            <a:off x="8392859" y="2348464"/>
            <a:ext cx="4316095" cy="2929890"/>
          </a:xfrm>
          <a:custGeom>
            <a:avLst/>
            <a:gdLst/>
            <a:ahLst/>
            <a:cxnLst/>
            <a:rect l="l" t="t" r="r" b="b"/>
            <a:pathLst>
              <a:path w="4316095" h="2929890">
                <a:moveTo>
                  <a:pt x="44087" y="0"/>
                </a:moveTo>
                <a:lnTo>
                  <a:pt x="4315547" y="2864086"/>
                </a:lnTo>
                <a:lnTo>
                  <a:pt x="4271460" y="2929837"/>
                </a:lnTo>
                <a:lnTo>
                  <a:pt x="0" y="65750"/>
                </a:lnTo>
                <a:lnTo>
                  <a:pt x="44087" y="0"/>
                </a:lnTo>
                <a:close/>
              </a:path>
            </a:pathLst>
          </a:custGeom>
          <a:solidFill>
            <a:srgbClr val="000000"/>
          </a:solidFill>
        </p:spPr>
        <p:txBody>
          <a:bodyPr wrap="square" lIns="0" tIns="0" rIns="0" bIns="0" rtlCol="0"/>
          <a:lstStyle/>
          <a:p>
            <a:endParaRPr/>
          </a:p>
        </p:txBody>
      </p:sp>
      <p:sp>
        <p:nvSpPr>
          <p:cNvPr id="5" name="object 5"/>
          <p:cNvSpPr/>
          <p:nvPr/>
        </p:nvSpPr>
        <p:spPr>
          <a:xfrm>
            <a:off x="11599976" y="7039317"/>
            <a:ext cx="180975" cy="1809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599976" y="7782267"/>
            <a:ext cx="180975" cy="18097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013967" y="5358911"/>
            <a:ext cx="4756150" cy="2819400"/>
          </a:xfrm>
          <a:prstGeom prst="rect">
            <a:avLst/>
          </a:prstGeom>
        </p:spPr>
        <p:txBody>
          <a:bodyPr vert="horz" wrap="square" lIns="0" tIns="12700" rIns="0" bIns="0" rtlCol="0">
            <a:spAutoFit/>
          </a:bodyPr>
          <a:lstStyle/>
          <a:p>
            <a:pPr marL="739140">
              <a:lnSpc>
                <a:spcPct val="100000"/>
              </a:lnSpc>
              <a:spcBef>
                <a:spcPts val="100"/>
              </a:spcBef>
            </a:pPr>
            <a:r>
              <a:rPr sz="6400" b="1" i="1" spc="-120" dirty="0">
                <a:latin typeface="Times New Roman"/>
                <a:cs typeface="Times New Roman"/>
              </a:rPr>
              <a:t>ID3</a:t>
            </a:r>
            <a:endParaRPr sz="6400">
              <a:latin typeface="Times New Roman"/>
              <a:cs typeface="Times New Roman"/>
            </a:endParaRPr>
          </a:p>
          <a:p>
            <a:pPr marL="12700" marR="5080">
              <a:lnSpc>
                <a:spcPct val="116100"/>
              </a:lnSpc>
              <a:spcBef>
                <a:spcPts val="2615"/>
              </a:spcBef>
            </a:pPr>
            <a:r>
              <a:rPr sz="4200" b="1" i="1" spc="450" dirty="0">
                <a:latin typeface="Times New Roman"/>
                <a:cs typeface="Times New Roman"/>
              </a:rPr>
              <a:t>Entropy</a:t>
            </a:r>
            <a:r>
              <a:rPr sz="4200" b="1" i="1" spc="10" dirty="0">
                <a:latin typeface="Times New Roman"/>
                <a:cs typeface="Times New Roman"/>
              </a:rPr>
              <a:t> </a:t>
            </a:r>
            <a:r>
              <a:rPr sz="4200" b="1" i="1" spc="350" dirty="0">
                <a:latin typeface="Times New Roman"/>
                <a:cs typeface="Times New Roman"/>
              </a:rPr>
              <a:t>Function  </a:t>
            </a:r>
            <a:r>
              <a:rPr sz="4200" b="1" i="1" spc="445" dirty="0">
                <a:latin typeface="Times New Roman"/>
                <a:cs typeface="Times New Roman"/>
              </a:rPr>
              <a:t>Information</a:t>
            </a:r>
            <a:r>
              <a:rPr sz="4200" b="1" i="1" spc="30" dirty="0">
                <a:latin typeface="Times New Roman"/>
                <a:cs typeface="Times New Roman"/>
              </a:rPr>
              <a:t> </a:t>
            </a:r>
            <a:r>
              <a:rPr sz="4200" b="1" i="1" spc="195" dirty="0">
                <a:latin typeface="Times New Roman"/>
                <a:cs typeface="Times New Roman"/>
              </a:rPr>
              <a:t>Gain</a:t>
            </a:r>
            <a:endParaRPr sz="4200">
              <a:latin typeface="Times New Roman"/>
              <a:cs typeface="Times New Roman"/>
            </a:endParaRPr>
          </a:p>
        </p:txBody>
      </p:sp>
      <p:sp>
        <p:nvSpPr>
          <p:cNvPr id="8" name="object 8"/>
          <p:cNvSpPr/>
          <p:nvPr/>
        </p:nvSpPr>
        <p:spPr>
          <a:xfrm>
            <a:off x="1295400" y="6805358"/>
            <a:ext cx="180975" cy="180975"/>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709390" y="4646610"/>
            <a:ext cx="2757170" cy="2554605"/>
          </a:xfrm>
          <a:prstGeom prst="rect">
            <a:avLst/>
          </a:prstGeom>
        </p:spPr>
        <p:txBody>
          <a:bodyPr vert="horz" wrap="square" lIns="0" tIns="563880" rIns="0" bIns="0" rtlCol="0">
            <a:spAutoFit/>
          </a:bodyPr>
          <a:lstStyle/>
          <a:p>
            <a:pPr marL="184785">
              <a:lnSpc>
                <a:spcPct val="100000"/>
              </a:lnSpc>
              <a:spcBef>
                <a:spcPts val="4440"/>
              </a:spcBef>
            </a:pPr>
            <a:r>
              <a:rPr sz="6400" b="1" i="1" spc="755" dirty="0">
                <a:latin typeface="Times New Roman"/>
                <a:cs typeface="Times New Roman"/>
              </a:rPr>
              <a:t>Cart</a:t>
            </a:r>
            <a:endParaRPr sz="6400">
              <a:latin typeface="Times New Roman"/>
              <a:cs typeface="Times New Roman"/>
            </a:endParaRPr>
          </a:p>
          <a:p>
            <a:pPr marL="12700">
              <a:lnSpc>
                <a:spcPct val="100000"/>
              </a:lnSpc>
              <a:spcBef>
                <a:spcPts val="2850"/>
              </a:spcBef>
            </a:pPr>
            <a:r>
              <a:rPr sz="4200" b="1" i="1" spc="200" dirty="0">
                <a:latin typeface="Times New Roman"/>
                <a:cs typeface="Times New Roman"/>
              </a:rPr>
              <a:t>Gini</a:t>
            </a:r>
            <a:r>
              <a:rPr sz="4200" b="1" i="1" spc="10" dirty="0">
                <a:latin typeface="Times New Roman"/>
                <a:cs typeface="Times New Roman"/>
              </a:rPr>
              <a:t> </a:t>
            </a:r>
            <a:r>
              <a:rPr sz="4200" b="1" i="1" spc="360" dirty="0">
                <a:latin typeface="Times New Roman"/>
                <a:cs typeface="Times New Roman"/>
              </a:rPr>
              <a:t>Index</a:t>
            </a:r>
            <a:endParaRPr sz="42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22737" y="828954"/>
            <a:ext cx="10458450" cy="56769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155749" y="6752748"/>
            <a:ext cx="16396335" cy="2292350"/>
          </a:xfrm>
          <a:prstGeom prst="rect">
            <a:avLst/>
          </a:prstGeom>
        </p:spPr>
        <p:txBody>
          <a:bodyPr vert="horz" wrap="square" lIns="0" tIns="12700" rIns="0" bIns="0" rtlCol="0">
            <a:spAutoFit/>
          </a:bodyPr>
          <a:lstStyle/>
          <a:p>
            <a:pPr marL="2142490" marR="5080" indent="-2130425">
              <a:lnSpc>
                <a:spcPct val="116199"/>
              </a:lnSpc>
              <a:spcBef>
                <a:spcPts val="100"/>
              </a:spcBef>
            </a:pPr>
            <a:r>
              <a:rPr spc="204" dirty="0"/>
              <a:t>Make</a:t>
            </a:r>
            <a:r>
              <a:rPr spc="-345" dirty="0"/>
              <a:t> </a:t>
            </a:r>
            <a:r>
              <a:rPr spc="420" dirty="0"/>
              <a:t>a</a:t>
            </a:r>
            <a:r>
              <a:rPr spc="-340" dirty="0"/>
              <a:t> </a:t>
            </a:r>
            <a:r>
              <a:rPr spc="475" dirty="0"/>
              <a:t>decision</a:t>
            </a:r>
            <a:r>
              <a:rPr spc="-340" dirty="0"/>
              <a:t> </a:t>
            </a:r>
            <a:r>
              <a:rPr spc="825" dirty="0"/>
              <a:t>tree</a:t>
            </a:r>
            <a:r>
              <a:rPr spc="-340" dirty="0"/>
              <a:t> </a:t>
            </a:r>
            <a:r>
              <a:rPr spc="950" dirty="0"/>
              <a:t>that</a:t>
            </a:r>
            <a:r>
              <a:rPr spc="-340" dirty="0"/>
              <a:t> </a:t>
            </a:r>
            <a:r>
              <a:rPr spc="580" dirty="0"/>
              <a:t>predicts</a:t>
            </a:r>
            <a:r>
              <a:rPr spc="-340" dirty="0"/>
              <a:t> </a:t>
            </a:r>
            <a:r>
              <a:rPr spc="790" dirty="0"/>
              <a:t>whether  </a:t>
            </a:r>
            <a:r>
              <a:rPr spc="635" dirty="0"/>
              <a:t>tennis</a:t>
            </a:r>
            <a:r>
              <a:rPr spc="-340" dirty="0"/>
              <a:t> </a:t>
            </a:r>
            <a:r>
              <a:rPr spc="700" dirty="0"/>
              <a:t>will</a:t>
            </a:r>
            <a:r>
              <a:rPr spc="-335" dirty="0"/>
              <a:t> </a:t>
            </a:r>
            <a:r>
              <a:rPr spc="260" dirty="0"/>
              <a:t>be</a:t>
            </a:r>
            <a:r>
              <a:rPr spc="-340" dirty="0"/>
              <a:t> </a:t>
            </a:r>
            <a:r>
              <a:rPr spc="360" dirty="0"/>
              <a:t>played</a:t>
            </a:r>
            <a:r>
              <a:rPr spc="-335" dirty="0"/>
              <a:t> </a:t>
            </a:r>
            <a:r>
              <a:rPr spc="630" dirty="0"/>
              <a:t>on</a:t>
            </a:r>
            <a:r>
              <a:rPr spc="-340" dirty="0"/>
              <a:t> </a:t>
            </a:r>
            <a:r>
              <a:rPr spc="844" dirty="0"/>
              <a:t>the</a:t>
            </a:r>
            <a:r>
              <a:rPr spc="-335" dirty="0"/>
              <a:t> </a:t>
            </a:r>
            <a:r>
              <a:rPr spc="-30" dirty="0"/>
              <a:t>day?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028700"/>
            <a:ext cx="15240000" cy="8229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09445">
              <a:lnSpc>
                <a:spcPct val="100000"/>
              </a:lnSpc>
              <a:spcBef>
                <a:spcPts val="100"/>
              </a:spcBef>
            </a:pPr>
            <a:r>
              <a:rPr b="1" spc="240" dirty="0">
                <a:latin typeface="Times New Roman"/>
                <a:cs typeface="Times New Roman"/>
              </a:rPr>
              <a:t>Step</a:t>
            </a:r>
            <a:r>
              <a:rPr b="1" spc="-500" dirty="0">
                <a:latin typeface="Times New Roman"/>
                <a:cs typeface="Times New Roman"/>
              </a:rPr>
              <a:t> </a:t>
            </a:r>
            <a:r>
              <a:rPr b="1" spc="-740" dirty="0">
                <a:latin typeface="Times New Roman"/>
                <a:cs typeface="Times New Roman"/>
              </a:rPr>
              <a:t>1:</a:t>
            </a:r>
            <a:r>
              <a:rPr b="1" spc="-345" dirty="0">
                <a:latin typeface="Times New Roman"/>
                <a:cs typeface="Times New Roman"/>
              </a:rPr>
              <a:t> </a:t>
            </a:r>
            <a:r>
              <a:rPr spc="575" dirty="0"/>
              <a:t>Create</a:t>
            </a:r>
            <a:r>
              <a:rPr spc="-345" dirty="0"/>
              <a:t> </a:t>
            </a:r>
            <a:r>
              <a:rPr spc="420" dirty="0"/>
              <a:t>a</a:t>
            </a:r>
            <a:r>
              <a:rPr spc="-345" dirty="0"/>
              <a:t> </a:t>
            </a:r>
            <a:r>
              <a:rPr spc="894" dirty="0"/>
              <a:t>root</a:t>
            </a:r>
            <a:r>
              <a:rPr spc="-345" dirty="0"/>
              <a:t> </a:t>
            </a:r>
            <a:r>
              <a:rPr spc="570" dirty="0"/>
              <a:t>node</a:t>
            </a:r>
          </a:p>
        </p:txBody>
      </p:sp>
      <p:sp>
        <p:nvSpPr>
          <p:cNvPr id="3" name="object 3"/>
          <p:cNvSpPr/>
          <p:nvPr/>
        </p:nvSpPr>
        <p:spPr>
          <a:xfrm>
            <a:off x="1675879" y="3329749"/>
            <a:ext cx="209550" cy="2095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384175">
              <a:lnSpc>
                <a:spcPct val="100000"/>
              </a:lnSpc>
              <a:spcBef>
                <a:spcPts val="100"/>
              </a:spcBef>
            </a:pPr>
            <a:r>
              <a:rPr spc="300" dirty="0"/>
              <a:t>How</a:t>
            </a:r>
            <a:r>
              <a:rPr spc="-254" dirty="0"/>
              <a:t> </a:t>
            </a:r>
            <a:r>
              <a:rPr spc="670" dirty="0"/>
              <a:t>to</a:t>
            </a:r>
            <a:r>
              <a:rPr spc="-250" dirty="0"/>
              <a:t> </a:t>
            </a:r>
            <a:r>
              <a:rPr spc="425" dirty="0"/>
              <a:t>choose</a:t>
            </a:r>
            <a:r>
              <a:rPr spc="-250" dirty="0"/>
              <a:t> </a:t>
            </a:r>
            <a:r>
              <a:rPr spc="635" dirty="0"/>
              <a:t>the</a:t>
            </a:r>
            <a:r>
              <a:rPr spc="-250" dirty="0"/>
              <a:t> </a:t>
            </a:r>
            <a:r>
              <a:rPr spc="670" dirty="0"/>
              <a:t>root</a:t>
            </a:r>
            <a:r>
              <a:rPr spc="-250" dirty="0"/>
              <a:t> </a:t>
            </a:r>
            <a:r>
              <a:rPr spc="195" dirty="0"/>
              <a:t>node?</a:t>
            </a:r>
          </a:p>
          <a:p>
            <a:pPr marL="216535" marR="5080">
              <a:lnSpc>
                <a:spcPct val="115900"/>
              </a:lnSpc>
              <a:spcBef>
                <a:spcPts val="2985"/>
              </a:spcBef>
            </a:pPr>
            <a:r>
              <a:rPr b="1" spc="-165" dirty="0">
                <a:latin typeface="Times New Roman"/>
                <a:cs typeface="Times New Roman"/>
              </a:rPr>
              <a:t>The</a:t>
            </a:r>
            <a:r>
              <a:rPr b="1" spc="-290" dirty="0">
                <a:latin typeface="Times New Roman"/>
                <a:cs typeface="Times New Roman"/>
              </a:rPr>
              <a:t> </a:t>
            </a:r>
            <a:r>
              <a:rPr b="1" spc="-45" dirty="0">
                <a:latin typeface="Times New Roman"/>
                <a:cs typeface="Times New Roman"/>
              </a:rPr>
              <a:t>attribute</a:t>
            </a:r>
            <a:r>
              <a:rPr b="1" spc="-290" dirty="0">
                <a:latin typeface="Times New Roman"/>
                <a:cs typeface="Times New Roman"/>
              </a:rPr>
              <a:t> </a:t>
            </a:r>
            <a:r>
              <a:rPr b="1" spc="-35" dirty="0">
                <a:latin typeface="Times New Roman"/>
                <a:cs typeface="Times New Roman"/>
              </a:rPr>
              <a:t>that</a:t>
            </a:r>
            <a:r>
              <a:rPr b="1" spc="-290" dirty="0">
                <a:latin typeface="Times New Roman"/>
                <a:cs typeface="Times New Roman"/>
              </a:rPr>
              <a:t> </a:t>
            </a:r>
            <a:r>
              <a:rPr b="1" spc="5" dirty="0">
                <a:latin typeface="Times New Roman"/>
                <a:cs typeface="Times New Roman"/>
              </a:rPr>
              <a:t>best</a:t>
            </a:r>
            <a:r>
              <a:rPr b="1" spc="-290" dirty="0">
                <a:latin typeface="Times New Roman"/>
                <a:cs typeface="Times New Roman"/>
              </a:rPr>
              <a:t> </a:t>
            </a:r>
            <a:r>
              <a:rPr b="1" spc="5" dirty="0">
                <a:latin typeface="Times New Roman"/>
                <a:cs typeface="Times New Roman"/>
              </a:rPr>
              <a:t>classifies</a:t>
            </a:r>
            <a:r>
              <a:rPr b="1" spc="-295" dirty="0">
                <a:latin typeface="Times New Roman"/>
                <a:cs typeface="Times New Roman"/>
              </a:rPr>
              <a:t> </a:t>
            </a:r>
            <a:r>
              <a:rPr b="1" spc="15" dirty="0">
                <a:latin typeface="Times New Roman"/>
                <a:cs typeface="Times New Roman"/>
              </a:rPr>
              <a:t>the</a:t>
            </a:r>
            <a:r>
              <a:rPr b="1" spc="-290" dirty="0">
                <a:latin typeface="Times New Roman"/>
                <a:cs typeface="Times New Roman"/>
              </a:rPr>
              <a:t> </a:t>
            </a:r>
            <a:r>
              <a:rPr b="1" spc="-55" dirty="0">
                <a:latin typeface="Times New Roman"/>
                <a:cs typeface="Times New Roman"/>
              </a:rPr>
              <a:t>training</a:t>
            </a:r>
            <a:r>
              <a:rPr b="1" spc="-290" dirty="0">
                <a:latin typeface="Times New Roman"/>
                <a:cs typeface="Times New Roman"/>
              </a:rPr>
              <a:t> </a:t>
            </a:r>
            <a:r>
              <a:rPr b="1" spc="-125" dirty="0">
                <a:latin typeface="Times New Roman"/>
                <a:cs typeface="Times New Roman"/>
              </a:rPr>
              <a:t>data,</a:t>
            </a:r>
            <a:r>
              <a:rPr b="1" spc="-290" dirty="0">
                <a:latin typeface="Times New Roman"/>
                <a:cs typeface="Times New Roman"/>
              </a:rPr>
              <a:t> </a:t>
            </a:r>
            <a:r>
              <a:rPr b="1" spc="30" dirty="0">
                <a:latin typeface="Times New Roman"/>
                <a:cs typeface="Times New Roman"/>
              </a:rPr>
              <a:t>use</a:t>
            </a:r>
            <a:r>
              <a:rPr b="1" spc="-290" dirty="0">
                <a:latin typeface="Times New Roman"/>
                <a:cs typeface="Times New Roman"/>
              </a:rPr>
              <a:t> </a:t>
            </a:r>
            <a:r>
              <a:rPr b="1" spc="10" dirty="0">
                <a:latin typeface="Times New Roman"/>
                <a:cs typeface="Times New Roman"/>
              </a:rPr>
              <a:t>this  </a:t>
            </a:r>
            <a:r>
              <a:rPr b="1" spc="-45" dirty="0">
                <a:latin typeface="Times New Roman"/>
                <a:cs typeface="Times New Roman"/>
              </a:rPr>
              <a:t>attribute</a:t>
            </a:r>
            <a:r>
              <a:rPr b="1" spc="-295" dirty="0">
                <a:latin typeface="Times New Roman"/>
                <a:cs typeface="Times New Roman"/>
              </a:rPr>
              <a:t> </a:t>
            </a:r>
            <a:r>
              <a:rPr b="1" spc="-65" dirty="0">
                <a:latin typeface="Times New Roman"/>
                <a:cs typeface="Times New Roman"/>
              </a:rPr>
              <a:t>at</a:t>
            </a:r>
            <a:r>
              <a:rPr b="1" spc="-290" dirty="0">
                <a:latin typeface="Times New Roman"/>
                <a:cs typeface="Times New Roman"/>
              </a:rPr>
              <a:t> </a:t>
            </a:r>
            <a:r>
              <a:rPr b="1" spc="15" dirty="0">
                <a:latin typeface="Times New Roman"/>
                <a:cs typeface="Times New Roman"/>
              </a:rPr>
              <a:t>the</a:t>
            </a:r>
            <a:r>
              <a:rPr b="1" spc="-290" dirty="0">
                <a:latin typeface="Times New Roman"/>
                <a:cs typeface="Times New Roman"/>
              </a:rPr>
              <a:t> </a:t>
            </a:r>
            <a:r>
              <a:rPr b="1" spc="-50" dirty="0">
                <a:latin typeface="Times New Roman"/>
                <a:cs typeface="Times New Roman"/>
              </a:rPr>
              <a:t>root</a:t>
            </a:r>
            <a:r>
              <a:rPr b="1" spc="-290" dirty="0">
                <a:latin typeface="Times New Roman"/>
                <a:cs typeface="Times New Roman"/>
              </a:rPr>
              <a:t> </a:t>
            </a:r>
            <a:r>
              <a:rPr b="1" spc="-40" dirty="0">
                <a:latin typeface="Times New Roman"/>
                <a:cs typeface="Times New Roman"/>
              </a:rPr>
              <a:t>of</a:t>
            </a:r>
            <a:r>
              <a:rPr b="1" spc="-290" dirty="0">
                <a:latin typeface="Times New Roman"/>
                <a:cs typeface="Times New Roman"/>
              </a:rPr>
              <a:t> </a:t>
            </a:r>
            <a:r>
              <a:rPr b="1" spc="15" dirty="0">
                <a:latin typeface="Times New Roman"/>
                <a:cs typeface="Times New Roman"/>
              </a:rPr>
              <a:t>the</a:t>
            </a:r>
            <a:r>
              <a:rPr b="1" spc="-290" dirty="0">
                <a:latin typeface="Times New Roman"/>
                <a:cs typeface="Times New Roman"/>
              </a:rPr>
              <a:t> </a:t>
            </a:r>
            <a:r>
              <a:rPr b="1" spc="-80" dirty="0">
                <a:latin typeface="Times New Roman"/>
                <a:cs typeface="Times New Roman"/>
              </a:rPr>
              <a:t>tree.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09445">
              <a:lnSpc>
                <a:spcPct val="100000"/>
              </a:lnSpc>
              <a:spcBef>
                <a:spcPts val="100"/>
              </a:spcBef>
            </a:pPr>
            <a:r>
              <a:rPr b="1" spc="240" dirty="0">
                <a:latin typeface="Times New Roman"/>
                <a:cs typeface="Times New Roman"/>
              </a:rPr>
              <a:t>Step</a:t>
            </a:r>
            <a:r>
              <a:rPr b="1" spc="-500" dirty="0">
                <a:latin typeface="Times New Roman"/>
                <a:cs typeface="Times New Roman"/>
              </a:rPr>
              <a:t> </a:t>
            </a:r>
            <a:r>
              <a:rPr b="1" spc="-740" dirty="0">
                <a:latin typeface="Times New Roman"/>
                <a:cs typeface="Times New Roman"/>
              </a:rPr>
              <a:t>1:</a:t>
            </a:r>
            <a:r>
              <a:rPr b="1" spc="-345" dirty="0">
                <a:latin typeface="Times New Roman"/>
                <a:cs typeface="Times New Roman"/>
              </a:rPr>
              <a:t> </a:t>
            </a:r>
            <a:r>
              <a:rPr spc="575" dirty="0"/>
              <a:t>Create</a:t>
            </a:r>
            <a:r>
              <a:rPr spc="-345" dirty="0"/>
              <a:t> </a:t>
            </a:r>
            <a:r>
              <a:rPr spc="420" dirty="0"/>
              <a:t>a</a:t>
            </a:r>
            <a:r>
              <a:rPr spc="-345" dirty="0"/>
              <a:t> </a:t>
            </a:r>
            <a:r>
              <a:rPr spc="894" dirty="0"/>
              <a:t>root</a:t>
            </a:r>
            <a:r>
              <a:rPr spc="-345" dirty="0"/>
              <a:t> </a:t>
            </a:r>
            <a:r>
              <a:rPr spc="570" dirty="0"/>
              <a:t>node</a:t>
            </a:r>
          </a:p>
        </p:txBody>
      </p:sp>
      <p:sp>
        <p:nvSpPr>
          <p:cNvPr id="3" name="object 3"/>
          <p:cNvSpPr/>
          <p:nvPr/>
        </p:nvSpPr>
        <p:spPr>
          <a:xfrm>
            <a:off x="1343025" y="7349629"/>
            <a:ext cx="209550" cy="2095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17333" y="3020872"/>
            <a:ext cx="209550" cy="20955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14513" y="2703372"/>
            <a:ext cx="14545944" cy="6313170"/>
          </a:xfrm>
          <a:prstGeom prst="rect">
            <a:avLst/>
          </a:prstGeom>
        </p:spPr>
        <p:txBody>
          <a:bodyPr vert="horz" wrap="square" lIns="0" tIns="12700" rIns="0" bIns="0" rtlCol="0">
            <a:spAutoFit/>
          </a:bodyPr>
          <a:lstStyle/>
          <a:p>
            <a:pPr marL="180340">
              <a:lnSpc>
                <a:spcPct val="100000"/>
              </a:lnSpc>
              <a:spcBef>
                <a:spcPts val="100"/>
              </a:spcBef>
            </a:pPr>
            <a:r>
              <a:rPr sz="4800" spc="300" dirty="0">
                <a:latin typeface="Times New Roman"/>
                <a:cs typeface="Times New Roman"/>
              </a:rPr>
              <a:t>How</a:t>
            </a:r>
            <a:r>
              <a:rPr sz="4800" spc="-254" dirty="0">
                <a:latin typeface="Times New Roman"/>
                <a:cs typeface="Times New Roman"/>
              </a:rPr>
              <a:t> </a:t>
            </a:r>
            <a:r>
              <a:rPr sz="4800" spc="670" dirty="0">
                <a:latin typeface="Times New Roman"/>
                <a:cs typeface="Times New Roman"/>
              </a:rPr>
              <a:t>to</a:t>
            </a:r>
            <a:r>
              <a:rPr sz="4800" spc="-250" dirty="0">
                <a:latin typeface="Times New Roman"/>
                <a:cs typeface="Times New Roman"/>
              </a:rPr>
              <a:t> </a:t>
            </a:r>
            <a:r>
              <a:rPr sz="4800" spc="425" dirty="0">
                <a:latin typeface="Times New Roman"/>
                <a:cs typeface="Times New Roman"/>
              </a:rPr>
              <a:t>choose</a:t>
            </a:r>
            <a:r>
              <a:rPr sz="4800" spc="-250" dirty="0">
                <a:latin typeface="Times New Roman"/>
                <a:cs typeface="Times New Roman"/>
              </a:rPr>
              <a:t> </a:t>
            </a:r>
            <a:r>
              <a:rPr sz="4800" spc="635" dirty="0">
                <a:latin typeface="Times New Roman"/>
                <a:cs typeface="Times New Roman"/>
              </a:rPr>
              <a:t>the</a:t>
            </a:r>
            <a:r>
              <a:rPr sz="4800" spc="-250" dirty="0">
                <a:latin typeface="Times New Roman"/>
                <a:cs typeface="Times New Roman"/>
              </a:rPr>
              <a:t> </a:t>
            </a:r>
            <a:r>
              <a:rPr sz="4800" spc="670" dirty="0">
                <a:latin typeface="Times New Roman"/>
                <a:cs typeface="Times New Roman"/>
              </a:rPr>
              <a:t>root</a:t>
            </a:r>
            <a:r>
              <a:rPr sz="4800" spc="-250" dirty="0">
                <a:latin typeface="Times New Roman"/>
                <a:cs typeface="Times New Roman"/>
              </a:rPr>
              <a:t> </a:t>
            </a:r>
            <a:r>
              <a:rPr sz="4800" spc="195" dirty="0">
                <a:latin typeface="Times New Roman"/>
                <a:cs typeface="Times New Roman"/>
              </a:rPr>
              <a:t>node?</a:t>
            </a:r>
            <a:endParaRPr sz="4800">
              <a:latin typeface="Times New Roman"/>
              <a:cs typeface="Times New Roman"/>
            </a:endParaRPr>
          </a:p>
          <a:p>
            <a:pPr marL="12700" marR="5080">
              <a:lnSpc>
                <a:spcPct val="115900"/>
              </a:lnSpc>
              <a:spcBef>
                <a:spcPts val="2985"/>
              </a:spcBef>
            </a:pPr>
            <a:r>
              <a:rPr sz="4800" b="1" spc="-165" dirty="0">
                <a:latin typeface="Times New Roman"/>
                <a:cs typeface="Times New Roman"/>
              </a:rPr>
              <a:t>The</a:t>
            </a:r>
            <a:r>
              <a:rPr sz="4800" b="1" spc="-290" dirty="0">
                <a:latin typeface="Times New Roman"/>
                <a:cs typeface="Times New Roman"/>
              </a:rPr>
              <a:t> </a:t>
            </a:r>
            <a:r>
              <a:rPr sz="4800" b="1" spc="-45" dirty="0">
                <a:latin typeface="Times New Roman"/>
                <a:cs typeface="Times New Roman"/>
              </a:rPr>
              <a:t>attribute</a:t>
            </a:r>
            <a:r>
              <a:rPr sz="4800" b="1" spc="-290" dirty="0">
                <a:latin typeface="Times New Roman"/>
                <a:cs typeface="Times New Roman"/>
              </a:rPr>
              <a:t> </a:t>
            </a:r>
            <a:r>
              <a:rPr sz="4800" b="1" spc="-35" dirty="0">
                <a:latin typeface="Times New Roman"/>
                <a:cs typeface="Times New Roman"/>
              </a:rPr>
              <a:t>that</a:t>
            </a:r>
            <a:r>
              <a:rPr sz="4800" b="1" spc="-290" dirty="0">
                <a:latin typeface="Times New Roman"/>
                <a:cs typeface="Times New Roman"/>
              </a:rPr>
              <a:t> </a:t>
            </a:r>
            <a:r>
              <a:rPr sz="4800" b="1" spc="5" dirty="0">
                <a:latin typeface="Times New Roman"/>
                <a:cs typeface="Times New Roman"/>
              </a:rPr>
              <a:t>best</a:t>
            </a:r>
            <a:r>
              <a:rPr sz="4800" b="1" spc="-290" dirty="0">
                <a:latin typeface="Times New Roman"/>
                <a:cs typeface="Times New Roman"/>
              </a:rPr>
              <a:t> </a:t>
            </a:r>
            <a:r>
              <a:rPr sz="4800" b="1" spc="5" dirty="0">
                <a:latin typeface="Times New Roman"/>
                <a:cs typeface="Times New Roman"/>
              </a:rPr>
              <a:t>classifies</a:t>
            </a:r>
            <a:r>
              <a:rPr sz="4800" b="1" spc="-295" dirty="0">
                <a:latin typeface="Times New Roman"/>
                <a:cs typeface="Times New Roman"/>
              </a:rPr>
              <a:t> </a:t>
            </a:r>
            <a:r>
              <a:rPr sz="4800" b="1" spc="15" dirty="0">
                <a:latin typeface="Times New Roman"/>
                <a:cs typeface="Times New Roman"/>
              </a:rPr>
              <a:t>the</a:t>
            </a:r>
            <a:r>
              <a:rPr sz="4800" b="1" spc="-290" dirty="0">
                <a:latin typeface="Times New Roman"/>
                <a:cs typeface="Times New Roman"/>
              </a:rPr>
              <a:t> </a:t>
            </a:r>
            <a:r>
              <a:rPr sz="4800" b="1" spc="-55" dirty="0">
                <a:latin typeface="Times New Roman"/>
                <a:cs typeface="Times New Roman"/>
              </a:rPr>
              <a:t>training</a:t>
            </a:r>
            <a:r>
              <a:rPr sz="4800" b="1" spc="-290" dirty="0">
                <a:latin typeface="Times New Roman"/>
                <a:cs typeface="Times New Roman"/>
              </a:rPr>
              <a:t> </a:t>
            </a:r>
            <a:r>
              <a:rPr sz="4800" b="1" spc="-125" dirty="0">
                <a:latin typeface="Times New Roman"/>
                <a:cs typeface="Times New Roman"/>
              </a:rPr>
              <a:t>data,</a:t>
            </a:r>
            <a:r>
              <a:rPr sz="4800" b="1" spc="-290" dirty="0">
                <a:latin typeface="Times New Roman"/>
                <a:cs typeface="Times New Roman"/>
              </a:rPr>
              <a:t> </a:t>
            </a:r>
            <a:r>
              <a:rPr sz="4800" b="1" spc="30" dirty="0">
                <a:latin typeface="Times New Roman"/>
                <a:cs typeface="Times New Roman"/>
              </a:rPr>
              <a:t>use</a:t>
            </a:r>
            <a:r>
              <a:rPr sz="4800" b="1" spc="-290" dirty="0">
                <a:latin typeface="Times New Roman"/>
                <a:cs typeface="Times New Roman"/>
              </a:rPr>
              <a:t> </a:t>
            </a:r>
            <a:r>
              <a:rPr sz="4800" b="1" spc="10" dirty="0">
                <a:latin typeface="Times New Roman"/>
                <a:cs typeface="Times New Roman"/>
              </a:rPr>
              <a:t>this  </a:t>
            </a:r>
            <a:r>
              <a:rPr sz="4800" b="1" spc="-45" dirty="0">
                <a:latin typeface="Times New Roman"/>
                <a:cs typeface="Times New Roman"/>
              </a:rPr>
              <a:t>attribute</a:t>
            </a:r>
            <a:r>
              <a:rPr sz="4800" b="1" spc="-295" dirty="0">
                <a:latin typeface="Times New Roman"/>
                <a:cs typeface="Times New Roman"/>
              </a:rPr>
              <a:t> </a:t>
            </a:r>
            <a:r>
              <a:rPr sz="4800" b="1" spc="-65" dirty="0">
                <a:latin typeface="Times New Roman"/>
                <a:cs typeface="Times New Roman"/>
              </a:rPr>
              <a:t>at</a:t>
            </a:r>
            <a:r>
              <a:rPr sz="4800" b="1" spc="-290" dirty="0">
                <a:latin typeface="Times New Roman"/>
                <a:cs typeface="Times New Roman"/>
              </a:rPr>
              <a:t> </a:t>
            </a:r>
            <a:r>
              <a:rPr sz="4800" b="1" spc="15" dirty="0">
                <a:latin typeface="Times New Roman"/>
                <a:cs typeface="Times New Roman"/>
              </a:rPr>
              <a:t>the</a:t>
            </a:r>
            <a:r>
              <a:rPr sz="4800" b="1" spc="-290" dirty="0">
                <a:latin typeface="Times New Roman"/>
                <a:cs typeface="Times New Roman"/>
              </a:rPr>
              <a:t> </a:t>
            </a:r>
            <a:r>
              <a:rPr sz="4800" b="1" spc="-50" dirty="0">
                <a:latin typeface="Times New Roman"/>
                <a:cs typeface="Times New Roman"/>
              </a:rPr>
              <a:t>root</a:t>
            </a:r>
            <a:r>
              <a:rPr sz="4800" b="1" spc="-290" dirty="0">
                <a:latin typeface="Times New Roman"/>
                <a:cs typeface="Times New Roman"/>
              </a:rPr>
              <a:t> </a:t>
            </a:r>
            <a:r>
              <a:rPr sz="4800" b="1" spc="-40" dirty="0">
                <a:latin typeface="Times New Roman"/>
                <a:cs typeface="Times New Roman"/>
              </a:rPr>
              <a:t>of</a:t>
            </a:r>
            <a:r>
              <a:rPr sz="4800" b="1" spc="-290" dirty="0">
                <a:latin typeface="Times New Roman"/>
                <a:cs typeface="Times New Roman"/>
              </a:rPr>
              <a:t> </a:t>
            </a:r>
            <a:r>
              <a:rPr sz="4800" b="1" spc="15" dirty="0">
                <a:latin typeface="Times New Roman"/>
                <a:cs typeface="Times New Roman"/>
              </a:rPr>
              <a:t>the</a:t>
            </a:r>
            <a:r>
              <a:rPr sz="4800" b="1" spc="-290" dirty="0">
                <a:latin typeface="Times New Roman"/>
                <a:cs typeface="Times New Roman"/>
              </a:rPr>
              <a:t> </a:t>
            </a:r>
            <a:r>
              <a:rPr sz="4800" b="1" spc="-80" dirty="0">
                <a:latin typeface="Times New Roman"/>
                <a:cs typeface="Times New Roman"/>
              </a:rPr>
              <a:t>tree.</a:t>
            </a:r>
            <a:endParaRPr sz="4800">
              <a:latin typeface="Times New Roman"/>
              <a:cs typeface="Times New Roman"/>
            </a:endParaRPr>
          </a:p>
          <a:p>
            <a:pPr>
              <a:lnSpc>
                <a:spcPct val="100000"/>
              </a:lnSpc>
            </a:pPr>
            <a:endParaRPr sz="5600">
              <a:latin typeface="Times New Roman"/>
              <a:cs typeface="Times New Roman"/>
            </a:endParaRPr>
          </a:p>
          <a:p>
            <a:pPr>
              <a:lnSpc>
                <a:spcPct val="100000"/>
              </a:lnSpc>
              <a:spcBef>
                <a:spcPts val="25"/>
              </a:spcBef>
            </a:pPr>
            <a:endParaRPr sz="4800">
              <a:latin typeface="Times New Roman"/>
              <a:cs typeface="Times New Roman"/>
            </a:endParaRPr>
          </a:p>
          <a:p>
            <a:pPr marL="406400">
              <a:lnSpc>
                <a:spcPct val="100000"/>
              </a:lnSpc>
              <a:spcBef>
                <a:spcPts val="5"/>
              </a:spcBef>
            </a:pPr>
            <a:r>
              <a:rPr sz="4800" spc="300" dirty="0">
                <a:latin typeface="Times New Roman"/>
                <a:cs typeface="Times New Roman"/>
              </a:rPr>
              <a:t>How</a:t>
            </a:r>
            <a:r>
              <a:rPr sz="4800" spc="-254" dirty="0">
                <a:latin typeface="Times New Roman"/>
                <a:cs typeface="Times New Roman"/>
              </a:rPr>
              <a:t> </a:t>
            </a:r>
            <a:r>
              <a:rPr sz="4800" spc="670" dirty="0">
                <a:latin typeface="Times New Roman"/>
                <a:cs typeface="Times New Roman"/>
              </a:rPr>
              <a:t>to</a:t>
            </a:r>
            <a:r>
              <a:rPr sz="4800" spc="-250" dirty="0">
                <a:latin typeface="Times New Roman"/>
                <a:cs typeface="Times New Roman"/>
              </a:rPr>
              <a:t> </a:t>
            </a:r>
            <a:r>
              <a:rPr sz="4800" spc="425" dirty="0">
                <a:latin typeface="Times New Roman"/>
                <a:cs typeface="Times New Roman"/>
              </a:rPr>
              <a:t>choose</a:t>
            </a:r>
            <a:r>
              <a:rPr sz="4800" spc="-250" dirty="0">
                <a:latin typeface="Times New Roman"/>
                <a:cs typeface="Times New Roman"/>
              </a:rPr>
              <a:t> </a:t>
            </a:r>
            <a:r>
              <a:rPr sz="4800" spc="635" dirty="0">
                <a:latin typeface="Times New Roman"/>
                <a:cs typeface="Times New Roman"/>
              </a:rPr>
              <a:t>the</a:t>
            </a:r>
            <a:r>
              <a:rPr sz="4800" spc="-254" dirty="0">
                <a:latin typeface="Times New Roman"/>
                <a:cs typeface="Times New Roman"/>
              </a:rPr>
              <a:t> </a:t>
            </a:r>
            <a:r>
              <a:rPr sz="4800" spc="415" dirty="0">
                <a:latin typeface="Times New Roman"/>
                <a:cs typeface="Times New Roman"/>
              </a:rPr>
              <a:t>best</a:t>
            </a:r>
            <a:r>
              <a:rPr sz="4800" spc="-250" dirty="0">
                <a:latin typeface="Times New Roman"/>
                <a:cs typeface="Times New Roman"/>
              </a:rPr>
              <a:t> </a:t>
            </a:r>
            <a:r>
              <a:rPr sz="4800" spc="430" dirty="0">
                <a:latin typeface="Times New Roman"/>
                <a:cs typeface="Times New Roman"/>
              </a:rPr>
              <a:t>attribute?</a:t>
            </a:r>
            <a:endParaRPr sz="4800">
              <a:latin typeface="Times New Roman"/>
              <a:cs typeface="Times New Roman"/>
            </a:endParaRPr>
          </a:p>
          <a:p>
            <a:pPr marL="238125">
              <a:lnSpc>
                <a:spcPct val="100000"/>
              </a:lnSpc>
              <a:spcBef>
                <a:spcPts val="3900"/>
              </a:spcBef>
            </a:pPr>
            <a:r>
              <a:rPr sz="4800" b="1" spc="-50" dirty="0">
                <a:latin typeface="Times New Roman"/>
                <a:cs typeface="Times New Roman"/>
              </a:rPr>
              <a:t>So</a:t>
            </a:r>
            <a:r>
              <a:rPr sz="4800" b="1" spc="-295" dirty="0">
                <a:latin typeface="Times New Roman"/>
                <a:cs typeface="Times New Roman"/>
              </a:rPr>
              <a:t> </a:t>
            </a:r>
            <a:r>
              <a:rPr sz="4800" b="1" spc="-125" dirty="0">
                <a:latin typeface="Times New Roman"/>
                <a:cs typeface="Times New Roman"/>
              </a:rPr>
              <a:t>from</a:t>
            </a:r>
            <a:r>
              <a:rPr sz="4800" b="1" spc="-290" dirty="0">
                <a:latin typeface="Times New Roman"/>
                <a:cs typeface="Times New Roman"/>
              </a:rPr>
              <a:t> </a:t>
            </a:r>
            <a:r>
              <a:rPr sz="4800" b="1" spc="-85" dirty="0">
                <a:latin typeface="Times New Roman"/>
                <a:cs typeface="Times New Roman"/>
              </a:rPr>
              <a:t>here,</a:t>
            </a:r>
            <a:r>
              <a:rPr sz="4800" b="1" spc="-290" dirty="0">
                <a:latin typeface="Times New Roman"/>
                <a:cs typeface="Times New Roman"/>
              </a:rPr>
              <a:t> </a:t>
            </a:r>
            <a:r>
              <a:rPr sz="4800" i="1" spc="-95" dirty="0">
                <a:latin typeface="Times New Roman"/>
                <a:cs typeface="Times New Roman"/>
              </a:rPr>
              <a:t>ID3</a:t>
            </a:r>
            <a:r>
              <a:rPr sz="4800" i="1" spc="-290" dirty="0">
                <a:latin typeface="Times New Roman"/>
                <a:cs typeface="Times New Roman"/>
              </a:rPr>
              <a:t> </a:t>
            </a:r>
            <a:r>
              <a:rPr sz="4800" i="1" spc="100" dirty="0">
                <a:latin typeface="Times New Roman"/>
                <a:cs typeface="Times New Roman"/>
              </a:rPr>
              <a:t>algorithm</a:t>
            </a:r>
            <a:r>
              <a:rPr sz="4800" i="1" spc="-290" dirty="0">
                <a:latin typeface="Times New Roman"/>
                <a:cs typeface="Times New Roman"/>
              </a:rPr>
              <a:t> </a:t>
            </a:r>
            <a:r>
              <a:rPr sz="4800" b="1" spc="-10" dirty="0">
                <a:latin typeface="Times New Roman"/>
                <a:cs typeface="Times New Roman"/>
              </a:rPr>
              <a:t>begins</a:t>
            </a:r>
            <a:endParaRPr sz="48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2518" y="1280170"/>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8409" y="981719"/>
            <a:ext cx="12832715" cy="665480"/>
          </a:xfrm>
          <a:prstGeom prst="rect">
            <a:avLst/>
          </a:prstGeom>
        </p:spPr>
        <p:txBody>
          <a:bodyPr vert="horz" wrap="square" lIns="0" tIns="12700" rIns="0" bIns="0" rtlCol="0">
            <a:spAutoFit/>
          </a:bodyPr>
          <a:lstStyle/>
          <a:p>
            <a:pPr marL="12700">
              <a:lnSpc>
                <a:spcPct val="100000"/>
              </a:lnSpc>
              <a:spcBef>
                <a:spcPts val="100"/>
              </a:spcBef>
              <a:tabLst>
                <a:tab pos="6711315" algn="l"/>
                <a:tab pos="7304405" algn="l"/>
                <a:tab pos="10180320" algn="l"/>
                <a:tab pos="10743565" algn="l"/>
              </a:tabLst>
            </a:pPr>
            <a:r>
              <a:rPr sz="4200" dirty="0">
                <a:latin typeface="Arial"/>
                <a:cs typeface="Arial"/>
              </a:rPr>
              <a:t>Calculate</a:t>
            </a:r>
            <a:r>
              <a:rPr sz="4200" spc="-5" dirty="0">
                <a:latin typeface="Arial"/>
                <a:cs typeface="Arial"/>
              </a:rPr>
              <a:t> </a:t>
            </a:r>
            <a:r>
              <a:rPr sz="4200" b="1" dirty="0">
                <a:latin typeface="Arial"/>
                <a:cs typeface="Arial"/>
              </a:rPr>
              <a:t>Entropy</a:t>
            </a:r>
            <a:r>
              <a:rPr sz="4200" b="1" spc="-5" dirty="0">
                <a:latin typeface="Arial"/>
                <a:cs typeface="Arial"/>
              </a:rPr>
              <a:t> </a:t>
            </a:r>
            <a:r>
              <a:rPr sz="4200" dirty="0">
                <a:latin typeface="Arial"/>
                <a:cs typeface="Arial"/>
              </a:rPr>
              <a:t>(Amount	of	uncertainity	in	dataset):</a:t>
            </a:r>
            <a:endParaRPr sz="4200">
              <a:latin typeface="Arial"/>
              <a:cs typeface="Arial"/>
            </a:endParaRPr>
          </a:p>
        </p:txBody>
      </p:sp>
      <p:sp>
        <p:nvSpPr>
          <p:cNvPr id="4" name="object 4"/>
          <p:cNvSpPr/>
          <p:nvPr/>
        </p:nvSpPr>
        <p:spPr>
          <a:xfrm>
            <a:off x="1553391" y="2225238"/>
            <a:ext cx="11424524" cy="110938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83689" y="6668617"/>
            <a:ext cx="161925" cy="16192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559579" y="6267298"/>
            <a:ext cx="14818360" cy="1511300"/>
          </a:xfrm>
          <a:prstGeom prst="rect">
            <a:avLst/>
          </a:prstGeom>
        </p:spPr>
        <p:txBody>
          <a:bodyPr vert="horz" wrap="square" lIns="0" tIns="12065" rIns="0" bIns="0" rtlCol="0">
            <a:spAutoFit/>
          </a:bodyPr>
          <a:lstStyle/>
          <a:p>
            <a:pPr marL="12700" marR="5080">
              <a:lnSpc>
                <a:spcPct val="116100"/>
              </a:lnSpc>
              <a:spcBef>
                <a:spcPts val="95"/>
              </a:spcBef>
              <a:tabLst>
                <a:tab pos="1228090" algn="l"/>
                <a:tab pos="3184525" algn="l"/>
                <a:tab pos="5082540" algn="l"/>
                <a:tab pos="5466080" algn="l"/>
                <a:tab pos="5824220" algn="l"/>
                <a:tab pos="6947534" algn="l"/>
                <a:tab pos="7899400" algn="l"/>
                <a:tab pos="9704705" algn="l"/>
                <a:tab pos="10267950" algn="l"/>
                <a:tab pos="12254230" algn="l"/>
                <a:tab pos="13914755" algn="l"/>
              </a:tabLst>
            </a:pPr>
            <a:r>
              <a:rPr sz="4200" dirty="0">
                <a:latin typeface="Arial"/>
                <a:cs typeface="Arial"/>
              </a:rPr>
              <a:t>Calculate</a:t>
            </a:r>
            <a:r>
              <a:rPr sz="4200" spc="-5" dirty="0">
                <a:latin typeface="Arial"/>
                <a:cs typeface="Arial"/>
              </a:rPr>
              <a:t> </a:t>
            </a:r>
            <a:r>
              <a:rPr sz="4200" b="1" dirty="0">
                <a:latin typeface="Arial"/>
                <a:cs typeface="Arial"/>
              </a:rPr>
              <a:t>Information	Gain</a:t>
            </a:r>
            <a:r>
              <a:rPr sz="4200" dirty="0">
                <a:latin typeface="Arial"/>
                <a:cs typeface="Arial"/>
              </a:rPr>
              <a:t>:	(Difference	in	Entropy	before	and  after	splitting	dataset	on	attribute	A)</a:t>
            </a:r>
            <a:endParaRPr sz="4200">
              <a:latin typeface="Arial"/>
              <a:cs typeface="Arial"/>
            </a:endParaRPr>
          </a:p>
        </p:txBody>
      </p:sp>
      <p:sp>
        <p:nvSpPr>
          <p:cNvPr id="7" name="object 7"/>
          <p:cNvSpPr/>
          <p:nvPr/>
        </p:nvSpPr>
        <p:spPr>
          <a:xfrm>
            <a:off x="1102518" y="4182897"/>
            <a:ext cx="161925" cy="161925"/>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478409" y="3884447"/>
            <a:ext cx="7732395" cy="665480"/>
          </a:xfrm>
          <a:prstGeom prst="rect">
            <a:avLst/>
          </a:prstGeom>
        </p:spPr>
        <p:txBody>
          <a:bodyPr vert="horz" wrap="square" lIns="0" tIns="12700" rIns="0" bIns="0" rtlCol="0">
            <a:spAutoFit/>
          </a:bodyPr>
          <a:lstStyle/>
          <a:p>
            <a:pPr marL="12700">
              <a:lnSpc>
                <a:spcPct val="100000"/>
              </a:lnSpc>
              <a:spcBef>
                <a:spcPts val="100"/>
              </a:spcBef>
              <a:tabLst>
                <a:tab pos="4637405" algn="l"/>
              </a:tabLst>
            </a:pPr>
            <a:r>
              <a:rPr sz="4200" dirty="0">
                <a:latin typeface="Arial"/>
                <a:cs typeface="Arial"/>
              </a:rPr>
              <a:t>Calculate</a:t>
            </a:r>
            <a:r>
              <a:rPr sz="4200" spc="-5" dirty="0">
                <a:latin typeface="Arial"/>
                <a:cs typeface="Arial"/>
              </a:rPr>
              <a:t> </a:t>
            </a:r>
            <a:r>
              <a:rPr sz="4200" b="1" dirty="0">
                <a:latin typeface="Arial"/>
                <a:cs typeface="Arial"/>
              </a:rPr>
              <a:t>Average	</a:t>
            </a:r>
            <a:r>
              <a:rPr sz="4200" b="1" spc="-5" dirty="0">
                <a:latin typeface="Arial"/>
                <a:cs typeface="Arial"/>
              </a:rPr>
              <a:t>Information</a:t>
            </a:r>
            <a:r>
              <a:rPr sz="4200" spc="-5" dirty="0">
                <a:latin typeface="Arial"/>
                <a:cs typeface="Arial"/>
              </a:rPr>
              <a:t>:</a:t>
            </a:r>
            <a:endParaRPr sz="4200">
              <a:latin typeface="Arial"/>
              <a:cs typeface="Arial"/>
            </a:endParaRPr>
          </a:p>
        </p:txBody>
      </p:sp>
      <p:sp>
        <p:nvSpPr>
          <p:cNvPr id="9" name="object 9"/>
          <p:cNvSpPr/>
          <p:nvPr/>
        </p:nvSpPr>
        <p:spPr>
          <a:xfrm>
            <a:off x="1514690" y="4900124"/>
            <a:ext cx="7978366" cy="109673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654879" y="8570969"/>
            <a:ext cx="9709799" cy="69269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8800" y="978284"/>
            <a:ext cx="16124555" cy="7923530"/>
          </a:xfrm>
          <a:prstGeom prst="rect">
            <a:avLst/>
          </a:prstGeom>
        </p:spPr>
        <p:txBody>
          <a:bodyPr vert="horz" wrap="square" lIns="0" tIns="12700" rIns="0" bIns="0" rtlCol="0">
            <a:spAutoFit/>
          </a:bodyPr>
          <a:lstStyle/>
          <a:p>
            <a:pPr marL="358140" indent="-345440">
              <a:lnSpc>
                <a:spcPct val="100000"/>
              </a:lnSpc>
              <a:spcBef>
                <a:spcPts val="100"/>
              </a:spcBef>
              <a:buSzPct val="97619"/>
              <a:buAutoNum type="arabicPeriod"/>
              <a:tabLst>
                <a:tab pos="358775" algn="l"/>
              </a:tabLst>
            </a:pPr>
            <a:r>
              <a:rPr sz="4200" spc="254" dirty="0">
                <a:latin typeface="Times New Roman"/>
                <a:cs typeface="Times New Roman"/>
              </a:rPr>
              <a:t>compute</a:t>
            </a:r>
            <a:r>
              <a:rPr sz="4200" spc="-225" dirty="0">
                <a:latin typeface="Times New Roman"/>
                <a:cs typeface="Times New Roman"/>
              </a:rPr>
              <a:t> </a:t>
            </a:r>
            <a:r>
              <a:rPr sz="4200" spc="555" dirty="0">
                <a:latin typeface="Times New Roman"/>
                <a:cs typeface="Times New Roman"/>
              </a:rPr>
              <a:t>the</a:t>
            </a:r>
            <a:r>
              <a:rPr sz="4200" spc="-220" dirty="0">
                <a:latin typeface="Times New Roman"/>
                <a:cs typeface="Times New Roman"/>
              </a:rPr>
              <a:t> </a:t>
            </a:r>
            <a:r>
              <a:rPr sz="4200" b="1" spc="265" dirty="0">
                <a:latin typeface="Times New Roman"/>
                <a:cs typeface="Times New Roman"/>
              </a:rPr>
              <a:t>entropy</a:t>
            </a:r>
            <a:r>
              <a:rPr sz="4200" b="1" spc="-220" dirty="0">
                <a:latin typeface="Times New Roman"/>
                <a:cs typeface="Times New Roman"/>
              </a:rPr>
              <a:t> </a:t>
            </a:r>
            <a:r>
              <a:rPr sz="4200" spc="550" dirty="0">
                <a:latin typeface="Times New Roman"/>
                <a:cs typeface="Times New Roman"/>
              </a:rPr>
              <a:t>for</a:t>
            </a:r>
            <a:r>
              <a:rPr sz="4200" spc="-220" dirty="0">
                <a:latin typeface="Times New Roman"/>
                <a:cs typeface="Times New Roman"/>
              </a:rPr>
              <a:t> </a:t>
            </a:r>
            <a:r>
              <a:rPr sz="4200" spc="420" dirty="0">
                <a:latin typeface="Times New Roman"/>
                <a:cs typeface="Times New Roman"/>
              </a:rPr>
              <a:t>data-set</a:t>
            </a:r>
            <a:r>
              <a:rPr sz="4200" spc="-220" dirty="0">
                <a:latin typeface="Times New Roman"/>
                <a:cs typeface="Times New Roman"/>
              </a:rPr>
              <a:t> </a:t>
            </a:r>
            <a:r>
              <a:rPr sz="4200" b="1" spc="135" dirty="0">
                <a:latin typeface="Times New Roman"/>
                <a:cs typeface="Times New Roman"/>
              </a:rPr>
              <a:t>Entropy(s)</a:t>
            </a:r>
            <a:endParaRPr sz="4200">
              <a:latin typeface="Times New Roman"/>
              <a:cs typeface="Times New Roman"/>
            </a:endParaRPr>
          </a:p>
          <a:p>
            <a:pPr marL="429259" indent="-416559">
              <a:lnSpc>
                <a:spcPct val="100000"/>
              </a:lnSpc>
              <a:spcBef>
                <a:spcPts val="4485"/>
              </a:spcBef>
              <a:buSzPct val="97619"/>
              <a:buAutoNum type="arabicPeriod"/>
              <a:tabLst>
                <a:tab pos="429895" algn="l"/>
              </a:tabLst>
            </a:pPr>
            <a:r>
              <a:rPr sz="4200" spc="550" dirty="0">
                <a:latin typeface="Times New Roman"/>
                <a:cs typeface="Times New Roman"/>
              </a:rPr>
              <a:t>for</a:t>
            </a:r>
            <a:r>
              <a:rPr sz="4200" spc="-715" dirty="0">
                <a:latin typeface="Times New Roman"/>
                <a:cs typeface="Times New Roman"/>
              </a:rPr>
              <a:t> </a:t>
            </a:r>
            <a:r>
              <a:rPr sz="4200" spc="270" dirty="0">
                <a:latin typeface="Times New Roman"/>
                <a:cs typeface="Times New Roman"/>
              </a:rPr>
              <a:t>every </a:t>
            </a:r>
            <a:r>
              <a:rPr sz="4200" spc="425" dirty="0">
                <a:latin typeface="Times New Roman"/>
                <a:cs typeface="Times New Roman"/>
              </a:rPr>
              <a:t>attribute/feature:</a:t>
            </a:r>
            <a:endParaRPr sz="4200">
              <a:latin typeface="Times New Roman"/>
              <a:cs typeface="Times New Roman"/>
            </a:endParaRPr>
          </a:p>
          <a:p>
            <a:pPr marL="751840" lvl="1">
              <a:lnSpc>
                <a:spcPct val="100000"/>
              </a:lnSpc>
              <a:spcBef>
                <a:spcPts val="4485"/>
              </a:spcBef>
              <a:buSzPct val="97619"/>
              <a:buAutoNum type="arabicPeriod"/>
              <a:tabLst>
                <a:tab pos="1097915" algn="l"/>
              </a:tabLst>
            </a:pPr>
            <a:r>
              <a:rPr sz="4200" spc="450" dirty="0">
                <a:latin typeface="Times New Roman"/>
                <a:cs typeface="Times New Roman"/>
              </a:rPr>
              <a:t>calculate</a:t>
            </a:r>
            <a:r>
              <a:rPr sz="4200" spc="-225" dirty="0">
                <a:latin typeface="Times New Roman"/>
                <a:cs typeface="Times New Roman"/>
              </a:rPr>
              <a:t> </a:t>
            </a:r>
            <a:r>
              <a:rPr sz="4200" spc="365" dirty="0">
                <a:latin typeface="Times New Roman"/>
                <a:cs typeface="Times New Roman"/>
              </a:rPr>
              <a:t>entropy</a:t>
            </a:r>
            <a:r>
              <a:rPr sz="4200" spc="-220" dirty="0">
                <a:latin typeface="Times New Roman"/>
                <a:cs typeface="Times New Roman"/>
              </a:rPr>
              <a:t> </a:t>
            </a:r>
            <a:r>
              <a:rPr sz="4200" spc="550" dirty="0">
                <a:latin typeface="Times New Roman"/>
                <a:cs typeface="Times New Roman"/>
              </a:rPr>
              <a:t>for</a:t>
            </a:r>
            <a:r>
              <a:rPr sz="4200" spc="-220" dirty="0">
                <a:latin typeface="Times New Roman"/>
                <a:cs typeface="Times New Roman"/>
              </a:rPr>
              <a:t> </a:t>
            </a:r>
            <a:r>
              <a:rPr sz="4200" spc="550" dirty="0">
                <a:latin typeface="Times New Roman"/>
                <a:cs typeface="Times New Roman"/>
              </a:rPr>
              <a:t>all</a:t>
            </a:r>
            <a:r>
              <a:rPr sz="4200" spc="-220" dirty="0">
                <a:latin typeface="Times New Roman"/>
                <a:cs typeface="Times New Roman"/>
              </a:rPr>
              <a:t> </a:t>
            </a:r>
            <a:r>
              <a:rPr sz="4200" spc="570" dirty="0">
                <a:latin typeface="Times New Roman"/>
                <a:cs typeface="Times New Roman"/>
              </a:rPr>
              <a:t>other</a:t>
            </a:r>
            <a:r>
              <a:rPr sz="4200" spc="-220" dirty="0">
                <a:latin typeface="Times New Roman"/>
                <a:cs typeface="Times New Roman"/>
              </a:rPr>
              <a:t> </a:t>
            </a:r>
            <a:r>
              <a:rPr sz="4200" spc="325" dirty="0">
                <a:latin typeface="Times New Roman"/>
                <a:cs typeface="Times New Roman"/>
              </a:rPr>
              <a:t>values</a:t>
            </a:r>
            <a:r>
              <a:rPr sz="4200" spc="-220" dirty="0">
                <a:latin typeface="Times New Roman"/>
                <a:cs typeface="Times New Roman"/>
              </a:rPr>
              <a:t> </a:t>
            </a:r>
            <a:r>
              <a:rPr sz="4200" b="1" spc="125" dirty="0">
                <a:latin typeface="Times New Roman"/>
                <a:cs typeface="Times New Roman"/>
              </a:rPr>
              <a:t>Entropy(a)</a:t>
            </a:r>
            <a:endParaRPr sz="4200">
              <a:latin typeface="Times New Roman"/>
              <a:cs typeface="Times New Roman"/>
            </a:endParaRPr>
          </a:p>
          <a:p>
            <a:pPr marL="751840" marR="5080" lvl="1">
              <a:lnSpc>
                <a:spcPct val="189000"/>
              </a:lnSpc>
              <a:buSzPct val="97619"/>
              <a:buAutoNum type="arabicPeriod"/>
              <a:tabLst>
                <a:tab pos="1169035" algn="l"/>
              </a:tabLst>
            </a:pPr>
            <a:r>
              <a:rPr sz="4200" spc="385" dirty="0">
                <a:latin typeface="Times New Roman"/>
                <a:cs typeface="Times New Roman"/>
              </a:rPr>
              <a:t>take</a:t>
            </a:r>
            <a:r>
              <a:rPr sz="4200" spc="-220" dirty="0">
                <a:latin typeface="Times New Roman"/>
                <a:cs typeface="Times New Roman"/>
              </a:rPr>
              <a:t> </a:t>
            </a:r>
            <a:r>
              <a:rPr sz="4200" b="1" spc="254" dirty="0">
                <a:latin typeface="Times New Roman"/>
                <a:cs typeface="Times New Roman"/>
              </a:rPr>
              <a:t>average</a:t>
            </a:r>
            <a:r>
              <a:rPr sz="4200" b="1" spc="-315" dirty="0">
                <a:latin typeface="Times New Roman"/>
                <a:cs typeface="Times New Roman"/>
              </a:rPr>
              <a:t> </a:t>
            </a:r>
            <a:r>
              <a:rPr sz="4200" b="1" spc="254" dirty="0">
                <a:latin typeface="Times New Roman"/>
                <a:cs typeface="Times New Roman"/>
              </a:rPr>
              <a:t>information</a:t>
            </a:r>
            <a:r>
              <a:rPr sz="4200" b="1" spc="-315" dirty="0">
                <a:latin typeface="Times New Roman"/>
                <a:cs typeface="Times New Roman"/>
              </a:rPr>
              <a:t> </a:t>
            </a:r>
            <a:r>
              <a:rPr sz="4200" b="1" spc="265" dirty="0">
                <a:latin typeface="Times New Roman"/>
                <a:cs typeface="Times New Roman"/>
              </a:rPr>
              <a:t>entropy</a:t>
            </a:r>
            <a:r>
              <a:rPr sz="4200" b="1" spc="-215" dirty="0">
                <a:latin typeface="Times New Roman"/>
                <a:cs typeface="Times New Roman"/>
              </a:rPr>
              <a:t> </a:t>
            </a:r>
            <a:r>
              <a:rPr sz="4200" spc="550" dirty="0">
                <a:latin typeface="Times New Roman"/>
                <a:cs typeface="Times New Roman"/>
              </a:rPr>
              <a:t>for</a:t>
            </a:r>
            <a:r>
              <a:rPr sz="4200" spc="-215" dirty="0">
                <a:latin typeface="Times New Roman"/>
                <a:cs typeface="Times New Roman"/>
              </a:rPr>
              <a:t> </a:t>
            </a:r>
            <a:r>
              <a:rPr sz="4200" spc="555" dirty="0">
                <a:latin typeface="Times New Roman"/>
                <a:cs typeface="Times New Roman"/>
              </a:rPr>
              <a:t>the</a:t>
            </a:r>
            <a:r>
              <a:rPr sz="4200" spc="-215" dirty="0">
                <a:latin typeface="Times New Roman"/>
                <a:cs typeface="Times New Roman"/>
              </a:rPr>
              <a:t> </a:t>
            </a:r>
            <a:r>
              <a:rPr sz="4200" spc="555" dirty="0">
                <a:latin typeface="Times New Roman"/>
                <a:cs typeface="Times New Roman"/>
              </a:rPr>
              <a:t>current</a:t>
            </a:r>
            <a:r>
              <a:rPr sz="4200" spc="-215" dirty="0">
                <a:latin typeface="Times New Roman"/>
                <a:cs typeface="Times New Roman"/>
              </a:rPr>
              <a:t> </a:t>
            </a:r>
            <a:r>
              <a:rPr sz="4200" spc="484" dirty="0">
                <a:latin typeface="Times New Roman"/>
                <a:cs typeface="Times New Roman"/>
              </a:rPr>
              <a:t>attribute  </a:t>
            </a:r>
            <a:r>
              <a:rPr sz="4200" spc="360" dirty="0">
                <a:latin typeface="Times New Roman"/>
                <a:cs typeface="Times New Roman"/>
              </a:rPr>
              <a:t>3.calculate</a:t>
            </a:r>
            <a:r>
              <a:rPr sz="4200" spc="-225" dirty="0">
                <a:latin typeface="Times New Roman"/>
                <a:cs typeface="Times New Roman"/>
              </a:rPr>
              <a:t> </a:t>
            </a:r>
            <a:r>
              <a:rPr sz="4200" b="1" spc="215" dirty="0">
                <a:latin typeface="Times New Roman"/>
                <a:cs typeface="Times New Roman"/>
              </a:rPr>
              <a:t>gain</a:t>
            </a:r>
            <a:r>
              <a:rPr sz="4200" b="1" spc="-220" dirty="0">
                <a:latin typeface="Times New Roman"/>
                <a:cs typeface="Times New Roman"/>
              </a:rPr>
              <a:t> </a:t>
            </a:r>
            <a:r>
              <a:rPr sz="4200" spc="550" dirty="0">
                <a:latin typeface="Times New Roman"/>
                <a:cs typeface="Times New Roman"/>
              </a:rPr>
              <a:t>for</a:t>
            </a:r>
            <a:r>
              <a:rPr sz="4200" spc="-220" dirty="0">
                <a:latin typeface="Times New Roman"/>
                <a:cs typeface="Times New Roman"/>
              </a:rPr>
              <a:t> </a:t>
            </a:r>
            <a:r>
              <a:rPr sz="4200" spc="555" dirty="0">
                <a:latin typeface="Times New Roman"/>
                <a:cs typeface="Times New Roman"/>
              </a:rPr>
              <a:t>the</a:t>
            </a:r>
            <a:r>
              <a:rPr sz="4200" spc="-220" dirty="0">
                <a:latin typeface="Times New Roman"/>
                <a:cs typeface="Times New Roman"/>
              </a:rPr>
              <a:t> </a:t>
            </a:r>
            <a:r>
              <a:rPr sz="4200" spc="555" dirty="0">
                <a:latin typeface="Times New Roman"/>
                <a:cs typeface="Times New Roman"/>
              </a:rPr>
              <a:t>current</a:t>
            </a:r>
            <a:r>
              <a:rPr sz="4200" spc="-220" dirty="0">
                <a:latin typeface="Times New Roman"/>
                <a:cs typeface="Times New Roman"/>
              </a:rPr>
              <a:t> </a:t>
            </a:r>
            <a:r>
              <a:rPr sz="4200" spc="484" dirty="0">
                <a:latin typeface="Times New Roman"/>
                <a:cs typeface="Times New Roman"/>
              </a:rPr>
              <a:t>attribute</a:t>
            </a:r>
            <a:endParaRPr sz="4200">
              <a:latin typeface="Times New Roman"/>
              <a:cs typeface="Times New Roman"/>
            </a:endParaRPr>
          </a:p>
          <a:p>
            <a:pPr marL="502284" lvl="1" indent="-489584">
              <a:lnSpc>
                <a:spcPct val="100000"/>
              </a:lnSpc>
              <a:spcBef>
                <a:spcPts val="4484"/>
              </a:spcBef>
              <a:buSzPct val="97619"/>
              <a:buAutoNum type="arabicPeriod"/>
              <a:tabLst>
                <a:tab pos="502920" algn="l"/>
              </a:tabLst>
            </a:pPr>
            <a:r>
              <a:rPr sz="4200" spc="155" dirty="0">
                <a:latin typeface="Times New Roman"/>
                <a:cs typeface="Times New Roman"/>
              </a:rPr>
              <a:t>pick</a:t>
            </a:r>
            <a:r>
              <a:rPr sz="4200" spc="-225" dirty="0">
                <a:latin typeface="Times New Roman"/>
                <a:cs typeface="Times New Roman"/>
              </a:rPr>
              <a:t> </a:t>
            </a:r>
            <a:r>
              <a:rPr sz="4200" spc="555" dirty="0">
                <a:latin typeface="Times New Roman"/>
                <a:cs typeface="Times New Roman"/>
              </a:rPr>
              <a:t>the</a:t>
            </a:r>
            <a:r>
              <a:rPr sz="4200" spc="-220" dirty="0">
                <a:latin typeface="Times New Roman"/>
                <a:cs typeface="Times New Roman"/>
              </a:rPr>
              <a:t> </a:t>
            </a:r>
            <a:r>
              <a:rPr sz="4200" b="1" spc="330" dirty="0">
                <a:latin typeface="Times New Roman"/>
                <a:cs typeface="Times New Roman"/>
              </a:rPr>
              <a:t>highest</a:t>
            </a:r>
            <a:r>
              <a:rPr sz="4200" b="1" spc="-320" dirty="0">
                <a:latin typeface="Times New Roman"/>
                <a:cs typeface="Times New Roman"/>
              </a:rPr>
              <a:t> </a:t>
            </a:r>
            <a:r>
              <a:rPr sz="4200" b="1" spc="215" dirty="0">
                <a:latin typeface="Times New Roman"/>
                <a:cs typeface="Times New Roman"/>
              </a:rPr>
              <a:t>gain</a:t>
            </a:r>
            <a:r>
              <a:rPr sz="4200" b="1" spc="-320" dirty="0">
                <a:latin typeface="Times New Roman"/>
                <a:cs typeface="Times New Roman"/>
              </a:rPr>
              <a:t> </a:t>
            </a:r>
            <a:r>
              <a:rPr sz="4200" b="1" spc="325" dirty="0">
                <a:latin typeface="Times New Roman"/>
                <a:cs typeface="Times New Roman"/>
              </a:rPr>
              <a:t>attribute</a:t>
            </a:r>
            <a:r>
              <a:rPr sz="4200" spc="325" dirty="0">
                <a:latin typeface="Times New Roman"/>
                <a:cs typeface="Times New Roman"/>
              </a:rPr>
              <a:t>.</a:t>
            </a:r>
            <a:endParaRPr sz="4200">
              <a:latin typeface="Times New Roman"/>
              <a:cs typeface="Times New Roman"/>
            </a:endParaRPr>
          </a:p>
          <a:p>
            <a:pPr marL="509270" lvl="1" indent="-496570">
              <a:lnSpc>
                <a:spcPct val="100000"/>
              </a:lnSpc>
              <a:spcBef>
                <a:spcPts val="4484"/>
              </a:spcBef>
              <a:buSzPct val="97619"/>
              <a:buFont typeface="Times New Roman"/>
              <a:buAutoNum type="arabicPeriod"/>
              <a:tabLst>
                <a:tab pos="509905" algn="l"/>
              </a:tabLst>
            </a:pPr>
            <a:r>
              <a:rPr sz="4200" b="1" spc="140" dirty="0">
                <a:latin typeface="Times New Roman"/>
                <a:cs typeface="Times New Roman"/>
              </a:rPr>
              <a:t>Repeat</a:t>
            </a:r>
            <a:r>
              <a:rPr sz="4200" b="1" spc="-225" dirty="0">
                <a:latin typeface="Times New Roman"/>
                <a:cs typeface="Times New Roman"/>
              </a:rPr>
              <a:t> </a:t>
            </a:r>
            <a:r>
              <a:rPr sz="4200" spc="495" dirty="0">
                <a:latin typeface="Times New Roman"/>
                <a:cs typeface="Times New Roman"/>
              </a:rPr>
              <a:t>until</a:t>
            </a:r>
            <a:r>
              <a:rPr sz="4200" spc="-220" dirty="0">
                <a:latin typeface="Times New Roman"/>
                <a:cs typeface="Times New Roman"/>
              </a:rPr>
              <a:t> </a:t>
            </a:r>
            <a:r>
              <a:rPr sz="4200" spc="280" dirty="0">
                <a:latin typeface="Times New Roman"/>
                <a:cs typeface="Times New Roman"/>
              </a:rPr>
              <a:t>we</a:t>
            </a:r>
            <a:r>
              <a:rPr sz="4200" spc="-220" dirty="0">
                <a:latin typeface="Times New Roman"/>
                <a:cs typeface="Times New Roman"/>
              </a:rPr>
              <a:t> </a:t>
            </a:r>
            <a:r>
              <a:rPr sz="4200" spc="455" dirty="0">
                <a:latin typeface="Times New Roman"/>
                <a:cs typeface="Times New Roman"/>
              </a:rPr>
              <a:t>get</a:t>
            </a:r>
            <a:r>
              <a:rPr sz="4200" spc="-220" dirty="0">
                <a:latin typeface="Times New Roman"/>
                <a:cs typeface="Times New Roman"/>
              </a:rPr>
              <a:t> </a:t>
            </a:r>
            <a:r>
              <a:rPr sz="4200" spc="555" dirty="0">
                <a:latin typeface="Times New Roman"/>
                <a:cs typeface="Times New Roman"/>
              </a:rPr>
              <a:t>the</a:t>
            </a:r>
            <a:r>
              <a:rPr sz="4200" spc="-220" dirty="0">
                <a:latin typeface="Times New Roman"/>
                <a:cs typeface="Times New Roman"/>
              </a:rPr>
              <a:t> </a:t>
            </a:r>
            <a:r>
              <a:rPr sz="4200" spc="545" dirty="0">
                <a:latin typeface="Times New Roman"/>
                <a:cs typeface="Times New Roman"/>
              </a:rPr>
              <a:t>tree</a:t>
            </a:r>
            <a:r>
              <a:rPr sz="4200" spc="-220" dirty="0">
                <a:latin typeface="Times New Roman"/>
                <a:cs typeface="Times New Roman"/>
              </a:rPr>
              <a:t> </a:t>
            </a:r>
            <a:r>
              <a:rPr sz="4200" spc="280" dirty="0">
                <a:latin typeface="Times New Roman"/>
                <a:cs typeface="Times New Roman"/>
              </a:rPr>
              <a:t>we</a:t>
            </a:r>
            <a:r>
              <a:rPr sz="4200" spc="-220" dirty="0">
                <a:latin typeface="Times New Roman"/>
                <a:cs typeface="Times New Roman"/>
              </a:rPr>
              <a:t> </a:t>
            </a:r>
            <a:r>
              <a:rPr sz="4200" spc="355" dirty="0">
                <a:latin typeface="Times New Roman"/>
                <a:cs typeface="Times New Roman"/>
              </a:rPr>
              <a:t>desired.</a:t>
            </a:r>
            <a:endParaRPr sz="42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495060" y="248570"/>
            <a:ext cx="7297370" cy="1130969"/>
          </a:xfrm>
          <a:prstGeom prst="rect">
            <a:avLst/>
          </a:prstGeom>
        </p:spPr>
        <p:txBody>
          <a:bodyPr vert="horz" wrap="square" lIns="0" tIns="22751" rIns="0" bIns="0" rtlCol="0">
            <a:spAutoFit/>
          </a:bodyPr>
          <a:lstStyle/>
          <a:p>
            <a:pPr marL="22751">
              <a:spcBef>
                <a:spcPts val="179"/>
              </a:spcBef>
            </a:pPr>
            <a:r>
              <a:rPr sz="7200" spc="-9" dirty="0"/>
              <a:t>Decision</a:t>
            </a:r>
            <a:r>
              <a:rPr sz="7200" spc="-143" dirty="0"/>
              <a:t> </a:t>
            </a:r>
            <a:r>
              <a:rPr sz="7200" spc="-9" dirty="0"/>
              <a:t>Trees</a:t>
            </a:r>
            <a:endParaRPr sz="7200"/>
          </a:p>
        </p:txBody>
      </p:sp>
      <p:sp>
        <p:nvSpPr>
          <p:cNvPr id="4" name="object 4"/>
          <p:cNvSpPr txBox="1"/>
          <p:nvPr/>
        </p:nvSpPr>
        <p:spPr>
          <a:xfrm>
            <a:off x="2114073" y="3193176"/>
            <a:ext cx="14365504" cy="4543166"/>
          </a:xfrm>
          <a:prstGeom prst="rect">
            <a:avLst/>
          </a:prstGeom>
          <a:solidFill>
            <a:srgbClr val="EFF7A7"/>
          </a:solidFill>
          <a:ln w="9525">
            <a:solidFill>
              <a:srgbClr val="000000"/>
            </a:solidFill>
          </a:ln>
        </p:spPr>
        <p:txBody>
          <a:bodyPr vert="horz" wrap="square" lIns="0" tIns="79628" rIns="0" bIns="0" rtlCol="0">
            <a:spAutoFit/>
          </a:bodyPr>
          <a:lstStyle/>
          <a:p>
            <a:pPr marL="172906" marR="592658">
              <a:spcBef>
                <a:spcPts val="627"/>
              </a:spcBef>
              <a:buChar char="•"/>
              <a:tabLst>
                <a:tab pos="460703" algn="l"/>
              </a:tabLst>
            </a:pPr>
            <a:r>
              <a:rPr sz="3600" spc="-9" dirty="0">
                <a:latin typeface="Arial"/>
                <a:cs typeface="Arial"/>
              </a:rPr>
              <a:t>Decision tree learning is a </a:t>
            </a:r>
            <a:r>
              <a:rPr sz="3600" spc="-18" dirty="0">
                <a:latin typeface="Arial"/>
                <a:cs typeface="Arial"/>
              </a:rPr>
              <a:t>method </a:t>
            </a:r>
            <a:r>
              <a:rPr sz="3600" spc="-9" dirty="0">
                <a:latin typeface="Arial"/>
                <a:cs typeface="Arial"/>
              </a:rPr>
              <a:t>for </a:t>
            </a:r>
            <a:r>
              <a:rPr sz="3600" spc="-18" dirty="0">
                <a:latin typeface="Arial"/>
                <a:cs typeface="Arial"/>
              </a:rPr>
              <a:t>approximating </a:t>
            </a:r>
            <a:r>
              <a:rPr sz="3600" spc="-18" dirty="0">
                <a:solidFill>
                  <a:srgbClr val="FF3300"/>
                </a:solidFill>
                <a:latin typeface="Arial"/>
                <a:cs typeface="Arial"/>
              </a:rPr>
              <a:t> discrete value target </a:t>
            </a:r>
            <a:r>
              <a:rPr sz="3600" spc="-9" dirty="0">
                <a:solidFill>
                  <a:srgbClr val="FF3300"/>
                </a:solidFill>
                <a:latin typeface="Arial"/>
                <a:cs typeface="Arial"/>
              </a:rPr>
              <a:t>functions</a:t>
            </a:r>
            <a:r>
              <a:rPr sz="3600" spc="-9" dirty="0">
                <a:latin typeface="Arial"/>
                <a:cs typeface="Arial"/>
              </a:rPr>
              <a:t>, in </a:t>
            </a:r>
            <a:r>
              <a:rPr sz="3600" spc="-18" dirty="0">
                <a:latin typeface="Arial"/>
                <a:cs typeface="Arial"/>
              </a:rPr>
              <a:t>which </a:t>
            </a:r>
            <a:r>
              <a:rPr sz="3600" spc="-9" dirty="0">
                <a:latin typeface="Arial"/>
                <a:cs typeface="Arial"/>
              </a:rPr>
              <a:t>the </a:t>
            </a:r>
            <a:r>
              <a:rPr sz="3600" spc="-18" dirty="0">
                <a:solidFill>
                  <a:srgbClr val="FF3300"/>
                </a:solidFill>
                <a:latin typeface="Arial"/>
                <a:cs typeface="Arial"/>
              </a:rPr>
              <a:t>learned function  </a:t>
            </a:r>
            <a:r>
              <a:rPr sz="3600" spc="-9" dirty="0">
                <a:solidFill>
                  <a:srgbClr val="FF3300"/>
                </a:solidFill>
                <a:latin typeface="Arial"/>
                <a:cs typeface="Arial"/>
              </a:rPr>
              <a:t>is </a:t>
            </a:r>
            <a:r>
              <a:rPr sz="3600" spc="-18" dirty="0">
                <a:solidFill>
                  <a:srgbClr val="FF3300"/>
                </a:solidFill>
                <a:latin typeface="Arial"/>
                <a:cs typeface="Arial"/>
              </a:rPr>
              <a:t>represented </a:t>
            </a:r>
            <a:r>
              <a:rPr sz="3600" spc="-9" dirty="0">
                <a:solidFill>
                  <a:srgbClr val="FF3300"/>
                </a:solidFill>
                <a:latin typeface="Arial"/>
                <a:cs typeface="Arial"/>
              </a:rPr>
              <a:t>by a decision tree</a:t>
            </a:r>
            <a:r>
              <a:rPr sz="3600" spc="-9" dirty="0">
                <a:latin typeface="Arial"/>
                <a:cs typeface="Arial"/>
              </a:rPr>
              <a:t>.</a:t>
            </a:r>
            <a:endParaRPr sz="3600">
              <a:latin typeface="Arial"/>
              <a:cs typeface="Arial"/>
            </a:endParaRPr>
          </a:p>
          <a:p>
            <a:pPr>
              <a:spcBef>
                <a:spcPts val="72"/>
              </a:spcBef>
              <a:buFont typeface="Arial"/>
              <a:buChar char="•"/>
            </a:pPr>
            <a:endParaRPr sz="3700">
              <a:latin typeface="Times New Roman"/>
              <a:cs typeface="Times New Roman"/>
            </a:endParaRPr>
          </a:p>
          <a:p>
            <a:pPr marL="172906">
              <a:spcBef>
                <a:spcPts val="9"/>
              </a:spcBef>
              <a:buChar char="•"/>
              <a:tabLst>
                <a:tab pos="460703" algn="l"/>
              </a:tabLst>
            </a:pPr>
            <a:r>
              <a:rPr sz="3600" spc="-9" dirty="0">
                <a:latin typeface="Arial"/>
                <a:cs typeface="Arial"/>
              </a:rPr>
              <a:t>Decision trees can also be </a:t>
            </a:r>
            <a:r>
              <a:rPr sz="3600" spc="-18" dirty="0">
                <a:latin typeface="Arial"/>
                <a:cs typeface="Arial"/>
              </a:rPr>
              <a:t>represented </a:t>
            </a:r>
            <a:r>
              <a:rPr sz="3600" spc="-9" dirty="0">
                <a:latin typeface="Arial"/>
                <a:cs typeface="Arial"/>
              </a:rPr>
              <a:t>by </a:t>
            </a:r>
            <a:r>
              <a:rPr sz="3600" spc="-18" dirty="0">
                <a:latin typeface="Arial"/>
                <a:cs typeface="Arial"/>
              </a:rPr>
              <a:t>if-then-else</a:t>
            </a:r>
            <a:r>
              <a:rPr sz="3600" spc="197" dirty="0">
                <a:latin typeface="Arial"/>
                <a:cs typeface="Arial"/>
              </a:rPr>
              <a:t> </a:t>
            </a:r>
            <a:r>
              <a:rPr sz="3600" spc="-18" dirty="0">
                <a:latin typeface="Arial"/>
                <a:cs typeface="Arial"/>
              </a:rPr>
              <a:t>rule.</a:t>
            </a:r>
            <a:endParaRPr sz="3600">
              <a:latin typeface="Arial"/>
              <a:cs typeface="Arial"/>
            </a:endParaRPr>
          </a:p>
          <a:p>
            <a:pPr>
              <a:spcBef>
                <a:spcPts val="72"/>
              </a:spcBef>
              <a:buFont typeface="Arial"/>
              <a:buChar char="•"/>
            </a:pPr>
            <a:endParaRPr sz="3700">
              <a:latin typeface="Times New Roman"/>
              <a:cs typeface="Times New Roman"/>
            </a:endParaRPr>
          </a:p>
          <a:p>
            <a:pPr marL="172906" marR="1747260">
              <a:buChar char="•"/>
              <a:tabLst>
                <a:tab pos="460703" algn="l"/>
              </a:tabLst>
            </a:pPr>
            <a:r>
              <a:rPr sz="3600" spc="-9" dirty="0">
                <a:latin typeface="Arial"/>
                <a:cs typeface="Arial"/>
              </a:rPr>
              <a:t>Decision tree </a:t>
            </a:r>
            <a:r>
              <a:rPr sz="3600" spc="-18" dirty="0">
                <a:latin typeface="Arial"/>
                <a:cs typeface="Arial"/>
              </a:rPr>
              <a:t>learning </a:t>
            </a:r>
            <a:r>
              <a:rPr sz="3600" spc="-9" dirty="0">
                <a:latin typeface="Arial"/>
                <a:cs typeface="Arial"/>
              </a:rPr>
              <a:t>is one of the most </a:t>
            </a:r>
            <a:r>
              <a:rPr sz="3600" spc="-18" dirty="0">
                <a:latin typeface="Arial"/>
                <a:cs typeface="Arial"/>
              </a:rPr>
              <a:t>widely used  </a:t>
            </a:r>
            <a:r>
              <a:rPr sz="3600" spc="-9" dirty="0">
                <a:latin typeface="Arial"/>
                <a:cs typeface="Arial"/>
              </a:rPr>
              <a:t>approach for inductive inference .</a:t>
            </a:r>
            <a:endParaRPr sz="36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453" y="2276703"/>
            <a:ext cx="11449050" cy="619125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3420932" y="1855355"/>
            <a:ext cx="2413000" cy="3267075"/>
          </a:xfrm>
          <a:prstGeom prst="rect">
            <a:avLst/>
          </a:prstGeom>
        </p:spPr>
        <p:txBody>
          <a:bodyPr vert="horz" wrap="square" lIns="0" tIns="386715" rIns="0" bIns="0" rtlCol="0">
            <a:spAutoFit/>
          </a:bodyPr>
          <a:lstStyle/>
          <a:p>
            <a:pPr marR="20320" algn="ctr">
              <a:lnSpc>
                <a:spcPct val="100000"/>
              </a:lnSpc>
              <a:spcBef>
                <a:spcPts val="3045"/>
              </a:spcBef>
              <a:tabLst>
                <a:tab pos="503555" algn="l"/>
                <a:tab pos="963294" algn="l"/>
              </a:tabLst>
            </a:pPr>
            <a:r>
              <a:rPr sz="4200" dirty="0">
                <a:latin typeface="Arial"/>
                <a:cs typeface="Arial"/>
              </a:rPr>
              <a:t>P	=	9</a:t>
            </a:r>
            <a:endParaRPr sz="4200">
              <a:latin typeface="Arial"/>
              <a:cs typeface="Arial"/>
            </a:endParaRPr>
          </a:p>
          <a:p>
            <a:pPr marR="20955" algn="ctr">
              <a:lnSpc>
                <a:spcPct val="100000"/>
              </a:lnSpc>
              <a:spcBef>
                <a:spcPts val="2950"/>
              </a:spcBef>
              <a:tabLst>
                <a:tab pos="532765" algn="l"/>
                <a:tab pos="992505" algn="l"/>
              </a:tabLst>
            </a:pPr>
            <a:r>
              <a:rPr sz="4200" dirty="0">
                <a:latin typeface="Arial"/>
                <a:cs typeface="Arial"/>
              </a:rPr>
              <a:t>N	=	5</a:t>
            </a:r>
            <a:endParaRPr sz="4200">
              <a:latin typeface="Arial"/>
              <a:cs typeface="Arial"/>
            </a:endParaRPr>
          </a:p>
          <a:p>
            <a:pPr>
              <a:lnSpc>
                <a:spcPct val="100000"/>
              </a:lnSpc>
              <a:spcBef>
                <a:spcPts val="20"/>
              </a:spcBef>
            </a:pPr>
            <a:endParaRPr sz="3900">
              <a:latin typeface="Times New Roman"/>
              <a:cs typeface="Times New Roman"/>
            </a:endParaRPr>
          </a:p>
          <a:p>
            <a:pPr algn="ctr">
              <a:lnSpc>
                <a:spcPct val="100000"/>
              </a:lnSpc>
              <a:tabLst>
                <a:tab pos="1333500" algn="l"/>
                <a:tab pos="1793239" algn="l"/>
              </a:tabLst>
            </a:pPr>
            <a:r>
              <a:rPr sz="4200" dirty="0">
                <a:latin typeface="Arial"/>
                <a:cs typeface="Arial"/>
              </a:rPr>
              <a:t>Total	=	14</a:t>
            </a:r>
            <a:endParaRPr sz="4200">
              <a:latin typeface="Arial"/>
              <a:cs typeface="Arial"/>
            </a:endParaRPr>
          </a:p>
        </p:txBody>
      </p:sp>
      <p:sp>
        <p:nvSpPr>
          <p:cNvPr id="4" name="object 4"/>
          <p:cNvSpPr txBox="1"/>
          <p:nvPr/>
        </p:nvSpPr>
        <p:spPr>
          <a:xfrm>
            <a:off x="1308745" y="414015"/>
            <a:ext cx="788035" cy="1122680"/>
          </a:xfrm>
          <a:prstGeom prst="rect">
            <a:avLst/>
          </a:prstGeom>
        </p:spPr>
        <p:txBody>
          <a:bodyPr vert="horz" wrap="square" lIns="0" tIns="12700" rIns="0" bIns="0" rtlCol="0">
            <a:spAutoFit/>
          </a:bodyPr>
          <a:lstStyle/>
          <a:p>
            <a:pPr marL="12700">
              <a:lnSpc>
                <a:spcPct val="100000"/>
              </a:lnSpc>
              <a:spcBef>
                <a:spcPts val="100"/>
              </a:spcBef>
            </a:pPr>
            <a:r>
              <a:rPr sz="7200" b="1" dirty="0">
                <a:latin typeface="Arial"/>
                <a:cs typeface="Arial"/>
              </a:rPr>
              <a:t>1.</a:t>
            </a:r>
            <a:endParaRPr sz="7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8409" y="981719"/>
            <a:ext cx="5301615" cy="665480"/>
          </a:xfrm>
          <a:prstGeom prst="rect">
            <a:avLst/>
          </a:prstGeom>
        </p:spPr>
        <p:txBody>
          <a:bodyPr vert="horz" wrap="square" lIns="0" tIns="12700" rIns="0" bIns="0" rtlCol="0">
            <a:spAutoFit/>
          </a:bodyPr>
          <a:lstStyle/>
          <a:p>
            <a:pPr marL="12700">
              <a:lnSpc>
                <a:spcPct val="100000"/>
              </a:lnSpc>
              <a:spcBef>
                <a:spcPts val="100"/>
              </a:spcBef>
            </a:pPr>
            <a:r>
              <a:rPr sz="4200" dirty="0">
                <a:latin typeface="Arial"/>
                <a:cs typeface="Arial"/>
              </a:rPr>
              <a:t>Calculate</a:t>
            </a:r>
            <a:r>
              <a:rPr sz="4200" spc="-100" dirty="0">
                <a:latin typeface="Arial"/>
                <a:cs typeface="Arial"/>
              </a:rPr>
              <a:t> </a:t>
            </a:r>
            <a:r>
              <a:rPr sz="4200" b="1" dirty="0">
                <a:latin typeface="Arial"/>
                <a:cs typeface="Arial"/>
              </a:rPr>
              <a:t>Entropy(S):</a:t>
            </a:r>
            <a:endParaRPr sz="4200">
              <a:latin typeface="Arial"/>
              <a:cs typeface="Arial"/>
            </a:endParaRPr>
          </a:p>
        </p:txBody>
      </p:sp>
      <p:sp>
        <p:nvSpPr>
          <p:cNvPr id="3" name="object 3"/>
          <p:cNvSpPr/>
          <p:nvPr/>
        </p:nvSpPr>
        <p:spPr>
          <a:xfrm>
            <a:off x="1553391" y="2699621"/>
            <a:ext cx="11424524" cy="110938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01247" y="7208790"/>
            <a:ext cx="11031429" cy="1295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16588" y="4882065"/>
            <a:ext cx="11226412" cy="111732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3408913" y="7487208"/>
            <a:ext cx="3101975" cy="1122680"/>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7200" dirty="0">
                <a:latin typeface="Arial"/>
                <a:cs typeface="Arial"/>
              </a:rPr>
              <a:t>=	0.940</a:t>
            </a:r>
            <a:endParaRPr sz="7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70"/>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19"/>
            <a:ext cx="8621395"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65" dirty="0">
                <a:latin typeface="Arial"/>
                <a:cs typeface="Arial"/>
              </a:rPr>
              <a:t> </a:t>
            </a:r>
            <a:r>
              <a:rPr sz="4200" b="1" spc="-5" dirty="0">
                <a:latin typeface="Arial"/>
                <a:cs typeface="Arial"/>
              </a:rPr>
              <a:t>Outlook</a:t>
            </a:r>
            <a:r>
              <a:rPr sz="4200" spc="-5" dirty="0">
                <a:latin typeface="Arial"/>
                <a:cs typeface="Arial"/>
              </a:rPr>
              <a:t>)</a:t>
            </a:r>
            <a:endParaRPr sz="4200">
              <a:latin typeface="Arial"/>
              <a:cs typeface="Arial"/>
            </a:endParaRPr>
          </a:p>
        </p:txBody>
      </p:sp>
      <p:sp>
        <p:nvSpPr>
          <p:cNvPr id="4" name="object 4"/>
          <p:cNvSpPr/>
          <p:nvPr/>
        </p:nvSpPr>
        <p:spPr>
          <a:xfrm>
            <a:off x="1544482" y="2187892"/>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24"/>
            <a:ext cx="1517586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Values, </a:t>
            </a:r>
            <a:r>
              <a:rPr sz="4000" dirty="0">
                <a:latin typeface="Arial"/>
                <a:cs typeface="Arial"/>
              </a:rPr>
              <a:t>i.e </a:t>
            </a:r>
            <a:r>
              <a:rPr sz="4000" spc="-5" dirty="0">
                <a:latin typeface="Arial"/>
                <a:cs typeface="Arial"/>
              </a:rPr>
              <a:t>for 'Sunny',</a:t>
            </a:r>
            <a:r>
              <a:rPr sz="4000" spc="10" dirty="0">
                <a:latin typeface="Arial"/>
                <a:cs typeface="Arial"/>
              </a:rPr>
              <a:t> </a:t>
            </a:r>
            <a:r>
              <a:rPr sz="4000" spc="-5" dirty="0">
                <a:latin typeface="Arial"/>
                <a:cs typeface="Arial"/>
              </a:rPr>
              <a:t>'Rainy','Overcast'</a:t>
            </a:r>
            <a:endParaRPr sz="4000">
              <a:latin typeface="Arial"/>
              <a:cs typeface="Arial"/>
            </a:endParaRPr>
          </a:p>
        </p:txBody>
      </p:sp>
      <p:sp>
        <p:nvSpPr>
          <p:cNvPr id="6" name="object 6"/>
          <p:cNvSpPr/>
          <p:nvPr/>
        </p:nvSpPr>
        <p:spPr>
          <a:xfrm>
            <a:off x="654175" y="3057156"/>
            <a:ext cx="4648200" cy="32480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019203" y="3057156"/>
            <a:ext cx="4438650" cy="315277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92608" y="7253249"/>
            <a:ext cx="10706100" cy="230505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1066043" y="3057156"/>
            <a:ext cx="5943600" cy="300037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9526" y="4926088"/>
            <a:ext cx="16200091" cy="43338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53391" y="2699621"/>
            <a:ext cx="11424524" cy="110938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246032" y="981719"/>
            <a:ext cx="8948420" cy="665480"/>
          </a:xfrm>
          <a:prstGeom prst="rect">
            <a:avLst/>
          </a:prstGeom>
        </p:spPr>
        <p:txBody>
          <a:bodyPr vert="horz" wrap="square" lIns="0" tIns="12700" rIns="0" bIns="0" rtlCol="0">
            <a:spAutoFit/>
          </a:bodyPr>
          <a:lstStyle/>
          <a:p>
            <a:pPr marL="12700">
              <a:lnSpc>
                <a:spcPct val="100000"/>
              </a:lnSpc>
              <a:spcBef>
                <a:spcPts val="100"/>
              </a:spcBef>
            </a:pPr>
            <a:r>
              <a:rPr sz="4200" dirty="0">
                <a:latin typeface="Arial"/>
                <a:cs typeface="Arial"/>
              </a:rPr>
              <a:t>Calculate</a:t>
            </a:r>
            <a:r>
              <a:rPr sz="4200" spc="-100" dirty="0">
                <a:latin typeface="Arial"/>
                <a:cs typeface="Arial"/>
              </a:rPr>
              <a:t> </a:t>
            </a:r>
            <a:r>
              <a:rPr sz="4200" b="1" dirty="0">
                <a:latin typeface="Arial"/>
                <a:cs typeface="Arial"/>
              </a:rPr>
              <a:t>Entropy(Outlook='Value'):</a:t>
            </a:r>
            <a:endParaRPr sz="4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4" name="object 4"/>
          <p:cNvSpPr/>
          <p:nvPr/>
        </p:nvSpPr>
        <p:spPr>
          <a:xfrm>
            <a:off x="755146" y="1867077"/>
            <a:ext cx="13714714" cy="756322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493493" y="8352853"/>
            <a:ext cx="2418080" cy="878840"/>
          </a:xfrm>
          <a:prstGeom prst="rect">
            <a:avLst/>
          </a:prstGeom>
        </p:spPr>
        <p:txBody>
          <a:bodyPr vert="horz" wrap="square" lIns="0" tIns="12700" rIns="0" bIns="0" rtlCol="0">
            <a:spAutoFit/>
          </a:bodyPr>
          <a:lstStyle/>
          <a:p>
            <a:pPr marL="12700">
              <a:lnSpc>
                <a:spcPct val="100000"/>
              </a:lnSpc>
              <a:spcBef>
                <a:spcPts val="100"/>
              </a:spcBef>
            </a:pPr>
            <a:r>
              <a:rPr sz="5600" dirty="0">
                <a:latin typeface="Arial"/>
                <a:cs typeface="Arial"/>
              </a:rPr>
              <a:t>=</a:t>
            </a:r>
            <a:r>
              <a:rPr sz="5600" spc="-95" dirty="0">
                <a:latin typeface="Arial"/>
                <a:cs typeface="Arial"/>
              </a:rPr>
              <a:t> </a:t>
            </a:r>
            <a:r>
              <a:rPr sz="5600" spc="-5" dirty="0">
                <a:latin typeface="Arial"/>
                <a:cs typeface="Arial"/>
              </a:rPr>
              <a:t>0.693</a:t>
            </a:r>
            <a:endParaRPr sz="5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793051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Gain</a:t>
            </a:r>
            <a:r>
              <a:rPr sz="4000" spc="-5" dirty="0">
                <a:latin typeface="Arial"/>
                <a:cs typeface="Arial"/>
              </a:rPr>
              <a:t>: attribute </a:t>
            </a:r>
            <a:r>
              <a:rPr sz="4000" dirty="0">
                <a:latin typeface="Arial"/>
                <a:cs typeface="Arial"/>
              </a:rPr>
              <a:t>is</a:t>
            </a:r>
            <a:r>
              <a:rPr sz="4000" spc="-30" dirty="0">
                <a:latin typeface="Arial"/>
                <a:cs typeface="Arial"/>
              </a:rPr>
              <a:t> </a:t>
            </a:r>
            <a:r>
              <a:rPr sz="4000" spc="-5" dirty="0">
                <a:latin typeface="Arial"/>
                <a:cs typeface="Arial"/>
              </a:rPr>
              <a:t>Outlook</a:t>
            </a:r>
            <a:endParaRPr sz="4000">
              <a:latin typeface="Arial"/>
              <a:cs typeface="Arial"/>
            </a:endParaRPr>
          </a:p>
        </p:txBody>
      </p:sp>
      <p:sp>
        <p:nvSpPr>
          <p:cNvPr id="4" name="object 4"/>
          <p:cNvSpPr/>
          <p:nvPr/>
        </p:nvSpPr>
        <p:spPr>
          <a:xfrm>
            <a:off x="1829656" y="2403823"/>
            <a:ext cx="9709799" cy="6926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99289" y="4715493"/>
            <a:ext cx="10242154" cy="192677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70"/>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19"/>
            <a:ext cx="9837420"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50" dirty="0">
                <a:latin typeface="Arial"/>
                <a:cs typeface="Arial"/>
              </a:rPr>
              <a:t> </a:t>
            </a:r>
            <a:r>
              <a:rPr sz="4200" b="1" spc="-5" dirty="0">
                <a:latin typeface="Arial"/>
                <a:cs typeface="Arial"/>
              </a:rPr>
              <a:t>Temperature</a:t>
            </a:r>
            <a:r>
              <a:rPr sz="4200" spc="-5" dirty="0">
                <a:latin typeface="Arial"/>
                <a:cs typeface="Arial"/>
              </a:rPr>
              <a:t>)</a:t>
            </a:r>
            <a:endParaRPr sz="4200">
              <a:latin typeface="Arial"/>
              <a:cs typeface="Arial"/>
            </a:endParaRPr>
          </a:p>
        </p:txBody>
      </p:sp>
      <p:sp>
        <p:nvSpPr>
          <p:cNvPr id="4" name="object 4"/>
          <p:cNvSpPr/>
          <p:nvPr/>
        </p:nvSpPr>
        <p:spPr>
          <a:xfrm>
            <a:off x="1544482" y="2187892"/>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24"/>
            <a:ext cx="1390523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Temp, </a:t>
            </a:r>
            <a:r>
              <a:rPr sz="4000" dirty="0">
                <a:latin typeface="Arial"/>
                <a:cs typeface="Arial"/>
              </a:rPr>
              <a:t>i.e </a:t>
            </a:r>
            <a:r>
              <a:rPr sz="4000" spc="-5" dirty="0">
                <a:latin typeface="Arial"/>
                <a:cs typeface="Arial"/>
              </a:rPr>
              <a:t>for 'Hot', 'Mild' and</a:t>
            </a:r>
            <a:r>
              <a:rPr sz="4000" spc="10" dirty="0">
                <a:latin typeface="Arial"/>
                <a:cs typeface="Arial"/>
              </a:rPr>
              <a:t> </a:t>
            </a:r>
            <a:r>
              <a:rPr sz="4000" spc="-5" dirty="0">
                <a:latin typeface="Arial"/>
                <a:cs typeface="Arial"/>
              </a:rPr>
              <a:t>'Cool'</a:t>
            </a:r>
            <a:endParaRPr sz="4000">
              <a:latin typeface="Arial"/>
              <a:cs typeface="Arial"/>
            </a:endParaRPr>
          </a:p>
        </p:txBody>
      </p:sp>
      <p:sp>
        <p:nvSpPr>
          <p:cNvPr id="6" name="object 6"/>
          <p:cNvSpPr/>
          <p:nvPr/>
        </p:nvSpPr>
        <p:spPr>
          <a:xfrm>
            <a:off x="654175" y="3082150"/>
            <a:ext cx="5591175" cy="262889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110374" y="3027426"/>
            <a:ext cx="4067175" cy="268605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038024" y="3082150"/>
            <a:ext cx="5438775" cy="277177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135390" y="6604507"/>
            <a:ext cx="13963650" cy="265747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4" name="object 4"/>
          <p:cNvSpPr/>
          <p:nvPr/>
        </p:nvSpPr>
        <p:spPr>
          <a:xfrm>
            <a:off x="1028700" y="1990926"/>
            <a:ext cx="16230600" cy="720511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908812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Gain</a:t>
            </a:r>
            <a:r>
              <a:rPr sz="4000" spc="-5" dirty="0">
                <a:latin typeface="Arial"/>
                <a:cs typeface="Arial"/>
              </a:rPr>
              <a:t>: attribute </a:t>
            </a:r>
            <a:r>
              <a:rPr sz="4000" dirty="0">
                <a:latin typeface="Arial"/>
                <a:cs typeface="Arial"/>
              </a:rPr>
              <a:t>is</a:t>
            </a:r>
            <a:r>
              <a:rPr sz="4000" spc="-25" dirty="0">
                <a:latin typeface="Arial"/>
                <a:cs typeface="Arial"/>
              </a:rPr>
              <a:t> </a:t>
            </a:r>
            <a:r>
              <a:rPr sz="4000" spc="-5" dirty="0">
                <a:latin typeface="Arial"/>
                <a:cs typeface="Arial"/>
              </a:rPr>
              <a:t>Temperature</a:t>
            </a:r>
            <a:endParaRPr sz="4000">
              <a:latin typeface="Arial"/>
              <a:cs typeface="Arial"/>
            </a:endParaRPr>
          </a:p>
        </p:txBody>
      </p:sp>
      <p:sp>
        <p:nvSpPr>
          <p:cNvPr id="4" name="object 4"/>
          <p:cNvSpPr/>
          <p:nvPr/>
        </p:nvSpPr>
        <p:spPr>
          <a:xfrm>
            <a:off x="1829656" y="2403823"/>
            <a:ext cx="9709799" cy="6926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31921" y="4584213"/>
            <a:ext cx="12134497" cy="205739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70"/>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19"/>
            <a:ext cx="8888095"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60" dirty="0">
                <a:latin typeface="Arial"/>
                <a:cs typeface="Arial"/>
              </a:rPr>
              <a:t> </a:t>
            </a:r>
            <a:r>
              <a:rPr sz="4200" b="1" spc="-5" dirty="0">
                <a:latin typeface="Arial"/>
                <a:cs typeface="Arial"/>
              </a:rPr>
              <a:t>Humidity</a:t>
            </a:r>
            <a:r>
              <a:rPr sz="4200" spc="-5" dirty="0">
                <a:latin typeface="Arial"/>
                <a:cs typeface="Arial"/>
              </a:rPr>
              <a:t>)</a:t>
            </a:r>
            <a:endParaRPr sz="4200">
              <a:latin typeface="Arial"/>
              <a:cs typeface="Arial"/>
            </a:endParaRPr>
          </a:p>
        </p:txBody>
      </p:sp>
      <p:sp>
        <p:nvSpPr>
          <p:cNvPr id="4" name="object 4"/>
          <p:cNvSpPr/>
          <p:nvPr/>
        </p:nvSpPr>
        <p:spPr>
          <a:xfrm>
            <a:off x="1544482" y="2187892"/>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24"/>
            <a:ext cx="1317371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Humidity, </a:t>
            </a:r>
            <a:r>
              <a:rPr sz="4000" dirty="0">
                <a:latin typeface="Arial"/>
                <a:cs typeface="Arial"/>
              </a:rPr>
              <a:t>i.e </a:t>
            </a:r>
            <a:r>
              <a:rPr sz="4000" spc="-5" dirty="0">
                <a:latin typeface="Arial"/>
                <a:cs typeface="Arial"/>
              </a:rPr>
              <a:t>for 'High',</a:t>
            </a:r>
            <a:r>
              <a:rPr sz="4000" spc="5" dirty="0">
                <a:latin typeface="Arial"/>
                <a:cs typeface="Arial"/>
              </a:rPr>
              <a:t> </a:t>
            </a:r>
            <a:r>
              <a:rPr sz="4000" spc="-5" dirty="0">
                <a:latin typeface="Arial"/>
                <a:cs typeface="Arial"/>
              </a:rPr>
              <a:t>'Normal'</a:t>
            </a:r>
            <a:endParaRPr sz="4000">
              <a:latin typeface="Arial"/>
              <a:cs typeface="Arial"/>
            </a:endParaRPr>
          </a:p>
        </p:txBody>
      </p:sp>
      <p:sp>
        <p:nvSpPr>
          <p:cNvPr id="6" name="object 6"/>
          <p:cNvSpPr/>
          <p:nvPr/>
        </p:nvSpPr>
        <p:spPr>
          <a:xfrm>
            <a:off x="1982584" y="2809976"/>
            <a:ext cx="4781550" cy="466725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411627" y="2897441"/>
            <a:ext cx="4962524" cy="44958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540480" y="7906740"/>
            <a:ext cx="10229850" cy="1838325"/>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623520" y="889920"/>
            <a:ext cx="17040240" cy="1144800"/>
          </a:xfrm>
          <a:prstGeom prst="rect">
            <a:avLst/>
          </a:prstGeom>
          <a:noFill/>
          <a:ln>
            <a:noFill/>
          </a:ln>
        </p:spPr>
        <p:txBody>
          <a:bodyPr lIns="182880" tIns="182880" rIns="182880" bIns="182880"/>
          <a:lstStyle/>
          <a:p>
            <a:pPr>
              <a:lnSpc>
                <a:spcPct val="100000"/>
              </a:lnSpc>
            </a:pPr>
            <a:r>
              <a:rPr lang="en-IN" sz="5600" u="sng" spc="-2" dirty="0">
                <a:uFill>
                  <a:solidFill>
                    <a:srgbClr val="FFFFFF"/>
                  </a:solidFill>
                </a:uFill>
                <a:latin typeface="Arial"/>
                <a:ea typeface="Arial"/>
              </a:rPr>
              <a:t>Introduction</a:t>
            </a:r>
            <a:endParaRPr lang="en-IN" sz="2800" u="sng" spc="-2" dirty="0">
              <a:uFill>
                <a:solidFill>
                  <a:srgbClr val="FFFFFF"/>
                </a:solidFill>
              </a:uFill>
              <a:latin typeface="Arial"/>
            </a:endParaRPr>
          </a:p>
        </p:txBody>
      </p:sp>
      <p:sp>
        <p:nvSpPr>
          <p:cNvPr id="78" name="TextShape 2"/>
          <p:cNvSpPr txBox="1"/>
          <p:nvPr/>
        </p:nvSpPr>
        <p:spPr>
          <a:xfrm>
            <a:off x="623520" y="2304720"/>
            <a:ext cx="17040240" cy="7981200"/>
          </a:xfrm>
          <a:prstGeom prst="rect">
            <a:avLst/>
          </a:prstGeom>
          <a:noFill/>
          <a:ln>
            <a:noFill/>
          </a:ln>
        </p:spPr>
        <p:txBody>
          <a:bodyPr lIns="182880" tIns="182880" rIns="182880" bIns="182880"/>
          <a:lstStyle/>
          <a:p>
            <a:pPr algn="just">
              <a:lnSpc>
                <a:spcPct val="100000"/>
              </a:lnSpc>
            </a:pPr>
            <a:r>
              <a:rPr lang="en-IN" sz="3600" spc="-2" dirty="0" smtClean="0">
                <a:solidFill>
                  <a:srgbClr val="000000"/>
                </a:solidFill>
                <a:uFill>
                  <a:solidFill>
                    <a:srgbClr val="FFFFFF"/>
                  </a:solidFill>
                </a:uFill>
                <a:latin typeface="Arial"/>
                <a:ea typeface="Arial"/>
              </a:rPr>
              <a:t>Decision Tree </a:t>
            </a:r>
            <a:r>
              <a:rPr lang="en-IN" sz="3600" spc="-2" dirty="0">
                <a:solidFill>
                  <a:srgbClr val="000000"/>
                </a:solidFill>
                <a:uFill>
                  <a:solidFill>
                    <a:srgbClr val="FFFFFF"/>
                  </a:solidFill>
                </a:uFill>
                <a:latin typeface="Arial"/>
                <a:ea typeface="Arial"/>
              </a:rPr>
              <a:t>is a method that uses </a:t>
            </a:r>
            <a:r>
              <a:rPr lang="en-IN" sz="3600" b="1" spc="-2" dirty="0">
                <a:solidFill>
                  <a:srgbClr val="000000"/>
                </a:solidFill>
                <a:uFill>
                  <a:solidFill>
                    <a:srgbClr val="FFFFFF"/>
                  </a:solidFill>
                </a:uFill>
                <a:latin typeface="Arial"/>
                <a:ea typeface="Arial"/>
              </a:rPr>
              <a:t>inductive inference</a:t>
            </a:r>
            <a:r>
              <a:rPr lang="en-IN" sz="3600" spc="-2" dirty="0">
                <a:solidFill>
                  <a:srgbClr val="000000"/>
                </a:solidFill>
                <a:uFill>
                  <a:solidFill>
                    <a:srgbClr val="FFFFFF"/>
                  </a:solidFill>
                </a:uFill>
                <a:latin typeface="Arial"/>
                <a:ea typeface="Arial"/>
              </a:rPr>
              <a:t> to approximate a target function, which will produce </a:t>
            </a:r>
            <a:r>
              <a:rPr lang="en-IN" sz="3600" b="1" spc="-2" dirty="0">
                <a:solidFill>
                  <a:srgbClr val="000000"/>
                </a:solidFill>
                <a:uFill>
                  <a:solidFill>
                    <a:srgbClr val="FFFFFF"/>
                  </a:solidFill>
                </a:uFill>
                <a:latin typeface="Arial"/>
                <a:ea typeface="Arial"/>
              </a:rPr>
              <a:t>discrete values </a:t>
            </a:r>
            <a:r>
              <a:rPr lang="en-IN" sz="2800" spc="-2" dirty="0">
                <a:solidFill>
                  <a:srgbClr val="000000"/>
                </a:solidFill>
                <a:uFill>
                  <a:solidFill>
                    <a:srgbClr val="FFFFFF"/>
                  </a:solidFill>
                </a:uFill>
                <a:latin typeface="Arial"/>
                <a:ea typeface="Arial"/>
              </a:rPr>
              <a:t>(</a:t>
            </a:r>
            <a:r>
              <a:rPr lang="en-IN" sz="2800" b="1" spc="-2" dirty="0">
                <a:solidFill>
                  <a:srgbClr val="000000"/>
                </a:solidFill>
                <a:uFill>
                  <a:solidFill>
                    <a:srgbClr val="FFFFFF"/>
                  </a:solidFill>
                </a:uFill>
                <a:latin typeface="Arial"/>
                <a:ea typeface="Arial"/>
              </a:rPr>
              <a:t>Discrete</a:t>
            </a:r>
            <a:r>
              <a:rPr lang="en-IN" sz="2800" spc="-2" dirty="0">
                <a:solidFill>
                  <a:srgbClr val="000000"/>
                </a:solidFill>
                <a:uFill>
                  <a:solidFill>
                    <a:srgbClr val="FFFFFF"/>
                  </a:solidFill>
                </a:uFill>
                <a:latin typeface="Arial"/>
                <a:ea typeface="Arial"/>
              </a:rPr>
              <a:t> data can only take particular </a:t>
            </a:r>
            <a:r>
              <a:rPr lang="en-IN" sz="2800" b="1" spc="-2" dirty="0">
                <a:solidFill>
                  <a:srgbClr val="000000"/>
                </a:solidFill>
                <a:uFill>
                  <a:solidFill>
                    <a:srgbClr val="FFFFFF"/>
                  </a:solidFill>
                </a:uFill>
                <a:latin typeface="Arial"/>
                <a:ea typeface="Arial"/>
              </a:rPr>
              <a:t>values</a:t>
            </a:r>
            <a:r>
              <a:rPr lang="en-IN" sz="2800" spc="-2" dirty="0">
                <a:solidFill>
                  <a:srgbClr val="000000"/>
                </a:solidFill>
                <a:uFill>
                  <a:solidFill>
                    <a:srgbClr val="FFFFFF"/>
                  </a:solidFill>
                </a:uFill>
                <a:latin typeface="Arial"/>
                <a:ea typeface="Arial"/>
              </a:rPr>
              <a:t>. ... </a:t>
            </a:r>
            <a:r>
              <a:rPr lang="en-IN" sz="2800" b="1" spc="-2" dirty="0">
                <a:solidFill>
                  <a:srgbClr val="000000"/>
                </a:solidFill>
                <a:uFill>
                  <a:solidFill>
                    <a:srgbClr val="FFFFFF"/>
                  </a:solidFill>
                </a:uFill>
                <a:latin typeface="Arial"/>
                <a:ea typeface="Arial"/>
              </a:rPr>
              <a:t>Discrete</a:t>
            </a:r>
            <a:r>
              <a:rPr lang="en-IN" sz="2800" spc="-2" dirty="0">
                <a:solidFill>
                  <a:srgbClr val="000000"/>
                </a:solidFill>
                <a:uFill>
                  <a:solidFill>
                    <a:srgbClr val="FFFFFF"/>
                  </a:solidFill>
                </a:uFill>
                <a:latin typeface="Arial"/>
                <a:ea typeface="Arial"/>
              </a:rPr>
              <a:t> data can be numeric -- like numbers of apples -- but it can also be categorical -- like red or blue, or male or female, or good or bad.).</a:t>
            </a:r>
            <a:endParaRPr lang="en-IN" sz="2800" spc="-2" dirty="0">
              <a:solidFill>
                <a:srgbClr val="000000"/>
              </a:solidFill>
              <a:uFill>
                <a:solidFill>
                  <a:srgbClr val="FFFFFF"/>
                </a:solidFill>
              </a:uFill>
              <a:latin typeface="Arial"/>
            </a:endParaRPr>
          </a:p>
          <a:p>
            <a:pPr algn="just">
              <a:lnSpc>
                <a:spcPct val="100000"/>
              </a:lnSpc>
            </a:pPr>
            <a:endParaRPr lang="en-IN" sz="3600" b="1" spc="-2" dirty="0" smtClean="0">
              <a:solidFill>
                <a:srgbClr val="000000"/>
              </a:solidFill>
              <a:uFill>
                <a:solidFill>
                  <a:srgbClr val="FFFFFF"/>
                </a:solidFill>
              </a:uFill>
              <a:latin typeface="Arial"/>
              <a:ea typeface="Arial"/>
            </a:endParaRPr>
          </a:p>
          <a:p>
            <a:pPr algn="just">
              <a:lnSpc>
                <a:spcPct val="100000"/>
              </a:lnSpc>
            </a:pPr>
            <a:r>
              <a:rPr lang="en-IN" sz="3600" b="1" spc="-2" dirty="0" smtClean="0">
                <a:solidFill>
                  <a:srgbClr val="000000"/>
                </a:solidFill>
                <a:uFill>
                  <a:solidFill>
                    <a:srgbClr val="FFFFFF"/>
                  </a:solidFill>
                </a:uFill>
                <a:latin typeface="Arial"/>
                <a:ea typeface="Arial"/>
              </a:rPr>
              <a:t>Inductive </a:t>
            </a:r>
            <a:r>
              <a:rPr lang="en-IN" sz="3600" b="1" spc="-2" dirty="0">
                <a:solidFill>
                  <a:srgbClr val="000000"/>
                </a:solidFill>
                <a:uFill>
                  <a:solidFill>
                    <a:srgbClr val="FFFFFF"/>
                  </a:solidFill>
                </a:uFill>
                <a:latin typeface="Arial"/>
                <a:ea typeface="Arial"/>
              </a:rPr>
              <a:t>inference</a:t>
            </a:r>
            <a:r>
              <a:rPr lang="en-IN" sz="3600" spc="-2" dirty="0">
                <a:solidFill>
                  <a:srgbClr val="000000"/>
                </a:solidFill>
                <a:uFill>
                  <a:solidFill>
                    <a:srgbClr val="FFFFFF"/>
                  </a:solidFill>
                </a:uFill>
                <a:latin typeface="Arial"/>
                <a:ea typeface="Arial"/>
              </a:rPr>
              <a:t> is the process of reaching a general conclusion from specific examples.</a:t>
            </a:r>
            <a:endParaRPr lang="en-IN" sz="2800" spc="-2" dirty="0">
              <a:solidFill>
                <a:srgbClr val="000000"/>
              </a:solidFill>
              <a:uFill>
                <a:solidFill>
                  <a:srgbClr val="FFFFFF"/>
                </a:solidFill>
              </a:uFill>
              <a:latin typeface="Arial"/>
            </a:endParaRPr>
          </a:p>
          <a:p>
            <a:pPr algn="just">
              <a:lnSpc>
                <a:spcPct val="100000"/>
              </a:lnSpc>
            </a:pPr>
            <a:endParaRPr lang="en-IN" sz="3600" b="1" spc="-2" dirty="0" smtClean="0">
              <a:solidFill>
                <a:srgbClr val="000000"/>
              </a:solidFill>
              <a:uFill>
                <a:solidFill>
                  <a:srgbClr val="FFFFFF"/>
                </a:solidFill>
              </a:uFill>
              <a:latin typeface="Arial"/>
              <a:ea typeface="Arial"/>
            </a:endParaRPr>
          </a:p>
          <a:p>
            <a:pPr algn="just">
              <a:lnSpc>
                <a:spcPct val="100000"/>
              </a:lnSpc>
            </a:pPr>
            <a:r>
              <a:rPr lang="en-IN" sz="3600" b="1" spc="-2" dirty="0" smtClean="0">
                <a:solidFill>
                  <a:srgbClr val="000000"/>
                </a:solidFill>
                <a:uFill>
                  <a:solidFill>
                    <a:srgbClr val="FFFFFF"/>
                  </a:solidFill>
                </a:uFill>
                <a:latin typeface="Arial"/>
                <a:ea typeface="Arial"/>
              </a:rPr>
              <a:t>Inductive </a:t>
            </a:r>
            <a:r>
              <a:rPr lang="en-IN" sz="3600" b="1" spc="-2" dirty="0">
                <a:solidFill>
                  <a:srgbClr val="000000"/>
                </a:solidFill>
                <a:uFill>
                  <a:solidFill>
                    <a:srgbClr val="FFFFFF"/>
                  </a:solidFill>
                </a:uFill>
                <a:latin typeface="Arial"/>
                <a:ea typeface="Arial"/>
              </a:rPr>
              <a:t>Learning Hypothesis</a:t>
            </a:r>
            <a:r>
              <a:rPr lang="en-IN" sz="3600" spc="-2" dirty="0">
                <a:solidFill>
                  <a:srgbClr val="000000"/>
                </a:solidFill>
                <a:uFill>
                  <a:solidFill>
                    <a:srgbClr val="FFFFFF"/>
                  </a:solidFill>
                </a:uFill>
                <a:latin typeface="Arial"/>
                <a:ea typeface="Arial"/>
              </a:rPr>
              <a:t>: any hypothesis found to approximate the target function well over a sufficiently large set of training examples will also approximate the target function well over other unobserved examples.</a:t>
            </a:r>
            <a:endParaRPr lang="en-IN" sz="2800" spc="-2" dirty="0">
              <a:solidFill>
                <a:srgbClr val="000000"/>
              </a:solidFill>
              <a:uFill>
                <a:solidFill>
                  <a:srgbClr val="FFFFFF"/>
                </a:solidFill>
              </a:uFill>
              <a:latin typeface="Arial"/>
            </a:endParaRPr>
          </a:p>
          <a:p>
            <a:pPr algn="just">
              <a:lnSpc>
                <a:spcPct val="100000"/>
              </a:lnSpc>
            </a:pPr>
            <a:r>
              <a:rPr lang="en-IN" sz="3600" spc="-2" dirty="0">
                <a:solidFill>
                  <a:srgbClr val="000000"/>
                </a:solidFill>
                <a:uFill>
                  <a:solidFill>
                    <a:srgbClr val="FFFFFF"/>
                  </a:solidFill>
                </a:uFill>
                <a:latin typeface="Arial"/>
                <a:ea typeface="Arial"/>
              </a:rPr>
              <a:t>It is widely used, robust to noisy data, and considered a practical method for learning </a:t>
            </a:r>
            <a:r>
              <a:rPr lang="en-IN" sz="3600" b="1" spc="-2" dirty="0">
                <a:solidFill>
                  <a:srgbClr val="000000"/>
                </a:solidFill>
                <a:uFill>
                  <a:solidFill>
                    <a:srgbClr val="FFFFFF"/>
                  </a:solidFill>
                </a:uFill>
                <a:latin typeface="Arial"/>
                <a:ea typeface="Arial"/>
              </a:rPr>
              <a:t>disjunctive expressions</a:t>
            </a:r>
            <a:r>
              <a:rPr lang="en-IN" sz="3600" spc="-2" dirty="0">
                <a:solidFill>
                  <a:srgbClr val="000000"/>
                </a:solidFill>
                <a:uFill>
                  <a:solidFill>
                    <a:srgbClr val="FFFFFF"/>
                  </a:solidFill>
                </a:uFill>
                <a:latin typeface="Arial"/>
                <a:ea typeface="Arial"/>
              </a:rPr>
              <a:t>.</a:t>
            </a:r>
            <a:endParaRPr lang="en-IN" sz="2800" spc="-2" dirty="0">
              <a:solidFill>
                <a:srgbClr val="000000"/>
              </a:solidFill>
              <a:uFill>
                <a:solidFill>
                  <a:srgbClr val="FFFFFF"/>
                </a:solidFill>
              </a:uFill>
              <a:latin typeface="Arial"/>
            </a:endParaRPr>
          </a:p>
          <a:p>
            <a:pPr algn="just">
              <a:lnSpc>
                <a:spcPct val="100000"/>
              </a:lnSpc>
            </a:pPr>
            <a:endParaRPr lang="en-IN" sz="2800" spc="-2" dirty="0">
              <a:solidFill>
                <a:srgbClr val="000000"/>
              </a:solidFill>
              <a:uFill>
                <a:solidFill>
                  <a:srgbClr val="FFFFFF"/>
                </a:solidFill>
              </a:uFill>
              <a:latin typeface="Arial"/>
            </a:endParaRPr>
          </a:p>
          <a:p>
            <a:pPr algn="just">
              <a:lnSpc>
                <a:spcPct val="100000"/>
              </a:lnSpc>
            </a:pPr>
            <a:endParaRPr lang="en-IN" sz="2800" spc="-2"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4" name="object 4"/>
          <p:cNvSpPr/>
          <p:nvPr/>
        </p:nvSpPr>
        <p:spPr>
          <a:xfrm>
            <a:off x="1625468" y="7084037"/>
            <a:ext cx="14692619" cy="125893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81848" y="2443258"/>
            <a:ext cx="13754416" cy="288502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815594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Gain</a:t>
            </a:r>
            <a:r>
              <a:rPr sz="4000" spc="-5" dirty="0">
                <a:latin typeface="Arial"/>
                <a:cs typeface="Arial"/>
              </a:rPr>
              <a:t>: attribute </a:t>
            </a:r>
            <a:r>
              <a:rPr sz="4000" dirty="0">
                <a:latin typeface="Arial"/>
                <a:cs typeface="Arial"/>
              </a:rPr>
              <a:t>is</a:t>
            </a:r>
            <a:r>
              <a:rPr sz="4000" spc="-25" dirty="0">
                <a:latin typeface="Arial"/>
                <a:cs typeface="Arial"/>
              </a:rPr>
              <a:t> </a:t>
            </a:r>
            <a:r>
              <a:rPr sz="4000" spc="-5" dirty="0">
                <a:latin typeface="Arial"/>
                <a:cs typeface="Arial"/>
              </a:rPr>
              <a:t>Humidity</a:t>
            </a:r>
            <a:endParaRPr sz="4000">
              <a:latin typeface="Arial"/>
              <a:cs typeface="Arial"/>
            </a:endParaRPr>
          </a:p>
        </p:txBody>
      </p:sp>
      <p:sp>
        <p:nvSpPr>
          <p:cNvPr id="4" name="object 4"/>
          <p:cNvSpPr/>
          <p:nvPr/>
        </p:nvSpPr>
        <p:spPr>
          <a:xfrm>
            <a:off x="1919503" y="5486922"/>
            <a:ext cx="10635583" cy="189528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29656" y="2403823"/>
            <a:ext cx="9709799" cy="69269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70"/>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19"/>
            <a:ext cx="8206740"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100" dirty="0">
                <a:latin typeface="Arial"/>
                <a:cs typeface="Arial"/>
              </a:rPr>
              <a:t> </a:t>
            </a:r>
            <a:r>
              <a:rPr sz="4200" b="1" dirty="0">
                <a:latin typeface="Arial"/>
                <a:cs typeface="Arial"/>
              </a:rPr>
              <a:t>Windy</a:t>
            </a:r>
            <a:r>
              <a:rPr sz="4200" dirty="0">
                <a:latin typeface="Arial"/>
                <a:cs typeface="Arial"/>
              </a:rPr>
              <a:t>)</a:t>
            </a:r>
            <a:endParaRPr sz="4200">
              <a:latin typeface="Arial"/>
              <a:cs typeface="Arial"/>
            </a:endParaRPr>
          </a:p>
        </p:txBody>
      </p:sp>
      <p:sp>
        <p:nvSpPr>
          <p:cNvPr id="4" name="object 4"/>
          <p:cNvSpPr/>
          <p:nvPr/>
        </p:nvSpPr>
        <p:spPr>
          <a:xfrm>
            <a:off x="1544482" y="2187892"/>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24"/>
            <a:ext cx="1356995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Windy, </a:t>
            </a:r>
            <a:r>
              <a:rPr sz="4000" dirty="0">
                <a:latin typeface="Arial"/>
                <a:cs typeface="Arial"/>
              </a:rPr>
              <a:t>i.e </a:t>
            </a:r>
            <a:r>
              <a:rPr sz="4000" spc="-5" dirty="0">
                <a:latin typeface="Arial"/>
                <a:cs typeface="Arial"/>
              </a:rPr>
              <a:t>for 'Strong' and</a:t>
            </a:r>
            <a:r>
              <a:rPr sz="4000" spc="-10" dirty="0">
                <a:latin typeface="Arial"/>
                <a:cs typeface="Arial"/>
              </a:rPr>
              <a:t> </a:t>
            </a:r>
            <a:r>
              <a:rPr sz="4000" spc="-5" dirty="0">
                <a:latin typeface="Arial"/>
                <a:cs typeface="Arial"/>
              </a:rPr>
              <a:t>'Weak'</a:t>
            </a:r>
            <a:endParaRPr sz="4000">
              <a:latin typeface="Arial"/>
              <a:cs typeface="Arial"/>
            </a:endParaRPr>
          </a:p>
        </p:txBody>
      </p:sp>
      <p:sp>
        <p:nvSpPr>
          <p:cNvPr id="6" name="object 6"/>
          <p:cNvSpPr/>
          <p:nvPr/>
        </p:nvSpPr>
        <p:spPr>
          <a:xfrm>
            <a:off x="2245309" y="3047479"/>
            <a:ext cx="4076700" cy="419099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144000" y="3047479"/>
            <a:ext cx="5191125" cy="416242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876346" y="7829080"/>
            <a:ext cx="10334624" cy="180975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4" name="object 4"/>
          <p:cNvSpPr/>
          <p:nvPr/>
        </p:nvSpPr>
        <p:spPr>
          <a:xfrm>
            <a:off x="1363684" y="2359093"/>
            <a:ext cx="15870647" cy="666205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4450" y="968375"/>
            <a:ext cx="152400" cy="152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350" y="676306"/>
            <a:ext cx="759142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Gain</a:t>
            </a:r>
            <a:r>
              <a:rPr sz="4000" spc="-5" dirty="0">
                <a:latin typeface="Arial"/>
                <a:cs typeface="Arial"/>
              </a:rPr>
              <a:t>: attribute </a:t>
            </a:r>
            <a:r>
              <a:rPr sz="4000" dirty="0">
                <a:latin typeface="Arial"/>
                <a:cs typeface="Arial"/>
              </a:rPr>
              <a:t>is</a:t>
            </a:r>
            <a:r>
              <a:rPr sz="4000" spc="-35" dirty="0">
                <a:latin typeface="Arial"/>
                <a:cs typeface="Arial"/>
              </a:rPr>
              <a:t> </a:t>
            </a:r>
            <a:r>
              <a:rPr sz="4000" spc="-5" dirty="0">
                <a:latin typeface="Arial"/>
                <a:cs typeface="Arial"/>
              </a:rPr>
              <a:t>Windy</a:t>
            </a:r>
            <a:endParaRPr sz="4000">
              <a:latin typeface="Arial"/>
              <a:cs typeface="Arial"/>
            </a:endParaRPr>
          </a:p>
        </p:txBody>
      </p:sp>
      <p:sp>
        <p:nvSpPr>
          <p:cNvPr id="4" name="object 4"/>
          <p:cNvSpPr/>
          <p:nvPr/>
        </p:nvSpPr>
        <p:spPr>
          <a:xfrm>
            <a:off x="1829656" y="2403823"/>
            <a:ext cx="9709799" cy="6926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02968" y="4908453"/>
            <a:ext cx="11315700" cy="188114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D9D9D9"/>
          </a:solidFill>
        </p:spPr>
        <p:txBody>
          <a:bodyPr wrap="square" lIns="0" tIns="0" rIns="0" bIns="0" rtlCol="0"/>
          <a:lstStyle/>
          <a:p>
            <a:endParaRPr/>
          </a:p>
        </p:txBody>
      </p:sp>
      <p:sp>
        <p:nvSpPr>
          <p:cNvPr id="3" name="object 3"/>
          <p:cNvSpPr/>
          <p:nvPr/>
        </p:nvSpPr>
        <p:spPr>
          <a:xfrm>
            <a:off x="285254" y="336985"/>
            <a:ext cx="17668875" cy="0"/>
          </a:xfrm>
          <a:custGeom>
            <a:avLst/>
            <a:gdLst/>
            <a:ahLst/>
            <a:cxnLst/>
            <a:rect l="l" t="t" r="r" b="b"/>
            <a:pathLst>
              <a:path w="17668875">
                <a:moveTo>
                  <a:pt x="0" y="0"/>
                </a:moveTo>
                <a:lnTo>
                  <a:pt x="17668871" y="0"/>
                </a:lnTo>
              </a:path>
            </a:pathLst>
          </a:custGeom>
          <a:ln w="64766">
            <a:solidFill>
              <a:srgbClr val="000000"/>
            </a:solidFill>
          </a:ln>
        </p:spPr>
        <p:txBody>
          <a:bodyPr wrap="square" lIns="0" tIns="0" rIns="0" bIns="0" rtlCol="0"/>
          <a:lstStyle/>
          <a:p>
            <a:endParaRPr/>
          </a:p>
        </p:txBody>
      </p:sp>
      <p:sp>
        <p:nvSpPr>
          <p:cNvPr id="4" name="object 4"/>
          <p:cNvSpPr/>
          <p:nvPr/>
        </p:nvSpPr>
        <p:spPr>
          <a:xfrm>
            <a:off x="317807" y="369368"/>
            <a:ext cx="0" cy="9546590"/>
          </a:xfrm>
          <a:custGeom>
            <a:avLst/>
            <a:gdLst/>
            <a:ahLst/>
            <a:cxnLst/>
            <a:rect l="l" t="t" r="r" b="b"/>
            <a:pathLst>
              <a:path h="9546590">
                <a:moveTo>
                  <a:pt x="0" y="0"/>
                </a:moveTo>
                <a:lnTo>
                  <a:pt x="0" y="9546065"/>
                </a:lnTo>
              </a:path>
            </a:pathLst>
          </a:custGeom>
          <a:ln w="65106">
            <a:solidFill>
              <a:srgbClr val="000000"/>
            </a:solidFill>
          </a:ln>
        </p:spPr>
        <p:txBody>
          <a:bodyPr wrap="square" lIns="0" tIns="0" rIns="0" bIns="0" rtlCol="0"/>
          <a:lstStyle/>
          <a:p>
            <a:endParaRPr/>
          </a:p>
        </p:txBody>
      </p:sp>
      <p:sp>
        <p:nvSpPr>
          <p:cNvPr id="5" name="object 5"/>
          <p:cNvSpPr/>
          <p:nvPr/>
        </p:nvSpPr>
        <p:spPr>
          <a:xfrm>
            <a:off x="285254" y="9948451"/>
            <a:ext cx="17668875" cy="0"/>
          </a:xfrm>
          <a:custGeom>
            <a:avLst/>
            <a:gdLst/>
            <a:ahLst/>
            <a:cxnLst/>
            <a:rect l="l" t="t" r="r" b="b"/>
            <a:pathLst>
              <a:path w="17668875">
                <a:moveTo>
                  <a:pt x="0" y="0"/>
                </a:moveTo>
                <a:lnTo>
                  <a:pt x="17668871" y="0"/>
                </a:lnTo>
              </a:path>
            </a:pathLst>
          </a:custGeom>
          <a:ln w="66036">
            <a:solidFill>
              <a:srgbClr val="000000"/>
            </a:solidFill>
          </a:ln>
        </p:spPr>
        <p:txBody>
          <a:bodyPr wrap="square" lIns="0" tIns="0" rIns="0" bIns="0" rtlCol="0"/>
          <a:lstStyle/>
          <a:p>
            <a:endParaRPr/>
          </a:p>
        </p:txBody>
      </p:sp>
      <p:sp>
        <p:nvSpPr>
          <p:cNvPr id="6" name="object 6"/>
          <p:cNvSpPr/>
          <p:nvPr/>
        </p:nvSpPr>
        <p:spPr>
          <a:xfrm>
            <a:off x="17920879" y="369700"/>
            <a:ext cx="0" cy="9545955"/>
          </a:xfrm>
          <a:custGeom>
            <a:avLst/>
            <a:gdLst/>
            <a:ahLst/>
            <a:cxnLst/>
            <a:rect l="l" t="t" r="r" b="b"/>
            <a:pathLst>
              <a:path h="9545955">
                <a:moveTo>
                  <a:pt x="0" y="0"/>
                </a:moveTo>
                <a:lnTo>
                  <a:pt x="0" y="9545801"/>
                </a:lnTo>
              </a:path>
            </a:pathLst>
          </a:custGeom>
          <a:ln w="66491">
            <a:solidFill>
              <a:srgbClr val="000000"/>
            </a:solidFill>
          </a:ln>
        </p:spPr>
        <p:txBody>
          <a:bodyPr wrap="square" lIns="0" tIns="0" rIns="0" bIns="0" rtlCol="0"/>
          <a:lstStyle/>
          <a:p>
            <a:endParaRPr/>
          </a:p>
        </p:txBody>
      </p:sp>
      <p:sp>
        <p:nvSpPr>
          <p:cNvPr id="7" name="object 7"/>
          <p:cNvSpPr/>
          <p:nvPr/>
        </p:nvSpPr>
        <p:spPr>
          <a:xfrm>
            <a:off x="6291275" y="2712021"/>
            <a:ext cx="4829175" cy="2867025"/>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6348796" y="7033672"/>
            <a:ext cx="4711065" cy="2292350"/>
          </a:xfrm>
          <a:prstGeom prst="rect">
            <a:avLst/>
          </a:prstGeom>
        </p:spPr>
        <p:txBody>
          <a:bodyPr vert="horz" wrap="square" lIns="0" tIns="170815" rIns="0" bIns="0" rtlCol="0">
            <a:spAutoFit/>
          </a:bodyPr>
          <a:lstStyle/>
          <a:p>
            <a:pPr algn="ctr">
              <a:lnSpc>
                <a:spcPct val="100000"/>
              </a:lnSpc>
              <a:spcBef>
                <a:spcPts val="1345"/>
              </a:spcBef>
            </a:pPr>
            <a:r>
              <a:rPr sz="6400" spc="844" dirty="0">
                <a:latin typeface="Times New Roman"/>
                <a:cs typeface="Times New Roman"/>
              </a:rPr>
              <a:t>Root</a:t>
            </a:r>
            <a:r>
              <a:rPr sz="6400" spc="550" dirty="0">
                <a:latin typeface="Times New Roman"/>
                <a:cs typeface="Times New Roman"/>
              </a:rPr>
              <a:t> </a:t>
            </a:r>
            <a:r>
              <a:rPr sz="6400" spc="630" dirty="0">
                <a:latin typeface="Times New Roman"/>
                <a:cs typeface="Times New Roman"/>
              </a:rPr>
              <a:t>Node:</a:t>
            </a:r>
            <a:endParaRPr sz="6400">
              <a:latin typeface="Times New Roman"/>
              <a:cs typeface="Times New Roman"/>
            </a:endParaRPr>
          </a:p>
          <a:p>
            <a:pPr algn="ctr">
              <a:lnSpc>
                <a:spcPct val="100000"/>
              </a:lnSpc>
              <a:spcBef>
                <a:spcPts val="1245"/>
              </a:spcBef>
            </a:pPr>
            <a:r>
              <a:rPr sz="6400" b="1" spc="-270" dirty="0">
                <a:latin typeface="Times New Roman"/>
                <a:cs typeface="Times New Roman"/>
              </a:rPr>
              <a:t>OUTLOOK</a:t>
            </a:r>
            <a:endParaRPr sz="6400">
              <a:latin typeface="Times New Roman"/>
              <a:cs typeface="Times New Roman"/>
            </a:endParaRPr>
          </a:p>
        </p:txBody>
      </p:sp>
      <p:sp>
        <p:nvSpPr>
          <p:cNvPr id="9" name="object 9"/>
          <p:cNvSpPr/>
          <p:nvPr/>
        </p:nvSpPr>
        <p:spPr>
          <a:xfrm>
            <a:off x="1142262" y="1046485"/>
            <a:ext cx="276225" cy="276225"/>
          </a:xfrm>
          <a:custGeom>
            <a:avLst/>
            <a:gdLst/>
            <a:ahLst/>
            <a:cxnLst/>
            <a:rect l="l" t="t" r="r" b="b"/>
            <a:pathLst>
              <a:path w="276225" h="276225">
                <a:moveTo>
                  <a:pt x="138112" y="276225"/>
                </a:moveTo>
                <a:lnTo>
                  <a:pt x="98080" y="270311"/>
                </a:lnTo>
                <a:lnTo>
                  <a:pt x="61366" y="252970"/>
                </a:lnTo>
                <a:lnTo>
                  <a:pt x="31296" y="225687"/>
                </a:lnTo>
                <a:lnTo>
                  <a:pt x="10512" y="190965"/>
                </a:lnTo>
                <a:lnTo>
                  <a:pt x="657" y="151717"/>
                </a:lnTo>
                <a:lnTo>
                  <a:pt x="0" y="138112"/>
                </a:lnTo>
                <a:lnTo>
                  <a:pt x="657" y="124507"/>
                </a:lnTo>
                <a:lnTo>
                  <a:pt x="10512" y="85259"/>
                </a:lnTo>
                <a:lnTo>
                  <a:pt x="31296" y="50537"/>
                </a:lnTo>
                <a:lnTo>
                  <a:pt x="61366" y="23254"/>
                </a:lnTo>
                <a:lnTo>
                  <a:pt x="98080" y="5913"/>
                </a:lnTo>
                <a:lnTo>
                  <a:pt x="138112" y="0"/>
                </a:lnTo>
                <a:lnTo>
                  <a:pt x="151717" y="657"/>
                </a:lnTo>
                <a:lnTo>
                  <a:pt x="190965" y="10512"/>
                </a:lnTo>
                <a:lnTo>
                  <a:pt x="225687" y="31296"/>
                </a:lnTo>
                <a:lnTo>
                  <a:pt x="252970" y="61366"/>
                </a:lnTo>
                <a:lnTo>
                  <a:pt x="270311" y="98080"/>
                </a:lnTo>
                <a:lnTo>
                  <a:pt x="276225" y="138112"/>
                </a:lnTo>
                <a:lnTo>
                  <a:pt x="275567" y="151717"/>
                </a:lnTo>
                <a:lnTo>
                  <a:pt x="265711" y="190965"/>
                </a:lnTo>
                <a:lnTo>
                  <a:pt x="244928" y="225687"/>
                </a:lnTo>
                <a:lnTo>
                  <a:pt x="214857" y="252970"/>
                </a:lnTo>
                <a:lnTo>
                  <a:pt x="178144" y="270311"/>
                </a:lnTo>
                <a:lnTo>
                  <a:pt x="138112" y="276225"/>
                </a:lnTo>
                <a:close/>
              </a:path>
            </a:pathLst>
          </a:custGeom>
          <a:solidFill>
            <a:srgbClr val="000000"/>
          </a:solidFill>
        </p:spPr>
        <p:txBody>
          <a:bodyPr wrap="square" lIns="0" tIns="0" rIns="0" bIns="0" rtlCol="0"/>
          <a:lstStyle/>
          <a:p>
            <a:endParaRPr/>
          </a:p>
        </p:txBody>
      </p:sp>
      <p:sp>
        <p:nvSpPr>
          <p:cNvPr id="10" name="object 10"/>
          <p:cNvSpPr txBox="1">
            <a:spLocks noGrp="1"/>
          </p:cNvSpPr>
          <p:nvPr>
            <p:ph type="title"/>
          </p:nvPr>
        </p:nvSpPr>
        <p:spPr>
          <a:xfrm>
            <a:off x="1747944" y="640116"/>
            <a:ext cx="11939270" cy="1000760"/>
          </a:xfrm>
          <a:prstGeom prst="rect">
            <a:avLst/>
          </a:prstGeom>
        </p:spPr>
        <p:txBody>
          <a:bodyPr vert="horz" wrap="square" lIns="0" tIns="12700" rIns="0" bIns="0" rtlCol="0">
            <a:spAutoFit/>
          </a:bodyPr>
          <a:lstStyle/>
          <a:p>
            <a:pPr marL="12700">
              <a:lnSpc>
                <a:spcPct val="100000"/>
              </a:lnSpc>
              <a:spcBef>
                <a:spcPts val="100"/>
              </a:spcBef>
            </a:pPr>
            <a:r>
              <a:rPr spc="265" dirty="0"/>
              <a:t>Pick</a:t>
            </a:r>
            <a:r>
              <a:rPr spc="-350" dirty="0"/>
              <a:t> </a:t>
            </a:r>
            <a:r>
              <a:rPr spc="844" dirty="0"/>
              <a:t>the</a:t>
            </a:r>
            <a:r>
              <a:rPr spc="-345" dirty="0"/>
              <a:t> </a:t>
            </a:r>
            <a:r>
              <a:rPr spc="650" dirty="0"/>
              <a:t>highest</a:t>
            </a:r>
            <a:r>
              <a:rPr spc="-345" dirty="0"/>
              <a:t> </a:t>
            </a:r>
            <a:r>
              <a:rPr spc="455" dirty="0"/>
              <a:t>gain</a:t>
            </a:r>
            <a:r>
              <a:rPr spc="-345" dirty="0"/>
              <a:t> </a:t>
            </a:r>
            <a:r>
              <a:rPr spc="700" dirty="0"/>
              <a:t>attribute.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65833" y="2846617"/>
            <a:ext cx="10756976" cy="716009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4430" y="562669"/>
            <a:ext cx="10010775" cy="22764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5254" y="336985"/>
            <a:ext cx="17668875" cy="0"/>
          </a:xfrm>
          <a:custGeom>
            <a:avLst/>
            <a:gdLst/>
            <a:ahLst/>
            <a:cxnLst/>
            <a:rect l="l" t="t" r="r" b="b"/>
            <a:pathLst>
              <a:path w="17668875">
                <a:moveTo>
                  <a:pt x="0" y="0"/>
                </a:moveTo>
                <a:lnTo>
                  <a:pt x="17668871" y="0"/>
                </a:lnTo>
              </a:path>
            </a:pathLst>
          </a:custGeom>
          <a:ln w="64766">
            <a:solidFill>
              <a:srgbClr val="000000"/>
            </a:solidFill>
          </a:ln>
        </p:spPr>
        <p:txBody>
          <a:bodyPr wrap="square" lIns="0" tIns="0" rIns="0" bIns="0" rtlCol="0"/>
          <a:lstStyle/>
          <a:p>
            <a:endParaRPr/>
          </a:p>
        </p:txBody>
      </p:sp>
      <p:sp>
        <p:nvSpPr>
          <p:cNvPr id="5" name="object 5"/>
          <p:cNvSpPr/>
          <p:nvPr/>
        </p:nvSpPr>
        <p:spPr>
          <a:xfrm>
            <a:off x="317807" y="369368"/>
            <a:ext cx="0" cy="9546590"/>
          </a:xfrm>
          <a:custGeom>
            <a:avLst/>
            <a:gdLst/>
            <a:ahLst/>
            <a:cxnLst/>
            <a:rect l="l" t="t" r="r" b="b"/>
            <a:pathLst>
              <a:path h="9546590">
                <a:moveTo>
                  <a:pt x="0" y="0"/>
                </a:moveTo>
                <a:lnTo>
                  <a:pt x="0" y="9546065"/>
                </a:lnTo>
              </a:path>
            </a:pathLst>
          </a:custGeom>
          <a:ln w="65106">
            <a:solidFill>
              <a:srgbClr val="000000"/>
            </a:solidFill>
          </a:ln>
        </p:spPr>
        <p:txBody>
          <a:bodyPr wrap="square" lIns="0" tIns="0" rIns="0" bIns="0" rtlCol="0"/>
          <a:lstStyle/>
          <a:p>
            <a:endParaRPr/>
          </a:p>
        </p:txBody>
      </p:sp>
      <p:sp>
        <p:nvSpPr>
          <p:cNvPr id="6" name="object 6"/>
          <p:cNvSpPr/>
          <p:nvPr/>
        </p:nvSpPr>
        <p:spPr>
          <a:xfrm>
            <a:off x="285254" y="9948451"/>
            <a:ext cx="17668875" cy="0"/>
          </a:xfrm>
          <a:custGeom>
            <a:avLst/>
            <a:gdLst/>
            <a:ahLst/>
            <a:cxnLst/>
            <a:rect l="l" t="t" r="r" b="b"/>
            <a:pathLst>
              <a:path w="17668875">
                <a:moveTo>
                  <a:pt x="0" y="0"/>
                </a:moveTo>
                <a:lnTo>
                  <a:pt x="17668871" y="0"/>
                </a:lnTo>
              </a:path>
            </a:pathLst>
          </a:custGeom>
          <a:ln w="66036">
            <a:solidFill>
              <a:srgbClr val="000000"/>
            </a:solidFill>
          </a:ln>
        </p:spPr>
        <p:txBody>
          <a:bodyPr wrap="square" lIns="0" tIns="0" rIns="0" bIns="0" rtlCol="0"/>
          <a:lstStyle/>
          <a:p>
            <a:endParaRPr/>
          </a:p>
        </p:txBody>
      </p:sp>
      <p:sp>
        <p:nvSpPr>
          <p:cNvPr id="7" name="object 7"/>
          <p:cNvSpPr/>
          <p:nvPr/>
        </p:nvSpPr>
        <p:spPr>
          <a:xfrm>
            <a:off x="17920879" y="369700"/>
            <a:ext cx="0" cy="9545955"/>
          </a:xfrm>
          <a:custGeom>
            <a:avLst/>
            <a:gdLst/>
            <a:ahLst/>
            <a:cxnLst/>
            <a:rect l="l" t="t" r="r" b="b"/>
            <a:pathLst>
              <a:path h="9545955">
                <a:moveTo>
                  <a:pt x="0" y="0"/>
                </a:moveTo>
                <a:lnTo>
                  <a:pt x="0" y="9545801"/>
                </a:lnTo>
              </a:path>
            </a:pathLst>
          </a:custGeom>
          <a:ln w="66491">
            <a:solidFill>
              <a:srgbClr val="000000"/>
            </a:solidFill>
          </a:ln>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5112" y="1018540"/>
            <a:ext cx="238125" cy="2381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15932" y="509892"/>
            <a:ext cx="15382240" cy="2006600"/>
          </a:xfrm>
          <a:prstGeom prst="rect">
            <a:avLst/>
          </a:prstGeom>
        </p:spPr>
        <p:txBody>
          <a:bodyPr vert="horz" wrap="square" lIns="0" tIns="12065" rIns="0" bIns="0" rtlCol="0">
            <a:spAutoFit/>
          </a:bodyPr>
          <a:lstStyle/>
          <a:p>
            <a:pPr marL="12700" marR="5080">
              <a:lnSpc>
                <a:spcPct val="116100"/>
              </a:lnSpc>
              <a:spcBef>
                <a:spcPts val="95"/>
              </a:spcBef>
            </a:pPr>
            <a:r>
              <a:rPr sz="5600" spc="285" dirty="0"/>
              <a:t>Repeat</a:t>
            </a:r>
            <a:r>
              <a:rPr sz="5600" spc="-295" dirty="0"/>
              <a:t> </a:t>
            </a:r>
            <a:r>
              <a:rPr sz="5600" spc="740" dirty="0"/>
              <a:t>the</a:t>
            </a:r>
            <a:r>
              <a:rPr sz="5600" spc="-295" dirty="0"/>
              <a:t> </a:t>
            </a:r>
            <a:r>
              <a:rPr sz="5600" spc="185" dirty="0"/>
              <a:t>same</a:t>
            </a:r>
            <a:r>
              <a:rPr sz="5600" spc="-290" dirty="0"/>
              <a:t> </a:t>
            </a:r>
            <a:r>
              <a:rPr sz="5600" spc="615" dirty="0"/>
              <a:t>thing</a:t>
            </a:r>
            <a:r>
              <a:rPr sz="5600" spc="-295" dirty="0"/>
              <a:t> </a:t>
            </a:r>
            <a:r>
              <a:rPr sz="5600" spc="730" dirty="0"/>
              <a:t>for</a:t>
            </a:r>
            <a:r>
              <a:rPr sz="5600" spc="-295" dirty="0"/>
              <a:t> </a:t>
            </a:r>
            <a:r>
              <a:rPr sz="5600" spc="490" dirty="0"/>
              <a:t>sub-trees</a:t>
            </a:r>
            <a:r>
              <a:rPr sz="5600" spc="-290" dirty="0"/>
              <a:t> </a:t>
            </a:r>
            <a:r>
              <a:rPr sz="5600" spc="785" dirty="0"/>
              <a:t>till</a:t>
            </a:r>
            <a:r>
              <a:rPr sz="5600" spc="-295" dirty="0"/>
              <a:t> </a:t>
            </a:r>
            <a:r>
              <a:rPr sz="5600" spc="375" dirty="0"/>
              <a:t>we</a:t>
            </a:r>
            <a:r>
              <a:rPr sz="5600" spc="-295" dirty="0"/>
              <a:t> </a:t>
            </a:r>
            <a:r>
              <a:rPr sz="5600" spc="605" dirty="0"/>
              <a:t>get  </a:t>
            </a:r>
            <a:r>
              <a:rPr sz="5600" spc="740" dirty="0"/>
              <a:t>the</a:t>
            </a:r>
            <a:r>
              <a:rPr sz="5600" spc="-300" dirty="0"/>
              <a:t> </a:t>
            </a:r>
            <a:r>
              <a:rPr sz="5600" spc="640" dirty="0"/>
              <a:t>tree.</a:t>
            </a:r>
            <a:endParaRPr sz="5600"/>
          </a:p>
        </p:txBody>
      </p:sp>
      <p:sp>
        <p:nvSpPr>
          <p:cNvPr id="4" name="object 4"/>
          <p:cNvSpPr/>
          <p:nvPr/>
        </p:nvSpPr>
        <p:spPr>
          <a:xfrm>
            <a:off x="1263171" y="3126308"/>
            <a:ext cx="10315575" cy="256222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63171" y="6617830"/>
            <a:ext cx="10353675" cy="263842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2651206" y="3435654"/>
            <a:ext cx="4422775" cy="665480"/>
          </a:xfrm>
          <a:prstGeom prst="rect">
            <a:avLst/>
          </a:prstGeom>
        </p:spPr>
        <p:txBody>
          <a:bodyPr vert="horz" wrap="square" lIns="0" tIns="12700" rIns="0" bIns="0" rtlCol="0">
            <a:spAutoFit/>
          </a:bodyPr>
          <a:lstStyle/>
          <a:p>
            <a:pPr marL="12700">
              <a:lnSpc>
                <a:spcPct val="100000"/>
              </a:lnSpc>
              <a:spcBef>
                <a:spcPts val="100"/>
              </a:spcBef>
            </a:pPr>
            <a:r>
              <a:rPr sz="4200" b="1" spc="229" dirty="0">
                <a:latin typeface="Times New Roman"/>
                <a:cs typeface="Times New Roman"/>
              </a:rPr>
              <a:t>Outlook</a:t>
            </a:r>
            <a:r>
              <a:rPr sz="4200" b="1" spc="-450" dirty="0">
                <a:latin typeface="Times New Roman"/>
                <a:cs typeface="Times New Roman"/>
              </a:rPr>
              <a:t> </a:t>
            </a:r>
            <a:r>
              <a:rPr sz="4200" b="1" spc="-270" dirty="0">
                <a:latin typeface="Times New Roman"/>
                <a:cs typeface="Times New Roman"/>
              </a:rPr>
              <a:t>= </a:t>
            </a:r>
            <a:r>
              <a:rPr sz="4200" b="1" spc="-200" dirty="0">
                <a:latin typeface="Times New Roman"/>
                <a:cs typeface="Times New Roman"/>
              </a:rPr>
              <a:t>"Sunny"</a:t>
            </a:r>
            <a:endParaRPr sz="4200">
              <a:latin typeface="Times New Roman"/>
              <a:cs typeface="Times New Roman"/>
            </a:endParaRPr>
          </a:p>
        </p:txBody>
      </p:sp>
      <p:sp>
        <p:nvSpPr>
          <p:cNvPr id="7" name="object 7"/>
          <p:cNvSpPr txBox="1"/>
          <p:nvPr/>
        </p:nvSpPr>
        <p:spPr>
          <a:xfrm>
            <a:off x="12651206" y="7251001"/>
            <a:ext cx="4312285" cy="665480"/>
          </a:xfrm>
          <a:prstGeom prst="rect">
            <a:avLst/>
          </a:prstGeom>
        </p:spPr>
        <p:txBody>
          <a:bodyPr vert="horz" wrap="square" lIns="0" tIns="12700" rIns="0" bIns="0" rtlCol="0">
            <a:spAutoFit/>
          </a:bodyPr>
          <a:lstStyle/>
          <a:p>
            <a:pPr marL="12700">
              <a:lnSpc>
                <a:spcPct val="100000"/>
              </a:lnSpc>
              <a:spcBef>
                <a:spcPts val="100"/>
              </a:spcBef>
            </a:pPr>
            <a:r>
              <a:rPr sz="4200" b="1" spc="229" dirty="0">
                <a:latin typeface="Times New Roman"/>
                <a:cs typeface="Times New Roman"/>
              </a:rPr>
              <a:t>Outlook</a:t>
            </a:r>
            <a:r>
              <a:rPr sz="4200" b="1" spc="-440" dirty="0">
                <a:latin typeface="Times New Roman"/>
                <a:cs typeface="Times New Roman"/>
              </a:rPr>
              <a:t> </a:t>
            </a:r>
            <a:r>
              <a:rPr sz="4200" b="1" spc="-270" dirty="0">
                <a:latin typeface="Times New Roman"/>
                <a:cs typeface="Times New Roman"/>
              </a:rPr>
              <a:t>= </a:t>
            </a:r>
            <a:r>
              <a:rPr sz="4200" b="1" spc="-225" dirty="0">
                <a:latin typeface="Times New Roman"/>
                <a:cs typeface="Times New Roman"/>
              </a:rPr>
              <a:t>"Rainy"</a:t>
            </a:r>
            <a:endParaRPr sz="42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123" y="579551"/>
            <a:ext cx="10315575" cy="256222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068771" y="1072033"/>
            <a:ext cx="692785" cy="1511300"/>
          </a:xfrm>
          <a:prstGeom prst="rect">
            <a:avLst/>
          </a:prstGeom>
        </p:spPr>
        <p:txBody>
          <a:bodyPr vert="horz" wrap="square" lIns="0" tIns="12065" rIns="0" bIns="0" rtlCol="0">
            <a:spAutoFit/>
          </a:bodyPr>
          <a:lstStyle/>
          <a:p>
            <a:pPr marL="197485" marR="5080" indent="-185420">
              <a:lnSpc>
                <a:spcPct val="116100"/>
              </a:lnSpc>
              <a:spcBef>
                <a:spcPts val="95"/>
              </a:spcBef>
            </a:pPr>
            <a:r>
              <a:rPr sz="4200" dirty="0">
                <a:latin typeface="Arial"/>
                <a:cs typeface="Arial"/>
              </a:rPr>
              <a:t>P=  2</a:t>
            </a:r>
            <a:endParaRPr sz="4200">
              <a:latin typeface="Arial"/>
              <a:cs typeface="Arial"/>
            </a:endParaRPr>
          </a:p>
        </p:txBody>
      </p:sp>
      <p:sp>
        <p:nvSpPr>
          <p:cNvPr id="4" name="object 4"/>
          <p:cNvSpPr txBox="1"/>
          <p:nvPr/>
        </p:nvSpPr>
        <p:spPr>
          <a:xfrm>
            <a:off x="12781508" y="1072033"/>
            <a:ext cx="2018030" cy="2794000"/>
          </a:xfrm>
          <a:prstGeom prst="rect">
            <a:avLst/>
          </a:prstGeom>
        </p:spPr>
        <p:txBody>
          <a:bodyPr vert="horz" wrap="square" lIns="0" tIns="12065" rIns="0" bIns="0" rtlCol="0">
            <a:spAutoFit/>
          </a:bodyPr>
          <a:lstStyle/>
          <a:p>
            <a:pPr marL="1506855" marR="5080" indent="-199390">
              <a:lnSpc>
                <a:spcPct val="116100"/>
              </a:lnSpc>
              <a:spcBef>
                <a:spcPts val="95"/>
              </a:spcBef>
            </a:pPr>
            <a:r>
              <a:rPr sz="4200" dirty="0">
                <a:latin typeface="Arial"/>
                <a:cs typeface="Arial"/>
              </a:rPr>
              <a:t>N=  3</a:t>
            </a:r>
            <a:endParaRPr sz="4200">
              <a:latin typeface="Arial"/>
              <a:cs typeface="Arial"/>
            </a:endParaRPr>
          </a:p>
          <a:p>
            <a:pPr marR="487045" algn="ctr">
              <a:lnSpc>
                <a:spcPts val="4250"/>
              </a:lnSpc>
            </a:pPr>
            <a:r>
              <a:rPr sz="4200" dirty="0">
                <a:latin typeface="Arial"/>
                <a:cs typeface="Arial"/>
              </a:rPr>
              <a:t>Total=</a:t>
            </a:r>
            <a:endParaRPr sz="4200">
              <a:latin typeface="Arial"/>
              <a:cs typeface="Arial"/>
            </a:endParaRPr>
          </a:p>
          <a:p>
            <a:pPr marR="488950" algn="ctr">
              <a:lnSpc>
                <a:spcPct val="100000"/>
              </a:lnSpc>
              <a:spcBef>
                <a:spcPts val="810"/>
              </a:spcBef>
            </a:pPr>
            <a:r>
              <a:rPr sz="4200" dirty="0">
                <a:latin typeface="Arial"/>
                <a:cs typeface="Arial"/>
              </a:rPr>
              <a:t>5</a:t>
            </a:r>
            <a:endParaRPr sz="4200">
              <a:latin typeface="Arial"/>
              <a:cs typeface="Arial"/>
            </a:endParaRPr>
          </a:p>
        </p:txBody>
      </p:sp>
      <p:sp>
        <p:nvSpPr>
          <p:cNvPr id="5" name="object 5"/>
          <p:cNvSpPr/>
          <p:nvPr/>
        </p:nvSpPr>
        <p:spPr>
          <a:xfrm>
            <a:off x="895123" y="3864914"/>
            <a:ext cx="238125" cy="2381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425944" y="3493503"/>
            <a:ext cx="2859405" cy="878840"/>
          </a:xfrm>
          <a:prstGeom prst="rect">
            <a:avLst/>
          </a:prstGeom>
        </p:spPr>
        <p:txBody>
          <a:bodyPr vert="horz" wrap="square" lIns="0" tIns="12700" rIns="0" bIns="0" rtlCol="0">
            <a:spAutoFit/>
          </a:bodyPr>
          <a:lstStyle/>
          <a:p>
            <a:pPr marL="12700">
              <a:lnSpc>
                <a:spcPct val="100000"/>
              </a:lnSpc>
              <a:spcBef>
                <a:spcPts val="100"/>
              </a:spcBef>
            </a:pPr>
            <a:r>
              <a:rPr sz="5600" spc="-120" dirty="0">
                <a:latin typeface="Times New Roman"/>
                <a:cs typeface="Times New Roman"/>
              </a:rPr>
              <a:t>E</a:t>
            </a:r>
            <a:r>
              <a:rPr sz="5600" spc="630" dirty="0">
                <a:latin typeface="Times New Roman"/>
                <a:cs typeface="Times New Roman"/>
              </a:rPr>
              <a:t>n</a:t>
            </a:r>
            <a:r>
              <a:rPr sz="5600" spc="1090" dirty="0">
                <a:latin typeface="Times New Roman"/>
                <a:cs typeface="Times New Roman"/>
              </a:rPr>
              <a:t>tr</a:t>
            </a:r>
            <a:r>
              <a:rPr sz="5600" spc="470" dirty="0">
                <a:latin typeface="Times New Roman"/>
                <a:cs typeface="Times New Roman"/>
              </a:rPr>
              <a:t>o</a:t>
            </a:r>
            <a:r>
              <a:rPr sz="5600" spc="-125" dirty="0">
                <a:latin typeface="Times New Roman"/>
                <a:cs typeface="Times New Roman"/>
              </a:rPr>
              <a:t>p</a:t>
            </a:r>
            <a:r>
              <a:rPr sz="5600" spc="-145" dirty="0">
                <a:latin typeface="Times New Roman"/>
                <a:cs typeface="Times New Roman"/>
              </a:rPr>
              <a:t>y</a:t>
            </a:r>
            <a:r>
              <a:rPr sz="5600" spc="-225" dirty="0">
                <a:latin typeface="Times New Roman"/>
                <a:cs typeface="Times New Roman"/>
              </a:rPr>
              <a:t>:</a:t>
            </a:r>
            <a:endParaRPr sz="5600">
              <a:latin typeface="Times New Roman"/>
              <a:cs typeface="Times New Roman"/>
            </a:endParaRPr>
          </a:p>
        </p:txBody>
      </p:sp>
      <p:sp>
        <p:nvSpPr>
          <p:cNvPr id="7" name="object 7"/>
          <p:cNvSpPr/>
          <p:nvPr/>
        </p:nvSpPr>
        <p:spPr>
          <a:xfrm>
            <a:off x="1624221" y="4983261"/>
            <a:ext cx="11052692" cy="106904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14236" y="6999265"/>
            <a:ext cx="11773479" cy="208556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58"/>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09"/>
            <a:ext cx="9036685"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60" dirty="0">
                <a:latin typeface="Arial"/>
                <a:cs typeface="Arial"/>
              </a:rPr>
              <a:t> </a:t>
            </a:r>
            <a:r>
              <a:rPr sz="4200" b="1" spc="-5" dirty="0">
                <a:latin typeface="Arial"/>
                <a:cs typeface="Arial"/>
              </a:rPr>
              <a:t>Humidity</a:t>
            </a:r>
            <a:r>
              <a:rPr sz="4200" spc="-5" dirty="0">
                <a:latin typeface="Arial"/>
                <a:cs typeface="Arial"/>
              </a:rPr>
              <a:t>):</a:t>
            </a:r>
            <a:endParaRPr sz="4200">
              <a:latin typeface="Arial"/>
              <a:cs typeface="Arial"/>
            </a:endParaRPr>
          </a:p>
        </p:txBody>
      </p:sp>
      <p:sp>
        <p:nvSpPr>
          <p:cNvPr id="4" name="object 4"/>
          <p:cNvSpPr/>
          <p:nvPr/>
        </p:nvSpPr>
        <p:spPr>
          <a:xfrm>
            <a:off x="1544482" y="2187905"/>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36"/>
            <a:ext cx="1402143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Humidity, </a:t>
            </a:r>
            <a:r>
              <a:rPr sz="4000" dirty="0">
                <a:latin typeface="Arial"/>
                <a:cs typeface="Arial"/>
              </a:rPr>
              <a:t>i.e </a:t>
            </a:r>
            <a:r>
              <a:rPr sz="4000" spc="-5" dirty="0">
                <a:latin typeface="Arial"/>
                <a:cs typeface="Arial"/>
              </a:rPr>
              <a:t>for 'High' and</a:t>
            </a:r>
            <a:r>
              <a:rPr sz="4000" spc="5" dirty="0">
                <a:latin typeface="Arial"/>
                <a:cs typeface="Arial"/>
              </a:rPr>
              <a:t> </a:t>
            </a:r>
            <a:r>
              <a:rPr sz="4000" spc="-5" dirty="0">
                <a:latin typeface="Arial"/>
                <a:cs typeface="Arial"/>
              </a:rPr>
              <a:t>'Normal'</a:t>
            </a:r>
            <a:endParaRPr sz="4000">
              <a:latin typeface="Arial"/>
              <a:cs typeface="Arial"/>
            </a:endParaRPr>
          </a:p>
        </p:txBody>
      </p:sp>
      <p:sp>
        <p:nvSpPr>
          <p:cNvPr id="6" name="object 6"/>
          <p:cNvSpPr/>
          <p:nvPr/>
        </p:nvSpPr>
        <p:spPr>
          <a:xfrm>
            <a:off x="654175" y="2976918"/>
            <a:ext cx="8010525" cy="360045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5372" y="3400272"/>
            <a:ext cx="6915150" cy="174307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44482" y="7360246"/>
            <a:ext cx="152400" cy="152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906382" y="7068178"/>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10" name="object 10"/>
          <p:cNvSpPr txBox="1"/>
          <p:nvPr/>
        </p:nvSpPr>
        <p:spPr>
          <a:xfrm>
            <a:off x="12661186" y="7000202"/>
            <a:ext cx="4006215" cy="756920"/>
          </a:xfrm>
          <a:prstGeom prst="rect">
            <a:avLst/>
          </a:prstGeom>
        </p:spPr>
        <p:txBody>
          <a:bodyPr vert="horz" wrap="square" lIns="0" tIns="12700" rIns="0" bIns="0" rtlCol="0">
            <a:spAutoFit/>
          </a:bodyPr>
          <a:lstStyle/>
          <a:p>
            <a:pPr marL="12700">
              <a:lnSpc>
                <a:spcPct val="100000"/>
              </a:lnSpc>
              <a:spcBef>
                <a:spcPts val="100"/>
              </a:spcBef>
              <a:tabLst>
                <a:tab pos="3128010" algn="l"/>
                <a:tab pos="3653790" algn="l"/>
              </a:tabLst>
            </a:pPr>
            <a:r>
              <a:rPr sz="4800" dirty="0">
                <a:latin typeface="Arial"/>
                <a:cs typeface="Arial"/>
              </a:rPr>
              <a:t>I(Humidity)	=	0</a:t>
            </a:r>
            <a:endParaRPr sz="4800">
              <a:latin typeface="Arial"/>
              <a:cs typeface="Arial"/>
            </a:endParaRPr>
          </a:p>
        </p:txBody>
      </p:sp>
      <p:sp>
        <p:nvSpPr>
          <p:cNvPr id="11" name="object 11"/>
          <p:cNvSpPr/>
          <p:nvPr/>
        </p:nvSpPr>
        <p:spPr>
          <a:xfrm>
            <a:off x="1544482" y="8599411"/>
            <a:ext cx="152400" cy="152400"/>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906382" y="8307343"/>
            <a:ext cx="3582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a:t>
            </a:r>
            <a:r>
              <a:rPr sz="4000" spc="-70" dirty="0">
                <a:latin typeface="Arial"/>
                <a:cs typeface="Arial"/>
              </a:rPr>
              <a:t> </a:t>
            </a:r>
            <a:r>
              <a:rPr sz="4000" b="1" spc="-5" dirty="0">
                <a:latin typeface="Arial"/>
                <a:cs typeface="Arial"/>
              </a:rPr>
              <a:t>Gain:</a:t>
            </a:r>
            <a:endParaRPr sz="4000">
              <a:latin typeface="Arial"/>
              <a:cs typeface="Arial"/>
            </a:endParaRPr>
          </a:p>
        </p:txBody>
      </p:sp>
      <p:sp>
        <p:nvSpPr>
          <p:cNvPr id="13" name="object 13"/>
          <p:cNvSpPr txBox="1"/>
          <p:nvPr/>
        </p:nvSpPr>
        <p:spPr>
          <a:xfrm>
            <a:off x="12674581" y="8300325"/>
            <a:ext cx="3533775" cy="756920"/>
          </a:xfrm>
          <a:prstGeom prst="rect">
            <a:avLst/>
          </a:prstGeom>
        </p:spPr>
        <p:txBody>
          <a:bodyPr vert="horz" wrap="square" lIns="0" tIns="12700" rIns="0" bIns="0" rtlCol="0">
            <a:spAutoFit/>
          </a:bodyPr>
          <a:lstStyle/>
          <a:p>
            <a:pPr marL="12700">
              <a:lnSpc>
                <a:spcPct val="100000"/>
              </a:lnSpc>
              <a:spcBef>
                <a:spcPts val="100"/>
              </a:spcBef>
              <a:tabLst>
                <a:tab pos="1469390" algn="l"/>
                <a:tab pos="1994535" algn="l"/>
              </a:tabLst>
            </a:pPr>
            <a:r>
              <a:rPr sz="4800" dirty="0">
                <a:latin typeface="Arial"/>
                <a:cs typeface="Arial"/>
              </a:rPr>
              <a:t>Gain	=	0.971</a:t>
            </a:r>
            <a:endParaRPr sz="4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00300"/>
            <a:ext cx="14598532" cy="4972130"/>
          </a:xfrm>
          <a:prstGeom prst="rect">
            <a:avLst/>
          </a:prstGeom>
        </p:spPr>
        <p:txBody>
          <a:bodyPr vert="horz" wrap="square" lIns="0" tIns="12700" rIns="0" bIns="0" rtlCol="0">
            <a:spAutoFit/>
          </a:bodyPr>
          <a:lstStyle/>
          <a:p>
            <a:pPr marL="311785" marR="304165">
              <a:lnSpc>
                <a:spcPct val="115900"/>
              </a:lnSpc>
              <a:spcBef>
                <a:spcPts val="100"/>
              </a:spcBef>
            </a:pPr>
            <a:r>
              <a:rPr sz="4000" b="1" i="1" spc="-665">
                <a:latin typeface="Arial" pitchFamily="34" charset="0"/>
                <a:cs typeface="Arial" pitchFamily="34" charset="0"/>
              </a:rPr>
              <a:t>A</a:t>
            </a:r>
            <a:r>
              <a:rPr sz="4000" b="1" i="1" spc="-130">
                <a:latin typeface="Arial" pitchFamily="34" charset="0"/>
                <a:cs typeface="Arial" pitchFamily="34" charset="0"/>
              </a:rPr>
              <a:t> </a:t>
            </a:r>
            <a:r>
              <a:rPr lang="en-US" sz="4000" b="1" i="1" spc="-130" dirty="0" smtClean="0">
                <a:latin typeface="Arial" pitchFamily="34" charset="0"/>
                <a:cs typeface="Arial" pitchFamily="34" charset="0"/>
              </a:rPr>
              <a:t> </a:t>
            </a:r>
            <a:r>
              <a:rPr sz="4000" b="1" i="1" spc="415" smtClean="0">
                <a:latin typeface="Arial" pitchFamily="34" charset="0"/>
                <a:cs typeface="Arial" pitchFamily="34" charset="0"/>
              </a:rPr>
              <a:t>Decision </a:t>
            </a:r>
            <a:r>
              <a:rPr sz="4000" b="1" i="1" spc="434" dirty="0">
                <a:latin typeface="Arial" pitchFamily="34" charset="0"/>
                <a:cs typeface="Arial" pitchFamily="34" charset="0"/>
              </a:rPr>
              <a:t>Tree </a:t>
            </a:r>
            <a:r>
              <a:rPr sz="4000" b="1" i="1" spc="405" dirty="0">
                <a:latin typeface="Arial" pitchFamily="34" charset="0"/>
                <a:cs typeface="Arial" pitchFamily="34" charset="0"/>
              </a:rPr>
              <a:t>is</a:t>
            </a:r>
            <a:r>
              <a:rPr sz="4000" b="1" i="1" spc="-265" dirty="0">
                <a:latin typeface="Arial" pitchFamily="34" charset="0"/>
                <a:cs typeface="Arial" pitchFamily="34" charset="0"/>
              </a:rPr>
              <a:t> </a:t>
            </a:r>
            <a:r>
              <a:rPr sz="4000" b="1" i="1" spc="315" dirty="0">
                <a:latin typeface="Arial" pitchFamily="34" charset="0"/>
                <a:cs typeface="Arial" pitchFamily="34" charset="0"/>
              </a:rPr>
              <a:t>a  </a:t>
            </a:r>
            <a:r>
              <a:rPr sz="4000" b="1" i="1" spc="835" dirty="0">
                <a:latin typeface="Arial" pitchFamily="34" charset="0"/>
                <a:cs typeface="Arial" pitchFamily="34" charset="0"/>
              </a:rPr>
              <a:t>tree </a:t>
            </a:r>
            <a:r>
              <a:rPr sz="4000" b="1" i="1" spc="740">
                <a:latin typeface="Arial" pitchFamily="34" charset="0"/>
                <a:cs typeface="Arial" pitchFamily="34" charset="0"/>
              </a:rPr>
              <a:t>where</a:t>
            </a:r>
            <a:r>
              <a:rPr sz="4000" b="1" i="1" spc="-225">
                <a:latin typeface="Arial" pitchFamily="34" charset="0"/>
                <a:cs typeface="Arial" pitchFamily="34" charset="0"/>
              </a:rPr>
              <a:t> </a:t>
            </a:r>
            <a:endParaRPr lang="en-US" sz="4000" b="1" i="1" spc="-225" dirty="0" smtClean="0">
              <a:latin typeface="Arial" pitchFamily="34" charset="0"/>
              <a:cs typeface="Arial" pitchFamily="34" charset="0"/>
            </a:endParaRPr>
          </a:p>
          <a:p>
            <a:pPr marL="311785" marR="304165">
              <a:lnSpc>
                <a:spcPct val="115900"/>
              </a:lnSpc>
              <a:spcBef>
                <a:spcPts val="100"/>
              </a:spcBef>
              <a:buFont typeface="Arial" pitchFamily="34" charset="0"/>
              <a:buChar char="•"/>
            </a:pPr>
            <a:r>
              <a:rPr lang="en-US" sz="4000" i="1" spc="235" dirty="0" smtClean="0">
                <a:latin typeface="Arial" pitchFamily="34" charset="0"/>
                <a:cs typeface="Arial" pitchFamily="34" charset="0"/>
              </a:rPr>
              <a:t>E</a:t>
            </a:r>
            <a:r>
              <a:rPr sz="4000" i="1" spc="235" smtClean="0">
                <a:latin typeface="Arial" pitchFamily="34" charset="0"/>
                <a:cs typeface="Arial" pitchFamily="34" charset="0"/>
              </a:rPr>
              <a:t>ach</a:t>
            </a:r>
            <a:r>
              <a:rPr lang="en-US" sz="4000" i="1" spc="235" dirty="0" smtClean="0">
                <a:latin typeface="Arial" pitchFamily="34" charset="0"/>
                <a:cs typeface="Arial" pitchFamily="34" charset="0"/>
              </a:rPr>
              <a:t> </a:t>
            </a:r>
            <a:r>
              <a:rPr sz="4000" i="1" spc="260" smtClean="0">
                <a:latin typeface="Arial" pitchFamily="34" charset="0"/>
                <a:cs typeface="Arial" pitchFamily="34" charset="0"/>
              </a:rPr>
              <a:t>node </a:t>
            </a:r>
            <a:r>
              <a:rPr sz="4000" spc="740">
                <a:latin typeface="Arial" pitchFamily="34" charset="0"/>
                <a:cs typeface="Arial" pitchFamily="34" charset="0"/>
              </a:rPr>
              <a:t>represents</a:t>
            </a:r>
            <a:r>
              <a:rPr sz="4000" spc="110">
                <a:latin typeface="Arial" pitchFamily="34" charset="0"/>
                <a:cs typeface="Arial" pitchFamily="34" charset="0"/>
              </a:rPr>
              <a:t> </a:t>
            </a:r>
            <a:r>
              <a:rPr sz="4000" spc="315" smtClean="0">
                <a:latin typeface="Arial" pitchFamily="34" charset="0"/>
                <a:cs typeface="Arial" pitchFamily="34" charset="0"/>
              </a:rPr>
              <a:t>a</a:t>
            </a:r>
            <a:r>
              <a:rPr lang="en-US" sz="4000" spc="315" dirty="0" smtClean="0">
                <a:latin typeface="Arial" pitchFamily="34" charset="0"/>
                <a:cs typeface="Arial" pitchFamily="34" charset="0"/>
              </a:rPr>
              <a:t> </a:t>
            </a:r>
            <a:r>
              <a:rPr sz="4000" b="1" spc="495" smtClean="0">
                <a:latin typeface="Arial" pitchFamily="34" charset="0"/>
                <a:cs typeface="Arial" pitchFamily="34" charset="0"/>
              </a:rPr>
              <a:t>Feature</a:t>
            </a:r>
            <a:r>
              <a:rPr sz="4000" b="1" spc="160" smtClean="0">
                <a:latin typeface="Arial" pitchFamily="34" charset="0"/>
                <a:cs typeface="Arial" pitchFamily="34" charset="0"/>
              </a:rPr>
              <a:t> </a:t>
            </a:r>
            <a:r>
              <a:rPr sz="4000" b="1" spc="490" dirty="0">
                <a:latin typeface="Arial" pitchFamily="34" charset="0"/>
                <a:cs typeface="Arial" pitchFamily="34" charset="0"/>
              </a:rPr>
              <a:t>(Attribute</a:t>
            </a:r>
            <a:r>
              <a:rPr sz="4000" b="1" spc="490">
                <a:latin typeface="Arial" pitchFamily="34" charset="0"/>
                <a:cs typeface="Arial" pitchFamily="34" charset="0"/>
              </a:rPr>
              <a:t>)</a:t>
            </a:r>
            <a:r>
              <a:rPr sz="4000" spc="490">
                <a:latin typeface="Arial" pitchFamily="34" charset="0"/>
                <a:cs typeface="Arial" pitchFamily="34" charset="0"/>
              </a:rPr>
              <a:t>, </a:t>
            </a:r>
            <a:endParaRPr lang="en-US" sz="4000" spc="490" dirty="0" smtClean="0">
              <a:latin typeface="Arial" pitchFamily="34" charset="0"/>
              <a:cs typeface="Arial" pitchFamily="34" charset="0"/>
            </a:endParaRPr>
          </a:p>
          <a:p>
            <a:pPr marL="311785" marR="304165">
              <a:lnSpc>
                <a:spcPct val="115900"/>
              </a:lnSpc>
              <a:spcBef>
                <a:spcPts val="100"/>
              </a:spcBef>
            </a:pPr>
            <a:r>
              <a:rPr sz="4000" spc="490" smtClean="0">
                <a:latin typeface="Arial" pitchFamily="34" charset="0"/>
                <a:cs typeface="Arial" pitchFamily="34" charset="0"/>
              </a:rPr>
              <a:t> </a:t>
            </a:r>
            <a:endParaRPr lang="en-US" sz="4000" spc="490" dirty="0" smtClean="0">
              <a:latin typeface="Arial" pitchFamily="34" charset="0"/>
              <a:cs typeface="Arial" pitchFamily="34" charset="0"/>
            </a:endParaRPr>
          </a:p>
          <a:p>
            <a:pPr marL="485140">
              <a:lnSpc>
                <a:spcPct val="100000"/>
              </a:lnSpc>
              <a:spcBef>
                <a:spcPts val="915"/>
              </a:spcBef>
              <a:buFont typeface="Arial" pitchFamily="34" charset="0"/>
              <a:buChar char="•"/>
            </a:pPr>
            <a:r>
              <a:rPr lang="en-US" sz="4000" spc="640" dirty="0" smtClean="0">
                <a:latin typeface="Arial" pitchFamily="34" charset="0"/>
                <a:cs typeface="Arial" pitchFamily="34" charset="0"/>
              </a:rPr>
              <a:t>E</a:t>
            </a:r>
            <a:r>
              <a:rPr sz="4000" spc="640" smtClean="0">
                <a:latin typeface="Arial" pitchFamily="34" charset="0"/>
                <a:cs typeface="Arial" pitchFamily="34" charset="0"/>
              </a:rPr>
              <a:t>ach </a:t>
            </a:r>
            <a:r>
              <a:rPr sz="4000" spc="645" dirty="0">
                <a:latin typeface="Arial" pitchFamily="34" charset="0"/>
                <a:cs typeface="Arial" pitchFamily="34" charset="0"/>
              </a:rPr>
              <a:t>link</a:t>
            </a:r>
            <a:r>
              <a:rPr sz="4000" spc="-20" dirty="0">
                <a:latin typeface="Arial" pitchFamily="34" charset="0"/>
                <a:cs typeface="Arial" pitchFamily="34" charset="0"/>
              </a:rPr>
              <a:t> </a:t>
            </a:r>
            <a:r>
              <a:rPr sz="4000" spc="550">
                <a:latin typeface="Arial" pitchFamily="34" charset="0"/>
                <a:cs typeface="Arial" pitchFamily="34" charset="0"/>
              </a:rPr>
              <a:t>(</a:t>
            </a:r>
            <a:r>
              <a:rPr sz="4000" spc="550" smtClean="0">
                <a:latin typeface="Arial" pitchFamily="34" charset="0"/>
                <a:cs typeface="Arial" pitchFamily="34" charset="0"/>
              </a:rPr>
              <a:t>branch)</a:t>
            </a:r>
            <a:r>
              <a:rPr lang="en-US" sz="4000" spc="550" dirty="0" smtClean="0">
                <a:latin typeface="Arial" pitchFamily="34" charset="0"/>
                <a:cs typeface="Arial" pitchFamily="34" charset="0"/>
              </a:rPr>
              <a:t> </a:t>
            </a:r>
            <a:r>
              <a:rPr sz="4000" spc="740" smtClean="0">
                <a:latin typeface="Arial" pitchFamily="34" charset="0"/>
                <a:cs typeface="Arial" pitchFamily="34" charset="0"/>
              </a:rPr>
              <a:t>represents</a:t>
            </a:r>
            <a:r>
              <a:rPr sz="4000" spc="315" smtClean="0">
                <a:latin typeface="Arial" pitchFamily="34" charset="0"/>
                <a:cs typeface="Arial" pitchFamily="34" charset="0"/>
              </a:rPr>
              <a:t> a</a:t>
            </a:r>
            <a:r>
              <a:rPr lang="en-US" sz="4000" spc="315" dirty="0" smtClean="0">
                <a:latin typeface="Arial" pitchFamily="34" charset="0"/>
                <a:cs typeface="Arial" pitchFamily="34" charset="0"/>
              </a:rPr>
              <a:t> </a:t>
            </a:r>
            <a:r>
              <a:rPr sz="4000" b="1" spc="535" smtClean="0">
                <a:latin typeface="Arial" pitchFamily="34" charset="0"/>
                <a:cs typeface="Arial" pitchFamily="34" charset="0"/>
              </a:rPr>
              <a:t>decision </a:t>
            </a:r>
            <a:r>
              <a:rPr sz="4000" b="1" spc="484" dirty="0">
                <a:latin typeface="Arial" pitchFamily="34" charset="0"/>
                <a:cs typeface="Arial" pitchFamily="34" charset="0"/>
              </a:rPr>
              <a:t>(rule) </a:t>
            </a:r>
            <a:r>
              <a:rPr sz="4000" spc="630">
                <a:latin typeface="Arial" pitchFamily="34" charset="0"/>
                <a:cs typeface="Arial" pitchFamily="34" charset="0"/>
              </a:rPr>
              <a:t>and  </a:t>
            </a:r>
            <a:endParaRPr lang="en-US" sz="4000" spc="630" dirty="0" smtClean="0">
              <a:latin typeface="Arial" pitchFamily="34" charset="0"/>
              <a:cs typeface="Arial" pitchFamily="34" charset="0"/>
            </a:endParaRPr>
          </a:p>
          <a:p>
            <a:pPr marL="485140">
              <a:lnSpc>
                <a:spcPct val="100000"/>
              </a:lnSpc>
              <a:spcBef>
                <a:spcPts val="915"/>
              </a:spcBef>
            </a:pPr>
            <a:endParaRPr lang="en-US" sz="4000" spc="630" dirty="0" smtClean="0">
              <a:latin typeface="Arial" pitchFamily="34" charset="0"/>
              <a:cs typeface="Arial" pitchFamily="34" charset="0"/>
            </a:endParaRPr>
          </a:p>
          <a:p>
            <a:pPr marL="12700" marR="5080" indent="276225">
              <a:lnSpc>
                <a:spcPct val="115900"/>
              </a:lnSpc>
              <a:buFont typeface="Arial" pitchFamily="34" charset="0"/>
              <a:buChar char="•"/>
            </a:pPr>
            <a:r>
              <a:rPr lang="en-US" sz="4000" spc="640" dirty="0" smtClean="0">
                <a:latin typeface="Arial" pitchFamily="34" charset="0"/>
                <a:cs typeface="Arial" pitchFamily="34" charset="0"/>
              </a:rPr>
              <a:t>E</a:t>
            </a:r>
            <a:r>
              <a:rPr sz="4000" spc="640" smtClean="0">
                <a:latin typeface="Arial" pitchFamily="34" charset="0"/>
                <a:cs typeface="Arial" pitchFamily="34" charset="0"/>
              </a:rPr>
              <a:t>ach </a:t>
            </a:r>
            <a:r>
              <a:rPr sz="4000" spc="700">
                <a:latin typeface="Arial" pitchFamily="34" charset="0"/>
                <a:cs typeface="Arial" pitchFamily="34" charset="0"/>
              </a:rPr>
              <a:t>leaf</a:t>
            </a:r>
            <a:r>
              <a:rPr sz="4000" spc="-35">
                <a:latin typeface="Arial" pitchFamily="34" charset="0"/>
                <a:cs typeface="Arial" pitchFamily="34" charset="0"/>
              </a:rPr>
              <a:t> </a:t>
            </a:r>
            <a:r>
              <a:rPr sz="4000" spc="740" smtClean="0">
                <a:latin typeface="Arial" pitchFamily="34" charset="0"/>
                <a:cs typeface="Arial" pitchFamily="34" charset="0"/>
              </a:rPr>
              <a:t>represents</a:t>
            </a:r>
            <a:r>
              <a:rPr sz="4000" spc="570" smtClean="0">
                <a:latin typeface="Arial" pitchFamily="34" charset="0"/>
                <a:cs typeface="Arial" pitchFamily="34" charset="0"/>
              </a:rPr>
              <a:t>an</a:t>
            </a:r>
            <a:r>
              <a:rPr sz="4000" spc="315" smtClean="0">
                <a:latin typeface="Arial" pitchFamily="34" charset="0"/>
                <a:cs typeface="Arial" pitchFamily="34" charset="0"/>
              </a:rPr>
              <a:t> </a:t>
            </a:r>
            <a:r>
              <a:rPr sz="4000" b="1" spc="470" dirty="0">
                <a:latin typeface="Arial" pitchFamily="34" charset="0"/>
                <a:cs typeface="Arial" pitchFamily="34" charset="0"/>
              </a:rPr>
              <a:t>outcome</a:t>
            </a:r>
            <a:r>
              <a:rPr sz="4000" spc="470" dirty="0">
                <a:latin typeface="Arial" pitchFamily="34" charset="0"/>
                <a:cs typeface="Arial" pitchFamily="34" charset="0"/>
              </a:rPr>
              <a:t>.</a:t>
            </a:r>
            <a:endParaRPr sz="4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57"/>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07"/>
            <a:ext cx="8354695"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100" dirty="0">
                <a:latin typeface="Arial"/>
                <a:cs typeface="Arial"/>
              </a:rPr>
              <a:t> </a:t>
            </a:r>
            <a:r>
              <a:rPr sz="4200" b="1" dirty="0">
                <a:latin typeface="Arial"/>
                <a:cs typeface="Arial"/>
              </a:rPr>
              <a:t>Windy</a:t>
            </a:r>
            <a:r>
              <a:rPr sz="4200" dirty="0">
                <a:latin typeface="Arial"/>
                <a:cs typeface="Arial"/>
              </a:rPr>
              <a:t>):</a:t>
            </a:r>
            <a:endParaRPr sz="4200">
              <a:latin typeface="Arial"/>
              <a:cs typeface="Arial"/>
            </a:endParaRPr>
          </a:p>
        </p:txBody>
      </p:sp>
      <p:sp>
        <p:nvSpPr>
          <p:cNvPr id="4" name="object 4"/>
          <p:cNvSpPr/>
          <p:nvPr/>
        </p:nvSpPr>
        <p:spPr>
          <a:xfrm>
            <a:off x="1544482" y="2187905"/>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36"/>
            <a:ext cx="1356995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Windy, </a:t>
            </a:r>
            <a:r>
              <a:rPr sz="4000" dirty="0">
                <a:latin typeface="Arial"/>
                <a:cs typeface="Arial"/>
              </a:rPr>
              <a:t>i.e </a:t>
            </a:r>
            <a:r>
              <a:rPr sz="4000" spc="-5" dirty="0">
                <a:latin typeface="Arial"/>
                <a:cs typeface="Arial"/>
              </a:rPr>
              <a:t>for 'Strong' and</a:t>
            </a:r>
            <a:r>
              <a:rPr sz="4000" spc="-10" dirty="0">
                <a:latin typeface="Arial"/>
                <a:cs typeface="Arial"/>
              </a:rPr>
              <a:t> </a:t>
            </a:r>
            <a:r>
              <a:rPr sz="4000" spc="-5" dirty="0">
                <a:latin typeface="Arial"/>
                <a:cs typeface="Arial"/>
              </a:rPr>
              <a:t>'Weak'</a:t>
            </a:r>
            <a:endParaRPr sz="4000">
              <a:latin typeface="Arial"/>
              <a:cs typeface="Arial"/>
            </a:endParaRPr>
          </a:p>
        </p:txBody>
      </p:sp>
      <p:sp>
        <p:nvSpPr>
          <p:cNvPr id="6" name="object 6"/>
          <p:cNvSpPr/>
          <p:nvPr/>
        </p:nvSpPr>
        <p:spPr>
          <a:xfrm>
            <a:off x="1544482" y="7360246"/>
            <a:ext cx="152400" cy="1524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906382" y="7068178"/>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8" name="object 8"/>
          <p:cNvSpPr/>
          <p:nvPr/>
        </p:nvSpPr>
        <p:spPr>
          <a:xfrm>
            <a:off x="1544482" y="8599411"/>
            <a:ext cx="152400" cy="152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906382" y="8307343"/>
            <a:ext cx="3582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a:t>
            </a:r>
            <a:r>
              <a:rPr sz="4000" spc="-70" dirty="0">
                <a:latin typeface="Arial"/>
                <a:cs typeface="Arial"/>
              </a:rPr>
              <a:t> </a:t>
            </a:r>
            <a:r>
              <a:rPr sz="4000" b="1" spc="-5" dirty="0">
                <a:latin typeface="Arial"/>
                <a:cs typeface="Arial"/>
              </a:rPr>
              <a:t>Gain:</a:t>
            </a:r>
            <a:endParaRPr sz="4000">
              <a:latin typeface="Arial"/>
              <a:cs typeface="Arial"/>
            </a:endParaRPr>
          </a:p>
        </p:txBody>
      </p:sp>
      <p:sp>
        <p:nvSpPr>
          <p:cNvPr id="10" name="object 10"/>
          <p:cNvSpPr/>
          <p:nvPr/>
        </p:nvSpPr>
        <p:spPr>
          <a:xfrm>
            <a:off x="861072" y="3049003"/>
            <a:ext cx="7791450" cy="35433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092905" y="3159251"/>
            <a:ext cx="7353300" cy="1981200"/>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12406690" y="7000202"/>
            <a:ext cx="4514850" cy="1935480"/>
          </a:xfrm>
          <a:prstGeom prst="rect">
            <a:avLst/>
          </a:prstGeom>
        </p:spPr>
        <p:txBody>
          <a:bodyPr vert="horz" wrap="square" lIns="0" tIns="12700" rIns="0" bIns="0" rtlCol="0">
            <a:spAutoFit/>
          </a:bodyPr>
          <a:lstStyle/>
          <a:p>
            <a:pPr algn="ctr">
              <a:lnSpc>
                <a:spcPct val="100000"/>
              </a:lnSpc>
              <a:spcBef>
                <a:spcPts val="100"/>
              </a:spcBef>
              <a:tabLst>
                <a:tab pos="2437765" algn="l"/>
                <a:tab pos="2963545" algn="l"/>
              </a:tabLst>
            </a:pPr>
            <a:r>
              <a:rPr sz="4800" dirty="0">
                <a:latin typeface="Arial"/>
                <a:cs typeface="Arial"/>
              </a:rPr>
              <a:t>I(Windy)	=	0.951</a:t>
            </a:r>
            <a:endParaRPr sz="4800">
              <a:latin typeface="Arial"/>
              <a:cs typeface="Arial"/>
            </a:endParaRPr>
          </a:p>
          <a:p>
            <a:pPr marL="8890" algn="ctr">
              <a:lnSpc>
                <a:spcPct val="100000"/>
              </a:lnSpc>
              <a:spcBef>
                <a:spcPts val="3515"/>
              </a:spcBef>
              <a:tabLst>
                <a:tab pos="1465580" algn="l"/>
                <a:tab pos="1991360" algn="l"/>
              </a:tabLst>
            </a:pPr>
            <a:r>
              <a:rPr sz="4800" dirty="0">
                <a:latin typeface="Arial"/>
                <a:cs typeface="Arial"/>
              </a:rPr>
              <a:t>Gain	=	0.020</a:t>
            </a:r>
            <a:endParaRPr sz="48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57"/>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07"/>
            <a:ext cx="9986010"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45" dirty="0">
                <a:latin typeface="Arial"/>
                <a:cs typeface="Arial"/>
              </a:rPr>
              <a:t> </a:t>
            </a:r>
            <a:r>
              <a:rPr sz="4200" b="1" spc="-5" dirty="0">
                <a:latin typeface="Arial"/>
                <a:cs typeface="Arial"/>
              </a:rPr>
              <a:t>Temperature</a:t>
            </a:r>
            <a:r>
              <a:rPr sz="4200" spc="-5" dirty="0">
                <a:latin typeface="Arial"/>
                <a:cs typeface="Arial"/>
              </a:rPr>
              <a:t>):</a:t>
            </a:r>
            <a:endParaRPr sz="4200">
              <a:latin typeface="Arial"/>
              <a:cs typeface="Arial"/>
            </a:endParaRPr>
          </a:p>
        </p:txBody>
      </p:sp>
      <p:sp>
        <p:nvSpPr>
          <p:cNvPr id="4" name="object 4"/>
          <p:cNvSpPr/>
          <p:nvPr/>
        </p:nvSpPr>
        <p:spPr>
          <a:xfrm>
            <a:off x="1544482" y="2187905"/>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36"/>
            <a:ext cx="1401762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Windy, </a:t>
            </a:r>
            <a:r>
              <a:rPr sz="4000" dirty="0">
                <a:latin typeface="Arial"/>
                <a:cs typeface="Arial"/>
              </a:rPr>
              <a:t>i.e </a:t>
            </a:r>
            <a:r>
              <a:rPr sz="4000" spc="-5" dirty="0">
                <a:latin typeface="Arial"/>
                <a:cs typeface="Arial"/>
              </a:rPr>
              <a:t>for 'Cool', 'Hot' and</a:t>
            </a:r>
            <a:r>
              <a:rPr sz="4000" spc="15" dirty="0">
                <a:latin typeface="Arial"/>
                <a:cs typeface="Arial"/>
              </a:rPr>
              <a:t> </a:t>
            </a:r>
            <a:r>
              <a:rPr sz="4000" spc="-5" dirty="0">
                <a:latin typeface="Arial"/>
                <a:cs typeface="Arial"/>
              </a:rPr>
              <a:t>'Mild'</a:t>
            </a:r>
            <a:endParaRPr sz="4000">
              <a:latin typeface="Arial"/>
              <a:cs typeface="Arial"/>
            </a:endParaRPr>
          </a:p>
        </p:txBody>
      </p:sp>
      <p:sp>
        <p:nvSpPr>
          <p:cNvPr id="6" name="object 6"/>
          <p:cNvSpPr/>
          <p:nvPr/>
        </p:nvSpPr>
        <p:spPr>
          <a:xfrm>
            <a:off x="1544482" y="7360246"/>
            <a:ext cx="152400" cy="1524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906382" y="7068178"/>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8" name="object 8"/>
          <p:cNvSpPr/>
          <p:nvPr/>
        </p:nvSpPr>
        <p:spPr>
          <a:xfrm>
            <a:off x="1544482" y="8599411"/>
            <a:ext cx="152400" cy="152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906382" y="8307343"/>
            <a:ext cx="3582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a:t>
            </a:r>
            <a:r>
              <a:rPr sz="4000" spc="-70" dirty="0">
                <a:latin typeface="Arial"/>
                <a:cs typeface="Arial"/>
              </a:rPr>
              <a:t> </a:t>
            </a:r>
            <a:r>
              <a:rPr sz="4000" b="1" spc="-5" dirty="0">
                <a:latin typeface="Arial"/>
                <a:cs typeface="Arial"/>
              </a:rPr>
              <a:t>Gain:</a:t>
            </a:r>
            <a:endParaRPr sz="4000">
              <a:latin typeface="Arial"/>
              <a:cs typeface="Arial"/>
            </a:endParaRPr>
          </a:p>
        </p:txBody>
      </p:sp>
      <p:sp>
        <p:nvSpPr>
          <p:cNvPr id="10" name="object 10"/>
          <p:cNvSpPr txBox="1"/>
          <p:nvPr/>
        </p:nvSpPr>
        <p:spPr>
          <a:xfrm>
            <a:off x="12813413" y="7000202"/>
            <a:ext cx="3701415" cy="1935480"/>
          </a:xfrm>
          <a:prstGeom prst="rect">
            <a:avLst/>
          </a:prstGeom>
        </p:spPr>
        <p:txBody>
          <a:bodyPr vert="horz" wrap="square" lIns="0" tIns="12700" rIns="0" bIns="0" rtlCol="0">
            <a:spAutoFit/>
          </a:bodyPr>
          <a:lstStyle/>
          <a:p>
            <a:pPr algn="ctr">
              <a:lnSpc>
                <a:spcPct val="100000"/>
              </a:lnSpc>
              <a:spcBef>
                <a:spcPts val="100"/>
              </a:spcBef>
              <a:tabLst>
                <a:tab pos="2302510" algn="l"/>
                <a:tab pos="2827655" algn="l"/>
              </a:tabLst>
            </a:pPr>
            <a:r>
              <a:rPr sz="4800" dirty="0">
                <a:latin typeface="Arial"/>
                <a:cs typeface="Arial"/>
              </a:rPr>
              <a:t>I(Temp)	=	0.4</a:t>
            </a:r>
            <a:endParaRPr sz="4800">
              <a:latin typeface="Arial"/>
              <a:cs typeface="Arial"/>
            </a:endParaRPr>
          </a:p>
          <a:p>
            <a:pPr marL="8890" algn="ctr">
              <a:lnSpc>
                <a:spcPct val="100000"/>
              </a:lnSpc>
              <a:spcBef>
                <a:spcPts val="3515"/>
              </a:spcBef>
              <a:tabLst>
                <a:tab pos="1465580" algn="l"/>
                <a:tab pos="1991360" algn="l"/>
              </a:tabLst>
            </a:pPr>
            <a:r>
              <a:rPr sz="4800" dirty="0">
                <a:latin typeface="Arial"/>
                <a:cs typeface="Arial"/>
              </a:rPr>
              <a:t>Gain	=	0.571</a:t>
            </a:r>
            <a:endParaRPr sz="4800">
              <a:latin typeface="Arial"/>
              <a:cs typeface="Arial"/>
            </a:endParaRPr>
          </a:p>
        </p:txBody>
      </p:sp>
      <p:sp>
        <p:nvSpPr>
          <p:cNvPr id="11" name="object 11"/>
          <p:cNvSpPr/>
          <p:nvPr/>
        </p:nvSpPr>
        <p:spPr>
          <a:xfrm>
            <a:off x="812993" y="2959506"/>
            <a:ext cx="8391525" cy="36957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9961854" y="3159264"/>
            <a:ext cx="7296150" cy="24765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1085" y="7033659"/>
            <a:ext cx="8566785" cy="2292350"/>
          </a:xfrm>
          <a:prstGeom prst="rect">
            <a:avLst/>
          </a:prstGeom>
        </p:spPr>
        <p:txBody>
          <a:bodyPr vert="horz" wrap="square" lIns="0" tIns="170815" rIns="0" bIns="0" rtlCol="0">
            <a:spAutoFit/>
          </a:bodyPr>
          <a:lstStyle/>
          <a:p>
            <a:pPr algn="ctr">
              <a:lnSpc>
                <a:spcPct val="100000"/>
              </a:lnSpc>
              <a:spcBef>
                <a:spcPts val="1345"/>
              </a:spcBef>
            </a:pPr>
            <a:r>
              <a:rPr sz="6400" spc="865" dirty="0">
                <a:latin typeface="Times New Roman"/>
                <a:cs typeface="Times New Roman"/>
              </a:rPr>
              <a:t>Next </a:t>
            </a:r>
            <a:r>
              <a:rPr sz="6400" spc="735" dirty="0">
                <a:latin typeface="Times New Roman"/>
                <a:cs typeface="Times New Roman"/>
              </a:rPr>
              <a:t>Node </a:t>
            </a:r>
            <a:r>
              <a:rPr sz="6400" spc="730" dirty="0">
                <a:latin typeface="Times New Roman"/>
                <a:cs typeface="Times New Roman"/>
              </a:rPr>
              <a:t>in</a:t>
            </a:r>
            <a:r>
              <a:rPr sz="6400" spc="170" dirty="0">
                <a:latin typeface="Times New Roman"/>
                <a:cs typeface="Times New Roman"/>
              </a:rPr>
              <a:t> </a:t>
            </a:r>
            <a:r>
              <a:rPr sz="6400" spc="720" dirty="0">
                <a:latin typeface="Times New Roman"/>
                <a:cs typeface="Times New Roman"/>
              </a:rPr>
              <a:t>sunny:</a:t>
            </a:r>
            <a:endParaRPr sz="6400">
              <a:latin typeface="Times New Roman"/>
              <a:cs typeface="Times New Roman"/>
            </a:endParaRPr>
          </a:p>
          <a:p>
            <a:pPr algn="ctr">
              <a:lnSpc>
                <a:spcPct val="100000"/>
              </a:lnSpc>
              <a:spcBef>
                <a:spcPts val="1245"/>
              </a:spcBef>
            </a:pPr>
            <a:r>
              <a:rPr sz="6400" b="1" spc="520" dirty="0">
                <a:latin typeface="Times New Roman"/>
                <a:cs typeface="Times New Roman"/>
              </a:rPr>
              <a:t>Humidity</a:t>
            </a:r>
            <a:endParaRPr sz="6400">
              <a:latin typeface="Times New Roman"/>
              <a:cs typeface="Times New Roman"/>
            </a:endParaRPr>
          </a:p>
        </p:txBody>
      </p:sp>
      <p:sp>
        <p:nvSpPr>
          <p:cNvPr id="3" name="object 3"/>
          <p:cNvSpPr/>
          <p:nvPr/>
        </p:nvSpPr>
        <p:spPr>
          <a:xfrm>
            <a:off x="1142262" y="1046478"/>
            <a:ext cx="276225" cy="276225"/>
          </a:xfrm>
          <a:custGeom>
            <a:avLst/>
            <a:gdLst/>
            <a:ahLst/>
            <a:cxnLst/>
            <a:rect l="l" t="t" r="r" b="b"/>
            <a:pathLst>
              <a:path w="276225" h="276225">
                <a:moveTo>
                  <a:pt x="138112" y="276225"/>
                </a:moveTo>
                <a:lnTo>
                  <a:pt x="98080" y="270311"/>
                </a:lnTo>
                <a:lnTo>
                  <a:pt x="61366" y="252970"/>
                </a:lnTo>
                <a:lnTo>
                  <a:pt x="31296" y="225687"/>
                </a:lnTo>
                <a:lnTo>
                  <a:pt x="10512" y="190965"/>
                </a:lnTo>
                <a:lnTo>
                  <a:pt x="657" y="151717"/>
                </a:lnTo>
                <a:lnTo>
                  <a:pt x="0" y="138112"/>
                </a:lnTo>
                <a:lnTo>
                  <a:pt x="657" y="124507"/>
                </a:lnTo>
                <a:lnTo>
                  <a:pt x="10512" y="85259"/>
                </a:lnTo>
                <a:lnTo>
                  <a:pt x="31296" y="50537"/>
                </a:lnTo>
                <a:lnTo>
                  <a:pt x="61366" y="23254"/>
                </a:lnTo>
                <a:lnTo>
                  <a:pt x="98080" y="5913"/>
                </a:lnTo>
                <a:lnTo>
                  <a:pt x="138112" y="0"/>
                </a:lnTo>
                <a:lnTo>
                  <a:pt x="151717" y="657"/>
                </a:lnTo>
                <a:lnTo>
                  <a:pt x="190965" y="10512"/>
                </a:lnTo>
                <a:lnTo>
                  <a:pt x="225687" y="31296"/>
                </a:lnTo>
                <a:lnTo>
                  <a:pt x="252970" y="61366"/>
                </a:lnTo>
                <a:lnTo>
                  <a:pt x="270311" y="98080"/>
                </a:lnTo>
                <a:lnTo>
                  <a:pt x="276225" y="138112"/>
                </a:lnTo>
                <a:lnTo>
                  <a:pt x="275567" y="151717"/>
                </a:lnTo>
                <a:lnTo>
                  <a:pt x="265711" y="190965"/>
                </a:lnTo>
                <a:lnTo>
                  <a:pt x="244928" y="225687"/>
                </a:lnTo>
                <a:lnTo>
                  <a:pt x="214857" y="252970"/>
                </a:lnTo>
                <a:lnTo>
                  <a:pt x="178144" y="270311"/>
                </a:lnTo>
                <a:lnTo>
                  <a:pt x="138112" y="276225"/>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1747944" y="640110"/>
            <a:ext cx="11939270" cy="1000760"/>
          </a:xfrm>
          <a:prstGeom prst="rect">
            <a:avLst/>
          </a:prstGeom>
        </p:spPr>
        <p:txBody>
          <a:bodyPr vert="horz" wrap="square" lIns="0" tIns="12700" rIns="0" bIns="0" rtlCol="0">
            <a:spAutoFit/>
          </a:bodyPr>
          <a:lstStyle/>
          <a:p>
            <a:pPr marL="12700">
              <a:lnSpc>
                <a:spcPct val="100000"/>
              </a:lnSpc>
              <a:spcBef>
                <a:spcPts val="100"/>
              </a:spcBef>
            </a:pPr>
            <a:r>
              <a:rPr spc="265" dirty="0"/>
              <a:t>Pick</a:t>
            </a:r>
            <a:r>
              <a:rPr spc="-350" dirty="0"/>
              <a:t> </a:t>
            </a:r>
            <a:r>
              <a:rPr spc="844" dirty="0"/>
              <a:t>the</a:t>
            </a:r>
            <a:r>
              <a:rPr spc="-345" dirty="0"/>
              <a:t> </a:t>
            </a:r>
            <a:r>
              <a:rPr spc="650" dirty="0"/>
              <a:t>highest</a:t>
            </a:r>
            <a:r>
              <a:rPr spc="-345" dirty="0"/>
              <a:t> </a:t>
            </a:r>
            <a:r>
              <a:rPr spc="455" dirty="0"/>
              <a:t>gain</a:t>
            </a:r>
            <a:r>
              <a:rPr spc="-345" dirty="0"/>
              <a:t> </a:t>
            </a:r>
            <a:r>
              <a:rPr spc="700" dirty="0"/>
              <a:t>attribute.</a:t>
            </a:r>
          </a:p>
        </p:txBody>
      </p:sp>
      <p:sp>
        <p:nvSpPr>
          <p:cNvPr id="5" name="object 5"/>
          <p:cNvSpPr/>
          <p:nvPr/>
        </p:nvSpPr>
        <p:spPr>
          <a:xfrm>
            <a:off x="4706556" y="2462288"/>
            <a:ext cx="7515225" cy="2971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22680" y="2554236"/>
            <a:ext cx="11534074" cy="6705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04366" y="517855"/>
            <a:ext cx="6219824" cy="28003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5123" y="3864927"/>
            <a:ext cx="238125" cy="23812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25944" y="3493516"/>
            <a:ext cx="2859405" cy="878840"/>
          </a:xfrm>
          <a:prstGeom prst="rect">
            <a:avLst/>
          </a:prstGeom>
        </p:spPr>
        <p:txBody>
          <a:bodyPr vert="horz" wrap="square" lIns="0" tIns="12700" rIns="0" bIns="0" rtlCol="0">
            <a:spAutoFit/>
          </a:bodyPr>
          <a:lstStyle/>
          <a:p>
            <a:pPr marL="12700">
              <a:lnSpc>
                <a:spcPct val="100000"/>
              </a:lnSpc>
              <a:spcBef>
                <a:spcPts val="100"/>
              </a:spcBef>
            </a:pPr>
            <a:r>
              <a:rPr sz="5600" spc="-120" dirty="0">
                <a:latin typeface="Times New Roman"/>
                <a:cs typeface="Times New Roman"/>
              </a:rPr>
              <a:t>E</a:t>
            </a:r>
            <a:r>
              <a:rPr sz="5600" spc="630" dirty="0">
                <a:latin typeface="Times New Roman"/>
                <a:cs typeface="Times New Roman"/>
              </a:rPr>
              <a:t>n</a:t>
            </a:r>
            <a:r>
              <a:rPr sz="5600" spc="1090" dirty="0">
                <a:latin typeface="Times New Roman"/>
                <a:cs typeface="Times New Roman"/>
              </a:rPr>
              <a:t>tr</a:t>
            </a:r>
            <a:r>
              <a:rPr sz="5600" spc="470" dirty="0">
                <a:latin typeface="Times New Roman"/>
                <a:cs typeface="Times New Roman"/>
              </a:rPr>
              <a:t>o</a:t>
            </a:r>
            <a:r>
              <a:rPr sz="5600" spc="-125" dirty="0">
                <a:latin typeface="Times New Roman"/>
                <a:cs typeface="Times New Roman"/>
              </a:rPr>
              <a:t>p</a:t>
            </a:r>
            <a:r>
              <a:rPr sz="5600" spc="-145" dirty="0">
                <a:latin typeface="Times New Roman"/>
                <a:cs typeface="Times New Roman"/>
              </a:rPr>
              <a:t>y</a:t>
            </a:r>
            <a:r>
              <a:rPr sz="5600" spc="-225" dirty="0">
                <a:latin typeface="Times New Roman"/>
                <a:cs typeface="Times New Roman"/>
              </a:rPr>
              <a:t>:</a:t>
            </a:r>
            <a:endParaRPr sz="5600">
              <a:latin typeface="Times New Roman"/>
              <a:cs typeface="Times New Roman"/>
            </a:endParaRPr>
          </a:p>
        </p:txBody>
      </p:sp>
      <p:sp>
        <p:nvSpPr>
          <p:cNvPr id="4" name="object 4"/>
          <p:cNvSpPr/>
          <p:nvPr/>
        </p:nvSpPr>
        <p:spPr>
          <a:xfrm>
            <a:off x="1624221" y="4983261"/>
            <a:ext cx="11052692" cy="106904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14123" y="587070"/>
            <a:ext cx="11639550" cy="297179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4041310" y="981707"/>
            <a:ext cx="692785" cy="665480"/>
          </a:xfrm>
          <a:prstGeom prst="rect">
            <a:avLst/>
          </a:prstGeom>
        </p:spPr>
        <p:txBody>
          <a:bodyPr vert="horz" wrap="square" lIns="0" tIns="12700" rIns="0" bIns="0" rtlCol="0">
            <a:spAutoFit/>
          </a:bodyPr>
          <a:lstStyle/>
          <a:p>
            <a:pPr marL="12700">
              <a:lnSpc>
                <a:spcPct val="100000"/>
              </a:lnSpc>
              <a:spcBef>
                <a:spcPts val="100"/>
              </a:spcBef>
            </a:pPr>
            <a:r>
              <a:rPr sz="4200" dirty="0">
                <a:latin typeface="Arial"/>
                <a:cs typeface="Arial"/>
              </a:rPr>
              <a:t>P=</a:t>
            </a:r>
            <a:endParaRPr sz="4200">
              <a:latin typeface="Arial"/>
              <a:cs typeface="Arial"/>
            </a:endParaRPr>
          </a:p>
        </p:txBody>
      </p:sp>
      <p:sp>
        <p:nvSpPr>
          <p:cNvPr id="7" name="object 7"/>
          <p:cNvSpPr txBox="1"/>
          <p:nvPr/>
        </p:nvSpPr>
        <p:spPr>
          <a:xfrm>
            <a:off x="14226303" y="1724657"/>
            <a:ext cx="322580" cy="665480"/>
          </a:xfrm>
          <a:prstGeom prst="rect">
            <a:avLst/>
          </a:prstGeom>
        </p:spPr>
        <p:txBody>
          <a:bodyPr vert="horz" wrap="square" lIns="0" tIns="12700" rIns="0" bIns="0" rtlCol="0">
            <a:spAutoFit/>
          </a:bodyPr>
          <a:lstStyle/>
          <a:p>
            <a:pPr marL="12700">
              <a:lnSpc>
                <a:spcPct val="100000"/>
              </a:lnSpc>
              <a:spcBef>
                <a:spcPts val="100"/>
              </a:spcBef>
            </a:pPr>
            <a:r>
              <a:rPr sz="4200" dirty="0">
                <a:latin typeface="Arial"/>
                <a:cs typeface="Arial"/>
              </a:rPr>
              <a:t>3</a:t>
            </a:r>
            <a:endParaRPr sz="4200">
              <a:latin typeface="Arial"/>
              <a:cs typeface="Arial"/>
            </a:endParaRPr>
          </a:p>
        </p:txBody>
      </p:sp>
      <p:sp>
        <p:nvSpPr>
          <p:cNvPr id="8" name="object 8"/>
          <p:cNvSpPr txBox="1"/>
          <p:nvPr/>
        </p:nvSpPr>
        <p:spPr>
          <a:xfrm>
            <a:off x="15840392" y="981707"/>
            <a:ext cx="722630" cy="665480"/>
          </a:xfrm>
          <a:prstGeom prst="rect">
            <a:avLst/>
          </a:prstGeom>
        </p:spPr>
        <p:txBody>
          <a:bodyPr vert="horz" wrap="square" lIns="0" tIns="12700" rIns="0" bIns="0" rtlCol="0">
            <a:spAutoFit/>
          </a:bodyPr>
          <a:lstStyle/>
          <a:p>
            <a:pPr marL="12700">
              <a:lnSpc>
                <a:spcPct val="100000"/>
              </a:lnSpc>
              <a:spcBef>
                <a:spcPts val="100"/>
              </a:spcBef>
            </a:pPr>
            <a:r>
              <a:rPr sz="4200" dirty="0">
                <a:latin typeface="Arial"/>
                <a:cs typeface="Arial"/>
              </a:rPr>
              <a:t>N=</a:t>
            </a:r>
            <a:endParaRPr sz="4200">
              <a:latin typeface="Arial"/>
              <a:cs typeface="Arial"/>
            </a:endParaRPr>
          </a:p>
        </p:txBody>
      </p:sp>
      <p:sp>
        <p:nvSpPr>
          <p:cNvPr id="9" name="object 9"/>
          <p:cNvSpPr txBox="1"/>
          <p:nvPr/>
        </p:nvSpPr>
        <p:spPr>
          <a:xfrm>
            <a:off x="16039673" y="1724657"/>
            <a:ext cx="322580" cy="665480"/>
          </a:xfrm>
          <a:prstGeom prst="rect">
            <a:avLst/>
          </a:prstGeom>
        </p:spPr>
        <p:txBody>
          <a:bodyPr vert="horz" wrap="square" lIns="0" tIns="12700" rIns="0" bIns="0" rtlCol="0">
            <a:spAutoFit/>
          </a:bodyPr>
          <a:lstStyle/>
          <a:p>
            <a:pPr marL="12700">
              <a:lnSpc>
                <a:spcPct val="100000"/>
              </a:lnSpc>
              <a:spcBef>
                <a:spcPts val="100"/>
              </a:spcBef>
            </a:pPr>
            <a:r>
              <a:rPr sz="4200" dirty="0">
                <a:latin typeface="Arial"/>
                <a:cs typeface="Arial"/>
              </a:rPr>
              <a:t>2</a:t>
            </a:r>
            <a:endParaRPr sz="4200">
              <a:latin typeface="Arial"/>
              <a:cs typeface="Arial"/>
            </a:endParaRPr>
          </a:p>
        </p:txBody>
      </p:sp>
      <p:sp>
        <p:nvSpPr>
          <p:cNvPr id="10" name="object 10"/>
          <p:cNvSpPr txBox="1"/>
          <p:nvPr/>
        </p:nvSpPr>
        <p:spPr>
          <a:xfrm>
            <a:off x="13824701" y="2024062"/>
            <a:ext cx="2115820" cy="665480"/>
          </a:xfrm>
          <a:prstGeom prst="rect">
            <a:avLst/>
          </a:prstGeom>
        </p:spPr>
        <p:txBody>
          <a:bodyPr vert="horz" wrap="square" lIns="0" tIns="12700" rIns="0" bIns="0" rtlCol="0">
            <a:spAutoFit/>
          </a:bodyPr>
          <a:lstStyle/>
          <a:p>
            <a:pPr marL="12700">
              <a:lnSpc>
                <a:spcPct val="100000"/>
              </a:lnSpc>
              <a:spcBef>
                <a:spcPts val="100"/>
              </a:spcBef>
              <a:tabLst>
                <a:tab pos="1346200" algn="l"/>
                <a:tab pos="1805939" algn="l"/>
              </a:tabLst>
            </a:pPr>
            <a:r>
              <a:rPr sz="4200" dirty="0">
                <a:latin typeface="Arial"/>
                <a:cs typeface="Arial"/>
              </a:rPr>
              <a:t>Total	=	5</a:t>
            </a:r>
            <a:endParaRPr sz="4200">
              <a:latin typeface="Arial"/>
              <a:cs typeface="Arial"/>
            </a:endParaRPr>
          </a:p>
        </p:txBody>
      </p:sp>
      <p:sp>
        <p:nvSpPr>
          <p:cNvPr id="11" name="object 11"/>
          <p:cNvSpPr/>
          <p:nvPr/>
        </p:nvSpPr>
        <p:spPr>
          <a:xfrm>
            <a:off x="1632126" y="7096431"/>
            <a:ext cx="12701790" cy="225548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63"/>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13"/>
            <a:ext cx="9036685"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60" dirty="0">
                <a:latin typeface="Arial"/>
                <a:cs typeface="Arial"/>
              </a:rPr>
              <a:t> </a:t>
            </a:r>
            <a:r>
              <a:rPr sz="4200" b="1" spc="-5" dirty="0">
                <a:latin typeface="Arial"/>
                <a:cs typeface="Arial"/>
              </a:rPr>
              <a:t>Humidity</a:t>
            </a:r>
            <a:r>
              <a:rPr sz="4200" spc="-5" dirty="0">
                <a:latin typeface="Arial"/>
                <a:cs typeface="Arial"/>
              </a:rPr>
              <a:t>):</a:t>
            </a:r>
            <a:endParaRPr sz="4200">
              <a:latin typeface="Arial"/>
              <a:cs typeface="Arial"/>
            </a:endParaRPr>
          </a:p>
        </p:txBody>
      </p:sp>
      <p:sp>
        <p:nvSpPr>
          <p:cNvPr id="4" name="object 4"/>
          <p:cNvSpPr/>
          <p:nvPr/>
        </p:nvSpPr>
        <p:spPr>
          <a:xfrm>
            <a:off x="1544482" y="2187905"/>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36"/>
            <a:ext cx="1402143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Humidity, </a:t>
            </a:r>
            <a:r>
              <a:rPr sz="4000" dirty="0">
                <a:latin typeface="Arial"/>
                <a:cs typeface="Arial"/>
              </a:rPr>
              <a:t>i.e </a:t>
            </a:r>
            <a:r>
              <a:rPr sz="4000" spc="-5" dirty="0">
                <a:latin typeface="Arial"/>
                <a:cs typeface="Arial"/>
              </a:rPr>
              <a:t>for 'High' and</a:t>
            </a:r>
            <a:r>
              <a:rPr sz="4000" spc="5" dirty="0">
                <a:latin typeface="Arial"/>
                <a:cs typeface="Arial"/>
              </a:rPr>
              <a:t> </a:t>
            </a:r>
            <a:r>
              <a:rPr sz="4000" spc="-5" dirty="0">
                <a:latin typeface="Arial"/>
                <a:cs typeface="Arial"/>
              </a:rPr>
              <a:t>'Normal'</a:t>
            </a:r>
            <a:endParaRPr sz="4000">
              <a:latin typeface="Arial"/>
              <a:cs typeface="Arial"/>
            </a:endParaRPr>
          </a:p>
        </p:txBody>
      </p:sp>
      <p:sp>
        <p:nvSpPr>
          <p:cNvPr id="6" name="object 6"/>
          <p:cNvSpPr/>
          <p:nvPr/>
        </p:nvSpPr>
        <p:spPr>
          <a:xfrm>
            <a:off x="1544482" y="7360246"/>
            <a:ext cx="152400" cy="1524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906382" y="7068178"/>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8" name="object 8"/>
          <p:cNvSpPr txBox="1"/>
          <p:nvPr/>
        </p:nvSpPr>
        <p:spPr>
          <a:xfrm>
            <a:off x="12067957" y="7000202"/>
            <a:ext cx="5192395" cy="756920"/>
          </a:xfrm>
          <a:prstGeom prst="rect">
            <a:avLst/>
          </a:prstGeom>
        </p:spPr>
        <p:txBody>
          <a:bodyPr vert="horz" wrap="square" lIns="0" tIns="12700" rIns="0" bIns="0" rtlCol="0">
            <a:spAutoFit/>
          </a:bodyPr>
          <a:lstStyle/>
          <a:p>
            <a:pPr marL="12700">
              <a:lnSpc>
                <a:spcPct val="100000"/>
              </a:lnSpc>
              <a:spcBef>
                <a:spcPts val="100"/>
              </a:spcBef>
              <a:tabLst>
                <a:tab pos="3128010" algn="l"/>
                <a:tab pos="3653790" algn="l"/>
              </a:tabLst>
            </a:pPr>
            <a:r>
              <a:rPr sz="4800" dirty="0">
                <a:latin typeface="Arial"/>
                <a:cs typeface="Arial"/>
              </a:rPr>
              <a:t>I(Humidity)	=	0.951</a:t>
            </a:r>
            <a:endParaRPr sz="4800">
              <a:latin typeface="Arial"/>
              <a:cs typeface="Arial"/>
            </a:endParaRPr>
          </a:p>
        </p:txBody>
      </p:sp>
      <p:sp>
        <p:nvSpPr>
          <p:cNvPr id="9" name="object 9"/>
          <p:cNvSpPr/>
          <p:nvPr/>
        </p:nvSpPr>
        <p:spPr>
          <a:xfrm>
            <a:off x="1544482" y="8599423"/>
            <a:ext cx="152400" cy="1524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906382" y="8307355"/>
            <a:ext cx="3582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a:t>
            </a:r>
            <a:r>
              <a:rPr sz="4000" spc="-70" dirty="0">
                <a:latin typeface="Arial"/>
                <a:cs typeface="Arial"/>
              </a:rPr>
              <a:t> </a:t>
            </a:r>
            <a:r>
              <a:rPr sz="4000" b="1" spc="-5" dirty="0">
                <a:latin typeface="Arial"/>
                <a:cs typeface="Arial"/>
              </a:rPr>
              <a:t>Gain:</a:t>
            </a:r>
            <a:endParaRPr sz="4000">
              <a:latin typeface="Arial"/>
              <a:cs typeface="Arial"/>
            </a:endParaRPr>
          </a:p>
        </p:txBody>
      </p:sp>
      <p:sp>
        <p:nvSpPr>
          <p:cNvPr id="11" name="object 11"/>
          <p:cNvSpPr txBox="1"/>
          <p:nvPr/>
        </p:nvSpPr>
        <p:spPr>
          <a:xfrm>
            <a:off x="12674581" y="8300325"/>
            <a:ext cx="3533775" cy="756920"/>
          </a:xfrm>
          <a:prstGeom prst="rect">
            <a:avLst/>
          </a:prstGeom>
        </p:spPr>
        <p:txBody>
          <a:bodyPr vert="horz" wrap="square" lIns="0" tIns="12700" rIns="0" bIns="0" rtlCol="0">
            <a:spAutoFit/>
          </a:bodyPr>
          <a:lstStyle/>
          <a:p>
            <a:pPr marL="12700">
              <a:lnSpc>
                <a:spcPct val="100000"/>
              </a:lnSpc>
              <a:spcBef>
                <a:spcPts val="100"/>
              </a:spcBef>
              <a:tabLst>
                <a:tab pos="1469390" algn="l"/>
                <a:tab pos="1994535" algn="l"/>
              </a:tabLst>
            </a:pPr>
            <a:r>
              <a:rPr sz="4800" dirty="0">
                <a:latin typeface="Arial"/>
                <a:cs typeface="Arial"/>
              </a:rPr>
              <a:t>Gain	=	0.020</a:t>
            </a:r>
            <a:endParaRPr sz="4800">
              <a:latin typeface="Arial"/>
              <a:cs typeface="Arial"/>
            </a:endParaRPr>
          </a:p>
        </p:txBody>
      </p:sp>
      <p:sp>
        <p:nvSpPr>
          <p:cNvPr id="12" name="object 12"/>
          <p:cNvSpPr/>
          <p:nvPr/>
        </p:nvSpPr>
        <p:spPr>
          <a:xfrm>
            <a:off x="654175" y="3054730"/>
            <a:ext cx="8582025" cy="387667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9708845" y="3169831"/>
            <a:ext cx="7639050" cy="190499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63"/>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13"/>
            <a:ext cx="8354695"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100" dirty="0">
                <a:latin typeface="Arial"/>
                <a:cs typeface="Arial"/>
              </a:rPr>
              <a:t> </a:t>
            </a:r>
            <a:r>
              <a:rPr sz="4200" b="1" dirty="0">
                <a:latin typeface="Arial"/>
                <a:cs typeface="Arial"/>
              </a:rPr>
              <a:t>Windy</a:t>
            </a:r>
            <a:r>
              <a:rPr sz="4200" dirty="0">
                <a:latin typeface="Arial"/>
                <a:cs typeface="Arial"/>
              </a:rPr>
              <a:t>):</a:t>
            </a:r>
            <a:endParaRPr sz="4200">
              <a:latin typeface="Arial"/>
              <a:cs typeface="Arial"/>
            </a:endParaRPr>
          </a:p>
        </p:txBody>
      </p:sp>
      <p:sp>
        <p:nvSpPr>
          <p:cNvPr id="4" name="object 4"/>
          <p:cNvSpPr/>
          <p:nvPr/>
        </p:nvSpPr>
        <p:spPr>
          <a:xfrm>
            <a:off x="1544482" y="2187905"/>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36"/>
            <a:ext cx="1356995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Windy, </a:t>
            </a:r>
            <a:r>
              <a:rPr sz="4000" dirty="0">
                <a:latin typeface="Arial"/>
                <a:cs typeface="Arial"/>
              </a:rPr>
              <a:t>i.e </a:t>
            </a:r>
            <a:r>
              <a:rPr sz="4000" spc="-5" dirty="0">
                <a:latin typeface="Arial"/>
                <a:cs typeface="Arial"/>
              </a:rPr>
              <a:t>for 'Strong' and</a:t>
            </a:r>
            <a:r>
              <a:rPr sz="4000" spc="-10" dirty="0">
                <a:latin typeface="Arial"/>
                <a:cs typeface="Arial"/>
              </a:rPr>
              <a:t> </a:t>
            </a:r>
            <a:r>
              <a:rPr sz="4000" spc="-5" dirty="0">
                <a:latin typeface="Arial"/>
                <a:cs typeface="Arial"/>
              </a:rPr>
              <a:t>'Weak'</a:t>
            </a:r>
            <a:endParaRPr sz="4000">
              <a:latin typeface="Arial"/>
              <a:cs typeface="Arial"/>
            </a:endParaRPr>
          </a:p>
        </p:txBody>
      </p:sp>
      <p:sp>
        <p:nvSpPr>
          <p:cNvPr id="6" name="object 6"/>
          <p:cNvSpPr/>
          <p:nvPr/>
        </p:nvSpPr>
        <p:spPr>
          <a:xfrm>
            <a:off x="1544482" y="7360246"/>
            <a:ext cx="152400" cy="1524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906382" y="7068178"/>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8" name="object 8"/>
          <p:cNvSpPr/>
          <p:nvPr/>
        </p:nvSpPr>
        <p:spPr>
          <a:xfrm>
            <a:off x="1544482" y="8599423"/>
            <a:ext cx="152400" cy="152400"/>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906382" y="8307355"/>
            <a:ext cx="3582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a:t>
            </a:r>
            <a:r>
              <a:rPr sz="4000" spc="-70" dirty="0">
                <a:latin typeface="Arial"/>
                <a:cs typeface="Arial"/>
              </a:rPr>
              <a:t> </a:t>
            </a:r>
            <a:r>
              <a:rPr sz="4000" b="1" spc="-5" dirty="0">
                <a:latin typeface="Arial"/>
                <a:cs typeface="Arial"/>
              </a:rPr>
              <a:t>Gain:</a:t>
            </a:r>
            <a:endParaRPr sz="4000">
              <a:latin typeface="Arial"/>
              <a:cs typeface="Arial"/>
            </a:endParaRPr>
          </a:p>
        </p:txBody>
      </p:sp>
      <p:sp>
        <p:nvSpPr>
          <p:cNvPr id="10" name="object 10"/>
          <p:cNvSpPr txBox="1"/>
          <p:nvPr/>
        </p:nvSpPr>
        <p:spPr>
          <a:xfrm>
            <a:off x="12901924" y="7000202"/>
            <a:ext cx="3533775" cy="1935480"/>
          </a:xfrm>
          <a:prstGeom prst="rect">
            <a:avLst/>
          </a:prstGeom>
        </p:spPr>
        <p:txBody>
          <a:bodyPr vert="horz" wrap="square" lIns="0" tIns="12700" rIns="0" bIns="0" rtlCol="0">
            <a:spAutoFit/>
          </a:bodyPr>
          <a:lstStyle/>
          <a:p>
            <a:pPr marR="1270" algn="ctr">
              <a:lnSpc>
                <a:spcPct val="100000"/>
              </a:lnSpc>
              <a:spcBef>
                <a:spcPts val="100"/>
              </a:spcBef>
              <a:tabLst>
                <a:tab pos="2437765" algn="l"/>
                <a:tab pos="2963545" algn="l"/>
              </a:tabLst>
            </a:pPr>
            <a:r>
              <a:rPr sz="4800" dirty="0">
                <a:latin typeface="Arial"/>
                <a:cs typeface="Arial"/>
              </a:rPr>
              <a:t>I(Windy)	=	0</a:t>
            </a:r>
            <a:endParaRPr sz="4800">
              <a:latin typeface="Arial"/>
              <a:cs typeface="Arial"/>
            </a:endParaRPr>
          </a:p>
          <a:p>
            <a:pPr algn="ctr">
              <a:lnSpc>
                <a:spcPct val="100000"/>
              </a:lnSpc>
              <a:spcBef>
                <a:spcPts val="3515"/>
              </a:spcBef>
              <a:tabLst>
                <a:tab pos="1456690" algn="l"/>
                <a:tab pos="1981835" algn="l"/>
              </a:tabLst>
            </a:pPr>
            <a:r>
              <a:rPr sz="4800" dirty="0">
                <a:latin typeface="Arial"/>
                <a:cs typeface="Arial"/>
              </a:rPr>
              <a:t>Gain	=	0.971</a:t>
            </a:r>
            <a:endParaRPr sz="4800">
              <a:latin typeface="Arial"/>
              <a:cs typeface="Arial"/>
            </a:endParaRPr>
          </a:p>
        </p:txBody>
      </p:sp>
      <p:sp>
        <p:nvSpPr>
          <p:cNvPr id="11" name="object 11"/>
          <p:cNvSpPr/>
          <p:nvPr/>
        </p:nvSpPr>
        <p:spPr>
          <a:xfrm>
            <a:off x="654175" y="2818549"/>
            <a:ext cx="8315325" cy="376237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9144000" y="3077298"/>
            <a:ext cx="8181975" cy="21336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975" y="1280163"/>
            <a:ext cx="161925" cy="1619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34866" y="981713"/>
            <a:ext cx="9986010" cy="665480"/>
          </a:xfrm>
          <a:prstGeom prst="rect">
            <a:avLst/>
          </a:prstGeom>
        </p:spPr>
        <p:txBody>
          <a:bodyPr vert="horz" wrap="square" lIns="0" tIns="12700" rIns="0" bIns="0" rtlCol="0">
            <a:spAutoFit/>
          </a:bodyPr>
          <a:lstStyle/>
          <a:p>
            <a:pPr marL="12700">
              <a:lnSpc>
                <a:spcPct val="100000"/>
              </a:lnSpc>
              <a:spcBef>
                <a:spcPts val="100"/>
              </a:spcBef>
              <a:tabLst>
                <a:tab pos="960755" algn="l"/>
                <a:tab pos="2265680" algn="l"/>
                <a:tab pos="4548505" algn="l"/>
                <a:tab pos="5437505" algn="l"/>
              </a:tabLst>
            </a:pPr>
            <a:r>
              <a:rPr sz="4200" dirty="0">
                <a:latin typeface="Arial"/>
                <a:cs typeface="Arial"/>
              </a:rPr>
              <a:t>For	each	Attribute:	(let	say</a:t>
            </a:r>
            <a:r>
              <a:rPr sz="4200" spc="-45" dirty="0">
                <a:latin typeface="Arial"/>
                <a:cs typeface="Arial"/>
              </a:rPr>
              <a:t> </a:t>
            </a:r>
            <a:r>
              <a:rPr sz="4200" b="1" spc="-5" dirty="0">
                <a:latin typeface="Arial"/>
                <a:cs typeface="Arial"/>
              </a:rPr>
              <a:t>Temperature</a:t>
            </a:r>
            <a:r>
              <a:rPr sz="4200" spc="-5" dirty="0">
                <a:latin typeface="Arial"/>
                <a:cs typeface="Arial"/>
              </a:rPr>
              <a:t>):</a:t>
            </a:r>
            <a:endParaRPr sz="4200">
              <a:latin typeface="Arial"/>
              <a:cs typeface="Arial"/>
            </a:endParaRPr>
          </a:p>
        </p:txBody>
      </p:sp>
      <p:sp>
        <p:nvSpPr>
          <p:cNvPr id="4" name="object 4"/>
          <p:cNvSpPr/>
          <p:nvPr/>
        </p:nvSpPr>
        <p:spPr>
          <a:xfrm>
            <a:off x="1544482" y="2187892"/>
            <a:ext cx="152400" cy="152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06382" y="1895824"/>
            <a:ext cx="1401762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Entropy for each Windy, </a:t>
            </a:r>
            <a:r>
              <a:rPr sz="4000" dirty="0">
                <a:latin typeface="Arial"/>
                <a:cs typeface="Arial"/>
              </a:rPr>
              <a:t>i.e </a:t>
            </a:r>
            <a:r>
              <a:rPr sz="4000" spc="-5" dirty="0">
                <a:latin typeface="Arial"/>
                <a:cs typeface="Arial"/>
              </a:rPr>
              <a:t>for 'Cool', 'Hot' and</a:t>
            </a:r>
            <a:r>
              <a:rPr sz="4000" spc="15" dirty="0">
                <a:latin typeface="Arial"/>
                <a:cs typeface="Arial"/>
              </a:rPr>
              <a:t> </a:t>
            </a:r>
            <a:r>
              <a:rPr sz="4000" spc="-5" dirty="0">
                <a:latin typeface="Arial"/>
                <a:cs typeface="Arial"/>
              </a:rPr>
              <a:t>'Mild'</a:t>
            </a:r>
            <a:endParaRPr sz="4000">
              <a:latin typeface="Arial"/>
              <a:cs typeface="Arial"/>
            </a:endParaRPr>
          </a:p>
        </p:txBody>
      </p:sp>
      <p:sp>
        <p:nvSpPr>
          <p:cNvPr id="6" name="object 6"/>
          <p:cNvSpPr/>
          <p:nvPr/>
        </p:nvSpPr>
        <p:spPr>
          <a:xfrm>
            <a:off x="1544482" y="7360246"/>
            <a:ext cx="152400" cy="1524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906382" y="7068178"/>
            <a:ext cx="9424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 </a:t>
            </a:r>
            <a:r>
              <a:rPr sz="4000" b="1" spc="-5" dirty="0">
                <a:latin typeface="Arial"/>
                <a:cs typeface="Arial"/>
              </a:rPr>
              <a:t>Average Information</a:t>
            </a:r>
            <a:r>
              <a:rPr sz="4000" b="1" spc="-45" dirty="0">
                <a:latin typeface="Arial"/>
                <a:cs typeface="Arial"/>
              </a:rPr>
              <a:t> </a:t>
            </a:r>
            <a:r>
              <a:rPr sz="4000" b="1" spc="-5" dirty="0">
                <a:latin typeface="Arial"/>
                <a:cs typeface="Arial"/>
              </a:rPr>
              <a:t>Entropy</a:t>
            </a:r>
            <a:r>
              <a:rPr sz="4000" spc="-5" dirty="0">
                <a:latin typeface="Arial"/>
                <a:cs typeface="Arial"/>
              </a:rPr>
              <a:t>:</a:t>
            </a:r>
            <a:endParaRPr sz="4000">
              <a:latin typeface="Arial"/>
              <a:cs typeface="Arial"/>
            </a:endParaRPr>
          </a:p>
        </p:txBody>
      </p:sp>
      <p:sp>
        <p:nvSpPr>
          <p:cNvPr id="8" name="object 8"/>
          <p:cNvSpPr/>
          <p:nvPr/>
        </p:nvSpPr>
        <p:spPr>
          <a:xfrm>
            <a:off x="1544482" y="8599411"/>
            <a:ext cx="152400" cy="15240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906382" y="8307343"/>
            <a:ext cx="3582670"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Arial"/>
                <a:cs typeface="Arial"/>
              </a:rPr>
              <a:t>Calculate</a:t>
            </a:r>
            <a:r>
              <a:rPr sz="4000" spc="-70" dirty="0">
                <a:latin typeface="Arial"/>
                <a:cs typeface="Arial"/>
              </a:rPr>
              <a:t> </a:t>
            </a:r>
            <a:r>
              <a:rPr sz="4000" b="1" spc="-5" dirty="0">
                <a:latin typeface="Arial"/>
                <a:cs typeface="Arial"/>
              </a:rPr>
              <a:t>Gain:</a:t>
            </a:r>
            <a:endParaRPr sz="4000">
              <a:latin typeface="Arial"/>
              <a:cs typeface="Arial"/>
            </a:endParaRPr>
          </a:p>
        </p:txBody>
      </p:sp>
      <p:sp>
        <p:nvSpPr>
          <p:cNvPr id="10" name="object 10"/>
          <p:cNvSpPr txBox="1"/>
          <p:nvPr/>
        </p:nvSpPr>
        <p:spPr>
          <a:xfrm>
            <a:off x="12474407" y="7000202"/>
            <a:ext cx="4379595" cy="1935480"/>
          </a:xfrm>
          <a:prstGeom prst="rect">
            <a:avLst/>
          </a:prstGeom>
        </p:spPr>
        <p:txBody>
          <a:bodyPr vert="horz" wrap="square" lIns="0" tIns="12700" rIns="0" bIns="0" rtlCol="0">
            <a:spAutoFit/>
          </a:bodyPr>
          <a:lstStyle/>
          <a:p>
            <a:pPr algn="ctr">
              <a:lnSpc>
                <a:spcPct val="100000"/>
              </a:lnSpc>
              <a:spcBef>
                <a:spcPts val="100"/>
              </a:spcBef>
              <a:tabLst>
                <a:tab pos="2302510" algn="l"/>
                <a:tab pos="2827655" algn="l"/>
              </a:tabLst>
            </a:pPr>
            <a:r>
              <a:rPr sz="4800" dirty="0">
                <a:latin typeface="Arial"/>
                <a:cs typeface="Arial"/>
              </a:rPr>
              <a:t>I(Temp)	=	0.951</a:t>
            </a:r>
            <a:endParaRPr sz="4800">
              <a:latin typeface="Arial"/>
              <a:cs typeface="Arial"/>
            </a:endParaRPr>
          </a:p>
          <a:p>
            <a:pPr marL="8890" algn="ctr">
              <a:lnSpc>
                <a:spcPct val="100000"/>
              </a:lnSpc>
              <a:spcBef>
                <a:spcPts val="3515"/>
              </a:spcBef>
              <a:tabLst>
                <a:tab pos="1465580" algn="l"/>
                <a:tab pos="1991360" algn="l"/>
              </a:tabLst>
            </a:pPr>
            <a:r>
              <a:rPr sz="4800" dirty="0">
                <a:latin typeface="Arial"/>
                <a:cs typeface="Arial"/>
              </a:rPr>
              <a:t>Gain	=	0.020</a:t>
            </a:r>
            <a:endParaRPr sz="4800">
              <a:latin typeface="Arial"/>
              <a:cs typeface="Arial"/>
            </a:endParaRPr>
          </a:p>
        </p:txBody>
      </p:sp>
      <p:sp>
        <p:nvSpPr>
          <p:cNvPr id="11" name="object 11"/>
          <p:cNvSpPr/>
          <p:nvPr/>
        </p:nvSpPr>
        <p:spPr>
          <a:xfrm>
            <a:off x="957701" y="2871254"/>
            <a:ext cx="8162925" cy="372427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9430854" y="2982848"/>
            <a:ext cx="8124825" cy="2238375"/>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21041" y="7033659"/>
            <a:ext cx="5567045" cy="3425825"/>
          </a:xfrm>
          <a:prstGeom prst="rect">
            <a:avLst/>
          </a:prstGeom>
        </p:spPr>
        <p:txBody>
          <a:bodyPr vert="horz" wrap="square" lIns="0" tIns="12700" rIns="0" bIns="0" rtlCol="0">
            <a:spAutoFit/>
          </a:bodyPr>
          <a:lstStyle/>
          <a:p>
            <a:pPr marL="12700" marR="5080" algn="ctr">
              <a:lnSpc>
                <a:spcPct val="116199"/>
              </a:lnSpc>
              <a:spcBef>
                <a:spcPts val="100"/>
              </a:spcBef>
            </a:pPr>
            <a:r>
              <a:rPr sz="6400" spc="865" dirty="0">
                <a:latin typeface="Times New Roman"/>
                <a:cs typeface="Times New Roman"/>
              </a:rPr>
              <a:t>Next </a:t>
            </a:r>
            <a:r>
              <a:rPr sz="6400" spc="735" dirty="0">
                <a:latin typeface="Times New Roman"/>
                <a:cs typeface="Times New Roman"/>
              </a:rPr>
              <a:t>Node</a:t>
            </a:r>
            <a:r>
              <a:rPr sz="6400" spc="295" dirty="0">
                <a:latin typeface="Times New Roman"/>
                <a:cs typeface="Times New Roman"/>
              </a:rPr>
              <a:t> </a:t>
            </a:r>
            <a:r>
              <a:rPr sz="6400" spc="730" dirty="0">
                <a:latin typeface="Times New Roman"/>
                <a:cs typeface="Times New Roman"/>
              </a:rPr>
              <a:t>in  </a:t>
            </a:r>
            <a:r>
              <a:rPr sz="6400" spc="495" dirty="0">
                <a:latin typeface="Times New Roman"/>
                <a:cs typeface="Times New Roman"/>
              </a:rPr>
              <a:t>Rainy:</a:t>
            </a:r>
            <a:endParaRPr sz="6400">
              <a:latin typeface="Times New Roman"/>
              <a:cs typeface="Times New Roman"/>
            </a:endParaRPr>
          </a:p>
          <a:p>
            <a:pPr algn="ctr">
              <a:lnSpc>
                <a:spcPct val="100000"/>
              </a:lnSpc>
              <a:spcBef>
                <a:spcPts val="1245"/>
              </a:spcBef>
            </a:pPr>
            <a:r>
              <a:rPr sz="6400" b="1" spc="535" dirty="0">
                <a:latin typeface="Times New Roman"/>
                <a:cs typeface="Times New Roman"/>
              </a:rPr>
              <a:t>Windy</a:t>
            </a:r>
            <a:endParaRPr sz="6400">
              <a:latin typeface="Times New Roman"/>
              <a:cs typeface="Times New Roman"/>
            </a:endParaRPr>
          </a:p>
        </p:txBody>
      </p:sp>
      <p:sp>
        <p:nvSpPr>
          <p:cNvPr id="3" name="object 3"/>
          <p:cNvSpPr/>
          <p:nvPr/>
        </p:nvSpPr>
        <p:spPr>
          <a:xfrm>
            <a:off x="1142262" y="1046472"/>
            <a:ext cx="276225" cy="276225"/>
          </a:xfrm>
          <a:custGeom>
            <a:avLst/>
            <a:gdLst/>
            <a:ahLst/>
            <a:cxnLst/>
            <a:rect l="l" t="t" r="r" b="b"/>
            <a:pathLst>
              <a:path w="276225" h="276225">
                <a:moveTo>
                  <a:pt x="138112" y="276225"/>
                </a:moveTo>
                <a:lnTo>
                  <a:pt x="98080" y="270311"/>
                </a:lnTo>
                <a:lnTo>
                  <a:pt x="61366" y="252970"/>
                </a:lnTo>
                <a:lnTo>
                  <a:pt x="31296" y="225687"/>
                </a:lnTo>
                <a:lnTo>
                  <a:pt x="10512" y="190965"/>
                </a:lnTo>
                <a:lnTo>
                  <a:pt x="657" y="151717"/>
                </a:lnTo>
                <a:lnTo>
                  <a:pt x="0" y="138112"/>
                </a:lnTo>
                <a:lnTo>
                  <a:pt x="657" y="124507"/>
                </a:lnTo>
                <a:lnTo>
                  <a:pt x="10512" y="85259"/>
                </a:lnTo>
                <a:lnTo>
                  <a:pt x="31296" y="50537"/>
                </a:lnTo>
                <a:lnTo>
                  <a:pt x="61366" y="23254"/>
                </a:lnTo>
                <a:lnTo>
                  <a:pt x="98080" y="5913"/>
                </a:lnTo>
                <a:lnTo>
                  <a:pt x="138112" y="0"/>
                </a:lnTo>
                <a:lnTo>
                  <a:pt x="151717" y="657"/>
                </a:lnTo>
                <a:lnTo>
                  <a:pt x="190965" y="10512"/>
                </a:lnTo>
                <a:lnTo>
                  <a:pt x="225687" y="31296"/>
                </a:lnTo>
                <a:lnTo>
                  <a:pt x="252970" y="61366"/>
                </a:lnTo>
                <a:lnTo>
                  <a:pt x="270311" y="98080"/>
                </a:lnTo>
                <a:lnTo>
                  <a:pt x="276225" y="138112"/>
                </a:lnTo>
                <a:lnTo>
                  <a:pt x="275567" y="151717"/>
                </a:lnTo>
                <a:lnTo>
                  <a:pt x="265711" y="190965"/>
                </a:lnTo>
                <a:lnTo>
                  <a:pt x="244928" y="225687"/>
                </a:lnTo>
                <a:lnTo>
                  <a:pt x="214857" y="252970"/>
                </a:lnTo>
                <a:lnTo>
                  <a:pt x="178144" y="270311"/>
                </a:lnTo>
                <a:lnTo>
                  <a:pt x="138112" y="276225"/>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1747944" y="640104"/>
            <a:ext cx="11939270" cy="1000760"/>
          </a:xfrm>
          <a:prstGeom prst="rect">
            <a:avLst/>
          </a:prstGeom>
        </p:spPr>
        <p:txBody>
          <a:bodyPr vert="horz" wrap="square" lIns="0" tIns="12700" rIns="0" bIns="0" rtlCol="0">
            <a:spAutoFit/>
          </a:bodyPr>
          <a:lstStyle/>
          <a:p>
            <a:pPr marL="12700">
              <a:lnSpc>
                <a:spcPct val="100000"/>
              </a:lnSpc>
              <a:spcBef>
                <a:spcPts val="100"/>
              </a:spcBef>
            </a:pPr>
            <a:r>
              <a:rPr spc="265" dirty="0"/>
              <a:t>Pick</a:t>
            </a:r>
            <a:r>
              <a:rPr spc="-350" dirty="0"/>
              <a:t> </a:t>
            </a:r>
            <a:r>
              <a:rPr spc="844" dirty="0"/>
              <a:t>the</a:t>
            </a:r>
            <a:r>
              <a:rPr spc="-345" dirty="0"/>
              <a:t> </a:t>
            </a:r>
            <a:r>
              <a:rPr spc="650" dirty="0"/>
              <a:t>highest</a:t>
            </a:r>
            <a:r>
              <a:rPr spc="-345" dirty="0"/>
              <a:t> </a:t>
            </a:r>
            <a:r>
              <a:rPr spc="455" dirty="0"/>
              <a:t>gain</a:t>
            </a:r>
            <a:r>
              <a:rPr spc="-345" dirty="0"/>
              <a:t> </a:t>
            </a:r>
            <a:r>
              <a:rPr spc="700" dirty="0"/>
              <a:t>attribute.</a:t>
            </a:r>
          </a:p>
        </p:txBody>
      </p:sp>
      <p:sp>
        <p:nvSpPr>
          <p:cNvPr id="5" name="object 5"/>
          <p:cNvSpPr/>
          <p:nvPr/>
        </p:nvSpPr>
        <p:spPr>
          <a:xfrm>
            <a:off x="5265978" y="2720022"/>
            <a:ext cx="6877050" cy="34575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9338" y="597141"/>
            <a:ext cx="14068425" cy="874516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85254" y="337009"/>
            <a:ext cx="17668875" cy="0"/>
          </a:xfrm>
          <a:custGeom>
            <a:avLst/>
            <a:gdLst/>
            <a:ahLst/>
            <a:cxnLst/>
            <a:rect l="l" t="t" r="r" b="b"/>
            <a:pathLst>
              <a:path w="17668875">
                <a:moveTo>
                  <a:pt x="0" y="0"/>
                </a:moveTo>
                <a:lnTo>
                  <a:pt x="17668871" y="0"/>
                </a:lnTo>
              </a:path>
            </a:pathLst>
          </a:custGeom>
          <a:ln w="64766">
            <a:solidFill>
              <a:srgbClr val="000000"/>
            </a:solidFill>
          </a:ln>
        </p:spPr>
        <p:txBody>
          <a:bodyPr wrap="square" lIns="0" tIns="0" rIns="0" bIns="0" rtlCol="0"/>
          <a:lstStyle/>
          <a:p>
            <a:endParaRPr/>
          </a:p>
        </p:txBody>
      </p:sp>
      <p:sp>
        <p:nvSpPr>
          <p:cNvPr id="4" name="object 4"/>
          <p:cNvSpPr/>
          <p:nvPr/>
        </p:nvSpPr>
        <p:spPr>
          <a:xfrm>
            <a:off x="317807" y="369392"/>
            <a:ext cx="0" cy="9546590"/>
          </a:xfrm>
          <a:custGeom>
            <a:avLst/>
            <a:gdLst/>
            <a:ahLst/>
            <a:cxnLst/>
            <a:rect l="l" t="t" r="r" b="b"/>
            <a:pathLst>
              <a:path h="9546590">
                <a:moveTo>
                  <a:pt x="0" y="0"/>
                </a:moveTo>
                <a:lnTo>
                  <a:pt x="0" y="9546065"/>
                </a:lnTo>
              </a:path>
            </a:pathLst>
          </a:custGeom>
          <a:ln w="65106">
            <a:solidFill>
              <a:srgbClr val="000000"/>
            </a:solidFill>
          </a:ln>
        </p:spPr>
        <p:txBody>
          <a:bodyPr wrap="square" lIns="0" tIns="0" rIns="0" bIns="0" rtlCol="0"/>
          <a:lstStyle/>
          <a:p>
            <a:endParaRPr/>
          </a:p>
        </p:txBody>
      </p:sp>
      <p:sp>
        <p:nvSpPr>
          <p:cNvPr id="5" name="object 5"/>
          <p:cNvSpPr/>
          <p:nvPr/>
        </p:nvSpPr>
        <p:spPr>
          <a:xfrm>
            <a:off x="285254" y="9948475"/>
            <a:ext cx="17668875" cy="0"/>
          </a:xfrm>
          <a:custGeom>
            <a:avLst/>
            <a:gdLst/>
            <a:ahLst/>
            <a:cxnLst/>
            <a:rect l="l" t="t" r="r" b="b"/>
            <a:pathLst>
              <a:path w="17668875">
                <a:moveTo>
                  <a:pt x="0" y="0"/>
                </a:moveTo>
                <a:lnTo>
                  <a:pt x="17668871" y="0"/>
                </a:lnTo>
              </a:path>
            </a:pathLst>
          </a:custGeom>
          <a:ln w="66036">
            <a:solidFill>
              <a:srgbClr val="000000"/>
            </a:solidFill>
          </a:ln>
        </p:spPr>
        <p:txBody>
          <a:bodyPr wrap="square" lIns="0" tIns="0" rIns="0" bIns="0" rtlCol="0"/>
          <a:lstStyle/>
          <a:p>
            <a:endParaRPr/>
          </a:p>
        </p:txBody>
      </p:sp>
      <p:sp>
        <p:nvSpPr>
          <p:cNvPr id="6" name="object 6"/>
          <p:cNvSpPr/>
          <p:nvPr/>
        </p:nvSpPr>
        <p:spPr>
          <a:xfrm>
            <a:off x="17920879" y="369725"/>
            <a:ext cx="0" cy="9545955"/>
          </a:xfrm>
          <a:custGeom>
            <a:avLst/>
            <a:gdLst/>
            <a:ahLst/>
            <a:cxnLst/>
            <a:rect l="l" t="t" r="r" b="b"/>
            <a:pathLst>
              <a:path h="9545955">
                <a:moveTo>
                  <a:pt x="0" y="0"/>
                </a:moveTo>
                <a:lnTo>
                  <a:pt x="0" y="9545801"/>
                </a:lnTo>
              </a:path>
            </a:pathLst>
          </a:custGeom>
          <a:ln w="66491">
            <a:solidFill>
              <a:srgbClr val="000000"/>
            </a:solidFill>
          </a:ln>
        </p:spPr>
        <p:txBody>
          <a:bodyPr wrap="square" lIns="0" tIns="0" rIns="0" bIns="0" rtlCol="0"/>
          <a:lstStyle/>
          <a:p>
            <a:endParaRPr/>
          </a:p>
        </p:txBody>
      </p:sp>
      <p:sp>
        <p:nvSpPr>
          <p:cNvPr id="7" name="object 7"/>
          <p:cNvSpPr/>
          <p:nvPr/>
        </p:nvSpPr>
        <p:spPr>
          <a:xfrm>
            <a:off x="10579100" y="7175525"/>
            <a:ext cx="1133475" cy="495300"/>
          </a:xfrm>
          <a:custGeom>
            <a:avLst/>
            <a:gdLst/>
            <a:ahLst/>
            <a:cxnLst/>
            <a:rect l="l" t="t" r="r" b="b"/>
            <a:pathLst>
              <a:path w="1133475" h="495300">
                <a:moveTo>
                  <a:pt x="0" y="0"/>
                </a:moveTo>
                <a:lnTo>
                  <a:pt x="1133474" y="0"/>
                </a:lnTo>
                <a:lnTo>
                  <a:pt x="1133474" y="495256"/>
                </a:lnTo>
                <a:lnTo>
                  <a:pt x="0" y="495256"/>
                </a:lnTo>
                <a:lnTo>
                  <a:pt x="0" y="0"/>
                </a:lnTo>
                <a:close/>
              </a:path>
            </a:pathLst>
          </a:custGeom>
          <a:solidFill>
            <a:srgbClr val="FFFFFF"/>
          </a:solidFill>
        </p:spPr>
        <p:txBody>
          <a:bodyPr wrap="square" lIns="0" tIns="0" rIns="0" bIns="0" rtlCol="0"/>
          <a:lstStyle/>
          <a:p>
            <a:endParaRPr/>
          </a:p>
        </p:txBody>
      </p:sp>
      <p:sp>
        <p:nvSpPr>
          <p:cNvPr id="8" name="object 8"/>
          <p:cNvSpPr/>
          <p:nvPr/>
        </p:nvSpPr>
        <p:spPr>
          <a:xfrm>
            <a:off x="12230100" y="7175525"/>
            <a:ext cx="1133475" cy="495300"/>
          </a:xfrm>
          <a:custGeom>
            <a:avLst/>
            <a:gdLst/>
            <a:ahLst/>
            <a:cxnLst/>
            <a:rect l="l" t="t" r="r" b="b"/>
            <a:pathLst>
              <a:path w="1133475" h="495300">
                <a:moveTo>
                  <a:pt x="0" y="0"/>
                </a:moveTo>
                <a:lnTo>
                  <a:pt x="1133474" y="0"/>
                </a:lnTo>
                <a:lnTo>
                  <a:pt x="1133474" y="495256"/>
                </a:lnTo>
                <a:lnTo>
                  <a:pt x="0" y="495256"/>
                </a:lnTo>
                <a:lnTo>
                  <a:pt x="0" y="0"/>
                </a:lnTo>
                <a:close/>
              </a:path>
            </a:pathLst>
          </a:custGeom>
          <a:solidFill>
            <a:srgbClr val="FFFFFF"/>
          </a:solidFill>
        </p:spPr>
        <p:txBody>
          <a:bodyPr wrap="square" lIns="0" tIns="0" rIns="0" bIns="0" rtlCol="0"/>
          <a:lstStyle/>
          <a:p>
            <a:endParaRPr/>
          </a:p>
        </p:txBody>
      </p:sp>
      <p:sp>
        <p:nvSpPr>
          <p:cNvPr id="9" name="object 9"/>
          <p:cNvSpPr txBox="1"/>
          <p:nvPr/>
        </p:nvSpPr>
        <p:spPr>
          <a:xfrm>
            <a:off x="12295088" y="6978929"/>
            <a:ext cx="1223010"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Stron</a:t>
            </a:r>
            <a:r>
              <a:rPr sz="3200" dirty="0">
                <a:latin typeface="Arial"/>
                <a:cs typeface="Arial"/>
              </a:rPr>
              <a:t>g</a:t>
            </a:r>
            <a:endParaRPr sz="3200">
              <a:latin typeface="Arial"/>
              <a:cs typeface="Arial"/>
            </a:endParaRPr>
          </a:p>
        </p:txBody>
      </p:sp>
      <p:sp>
        <p:nvSpPr>
          <p:cNvPr id="10" name="object 10"/>
          <p:cNvSpPr txBox="1"/>
          <p:nvPr/>
        </p:nvSpPr>
        <p:spPr>
          <a:xfrm>
            <a:off x="9275613" y="7039876"/>
            <a:ext cx="1064260"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Wea</a:t>
            </a:r>
            <a:r>
              <a:rPr sz="3200" dirty="0">
                <a:latin typeface="Arial"/>
                <a:cs typeface="Arial"/>
              </a:rPr>
              <a:t>k</a:t>
            </a:r>
            <a:endParaRPr sz="3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807675" y="0"/>
            <a:ext cx="3480322" cy="20413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95060" y="248570"/>
            <a:ext cx="7297370" cy="1130969"/>
          </a:xfrm>
          <a:prstGeom prst="rect">
            <a:avLst/>
          </a:prstGeom>
        </p:spPr>
        <p:txBody>
          <a:bodyPr vert="horz" wrap="square" lIns="0" tIns="22751" rIns="0" bIns="0" rtlCol="0">
            <a:spAutoFit/>
          </a:bodyPr>
          <a:lstStyle/>
          <a:p>
            <a:pPr marL="22751">
              <a:spcBef>
                <a:spcPts val="179"/>
              </a:spcBef>
            </a:pPr>
            <a:r>
              <a:rPr sz="7200" spc="-9" dirty="0"/>
              <a:t>Decision</a:t>
            </a:r>
            <a:r>
              <a:rPr sz="7200" spc="-143" dirty="0"/>
              <a:t> </a:t>
            </a:r>
            <a:r>
              <a:rPr sz="7200" spc="-9" dirty="0"/>
              <a:t>Trees</a:t>
            </a:r>
            <a:endParaRPr sz="7200"/>
          </a:p>
        </p:txBody>
      </p:sp>
      <p:sp>
        <p:nvSpPr>
          <p:cNvPr id="4" name="object 4"/>
          <p:cNvSpPr/>
          <p:nvPr/>
        </p:nvSpPr>
        <p:spPr>
          <a:xfrm>
            <a:off x="3865115" y="2045928"/>
            <a:ext cx="10322092" cy="542533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71600" y="7277100"/>
            <a:ext cx="16046574" cy="2049027"/>
          </a:xfrm>
          <a:prstGeom prst="rect">
            <a:avLst/>
          </a:prstGeom>
          <a:solidFill>
            <a:srgbClr val="EFF7A7"/>
          </a:solidFill>
          <a:ln w="9525">
            <a:solidFill>
              <a:srgbClr val="000000"/>
            </a:solidFill>
          </a:ln>
        </p:spPr>
        <p:txBody>
          <a:bodyPr vert="horz" wrap="square" lIns="0" tIns="78490" rIns="0" bIns="0" rtlCol="0">
            <a:spAutoFit/>
          </a:bodyPr>
          <a:lstStyle/>
          <a:p>
            <a:pPr marL="172906" marR="180869">
              <a:spcBef>
                <a:spcPts val="618"/>
              </a:spcBef>
            </a:pPr>
            <a:r>
              <a:rPr sz="3200" spc="-9" dirty="0">
                <a:latin typeface="Arial"/>
                <a:cs typeface="Arial"/>
              </a:rPr>
              <a:t>An instance is classified by starting at </a:t>
            </a:r>
            <a:r>
              <a:rPr sz="3200" dirty="0">
                <a:latin typeface="Arial"/>
                <a:cs typeface="Arial"/>
              </a:rPr>
              <a:t>the root </a:t>
            </a:r>
            <a:r>
              <a:rPr sz="3200" spc="-9" dirty="0">
                <a:latin typeface="Arial"/>
                <a:cs typeface="Arial"/>
              </a:rPr>
              <a:t>node </a:t>
            </a:r>
            <a:r>
              <a:rPr sz="3200" dirty="0">
                <a:latin typeface="Arial"/>
                <a:cs typeface="Arial"/>
              </a:rPr>
              <a:t>of the tree, testing the  </a:t>
            </a:r>
            <a:r>
              <a:rPr sz="3200" spc="-9" dirty="0">
                <a:latin typeface="Arial"/>
                <a:cs typeface="Arial"/>
              </a:rPr>
              <a:t>attribute specified by this node, then moving down the tree </a:t>
            </a:r>
            <a:r>
              <a:rPr sz="3200" spc="-18" dirty="0">
                <a:latin typeface="Arial"/>
                <a:cs typeface="Arial"/>
              </a:rPr>
              <a:t>branch  </a:t>
            </a:r>
            <a:r>
              <a:rPr sz="3200" spc="-9" dirty="0">
                <a:latin typeface="Arial"/>
                <a:cs typeface="Arial"/>
              </a:rPr>
              <a:t>corresponding to the value of the attribute in the given example. This </a:t>
            </a:r>
            <a:r>
              <a:rPr sz="3200" spc="-18" dirty="0">
                <a:latin typeface="Arial"/>
                <a:cs typeface="Arial"/>
              </a:rPr>
              <a:t>process  </a:t>
            </a:r>
            <a:r>
              <a:rPr sz="3200" spc="-9" dirty="0">
                <a:latin typeface="Arial"/>
                <a:cs typeface="Arial"/>
              </a:rPr>
              <a:t>is then repeated for the subtree rooted at the new</a:t>
            </a:r>
            <a:r>
              <a:rPr sz="3200" spc="-27" dirty="0">
                <a:latin typeface="Arial"/>
                <a:cs typeface="Arial"/>
              </a:rPr>
              <a:t> </a:t>
            </a:r>
            <a:r>
              <a:rPr sz="3200" spc="-18" dirty="0">
                <a:latin typeface="Arial"/>
                <a:cs typeface="Arial"/>
              </a:rPr>
              <a:t>node.</a:t>
            </a:r>
            <a:endParaRPr sz="3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28279" y="707470"/>
            <a:ext cx="8028381" cy="1237541"/>
          </a:xfrm>
          <a:prstGeom prst="rect">
            <a:avLst/>
          </a:prstGeom>
        </p:spPr>
        <p:txBody>
          <a:bodyPr vert="horz" wrap="square" lIns="0" tIns="21613" rIns="0" bIns="0" rtlCol="0">
            <a:spAutoFit/>
          </a:bodyPr>
          <a:lstStyle/>
          <a:p>
            <a:pPr marL="22751">
              <a:spcBef>
                <a:spcPts val="170"/>
              </a:spcBef>
            </a:pPr>
            <a:r>
              <a:rPr sz="7900" spc="-9" dirty="0"/>
              <a:t>Decision</a:t>
            </a:r>
            <a:r>
              <a:rPr sz="7900" spc="-81" dirty="0"/>
              <a:t> </a:t>
            </a:r>
            <a:r>
              <a:rPr sz="7900" spc="-9" dirty="0"/>
              <a:t>Trees</a:t>
            </a:r>
            <a:endParaRPr sz="7900"/>
          </a:p>
        </p:txBody>
      </p:sp>
      <p:sp>
        <p:nvSpPr>
          <p:cNvPr id="4" name="object 4"/>
          <p:cNvSpPr/>
          <p:nvPr/>
        </p:nvSpPr>
        <p:spPr>
          <a:xfrm>
            <a:off x="5562600" y="3537352"/>
            <a:ext cx="7391399" cy="32063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2622" y="707470"/>
            <a:ext cx="14161738" cy="1237541"/>
          </a:xfrm>
          <a:prstGeom prst="rect">
            <a:avLst/>
          </a:prstGeom>
        </p:spPr>
        <p:txBody>
          <a:bodyPr vert="horz" wrap="square" lIns="0" tIns="21613" rIns="0" bIns="0" rtlCol="0">
            <a:spAutoFit/>
          </a:bodyPr>
          <a:lstStyle/>
          <a:p>
            <a:pPr marL="22751">
              <a:spcBef>
                <a:spcPts val="170"/>
              </a:spcBef>
            </a:pPr>
            <a:r>
              <a:rPr sz="7900" spc="-18" dirty="0"/>
              <a:t>Decision </a:t>
            </a:r>
            <a:r>
              <a:rPr sz="7900" spc="-9" dirty="0"/>
              <a:t>Trees (F = A ^</a:t>
            </a:r>
            <a:r>
              <a:rPr sz="7900" spc="45" dirty="0"/>
              <a:t> </a:t>
            </a:r>
            <a:r>
              <a:rPr sz="7900" dirty="0"/>
              <a:t>B</a:t>
            </a:r>
            <a:r>
              <a:rPr sz="7900" dirty="0">
                <a:latin typeface="Arial"/>
                <a:cs typeface="Arial"/>
              </a:rPr>
              <a:t>'</a:t>
            </a:r>
            <a:r>
              <a:rPr sz="7900" dirty="0"/>
              <a:t>)</a:t>
            </a:r>
            <a:endParaRPr sz="7900">
              <a:latin typeface="Arial"/>
              <a:cs typeface="Arial"/>
            </a:endParaRPr>
          </a:p>
        </p:txBody>
      </p:sp>
      <p:sp>
        <p:nvSpPr>
          <p:cNvPr id="3" name="object 3"/>
          <p:cNvSpPr/>
          <p:nvPr/>
        </p:nvSpPr>
        <p:spPr>
          <a:xfrm>
            <a:off x="7310106" y="4799325"/>
            <a:ext cx="1833894" cy="1376699"/>
          </a:xfrm>
          <a:custGeom>
            <a:avLst/>
            <a:gdLst/>
            <a:ahLst/>
            <a:cxnLst/>
            <a:rect l="l" t="t" r="r" b="b"/>
            <a:pathLst>
              <a:path w="914400" h="914400">
                <a:moveTo>
                  <a:pt x="914400" y="457200"/>
                </a:move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close/>
              </a:path>
            </a:pathLst>
          </a:custGeom>
          <a:solidFill>
            <a:srgbClr val="BBE0E3"/>
          </a:solidFill>
        </p:spPr>
        <p:txBody>
          <a:bodyPr wrap="square" lIns="0" tIns="0" rIns="0" bIns="0" rtlCol="0"/>
          <a:lstStyle/>
          <a:p>
            <a:endParaRPr/>
          </a:p>
        </p:txBody>
      </p:sp>
      <p:sp>
        <p:nvSpPr>
          <p:cNvPr id="4" name="object 4"/>
          <p:cNvSpPr/>
          <p:nvPr/>
        </p:nvSpPr>
        <p:spPr>
          <a:xfrm>
            <a:off x="7310106" y="4799325"/>
            <a:ext cx="1833894" cy="1376699"/>
          </a:xfrm>
          <a:custGeom>
            <a:avLst/>
            <a:gdLst/>
            <a:ahLst/>
            <a:cxnLst/>
            <a:rect l="l" t="t" r="r" b="b"/>
            <a:pathLst>
              <a:path w="914400" h="914400">
                <a:moveTo>
                  <a:pt x="457200" y="0"/>
                </a:move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7998325" y="5179447"/>
            <a:ext cx="459747" cy="684693"/>
          </a:xfrm>
          <a:prstGeom prst="rect">
            <a:avLst/>
          </a:prstGeom>
        </p:spPr>
        <p:txBody>
          <a:bodyPr vert="horz" wrap="square" lIns="0" tIns="22751" rIns="0" bIns="0" rtlCol="0">
            <a:spAutoFit/>
          </a:bodyPr>
          <a:lstStyle/>
          <a:p>
            <a:pPr marL="22751">
              <a:spcBef>
                <a:spcPts val="179"/>
              </a:spcBef>
            </a:pPr>
            <a:r>
              <a:rPr sz="4300" dirty="0">
                <a:latin typeface="Arial"/>
                <a:cs typeface="Arial"/>
              </a:rPr>
              <a:t>A</a:t>
            </a:r>
            <a:endParaRPr sz="4300">
              <a:latin typeface="Arial"/>
              <a:cs typeface="Arial"/>
            </a:endParaRPr>
          </a:p>
        </p:txBody>
      </p:sp>
      <p:sp>
        <p:nvSpPr>
          <p:cNvPr id="6" name="object 6"/>
          <p:cNvSpPr/>
          <p:nvPr/>
        </p:nvSpPr>
        <p:spPr>
          <a:xfrm>
            <a:off x="6087510" y="5939691"/>
            <a:ext cx="1385609" cy="1040172"/>
          </a:xfrm>
          <a:custGeom>
            <a:avLst/>
            <a:gdLst/>
            <a:ahLst/>
            <a:cxnLst/>
            <a:rect l="l" t="t" r="r" b="b"/>
            <a:pathLst>
              <a:path w="690879" h="690879">
                <a:moveTo>
                  <a:pt x="50297" y="633227"/>
                </a:moveTo>
                <a:lnTo>
                  <a:pt x="26670" y="609600"/>
                </a:lnTo>
                <a:lnTo>
                  <a:pt x="0" y="690372"/>
                </a:lnTo>
                <a:lnTo>
                  <a:pt x="40386" y="677037"/>
                </a:lnTo>
                <a:lnTo>
                  <a:pt x="40386" y="645413"/>
                </a:lnTo>
                <a:lnTo>
                  <a:pt x="41148" y="642366"/>
                </a:lnTo>
                <a:lnTo>
                  <a:pt x="50297" y="633227"/>
                </a:lnTo>
                <a:close/>
              </a:path>
              <a:path w="690879" h="690879">
                <a:moveTo>
                  <a:pt x="56769" y="639699"/>
                </a:moveTo>
                <a:lnTo>
                  <a:pt x="50297" y="633227"/>
                </a:lnTo>
                <a:lnTo>
                  <a:pt x="41148" y="642366"/>
                </a:lnTo>
                <a:lnTo>
                  <a:pt x="40386" y="645413"/>
                </a:lnTo>
                <a:lnTo>
                  <a:pt x="41148" y="648462"/>
                </a:lnTo>
                <a:lnTo>
                  <a:pt x="44958" y="649986"/>
                </a:lnTo>
                <a:lnTo>
                  <a:pt x="48005" y="648462"/>
                </a:lnTo>
                <a:lnTo>
                  <a:pt x="56769" y="639699"/>
                </a:lnTo>
                <a:close/>
              </a:path>
              <a:path w="690879" h="690879">
                <a:moveTo>
                  <a:pt x="80772" y="663701"/>
                </a:moveTo>
                <a:lnTo>
                  <a:pt x="56769" y="639699"/>
                </a:lnTo>
                <a:lnTo>
                  <a:pt x="48005" y="648462"/>
                </a:lnTo>
                <a:lnTo>
                  <a:pt x="44958" y="649986"/>
                </a:lnTo>
                <a:lnTo>
                  <a:pt x="41148" y="648462"/>
                </a:lnTo>
                <a:lnTo>
                  <a:pt x="40386" y="645413"/>
                </a:lnTo>
                <a:lnTo>
                  <a:pt x="40386" y="677037"/>
                </a:lnTo>
                <a:lnTo>
                  <a:pt x="80772" y="663701"/>
                </a:lnTo>
                <a:close/>
              </a:path>
              <a:path w="690879" h="690879">
                <a:moveTo>
                  <a:pt x="690372" y="4572"/>
                </a:moveTo>
                <a:lnTo>
                  <a:pt x="688848" y="1524"/>
                </a:lnTo>
                <a:lnTo>
                  <a:pt x="685800" y="0"/>
                </a:lnTo>
                <a:lnTo>
                  <a:pt x="682751" y="1524"/>
                </a:lnTo>
                <a:lnTo>
                  <a:pt x="50297" y="633227"/>
                </a:lnTo>
                <a:lnTo>
                  <a:pt x="56769" y="639699"/>
                </a:lnTo>
                <a:lnTo>
                  <a:pt x="688848" y="7620"/>
                </a:lnTo>
                <a:lnTo>
                  <a:pt x="690372" y="4572"/>
                </a:lnTo>
                <a:close/>
              </a:path>
            </a:pathLst>
          </a:custGeom>
          <a:solidFill>
            <a:srgbClr val="000000"/>
          </a:solidFill>
        </p:spPr>
        <p:txBody>
          <a:bodyPr wrap="square" lIns="0" tIns="0" rIns="0" bIns="0" rtlCol="0"/>
          <a:lstStyle/>
          <a:p>
            <a:endParaRPr/>
          </a:p>
        </p:txBody>
      </p:sp>
      <p:sp>
        <p:nvSpPr>
          <p:cNvPr id="7" name="object 7"/>
          <p:cNvSpPr txBox="1"/>
          <p:nvPr/>
        </p:nvSpPr>
        <p:spPr>
          <a:xfrm>
            <a:off x="5482833" y="7134358"/>
            <a:ext cx="638042"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No</a:t>
            </a:r>
            <a:endParaRPr sz="3200">
              <a:latin typeface="Arial"/>
              <a:cs typeface="Arial"/>
            </a:endParaRPr>
          </a:p>
        </p:txBody>
      </p:sp>
      <p:sp>
        <p:nvSpPr>
          <p:cNvPr id="8" name="object 8"/>
          <p:cNvSpPr txBox="1"/>
          <p:nvPr/>
        </p:nvSpPr>
        <p:spPr>
          <a:xfrm>
            <a:off x="5788500" y="5987121"/>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9" name="object 9"/>
          <p:cNvSpPr/>
          <p:nvPr/>
        </p:nvSpPr>
        <p:spPr>
          <a:xfrm>
            <a:off x="8982006" y="5824966"/>
            <a:ext cx="1079960" cy="1154897"/>
          </a:xfrm>
          <a:custGeom>
            <a:avLst/>
            <a:gdLst/>
            <a:ahLst/>
            <a:cxnLst/>
            <a:rect l="l" t="t" r="r" b="b"/>
            <a:pathLst>
              <a:path w="538479" h="767079">
                <a:moveTo>
                  <a:pt x="498108" y="701562"/>
                </a:moveTo>
                <a:lnTo>
                  <a:pt x="8382" y="1524"/>
                </a:lnTo>
                <a:lnTo>
                  <a:pt x="5334" y="0"/>
                </a:lnTo>
                <a:lnTo>
                  <a:pt x="1524" y="762"/>
                </a:lnTo>
                <a:lnTo>
                  <a:pt x="0" y="3810"/>
                </a:lnTo>
                <a:lnTo>
                  <a:pt x="762" y="7620"/>
                </a:lnTo>
                <a:lnTo>
                  <a:pt x="490509" y="706937"/>
                </a:lnTo>
                <a:lnTo>
                  <a:pt x="498108" y="701562"/>
                </a:lnTo>
                <a:close/>
              </a:path>
              <a:path w="538479" h="767079">
                <a:moveTo>
                  <a:pt x="505968" y="749263"/>
                </a:moveTo>
                <a:lnTo>
                  <a:pt x="505968" y="715518"/>
                </a:lnTo>
                <a:lnTo>
                  <a:pt x="504444" y="718566"/>
                </a:lnTo>
                <a:lnTo>
                  <a:pt x="500634" y="719327"/>
                </a:lnTo>
                <a:lnTo>
                  <a:pt x="497586" y="717042"/>
                </a:lnTo>
                <a:lnTo>
                  <a:pt x="490509" y="706937"/>
                </a:lnTo>
                <a:lnTo>
                  <a:pt x="463296" y="726186"/>
                </a:lnTo>
                <a:lnTo>
                  <a:pt x="505968" y="749263"/>
                </a:lnTo>
                <a:close/>
              </a:path>
              <a:path w="538479" h="767079">
                <a:moveTo>
                  <a:pt x="505968" y="715518"/>
                </a:moveTo>
                <a:lnTo>
                  <a:pt x="505206" y="711708"/>
                </a:lnTo>
                <a:lnTo>
                  <a:pt x="498108" y="701562"/>
                </a:lnTo>
                <a:lnTo>
                  <a:pt x="490509" y="706937"/>
                </a:lnTo>
                <a:lnTo>
                  <a:pt x="497586" y="717042"/>
                </a:lnTo>
                <a:lnTo>
                  <a:pt x="500634" y="719327"/>
                </a:lnTo>
                <a:lnTo>
                  <a:pt x="504444" y="718566"/>
                </a:lnTo>
                <a:lnTo>
                  <a:pt x="505968" y="715518"/>
                </a:lnTo>
                <a:close/>
              </a:path>
              <a:path w="538479" h="767079">
                <a:moveTo>
                  <a:pt x="537972" y="766572"/>
                </a:moveTo>
                <a:lnTo>
                  <a:pt x="525780" y="681989"/>
                </a:lnTo>
                <a:lnTo>
                  <a:pt x="498108" y="701562"/>
                </a:lnTo>
                <a:lnTo>
                  <a:pt x="505206" y="711708"/>
                </a:lnTo>
                <a:lnTo>
                  <a:pt x="505968" y="715518"/>
                </a:lnTo>
                <a:lnTo>
                  <a:pt x="505968" y="749263"/>
                </a:lnTo>
                <a:lnTo>
                  <a:pt x="537972" y="766572"/>
                </a:lnTo>
                <a:close/>
              </a:path>
            </a:pathLst>
          </a:custGeom>
          <a:solidFill>
            <a:srgbClr val="000000"/>
          </a:solidFill>
        </p:spPr>
        <p:txBody>
          <a:bodyPr wrap="square" lIns="0" tIns="0" rIns="0" bIns="0" rtlCol="0"/>
          <a:lstStyle/>
          <a:p>
            <a:endParaRPr/>
          </a:p>
        </p:txBody>
      </p:sp>
      <p:sp>
        <p:nvSpPr>
          <p:cNvPr id="10" name="object 10"/>
          <p:cNvSpPr/>
          <p:nvPr/>
        </p:nvSpPr>
        <p:spPr>
          <a:xfrm>
            <a:off x="9602474" y="6864374"/>
            <a:ext cx="1833894" cy="1376699"/>
          </a:xfrm>
          <a:custGeom>
            <a:avLst/>
            <a:gdLst/>
            <a:ahLst/>
            <a:cxnLst/>
            <a:rect l="l" t="t" r="r" b="b"/>
            <a:pathLst>
              <a:path w="914400" h="914400">
                <a:moveTo>
                  <a:pt x="914400" y="457199"/>
                </a:move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199"/>
                </a:lnTo>
                <a:close/>
              </a:path>
            </a:pathLst>
          </a:custGeom>
          <a:solidFill>
            <a:srgbClr val="BBE0E3"/>
          </a:solidFill>
        </p:spPr>
        <p:txBody>
          <a:bodyPr wrap="square" lIns="0" tIns="0" rIns="0" bIns="0" rtlCol="0"/>
          <a:lstStyle/>
          <a:p>
            <a:endParaRPr/>
          </a:p>
        </p:txBody>
      </p:sp>
      <p:sp>
        <p:nvSpPr>
          <p:cNvPr id="11" name="object 11"/>
          <p:cNvSpPr/>
          <p:nvPr/>
        </p:nvSpPr>
        <p:spPr>
          <a:xfrm>
            <a:off x="9602474" y="6864374"/>
            <a:ext cx="1833894" cy="1376699"/>
          </a:xfrm>
          <a:custGeom>
            <a:avLst/>
            <a:gdLst/>
            <a:ahLst/>
            <a:cxnLst/>
            <a:rect l="l" t="t" r="r" b="b"/>
            <a:pathLst>
              <a:path w="914400" h="914400">
                <a:moveTo>
                  <a:pt x="457200" y="0"/>
                </a:move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199"/>
                </a:ln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close/>
              </a:path>
            </a:pathLst>
          </a:custGeom>
          <a:ln w="9525">
            <a:solidFill>
              <a:srgbClr val="000000"/>
            </a:solidFill>
          </a:ln>
        </p:spPr>
        <p:txBody>
          <a:bodyPr wrap="square" lIns="0" tIns="0" rIns="0" bIns="0" rtlCol="0"/>
          <a:lstStyle/>
          <a:p>
            <a:endParaRPr/>
          </a:p>
        </p:txBody>
      </p:sp>
      <p:sp>
        <p:nvSpPr>
          <p:cNvPr id="12" name="object 12"/>
          <p:cNvSpPr txBox="1"/>
          <p:nvPr/>
        </p:nvSpPr>
        <p:spPr>
          <a:xfrm>
            <a:off x="10290692" y="7244496"/>
            <a:ext cx="459747" cy="684693"/>
          </a:xfrm>
          <a:prstGeom prst="rect">
            <a:avLst/>
          </a:prstGeom>
        </p:spPr>
        <p:txBody>
          <a:bodyPr vert="horz" wrap="square" lIns="0" tIns="22751" rIns="0" bIns="0" rtlCol="0">
            <a:spAutoFit/>
          </a:bodyPr>
          <a:lstStyle/>
          <a:p>
            <a:pPr marL="22751">
              <a:spcBef>
                <a:spcPts val="179"/>
              </a:spcBef>
            </a:pPr>
            <a:r>
              <a:rPr sz="4300" dirty="0">
                <a:latin typeface="Arial"/>
                <a:cs typeface="Arial"/>
              </a:rPr>
              <a:t>B</a:t>
            </a:r>
            <a:endParaRPr sz="4300">
              <a:latin typeface="Arial"/>
              <a:cs typeface="Arial"/>
            </a:endParaRPr>
          </a:p>
        </p:txBody>
      </p:sp>
      <p:sp>
        <p:nvSpPr>
          <p:cNvPr id="13" name="object 13"/>
          <p:cNvSpPr/>
          <p:nvPr/>
        </p:nvSpPr>
        <p:spPr>
          <a:xfrm>
            <a:off x="8991176" y="8119464"/>
            <a:ext cx="1232784" cy="1154897"/>
          </a:xfrm>
          <a:custGeom>
            <a:avLst/>
            <a:gdLst/>
            <a:ahLst/>
            <a:cxnLst/>
            <a:rect l="l" t="t" r="r" b="b"/>
            <a:pathLst>
              <a:path w="614679" h="767079">
                <a:moveTo>
                  <a:pt x="43739" y="704086"/>
                </a:moveTo>
                <a:lnTo>
                  <a:pt x="17525" y="683514"/>
                </a:lnTo>
                <a:lnTo>
                  <a:pt x="0" y="766572"/>
                </a:lnTo>
                <a:lnTo>
                  <a:pt x="35051" y="750420"/>
                </a:lnTo>
                <a:lnTo>
                  <a:pt x="35051" y="717803"/>
                </a:lnTo>
                <a:lnTo>
                  <a:pt x="35813" y="713994"/>
                </a:lnTo>
                <a:lnTo>
                  <a:pt x="43739" y="704086"/>
                </a:lnTo>
                <a:close/>
              </a:path>
              <a:path w="614679" h="767079">
                <a:moveTo>
                  <a:pt x="51416" y="710111"/>
                </a:moveTo>
                <a:lnTo>
                  <a:pt x="43739" y="704086"/>
                </a:lnTo>
                <a:lnTo>
                  <a:pt x="35813" y="713994"/>
                </a:lnTo>
                <a:lnTo>
                  <a:pt x="35051" y="717803"/>
                </a:lnTo>
                <a:lnTo>
                  <a:pt x="36575" y="720851"/>
                </a:lnTo>
                <a:lnTo>
                  <a:pt x="40386" y="721614"/>
                </a:lnTo>
                <a:lnTo>
                  <a:pt x="43434" y="720090"/>
                </a:lnTo>
                <a:lnTo>
                  <a:pt x="51416" y="710111"/>
                </a:lnTo>
                <a:close/>
              </a:path>
              <a:path w="614679" h="767079">
                <a:moveTo>
                  <a:pt x="77724" y="730757"/>
                </a:moveTo>
                <a:lnTo>
                  <a:pt x="51416" y="710111"/>
                </a:lnTo>
                <a:lnTo>
                  <a:pt x="43434" y="720090"/>
                </a:lnTo>
                <a:lnTo>
                  <a:pt x="40386" y="721614"/>
                </a:lnTo>
                <a:lnTo>
                  <a:pt x="36575" y="720851"/>
                </a:lnTo>
                <a:lnTo>
                  <a:pt x="35051" y="717803"/>
                </a:lnTo>
                <a:lnTo>
                  <a:pt x="35051" y="750420"/>
                </a:lnTo>
                <a:lnTo>
                  <a:pt x="77724" y="730757"/>
                </a:lnTo>
                <a:close/>
              </a:path>
              <a:path w="614679" h="767079">
                <a:moveTo>
                  <a:pt x="614171" y="3810"/>
                </a:moveTo>
                <a:lnTo>
                  <a:pt x="612647" y="762"/>
                </a:lnTo>
                <a:lnTo>
                  <a:pt x="608837" y="0"/>
                </a:lnTo>
                <a:lnTo>
                  <a:pt x="605789" y="1524"/>
                </a:lnTo>
                <a:lnTo>
                  <a:pt x="43739" y="704086"/>
                </a:lnTo>
                <a:lnTo>
                  <a:pt x="51416" y="710111"/>
                </a:lnTo>
                <a:lnTo>
                  <a:pt x="613409" y="7620"/>
                </a:lnTo>
                <a:lnTo>
                  <a:pt x="614171" y="3810"/>
                </a:lnTo>
                <a:close/>
              </a:path>
            </a:pathLst>
          </a:custGeom>
          <a:solidFill>
            <a:srgbClr val="000000"/>
          </a:solidFill>
        </p:spPr>
        <p:txBody>
          <a:bodyPr wrap="square" lIns="0" tIns="0" rIns="0" bIns="0" rtlCol="0"/>
          <a:lstStyle/>
          <a:p>
            <a:endParaRPr/>
          </a:p>
        </p:txBody>
      </p:sp>
      <p:sp>
        <p:nvSpPr>
          <p:cNvPr id="14" name="object 14"/>
          <p:cNvSpPr/>
          <p:nvPr/>
        </p:nvSpPr>
        <p:spPr>
          <a:xfrm>
            <a:off x="10968725" y="8119464"/>
            <a:ext cx="927135" cy="1154897"/>
          </a:xfrm>
          <a:custGeom>
            <a:avLst/>
            <a:gdLst/>
            <a:ahLst/>
            <a:cxnLst/>
            <a:rect l="l" t="t" r="r" b="b"/>
            <a:pathLst>
              <a:path w="462279" h="767079">
                <a:moveTo>
                  <a:pt x="426561" y="699001"/>
                </a:moveTo>
                <a:lnTo>
                  <a:pt x="8382" y="2286"/>
                </a:lnTo>
                <a:lnTo>
                  <a:pt x="6096" y="0"/>
                </a:lnTo>
                <a:lnTo>
                  <a:pt x="2286" y="762"/>
                </a:lnTo>
                <a:lnTo>
                  <a:pt x="0" y="3048"/>
                </a:lnTo>
                <a:lnTo>
                  <a:pt x="762" y="6858"/>
                </a:lnTo>
                <a:lnTo>
                  <a:pt x="418610" y="703772"/>
                </a:lnTo>
                <a:lnTo>
                  <a:pt x="426561" y="699001"/>
                </a:lnTo>
                <a:close/>
              </a:path>
              <a:path w="462279" h="767079">
                <a:moveTo>
                  <a:pt x="433578" y="748575"/>
                </a:moveTo>
                <a:lnTo>
                  <a:pt x="433578" y="713232"/>
                </a:lnTo>
                <a:lnTo>
                  <a:pt x="431292" y="716280"/>
                </a:lnTo>
                <a:lnTo>
                  <a:pt x="428244" y="717042"/>
                </a:lnTo>
                <a:lnTo>
                  <a:pt x="425196" y="714756"/>
                </a:lnTo>
                <a:lnTo>
                  <a:pt x="418610" y="703772"/>
                </a:lnTo>
                <a:lnTo>
                  <a:pt x="390144" y="720852"/>
                </a:lnTo>
                <a:lnTo>
                  <a:pt x="433578" y="748575"/>
                </a:lnTo>
                <a:close/>
              </a:path>
              <a:path w="462279" h="767079">
                <a:moveTo>
                  <a:pt x="433578" y="713232"/>
                </a:moveTo>
                <a:lnTo>
                  <a:pt x="432816" y="709422"/>
                </a:lnTo>
                <a:lnTo>
                  <a:pt x="426561" y="699001"/>
                </a:lnTo>
                <a:lnTo>
                  <a:pt x="418610" y="703772"/>
                </a:lnTo>
                <a:lnTo>
                  <a:pt x="425196" y="714756"/>
                </a:lnTo>
                <a:lnTo>
                  <a:pt x="428244" y="717042"/>
                </a:lnTo>
                <a:lnTo>
                  <a:pt x="431292" y="716280"/>
                </a:lnTo>
                <a:lnTo>
                  <a:pt x="433578" y="713232"/>
                </a:lnTo>
                <a:close/>
              </a:path>
              <a:path w="462279" h="767079">
                <a:moveTo>
                  <a:pt x="461772" y="766572"/>
                </a:moveTo>
                <a:lnTo>
                  <a:pt x="454914" y="681990"/>
                </a:lnTo>
                <a:lnTo>
                  <a:pt x="426561" y="699001"/>
                </a:lnTo>
                <a:lnTo>
                  <a:pt x="432816" y="709422"/>
                </a:lnTo>
                <a:lnTo>
                  <a:pt x="433578" y="713232"/>
                </a:lnTo>
                <a:lnTo>
                  <a:pt x="433578" y="748575"/>
                </a:lnTo>
                <a:lnTo>
                  <a:pt x="461772" y="766572"/>
                </a:lnTo>
                <a:close/>
              </a:path>
            </a:pathLst>
          </a:custGeom>
          <a:solidFill>
            <a:srgbClr val="000000"/>
          </a:solidFill>
        </p:spPr>
        <p:txBody>
          <a:bodyPr wrap="square" lIns="0" tIns="0" rIns="0" bIns="0" rtlCol="0"/>
          <a:lstStyle/>
          <a:p>
            <a:endParaRPr/>
          </a:p>
        </p:txBody>
      </p:sp>
      <p:sp>
        <p:nvSpPr>
          <p:cNvPr id="15" name="object 15"/>
          <p:cNvSpPr txBox="1"/>
          <p:nvPr/>
        </p:nvSpPr>
        <p:spPr>
          <a:xfrm>
            <a:off x="8539325" y="9428856"/>
            <a:ext cx="841806"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Yes</a:t>
            </a:r>
            <a:endParaRPr sz="3200">
              <a:latin typeface="Arial"/>
              <a:cs typeface="Arial"/>
            </a:endParaRPr>
          </a:p>
        </p:txBody>
      </p:sp>
      <p:sp>
        <p:nvSpPr>
          <p:cNvPr id="16" name="object 16"/>
          <p:cNvSpPr txBox="1"/>
          <p:nvPr/>
        </p:nvSpPr>
        <p:spPr>
          <a:xfrm>
            <a:off x="8233658" y="8166872"/>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17" name="object 17"/>
          <p:cNvSpPr txBox="1"/>
          <p:nvPr/>
        </p:nvSpPr>
        <p:spPr>
          <a:xfrm>
            <a:off x="9914743" y="5872362"/>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
        <p:nvSpPr>
          <p:cNvPr id="18" name="object 18"/>
          <p:cNvSpPr txBox="1"/>
          <p:nvPr/>
        </p:nvSpPr>
        <p:spPr>
          <a:xfrm>
            <a:off x="11748638" y="9335896"/>
            <a:ext cx="638042"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No</a:t>
            </a:r>
            <a:endParaRPr sz="3200">
              <a:latin typeface="Arial"/>
              <a:cs typeface="Arial"/>
            </a:endParaRPr>
          </a:p>
        </p:txBody>
      </p:sp>
      <p:sp>
        <p:nvSpPr>
          <p:cNvPr id="19" name="object 19"/>
          <p:cNvSpPr txBox="1"/>
          <p:nvPr/>
        </p:nvSpPr>
        <p:spPr>
          <a:xfrm>
            <a:off x="11595829" y="8052124"/>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
        <p:nvSpPr>
          <p:cNvPr id="20" name="object 20"/>
          <p:cNvSpPr/>
          <p:nvPr/>
        </p:nvSpPr>
        <p:spPr>
          <a:xfrm>
            <a:off x="4864914" y="2619552"/>
            <a:ext cx="8863822" cy="1806917"/>
          </a:xfrm>
          <a:custGeom>
            <a:avLst/>
            <a:gdLst/>
            <a:ahLst/>
            <a:cxnLst/>
            <a:rect l="l" t="t" r="r" b="b"/>
            <a:pathLst>
              <a:path w="4419600" h="1200150">
                <a:moveTo>
                  <a:pt x="0" y="0"/>
                </a:moveTo>
                <a:lnTo>
                  <a:pt x="0" y="1200150"/>
                </a:lnTo>
                <a:lnTo>
                  <a:pt x="4419600" y="1200149"/>
                </a:lnTo>
                <a:lnTo>
                  <a:pt x="4419600" y="0"/>
                </a:lnTo>
                <a:lnTo>
                  <a:pt x="0" y="0"/>
                </a:lnTo>
                <a:close/>
              </a:path>
            </a:pathLst>
          </a:custGeom>
          <a:solidFill>
            <a:srgbClr val="EFF7A7"/>
          </a:solidFill>
        </p:spPr>
        <p:txBody>
          <a:bodyPr wrap="square" lIns="0" tIns="0" rIns="0" bIns="0" rtlCol="0"/>
          <a:lstStyle/>
          <a:p>
            <a:endParaRPr/>
          </a:p>
        </p:txBody>
      </p:sp>
      <p:sp>
        <p:nvSpPr>
          <p:cNvPr id="21" name="object 21"/>
          <p:cNvSpPr txBox="1"/>
          <p:nvPr/>
        </p:nvSpPr>
        <p:spPr>
          <a:xfrm>
            <a:off x="4864914" y="2619552"/>
            <a:ext cx="8863822" cy="1556584"/>
          </a:xfrm>
          <a:prstGeom prst="rect">
            <a:avLst/>
          </a:prstGeom>
          <a:ln w="9525">
            <a:solidFill>
              <a:srgbClr val="000000"/>
            </a:solidFill>
          </a:ln>
        </p:spPr>
        <p:txBody>
          <a:bodyPr vert="horz" wrap="square" lIns="0" tIns="78490" rIns="0" bIns="0" rtlCol="0">
            <a:spAutoFit/>
          </a:bodyPr>
          <a:lstStyle/>
          <a:p>
            <a:pPr marL="3024714">
              <a:spcBef>
                <a:spcPts val="618"/>
              </a:spcBef>
            </a:pPr>
            <a:r>
              <a:rPr sz="3200" b="1" dirty="0">
                <a:latin typeface="Arial"/>
                <a:cs typeface="Arial"/>
              </a:rPr>
              <a:t>F = A ^</a:t>
            </a:r>
            <a:r>
              <a:rPr sz="3200" b="1" spc="-54" dirty="0">
                <a:latin typeface="Arial"/>
                <a:cs typeface="Arial"/>
              </a:rPr>
              <a:t> </a:t>
            </a:r>
            <a:r>
              <a:rPr sz="3200" b="1" spc="-9" dirty="0">
                <a:latin typeface="Arial"/>
                <a:cs typeface="Arial"/>
              </a:rPr>
              <a:t>B</a:t>
            </a:r>
            <a:r>
              <a:rPr sz="3200" spc="-9" dirty="0">
                <a:latin typeface="Arial"/>
                <a:cs typeface="Arial"/>
              </a:rPr>
              <a:t>‘</a:t>
            </a:r>
            <a:endParaRPr sz="3200">
              <a:latin typeface="Arial"/>
              <a:cs typeface="Arial"/>
            </a:endParaRPr>
          </a:p>
          <a:p>
            <a:pPr marL="625646" marR="624509" indent="9100">
              <a:spcBef>
                <a:spcPts val="9"/>
              </a:spcBef>
            </a:pPr>
            <a:r>
              <a:rPr sz="3200" b="1" dirty="0">
                <a:solidFill>
                  <a:srgbClr val="33339A"/>
                </a:solidFill>
                <a:latin typeface="Arial"/>
                <a:cs typeface="Arial"/>
              </a:rPr>
              <a:t>If (A=True </a:t>
            </a:r>
            <a:r>
              <a:rPr sz="3200" b="1" spc="-9" dirty="0">
                <a:solidFill>
                  <a:srgbClr val="33339A"/>
                </a:solidFill>
                <a:latin typeface="Arial"/>
                <a:cs typeface="Arial"/>
              </a:rPr>
              <a:t>and </a:t>
            </a:r>
            <a:r>
              <a:rPr sz="3200" b="1" dirty="0">
                <a:solidFill>
                  <a:srgbClr val="33339A"/>
                </a:solidFill>
                <a:latin typeface="Arial"/>
                <a:cs typeface="Arial"/>
              </a:rPr>
              <a:t>B = False) then</a:t>
            </a:r>
            <a:r>
              <a:rPr sz="3200" b="1" spc="-224" dirty="0">
                <a:solidFill>
                  <a:srgbClr val="33339A"/>
                </a:solidFill>
                <a:latin typeface="Arial"/>
                <a:cs typeface="Arial"/>
              </a:rPr>
              <a:t> </a:t>
            </a:r>
            <a:r>
              <a:rPr sz="3200" b="1" dirty="0">
                <a:solidFill>
                  <a:srgbClr val="33339A"/>
                </a:solidFill>
                <a:latin typeface="Arial"/>
                <a:cs typeface="Arial"/>
              </a:rPr>
              <a:t>Yes  </a:t>
            </a:r>
            <a:r>
              <a:rPr sz="3200" b="1" spc="-9" dirty="0">
                <a:solidFill>
                  <a:srgbClr val="33339A"/>
                </a:solidFill>
                <a:latin typeface="Arial"/>
                <a:cs typeface="Arial"/>
              </a:rPr>
              <a:t>else</a:t>
            </a:r>
            <a:endParaRPr sz="3200">
              <a:latin typeface="Arial"/>
              <a:cs typeface="Arial"/>
            </a:endParaRPr>
          </a:p>
          <a:p>
            <a:pPr marL="1195553"/>
            <a:r>
              <a:rPr sz="3200" b="1" spc="9" dirty="0">
                <a:solidFill>
                  <a:srgbClr val="33339A"/>
                </a:solidFill>
                <a:latin typeface="Arial"/>
                <a:cs typeface="Arial"/>
              </a:rPr>
              <a:t>No</a:t>
            </a:r>
            <a:endParaRPr sz="3200">
              <a:latin typeface="Arial"/>
              <a:cs typeface="Arial"/>
            </a:endParaRPr>
          </a:p>
        </p:txBody>
      </p:sp>
      <p:sp>
        <p:nvSpPr>
          <p:cNvPr id="22" name="object 22"/>
          <p:cNvSpPr/>
          <p:nvPr/>
        </p:nvSpPr>
        <p:spPr>
          <a:xfrm>
            <a:off x="12658964" y="3652076"/>
            <a:ext cx="1079960" cy="1154897"/>
          </a:xfrm>
          <a:custGeom>
            <a:avLst/>
            <a:gdLst/>
            <a:ahLst/>
            <a:cxnLst/>
            <a:rect l="l" t="t" r="r" b="b"/>
            <a:pathLst>
              <a:path w="538479" h="767080">
                <a:moveTo>
                  <a:pt x="74675" y="40385"/>
                </a:moveTo>
                <a:lnTo>
                  <a:pt x="0" y="0"/>
                </a:lnTo>
                <a:lnTo>
                  <a:pt x="12192" y="84581"/>
                </a:lnTo>
                <a:lnTo>
                  <a:pt x="32003" y="70568"/>
                </a:lnTo>
                <a:lnTo>
                  <a:pt x="32003" y="51053"/>
                </a:lnTo>
                <a:lnTo>
                  <a:pt x="33527" y="48005"/>
                </a:lnTo>
                <a:lnTo>
                  <a:pt x="37338" y="47243"/>
                </a:lnTo>
                <a:lnTo>
                  <a:pt x="40385" y="49529"/>
                </a:lnTo>
                <a:lnTo>
                  <a:pt x="47462" y="59634"/>
                </a:lnTo>
                <a:lnTo>
                  <a:pt x="74675" y="40385"/>
                </a:lnTo>
                <a:close/>
              </a:path>
              <a:path w="538479" h="767080">
                <a:moveTo>
                  <a:pt x="47462" y="59634"/>
                </a:moveTo>
                <a:lnTo>
                  <a:pt x="40385" y="49529"/>
                </a:lnTo>
                <a:lnTo>
                  <a:pt x="37338" y="47243"/>
                </a:lnTo>
                <a:lnTo>
                  <a:pt x="33527" y="48005"/>
                </a:lnTo>
                <a:lnTo>
                  <a:pt x="32003" y="51053"/>
                </a:lnTo>
                <a:lnTo>
                  <a:pt x="32766" y="54863"/>
                </a:lnTo>
                <a:lnTo>
                  <a:pt x="39863" y="65009"/>
                </a:lnTo>
                <a:lnTo>
                  <a:pt x="47462" y="59634"/>
                </a:lnTo>
                <a:close/>
              </a:path>
              <a:path w="538479" h="767080">
                <a:moveTo>
                  <a:pt x="39863" y="65009"/>
                </a:moveTo>
                <a:lnTo>
                  <a:pt x="32766" y="54863"/>
                </a:lnTo>
                <a:lnTo>
                  <a:pt x="32003" y="51053"/>
                </a:lnTo>
                <a:lnTo>
                  <a:pt x="32003" y="70568"/>
                </a:lnTo>
                <a:lnTo>
                  <a:pt x="39863" y="65009"/>
                </a:lnTo>
                <a:close/>
              </a:path>
              <a:path w="538479" h="767080">
                <a:moveTo>
                  <a:pt x="537972" y="762761"/>
                </a:moveTo>
                <a:lnTo>
                  <a:pt x="537209" y="758951"/>
                </a:lnTo>
                <a:lnTo>
                  <a:pt x="47462" y="59634"/>
                </a:lnTo>
                <a:lnTo>
                  <a:pt x="39863" y="65009"/>
                </a:lnTo>
                <a:lnTo>
                  <a:pt x="529590" y="765047"/>
                </a:lnTo>
                <a:lnTo>
                  <a:pt x="532638" y="766571"/>
                </a:lnTo>
                <a:lnTo>
                  <a:pt x="536448" y="765809"/>
                </a:lnTo>
                <a:lnTo>
                  <a:pt x="537972" y="762761"/>
                </a:lnTo>
                <a:close/>
              </a:path>
            </a:pathLst>
          </a:custGeom>
          <a:solidFill>
            <a:srgbClr val="000000"/>
          </a:solidFill>
        </p:spPr>
        <p:txBody>
          <a:bodyPr wrap="square" lIns="0" tIns="0" rIns="0" bIns="0" rtlCol="0"/>
          <a:lstStyle/>
          <a:p>
            <a:endParaRPr/>
          </a:p>
        </p:txBody>
      </p:sp>
      <p:sp>
        <p:nvSpPr>
          <p:cNvPr id="23" name="object 23"/>
          <p:cNvSpPr txBox="1"/>
          <p:nvPr/>
        </p:nvSpPr>
        <p:spPr>
          <a:xfrm>
            <a:off x="13735358" y="4725135"/>
            <a:ext cx="3335393"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If then else</a:t>
            </a:r>
            <a:r>
              <a:rPr sz="3200" spc="-152" dirty="0">
                <a:latin typeface="Arial"/>
                <a:cs typeface="Arial"/>
              </a:rPr>
              <a:t> </a:t>
            </a:r>
            <a:r>
              <a:rPr sz="3200" spc="-9" dirty="0">
                <a:latin typeface="Arial"/>
                <a:cs typeface="Arial"/>
              </a:rPr>
              <a:t>form</a:t>
            </a:r>
            <a:endParaRPr sz="3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4248" y="754508"/>
            <a:ext cx="15337213" cy="1130969"/>
          </a:xfrm>
          <a:prstGeom prst="rect">
            <a:avLst/>
          </a:prstGeom>
        </p:spPr>
        <p:txBody>
          <a:bodyPr vert="horz" wrap="square" lIns="0" tIns="22751" rIns="0" bIns="0" rtlCol="0">
            <a:spAutoFit/>
          </a:bodyPr>
          <a:lstStyle/>
          <a:p>
            <a:pPr marL="22751">
              <a:spcBef>
                <a:spcPts val="179"/>
              </a:spcBef>
              <a:tabLst>
                <a:tab pos="6749017" algn="l"/>
              </a:tabLst>
            </a:pPr>
            <a:r>
              <a:rPr sz="7200" spc="-9" dirty="0"/>
              <a:t>Decision</a:t>
            </a:r>
            <a:r>
              <a:rPr sz="7200" dirty="0"/>
              <a:t> Trees	</a:t>
            </a:r>
            <a:r>
              <a:rPr sz="7200" spc="-9" dirty="0"/>
              <a:t>(F </a:t>
            </a:r>
            <a:r>
              <a:rPr sz="7200" dirty="0"/>
              <a:t>= A V </a:t>
            </a:r>
            <a:r>
              <a:rPr sz="7200" spc="-9" dirty="0"/>
              <a:t>(B </a:t>
            </a:r>
            <a:r>
              <a:rPr sz="7200" dirty="0"/>
              <a:t>^</a:t>
            </a:r>
            <a:r>
              <a:rPr sz="7200" spc="-170" dirty="0"/>
              <a:t> </a:t>
            </a:r>
            <a:r>
              <a:rPr sz="7200" spc="-9" dirty="0"/>
              <a:t>C))</a:t>
            </a:r>
            <a:endParaRPr sz="7200"/>
          </a:p>
        </p:txBody>
      </p:sp>
      <p:sp>
        <p:nvSpPr>
          <p:cNvPr id="3" name="object 3"/>
          <p:cNvSpPr/>
          <p:nvPr/>
        </p:nvSpPr>
        <p:spPr>
          <a:xfrm>
            <a:off x="2114072" y="2734277"/>
            <a:ext cx="8863822" cy="1393908"/>
          </a:xfrm>
          <a:custGeom>
            <a:avLst/>
            <a:gdLst/>
            <a:ahLst/>
            <a:cxnLst/>
            <a:rect l="l" t="t" r="r" b="b"/>
            <a:pathLst>
              <a:path w="4419600" h="925830">
                <a:moveTo>
                  <a:pt x="0" y="0"/>
                </a:moveTo>
                <a:lnTo>
                  <a:pt x="0" y="925830"/>
                </a:lnTo>
                <a:lnTo>
                  <a:pt x="4419600" y="925829"/>
                </a:lnTo>
                <a:lnTo>
                  <a:pt x="4419600" y="0"/>
                </a:lnTo>
                <a:lnTo>
                  <a:pt x="0" y="0"/>
                </a:lnTo>
                <a:close/>
              </a:path>
            </a:pathLst>
          </a:custGeom>
          <a:solidFill>
            <a:srgbClr val="EFF7A7"/>
          </a:solidFill>
        </p:spPr>
        <p:txBody>
          <a:bodyPr wrap="square" lIns="0" tIns="0" rIns="0" bIns="0" rtlCol="0"/>
          <a:lstStyle/>
          <a:p>
            <a:endParaRPr/>
          </a:p>
        </p:txBody>
      </p:sp>
      <p:sp>
        <p:nvSpPr>
          <p:cNvPr id="4" name="object 4"/>
          <p:cNvSpPr txBox="1"/>
          <p:nvPr/>
        </p:nvSpPr>
        <p:spPr>
          <a:xfrm>
            <a:off x="2114072" y="2734277"/>
            <a:ext cx="8863822" cy="1556584"/>
          </a:xfrm>
          <a:prstGeom prst="rect">
            <a:avLst/>
          </a:prstGeom>
          <a:ln w="9525">
            <a:solidFill>
              <a:srgbClr val="000000"/>
            </a:solidFill>
          </a:ln>
        </p:spPr>
        <p:txBody>
          <a:bodyPr vert="horz" wrap="square" lIns="0" tIns="78490" rIns="0" bIns="0" rtlCol="0">
            <a:spAutoFit/>
          </a:bodyPr>
          <a:lstStyle/>
          <a:p>
            <a:pPr marL="172906">
              <a:spcBef>
                <a:spcPts val="618"/>
              </a:spcBef>
            </a:pPr>
            <a:r>
              <a:rPr sz="3200" b="1" dirty="0">
                <a:solidFill>
                  <a:srgbClr val="33339A"/>
                </a:solidFill>
                <a:latin typeface="Arial"/>
                <a:cs typeface="Arial"/>
              </a:rPr>
              <a:t>If (A=True) then</a:t>
            </a:r>
            <a:r>
              <a:rPr sz="3200" b="1" spc="-45" dirty="0">
                <a:solidFill>
                  <a:srgbClr val="33339A"/>
                </a:solidFill>
                <a:latin typeface="Arial"/>
                <a:cs typeface="Arial"/>
              </a:rPr>
              <a:t> </a:t>
            </a:r>
            <a:r>
              <a:rPr sz="3200" b="1" dirty="0">
                <a:solidFill>
                  <a:srgbClr val="33339A"/>
                </a:solidFill>
                <a:latin typeface="Arial"/>
                <a:cs typeface="Arial"/>
              </a:rPr>
              <a:t>Yes</a:t>
            </a:r>
            <a:endParaRPr sz="3200">
              <a:latin typeface="Arial"/>
              <a:cs typeface="Arial"/>
            </a:endParaRPr>
          </a:p>
          <a:p>
            <a:pPr marL="1195553" marR="337849" indent="-1022648">
              <a:spcBef>
                <a:spcPts val="9"/>
              </a:spcBef>
            </a:pPr>
            <a:r>
              <a:rPr sz="3200" b="1" spc="-9" dirty="0">
                <a:solidFill>
                  <a:srgbClr val="33339A"/>
                </a:solidFill>
                <a:latin typeface="Arial"/>
                <a:cs typeface="Arial"/>
              </a:rPr>
              <a:t>else </a:t>
            </a:r>
            <a:r>
              <a:rPr sz="3200" b="1" dirty="0">
                <a:solidFill>
                  <a:srgbClr val="33339A"/>
                </a:solidFill>
                <a:latin typeface="Arial"/>
                <a:cs typeface="Arial"/>
              </a:rPr>
              <a:t>if (B = True </a:t>
            </a:r>
            <a:r>
              <a:rPr sz="3200" b="1" spc="-9" dirty="0">
                <a:solidFill>
                  <a:srgbClr val="33339A"/>
                </a:solidFill>
                <a:latin typeface="Arial"/>
                <a:cs typeface="Arial"/>
              </a:rPr>
              <a:t>and C=True) </a:t>
            </a:r>
            <a:r>
              <a:rPr sz="3200" b="1" dirty="0">
                <a:solidFill>
                  <a:srgbClr val="33339A"/>
                </a:solidFill>
                <a:latin typeface="Arial"/>
                <a:cs typeface="Arial"/>
              </a:rPr>
              <a:t>then</a:t>
            </a:r>
            <a:r>
              <a:rPr sz="3200" b="1" spc="-197" dirty="0">
                <a:solidFill>
                  <a:srgbClr val="33339A"/>
                </a:solidFill>
                <a:latin typeface="Arial"/>
                <a:cs typeface="Arial"/>
              </a:rPr>
              <a:t> </a:t>
            </a:r>
            <a:r>
              <a:rPr sz="3200" b="1" dirty="0">
                <a:solidFill>
                  <a:srgbClr val="33339A"/>
                </a:solidFill>
                <a:latin typeface="Arial"/>
                <a:cs typeface="Arial"/>
              </a:rPr>
              <a:t>Yes  else</a:t>
            </a:r>
            <a:r>
              <a:rPr sz="3200" b="1" spc="-18" dirty="0">
                <a:solidFill>
                  <a:srgbClr val="33339A"/>
                </a:solidFill>
                <a:latin typeface="Arial"/>
                <a:cs typeface="Arial"/>
              </a:rPr>
              <a:t> </a:t>
            </a:r>
            <a:r>
              <a:rPr sz="3200" b="1" dirty="0">
                <a:solidFill>
                  <a:srgbClr val="33339A"/>
                </a:solidFill>
                <a:latin typeface="Arial"/>
                <a:cs typeface="Arial"/>
              </a:rPr>
              <a:t>No</a:t>
            </a:r>
            <a:endParaRPr sz="3200">
              <a:latin typeface="Arial"/>
              <a:cs typeface="Arial"/>
            </a:endParaRPr>
          </a:p>
        </p:txBody>
      </p:sp>
      <p:sp>
        <p:nvSpPr>
          <p:cNvPr id="5" name="object 5"/>
          <p:cNvSpPr/>
          <p:nvPr/>
        </p:nvSpPr>
        <p:spPr>
          <a:xfrm>
            <a:off x="10825069" y="3250539"/>
            <a:ext cx="2455381" cy="114725"/>
          </a:xfrm>
          <a:custGeom>
            <a:avLst/>
            <a:gdLst/>
            <a:ahLst/>
            <a:cxnLst/>
            <a:rect l="l" t="t" r="r" b="b"/>
            <a:pathLst>
              <a:path w="1224279" h="76200">
                <a:moveTo>
                  <a:pt x="76200" y="33527"/>
                </a:moveTo>
                <a:lnTo>
                  <a:pt x="76200" y="0"/>
                </a:lnTo>
                <a:lnTo>
                  <a:pt x="0" y="38099"/>
                </a:lnTo>
                <a:lnTo>
                  <a:pt x="58674" y="67436"/>
                </a:lnTo>
                <a:lnTo>
                  <a:pt x="58674" y="38099"/>
                </a:lnTo>
                <a:lnTo>
                  <a:pt x="60198" y="35051"/>
                </a:lnTo>
                <a:lnTo>
                  <a:pt x="63246" y="33527"/>
                </a:lnTo>
                <a:lnTo>
                  <a:pt x="76200" y="33527"/>
                </a:lnTo>
                <a:close/>
              </a:path>
              <a:path w="1224279" h="76200">
                <a:moveTo>
                  <a:pt x="1223772" y="38099"/>
                </a:moveTo>
                <a:lnTo>
                  <a:pt x="1222248" y="35051"/>
                </a:lnTo>
                <a:lnTo>
                  <a:pt x="1219200" y="33527"/>
                </a:lnTo>
                <a:lnTo>
                  <a:pt x="63246" y="33527"/>
                </a:lnTo>
                <a:lnTo>
                  <a:pt x="60198" y="35051"/>
                </a:lnTo>
                <a:lnTo>
                  <a:pt x="58674" y="38099"/>
                </a:lnTo>
                <a:lnTo>
                  <a:pt x="60198" y="41147"/>
                </a:lnTo>
                <a:lnTo>
                  <a:pt x="63246" y="42671"/>
                </a:lnTo>
                <a:lnTo>
                  <a:pt x="1219200" y="42671"/>
                </a:lnTo>
                <a:lnTo>
                  <a:pt x="1222248" y="41147"/>
                </a:lnTo>
                <a:lnTo>
                  <a:pt x="1223772" y="38099"/>
                </a:lnTo>
                <a:close/>
              </a:path>
              <a:path w="1224279" h="76200">
                <a:moveTo>
                  <a:pt x="76200" y="76199"/>
                </a:moveTo>
                <a:lnTo>
                  <a:pt x="76200" y="42671"/>
                </a:lnTo>
                <a:lnTo>
                  <a:pt x="63246" y="42671"/>
                </a:lnTo>
                <a:lnTo>
                  <a:pt x="60198" y="41147"/>
                </a:lnTo>
                <a:lnTo>
                  <a:pt x="58674" y="38099"/>
                </a:lnTo>
                <a:lnTo>
                  <a:pt x="58674" y="67436"/>
                </a:lnTo>
                <a:lnTo>
                  <a:pt x="76200" y="76199"/>
                </a:lnTo>
                <a:close/>
              </a:path>
            </a:pathLst>
          </a:custGeom>
          <a:solidFill>
            <a:srgbClr val="000000"/>
          </a:solidFill>
        </p:spPr>
        <p:txBody>
          <a:bodyPr wrap="square" lIns="0" tIns="0" rIns="0" bIns="0" rtlCol="0"/>
          <a:lstStyle/>
          <a:p>
            <a:endParaRPr/>
          </a:p>
        </p:txBody>
      </p:sp>
      <p:sp>
        <p:nvSpPr>
          <p:cNvPr id="6" name="object 6"/>
          <p:cNvSpPr txBox="1"/>
          <p:nvPr/>
        </p:nvSpPr>
        <p:spPr>
          <a:xfrm>
            <a:off x="13582533" y="3118986"/>
            <a:ext cx="3335393"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If then else</a:t>
            </a:r>
            <a:r>
              <a:rPr sz="3200" spc="-152" dirty="0">
                <a:latin typeface="Arial"/>
                <a:cs typeface="Arial"/>
              </a:rPr>
              <a:t> </a:t>
            </a:r>
            <a:r>
              <a:rPr sz="3200" spc="-9" dirty="0">
                <a:latin typeface="Arial"/>
                <a:cs typeface="Arial"/>
              </a:rPr>
              <a:t>form</a:t>
            </a:r>
            <a:endParaRPr sz="3200">
              <a:latin typeface="Arial"/>
              <a:cs typeface="Arial"/>
            </a:endParaRPr>
          </a:p>
        </p:txBody>
      </p:sp>
      <p:sp>
        <p:nvSpPr>
          <p:cNvPr id="7" name="object 7"/>
          <p:cNvSpPr/>
          <p:nvPr/>
        </p:nvSpPr>
        <p:spPr>
          <a:xfrm>
            <a:off x="7462931" y="4569876"/>
            <a:ext cx="1631402" cy="805942"/>
          </a:xfrm>
          <a:custGeom>
            <a:avLst/>
            <a:gdLst/>
            <a:ahLst/>
            <a:cxnLst/>
            <a:rect l="l" t="t" r="r" b="b"/>
            <a:pathLst>
              <a:path w="813435" h="535304">
                <a:moveTo>
                  <a:pt x="813053" y="267462"/>
                </a:moveTo>
                <a:lnTo>
                  <a:pt x="798523" y="196320"/>
                </a:lnTo>
                <a:lnTo>
                  <a:pt x="757512" y="132418"/>
                </a:lnTo>
                <a:lnTo>
                  <a:pt x="728288" y="103975"/>
                </a:lnTo>
                <a:lnTo>
                  <a:pt x="693896" y="78295"/>
                </a:lnTo>
                <a:lnTo>
                  <a:pt x="654821" y="55694"/>
                </a:lnTo>
                <a:lnTo>
                  <a:pt x="611547" y="36491"/>
                </a:lnTo>
                <a:lnTo>
                  <a:pt x="564558" y="21002"/>
                </a:lnTo>
                <a:lnTo>
                  <a:pt x="514339" y="9546"/>
                </a:lnTo>
                <a:lnTo>
                  <a:pt x="461373" y="2439"/>
                </a:lnTo>
                <a:lnTo>
                  <a:pt x="406146" y="0"/>
                </a:lnTo>
                <a:lnTo>
                  <a:pt x="351093" y="2439"/>
                </a:lnTo>
                <a:lnTo>
                  <a:pt x="298273" y="9546"/>
                </a:lnTo>
                <a:lnTo>
                  <a:pt x="248173" y="21002"/>
                </a:lnTo>
                <a:lnTo>
                  <a:pt x="201280" y="36491"/>
                </a:lnTo>
                <a:lnTo>
                  <a:pt x="158081" y="55694"/>
                </a:lnTo>
                <a:lnTo>
                  <a:pt x="119062" y="78295"/>
                </a:lnTo>
                <a:lnTo>
                  <a:pt x="84710" y="103975"/>
                </a:lnTo>
                <a:lnTo>
                  <a:pt x="55513" y="132418"/>
                </a:lnTo>
                <a:lnTo>
                  <a:pt x="31956" y="163306"/>
                </a:lnTo>
                <a:lnTo>
                  <a:pt x="3712" y="231145"/>
                </a:lnTo>
                <a:lnTo>
                  <a:pt x="0" y="267462"/>
                </a:lnTo>
                <a:lnTo>
                  <a:pt x="3712" y="303778"/>
                </a:lnTo>
                <a:lnTo>
                  <a:pt x="31956" y="371617"/>
                </a:lnTo>
                <a:lnTo>
                  <a:pt x="55513" y="402505"/>
                </a:lnTo>
                <a:lnTo>
                  <a:pt x="84710" y="430948"/>
                </a:lnTo>
                <a:lnTo>
                  <a:pt x="119062" y="456628"/>
                </a:lnTo>
                <a:lnTo>
                  <a:pt x="158081" y="479229"/>
                </a:lnTo>
                <a:lnTo>
                  <a:pt x="201280" y="498432"/>
                </a:lnTo>
                <a:lnTo>
                  <a:pt x="248173" y="513921"/>
                </a:lnTo>
                <a:lnTo>
                  <a:pt x="298273" y="525377"/>
                </a:lnTo>
                <a:lnTo>
                  <a:pt x="351093" y="532484"/>
                </a:lnTo>
                <a:lnTo>
                  <a:pt x="406146" y="534924"/>
                </a:lnTo>
                <a:lnTo>
                  <a:pt x="461373" y="532484"/>
                </a:lnTo>
                <a:lnTo>
                  <a:pt x="514339" y="525377"/>
                </a:lnTo>
                <a:lnTo>
                  <a:pt x="564558" y="513921"/>
                </a:lnTo>
                <a:lnTo>
                  <a:pt x="611547" y="498432"/>
                </a:lnTo>
                <a:lnTo>
                  <a:pt x="654821" y="479229"/>
                </a:lnTo>
                <a:lnTo>
                  <a:pt x="693896" y="456628"/>
                </a:lnTo>
                <a:lnTo>
                  <a:pt x="728288" y="430948"/>
                </a:lnTo>
                <a:lnTo>
                  <a:pt x="757512" y="402505"/>
                </a:lnTo>
                <a:lnTo>
                  <a:pt x="781085" y="371617"/>
                </a:lnTo>
                <a:lnTo>
                  <a:pt x="809340" y="303778"/>
                </a:lnTo>
                <a:lnTo>
                  <a:pt x="813053" y="267462"/>
                </a:lnTo>
                <a:close/>
              </a:path>
            </a:pathLst>
          </a:custGeom>
          <a:solidFill>
            <a:srgbClr val="BBE0E3"/>
          </a:solidFill>
        </p:spPr>
        <p:txBody>
          <a:bodyPr wrap="square" lIns="0" tIns="0" rIns="0" bIns="0" rtlCol="0"/>
          <a:lstStyle/>
          <a:p>
            <a:endParaRPr/>
          </a:p>
        </p:txBody>
      </p:sp>
      <p:sp>
        <p:nvSpPr>
          <p:cNvPr id="8" name="object 8"/>
          <p:cNvSpPr/>
          <p:nvPr/>
        </p:nvSpPr>
        <p:spPr>
          <a:xfrm>
            <a:off x="7462931" y="4569876"/>
            <a:ext cx="1631402" cy="805942"/>
          </a:xfrm>
          <a:custGeom>
            <a:avLst/>
            <a:gdLst/>
            <a:ahLst/>
            <a:cxnLst/>
            <a:rect l="l" t="t" r="r" b="b"/>
            <a:pathLst>
              <a:path w="813435" h="535304">
                <a:moveTo>
                  <a:pt x="406146" y="0"/>
                </a:moveTo>
                <a:lnTo>
                  <a:pt x="351093" y="2439"/>
                </a:lnTo>
                <a:lnTo>
                  <a:pt x="298273" y="9546"/>
                </a:lnTo>
                <a:lnTo>
                  <a:pt x="248173" y="21002"/>
                </a:lnTo>
                <a:lnTo>
                  <a:pt x="201280" y="36491"/>
                </a:lnTo>
                <a:lnTo>
                  <a:pt x="158081" y="55694"/>
                </a:lnTo>
                <a:lnTo>
                  <a:pt x="119062" y="78295"/>
                </a:lnTo>
                <a:lnTo>
                  <a:pt x="84710" y="103975"/>
                </a:lnTo>
                <a:lnTo>
                  <a:pt x="55513" y="132418"/>
                </a:lnTo>
                <a:lnTo>
                  <a:pt x="31956" y="163306"/>
                </a:lnTo>
                <a:lnTo>
                  <a:pt x="3712" y="231145"/>
                </a:lnTo>
                <a:lnTo>
                  <a:pt x="0" y="267462"/>
                </a:lnTo>
                <a:lnTo>
                  <a:pt x="3712" y="303778"/>
                </a:lnTo>
                <a:lnTo>
                  <a:pt x="31956" y="371617"/>
                </a:lnTo>
                <a:lnTo>
                  <a:pt x="55513" y="402505"/>
                </a:lnTo>
                <a:lnTo>
                  <a:pt x="84710" y="430948"/>
                </a:lnTo>
                <a:lnTo>
                  <a:pt x="119062" y="456628"/>
                </a:lnTo>
                <a:lnTo>
                  <a:pt x="158081" y="479229"/>
                </a:lnTo>
                <a:lnTo>
                  <a:pt x="201280" y="498432"/>
                </a:lnTo>
                <a:lnTo>
                  <a:pt x="248173" y="513921"/>
                </a:lnTo>
                <a:lnTo>
                  <a:pt x="298273" y="525377"/>
                </a:lnTo>
                <a:lnTo>
                  <a:pt x="351093" y="532484"/>
                </a:lnTo>
                <a:lnTo>
                  <a:pt x="406146" y="534924"/>
                </a:lnTo>
                <a:lnTo>
                  <a:pt x="461373" y="532484"/>
                </a:lnTo>
                <a:lnTo>
                  <a:pt x="514339" y="525377"/>
                </a:lnTo>
                <a:lnTo>
                  <a:pt x="564558" y="513921"/>
                </a:lnTo>
                <a:lnTo>
                  <a:pt x="611547" y="498432"/>
                </a:lnTo>
                <a:lnTo>
                  <a:pt x="654821" y="479229"/>
                </a:lnTo>
                <a:lnTo>
                  <a:pt x="693896" y="456628"/>
                </a:lnTo>
                <a:lnTo>
                  <a:pt x="728288" y="430948"/>
                </a:lnTo>
                <a:lnTo>
                  <a:pt x="757512" y="402505"/>
                </a:lnTo>
                <a:lnTo>
                  <a:pt x="781085" y="371617"/>
                </a:lnTo>
                <a:lnTo>
                  <a:pt x="809340" y="303778"/>
                </a:lnTo>
                <a:lnTo>
                  <a:pt x="813053" y="267462"/>
                </a:lnTo>
                <a:lnTo>
                  <a:pt x="809340" y="231145"/>
                </a:lnTo>
                <a:lnTo>
                  <a:pt x="781085" y="163306"/>
                </a:lnTo>
                <a:lnTo>
                  <a:pt x="757512" y="132418"/>
                </a:lnTo>
                <a:lnTo>
                  <a:pt x="728288" y="103975"/>
                </a:lnTo>
                <a:lnTo>
                  <a:pt x="693896" y="78295"/>
                </a:lnTo>
                <a:lnTo>
                  <a:pt x="654821" y="55694"/>
                </a:lnTo>
                <a:lnTo>
                  <a:pt x="611547" y="36491"/>
                </a:lnTo>
                <a:lnTo>
                  <a:pt x="564558" y="21002"/>
                </a:lnTo>
                <a:lnTo>
                  <a:pt x="514339" y="9546"/>
                </a:lnTo>
                <a:lnTo>
                  <a:pt x="461373" y="2439"/>
                </a:lnTo>
                <a:lnTo>
                  <a:pt x="406146" y="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8048759" y="4665480"/>
            <a:ext cx="459747" cy="684693"/>
          </a:xfrm>
          <a:prstGeom prst="rect">
            <a:avLst/>
          </a:prstGeom>
        </p:spPr>
        <p:txBody>
          <a:bodyPr vert="horz" wrap="square" lIns="0" tIns="22751" rIns="0" bIns="0" rtlCol="0">
            <a:spAutoFit/>
          </a:bodyPr>
          <a:lstStyle/>
          <a:p>
            <a:pPr marL="22751">
              <a:spcBef>
                <a:spcPts val="179"/>
              </a:spcBef>
            </a:pPr>
            <a:r>
              <a:rPr sz="4300" dirty="0">
                <a:latin typeface="Arial"/>
                <a:cs typeface="Arial"/>
              </a:rPr>
              <a:t>A</a:t>
            </a:r>
            <a:endParaRPr sz="4300">
              <a:latin typeface="Arial"/>
              <a:cs typeface="Arial"/>
            </a:endParaRPr>
          </a:p>
        </p:txBody>
      </p:sp>
      <p:sp>
        <p:nvSpPr>
          <p:cNvPr id="10" name="object 10"/>
          <p:cNvSpPr/>
          <p:nvPr/>
        </p:nvSpPr>
        <p:spPr>
          <a:xfrm>
            <a:off x="6545983" y="5251341"/>
            <a:ext cx="1232784" cy="609954"/>
          </a:xfrm>
          <a:custGeom>
            <a:avLst/>
            <a:gdLst/>
            <a:ahLst/>
            <a:cxnLst/>
            <a:rect l="l" t="t" r="r" b="b"/>
            <a:pathLst>
              <a:path w="614679" h="405129">
                <a:moveTo>
                  <a:pt x="61019" y="358730"/>
                </a:moveTo>
                <a:lnTo>
                  <a:pt x="42672" y="330708"/>
                </a:lnTo>
                <a:lnTo>
                  <a:pt x="0" y="404622"/>
                </a:lnTo>
                <a:lnTo>
                  <a:pt x="48767" y="398910"/>
                </a:lnTo>
                <a:lnTo>
                  <a:pt x="48767" y="368808"/>
                </a:lnTo>
                <a:lnTo>
                  <a:pt x="50291" y="365760"/>
                </a:lnTo>
                <a:lnTo>
                  <a:pt x="61019" y="358730"/>
                </a:lnTo>
                <a:close/>
              </a:path>
              <a:path w="614679" h="405129">
                <a:moveTo>
                  <a:pt x="66108" y="366501"/>
                </a:moveTo>
                <a:lnTo>
                  <a:pt x="61019" y="358730"/>
                </a:lnTo>
                <a:lnTo>
                  <a:pt x="50291" y="365760"/>
                </a:lnTo>
                <a:lnTo>
                  <a:pt x="48767" y="368808"/>
                </a:lnTo>
                <a:lnTo>
                  <a:pt x="48767" y="372618"/>
                </a:lnTo>
                <a:lnTo>
                  <a:pt x="51815" y="374142"/>
                </a:lnTo>
                <a:lnTo>
                  <a:pt x="55625" y="373380"/>
                </a:lnTo>
                <a:lnTo>
                  <a:pt x="66108" y="366501"/>
                </a:lnTo>
                <a:close/>
              </a:path>
              <a:path w="614679" h="405129">
                <a:moveTo>
                  <a:pt x="84582" y="394716"/>
                </a:moveTo>
                <a:lnTo>
                  <a:pt x="66108" y="366501"/>
                </a:lnTo>
                <a:lnTo>
                  <a:pt x="55625" y="373380"/>
                </a:lnTo>
                <a:lnTo>
                  <a:pt x="51815" y="374142"/>
                </a:lnTo>
                <a:lnTo>
                  <a:pt x="48767" y="372618"/>
                </a:lnTo>
                <a:lnTo>
                  <a:pt x="48767" y="398910"/>
                </a:lnTo>
                <a:lnTo>
                  <a:pt x="84582" y="394716"/>
                </a:lnTo>
                <a:close/>
              </a:path>
              <a:path w="614679" h="405129">
                <a:moveTo>
                  <a:pt x="614172" y="5334"/>
                </a:moveTo>
                <a:lnTo>
                  <a:pt x="613410" y="2286"/>
                </a:lnTo>
                <a:lnTo>
                  <a:pt x="610362" y="0"/>
                </a:lnTo>
                <a:lnTo>
                  <a:pt x="607313" y="762"/>
                </a:lnTo>
                <a:lnTo>
                  <a:pt x="61019" y="358730"/>
                </a:lnTo>
                <a:lnTo>
                  <a:pt x="66108" y="366501"/>
                </a:lnTo>
                <a:lnTo>
                  <a:pt x="611886" y="8382"/>
                </a:lnTo>
                <a:lnTo>
                  <a:pt x="614172" y="5334"/>
                </a:lnTo>
                <a:close/>
              </a:path>
            </a:pathLst>
          </a:custGeom>
          <a:solidFill>
            <a:srgbClr val="000000"/>
          </a:solidFill>
        </p:spPr>
        <p:txBody>
          <a:bodyPr wrap="square" lIns="0" tIns="0" rIns="0" bIns="0" rtlCol="0"/>
          <a:lstStyle/>
          <a:p>
            <a:endParaRPr/>
          </a:p>
        </p:txBody>
      </p:sp>
      <p:sp>
        <p:nvSpPr>
          <p:cNvPr id="11" name="object 11"/>
          <p:cNvSpPr txBox="1"/>
          <p:nvPr/>
        </p:nvSpPr>
        <p:spPr>
          <a:xfrm>
            <a:off x="5635657" y="5872384"/>
            <a:ext cx="841806"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Yes</a:t>
            </a:r>
            <a:endParaRPr sz="3200">
              <a:latin typeface="Arial"/>
              <a:cs typeface="Arial"/>
            </a:endParaRPr>
          </a:p>
        </p:txBody>
      </p:sp>
      <p:sp>
        <p:nvSpPr>
          <p:cNvPr id="12" name="object 12"/>
          <p:cNvSpPr txBox="1"/>
          <p:nvPr/>
        </p:nvSpPr>
        <p:spPr>
          <a:xfrm>
            <a:off x="6094130" y="5069322"/>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
        <p:nvSpPr>
          <p:cNvPr id="13" name="object 13"/>
          <p:cNvSpPr/>
          <p:nvPr/>
        </p:nvSpPr>
        <p:spPr>
          <a:xfrm>
            <a:off x="8982007" y="5251341"/>
            <a:ext cx="961521" cy="678789"/>
          </a:xfrm>
          <a:custGeom>
            <a:avLst/>
            <a:gdLst/>
            <a:ahLst/>
            <a:cxnLst/>
            <a:rect l="l" t="t" r="r" b="b"/>
            <a:pathLst>
              <a:path w="479425" h="450850">
                <a:moveTo>
                  <a:pt x="426531" y="395075"/>
                </a:moveTo>
                <a:lnTo>
                  <a:pt x="7620" y="762"/>
                </a:lnTo>
                <a:lnTo>
                  <a:pt x="4572" y="0"/>
                </a:lnTo>
                <a:lnTo>
                  <a:pt x="762" y="1524"/>
                </a:lnTo>
                <a:lnTo>
                  <a:pt x="0" y="4572"/>
                </a:lnTo>
                <a:lnTo>
                  <a:pt x="1524" y="8382"/>
                </a:lnTo>
                <a:lnTo>
                  <a:pt x="420271" y="401795"/>
                </a:lnTo>
                <a:lnTo>
                  <a:pt x="426531" y="395075"/>
                </a:lnTo>
                <a:close/>
              </a:path>
              <a:path w="479425" h="450850">
                <a:moveTo>
                  <a:pt x="437388" y="437808"/>
                </a:moveTo>
                <a:lnTo>
                  <a:pt x="437388" y="406908"/>
                </a:lnTo>
                <a:lnTo>
                  <a:pt x="436625" y="410718"/>
                </a:lnTo>
                <a:lnTo>
                  <a:pt x="432816" y="412242"/>
                </a:lnTo>
                <a:lnTo>
                  <a:pt x="429768" y="410718"/>
                </a:lnTo>
                <a:lnTo>
                  <a:pt x="420271" y="401795"/>
                </a:lnTo>
                <a:lnTo>
                  <a:pt x="397763" y="425958"/>
                </a:lnTo>
                <a:lnTo>
                  <a:pt x="437388" y="437808"/>
                </a:lnTo>
                <a:close/>
              </a:path>
              <a:path w="479425" h="450850">
                <a:moveTo>
                  <a:pt x="437388" y="406908"/>
                </a:moveTo>
                <a:lnTo>
                  <a:pt x="435863" y="403860"/>
                </a:lnTo>
                <a:lnTo>
                  <a:pt x="426531" y="395075"/>
                </a:lnTo>
                <a:lnTo>
                  <a:pt x="420271" y="401795"/>
                </a:lnTo>
                <a:lnTo>
                  <a:pt x="429768" y="410718"/>
                </a:lnTo>
                <a:lnTo>
                  <a:pt x="432816" y="412242"/>
                </a:lnTo>
                <a:lnTo>
                  <a:pt x="436625" y="410718"/>
                </a:lnTo>
                <a:lnTo>
                  <a:pt x="437388" y="406908"/>
                </a:lnTo>
                <a:close/>
              </a:path>
              <a:path w="479425" h="450850">
                <a:moveTo>
                  <a:pt x="479298" y="450342"/>
                </a:moveTo>
                <a:lnTo>
                  <a:pt x="449580" y="370332"/>
                </a:lnTo>
                <a:lnTo>
                  <a:pt x="426531" y="395075"/>
                </a:lnTo>
                <a:lnTo>
                  <a:pt x="435863" y="403860"/>
                </a:lnTo>
                <a:lnTo>
                  <a:pt x="437388" y="406908"/>
                </a:lnTo>
                <a:lnTo>
                  <a:pt x="437388" y="437808"/>
                </a:lnTo>
                <a:lnTo>
                  <a:pt x="479298" y="450342"/>
                </a:lnTo>
                <a:close/>
              </a:path>
            </a:pathLst>
          </a:custGeom>
          <a:solidFill>
            <a:srgbClr val="000000"/>
          </a:solidFill>
        </p:spPr>
        <p:txBody>
          <a:bodyPr wrap="square" lIns="0" tIns="0" rIns="0" bIns="0" rtlCol="0"/>
          <a:lstStyle/>
          <a:p>
            <a:endParaRPr/>
          </a:p>
        </p:txBody>
      </p:sp>
      <p:sp>
        <p:nvSpPr>
          <p:cNvPr id="14" name="object 14"/>
          <p:cNvSpPr/>
          <p:nvPr/>
        </p:nvSpPr>
        <p:spPr>
          <a:xfrm>
            <a:off x="9449650" y="5946575"/>
            <a:ext cx="1631402" cy="805942"/>
          </a:xfrm>
          <a:custGeom>
            <a:avLst/>
            <a:gdLst/>
            <a:ahLst/>
            <a:cxnLst/>
            <a:rect l="l" t="t" r="r" b="b"/>
            <a:pathLst>
              <a:path w="813435" h="535304">
                <a:moveTo>
                  <a:pt x="813053" y="267461"/>
                </a:moveTo>
                <a:lnTo>
                  <a:pt x="798523" y="196320"/>
                </a:lnTo>
                <a:lnTo>
                  <a:pt x="757512" y="132418"/>
                </a:lnTo>
                <a:lnTo>
                  <a:pt x="728288" y="103975"/>
                </a:lnTo>
                <a:lnTo>
                  <a:pt x="693896" y="78295"/>
                </a:lnTo>
                <a:lnTo>
                  <a:pt x="654821" y="55694"/>
                </a:lnTo>
                <a:lnTo>
                  <a:pt x="611547" y="36491"/>
                </a:lnTo>
                <a:lnTo>
                  <a:pt x="564558" y="21002"/>
                </a:lnTo>
                <a:lnTo>
                  <a:pt x="514339" y="9546"/>
                </a:lnTo>
                <a:lnTo>
                  <a:pt x="461373" y="2439"/>
                </a:lnTo>
                <a:lnTo>
                  <a:pt x="406146" y="0"/>
                </a:lnTo>
                <a:lnTo>
                  <a:pt x="351093" y="2439"/>
                </a:lnTo>
                <a:lnTo>
                  <a:pt x="298273" y="9546"/>
                </a:lnTo>
                <a:lnTo>
                  <a:pt x="248173" y="21002"/>
                </a:lnTo>
                <a:lnTo>
                  <a:pt x="201280" y="36491"/>
                </a:lnTo>
                <a:lnTo>
                  <a:pt x="158081" y="55694"/>
                </a:lnTo>
                <a:lnTo>
                  <a:pt x="119062" y="78295"/>
                </a:lnTo>
                <a:lnTo>
                  <a:pt x="84710" y="103975"/>
                </a:lnTo>
                <a:lnTo>
                  <a:pt x="55513" y="132418"/>
                </a:lnTo>
                <a:lnTo>
                  <a:pt x="31956" y="163306"/>
                </a:lnTo>
                <a:lnTo>
                  <a:pt x="3712" y="231145"/>
                </a:lnTo>
                <a:lnTo>
                  <a:pt x="0" y="267462"/>
                </a:lnTo>
                <a:lnTo>
                  <a:pt x="3712" y="303778"/>
                </a:lnTo>
                <a:lnTo>
                  <a:pt x="31956" y="371617"/>
                </a:lnTo>
                <a:lnTo>
                  <a:pt x="55513" y="402505"/>
                </a:lnTo>
                <a:lnTo>
                  <a:pt x="84710" y="430948"/>
                </a:lnTo>
                <a:lnTo>
                  <a:pt x="119062" y="456628"/>
                </a:lnTo>
                <a:lnTo>
                  <a:pt x="158081" y="479229"/>
                </a:lnTo>
                <a:lnTo>
                  <a:pt x="201280" y="498432"/>
                </a:lnTo>
                <a:lnTo>
                  <a:pt x="248173" y="513921"/>
                </a:lnTo>
                <a:lnTo>
                  <a:pt x="298273" y="525377"/>
                </a:lnTo>
                <a:lnTo>
                  <a:pt x="351093" y="532484"/>
                </a:lnTo>
                <a:lnTo>
                  <a:pt x="406146" y="534924"/>
                </a:lnTo>
                <a:lnTo>
                  <a:pt x="461373" y="532484"/>
                </a:lnTo>
                <a:lnTo>
                  <a:pt x="514339" y="525377"/>
                </a:lnTo>
                <a:lnTo>
                  <a:pt x="564558" y="513921"/>
                </a:lnTo>
                <a:lnTo>
                  <a:pt x="611547" y="498432"/>
                </a:lnTo>
                <a:lnTo>
                  <a:pt x="654821" y="479229"/>
                </a:lnTo>
                <a:lnTo>
                  <a:pt x="693896" y="456628"/>
                </a:lnTo>
                <a:lnTo>
                  <a:pt x="728288" y="430948"/>
                </a:lnTo>
                <a:lnTo>
                  <a:pt x="757512" y="402505"/>
                </a:lnTo>
                <a:lnTo>
                  <a:pt x="781085" y="371617"/>
                </a:lnTo>
                <a:lnTo>
                  <a:pt x="809340" y="303778"/>
                </a:lnTo>
                <a:lnTo>
                  <a:pt x="813053" y="267461"/>
                </a:lnTo>
                <a:close/>
              </a:path>
            </a:pathLst>
          </a:custGeom>
          <a:solidFill>
            <a:srgbClr val="BBE0E3"/>
          </a:solidFill>
        </p:spPr>
        <p:txBody>
          <a:bodyPr wrap="square" lIns="0" tIns="0" rIns="0" bIns="0" rtlCol="0"/>
          <a:lstStyle/>
          <a:p>
            <a:endParaRPr/>
          </a:p>
        </p:txBody>
      </p:sp>
      <p:sp>
        <p:nvSpPr>
          <p:cNvPr id="15" name="object 15"/>
          <p:cNvSpPr/>
          <p:nvPr/>
        </p:nvSpPr>
        <p:spPr>
          <a:xfrm>
            <a:off x="9449650" y="5946575"/>
            <a:ext cx="1631402" cy="805942"/>
          </a:xfrm>
          <a:custGeom>
            <a:avLst/>
            <a:gdLst/>
            <a:ahLst/>
            <a:cxnLst/>
            <a:rect l="l" t="t" r="r" b="b"/>
            <a:pathLst>
              <a:path w="813435" h="535304">
                <a:moveTo>
                  <a:pt x="406146" y="0"/>
                </a:moveTo>
                <a:lnTo>
                  <a:pt x="351093" y="2439"/>
                </a:lnTo>
                <a:lnTo>
                  <a:pt x="298273" y="9546"/>
                </a:lnTo>
                <a:lnTo>
                  <a:pt x="248173" y="21002"/>
                </a:lnTo>
                <a:lnTo>
                  <a:pt x="201280" y="36491"/>
                </a:lnTo>
                <a:lnTo>
                  <a:pt x="158081" y="55694"/>
                </a:lnTo>
                <a:lnTo>
                  <a:pt x="119062" y="78295"/>
                </a:lnTo>
                <a:lnTo>
                  <a:pt x="84710" y="103975"/>
                </a:lnTo>
                <a:lnTo>
                  <a:pt x="55513" y="132418"/>
                </a:lnTo>
                <a:lnTo>
                  <a:pt x="31956" y="163306"/>
                </a:lnTo>
                <a:lnTo>
                  <a:pt x="3712" y="231145"/>
                </a:lnTo>
                <a:lnTo>
                  <a:pt x="0" y="267462"/>
                </a:lnTo>
                <a:lnTo>
                  <a:pt x="3712" y="303778"/>
                </a:lnTo>
                <a:lnTo>
                  <a:pt x="31956" y="371617"/>
                </a:lnTo>
                <a:lnTo>
                  <a:pt x="55513" y="402505"/>
                </a:lnTo>
                <a:lnTo>
                  <a:pt x="84710" y="430948"/>
                </a:lnTo>
                <a:lnTo>
                  <a:pt x="119062" y="456628"/>
                </a:lnTo>
                <a:lnTo>
                  <a:pt x="158081" y="479229"/>
                </a:lnTo>
                <a:lnTo>
                  <a:pt x="201280" y="498432"/>
                </a:lnTo>
                <a:lnTo>
                  <a:pt x="248173" y="513921"/>
                </a:lnTo>
                <a:lnTo>
                  <a:pt x="298273" y="525377"/>
                </a:lnTo>
                <a:lnTo>
                  <a:pt x="351093" y="532484"/>
                </a:lnTo>
                <a:lnTo>
                  <a:pt x="406146" y="534924"/>
                </a:lnTo>
                <a:lnTo>
                  <a:pt x="461373" y="532484"/>
                </a:lnTo>
                <a:lnTo>
                  <a:pt x="514339" y="525377"/>
                </a:lnTo>
                <a:lnTo>
                  <a:pt x="564558" y="513921"/>
                </a:lnTo>
                <a:lnTo>
                  <a:pt x="611547" y="498432"/>
                </a:lnTo>
                <a:lnTo>
                  <a:pt x="654821" y="479229"/>
                </a:lnTo>
                <a:lnTo>
                  <a:pt x="693896" y="456628"/>
                </a:lnTo>
                <a:lnTo>
                  <a:pt x="728288" y="430948"/>
                </a:lnTo>
                <a:lnTo>
                  <a:pt x="757512" y="402505"/>
                </a:lnTo>
                <a:lnTo>
                  <a:pt x="781085" y="371617"/>
                </a:lnTo>
                <a:lnTo>
                  <a:pt x="809340" y="303778"/>
                </a:lnTo>
                <a:lnTo>
                  <a:pt x="813053" y="267461"/>
                </a:lnTo>
                <a:lnTo>
                  <a:pt x="809340" y="231145"/>
                </a:lnTo>
                <a:lnTo>
                  <a:pt x="781085" y="163306"/>
                </a:lnTo>
                <a:lnTo>
                  <a:pt x="757512" y="132418"/>
                </a:lnTo>
                <a:lnTo>
                  <a:pt x="728288" y="103975"/>
                </a:lnTo>
                <a:lnTo>
                  <a:pt x="693896" y="78295"/>
                </a:lnTo>
                <a:lnTo>
                  <a:pt x="654821" y="55694"/>
                </a:lnTo>
                <a:lnTo>
                  <a:pt x="611547" y="36491"/>
                </a:lnTo>
                <a:lnTo>
                  <a:pt x="564558" y="21002"/>
                </a:lnTo>
                <a:lnTo>
                  <a:pt x="514339" y="9546"/>
                </a:lnTo>
                <a:lnTo>
                  <a:pt x="461373" y="2439"/>
                </a:lnTo>
                <a:lnTo>
                  <a:pt x="406146" y="0"/>
                </a:lnTo>
                <a:close/>
              </a:path>
            </a:pathLst>
          </a:custGeom>
          <a:ln w="9525">
            <a:solidFill>
              <a:srgbClr val="000000"/>
            </a:solidFill>
          </a:ln>
        </p:spPr>
        <p:txBody>
          <a:bodyPr wrap="square" lIns="0" tIns="0" rIns="0" bIns="0" rtlCol="0"/>
          <a:lstStyle/>
          <a:p>
            <a:endParaRPr/>
          </a:p>
        </p:txBody>
      </p:sp>
      <p:sp>
        <p:nvSpPr>
          <p:cNvPr id="16" name="object 16"/>
          <p:cNvSpPr txBox="1"/>
          <p:nvPr/>
        </p:nvSpPr>
        <p:spPr>
          <a:xfrm>
            <a:off x="10035477" y="6042179"/>
            <a:ext cx="459747" cy="684693"/>
          </a:xfrm>
          <a:prstGeom prst="rect">
            <a:avLst/>
          </a:prstGeom>
        </p:spPr>
        <p:txBody>
          <a:bodyPr vert="horz" wrap="square" lIns="0" tIns="22751" rIns="0" bIns="0" rtlCol="0">
            <a:spAutoFit/>
          </a:bodyPr>
          <a:lstStyle/>
          <a:p>
            <a:pPr marL="22751">
              <a:spcBef>
                <a:spcPts val="179"/>
              </a:spcBef>
            </a:pPr>
            <a:r>
              <a:rPr sz="4300" dirty="0">
                <a:latin typeface="Arial"/>
                <a:cs typeface="Arial"/>
              </a:rPr>
              <a:t>B</a:t>
            </a:r>
            <a:endParaRPr sz="4300">
              <a:latin typeface="Arial"/>
              <a:cs typeface="Arial"/>
            </a:endParaRPr>
          </a:p>
        </p:txBody>
      </p:sp>
      <p:sp>
        <p:nvSpPr>
          <p:cNvPr id="17" name="object 17"/>
          <p:cNvSpPr/>
          <p:nvPr/>
        </p:nvSpPr>
        <p:spPr>
          <a:xfrm>
            <a:off x="8532703" y="6628040"/>
            <a:ext cx="1096516" cy="678789"/>
          </a:xfrm>
          <a:custGeom>
            <a:avLst/>
            <a:gdLst/>
            <a:ahLst/>
            <a:cxnLst/>
            <a:rect l="l" t="t" r="r" b="b"/>
            <a:pathLst>
              <a:path w="546735" h="450850">
                <a:moveTo>
                  <a:pt x="55846" y="398552"/>
                </a:moveTo>
                <a:lnTo>
                  <a:pt x="34289" y="372618"/>
                </a:lnTo>
                <a:lnTo>
                  <a:pt x="0" y="450342"/>
                </a:lnTo>
                <a:lnTo>
                  <a:pt x="44196" y="440205"/>
                </a:lnTo>
                <a:lnTo>
                  <a:pt x="44196" y="409956"/>
                </a:lnTo>
                <a:lnTo>
                  <a:pt x="45720" y="406908"/>
                </a:lnTo>
                <a:lnTo>
                  <a:pt x="55846" y="398552"/>
                </a:lnTo>
                <a:close/>
              </a:path>
              <a:path w="546735" h="450850">
                <a:moveTo>
                  <a:pt x="61715" y="405613"/>
                </a:moveTo>
                <a:lnTo>
                  <a:pt x="55846" y="398552"/>
                </a:lnTo>
                <a:lnTo>
                  <a:pt x="45720" y="406908"/>
                </a:lnTo>
                <a:lnTo>
                  <a:pt x="44196" y="409956"/>
                </a:lnTo>
                <a:lnTo>
                  <a:pt x="44958" y="413004"/>
                </a:lnTo>
                <a:lnTo>
                  <a:pt x="48767" y="415289"/>
                </a:lnTo>
                <a:lnTo>
                  <a:pt x="51815" y="413766"/>
                </a:lnTo>
                <a:lnTo>
                  <a:pt x="61715" y="405613"/>
                </a:lnTo>
                <a:close/>
              </a:path>
              <a:path w="546735" h="450850">
                <a:moveTo>
                  <a:pt x="83058" y="431292"/>
                </a:moveTo>
                <a:lnTo>
                  <a:pt x="61715" y="405613"/>
                </a:lnTo>
                <a:lnTo>
                  <a:pt x="51815" y="413766"/>
                </a:lnTo>
                <a:lnTo>
                  <a:pt x="48767" y="415289"/>
                </a:lnTo>
                <a:lnTo>
                  <a:pt x="44958" y="413004"/>
                </a:lnTo>
                <a:lnTo>
                  <a:pt x="44196" y="409956"/>
                </a:lnTo>
                <a:lnTo>
                  <a:pt x="44196" y="440205"/>
                </a:lnTo>
                <a:lnTo>
                  <a:pt x="83058" y="431292"/>
                </a:lnTo>
                <a:close/>
              </a:path>
              <a:path w="546735" h="450850">
                <a:moveTo>
                  <a:pt x="546353" y="5334"/>
                </a:moveTo>
                <a:lnTo>
                  <a:pt x="544829" y="1524"/>
                </a:lnTo>
                <a:lnTo>
                  <a:pt x="541782" y="0"/>
                </a:lnTo>
                <a:lnTo>
                  <a:pt x="537972" y="762"/>
                </a:lnTo>
                <a:lnTo>
                  <a:pt x="55846" y="398552"/>
                </a:lnTo>
                <a:lnTo>
                  <a:pt x="61715" y="405613"/>
                </a:lnTo>
                <a:lnTo>
                  <a:pt x="544067" y="8382"/>
                </a:lnTo>
                <a:lnTo>
                  <a:pt x="546353" y="5334"/>
                </a:lnTo>
                <a:close/>
              </a:path>
            </a:pathLst>
          </a:custGeom>
          <a:solidFill>
            <a:srgbClr val="000000"/>
          </a:solidFill>
        </p:spPr>
        <p:txBody>
          <a:bodyPr wrap="square" lIns="0" tIns="0" rIns="0" bIns="0" rtlCol="0"/>
          <a:lstStyle/>
          <a:p>
            <a:endParaRPr/>
          </a:p>
        </p:txBody>
      </p:sp>
      <p:sp>
        <p:nvSpPr>
          <p:cNvPr id="18" name="object 18"/>
          <p:cNvSpPr/>
          <p:nvPr/>
        </p:nvSpPr>
        <p:spPr>
          <a:xfrm>
            <a:off x="10815900" y="6628040"/>
            <a:ext cx="927135" cy="810723"/>
          </a:xfrm>
          <a:custGeom>
            <a:avLst/>
            <a:gdLst/>
            <a:ahLst/>
            <a:cxnLst/>
            <a:rect l="l" t="t" r="r" b="b"/>
            <a:pathLst>
              <a:path w="462279" h="538479">
                <a:moveTo>
                  <a:pt x="416073" y="477164"/>
                </a:moveTo>
                <a:lnTo>
                  <a:pt x="8382" y="1524"/>
                </a:lnTo>
                <a:lnTo>
                  <a:pt x="4572" y="0"/>
                </a:lnTo>
                <a:lnTo>
                  <a:pt x="1524" y="762"/>
                </a:lnTo>
                <a:lnTo>
                  <a:pt x="0" y="3810"/>
                </a:lnTo>
                <a:lnTo>
                  <a:pt x="762" y="7620"/>
                </a:lnTo>
                <a:lnTo>
                  <a:pt x="408661" y="483503"/>
                </a:lnTo>
                <a:lnTo>
                  <a:pt x="416073" y="477164"/>
                </a:lnTo>
                <a:close/>
              </a:path>
              <a:path w="462279" h="538479">
                <a:moveTo>
                  <a:pt x="425196" y="522702"/>
                </a:moveTo>
                <a:lnTo>
                  <a:pt x="425196" y="489965"/>
                </a:lnTo>
                <a:lnTo>
                  <a:pt x="423672" y="493013"/>
                </a:lnTo>
                <a:lnTo>
                  <a:pt x="419862" y="494537"/>
                </a:lnTo>
                <a:lnTo>
                  <a:pt x="416813" y="493013"/>
                </a:lnTo>
                <a:lnTo>
                  <a:pt x="408661" y="483503"/>
                </a:lnTo>
                <a:lnTo>
                  <a:pt x="383286" y="505205"/>
                </a:lnTo>
                <a:lnTo>
                  <a:pt x="425196" y="522702"/>
                </a:lnTo>
                <a:close/>
              </a:path>
              <a:path w="462279" h="538479">
                <a:moveTo>
                  <a:pt x="425196" y="489965"/>
                </a:moveTo>
                <a:lnTo>
                  <a:pt x="424434" y="486917"/>
                </a:lnTo>
                <a:lnTo>
                  <a:pt x="416073" y="477164"/>
                </a:lnTo>
                <a:lnTo>
                  <a:pt x="408661" y="483503"/>
                </a:lnTo>
                <a:lnTo>
                  <a:pt x="416813" y="493013"/>
                </a:lnTo>
                <a:lnTo>
                  <a:pt x="419862" y="494537"/>
                </a:lnTo>
                <a:lnTo>
                  <a:pt x="423672" y="493013"/>
                </a:lnTo>
                <a:lnTo>
                  <a:pt x="425196" y="489965"/>
                </a:lnTo>
                <a:close/>
              </a:path>
              <a:path w="462279" h="538479">
                <a:moveTo>
                  <a:pt x="461772" y="537971"/>
                </a:moveTo>
                <a:lnTo>
                  <a:pt x="441198" y="455675"/>
                </a:lnTo>
                <a:lnTo>
                  <a:pt x="416073" y="477164"/>
                </a:lnTo>
                <a:lnTo>
                  <a:pt x="424434" y="486917"/>
                </a:lnTo>
                <a:lnTo>
                  <a:pt x="425196" y="489965"/>
                </a:lnTo>
                <a:lnTo>
                  <a:pt x="425196" y="522702"/>
                </a:lnTo>
                <a:lnTo>
                  <a:pt x="461772" y="537971"/>
                </a:lnTo>
                <a:close/>
              </a:path>
            </a:pathLst>
          </a:custGeom>
          <a:solidFill>
            <a:srgbClr val="000000"/>
          </a:solidFill>
        </p:spPr>
        <p:txBody>
          <a:bodyPr wrap="square" lIns="0" tIns="0" rIns="0" bIns="0" rtlCol="0"/>
          <a:lstStyle/>
          <a:p>
            <a:endParaRPr/>
          </a:p>
        </p:txBody>
      </p:sp>
      <p:sp>
        <p:nvSpPr>
          <p:cNvPr id="19" name="object 19"/>
          <p:cNvSpPr txBox="1"/>
          <p:nvPr/>
        </p:nvSpPr>
        <p:spPr>
          <a:xfrm>
            <a:off x="7622378" y="7478533"/>
            <a:ext cx="638042"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No</a:t>
            </a:r>
            <a:endParaRPr sz="3200">
              <a:latin typeface="Arial"/>
              <a:cs typeface="Arial"/>
            </a:endParaRPr>
          </a:p>
        </p:txBody>
      </p:sp>
      <p:sp>
        <p:nvSpPr>
          <p:cNvPr id="20" name="object 20"/>
          <p:cNvSpPr txBox="1"/>
          <p:nvPr/>
        </p:nvSpPr>
        <p:spPr>
          <a:xfrm>
            <a:off x="7995250" y="6446009"/>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21" name="object 21"/>
          <p:cNvSpPr txBox="1"/>
          <p:nvPr/>
        </p:nvSpPr>
        <p:spPr>
          <a:xfrm>
            <a:off x="9456272" y="5069310"/>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22" name="object 22"/>
          <p:cNvSpPr txBox="1"/>
          <p:nvPr/>
        </p:nvSpPr>
        <p:spPr>
          <a:xfrm>
            <a:off x="11901450" y="6560723"/>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
        <p:nvSpPr>
          <p:cNvPr id="23" name="object 23"/>
          <p:cNvSpPr/>
          <p:nvPr/>
        </p:nvSpPr>
        <p:spPr>
          <a:xfrm>
            <a:off x="11130720" y="7437999"/>
            <a:ext cx="1631402" cy="805942"/>
          </a:xfrm>
          <a:custGeom>
            <a:avLst/>
            <a:gdLst/>
            <a:ahLst/>
            <a:cxnLst/>
            <a:rect l="l" t="t" r="r" b="b"/>
            <a:pathLst>
              <a:path w="813435" h="535304">
                <a:moveTo>
                  <a:pt x="813053" y="267462"/>
                </a:moveTo>
                <a:lnTo>
                  <a:pt x="798523" y="196320"/>
                </a:lnTo>
                <a:lnTo>
                  <a:pt x="757512" y="132418"/>
                </a:lnTo>
                <a:lnTo>
                  <a:pt x="728288" y="103975"/>
                </a:lnTo>
                <a:lnTo>
                  <a:pt x="693896" y="78295"/>
                </a:lnTo>
                <a:lnTo>
                  <a:pt x="654821" y="55694"/>
                </a:lnTo>
                <a:lnTo>
                  <a:pt x="611547" y="36491"/>
                </a:lnTo>
                <a:lnTo>
                  <a:pt x="564558" y="21002"/>
                </a:lnTo>
                <a:lnTo>
                  <a:pt x="514339" y="9546"/>
                </a:lnTo>
                <a:lnTo>
                  <a:pt x="461373" y="2439"/>
                </a:lnTo>
                <a:lnTo>
                  <a:pt x="406146" y="0"/>
                </a:lnTo>
                <a:lnTo>
                  <a:pt x="351093" y="2439"/>
                </a:lnTo>
                <a:lnTo>
                  <a:pt x="298273" y="9546"/>
                </a:lnTo>
                <a:lnTo>
                  <a:pt x="248173" y="21002"/>
                </a:lnTo>
                <a:lnTo>
                  <a:pt x="201280" y="36491"/>
                </a:lnTo>
                <a:lnTo>
                  <a:pt x="158081" y="55694"/>
                </a:lnTo>
                <a:lnTo>
                  <a:pt x="119062" y="78295"/>
                </a:lnTo>
                <a:lnTo>
                  <a:pt x="84710" y="103975"/>
                </a:lnTo>
                <a:lnTo>
                  <a:pt x="55513" y="132418"/>
                </a:lnTo>
                <a:lnTo>
                  <a:pt x="31956" y="163306"/>
                </a:lnTo>
                <a:lnTo>
                  <a:pt x="3712" y="231145"/>
                </a:lnTo>
                <a:lnTo>
                  <a:pt x="0" y="267462"/>
                </a:lnTo>
                <a:lnTo>
                  <a:pt x="3712" y="303778"/>
                </a:lnTo>
                <a:lnTo>
                  <a:pt x="31956" y="371617"/>
                </a:lnTo>
                <a:lnTo>
                  <a:pt x="55513" y="402505"/>
                </a:lnTo>
                <a:lnTo>
                  <a:pt x="84710" y="430948"/>
                </a:lnTo>
                <a:lnTo>
                  <a:pt x="119062" y="456628"/>
                </a:lnTo>
                <a:lnTo>
                  <a:pt x="158081" y="479229"/>
                </a:lnTo>
                <a:lnTo>
                  <a:pt x="201280" y="498432"/>
                </a:lnTo>
                <a:lnTo>
                  <a:pt x="248173" y="513921"/>
                </a:lnTo>
                <a:lnTo>
                  <a:pt x="298273" y="525377"/>
                </a:lnTo>
                <a:lnTo>
                  <a:pt x="351093" y="532484"/>
                </a:lnTo>
                <a:lnTo>
                  <a:pt x="406146" y="534924"/>
                </a:lnTo>
                <a:lnTo>
                  <a:pt x="461373" y="532484"/>
                </a:lnTo>
                <a:lnTo>
                  <a:pt x="514339" y="525377"/>
                </a:lnTo>
                <a:lnTo>
                  <a:pt x="564558" y="513921"/>
                </a:lnTo>
                <a:lnTo>
                  <a:pt x="611547" y="498432"/>
                </a:lnTo>
                <a:lnTo>
                  <a:pt x="654821" y="479229"/>
                </a:lnTo>
                <a:lnTo>
                  <a:pt x="693896" y="456628"/>
                </a:lnTo>
                <a:lnTo>
                  <a:pt x="728288" y="430948"/>
                </a:lnTo>
                <a:lnTo>
                  <a:pt x="757512" y="402505"/>
                </a:lnTo>
                <a:lnTo>
                  <a:pt x="781085" y="371617"/>
                </a:lnTo>
                <a:lnTo>
                  <a:pt x="809340" y="303778"/>
                </a:lnTo>
                <a:lnTo>
                  <a:pt x="813053" y="267462"/>
                </a:lnTo>
                <a:close/>
              </a:path>
            </a:pathLst>
          </a:custGeom>
          <a:solidFill>
            <a:srgbClr val="BBE0E3"/>
          </a:solidFill>
        </p:spPr>
        <p:txBody>
          <a:bodyPr wrap="square" lIns="0" tIns="0" rIns="0" bIns="0" rtlCol="0"/>
          <a:lstStyle/>
          <a:p>
            <a:endParaRPr/>
          </a:p>
        </p:txBody>
      </p:sp>
      <p:sp>
        <p:nvSpPr>
          <p:cNvPr id="24" name="object 24"/>
          <p:cNvSpPr/>
          <p:nvPr/>
        </p:nvSpPr>
        <p:spPr>
          <a:xfrm>
            <a:off x="11130720" y="7437999"/>
            <a:ext cx="1631402" cy="805942"/>
          </a:xfrm>
          <a:custGeom>
            <a:avLst/>
            <a:gdLst/>
            <a:ahLst/>
            <a:cxnLst/>
            <a:rect l="l" t="t" r="r" b="b"/>
            <a:pathLst>
              <a:path w="813435" h="535304">
                <a:moveTo>
                  <a:pt x="406146" y="0"/>
                </a:moveTo>
                <a:lnTo>
                  <a:pt x="351093" y="2439"/>
                </a:lnTo>
                <a:lnTo>
                  <a:pt x="298273" y="9546"/>
                </a:lnTo>
                <a:lnTo>
                  <a:pt x="248173" y="21002"/>
                </a:lnTo>
                <a:lnTo>
                  <a:pt x="201280" y="36491"/>
                </a:lnTo>
                <a:lnTo>
                  <a:pt x="158081" y="55694"/>
                </a:lnTo>
                <a:lnTo>
                  <a:pt x="119062" y="78295"/>
                </a:lnTo>
                <a:lnTo>
                  <a:pt x="84710" y="103975"/>
                </a:lnTo>
                <a:lnTo>
                  <a:pt x="55513" y="132418"/>
                </a:lnTo>
                <a:lnTo>
                  <a:pt x="31956" y="163306"/>
                </a:lnTo>
                <a:lnTo>
                  <a:pt x="3712" y="231145"/>
                </a:lnTo>
                <a:lnTo>
                  <a:pt x="0" y="267462"/>
                </a:lnTo>
                <a:lnTo>
                  <a:pt x="3712" y="303778"/>
                </a:lnTo>
                <a:lnTo>
                  <a:pt x="31956" y="371617"/>
                </a:lnTo>
                <a:lnTo>
                  <a:pt x="55513" y="402505"/>
                </a:lnTo>
                <a:lnTo>
                  <a:pt x="84710" y="430948"/>
                </a:lnTo>
                <a:lnTo>
                  <a:pt x="119062" y="456628"/>
                </a:lnTo>
                <a:lnTo>
                  <a:pt x="158081" y="479229"/>
                </a:lnTo>
                <a:lnTo>
                  <a:pt x="201280" y="498432"/>
                </a:lnTo>
                <a:lnTo>
                  <a:pt x="248173" y="513921"/>
                </a:lnTo>
                <a:lnTo>
                  <a:pt x="298273" y="525377"/>
                </a:lnTo>
                <a:lnTo>
                  <a:pt x="351093" y="532484"/>
                </a:lnTo>
                <a:lnTo>
                  <a:pt x="406146" y="534924"/>
                </a:lnTo>
                <a:lnTo>
                  <a:pt x="461373" y="532484"/>
                </a:lnTo>
                <a:lnTo>
                  <a:pt x="514339" y="525377"/>
                </a:lnTo>
                <a:lnTo>
                  <a:pt x="564558" y="513921"/>
                </a:lnTo>
                <a:lnTo>
                  <a:pt x="611547" y="498432"/>
                </a:lnTo>
                <a:lnTo>
                  <a:pt x="654821" y="479229"/>
                </a:lnTo>
                <a:lnTo>
                  <a:pt x="693896" y="456628"/>
                </a:lnTo>
                <a:lnTo>
                  <a:pt x="728288" y="430948"/>
                </a:lnTo>
                <a:lnTo>
                  <a:pt x="757512" y="402505"/>
                </a:lnTo>
                <a:lnTo>
                  <a:pt x="781085" y="371617"/>
                </a:lnTo>
                <a:lnTo>
                  <a:pt x="809340" y="303778"/>
                </a:lnTo>
                <a:lnTo>
                  <a:pt x="813053" y="267462"/>
                </a:lnTo>
                <a:lnTo>
                  <a:pt x="809340" y="231145"/>
                </a:lnTo>
                <a:lnTo>
                  <a:pt x="781085" y="163306"/>
                </a:lnTo>
                <a:lnTo>
                  <a:pt x="757512" y="132418"/>
                </a:lnTo>
                <a:lnTo>
                  <a:pt x="728288" y="103975"/>
                </a:lnTo>
                <a:lnTo>
                  <a:pt x="693896" y="78295"/>
                </a:lnTo>
                <a:lnTo>
                  <a:pt x="654821" y="55694"/>
                </a:lnTo>
                <a:lnTo>
                  <a:pt x="611547" y="36491"/>
                </a:lnTo>
                <a:lnTo>
                  <a:pt x="564558" y="21002"/>
                </a:lnTo>
                <a:lnTo>
                  <a:pt x="514339" y="9546"/>
                </a:lnTo>
                <a:lnTo>
                  <a:pt x="461373" y="2439"/>
                </a:lnTo>
                <a:lnTo>
                  <a:pt x="406146" y="0"/>
                </a:lnTo>
                <a:close/>
              </a:path>
            </a:pathLst>
          </a:custGeom>
          <a:ln w="9525">
            <a:solidFill>
              <a:srgbClr val="000000"/>
            </a:solidFill>
          </a:ln>
        </p:spPr>
        <p:txBody>
          <a:bodyPr wrap="square" lIns="0" tIns="0" rIns="0" bIns="0" rtlCol="0"/>
          <a:lstStyle/>
          <a:p>
            <a:endParaRPr/>
          </a:p>
        </p:txBody>
      </p:sp>
      <p:sp>
        <p:nvSpPr>
          <p:cNvPr id="25" name="object 25"/>
          <p:cNvSpPr txBox="1"/>
          <p:nvPr/>
        </p:nvSpPr>
        <p:spPr>
          <a:xfrm>
            <a:off x="11698206" y="7533602"/>
            <a:ext cx="492859" cy="684693"/>
          </a:xfrm>
          <a:prstGeom prst="rect">
            <a:avLst/>
          </a:prstGeom>
        </p:spPr>
        <p:txBody>
          <a:bodyPr vert="horz" wrap="square" lIns="0" tIns="22751" rIns="0" bIns="0" rtlCol="0">
            <a:spAutoFit/>
          </a:bodyPr>
          <a:lstStyle/>
          <a:p>
            <a:pPr marL="22751">
              <a:spcBef>
                <a:spcPts val="179"/>
              </a:spcBef>
            </a:pPr>
            <a:r>
              <a:rPr sz="4300" spc="-9" dirty="0">
                <a:latin typeface="Arial"/>
                <a:cs typeface="Arial"/>
              </a:rPr>
              <a:t>C</a:t>
            </a:r>
            <a:endParaRPr sz="4300">
              <a:latin typeface="Arial"/>
              <a:cs typeface="Arial"/>
            </a:endParaRPr>
          </a:p>
        </p:txBody>
      </p:sp>
      <p:sp>
        <p:nvSpPr>
          <p:cNvPr id="26" name="object 26"/>
          <p:cNvSpPr/>
          <p:nvPr/>
        </p:nvSpPr>
        <p:spPr>
          <a:xfrm>
            <a:off x="10146528" y="8004739"/>
            <a:ext cx="1096516" cy="678789"/>
          </a:xfrm>
          <a:custGeom>
            <a:avLst/>
            <a:gdLst/>
            <a:ahLst/>
            <a:cxnLst/>
            <a:rect l="l" t="t" r="r" b="b"/>
            <a:pathLst>
              <a:path w="546735" h="450850">
                <a:moveTo>
                  <a:pt x="56407" y="398718"/>
                </a:moveTo>
                <a:lnTo>
                  <a:pt x="35051" y="372618"/>
                </a:lnTo>
                <a:lnTo>
                  <a:pt x="0" y="450342"/>
                </a:lnTo>
                <a:lnTo>
                  <a:pt x="44195" y="440205"/>
                </a:lnTo>
                <a:lnTo>
                  <a:pt x="44195" y="409956"/>
                </a:lnTo>
                <a:lnTo>
                  <a:pt x="46481" y="406908"/>
                </a:lnTo>
                <a:lnTo>
                  <a:pt x="56407" y="398718"/>
                </a:lnTo>
                <a:close/>
              </a:path>
              <a:path w="546735" h="450850">
                <a:moveTo>
                  <a:pt x="62221" y="405824"/>
                </a:moveTo>
                <a:lnTo>
                  <a:pt x="56407" y="398718"/>
                </a:lnTo>
                <a:lnTo>
                  <a:pt x="46481" y="406908"/>
                </a:lnTo>
                <a:lnTo>
                  <a:pt x="44195" y="409956"/>
                </a:lnTo>
                <a:lnTo>
                  <a:pt x="45719" y="413004"/>
                </a:lnTo>
                <a:lnTo>
                  <a:pt x="48767" y="415290"/>
                </a:lnTo>
                <a:lnTo>
                  <a:pt x="52577" y="413766"/>
                </a:lnTo>
                <a:lnTo>
                  <a:pt x="62221" y="405824"/>
                </a:lnTo>
                <a:close/>
              </a:path>
              <a:path w="546735" h="450850">
                <a:moveTo>
                  <a:pt x="83057" y="431292"/>
                </a:moveTo>
                <a:lnTo>
                  <a:pt x="62221" y="405824"/>
                </a:lnTo>
                <a:lnTo>
                  <a:pt x="52577" y="413766"/>
                </a:lnTo>
                <a:lnTo>
                  <a:pt x="48767" y="415290"/>
                </a:lnTo>
                <a:lnTo>
                  <a:pt x="45719" y="413004"/>
                </a:lnTo>
                <a:lnTo>
                  <a:pt x="44195" y="409956"/>
                </a:lnTo>
                <a:lnTo>
                  <a:pt x="44195" y="440205"/>
                </a:lnTo>
                <a:lnTo>
                  <a:pt x="83057" y="431292"/>
                </a:lnTo>
                <a:close/>
              </a:path>
              <a:path w="546735" h="450850">
                <a:moveTo>
                  <a:pt x="546353" y="5334"/>
                </a:moveTo>
                <a:lnTo>
                  <a:pt x="544829" y="1524"/>
                </a:lnTo>
                <a:lnTo>
                  <a:pt x="541781" y="0"/>
                </a:lnTo>
                <a:lnTo>
                  <a:pt x="538733" y="762"/>
                </a:lnTo>
                <a:lnTo>
                  <a:pt x="56407" y="398718"/>
                </a:lnTo>
                <a:lnTo>
                  <a:pt x="62221" y="405824"/>
                </a:lnTo>
                <a:lnTo>
                  <a:pt x="544829" y="8382"/>
                </a:lnTo>
                <a:lnTo>
                  <a:pt x="546353" y="5334"/>
                </a:lnTo>
                <a:close/>
              </a:path>
            </a:pathLst>
          </a:custGeom>
          <a:solidFill>
            <a:srgbClr val="000000"/>
          </a:solidFill>
        </p:spPr>
        <p:txBody>
          <a:bodyPr wrap="square" lIns="0" tIns="0" rIns="0" bIns="0" rtlCol="0"/>
          <a:lstStyle/>
          <a:p>
            <a:endParaRPr/>
          </a:p>
        </p:txBody>
      </p:sp>
      <p:sp>
        <p:nvSpPr>
          <p:cNvPr id="27" name="object 27"/>
          <p:cNvSpPr txBox="1"/>
          <p:nvPr/>
        </p:nvSpPr>
        <p:spPr>
          <a:xfrm>
            <a:off x="9236203" y="8855232"/>
            <a:ext cx="638042"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No</a:t>
            </a:r>
            <a:endParaRPr sz="3200">
              <a:latin typeface="Arial"/>
              <a:cs typeface="Arial"/>
            </a:endParaRPr>
          </a:p>
        </p:txBody>
      </p:sp>
      <p:sp>
        <p:nvSpPr>
          <p:cNvPr id="28" name="object 28"/>
          <p:cNvSpPr txBox="1"/>
          <p:nvPr/>
        </p:nvSpPr>
        <p:spPr>
          <a:xfrm>
            <a:off x="9609077" y="7822708"/>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29" name="object 29"/>
          <p:cNvSpPr/>
          <p:nvPr/>
        </p:nvSpPr>
        <p:spPr>
          <a:xfrm>
            <a:off x="12496970" y="8119464"/>
            <a:ext cx="927135" cy="810723"/>
          </a:xfrm>
          <a:custGeom>
            <a:avLst/>
            <a:gdLst/>
            <a:ahLst/>
            <a:cxnLst/>
            <a:rect l="l" t="t" r="r" b="b"/>
            <a:pathLst>
              <a:path w="462279" h="538479">
                <a:moveTo>
                  <a:pt x="416073" y="477164"/>
                </a:moveTo>
                <a:lnTo>
                  <a:pt x="8381" y="1524"/>
                </a:lnTo>
                <a:lnTo>
                  <a:pt x="4572" y="0"/>
                </a:lnTo>
                <a:lnTo>
                  <a:pt x="1524" y="762"/>
                </a:lnTo>
                <a:lnTo>
                  <a:pt x="0" y="3810"/>
                </a:lnTo>
                <a:lnTo>
                  <a:pt x="762" y="7620"/>
                </a:lnTo>
                <a:lnTo>
                  <a:pt x="408661" y="483503"/>
                </a:lnTo>
                <a:lnTo>
                  <a:pt x="416073" y="477164"/>
                </a:lnTo>
                <a:close/>
              </a:path>
              <a:path w="462279" h="538479">
                <a:moveTo>
                  <a:pt x="425196" y="522702"/>
                </a:moveTo>
                <a:lnTo>
                  <a:pt x="425196" y="489966"/>
                </a:lnTo>
                <a:lnTo>
                  <a:pt x="423672" y="493013"/>
                </a:lnTo>
                <a:lnTo>
                  <a:pt x="419862" y="494538"/>
                </a:lnTo>
                <a:lnTo>
                  <a:pt x="416814" y="493013"/>
                </a:lnTo>
                <a:lnTo>
                  <a:pt x="408661" y="483503"/>
                </a:lnTo>
                <a:lnTo>
                  <a:pt x="383286" y="505206"/>
                </a:lnTo>
                <a:lnTo>
                  <a:pt x="425196" y="522702"/>
                </a:lnTo>
                <a:close/>
              </a:path>
              <a:path w="462279" h="538479">
                <a:moveTo>
                  <a:pt x="425196" y="489966"/>
                </a:moveTo>
                <a:lnTo>
                  <a:pt x="424433" y="486918"/>
                </a:lnTo>
                <a:lnTo>
                  <a:pt x="416073" y="477164"/>
                </a:lnTo>
                <a:lnTo>
                  <a:pt x="408661" y="483503"/>
                </a:lnTo>
                <a:lnTo>
                  <a:pt x="416814" y="493013"/>
                </a:lnTo>
                <a:lnTo>
                  <a:pt x="419862" y="494538"/>
                </a:lnTo>
                <a:lnTo>
                  <a:pt x="423672" y="493013"/>
                </a:lnTo>
                <a:lnTo>
                  <a:pt x="425196" y="489966"/>
                </a:lnTo>
                <a:close/>
              </a:path>
              <a:path w="462279" h="538479">
                <a:moveTo>
                  <a:pt x="461772" y="537972"/>
                </a:moveTo>
                <a:lnTo>
                  <a:pt x="441198" y="455675"/>
                </a:lnTo>
                <a:lnTo>
                  <a:pt x="416073" y="477164"/>
                </a:lnTo>
                <a:lnTo>
                  <a:pt x="424433" y="486918"/>
                </a:lnTo>
                <a:lnTo>
                  <a:pt x="425196" y="489966"/>
                </a:lnTo>
                <a:lnTo>
                  <a:pt x="425196" y="522702"/>
                </a:lnTo>
                <a:lnTo>
                  <a:pt x="461772" y="537972"/>
                </a:lnTo>
                <a:close/>
              </a:path>
            </a:pathLst>
          </a:custGeom>
          <a:solidFill>
            <a:srgbClr val="000000"/>
          </a:solidFill>
        </p:spPr>
        <p:txBody>
          <a:bodyPr wrap="square" lIns="0" tIns="0" rIns="0" bIns="0" rtlCol="0"/>
          <a:lstStyle/>
          <a:p>
            <a:endParaRPr/>
          </a:p>
        </p:txBody>
      </p:sp>
      <p:sp>
        <p:nvSpPr>
          <p:cNvPr id="30" name="object 30"/>
          <p:cNvSpPr txBox="1"/>
          <p:nvPr/>
        </p:nvSpPr>
        <p:spPr>
          <a:xfrm>
            <a:off x="12971235" y="7937433"/>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
        <p:nvSpPr>
          <p:cNvPr id="31" name="object 31"/>
          <p:cNvSpPr txBox="1"/>
          <p:nvPr/>
        </p:nvSpPr>
        <p:spPr>
          <a:xfrm>
            <a:off x="13124042" y="8969957"/>
            <a:ext cx="841806"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Yes</a:t>
            </a:r>
            <a:endParaRPr sz="3200">
              <a:latin typeface="Arial"/>
              <a:cs typeface="Arial"/>
            </a:endParaRPr>
          </a:p>
        </p:txBody>
      </p:sp>
      <p:sp>
        <p:nvSpPr>
          <p:cNvPr id="32" name="object 32"/>
          <p:cNvSpPr/>
          <p:nvPr/>
        </p:nvSpPr>
        <p:spPr>
          <a:xfrm>
            <a:off x="6851632" y="5372950"/>
            <a:ext cx="1069772" cy="573625"/>
          </a:xfrm>
          <a:custGeom>
            <a:avLst/>
            <a:gdLst/>
            <a:ahLst/>
            <a:cxnLst/>
            <a:rect l="l" t="t" r="r" b="b"/>
            <a:pathLst>
              <a:path w="533400" h="381000">
                <a:moveTo>
                  <a:pt x="533400" y="0"/>
                </a:moveTo>
                <a:lnTo>
                  <a:pt x="0" y="381000"/>
                </a:lnTo>
              </a:path>
            </a:pathLst>
          </a:custGeom>
          <a:ln w="38100">
            <a:solidFill>
              <a:srgbClr val="FF3300"/>
            </a:solidFill>
          </a:ln>
        </p:spPr>
        <p:txBody>
          <a:bodyPr wrap="square" lIns="0" tIns="0" rIns="0" bIns="0" rtlCol="0"/>
          <a:lstStyle/>
          <a:p>
            <a:endParaRPr/>
          </a:p>
        </p:txBody>
      </p:sp>
      <p:sp>
        <p:nvSpPr>
          <p:cNvPr id="33" name="object 33"/>
          <p:cNvSpPr/>
          <p:nvPr/>
        </p:nvSpPr>
        <p:spPr>
          <a:xfrm>
            <a:off x="9144000" y="5028775"/>
            <a:ext cx="4584735" cy="3785922"/>
          </a:xfrm>
          <a:custGeom>
            <a:avLst/>
            <a:gdLst/>
            <a:ahLst/>
            <a:cxnLst/>
            <a:rect l="l" t="t" r="r" b="b"/>
            <a:pathLst>
              <a:path w="2286000" h="2514600">
                <a:moveTo>
                  <a:pt x="0" y="0"/>
                </a:moveTo>
                <a:lnTo>
                  <a:pt x="35435" y="28595"/>
                </a:lnTo>
                <a:lnTo>
                  <a:pt x="70934" y="57316"/>
                </a:lnTo>
                <a:lnTo>
                  <a:pt x="106583" y="86287"/>
                </a:lnTo>
                <a:lnTo>
                  <a:pt x="142469" y="115632"/>
                </a:lnTo>
                <a:lnTo>
                  <a:pt x="178678" y="145478"/>
                </a:lnTo>
                <a:lnTo>
                  <a:pt x="215297" y="175948"/>
                </a:lnTo>
                <a:lnTo>
                  <a:pt x="252412" y="207168"/>
                </a:lnTo>
                <a:lnTo>
                  <a:pt x="290110" y="239263"/>
                </a:lnTo>
                <a:lnTo>
                  <a:pt x="328479" y="272358"/>
                </a:lnTo>
                <a:lnTo>
                  <a:pt x="367603" y="306577"/>
                </a:lnTo>
                <a:lnTo>
                  <a:pt x="407571" y="342046"/>
                </a:lnTo>
                <a:lnTo>
                  <a:pt x="448469" y="378889"/>
                </a:lnTo>
                <a:lnTo>
                  <a:pt x="490383" y="417232"/>
                </a:lnTo>
                <a:lnTo>
                  <a:pt x="533400" y="457200"/>
                </a:lnTo>
                <a:lnTo>
                  <a:pt x="565931" y="488093"/>
                </a:lnTo>
                <a:lnTo>
                  <a:pt x="599232" y="520505"/>
                </a:lnTo>
                <a:lnTo>
                  <a:pt x="633237" y="554269"/>
                </a:lnTo>
                <a:lnTo>
                  <a:pt x="667880" y="589220"/>
                </a:lnTo>
                <a:lnTo>
                  <a:pt x="703095" y="625192"/>
                </a:lnTo>
                <a:lnTo>
                  <a:pt x="738816" y="662018"/>
                </a:lnTo>
                <a:lnTo>
                  <a:pt x="774976" y="699532"/>
                </a:lnTo>
                <a:lnTo>
                  <a:pt x="811511" y="737569"/>
                </a:lnTo>
                <a:lnTo>
                  <a:pt x="848354" y="775963"/>
                </a:lnTo>
                <a:lnTo>
                  <a:pt x="885438" y="814547"/>
                </a:lnTo>
                <a:lnTo>
                  <a:pt x="922699" y="853156"/>
                </a:lnTo>
                <a:lnTo>
                  <a:pt x="960069" y="891624"/>
                </a:lnTo>
                <a:lnTo>
                  <a:pt x="997484" y="929785"/>
                </a:lnTo>
                <a:lnTo>
                  <a:pt x="1034876" y="967472"/>
                </a:lnTo>
                <a:lnTo>
                  <a:pt x="1072181" y="1004520"/>
                </a:lnTo>
                <a:lnTo>
                  <a:pt x="1109332" y="1040762"/>
                </a:lnTo>
                <a:lnTo>
                  <a:pt x="1146262" y="1076034"/>
                </a:lnTo>
                <a:lnTo>
                  <a:pt x="1182907" y="1110168"/>
                </a:lnTo>
                <a:lnTo>
                  <a:pt x="1219200" y="1142999"/>
                </a:lnTo>
                <a:lnTo>
                  <a:pt x="1260657" y="1178508"/>
                </a:lnTo>
                <a:lnTo>
                  <a:pt x="1304070" y="1213258"/>
                </a:lnTo>
                <a:lnTo>
                  <a:pt x="1349017" y="1247297"/>
                </a:lnTo>
                <a:lnTo>
                  <a:pt x="1395081" y="1280676"/>
                </a:lnTo>
                <a:lnTo>
                  <a:pt x="1441844" y="1313441"/>
                </a:lnTo>
                <a:lnTo>
                  <a:pt x="1488885" y="1345641"/>
                </a:lnTo>
                <a:lnTo>
                  <a:pt x="1535787" y="1377324"/>
                </a:lnTo>
                <a:lnTo>
                  <a:pt x="1582130" y="1408540"/>
                </a:lnTo>
                <a:lnTo>
                  <a:pt x="1627497" y="1439335"/>
                </a:lnTo>
                <a:lnTo>
                  <a:pt x="1671467" y="1469760"/>
                </a:lnTo>
                <a:lnTo>
                  <a:pt x="1713623" y="1499861"/>
                </a:lnTo>
                <a:lnTo>
                  <a:pt x="1753546" y="1529689"/>
                </a:lnTo>
                <a:lnTo>
                  <a:pt x="1790816" y="1559289"/>
                </a:lnTo>
                <a:lnTo>
                  <a:pt x="1825015" y="1588713"/>
                </a:lnTo>
                <a:lnTo>
                  <a:pt x="1855725" y="1618006"/>
                </a:lnTo>
                <a:lnTo>
                  <a:pt x="1882526" y="1647219"/>
                </a:lnTo>
                <a:lnTo>
                  <a:pt x="1929611" y="1721450"/>
                </a:lnTo>
                <a:lnTo>
                  <a:pt x="1942592" y="1766297"/>
                </a:lnTo>
                <a:lnTo>
                  <a:pt x="1946178" y="1810777"/>
                </a:lnTo>
                <a:lnTo>
                  <a:pt x="1942606" y="1854725"/>
                </a:lnTo>
                <a:lnTo>
                  <a:pt x="1934111" y="1897975"/>
                </a:lnTo>
                <a:lnTo>
                  <a:pt x="1922930" y="1940363"/>
                </a:lnTo>
                <a:lnTo>
                  <a:pt x="1911299" y="1981724"/>
                </a:lnTo>
                <a:lnTo>
                  <a:pt x="1901455" y="2021893"/>
                </a:lnTo>
                <a:lnTo>
                  <a:pt x="1895632" y="2060705"/>
                </a:lnTo>
                <a:lnTo>
                  <a:pt x="1896068" y="2097996"/>
                </a:lnTo>
                <a:lnTo>
                  <a:pt x="1905000" y="2133599"/>
                </a:lnTo>
                <a:lnTo>
                  <a:pt x="1926816" y="2175485"/>
                </a:lnTo>
                <a:lnTo>
                  <a:pt x="1956767" y="2216098"/>
                </a:lnTo>
                <a:lnTo>
                  <a:pt x="1992658" y="2255124"/>
                </a:lnTo>
                <a:lnTo>
                  <a:pt x="2032292" y="2292250"/>
                </a:lnTo>
                <a:lnTo>
                  <a:pt x="2073476" y="2327162"/>
                </a:lnTo>
                <a:lnTo>
                  <a:pt x="2114013" y="2359547"/>
                </a:lnTo>
                <a:lnTo>
                  <a:pt x="2151710" y="2389090"/>
                </a:lnTo>
                <a:lnTo>
                  <a:pt x="2184370" y="2415479"/>
                </a:lnTo>
                <a:lnTo>
                  <a:pt x="2209800" y="2438399"/>
                </a:lnTo>
                <a:lnTo>
                  <a:pt x="2247530" y="2476130"/>
                </a:lnTo>
                <a:lnTo>
                  <a:pt x="2269331" y="2497931"/>
                </a:lnTo>
                <a:lnTo>
                  <a:pt x="2280415" y="2509015"/>
                </a:lnTo>
                <a:lnTo>
                  <a:pt x="2286000" y="2514599"/>
                </a:lnTo>
              </a:path>
            </a:pathLst>
          </a:custGeom>
          <a:ln w="38100">
            <a:solidFill>
              <a:srgbClr val="FF33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217" y="707470"/>
            <a:ext cx="15719275" cy="1237541"/>
          </a:xfrm>
          <a:prstGeom prst="rect">
            <a:avLst/>
          </a:prstGeom>
        </p:spPr>
        <p:txBody>
          <a:bodyPr vert="horz" wrap="square" lIns="0" tIns="21613" rIns="0" bIns="0" rtlCol="0">
            <a:spAutoFit/>
          </a:bodyPr>
          <a:lstStyle/>
          <a:p>
            <a:pPr marL="22751">
              <a:spcBef>
                <a:spcPts val="170"/>
              </a:spcBef>
            </a:pPr>
            <a:r>
              <a:rPr sz="7900" spc="-18" dirty="0"/>
              <a:t>Decision </a:t>
            </a:r>
            <a:r>
              <a:rPr sz="7900" spc="-9" dirty="0"/>
              <a:t>Trees (F = A XOR</a:t>
            </a:r>
            <a:r>
              <a:rPr sz="7900" spc="45" dirty="0"/>
              <a:t> </a:t>
            </a:r>
            <a:r>
              <a:rPr sz="7900" spc="-9" dirty="0"/>
              <a:t>B)</a:t>
            </a:r>
            <a:endParaRPr sz="7900"/>
          </a:p>
        </p:txBody>
      </p:sp>
      <p:sp>
        <p:nvSpPr>
          <p:cNvPr id="3" name="object 3"/>
          <p:cNvSpPr/>
          <p:nvPr/>
        </p:nvSpPr>
        <p:spPr>
          <a:xfrm>
            <a:off x="2266897" y="2275377"/>
            <a:ext cx="9322295" cy="2219927"/>
          </a:xfrm>
          <a:custGeom>
            <a:avLst/>
            <a:gdLst/>
            <a:ahLst/>
            <a:cxnLst/>
            <a:rect l="l" t="t" r="r" b="b"/>
            <a:pathLst>
              <a:path w="4648200" h="1474470">
                <a:moveTo>
                  <a:pt x="0" y="0"/>
                </a:moveTo>
                <a:lnTo>
                  <a:pt x="0" y="1474470"/>
                </a:lnTo>
                <a:lnTo>
                  <a:pt x="4648200" y="1474469"/>
                </a:lnTo>
                <a:lnTo>
                  <a:pt x="4648200" y="0"/>
                </a:lnTo>
                <a:lnTo>
                  <a:pt x="0" y="0"/>
                </a:lnTo>
                <a:close/>
              </a:path>
            </a:pathLst>
          </a:custGeom>
          <a:solidFill>
            <a:srgbClr val="EFF7A7"/>
          </a:solidFill>
        </p:spPr>
        <p:txBody>
          <a:bodyPr wrap="square" lIns="0" tIns="0" rIns="0" bIns="0" rtlCol="0"/>
          <a:lstStyle/>
          <a:p>
            <a:endParaRPr/>
          </a:p>
        </p:txBody>
      </p:sp>
      <p:sp>
        <p:nvSpPr>
          <p:cNvPr id="4" name="object 4"/>
          <p:cNvSpPr txBox="1"/>
          <p:nvPr/>
        </p:nvSpPr>
        <p:spPr>
          <a:xfrm>
            <a:off x="2266897" y="2275377"/>
            <a:ext cx="9322295" cy="2064415"/>
          </a:xfrm>
          <a:prstGeom prst="rect">
            <a:avLst/>
          </a:prstGeom>
          <a:ln w="9525">
            <a:solidFill>
              <a:srgbClr val="000000"/>
            </a:solidFill>
          </a:ln>
        </p:spPr>
        <p:txBody>
          <a:bodyPr vert="horz" wrap="square" lIns="0" tIns="78490" rIns="0" bIns="0" rtlCol="0">
            <a:spAutoFit/>
          </a:bodyPr>
          <a:lstStyle/>
          <a:p>
            <a:pPr marL="2126060">
              <a:spcBef>
                <a:spcPts val="618"/>
              </a:spcBef>
            </a:pPr>
            <a:r>
              <a:rPr sz="3200" b="1" dirty="0">
                <a:latin typeface="Arial"/>
                <a:cs typeface="Arial"/>
              </a:rPr>
              <a:t>F = </a:t>
            </a:r>
            <a:r>
              <a:rPr sz="3200" dirty="0">
                <a:latin typeface="Arial"/>
                <a:cs typeface="Arial"/>
              </a:rPr>
              <a:t>(</a:t>
            </a:r>
            <a:r>
              <a:rPr sz="3200" b="1" dirty="0">
                <a:latin typeface="Arial"/>
                <a:cs typeface="Arial"/>
              </a:rPr>
              <a:t>A ^ </a:t>
            </a:r>
            <a:r>
              <a:rPr sz="3200" b="1" spc="-9" dirty="0">
                <a:latin typeface="Arial"/>
                <a:cs typeface="Arial"/>
              </a:rPr>
              <a:t>B'</a:t>
            </a:r>
            <a:r>
              <a:rPr sz="3200" spc="-9" dirty="0">
                <a:latin typeface="Arial"/>
                <a:cs typeface="Arial"/>
              </a:rPr>
              <a:t>) </a:t>
            </a:r>
            <a:r>
              <a:rPr sz="3200" b="1" dirty="0">
                <a:latin typeface="Arial"/>
                <a:cs typeface="Arial"/>
              </a:rPr>
              <a:t>V (A' ^</a:t>
            </a:r>
            <a:r>
              <a:rPr sz="3200" b="1" spc="-90" dirty="0">
                <a:latin typeface="Arial"/>
                <a:cs typeface="Arial"/>
              </a:rPr>
              <a:t> </a:t>
            </a:r>
            <a:r>
              <a:rPr sz="3200" b="1" dirty="0">
                <a:latin typeface="Arial"/>
                <a:cs typeface="Arial"/>
              </a:rPr>
              <a:t>B)</a:t>
            </a:r>
            <a:endParaRPr sz="3200">
              <a:latin typeface="Arial"/>
              <a:cs typeface="Arial"/>
            </a:endParaRPr>
          </a:p>
          <a:p>
            <a:pPr>
              <a:spcBef>
                <a:spcPts val="72"/>
              </a:spcBef>
            </a:pPr>
            <a:endParaRPr sz="3300">
              <a:latin typeface="Times New Roman"/>
              <a:cs typeface="Times New Roman"/>
            </a:endParaRPr>
          </a:p>
          <a:p>
            <a:pPr marL="172906"/>
            <a:r>
              <a:rPr sz="3200" b="1" dirty="0">
                <a:solidFill>
                  <a:srgbClr val="33339A"/>
                </a:solidFill>
                <a:latin typeface="Arial"/>
                <a:cs typeface="Arial"/>
              </a:rPr>
              <a:t>If (A=True </a:t>
            </a:r>
            <a:r>
              <a:rPr sz="3200" b="1" spc="-9" dirty="0">
                <a:solidFill>
                  <a:srgbClr val="33339A"/>
                </a:solidFill>
                <a:latin typeface="Arial"/>
                <a:cs typeface="Arial"/>
              </a:rPr>
              <a:t>and </a:t>
            </a:r>
            <a:r>
              <a:rPr sz="3200" b="1" dirty="0">
                <a:solidFill>
                  <a:srgbClr val="33339A"/>
                </a:solidFill>
                <a:latin typeface="Arial"/>
                <a:cs typeface="Arial"/>
              </a:rPr>
              <a:t>B = False) then</a:t>
            </a:r>
            <a:r>
              <a:rPr sz="3200" b="1" spc="-116" dirty="0">
                <a:solidFill>
                  <a:srgbClr val="33339A"/>
                </a:solidFill>
                <a:latin typeface="Arial"/>
                <a:cs typeface="Arial"/>
              </a:rPr>
              <a:t> </a:t>
            </a:r>
            <a:r>
              <a:rPr sz="3200" b="1" dirty="0">
                <a:solidFill>
                  <a:srgbClr val="33339A"/>
                </a:solidFill>
                <a:latin typeface="Arial"/>
                <a:cs typeface="Arial"/>
              </a:rPr>
              <a:t>Yes</a:t>
            </a:r>
            <a:endParaRPr sz="3200">
              <a:latin typeface="Arial"/>
              <a:cs typeface="Arial"/>
            </a:endParaRPr>
          </a:p>
          <a:p>
            <a:pPr marL="1081800" marR="427715" indent="-910031"/>
            <a:r>
              <a:rPr sz="3200" b="1" spc="-9" dirty="0">
                <a:solidFill>
                  <a:srgbClr val="33339A"/>
                </a:solidFill>
                <a:latin typeface="Arial"/>
                <a:cs typeface="Arial"/>
              </a:rPr>
              <a:t>else </a:t>
            </a:r>
            <a:r>
              <a:rPr sz="3200" b="1" dirty="0">
                <a:solidFill>
                  <a:srgbClr val="33339A"/>
                </a:solidFill>
                <a:latin typeface="Arial"/>
                <a:cs typeface="Arial"/>
              </a:rPr>
              <a:t>If (A=False </a:t>
            </a:r>
            <a:r>
              <a:rPr sz="3200" b="1" spc="-9" dirty="0">
                <a:solidFill>
                  <a:srgbClr val="33339A"/>
                </a:solidFill>
                <a:latin typeface="Arial"/>
                <a:cs typeface="Arial"/>
              </a:rPr>
              <a:t>and </a:t>
            </a:r>
            <a:r>
              <a:rPr sz="3200" b="1" dirty="0">
                <a:solidFill>
                  <a:srgbClr val="33339A"/>
                </a:solidFill>
                <a:latin typeface="Arial"/>
                <a:cs typeface="Arial"/>
              </a:rPr>
              <a:t>B </a:t>
            </a:r>
            <a:r>
              <a:rPr sz="3200" b="1">
                <a:solidFill>
                  <a:srgbClr val="33339A"/>
                </a:solidFill>
                <a:latin typeface="Arial"/>
                <a:cs typeface="Arial"/>
              </a:rPr>
              <a:t>= </a:t>
            </a:r>
            <a:r>
              <a:rPr lang="en-US" b="1" dirty="0" smtClean="0">
                <a:solidFill>
                  <a:srgbClr val="33339A"/>
                </a:solidFill>
                <a:latin typeface="Arial"/>
                <a:cs typeface="Arial"/>
              </a:rPr>
              <a:t>True</a:t>
            </a:r>
            <a:r>
              <a:rPr sz="3200" b="1" smtClean="0">
                <a:solidFill>
                  <a:srgbClr val="33339A"/>
                </a:solidFill>
                <a:latin typeface="Arial"/>
                <a:cs typeface="Arial"/>
              </a:rPr>
              <a:t>) </a:t>
            </a:r>
            <a:r>
              <a:rPr sz="3200" b="1" dirty="0">
                <a:solidFill>
                  <a:srgbClr val="33339A"/>
                </a:solidFill>
                <a:latin typeface="Arial"/>
                <a:cs typeface="Arial"/>
              </a:rPr>
              <a:t>then</a:t>
            </a:r>
            <a:r>
              <a:rPr sz="3200" b="1" spc="-215" dirty="0">
                <a:solidFill>
                  <a:srgbClr val="33339A"/>
                </a:solidFill>
                <a:latin typeface="Arial"/>
                <a:cs typeface="Arial"/>
              </a:rPr>
              <a:t> </a:t>
            </a:r>
            <a:r>
              <a:rPr sz="3200" b="1" dirty="0">
                <a:solidFill>
                  <a:srgbClr val="33339A"/>
                </a:solidFill>
                <a:latin typeface="Arial"/>
                <a:cs typeface="Arial"/>
              </a:rPr>
              <a:t>Yes  else</a:t>
            </a:r>
            <a:r>
              <a:rPr sz="3200" b="1" spc="-18" dirty="0">
                <a:solidFill>
                  <a:srgbClr val="33339A"/>
                </a:solidFill>
                <a:latin typeface="Arial"/>
                <a:cs typeface="Arial"/>
              </a:rPr>
              <a:t> </a:t>
            </a:r>
            <a:r>
              <a:rPr sz="3200" b="1" dirty="0">
                <a:solidFill>
                  <a:srgbClr val="33339A"/>
                </a:solidFill>
                <a:latin typeface="Arial"/>
                <a:cs typeface="Arial"/>
              </a:rPr>
              <a:t>No</a:t>
            </a:r>
            <a:endParaRPr sz="3200">
              <a:latin typeface="Arial"/>
              <a:cs typeface="Arial"/>
            </a:endParaRPr>
          </a:p>
        </p:txBody>
      </p:sp>
      <p:sp>
        <p:nvSpPr>
          <p:cNvPr id="5" name="object 5"/>
          <p:cNvSpPr/>
          <p:nvPr/>
        </p:nvSpPr>
        <p:spPr>
          <a:xfrm>
            <a:off x="11283543" y="3221858"/>
            <a:ext cx="2903666" cy="172087"/>
          </a:xfrm>
          <a:custGeom>
            <a:avLst/>
            <a:gdLst/>
            <a:ahLst/>
            <a:cxnLst/>
            <a:rect l="l" t="t" r="r" b="b"/>
            <a:pathLst>
              <a:path w="1447800" h="114300">
                <a:moveTo>
                  <a:pt x="114300" y="38099"/>
                </a:moveTo>
                <a:lnTo>
                  <a:pt x="114300" y="0"/>
                </a:lnTo>
                <a:lnTo>
                  <a:pt x="0" y="57149"/>
                </a:lnTo>
                <a:lnTo>
                  <a:pt x="95250" y="104774"/>
                </a:lnTo>
                <a:lnTo>
                  <a:pt x="95250" y="38099"/>
                </a:lnTo>
                <a:lnTo>
                  <a:pt x="114300" y="38099"/>
                </a:lnTo>
                <a:close/>
              </a:path>
              <a:path w="1447800" h="114300">
                <a:moveTo>
                  <a:pt x="1447800" y="76199"/>
                </a:moveTo>
                <a:lnTo>
                  <a:pt x="1447800" y="38099"/>
                </a:lnTo>
                <a:lnTo>
                  <a:pt x="95250" y="38099"/>
                </a:lnTo>
                <a:lnTo>
                  <a:pt x="95250" y="76199"/>
                </a:lnTo>
                <a:lnTo>
                  <a:pt x="1447800" y="76199"/>
                </a:lnTo>
                <a:close/>
              </a:path>
              <a:path w="1447800" h="114300">
                <a:moveTo>
                  <a:pt x="114300" y="114299"/>
                </a:moveTo>
                <a:lnTo>
                  <a:pt x="114300" y="76199"/>
                </a:lnTo>
                <a:lnTo>
                  <a:pt x="95250" y="76199"/>
                </a:lnTo>
                <a:lnTo>
                  <a:pt x="95250" y="104774"/>
                </a:lnTo>
                <a:lnTo>
                  <a:pt x="114300" y="114299"/>
                </a:lnTo>
                <a:close/>
              </a:path>
            </a:pathLst>
          </a:custGeom>
          <a:solidFill>
            <a:srgbClr val="000000"/>
          </a:solidFill>
        </p:spPr>
        <p:txBody>
          <a:bodyPr wrap="square" lIns="0" tIns="0" rIns="0" bIns="0" rtlCol="0"/>
          <a:lstStyle/>
          <a:p>
            <a:endParaRPr/>
          </a:p>
        </p:txBody>
      </p:sp>
      <p:sp>
        <p:nvSpPr>
          <p:cNvPr id="6" name="object 6"/>
          <p:cNvSpPr txBox="1"/>
          <p:nvPr/>
        </p:nvSpPr>
        <p:spPr>
          <a:xfrm>
            <a:off x="13276884" y="3370236"/>
            <a:ext cx="3335393"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If then else</a:t>
            </a:r>
            <a:r>
              <a:rPr sz="3200" spc="-152" dirty="0">
                <a:latin typeface="Arial"/>
                <a:cs typeface="Arial"/>
              </a:rPr>
              <a:t> </a:t>
            </a:r>
            <a:r>
              <a:rPr sz="3200" spc="-9" dirty="0">
                <a:latin typeface="Arial"/>
                <a:cs typeface="Arial"/>
              </a:rPr>
              <a:t>form</a:t>
            </a:r>
            <a:endParaRPr sz="3200">
              <a:latin typeface="Arial"/>
              <a:cs typeface="Arial"/>
            </a:endParaRPr>
          </a:p>
        </p:txBody>
      </p:sp>
      <p:sp>
        <p:nvSpPr>
          <p:cNvPr id="7" name="object 7"/>
          <p:cNvSpPr/>
          <p:nvPr/>
        </p:nvSpPr>
        <p:spPr>
          <a:xfrm>
            <a:off x="8685527" y="4684600"/>
            <a:ext cx="1833894" cy="1376699"/>
          </a:xfrm>
          <a:custGeom>
            <a:avLst/>
            <a:gdLst/>
            <a:ahLst/>
            <a:cxnLst/>
            <a:rect l="l" t="t" r="r" b="b"/>
            <a:pathLst>
              <a:path w="914400" h="914400">
                <a:moveTo>
                  <a:pt x="914400" y="457200"/>
                </a:move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close/>
              </a:path>
            </a:pathLst>
          </a:custGeom>
          <a:solidFill>
            <a:srgbClr val="BBE0E3"/>
          </a:solidFill>
        </p:spPr>
        <p:txBody>
          <a:bodyPr wrap="square" lIns="0" tIns="0" rIns="0" bIns="0" rtlCol="0"/>
          <a:lstStyle/>
          <a:p>
            <a:endParaRPr/>
          </a:p>
        </p:txBody>
      </p:sp>
      <p:sp>
        <p:nvSpPr>
          <p:cNvPr id="8" name="object 8"/>
          <p:cNvSpPr/>
          <p:nvPr/>
        </p:nvSpPr>
        <p:spPr>
          <a:xfrm>
            <a:off x="8685527" y="4684600"/>
            <a:ext cx="1833894" cy="1376699"/>
          </a:xfrm>
          <a:custGeom>
            <a:avLst/>
            <a:gdLst/>
            <a:ahLst/>
            <a:cxnLst/>
            <a:rect l="l" t="t" r="r" b="b"/>
            <a:pathLst>
              <a:path w="914400" h="914400">
                <a:moveTo>
                  <a:pt x="457200" y="0"/>
                </a:move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9373745" y="5064722"/>
            <a:ext cx="459747" cy="684693"/>
          </a:xfrm>
          <a:prstGeom prst="rect">
            <a:avLst/>
          </a:prstGeom>
        </p:spPr>
        <p:txBody>
          <a:bodyPr vert="horz" wrap="square" lIns="0" tIns="22751" rIns="0" bIns="0" rtlCol="0">
            <a:spAutoFit/>
          </a:bodyPr>
          <a:lstStyle/>
          <a:p>
            <a:pPr marL="22751">
              <a:spcBef>
                <a:spcPts val="179"/>
              </a:spcBef>
            </a:pPr>
            <a:r>
              <a:rPr sz="4300" dirty="0">
                <a:latin typeface="Arial"/>
                <a:cs typeface="Arial"/>
              </a:rPr>
              <a:t>A</a:t>
            </a:r>
            <a:endParaRPr sz="4300">
              <a:latin typeface="Arial"/>
              <a:cs typeface="Arial"/>
            </a:endParaRPr>
          </a:p>
        </p:txBody>
      </p:sp>
      <p:sp>
        <p:nvSpPr>
          <p:cNvPr id="10" name="object 10"/>
          <p:cNvSpPr/>
          <p:nvPr/>
        </p:nvSpPr>
        <p:spPr>
          <a:xfrm>
            <a:off x="7462930" y="5824966"/>
            <a:ext cx="1385609" cy="1040172"/>
          </a:xfrm>
          <a:custGeom>
            <a:avLst/>
            <a:gdLst/>
            <a:ahLst/>
            <a:cxnLst/>
            <a:rect l="l" t="t" r="r" b="b"/>
            <a:pathLst>
              <a:path w="690879" h="690879">
                <a:moveTo>
                  <a:pt x="50297" y="633227"/>
                </a:moveTo>
                <a:lnTo>
                  <a:pt x="26670" y="609600"/>
                </a:lnTo>
                <a:lnTo>
                  <a:pt x="0" y="690372"/>
                </a:lnTo>
                <a:lnTo>
                  <a:pt x="40386" y="677037"/>
                </a:lnTo>
                <a:lnTo>
                  <a:pt x="40386" y="645413"/>
                </a:lnTo>
                <a:lnTo>
                  <a:pt x="41148" y="642366"/>
                </a:lnTo>
                <a:lnTo>
                  <a:pt x="50297" y="633227"/>
                </a:lnTo>
                <a:close/>
              </a:path>
              <a:path w="690879" h="690879">
                <a:moveTo>
                  <a:pt x="56769" y="639699"/>
                </a:moveTo>
                <a:lnTo>
                  <a:pt x="50297" y="633227"/>
                </a:lnTo>
                <a:lnTo>
                  <a:pt x="41148" y="642366"/>
                </a:lnTo>
                <a:lnTo>
                  <a:pt x="40386" y="645413"/>
                </a:lnTo>
                <a:lnTo>
                  <a:pt x="41148" y="648462"/>
                </a:lnTo>
                <a:lnTo>
                  <a:pt x="44958" y="649986"/>
                </a:lnTo>
                <a:lnTo>
                  <a:pt x="48005" y="648462"/>
                </a:lnTo>
                <a:lnTo>
                  <a:pt x="56769" y="639699"/>
                </a:lnTo>
                <a:close/>
              </a:path>
              <a:path w="690879" h="690879">
                <a:moveTo>
                  <a:pt x="80772" y="663701"/>
                </a:moveTo>
                <a:lnTo>
                  <a:pt x="56769" y="639699"/>
                </a:lnTo>
                <a:lnTo>
                  <a:pt x="48005" y="648462"/>
                </a:lnTo>
                <a:lnTo>
                  <a:pt x="44958" y="649986"/>
                </a:lnTo>
                <a:lnTo>
                  <a:pt x="41148" y="648462"/>
                </a:lnTo>
                <a:lnTo>
                  <a:pt x="40386" y="645413"/>
                </a:lnTo>
                <a:lnTo>
                  <a:pt x="40386" y="677037"/>
                </a:lnTo>
                <a:lnTo>
                  <a:pt x="80772" y="663701"/>
                </a:lnTo>
                <a:close/>
              </a:path>
              <a:path w="690879" h="690879">
                <a:moveTo>
                  <a:pt x="690372" y="4572"/>
                </a:moveTo>
                <a:lnTo>
                  <a:pt x="688848" y="1524"/>
                </a:lnTo>
                <a:lnTo>
                  <a:pt x="685800" y="0"/>
                </a:lnTo>
                <a:lnTo>
                  <a:pt x="682751" y="1524"/>
                </a:lnTo>
                <a:lnTo>
                  <a:pt x="50297" y="633227"/>
                </a:lnTo>
                <a:lnTo>
                  <a:pt x="56769" y="639699"/>
                </a:lnTo>
                <a:lnTo>
                  <a:pt x="688848" y="7620"/>
                </a:lnTo>
                <a:lnTo>
                  <a:pt x="690372" y="4572"/>
                </a:lnTo>
                <a:close/>
              </a:path>
            </a:pathLst>
          </a:custGeom>
          <a:solidFill>
            <a:srgbClr val="000000"/>
          </a:solidFill>
        </p:spPr>
        <p:txBody>
          <a:bodyPr wrap="square" lIns="0" tIns="0" rIns="0" bIns="0" rtlCol="0"/>
          <a:lstStyle/>
          <a:p>
            <a:endParaRPr/>
          </a:p>
        </p:txBody>
      </p:sp>
      <p:sp>
        <p:nvSpPr>
          <p:cNvPr id="11" name="object 11"/>
          <p:cNvSpPr txBox="1"/>
          <p:nvPr/>
        </p:nvSpPr>
        <p:spPr>
          <a:xfrm>
            <a:off x="7163905" y="5872384"/>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12" name="object 12"/>
          <p:cNvSpPr/>
          <p:nvPr/>
        </p:nvSpPr>
        <p:spPr>
          <a:xfrm>
            <a:off x="10357427" y="5710241"/>
            <a:ext cx="1079960" cy="1154897"/>
          </a:xfrm>
          <a:custGeom>
            <a:avLst/>
            <a:gdLst/>
            <a:ahLst/>
            <a:cxnLst/>
            <a:rect l="l" t="t" r="r" b="b"/>
            <a:pathLst>
              <a:path w="538479" h="767079">
                <a:moveTo>
                  <a:pt x="498108" y="701562"/>
                </a:moveTo>
                <a:lnTo>
                  <a:pt x="8382" y="1524"/>
                </a:lnTo>
                <a:lnTo>
                  <a:pt x="5334" y="0"/>
                </a:lnTo>
                <a:lnTo>
                  <a:pt x="1524" y="762"/>
                </a:lnTo>
                <a:lnTo>
                  <a:pt x="0" y="3810"/>
                </a:lnTo>
                <a:lnTo>
                  <a:pt x="762" y="7620"/>
                </a:lnTo>
                <a:lnTo>
                  <a:pt x="490509" y="706937"/>
                </a:lnTo>
                <a:lnTo>
                  <a:pt x="498108" y="701562"/>
                </a:lnTo>
                <a:close/>
              </a:path>
              <a:path w="538479" h="767079">
                <a:moveTo>
                  <a:pt x="505968" y="749263"/>
                </a:moveTo>
                <a:lnTo>
                  <a:pt x="505968" y="715517"/>
                </a:lnTo>
                <a:lnTo>
                  <a:pt x="504444" y="718565"/>
                </a:lnTo>
                <a:lnTo>
                  <a:pt x="500634" y="719327"/>
                </a:lnTo>
                <a:lnTo>
                  <a:pt x="497586" y="717041"/>
                </a:lnTo>
                <a:lnTo>
                  <a:pt x="490509" y="706937"/>
                </a:lnTo>
                <a:lnTo>
                  <a:pt x="463296" y="726185"/>
                </a:lnTo>
                <a:lnTo>
                  <a:pt x="505968" y="749263"/>
                </a:lnTo>
                <a:close/>
              </a:path>
              <a:path w="538479" h="767079">
                <a:moveTo>
                  <a:pt x="505968" y="715517"/>
                </a:moveTo>
                <a:lnTo>
                  <a:pt x="505206" y="711707"/>
                </a:lnTo>
                <a:lnTo>
                  <a:pt x="498108" y="701562"/>
                </a:lnTo>
                <a:lnTo>
                  <a:pt x="490509" y="706937"/>
                </a:lnTo>
                <a:lnTo>
                  <a:pt x="497586" y="717041"/>
                </a:lnTo>
                <a:lnTo>
                  <a:pt x="500634" y="719327"/>
                </a:lnTo>
                <a:lnTo>
                  <a:pt x="504444" y="718565"/>
                </a:lnTo>
                <a:lnTo>
                  <a:pt x="505968" y="715517"/>
                </a:lnTo>
                <a:close/>
              </a:path>
              <a:path w="538479" h="767079">
                <a:moveTo>
                  <a:pt x="537972" y="766571"/>
                </a:moveTo>
                <a:lnTo>
                  <a:pt x="525780" y="681989"/>
                </a:lnTo>
                <a:lnTo>
                  <a:pt x="498108" y="701562"/>
                </a:lnTo>
                <a:lnTo>
                  <a:pt x="505206" y="711707"/>
                </a:lnTo>
                <a:lnTo>
                  <a:pt x="505968" y="715517"/>
                </a:lnTo>
                <a:lnTo>
                  <a:pt x="505968" y="749263"/>
                </a:lnTo>
                <a:lnTo>
                  <a:pt x="537972" y="766571"/>
                </a:lnTo>
                <a:close/>
              </a:path>
            </a:pathLst>
          </a:custGeom>
          <a:solidFill>
            <a:srgbClr val="000000"/>
          </a:solidFill>
        </p:spPr>
        <p:txBody>
          <a:bodyPr wrap="square" lIns="0" tIns="0" rIns="0" bIns="0" rtlCol="0"/>
          <a:lstStyle/>
          <a:p>
            <a:endParaRPr/>
          </a:p>
        </p:txBody>
      </p:sp>
      <p:sp>
        <p:nvSpPr>
          <p:cNvPr id="13" name="object 13"/>
          <p:cNvSpPr/>
          <p:nvPr/>
        </p:nvSpPr>
        <p:spPr>
          <a:xfrm>
            <a:off x="10977894" y="6749649"/>
            <a:ext cx="1833894" cy="1376699"/>
          </a:xfrm>
          <a:custGeom>
            <a:avLst/>
            <a:gdLst/>
            <a:ahLst/>
            <a:cxnLst/>
            <a:rect l="l" t="t" r="r" b="b"/>
            <a:pathLst>
              <a:path w="914400" h="914400">
                <a:moveTo>
                  <a:pt x="914400" y="457200"/>
                </a:move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close/>
              </a:path>
            </a:pathLst>
          </a:custGeom>
          <a:solidFill>
            <a:srgbClr val="BBE0E3"/>
          </a:solidFill>
        </p:spPr>
        <p:txBody>
          <a:bodyPr wrap="square" lIns="0" tIns="0" rIns="0" bIns="0" rtlCol="0"/>
          <a:lstStyle/>
          <a:p>
            <a:endParaRPr/>
          </a:p>
        </p:txBody>
      </p:sp>
      <p:sp>
        <p:nvSpPr>
          <p:cNvPr id="14" name="object 14"/>
          <p:cNvSpPr/>
          <p:nvPr/>
        </p:nvSpPr>
        <p:spPr>
          <a:xfrm>
            <a:off x="10977894" y="6749649"/>
            <a:ext cx="1833894" cy="1376699"/>
          </a:xfrm>
          <a:custGeom>
            <a:avLst/>
            <a:gdLst/>
            <a:ahLst/>
            <a:cxnLst/>
            <a:rect l="l" t="t" r="r" b="b"/>
            <a:pathLst>
              <a:path w="914400" h="914400">
                <a:moveTo>
                  <a:pt x="457200" y="0"/>
                </a:move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close/>
              </a:path>
            </a:pathLst>
          </a:custGeom>
          <a:ln w="9525">
            <a:solidFill>
              <a:srgbClr val="000000"/>
            </a:solidFill>
          </a:ln>
        </p:spPr>
        <p:txBody>
          <a:bodyPr wrap="square" lIns="0" tIns="0" rIns="0" bIns="0" rtlCol="0"/>
          <a:lstStyle/>
          <a:p>
            <a:endParaRPr/>
          </a:p>
        </p:txBody>
      </p:sp>
      <p:sp>
        <p:nvSpPr>
          <p:cNvPr id="15" name="object 15"/>
          <p:cNvSpPr txBox="1"/>
          <p:nvPr/>
        </p:nvSpPr>
        <p:spPr>
          <a:xfrm>
            <a:off x="11666113" y="7129771"/>
            <a:ext cx="459747" cy="684693"/>
          </a:xfrm>
          <a:prstGeom prst="rect">
            <a:avLst/>
          </a:prstGeom>
        </p:spPr>
        <p:txBody>
          <a:bodyPr vert="horz" wrap="square" lIns="0" tIns="22751" rIns="0" bIns="0" rtlCol="0">
            <a:spAutoFit/>
          </a:bodyPr>
          <a:lstStyle/>
          <a:p>
            <a:pPr marL="22751">
              <a:spcBef>
                <a:spcPts val="179"/>
              </a:spcBef>
            </a:pPr>
            <a:r>
              <a:rPr sz="4300" dirty="0">
                <a:latin typeface="Arial"/>
                <a:cs typeface="Arial"/>
              </a:rPr>
              <a:t>B</a:t>
            </a:r>
            <a:endParaRPr sz="4300">
              <a:latin typeface="Arial"/>
              <a:cs typeface="Arial"/>
            </a:endParaRPr>
          </a:p>
        </p:txBody>
      </p:sp>
      <p:sp>
        <p:nvSpPr>
          <p:cNvPr id="16" name="object 16"/>
          <p:cNvSpPr/>
          <p:nvPr/>
        </p:nvSpPr>
        <p:spPr>
          <a:xfrm>
            <a:off x="10366596" y="8004739"/>
            <a:ext cx="1232784" cy="1154897"/>
          </a:xfrm>
          <a:custGeom>
            <a:avLst/>
            <a:gdLst/>
            <a:ahLst/>
            <a:cxnLst/>
            <a:rect l="l" t="t" r="r" b="b"/>
            <a:pathLst>
              <a:path w="614679" h="767079">
                <a:moveTo>
                  <a:pt x="43739" y="704086"/>
                </a:moveTo>
                <a:lnTo>
                  <a:pt x="17525" y="683514"/>
                </a:lnTo>
                <a:lnTo>
                  <a:pt x="0" y="766572"/>
                </a:lnTo>
                <a:lnTo>
                  <a:pt x="35051" y="750420"/>
                </a:lnTo>
                <a:lnTo>
                  <a:pt x="35051" y="717804"/>
                </a:lnTo>
                <a:lnTo>
                  <a:pt x="35813" y="713994"/>
                </a:lnTo>
                <a:lnTo>
                  <a:pt x="43739" y="704086"/>
                </a:lnTo>
                <a:close/>
              </a:path>
              <a:path w="614679" h="767079">
                <a:moveTo>
                  <a:pt x="51416" y="710111"/>
                </a:moveTo>
                <a:lnTo>
                  <a:pt x="43739" y="704086"/>
                </a:lnTo>
                <a:lnTo>
                  <a:pt x="35813" y="713994"/>
                </a:lnTo>
                <a:lnTo>
                  <a:pt x="35051" y="717804"/>
                </a:lnTo>
                <a:lnTo>
                  <a:pt x="36575" y="720852"/>
                </a:lnTo>
                <a:lnTo>
                  <a:pt x="40386" y="721614"/>
                </a:lnTo>
                <a:lnTo>
                  <a:pt x="43434" y="720090"/>
                </a:lnTo>
                <a:lnTo>
                  <a:pt x="51416" y="710111"/>
                </a:lnTo>
                <a:close/>
              </a:path>
              <a:path w="614679" h="767079">
                <a:moveTo>
                  <a:pt x="77724" y="730758"/>
                </a:moveTo>
                <a:lnTo>
                  <a:pt x="51416" y="710111"/>
                </a:lnTo>
                <a:lnTo>
                  <a:pt x="43434" y="720090"/>
                </a:lnTo>
                <a:lnTo>
                  <a:pt x="40386" y="721614"/>
                </a:lnTo>
                <a:lnTo>
                  <a:pt x="36575" y="720852"/>
                </a:lnTo>
                <a:lnTo>
                  <a:pt x="35051" y="717804"/>
                </a:lnTo>
                <a:lnTo>
                  <a:pt x="35051" y="750420"/>
                </a:lnTo>
                <a:lnTo>
                  <a:pt x="77724" y="730758"/>
                </a:lnTo>
                <a:close/>
              </a:path>
              <a:path w="614679" h="767079">
                <a:moveTo>
                  <a:pt x="614171" y="3810"/>
                </a:moveTo>
                <a:lnTo>
                  <a:pt x="612647" y="762"/>
                </a:lnTo>
                <a:lnTo>
                  <a:pt x="608837" y="0"/>
                </a:lnTo>
                <a:lnTo>
                  <a:pt x="605789" y="1524"/>
                </a:lnTo>
                <a:lnTo>
                  <a:pt x="43739" y="704086"/>
                </a:lnTo>
                <a:lnTo>
                  <a:pt x="51416" y="710111"/>
                </a:lnTo>
                <a:lnTo>
                  <a:pt x="613409" y="7620"/>
                </a:lnTo>
                <a:lnTo>
                  <a:pt x="614171" y="3810"/>
                </a:lnTo>
                <a:close/>
              </a:path>
            </a:pathLst>
          </a:custGeom>
          <a:solidFill>
            <a:srgbClr val="000000"/>
          </a:solidFill>
        </p:spPr>
        <p:txBody>
          <a:bodyPr wrap="square" lIns="0" tIns="0" rIns="0" bIns="0" rtlCol="0"/>
          <a:lstStyle/>
          <a:p>
            <a:endParaRPr/>
          </a:p>
        </p:txBody>
      </p:sp>
      <p:sp>
        <p:nvSpPr>
          <p:cNvPr id="17" name="object 17"/>
          <p:cNvSpPr/>
          <p:nvPr/>
        </p:nvSpPr>
        <p:spPr>
          <a:xfrm>
            <a:off x="12344145" y="8004739"/>
            <a:ext cx="927135" cy="1154897"/>
          </a:xfrm>
          <a:custGeom>
            <a:avLst/>
            <a:gdLst/>
            <a:ahLst/>
            <a:cxnLst/>
            <a:rect l="l" t="t" r="r" b="b"/>
            <a:pathLst>
              <a:path w="462279" h="767079">
                <a:moveTo>
                  <a:pt x="426561" y="699001"/>
                </a:moveTo>
                <a:lnTo>
                  <a:pt x="8381" y="2286"/>
                </a:lnTo>
                <a:lnTo>
                  <a:pt x="6096" y="0"/>
                </a:lnTo>
                <a:lnTo>
                  <a:pt x="2286" y="762"/>
                </a:lnTo>
                <a:lnTo>
                  <a:pt x="0" y="3048"/>
                </a:lnTo>
                <a:lnTo>
                  <a:pt x="762" y="6858"/>
                </a:lnTo>
                <a:lnTo>
                  <a:pt x="418610" y="703772"/>
                </a:lnTo>
                <a:lnTo>
                  <a:pt x="426561" y="699001"/>
                </a:lnTo>
                <a:close/>
              </a:path>
              <a:path w="462279" h="767079">
                <a:moveTo>
                  <a:pt x="433577" y="748575"/>
                </a:moveTo>
                <a:lnTo>
                  <a:pt x="433577" y="713232"/>
                </a:lnTo>
                <a:lnTo>
                  <a:pt x="431292" y="716280"/>
                </a:lnTo>
                <a:lnTo>
                  <a:pt x="428244" y="717042"/>
                </a:lnTo>
                <a:lnTo>
                  <a:pt x="425196" y="714756"/>
                </a:lnTo>
                <a:lnTo>
                  <a:pt x="418610" y="703772"/>
                </a:lnTo>
                <a:lnTo>
                  <a:pt x="390144" y="720852"/>
                </a:lnTo>
                <a:lnTo>
                  <a:pt x="433577" y="748575"/>
                </a:lnTo>
                <a:close/>
              </a:path>
              <a:path w="462279" h="767079">
                <a:moveTo>
                  <a:pt x="433577" y="713232"/>
                </a:moveTo>
                <a:lnTo>
                  <a:pt x="432816" y="709422"/>
                </a:lnTo>
                <a:lnTo>
                  <a:pt x="426561" y="699001"/>
                </a:lnTo>
                <a:lnTo>
                  <a:pt x="418610" y="703772"/>
                </a:lnTo>
                <a:lnTo>
                  <a:pt x="425196" y="714756"/>
                </a:lnTo>
                <a:lnTo>
                  <a:pt x="428244" y="717042"/>
                </a:lnTo>
                <a:lnTo>
                  <a:pt x="431292" y="716280"/>
                </a:lnTo>
                <a:lnTo>
                  <a:pt x="433577" y="713232"/>
                </a:lnTo>
                <a:close/>
              </a:path>
              <a:path w="462279" h="767079">
                <a:moveTo>
                  <a:pt x="461772" y="766572"/>
                </a:moveTo>
                <a:lnTo>
                  <a:pt x="454914" y="681989"/>
                </a:lnTo>
                <a:lnTo>
                  <a:pt x="426561" y="699001"/>
                </a:lnTo>
                <a:lnTo>
                  <a:pt x="432816" y="709422"/>
                </a:lnTo>
                <a:lnTo>
                  <a:pt x="433577" y="713232"/>
                </a:lnTo>
                <a:lnTo>
                  <a:pt x="433577" y="748575"/>
                </a:lnTo>
                <a:lnTo>
                  <a:pt x="461772" y="766572"/>
                </a:lnTo>
                <a:close/>
              </a:path>
            </a:pathLst>
          </a:custGeom>
          <a:solidFill>
            <a:srgbClr val="000000"/>
          </a:solidFill>
        </p:spPr>
        <p:txBody>
          <a:bodyPr wrap="square" lIns="0" tIns="0" rIns="0" bIns="0" rtlCol="0"/>
          <a:lstStyle/>
          <a:p>
            <a:endParaRPr/>
          </a:p>
        </p:txBody>
      </p:sp>
      <p:sp>
        <p:nvSpPr>
          <p:cNvPr id="18" name="object 18"/>
          <p:cNvSpPr txBox="1"/>
          <p:nvPr/>
        </p:nvSpPr>
        <p:spPr>
          <a:xfrm>
            <a:off x="9914745" y="9314131"/>
            <a:ext cx="841806"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Yes</a:t>
            </a:r>
            <a:endParaRPr sz="3200">
              <a:latin typeface="Arial"/>
              <a:cs typeface="Arial"/>
            </a:endParaRPr>
          </a:p>
        </p:txBody>
      </p:sp>
      <p:sp>
        <p:nvSpPr>
          <p:cNvPr id="19" name="object 19"/>
          <p:cNvSpPr txBox="1"/>
          <p:nvPr/>
        </p:nvSpPr>
        <p:spPr>
          <a:xfrm>
            <a:off x="9609079" y="8052147"/>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20" name="object 20"/>
          <p:cNvSpPr txBox="1"/>
          <p:nvPr/>
        </p:nvSpPr>
        <p:spPr>
          <a:xfrm>
            <a:off x="11290163" y="5757637"/>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
        <p:nvSpPr>
          <p:cNvPr id="21" name="object 21"/>
          <p:cNvSpPr txBox="1"/>
          <p:nvPr/>
        </p:nvSpPr>
        <p:spPr>
          <a:xfrm>
            <a:off x="13124059" y="9221171"/>
            <a:ext cx="638042"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No</a:t>
            </a:r>
            <a:endParaRPr sz="3200">
              <a:latin typeface="Arial"/>
              <a:cs typeface="Arial"/>
            </a:endParaRPr>
          </a:p>
        </p:txBody>
      </p:sp>
      <p:sp>
        <p:nvSpPr>
          <p:cNvPr id="22" name="object 22"/>
          <p:cNvSpPr txBox="1"/>
          <p:nvPr/>
        </p:nvSpPr>
        <p:spPr>
          <a:xfrm>
            <a:off x="12971249" y="7937399"/>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
        <p:nvSpPr>
          <p:cNvPr id="23" name="object 23"/>
          <p:cNvSpPr/>
          <p:nvPr/>
        </p:nvSpPr>
        <p:spPr>
          <a:xfrm>
            <a:off x="6393159" y="6864374"/>
            <a:ext cx="1833894" cy="1376699"/>
          </a:xfrm>
          <a:custGeom>
            <a:avLst/>
            <a:gdLst/>
            <a:ahLst/>
            <a:cxnLst/>
            <a:rect l="l" t="t" r="r" b="b"/>
            <a:pathLst>
              <a:path w="914400" h="914400">
                <a:moveTo>
                  <a:pt x="914400" y="457200"/>
                </a:move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close/>
              </a:path>
            </a:pathLst>
          </a:custGeom>
          <a:solidFill>
            <a:srgbClr val="BBE0E3"/>
          </a:solidFill>
        </p:spPr>
        <p:txBody>
          <a:bodyPr wrap="square" lIns="0" tIns="0" rIns="0" bIns="0" rtlCol="0"/>
          <a:lstStyle/>
          <a:p>
            <a:endParaRPr/>
          </a:p>
        </p:txBody>
      </p:sp>
      <p:sp>
        <p:nvSpPr>
          <p:cNvPr id="24" name="object 24"/>
          <p:cNvSpPr/>
          <p:nvPr/>
        </p:nvSpPr>
        <p:spPr>
          <a:xfrm>
            <a:off x="6393159" y="6864374"/>
            <a:ext cx="1833894" cy="1376699"/>
          </a:xfrm>
          <a:custGeom>
            <a:avLst/>
            <a:gdLst/>
            <a:ahLst/>
            <a:cxnLst/>
            <a:rect l="l" t="t" r="r" b="b"/>
            <a:pathLst>
              <a:path w="914400" h="914400">
                <a:moveTo>
                  <a:pt x="457200" y="0"/>
                </a:moveTo>
                <a:lnTo>
                  <a:pt x="410500" y="2363"/>
                </a:lnTo>
                <a:lnTo>
                  <a:pt x="365139" y="9300"/>
                </a:lnTo>
                <a:lnTo>
                  <a:pt x="321347" y="20579"/>
                </a:lnTo>
                <a:lnTo>
                  <a:pt x="279356" y="35968"/>
                </a:lnTo>
                <a:lnTo>
                  <a:pt x="239396" y="55238"/>
                </a:lnTo>
                <a:lnTo>
                  <a:pt x="201699" y="78157"/>
                </a:lnTo>
                <a:lnTo>
                  <a:pt x="166495" y="104493"/>
                </a:lnTo>
                <a:lnTo>
                  <a:pt x="134016" y="134016"/>
                </a:lnTo>
                <a:lnTo>
                  <a:pt x="104493" y="166495"/>
                </a:lnTo>
                <a:lnTo>
                  <a:pt x="78157" y="201699"/>
                </a:lnTo>
                <a:lnTo>
                  <a:pt x="55238" y="239396"/>
                </a:lnTo>
                <a:lnTo>
                  <a:pt x="35968" y="279356"/>
                </a:lnTo>
                <a:lnTo>
                  <a:pt x="20579" y="321347"/>
                </a:lnTo>
                <a:lnTo>
                  <a:pt x="9300" y="365139"/>
                </a:lnTo>
                <a:lnTo>
                  <a:pt x="2363" y="410500"/>
                </a:lnTo>
                <a:lnTo>
                  <a:pt x="0" y="457200"/>
                </a:lnTo>
                <a:lnTo>
                  <a:pt x="2363" y="503899"/>
                </a:lnTo>
                <a:lnTo>
                  <a:pt x="9300" y="549260"/>
                </a:lnTo>
                <a:lnTo>
                  <a:pt x="20579" y="593052"/>
                </a:lnTo>
                <a:lnTo>
                  <a:pt x="35968" y="635043"/>
                </a:lnTo>
                <a:lnTo>
                  <a:pt x="55238" y="675003"/>
                </a:lnTo>
                <a:lnTo>
                  <a:pt x="78157" y="712700"/>
                </a:lnTo>
                <a:lnTo>
                  <a:pt x="104493" y="747904"/>
                </a:lnTo>
                <a:lnTo>
                  <a:pt x="134016" y="780383"/>
                </a:lnTo>
                <a:lnTo>
                  <a:pt x="166495" y="809906"/>
                </a:lnTo>
                <a:lnTo>
                  <a:pt x="201699" y="836242"/>
                </a:lnTo>
                <a:lnTo>
                  <a:pt x="239396" y="859161"/>
                </a:lnTo>
                <a:lnTo>
                  <a:pt x="279356" y="878431"/>
                </a:lnTo>
                <a:lnTo>
                  <a:pt x="321347" y="893820"/>
                </a:lnTo>
                <a:lnTo>
                  <a:pt x="365139" y="905099"/>
                </a:lnTo>
                <a:lnTo>
                  <a:pt x="410500" y="912036"/>
                </a:lnTo>
                <a:lnTo>
                  <a:pt x="457200" y="914400"/>
                </a:lnTo>
                <a:lnTo>
                  <a:pt x="503899" y="912036"/>
                </a:lnTo>
                <a:lnTo>
                  <a:pt x="549260" y="905099"/>
                </a:lnTo>
                <a:lnTo>
                  <a:pt x="593052" y="893820"/>
                </a:lnTo>
                <a:lnTo>
                  <a:pt x="635043" y="878431"/>
                </a:lnTo>
                <a:lnTo>
                  <a:pt x="675003" y="859161"/>
                </a:lnTo>
                <a:lnTo>
                  <a:pt x="712700" y="836242"/>
                </a:lnTo>
                <a:lnTo>
                  <a:pt x="747904" y="809906"/>
                </a:lnTo>
                <a:lnTo>
                  <a:pt x="780383" y="780383"/>
                </a:lnTo>
                <a:lnTo>
                  <a:pt x="809906" y="747904"/>
                </a:lnTo>
                <a:lnTo>
                  <a:pt x="836242" y="712700"/>
                </a:lnTo>
                <a:lnTo>
                  <a:pt x="859161" y="675003"/>
                </a:lnTo>
                <a:lnTo>
                  <a:pt x="878431" y="635043"/>
                </a:lnTo>
                <a:lnTo>
                  <a:pt x="893820" y="593052"/>
                </a:lnTo>
                <a:lnTo>
                  <a:pt x="905099" y="549260"/>
                </a:lnTo>
                <a:lnTo>
                  <a:pt x="912036" y="503899"/>
                </a:lnTo>
                <a:lnTo>
                  <a:pt x="914400" y="457200"/>
                </a:lnTo>
                <a:lnTo>
                  <a:pt x="912036" y="410500"/>
                </a:lnTo>
                <a:lnTo>
                  <a:pt x="905099" y="365139"/>
                </a:lnTo>
                <a:lnTo>
                  <a:pt x="893820" y="321347"/>
                </a:lnTo>
                <a:lnTo>
                  <a:pt x="878431" y="279356"/>
                </a:lnTo>
                <a:lnTo>
                  <a:pt x="859161" y="239396"/>
                </a:lnTo>
                <a:lnTo>
                  <a:pt x="836242" y="201699"/>
                </a:lnTo>
                <a:lnTo>
                  <a:pt x="809906" y="166495"/>
                </a:lnTo>
                <a:lnTo>
                  <a:pt x="780383" y="134016"/>
                </a:lnTo>
                <a:lnTo>
                  <a:pt x="747904" y="104493"/>
                </a:lnTo>
                <a:lnTo>
                  <a:pt x="712700" y="78157"/>
                </a:lnTo>
                <a:lnTo>
                  <a:pt x="675003" y="55238"/>
                </a:lnTo>
                <a:lnTo>
                  <a:pt x="635043" y="35968"/>
                </a:lnTo>
                <a:lnTo>
                  <a:pt x="593052" y="20579"/>
                </a:lnTo>
                <a:lnTo>
                  <a:pt x="549260" y="9300"/>
                </a:lnTo>
                <a:lnTo>
                  <a:pt x="503899" y="2363"/>
                </a:lnTo>
                <a:lnTo>
                  <a:pt x="457200" y="0"/>
                </a:lnTo>
                <a:close/>
              </a:path>
            </a:pathLst>
          </a:custGeom>
          <a:ln w="9525">
            <a:solidFill>
              <a:srgbClr val="000000"/>
            </a:solidFill>
          </a:ln>
        </p:spPr>
        <p:txBody>
          <a:bodyPr wrap="square" lIns="0" tIns="0" rIns="0" bIns="0" rtlCol="0"/>
          <a:lstStyle/>
          <a:p>
            <a:endParaRPr/>
          </a:p>
        </p:txBody>
      </p:sp>
      <p:sp>
        <p:nvSpPr>
          <p:cNvPr id="25" name="object 25"/>
          <p:cNvSpPr txBox="1"/>
          <p:nvPr/>
        </p:nvSpPr>
        <p:spPr>
          <a:xfrm>
            <a:off x="7081378" y="7244496"/>
            <a:ext cx="459747" cy="684693"/>
          </a:xfrm>
          <a:prstGeom prst="rect">
            <a:avLst/>
          </a:prstGeom>
        </p:spPr>
        <p:txBody>
          <a:bodyPr vert="horz" wrap="square" lIns="0" tIns="22751" rIns="0" bIns="0" rtlCol="0">
            <a:spAutoFit/>
          </a:bodyPr>
          <a:lstStyle/>
          <a:p>
            <a:pPr marL="22751">
              <a:spcBef>
                <a:spcPts val="179"/>
              </a:spcBef>
            </a:pPr>
            <a:r>
              <a:rPr sz="4300" dirty="0">
                <a:latin typeface="Arial"/>
                <a:cs typeface="Arial"/>
              </a:rPr>
              <a:t>B</a:t>
            </a:r>
            <a:endParaRPr sz="4300">
              <a:latin typeface="Arial"/>
              <a:cs typeface="Arial"/>
            </a:endParaRPr>
          </a:p>
        </p:txBody>
      </p:sp>
      <p:sp>
        <p:nvSpPr>
          <p:cNvPr id="26" name="object 26"/>
          <p:cNvSpPr/>
          <p:nvPr/>
        </p:nvSpPr>
        <p:spPr>
          <a:xfrm>
            <a:off x="5323387" y="8004739"/>
            <a:ext cx="1232784" cy="1154897"/>
          </a:xfrm>
          <a:custGeom>
            <a:avLst/>
            <a:gdLst/>
            <a:ahLst/>
            <a:cxnLst/>
            <a:rect l="l" t="t" r="r" b="b"/>
            <a:pathLst>
              <a:path w="614679" h="767079">
                <a:moveTo>
                  <a:pt x="43739" y="704086"/>
                </a:moveTo>
                <a:lnTo>
                  <a:pt x="17525" y="683513"/>
                </a:lnTo>
                <a:lnTo>
                  <a:pt x="0" y="766572"/>
                </a:lnTo>
                <a:lnTo>
                  <a:pt x="35051" y="750420"/>
                </a:lnTo>
                <a:lnTo>
                  <a:pt x="35051" y="717803"/>
                </a:lnTo>
                <a:lnTo>
                  <a:pt x="35813" y="713994"/>
                </a:lnTo>
                <a:lnTo>
                  <a:pt x="43739" y="704086"/>
                </a:lnTo>
                <a:close/>
              </a:path>
              <a:path w="614679" h="767079">
                <a:moveTo>
                  <a:pt x="51416" y="710111"/>
                </a:moveTo>
                <a:lnTo>
                  <a:pt x="43739" y="704086"/>
                </a:lnTo>
                <a:lnTo>
                  <a:pt x="35813" y="713994"/>
                </a:lnTo>
                <a:lnTo>
                  <a:pt x="35051" y="717803"/>
                </a:lnTo>
                <a:lnTo>
                  <a:pt x="36575" y="720851"/>
                </a:lnTo>
                <a:lnTo>
                  <a:pt x="40386" y="721614"/>
                </a:lnTo>
                <a:lnTo>
                  <a:pt x="43433" y="720090"/>
                </a:lnTo>
                <a:lnTo>
                  <a:pt x="51416" y="710111"/>
                </a:lnTo>
                <a:close/>
              </a:path>
              <a:path w="614679" h="767079">
                <a:moveTo>
                  <a:pt x="77724" y="730757"/>
                </a:moveTo>
                <a:lnTo>
                  <a:pt x="51416" y="710111"/>
                </a:lnTo>
                <a:lnTo>
                  <a:pt x="43433" y="720090"/>
                </a:lnTo>
                <a:lnTo>
                  <a:pt x="40386" y="721614"/>
                </a:lnTo>
                <a:lnTo>
                  <a:pt x="36575" y="720851"/>
                </a:lnTo>
                <a:lnTo>
                  <a:pt x="35051" y="717803"/>
                </a:lnTo>
                <a:lnTo>
                  <a:pt x="35051" y="750420"/>
                </a:lnTo>
                <a:lnTo>
                  <a:pt x="77724" y="730757"/>
                </a:lnTo>
                <a:close/>
              </a:path>
              <a:path w="614679" h="767079">
                <a:moveTo>
                  <a:pt x="614171" y="3810"/>
                </a:moveTo>
                <a:lnTo>
                  <a:pt x="612647" y="762"/>
                </a:lnTo>
                <a:lnTo>
                  <a:pt x="608837" y="0"/>
                </a:lnTo>
                <a:lnTo>
                  <a:pt x="605789" y="1524"/>
                </a:lnTo>
                <a:lnTo>
                  <a:pt x="43739" y="704086"/>
                </a:lnTo>
                <a:lnTo>
                  <a:pt x="51416" y="710111"/>
                </a:lnTo>
                <a:lnTo>
                  <a:pt x="613409" y="7620"/>
                </a:lnTo>
                <a:lnTo>
                  <a:pt x="614171" y="3810"/>
                </a:lnTo>
                <a:close/>
              </a:path>
            </a:pathLst>
          </a:custGeom>
          <a:solidFill>
            <a:srgbClr val="000000"/>
          </a:solidFill>
        </p:spPr>
        <p:txBody>
          <a:bodyPr wrap="square" lIns="0" tIns="0" rIns="0" bIns="0" rtlCol="0"/>
          <a:lstStyle/>
          <a:p>
            <a:endParaRPr/>
          </a:p>
        </p:txBody>
      </p:sp>
      <p:sp>
        <p:nvSpPr>
          <p:cNvPr id="27" name="object 27"/>
          <p:cNvSpPr/>
          <p:nvPr/>
        </p:nvSpPr>
        <p:spPr>
          <a:xfrm>
            <a:off x="7453761" y="8234189"/>
            <a:ext cx="927135" cy="1154897"/>
          </a:xfrm>
          <a:custGeom>
            <a:avLst/>
            <a:gdLst/>
            <a:ahLst/>
            <a:cxnLst/>
            <a:rect l="l" t="t" r="r" b="b"/>
            <a:pathLst>
              <a:path w="462279" h="767079">
                <a:moveTo>
                  <a:pt x="426561" y="699001"/>
                </a:moveTo>
                <a:lnTo>
                  <a:pt x="8382" y="2286"/>
                </a:lnTo>
                <a:lnTo>
                  <a:pt x="6096" y="0"/>
                </a:lnTo>
                <a:lnTo>
                  <a:pt x="2286" y="762"/>
                </a:lnTo>
                <a:lnTo>
                  <a:pt x="0" y="3048"/>
                </a:lnTo>
                <a:lnTo>
                  <a:pt x="762" y="6858"/>
                </a:lnTo>
                <a:lnTo>
                  <a:pt x="418610" y="703772"/>
                </a:lnTo>
                <a:lnTo>
                  <a:pt x="426561" y="699001"/>
                </a:lnTo>
                <a:close/>
              </a:path>
              <a:path w="462279" h="767079">
                <a:moveTo>
                  <a:pt x="433577" y="748575"/>
                </a:moveTo>
                <a:lnTo>
                  <a:pt x="433577" y="713231"/>
                </a:lnTo>
                <a:lnTo>
                  <a:pt x="431292" y="716279"/>
                </a:lnTo>
                <a:lnTo>
                  <a:pt x="428244" y="717042"/>
                </a:lnTo>
                <a:lnTo>
                  <a:pt x="425196" y="714755"/>
                </a:lnTo>
                <a:lnTo>
                  <a:pt x="418610" y="703772"/>
                </a:lnTo>
                <a:lnTo>
                  <a:pt x="390144" y="720851"/>
                </a:lnTo>
                <a:lnTo>
                  <a:pt x="433577" y="748575"/>
                </a:lnTo>
                <a:close/>
              </a:path>
              <a:path w="462279" h="767079">
                <a:moveTo>
                  <a:pt x="433577" y="713231"/>
                </a:moveTo>
                <a:lnTo>
                  <a:pt x="432816" y="709422"/>
                </a:lnTo>
                <a:lnTo>
                  <a:pt x="426561" y="699001"/>
                </a:lnTo>
                <a:lnTo>
                  <a:pt x="418610" y="703772"/>
                </a:lnTo>
                <a:lnTo>
                  <a:pt x="425196" y="714755"/>
                </a:lnTo>
                <a:lnTo>
                  <a:pt x="428244" y="717042"/>
                </a:lnTo>
                <a:lnTo>
                  <a:pt x="431292" y="716279"/>
                </a:lnTo>
                <a:lnTo>
                  <a:pt x="433577" y="713231"/>
                </a:lnTo>
                <a:close/>
              </a:path>
              <a:path w="462279" h="767079">
                <a:moveTo>
                  <a:pt x="461772" y="766572"/>
                </a:moveTo>
                <a:lnTo>
                  <a:pt x="454913" y="681990"/>
                </a:lnTo>
                <a:lnTo>
                  <a:pt x="426561" y="699001"/>
                </a:lnTo>
                <a:lnTo>
                  <a:pt x="432816" y="709422"/>
                </a:lnTo>
                <a:lnTo>
                  <a:pt x="433577" y="713231"/>
                </a:lnTo>
                <a:lnTo>
                  <a:pt x="433577" y="748575"/>
                </a:lnTo>
                <a:lnTo>
                  <a:pt x="461772" y="766572"/>
                </a:lnTo>
                <a:close/>
              </a:path>
            </a:pathLst>
          </a:custGeom>
          <a:solidFill>
            <a:srgbClr val="000000"/>
          </a:solidFill>
        </p:spPr>
        <p:txBody>
          <a:bodyPr wrap="square" lIns="0" tIns="0" rIns="0" bIns="0" rtlCol="0"/>
          <a:lstStyle/>
          <a:p>
            <a:endParaRPr/>
          </a:p>
        </p:txBody>
      </p:sp>
      <p:sp>
        <p:nvSpPr>
          <p:cNvPr id="28" name="object 28"/>
          <p:cNvSpPr txBox="1"/>
          <p:nvPr/>
        </p:nvSpPr>
        <p:spPr>
          <a:xfrm>
            <a:off x="4413062" y="9314131"/>
            <a:ext cx="638042"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No</a:t>
            </a:r>
            <a:endParaRPr sz="3200">
              <a:latin typeface="Arial"/>
              <a:cs typeface="Arial"/>
            </a:endParaRPr>
          </a:p>
        </p:txBody>
      </p:sp>
      <p:sp>
        <p:nvSpPr>
          <p:cNvPr id="29" name="object 29"/>
          <p:cNvSpPr txBox="1"/>
          <p:nvPr/>
        </p:nvSpPr>
        <p:spPr>
          <a:xfrm>
            <a:off x="4718729" y="7937433"/>
            <a:ext cx="1172928"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False</a:t>
            </a:r>
            <a:endParaRPr sz="3200">
              <a:latin typeface="Arial"/>
              <a:cs typeface="Arial"/>
            </a:endParaRPr>
          </a:p>
        </p:txBody>
      </p:sp>
      <p:sp>
        <p:nvSpPr>
          <p:cNvPr id="30" name="object 30"/>
          <p:cNvSpPr txBox="1"/>
          <p:nvPr/>
        </p:nvSpPr>
        <p:spPr>
          <a:xfrm>
            <a:off x="8233708" y="9450666"/>
            <a:ext cx="841806"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Yes</a:t>
            </a:r>
            <a:endParaRPr sz="3200">
              <a:latin typeface="Arial"/>
              <a:cs typeface="Arial"/>
            </a:endParaRPr>
          </a:p>
        </p:txBody>
      </p:sp>
      <p:sp>
        <p:nvSpPr>
          <p:cNvPr id="31" name="object 31"/>
          <p:cNvSpPr txBox="1"/>
          <p:nvPr/>
        </p:nvSpPr>
        <p:spPr>
          <a:xfrm>
            <a:off x="8080899" y="8166894"/>
            <a:ext cx="994631" cy="515416"/>
          </a:xfrm>
          <a:prstGeom prst="rect">
            <a:avLst/>
          </a:prstGeom>
        </p:spPr>
        <p:txBody>
          <a:bodyPr vert="horz" wrap="square" lIns="0" tIns="22751" rIns="0" bIns="0" rtlCol="0">
            <a:spAutoFit/>
          </a:bodyPr>
          <a:lstStyle/>
          <a:p>
            <a:pPr marL="22751">
              <a:spcBef>
                <a:spcPts val="179"/>
              </a:spcBef>
            </a:pPr>
            <a:r>
              <a:rPr sz="3200" spc="-9" dirty="0">
                <a:latin typeface="Arial"/>
                <a:cs typeface="Arial"/>
              </a:rPr>
              <a:t>True</a:t>
            </a:r>
            <a:endParaRPr sz="3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1183</Words>
  <Application>Microsoft Office PowerPoint</Application>
  <PresentationFormat>Custom</PresentationFormat>
  <Paragraphs>205</Paragraphs>
  <Slides>49</Slides>
  <Notes>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Module-2  Decision Tree Learning</vt:lpstr>
      <vt:lpstr>Decision Trees</vt:lpstr>
      <vt:lpstr>Slide 3</vt:lpstr>
      <vt:lpstr>Slide 4</vt:lpstr>
      <vt:lpstr>Decision Trees</vt:lpstr>
      <vt:lpstr>Decision Trees</vt:lpstr>
      <vt:lpstr>Decision Trees (F = A ^ B')</vt:lpstr>
      <vt:lpstr>Decision Trees (F = A V (B ^ C))</vt:lpstr>
      <vt:lpstr>Decision Trees (F = A XOR B)</vt:lpstr>
      <vt:lpstr>Decision Trees as If-then-else rule</vt:lpstr>
      <vt:lpstr>Appropriate Problems for Decision Tree Learning </vt:lpstr>
      <vt:lpstr>Decision Tree Representation</vt:lpstr>
      <vt:lpstr>Algorithms</vt:lpstr>
      <vt:lpstr>Make a decision tree that predicts whether  tennis will be played on the day?</vt:lpstr>
      <vt:lpstr>Slide 15</vt:lpstr>
      <vt:lpstr>Step 1: Create a root node</vt:lpstr>
      <vt:lpstr>Step 1: Create a root node</vt:lpstr>
      <vt:lpstr>Calculate Entropy (Amount of uncertainity in dataset):</vt:lpstr>
      <vt:lpstr>Slide 19</vt:lpstr>
      <vt:lpstr>Slide 20</vt:lpstr>
      <vt:lpstr>Slide 21</vt:lpstr>
      <vt:lpstr>For each Attribute: (let say Outlook)</vt:lpstr>
      <vt:lpstr>Calculate Entropy(Outlook='Value'):</vt:lpstr>
      <vt:lpstr>Calculate Average Information Entropy:</vt:lpstr>
      <vt:lpstr>Calculate Gain: attribute is Outlook</vt:lpstr>
      <vt:lpstr>For each Attribute: (let say Temperature)</vt:lpstr>
      <vt:lpstr>Calculate Average Information Entropy:</vt:lpstr>
      <vt:lpstr>Calculate Gain: attribute is Temperature</vt:lpstr>
      <vt:lpstr>For each Attribute: (let say Humidity)</vt:lpstr>
      <vt:lpstr>Calculate Average Information Entropy:</vt:lpstr>
      <vt:lpstr>Calculate Gain: attribute is Humidity</vt:lpstr>
      <vt:lpstr>For each Attribute: (let say Windy)</vt:lpstr>
      <vt:lpstr>Calculate Average Information Entropy:</vt:lpstr>
      <vt:lpstr>Calculate Gain: attribute is Windy</vt:lpstr>
      <vt:lpstr>Pick the highest gain attribute.</vt:lpstr>
      <vt:lpstr>Slide 36</vt:lpstr>
      <vt:lpstr>Repeat the same thing for sub-trees till we get  the tree.</vt:lpstr>
      <vt:lpstr>Slide 38</vt:lpstr>
      <vt:lpstr>For each Attribute: (let say Humidity):</vt:lpstr>
      <vt:lpstr>For each Attribute: (let say Windy):</vt:lpstr>
      <vt:lpstr>For each Attribute: (let say Temperature):</vt:lpstr>
      <vt:lpstr>Pick the highest gain attribute.</vt:lpstr>
      <vt:lpstr>Slide 43</vt:lpstr>
      <vt:lpstr>Slide 44</vt:lpstr>
      <vt:lpstr>For each Attribute: (let say Humidity):</vt:lpstr>
      <vt:lpstr>For each Attribute: (let say Windy):</vt:lpstr>
      <vt:lpstr>For each Attribute: (let say Temperature):</vt:lpstr>
      <vt:lpstr>Pick the highest gain attribute.</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win7</dc:creator>
  <cp:lastModifiedBy>win7</cp:lastModifiedBy>
  <cp:revision>29</cp:revision>
  <dcterms:created xsi:type="dcterms:W3CDTF">2019-09-04T05:31:06Z</dcterms:created>
  <dcterms:modified xsi:type="dcterms:W3CDTF">2019-09-08T07:48:57Z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2019-09-04T00:00:00Z</vt:filetime>
  </property>
</Properties>
</file>