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93"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7074212-F25F-4556-8DDC-2F64E95CA04D}">
  <a:tblStyle styleId="{D7074212-F25F-4556-8DDC-2F64E95CA04D}"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B9C61D64-83EE-4707-968D-A9A7A07915D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969" autoAdjust="0"/>
    <p:restoredTop sz="94660"/>
  </p:normalViewPr>
  <p:slideViewPr>
    <p:cSldViewPr snapToGrid="0">
      <p:cViewPr varScale="1">
        <p:scale>
          <a:sx n="76" d="100"/>
          <a:sy n="76" d="100"/>
        </p:scale>
        <p:origin x="114"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08069785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photos.google.com/photo/AF1QipNH8IYEI-pSrKjSUOU997QKIPcOzNSw40TLf22x"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7275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1f94d5bf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31f94d5bf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4506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1f94d5bf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1f94d5bf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02348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364b3f96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364b3f96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4865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12af99ac4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412af99ac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4281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412af99ac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412af99ac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5828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412af99ac4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412af99ac4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850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412af99ac4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412af99ac4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68899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12af99ac4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12af99ac4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77161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412af99ac4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412af99ac4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42499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412af99ac4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412af99ac4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5035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333dfcdc8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333dfcdc8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11570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412af99ac4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412af99ac4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31005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41342644b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41342644b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27354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41294a966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41294a96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14101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40bf3df81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40bf3df81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smtClean="0">
              <a:effectLst/>
              <a:hlinkClick r:id="rId3"/>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1150734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41294a966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41294a966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06884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41294a966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41294a966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3056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41294a9662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41294a966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58316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413d0371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413d0371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30858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413d0371c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413d0371c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04250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41522d9086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41522d9086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70521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33dfcdc8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33dfcdc8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399006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41522d908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41522d908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25677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41522249d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41522249d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58474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41522249d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41522249d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42453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41522249d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41522249d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79981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41522249d5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41522249d5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4124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41522249d5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41522249d5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0337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1632c145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41632c145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45769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41632c145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41632c145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0681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33dfcdc84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33dfcdc8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340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33dfcdc8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333dfcdc8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6785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4082ed2525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4082ed2525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6683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33dfcdc8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33dfcdc8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1798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33dfcdc84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33dfcdc8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8631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1f94d5b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1f94d5b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1707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103852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Decision Tree Learning</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Which Attribute is the Best Classifier?</a:t>
            </a:r>
            <a:endParaRPr/>
          </a:p>
        </p:txBody>
      </p:sp>
      <p:sp>
        <p:nvSpPr>
          <p:cNvPr id="108" name="Google Shape;108;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solidFill>
                  <a:srgbClr val="000000"/>
                </a:solidFill>
              </a:rPr>
              <a:t>By using Statistical Property, called </a:t>
            </a:r>
            <a:r>
              <a:rPr lang="en" b="1">
                <a:solidFill>
                  <a:srgbClr val="000000"/>
                </a:solidFill>
              </a:rPr>
              <a:t>“Information gain”</a:t>
            </a:r>
            <a:r>
              <a:rPr lang="en">
                <a:solidFill>
                  <a:srgbClr val="000000"/>
                </a:solidFill>
              </a:rPr>
              <a:t> that measures how well a given attribute separates the training examples according to their target classification.</a:t>
            </a:r>
            <a:endParaRPr>
              <a:solidFill>
                <a:srgbClr val="000000"/>
              </a:solidFill>
            </a:endParaRPr>
          </a:p>
          <a:p>
            <a:pPr marL="0" lvl="0" indent="0" algn="just" rtl="0">
              <a:spcBef>
                <a:spcPts val="1600"/>
              </a:spcBef>
              <a:spcAft>
                <a:spcPts val="0"/>
              </a:spcAft>
              <a:buNone/>
            </a:pPr>
            <a:endParaRPr>
              <a:solidFill>
                <a:srgbClr val="000000"/>
              </a:solidFill>
            </a:endParaRPr>
          </a:p>
          <a:p>
            <a:pPr marL="0" lvl="0" indent="0" algn="just" rtl="0">
              <a:spcBef>
                <a:spcPts val="1600"/>
              </a:spcBef>
              <a:spcAft>
                <a:spcPts val="0"/>
              </a:spcAft>
              <a:buNone/>
            </a:pPr>
            <a:r>
              <a:rPr lang="en">
                <a:solidFill>
                  <a:srgbClr val="000000"/>
                </a:solidFill>
              </a:rPr>
              <a:t>ID3 uses this information gain measure to select among the candidate attribute at each step while growing the tree</a:t>
            </a:r>
            <a:endParaRPr>
              <a:solidFill>
                <a:srgbClr val="000000"/>
              </a:solidFill>
            </a:endParaRPr>
          </a:p>
          <a:p>
            <a:pPr marL="0" lvl="0" indent="0" algn="just" rtl="0">
              <a:spcBef>
                <a:spcPts val="1600"/>
              </a:spcBef>
              <a:spcAft>
                <a:spcPts val="0"/>
              </a:spcAft>
              <a:buNone/>
            </a:pPr>
            <a:endParaRPr>
              <a:solidFill>
                <a:srgbClr val="000000"/>
              </a:solidFill>
            </a:endParaRPr>
          </a:p>
          <a:p>
            <a:pPr marL="0" lvl="0" indent="0" algn="l" rtl="0">
              <a:spcBef>
                <a:spcPts val="1600"/>
              </a:spcBef>
              <a:spcAft>
                <a:spcPts val="0"/>
              </a:spcAft>
              <a:buNone/>
            </a:pPr>
            <a:endParaRPr>
              <a:solidFill>
                <a:srgbClr val="000000"/>
              </a:solidFill>
            </a:endParaRPr>
          </a:p>
          <a:p>
            <a:pPr marL="0" lvl="0" indent="0" algn="l" rtl="0">
              <a:spcBef>
                <a:spcPts val="1600"/>
              </a:spcBef>
              <a:spcAft>
                <a:spcPts val="1600"/>
              </a:spcAft>
              <a:buNone/>
            </a:pPr>
            <a:endParaRPr>
              <a:solidFill>
                <a:srgbClr val="00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Entropy Measures Homogeneity of Examples</a:t>
            </a:r>
            <a:endParaRPr/>
          </a:p>
        </p:txBody>
      </p:sp>
      <p:sp>
        <p:nvSpPr>
          <p:cNvPr id="114" name="Google Shape;114;p23"/>
          <p:cNvSpPr txBox="1">
            <a:spLocks noGrp="1"/>
          </p:cNvSpPr>
          <p:nvPr>
            <p:ph type="body" idx="1"/>
          </p:nvPr>
        </p:nvSpPr>
        <p:spPr>
          <a:xfrm>
            <a:off x="311700" y="1152475"/>
            <a:ext cx="8520600" cy="384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To define Information Gain, we need entropy.</a:t>
            </a:r>
            <a:endParaRPr>
              <a:solidFill>
                <a:srgbClr val="000000"/>
              </a:solidFill>
            </a:endParaRPr>
          </a:p>
          <a:p>
            <a:pPr marL="0" lvl="0" indent="0" algn="l" rtl="0">
              <a:spcBef>
                <a:spcPts val="1600"/>
              </a:spcBef>
              <a:spcAft>
                <a:spcPts val="0"/>
              </a:spcAft>
              <a:buNone/>
            </a:pPr>
            <a:r>
              <a:rPr lang="en">
                <a:solidFill>
                  <a:srgbClr val="000000"/>
                </a:solidFill>
              </a:rPr>
              <a:t>Entropy characterizes the (im) purity of an arbitrary collection of examples</a:t>
            </a:r>
            <a:endParaRPr>
              <a:solidFill>
                <a:srgbClr val="000000"/>
              </a:solidFill>
            </a:endParaRPr>
          </a:p>
          <a:p>
            <a:pPr marL="0" lvl="0" indent="0" algn="l" rtl="0">
              <a:spcBef>
                <a:spcPts val="1600"/>
              </a:spcBef>
              <a:spcAft>
                <a:spcPts val="0"/>
              </a:spcAft>
              <a:buNone/>
            </a:pPr>
            <a:r>
              <a:rPr lang="en">
                <a:solidFill>
                  <a:srgbClr val="000000"/>
                </a:solidFill>
              </a:rPr>
              <a:t>Given a collection S, containing positive &amp; negative examples of some target concept, the entropy of S relative to this boolean classification is</a:t>
            </a:r>
            <a:endParaRPr>
              <a:solidFill>
                <a:srgbClr val="000000"/>
              </a:solidFill>
            </a:endParaRPr>
          </a:p>
          <a:p>
            <a:pPr marL="0" lvl="0" indent="0" algn="l" rtl="0">
              <a:spcBef>
                <a:spcPts val="1600"/>
              </a:spcBef>
              <a:spcAft>
                <a:spcPts val="0"/>
              </a:spcAft>
              <a:buNone/>
            </a:pPr>
            <a:r>
              <a:rPr lang="en">
                <a:solidFill>
                  <a:srgbClr val="000000"/>
                </a:solidFill>
              </a:rPr>
              <a:t>		</a:t>
            </a:r>
            <a:r>
              <a:rPr lang="en" sz="2400" b="1">
                <a:solidFill>
                  <a:srgbClr val="000000"/>
                </a:solidFill>
              </a:rPr>
              <a:t>Entropy(S)    =  -p</a:t>
            </a:r>
            <a:r>
              <a:rPr lang="en" sz="2400" b="1" baseline="-25000">
                <a:solidFill>
                  <a:srgbClr val="000000"/>
                </a:solidFill>
              </a:rPr>
              <a:t>⊕</a:t>
            </a:r>
            <a:r>
              <a:rPr lang="en" sz="2400" b="1">
                <a:solidFill>
                  <a:srgbClr val="000000"/>
                </a:solidFill>
              </a:rPr>
              <a:t>  log</a:t>
            </a:r>
            <a:r>
              <a:rPr lang="en" sz="2400" b="1" baseline="-25000">
                <a:solidFill>
                  <a:srgbClr val="000000"/>
                </a:solidFill>
              </a:rPr>
              <a:t>2 </a:t>
            </a:r>
            <a:r>
              <a:rPr lang="en" sz="2400" b="1">
                <a:solidFill>
                  <a:srgbClr val="000000"/>
                </a:solidFill>
              </a:rPr>
              <a:t> p</a:t>
            </a:r>
            <a:r>
              <a:rPr lang="en" sz="2400" b="1" baseline="-25000">
                <a:solidFill>
                  <a:srgbClr val="000000"/>
                </a:solidFill>
              </a:rPr>
              <a:t>⊕      </a:t>
            </a:r>
            <a:r>
              <a:rPr lang="en" sz="2400" b="1">
                <a:solidFill>
                  <a:srgbClr val="000000"/>
                </a:solidFill>
              </a:rPr>
              <a:t> -     p</a:t>
            </a:r>
            <a:r>
              <a:rPr lang="en" sz="2400" b="1" baseline="-25000">
                <a:solidFill>
                  <a:srgbClr val="000000"/>
                </a:solidFill>
              </a:rPr>
              <a:t>Ө</a:t>
            </a:r>
            <a:r>
              <a:rPr lang="en" sz="2400" b="1">
                <a:solidFill>
                  <a:srgbClr val="000000"/>
                </a:solidFill>
              </a:rPr>
              <a:t> log</a:t>
            </a:r>
            <a:r>
              <a:rPr lang="en" sz="2400" b="1" baseline="-25000">
                <a:solidFill>
                  <a:srgbClr val="000000"/>
                </a:solidFill>
              </a:rPr>
              <a:t>2 </a:t>
            </a:r>
            <a:r>
              <a:rPr lang="en" sz="2400" b="1">
                <a:solidFill>
                  <a:srgbClr val="000000"/>
                </a:solidFill>
              </a:rPr>
              <a:t> p</a:t>
            </a:r>
            <a:r>
              <a:rPr lang="en" sz="2400" b="1" baseline="-25000">
                <a:solidFill>
                  <a:srgbClr val="000000"/>
                </a:solidFill>
              </a:rPr>
              <a:t>Ө </a:t>
            </a:r>
            <a:endParaRPr sz="2400" b="1" baseline="-25000">
              <a:solidFill>
                <a:srgbClr val="000000"/>
              </a:solidFill>
            </a:endParaRPr>
          </a:p>
          <a:p>
            <a:pPr marL="0" lvl="0" indent="0" algn="l" rtl="0">
              <a:spcBef>
                <a:spcPts val="1600"/>
              </a:spcBef>
              <a:spcAft>
                <a:spcPts val="0"/>
              </a:spcAft>
              <a:buNone/>
            </a:pPr>
            <a:r>
              <a:rPr lang="en" sz="2400" b="1">
                <a:solidFill>
                  <a:srgbClr val="000000"/>
                </a:solidFill>
              </a:rPr>
              <a:t>p</a:t>
            </a:r>
            <a:r>
              <a:rPr lang="en" sz="2400" b="1" baseline="-25000">
                <a:solidFill>
                  <a:srgbClr val="000000"/>
                </a:solidFill>
              </a:rPr>
              <a:t>⊕ </a:t>
            </a:r>
            <a:r>
              <a:rPr lang="en" sz="2400" b="1">
                <a:solidFill>
                  <a:srgbClr val="000000"/>
                </a:solidFill>
              </a:rPr>
              <a:t> </a:t>
            </a:r>
            <a:r>
              <a:rPr lang="en">
                <a:solidFill>
                  <a:srgbClr val="000000"/>
                </a:solidFill>
              </a:rPr>
              <a:t>is the proportion of positive examples in S</a:t>
            </a:r>
            <a:endParaRPr>
              <a:solidFill>
                <a:srgbClr val="000000"/>
              </a:solidFill>
            </a:endParaRPr>
          </a:p>
          <a:p>
            <a:pPr marL="0" lvl="0" indent="0" algn="l" rtl="0">
              <a:spcBef>
                <a:spcPts val="1600"/>
              </a:spcBef>
              <a:spcAft>
                <a:spcPts val="1600"/>
              </a:spcAft>
              <a:buClr>
                <a:schemeClr val="dk1"/>
              </a:buClr>
              <a:buSzPts val="1100"/>
              <a:buFont typeface="Arial"/>
              <a:buNone/>
            </a:pPr>
            <a:r>
              <a:rPr lang="en" sz="2400" b="1">
                <a:solidFill>
                  <a:srgbClr val="000000"/>
                </a:solidFill>
              </a:rPr>
              <a:t> p</a:t>
            </a:r>
            <a:r>
              <a:rPr lang="en" sz="2400" b="1" baseline="-25000">
                <a:solidFill>
                  <a:srgbClr val="000000"/>
                </a:solidFill>
              </a:rPr>
              <a:t>Ө</a:t>
            </a:r>
            <a:r>
              <a:rPr lang="en" sz="2400" b="1">
                <a:solidFill>
                  <a:srgbClr val="000000"/>
                </a:solidFill>
              </a:rPr>
              <a:t> </a:t>
            </a:r>
            <a:r>
              <a:rPr lang="en">
                <a:solidFill>
                  <a:srgbClr val="000000"/>
                </a:solidFill>
              </a:rPr>
              <a:t>is the proportion of negative examples in S</a:t>
            </a:r>
            <a:endParaRPr>
              <a:solidFill>
                <a:srgbClr val="00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ID3 Iterative Dichotomizer 3</a:t>
            </a:r>
            <a:endParaRPr/>
          </a:p>
        </p:txBody>
      </p:sp>
      <p:sp>
        <p:nvSpPr>
          <p:cNvPr id="120" name="Google Shape;120;p24"/>
          <p:cNvSpPr txBox="1">
            <a:spLocks noGrp="1"/>
          </p:cNvSpPr>
          <p:nvPr>
            <p:ph type="body" idx="1"/>
          </p:nvPr>
        </p:nvSpPr>
        <p:spPr>
          <a:xfrm>
            <a:off x="126675" y="1152475"/>
            <a:ext cx="8902200" cy="3416400"/>
          </a:xfrm>
          <a:prstGeom prst="rect">
            <a:avLst/>
          </a:prstGeom>
        </p:spPr>
        <p:txBody>
          <a:bodyPr spcFirstLastPara="1" wrap="square" lIns="91425" tIns="91425" rIns="91425" bIns="91425" anchor="t" anchorCtr="0">
            <a:noAutofit/>
          </a:bodyPr>
          <a:lstStyle/>
          <a:p>
            <a:pPr marL="139700" marR="139700" lvl="0" indent="0" algn="l" rtl="0">
              <a:lnSpc>
                <a:spcPct val="150000"/>
              </a:lnSpc>
              <a:spcBef>
                <a:spcPts val="0"/>
              </a:spcBef>
              <a:spcAft>
                <a:spcPts val="0"/>
              </a:spcAft>
              <a:buClr>
                <a:srgbClr val="FF0000"/>
              </a:buClr>
              <a:buSzPts val="1800"/>
              <a:buFont typeface="Arial"/>
              <a:buNone/>
            </a:pPr>
            <a:r>
              <a:rPr lang="en" sz="2000" b="1">
                <a:solidFill>
                  <a:srgbClr val="FF0000"/>
                </a:solidFill>
                <a:highlight>
                  <a:srgbClr val="F8F9FA"/>
                </a:highlight>
                <a:latin typeface="Calibri"/>
                <a:ea typeface="Calibri"/>
                <a:cs typeface="Calibri"/>
                <a:sym typeface="Calibri"/>
              </a:rPr>
              <a:t>ID3 (Examples, Target_Attribute, Attributes)</a:t>
            </a:r>
            <a:r>
              <a:rPr lang="en" sz="2000" b="1">
                <a:solidFill>
                  <a:schemeClr val="dk1"/>
                </a:solidFill>
                <a:highlight>
                  <a:srgbClr val="F8F9FA"/>
                </a:highlight>
                <a:latin typeface="Calibri"/>
                <a:ea typeface="Calibri"/>
                <a:cs typeface="Calibri"/>
                <a:sym typeface="Calibri"/>
              </a:rPr>
              <a:t/>
            </a:r>
            <a:br>
              <a:rPr lang="en" sz="2000" b="1">
                <a:solidFill>
                  <a:schemeClr val="dk1"/>
                </a:solidFill>
                <a:highlight>
                  <a:srgbClr val="F8F9FA"/>
                </a:highlight>
                <a:latin typeface="Calibri"/>
                <a:ea typeface="Calibri"/>
                <a:cs typeface="Calibri"/>
                <a:sym typeface="Calibri"/>
              </a:rPr>
            </a:br>
            <a:r>
              <a:rPr lang="en" sz="2000" b="1">
                <a:solidFill>
                  <a:schemeClr val="dk1"/>
                </a:solidFill>
                <a:highlight>
                  <a:srgbClr val="F8F9FA"/>
                </a:highlight>
                <a:latin typeface="Calibri"/>
                <a:ea typeface="Calibri"/>
                <a:cs typeface="Calibri"/>
                <a:sym typeface="Calibri"/>
              </a:rPr>
              <a:t>  </a:t>
            </a:r>
            <a:r>
              <a:rPr lang="en" sz="2000" b="1">
                <a:solidFill>
                  <a:schemeClr val="dk1"/>
                </a:solidFill>
                <a:latin typeface="Calibri"/>
                <a:ea typeface="Calibri"/>
                <a:cs typeface="Calibri"/>
                <a:sym typeface="Calibri"/>
              </a:rPr>
              <a:t>  Create</a:t>
            </a:r>
            <a:r>
              <a:rPr lang="en" sz="2000">
                <a:solidFill>
                  <a:schemeClr val="dk1"/>
                </a:solidFill>
                <a:latin typeface="Calibri"/>
                <a:ea typeface="Calibri"/>
                <a:cs typeface="Calibri"/>
                <a:sym typeface="Calibri"/>
              </a:rPr>
              <a:t> a root node for the tree</a:t>
            </a:r>
            <a:br>
              <a:rPr lang="en" sz="2000">
                <a:solidFill>
                  <a:schemeClr val="dk1"/>
                </a:solidFill>
                <a:latin typeface="Calibri"/>
                <a:ea typeface="Calibri"/>
                <a:cs typeface="Calibri"/>
                <a:sym typeface="Calibri"/>
              </a:rPr>
            </a:br>
            <a:r>
              <a:rPr lang="en" sz="2000">
                <a:solidFill>
                  <a:schemeClr val="dk1"/>
                </a:solidFill>
                <a:latin typeface="Calibri"/>
                <a:ea typeface="Calibri"/>
                <a:cs typeface="Calibri"/>
                <a:sym typeface="Calibri"/>
              </a:rPr>
              <a:t>     </a:t>
            </a:r>
            <a:r>
              <a:rPr lang="en" sz="2000" b="1">
                <a:solidFill>
                  <a:schemeClr val="dk1"/>
                </a:solidFill>
                <a:latin typeface="Calibri"/>
                <a:ea typeface="Calibri"/>
                <a:cs typeface="Calibri"/>
                <a:sym typeface="Calibri"/>
              </a:rPr>
              <a:t>If</a:t>
            </a:r>
            <a:r>
              <a:rPr lang="en" sz="2000">
                <a:solidFill>
                  <a:schemeClr val="dk1"/>
                </a:solidFill>
                <a:latin typeface="Calibri"/>
                <a:ea typeface="Calibri"/>
                <a:cs typeface="Calibri"/>
                <a:sym typeface="Calibri"/>
              </a:rPr>
              <a:t> all examples are positive, Return the single-node tree Root, with label = +.</a:t>
            </a:r>
            <a:br>
              <a:rPr lang="en" sz="2000">
                <a:solidFill>
                  <a:schemeClr val="dk1"/>
                </a:solidFill>
                <a:latin typeface="Calibri"/>
                <a:ea typeface="Calibri"/>
                <a:cs typeface="Calibri"/>
                <a:sym typeface="Calibri"/>
              </a:rPr>
            </a:br>
            <a:r>
              <a:rPr lang="en" sz="2000">
                <a:solidFill>
                  <a:schemeClr val="dk1"/>
                </a:solidFill>
                <a:latin typeface="Calibri"/>
                <a:ea typeface="Calibri"/>
                <a:cs typeface="Calibri"/>
                <a:sym typeface="Calibri"/>
              </a:rPr>
              <a:t>     </a:t>
            </a:r>
            <a:r>
              <a:rPr lang="en" sz="2000" b="1">
                <a:solidFill>
                  <a:schemeClr val="dk1"/>
                </a:solidFill>
                <a:latin typeface="Calibri"/>
                <a:ea typeface="Calibri"/>
                <a:cs typeface="Calibri"/>
                <a:sym typeface="Calibri"/>
              </a:rPr>
              <a:t>If</a:t>
            </a:r>
            <a:r>
              <a:rPr lang="en" sz="2000">
                <a:solidFill>
                  <a:schemeClr val="dk1"/>
                </a:solidFill>
                <a:latin typeface="Calibri"/>
                <a:ea typeface="Calibri"/>
                <a:cs typeface="Calibri"/>
                <a:sym typeface="Calibri"/>
              </a:rPr>
              <a:t> all examples are negative, Return the single-node tree Root, with label = -.</a:t>
            </a:r>
            <a:br>
              <a:rPr lang="en" sz="2000">
                <a:solidFill>
                  <a:schemeClr val="dk1"/>
                </a:solidFill>
                <a:latin typeface="Calibri"/>
                <a:ea typeface="Calibri"/>
                <a:cs typeface="Calibri"/>
                <a:sym typeface="Calibri"/>
              </a:rPr>
            </a:br>
            <a:r>
              <a:rPr lang="en" sz="2000">
                <a:solidFill>
                  <a:schemeClr val="dk1"/>
                </a:solidFill>
                <a:latin typeface="Calibri"/>
                <a:ea typeface="Calibri"/>
                <a:cs typeface="Calibri"/>
                <a:sym typeface="Calibri"/>
              </a:rPr>
              <a:t>     </a:t>
            </a:r>
            <a:r>
              <a:rPr lang="en" sz="2000" b="1">
                <a:solidFill>
                  <a:schemeClr val="dk1"/>
                </a:solidFill>
                <a:latin typeface="Calibri"/>
                <a:ea typeface="Calibri"/>
                <a:cs typeface="Calibri"/>
                <a:sym typeface="Calibri"/>
              </a:rPr>
              <a:t>If</a:t>
            </a:r>
            <a:r>
              <a:rPr lang="en" sz="2000">
                <a:solidFill>
                  <a:schemeClr val="dk1"/>
                </a:solidFill>
                <a:latin typeface="Calibri"/>
                <a:ea typeface="Calibri"/>
                <a:cs typeface="Calibri"/>
                <a:sym typeface="Calibri"/>
              </a:rPr>
              <a:t> number of predicting attributes is empty, then Return the single node tree    	root, with label = most common value of the target attribute in the examples.</a:t>
            </a:r>
            <a:endParaRPr sz="2000">
              <a:solidFill>
                <a:schemeClr val="dk1"/>
              </a:solidFill>
              <a:latin typeface="Calibri"/>
              <a:ea typeface="Calibri"/>
              <a:cs typeface="Calibri"/>
              <a:sym typeface="Calibri"/>
            </a:endParaRPr>
          </a:p>
          <a:p>
            <a:pPr marL="0" lvl="0" indent="0" algn="l" rtl="0">
              <a:lnSpc>
                <a:spcPct val="115000"/>
              </a:lnSpc>
              <a:spcBef>
                <a:spcPts val="0"/>
              </a:spcBef>
              <a:spcAft>
                <a:spcPts val="1600"/>
              </a:spcAft>
              <a:buNone/>
            </a:pP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5"/>
          <p:cNvSpPr txBox="1">
            <a:spLocks noGrp="1"/>
          </p:cNvSpPr>
          <p:nvPr>
            <p:ph type="body" idx="1"/>
          </p:nvPr>
        </p:nvSpPr>
        <p:spPr>
          <a:xfrm>
            <a:off x="0" y="-125"/>
            <a:ext cx="9058200" cy="5143500"/>
          </a:xfrm>
          <a:prstGeom prst="rect">
            <a:avLst/>
          </a:prstGeom>
        </p:spPr>
        <p:txBody>
          <a:bodyPr spcFirstLastPara="1" wrap="square" lIns="91425" tIns="91425" rIns="91425" bIns="91425" anchor="t" anchorCtr="0">
            <a:noAutofit/>
          </a:bodyPr>
          <a:lstStyle/>
          <a:p>
            <a:pPr marL="139700" marR="139700" lvl="0" indent="0" algn="l" rtl="0">
              <a:lnSpc>
                <a:spcPct val="100000"/>
              </a:lnSpc>
              <a:spcBef>
                <a:spcPts val="0"/>
              </a:spcBef>
              <a:spcAft>
                <a:spcPts val="0"/>
              </a:spcAft>
              <a:buClr>
                <a:schemeClr val="dk1"/>
              </a:buClr>
              <a:buSzPts val="2000"/>
              <a:buFont typeface="Arial"/>
              <a:buNone/>
            </a:pPr>
            <a:r>
              <a:rPr lang="en" sz="2000" b="1" dirty="0">
                <a:solidFill>
                  <a:schemeClr val="dk1"/>
                </a:solidFill>
                <a:latin typeface="Calibri"/>
                <a:ea typeface="Calibri"/>
                <a:cs typeface="Calibri"/>
                <a:sym typeface="Calibri"/>
              </a:rPr>
              <a:t>Otherwise</a:t>
            </a:r>
            <a:endParaRPr sz="3200" dirty="0">
              <a:solidFill>
                <a:srgbClr val="888888"/>
              </a:solidFill>
              <a:latin typeface="Calibri"/>
              <a:ea typeface="Calibri"/>
              <a:cs typeface="Calibri"/>
              <a:sym typeface="Calibri"/>
            </a:endParaRPr>
          </a:p>
          <a:p>
            <a:pPr marL="139700" marR="139700" lvl="0" indent="0" algn="l" rtl="0">
              <a:lnSpc>
                <a:spcPct val="100000"/>
              </a:lnSpc>
              <a:spcBef>
                <a:spcPts val="0"/>
              </a:spcBef>
              <a:spcAft>
                <a:spcPts val="0"/>
              </a:spcAft>
              <a:buClr>
                <a:schemeClr val="dk1"/>
              </a:buClr>
              <a:buSzPts val="2000"/>
              <a:buFont typeface="Arial"/>
              <a:buNone/>
            </a:pPr>
            <a:r>
              <a:rPr lang="en" sz="2000" dirty="0">
                <a:solidFill>
                  <a:schemeClr val="dk1"/>
                </a:solidFill>
                <a:latin typeface="Calibri"/>
                <a:ea typeface="Calibri"/>
                <a:cs typeface="Calibri"/>
                <a:sym typeface="Calibri"/>
              </a:rPr>
              <a:t>        </a:t>
            </a:r>
            <a:r>
              <a:rPr lang="en" sz="2000" b="1" dirty="0">
                <a:solidFill>
                  <a:schemeClr val="dk1"/>
                </a:solidFill>
                <a:latin typeface="Calibri"/>
                <a:ea typeface="Calibri"/>
                <a:cs typeface="Calibri"/>
                <a:sym typeface="Calibri"/>
              </a:rPr>
              <a:t>A</a:t>
            </a:r>
            <a:r>
              <a:rPr lang="en" sz="2000" dirty="0">
                <a:solidFill>
                  <a:schemeClr val="dk1"/>
                </a:solidFill>
                <a:latin typeface="Calibri"/>
                <a:ea typeface="Calibri"/>
                <a:cs typeface="Calibri"/>
                <a:sym typeface="Calibri"/>
              </a:rPr>
              <a:t> ← The Attribute that </a:t>
            </a:r>
            <a:r>
              <a:rPr lang="en" sz="2000" b="1" dirty="0">
                <a:solidFill>
                  <a:schemeClr val="dk1"/>
                </a:solidFill>
                <a:latin typeface="Calibri"/>
                <a:ea typeface="Calibri"/>
                <a:cs typeface="Calibri"/>
                <a:sym typeface="Calibri"/>
              </a:rPr>
              <a:t>best</a:t>
            </a:r>
            <a:r>
              <a:rPr lang="en" sz="2000" dirty="0">
                <a:solidFill>
                  <a:schemeClr val="dk1"/>
                </a:solidFill>
                <a:latin typeface="Calibri"/>
                <a:ea typeface="Calibri"/>
                <a:cs typeface="Calibri"/>
                <a:sym typeface="Calibri"/>
              </a:rPr>
              <a:t> classifies examples.</a:t>
            </a:r>
            <a:endParaRPr sz="2000" dirty="0">
              <a:solidFill>
                <a:schemeClr val="dk1"/>
              </a:solidFill>
              <a:latin typeface="Calibri"/>
              <a:ea typeface="Calibri"/>
              <a:cs typeface="Calibri"/>
              <a:sym typeface="Calibri"/>
            </a:endParaRPr>
          </a:p>
          <a:p>
            <a:pPr marL="0" lvl="0" indent="0" algn="l" rtl="0">
              <a:lnSpc>
                <a:spcPct val="100000"/>
              </a:lnSpc>
              <a:spcBef>
                <a:spcPts val="0"/>
              </a:spcBef>
              <a:spcAft>
                <a:spcPts val="0"/>
              </a:spcAft>
              <a:buClr>
                <a:schemeClr val="dk1"/>
              </a:buClr>
              <a:buSzPts val="2000"/>
              <a:buFont typeface="Arial"/>
              <a:buNone/>
            </a:pPr>
            <a:r>
              <a:rPr lang="en" sz="2000" dirty="0">
                <a:solidFill>
                  <a:schemeClr val="dk1"/>
                </a:solidFill>
                <a:latin typeface="Calibri"/>
                <a:ea typeface="Calibri"/>
                <a:cs typeface="Calibri"/>
                <a:sym typeface="Calibri"/>
              </a:rPr>
              <a:t>           Decision Tree attribute for Root = A.</a:t>
            </a:r>
            <a:endParaRPr sz="2000" dirty="0">
              <a:solidFill>
                <a:schemeClr val="dk1"/>
              </a:solidFill>
              <a:latin typeface="Calibri"/>
              <a:ea typeface="Calibri"/>
              <a:cs typeface="Calibri"/>
              <a:sym typeface="Calibri"/>
            </a:endParaRPr>
          </a:p>
          <a:p>
            <a:pPr marL="0" lvl="0" indent="0" algn="l" rtl="0">
              <a:lnSpc>
                <a:spcPct val="100000"/>
              </a:lnSpc>
              <a:spcBef>
                <a:spcPts val="0"/>
              </a:spcBef>
              <a:spcAft>
                <a:spcPts val="0"/>
              </a:spcAft>
              <a:buClr>
                <a:schemeClr val="dk1"/>
              </a:buClr>
              <a:buSzPts val="2000"/>
              <a:buFont typeface="Arial"/>
              <a:buNone/>
            </a:pPr>
            <a:r>
              <a:rPr lang="en" sz="2000" dirty="0">
                <a:solidFill>
                  <a:schemeClr val="dk1"/>
                </a:solidFill>
                <a:latin typeface="Calibri"/>
                <a:ea typeface="Calibri"/>
                <a:cs typeface="Calibri"/>
                <a:sym typeface="Calibri"/>
              </a:rPr>
              <a:t>           </a:t>
            </a:r>
            <a:r>
              <a:rPr lang="en" sz="2000" b="1" dirty="0">
                <a:solidFill>
                  <a:schemeClr val="dk1"/>
                </a:solidFill>
                <a:latin typeface="Calibri"/>
                <a:ea typeface="Calibri"/>
                <a:cs typeface="Calibri"/>
                <a:sym typeface="Calibri"/>
              </a:rPr>
              <a:t>For</a:t>
            </a:r>
            <a:r>
              <a:rPr lang="en" sz="2000" dirty="0">
                <a:solidFill>
                  <a:schemeClr val="dk1"/>
                </a:solidFill>
                <a:latin typeface="Calibri"/>
                <a:ea typeface="Calibri"/>
                <a:cs typeface="Calibri"/>
                <a:sym typeface="Calibri"/>
              </a:rPr>
              <a:t> each possible value, </a:t>
            </a:r>
            <a:r>
              <a:rPr lang="en" sz="2000" i="1" dirty="0">
                <a:solidFill>
                  <a:schemeClr val="dk1"/>
                </a:solidFill>
                <a:latin typeface="Calibri"/>
                <a:ea typeface="Calibri"/>
                <a:cs typeface="Calibri"/>
                <a:sym typeface="Calibri"/>
              </a:rPr>
              <a:t>v</a:t>
            </a:r>
            <a:r>
              <a:rPr lang="en" sz="2000" i="1" baseline="-25000" dirty="0">
                <a:solidFill>
                  <a:schemeClr val="dk1"/>
                </a:solidFill>
                <a:latin typeface="Calibri"/>
                <a:ea typeface="Calibri"/>
                <a:cs typeface="Calibri"/>
                <a:sym typeface="Calibri"/>
              </a:rPr>
              <a:t>i</a:t>
            </a:r>
            <a:r>
              <a:rPr lang="en" sz="2000" dirty="0">
                <a:solidFill>
                  <a:schemeClr val="dk1"/>
                </a:solidFill>
                <a:latin typeface="Calibri"/>
                <a:ea typeface="Calibri"/>
                <a:cs typeface="Calibri"/>
                <a:sym typeface="Calibri"/>
              </a:rPr>
              <a:t>, of A,</a:t>
            </a:r>
            <a:endParaRPr sz="2000" dirty="0">
              <a:solidFill>
                <a:schemeClr val="dk1"/>
              </a:solidFill>
              <a:latin typeface="Calibri"/>
              <a:ea typeface="Calibri"/>
              <a:cs typeface="Calibri"/>
              <a:sym typeface="Calibri"/>
            </a:endParaRPr>
          </a:p>
          <a:p>
            <a:pPr marL="0" lvl="0" indent="0" algn="l" rtl="0">
              <a:lnSpc>
                <a:spcPct val="100000"/>
              </a:lnSpc>
              <a:spcBef>
                <a:spcPts val="1600"/>
              </a:spcBef>
              <a:spcAft>
                <a:spcPts val="0"/>
              </a:spcAft>
              <a:buClr>
                <a:schemeClr val="dk1"/>
              </a:buClr>
              <a:buSzPts val="2000"/>
              <a:buFont typeface="Arial"/>
              <a:buNone/>
            </a:pPr>
            <a:r>
              <a:rPr lang="en" sz="2000" dirty="0">
                <a:solidFill>
                  <a:schemeClr val="dk1"/>
                </a:solidFill>
                <a:latin typeface="Calibri"/>
                <a:ea typeface="Calibri"/>
                <a:cs typeface="Calibri"/>
                <a:sym typeface="Calibri"/>
              </a:rPr>
              <a:t>	</a:t>
            </a:r>
            <a:r>
              <a:rPr lang="en" sz="2000" b="1" dirty="0" smtClean="0">
                <a:solidFill>
                  <a:schemeClr val="dk1"/>
                </a:solidFill>
                <a:latin typeface="Calibri"/>
                <a:ea typeface="Calibri"/>
                <a:cs typeface="Calibri"/>
                <a:sym typeface="Calibri"/>
              </a:rPr>
              <a:t>Add</a:t>
            </a:r>
            <a:r>
              <a:rPr lang="en" sz="2000" dirty="0" smtClean="0">
                <a:solidFill>
                  <a:schemeClr val="dk1"/>
                </a:solidFill>
                <a:latin typeface="Calibri"/>
                <a:ea typeface="Calibri"/>
                <a:cs typeface="Calibri"/>
                <a:sym typeface="Calibri"/>
              </a:rPr>
              <a:t> </a:t>
            </a:r>
            <a:r>
              <a:rPr lang="en" sz="2000" dirty="0">
                <a:solidFill>
                  <a:schemeClr val="dk1"/>
                </a:solidFill>
                <a:latin typeface="Calibri"/>
                <a:ea typeface="Calibri"/>
                <a:cs typeface="Calibri"/>
                <a:sym typeface="Calibri"/>
              </a:rPr>
              <a:t>a new tree branch below Root, corresponding to the test A = </a:t>
            </a:r>
            <a:r>
              <a:rPr lang="en" sz="2000" i="1" dirty="0">
                <a:solidFill>
                  <a:schemeClr val="dk1"/>
                </a:solidFill>
                <a:latin typeface="Calibri"/>
                <a:ea typeface="Calibri"/>
                <a:cs typeface="Calibri"/>
                <a:sym typeface="Calibri"/>
              </a:rPr>
              <a:t>v</a:t>
            </a:r>
            <a:r>
              <a:rPr lang="en" sz="2000" i="1" baseline="-25000" dirty="0">
                <a:solidFill>
                  <a:schemeClr val="dk1"/>
                </a:solidFill>
                <a:latin typeface="Calibri"/>
                <a:ea typeface="Calibri"/>
                <a:cs typeface="Calibri"/>
                <a:sym typeface="Calibri"/>
              </a:rPr>
              <a:t>i</a:t>
            </a:r>
            <a:r>
              <a:rPr lang="en" sz="2000" dirty="0">
                <a:solidFill>
                  <a:schemeClr val="dk1"/>
                </a:solidFill>
                <a:latin typeface="Calibri"/>
                <a:ea typeface="Calibri"/>
                <a:cs typeface="Calibri"/>
                <a:sym typeface="Calibri"/>
              </a:rPr>
              <a:t>.</a:t>
            </a:r>
            <a:br>
              <a:rPr lang="en" sz="2000" dirty="0">
                <a:solidFill>
                  <a:schemeClr val="dk1"/>
                </a:solidFill>
                <a:latin typeface="Calibri"/>
                <a:ea typeface="Calibri"/>
                <a:cs typeface="Calibri"/>
                <a:sym typeface="Calibri"/>
              </a:rPr>
            </a:br>
            <a:r>
              <a:rPr lang="en" sz="2000" dirty="0">
                <a:solidFill>
                  <a:schemeClr val="dk1"/>
                </a:solidFill>
                <a:latin typeface="Calibri"/>
                <a:ea typeface="Calibri"/>
                <a:cs typeface="Calibri"/>
                <a:sym typeface="Calibri"/>
              </a:rPr>
              <a:t>                Let Examples(</a:t>
            </a:r>
            <a:r>
              <a:rPr lang="en" sz="2000" i="1" dirty="0">
                <a:solidFill>
                  <a:schemeClr val="dk1"/>
                </a:solidFill>
                <a:latin typeface="Calibri"/>
                <a:ea typeface="Calibri"/>
                <a:cs typeface="Calibri"/>
                <a:sym typeface="Calibri"/>
              </a:rPr>
              <a:t>v</a:t>
            </a:r>
            <a:r>
              <a:rPr lang="en" sz="2000" i="1" baseline="-25000" dirty="0">
                <a:solidFill>
                  <a:schemeClr val="dk1"/>
                </a:solidFill>
                <a:latin typeface="Calibri"/>
                <a:ea typeface="Calibri"/>
                <a:cs typeface="Calibri"/>
                <a:sym typeface="Calibri"/>
              </a:rPr>
              <a:t>i</a:t>
            </a:r>
            <a:r>
              <a:rPr lang="en" sz="2000" dirty="0">
                <a:solidFill>
                  <a:schemeClr val="dk1"/>
                </a:solidFill>
                <a:latin typeface="Calibri"/>
                <a:ea typeface="Calibri"/>
                <a:cs typeface="Calibri"/>
                <a:sym typeface="Calibri"/>
              </a:rPr>
              <a:t>) be the subset of examples that have the value </a:t>
            </a:r>
            <a:r>
              <a:rPr lang="en" sz="2000" i="1" dirty="0">
                <a:solidFill>
                  <a:schemeClr val="dk1"/>
                </a:solidFill>
                <a:latin typeface="Calibri"/>
                <a:ea typeface="Calibri"/>
                <a:cs typeface="Calibri"/>
                <a:sym typeface="Calibri"/>
              </a:rPr>
              <a:t>v</a:t>
            </a:r>
            <a:r>
              <a:rPr lang="en" sz="2000" i="1" baseline="-25000" dirty="0">
                <a:solidFill>
                  <a:schemeClr val="dk1"/>
                </a:solidFill>
                <a:latin typeface="Calibri"/>
                <a:ea typeface="Calibri"/>
                <a:cs typeface="Calibri"/>
                <a:sym typeface="Calibri"/>
              </a:rPr>
              <a:t>i</a:t>
            </a:r>
            <a:r>
              <a:rPr lang="en" sz="2000" dirty="0">
                <a:solidFill>
                  <a:schemeClr val="dk1"/>
                </a:solidFill>
                <a:latin typeface="Calibri"/>
                <a:ea typeface="Calibri"/>
                <a:cs typeface="Calibri"/>
                <a:sym typeface="Calibri"/>
              </a:rPr>
              <a:t> for A</a:t>
            </a:r>
            <a:br>
              <a:rPr lang="en" sz="2000" dirty="0">
                <a:solidFill>
                  <a:schemeClr val="dk1"/>
                </a:solidFill>
                <a:latin typeface="Calibri"/>
                <a:ea typeface="Calibri"/>
                <a:cs typeface="Calibri"/>
                <a:sym typeface="Calibri"/>
              </a:rPr>
            </a:br>
            <a:r>
              <a:rPr lang="en" sz="2000" dirty="0">
                <a:solidFill>
                  <a:schemeClr val="dk1"/>
                </a:solidFill>
                <a:latin typeface="Calibri"/>
                <a:ea typeface="Calibri"/>
                <a:cs typeface="Calibri"/>
                <a:sym typeface="Calibri"/>
              </a:rPr>
              <a:t>                </a:t>
            </a:r>
            <a:r>
              <a:rPr lang="en" sz="2000" b="1" dirty="0">
                <a:solidFill>
                  <a:schemeClr val="dk1"/>
                </a:solidFill>
                <a:latin typeface="Calibri"/>
                <a:ea typeface="Calibri"/>
                <a:cs typeface="Calibri"/>
                <a:sym typeface="Calibri"/>
              </a:rPr>
              <a:t>If</a:t>
            </a:r>
            <a:r>
              <a:rPr lang="en" sz="2000" dirty="0">
                <a:solidFill>
                  <a:schemeClr val="dk1"/>
                </a:solidFill>
                <a:latin typeface="Calibri"/>
                <a:ea typeface="Calibri"/>
                <a:cs typeface="Calibri"/>
                <a:sym typeface="Calibri"/>
              </a:rPr>
              <a:t> Examples(</a:t>
            </a:r>
            <a:r>
              <a:rPr lang="en" sz="2000" i="1" dirty="0">
                <a:solidFill>
                  <a:schemeClr val="dk1"/>
                </a:solidFill>
                <a:latin typeface="Calibri"/>
                <a:ea typeface="Calibri"/>
                <a:cs typeface="Calibri"/>
                <a:sym typeface="Calibri"/>
              </a:rPr>
              <a:t>v</a:t>
            </a:r>
            <a:r>
              <a:rPr lang="en" sz="2000" i="1" baseline="-25000" dirty="0">
                <a:solidFill>
                  <a:schemeClr val="dk1"/>
                </a:solidFill>
                <a:latin typeface="Calibri"/>
                <a:ea typeface="Calibri"/>
                <a:cs typeface="Calibri"/>
                <a:sym typeface="Calibri"/>
              </a:rPr>
              <a:t>i</a:t>
            </a:r>
            <a:r>
              <a:rPr lang="en" sz="2000" dirty="0">
                <a:solidFill>
                  <a:schemeClr val="dk1"/>
                </a:solidFill>
                <a:latin typeface="Calibri"/>
                <a:ea typeface="Calibri"/>
                <a:cs typeface="Calibri"/>
                <a:sym typeface="Calibri"/>
              </a:rPr>
              <a:t>) is empty</a:t>
            </a:r>
            <a:endParaRPr sz="2000" dirty="0">
              <a:solidFill>
                <a:schemeClr val="dk1"/>
              </a:solidFill>
              <a:latin typeface="Calibri"/>
              <a:ea typeface="Calibri"/>
              <a:cs typeface="Calibri"/>
              <a:sym typeface="Calibri"/>
            </a:endParaRPr>
          </a:p>
          <a:p>
            <a:pPr marL="0" lvl="0" indent="0" algn="l" rtl="0">
              <a:lnSpc>
                <a:spcPct val="100000"/>
              </a:lnSpc>
              <a:spcBef>
                <a:spcPts val="1600"/>
              </a:spcBef>
              <a:spcAft>
                <a:spcPts val="0"/>
              </a:spcAft>
              <a:buClr>
                <a:schemeClr val="dk1"/>
              </a:buClr>
              <a:buSzPts val="2000"/>
              <a:buFont typeface="Arial"/>
              <a:buNone/>
            </a:pPr>
            <a:r>
              <a:rPr lang="en" sz="2000" dirty="0">
                <a:solidFill>
                  <a:schemeClr val="dk1"/>
                </a:solidFill>
                <a:latin typeface="Calibri"/>
                <a:ea typeface="Calibri"/>
                <a:cs typeface="Calibri"/>
                <a:sym typeface="Calibri"/>
              </a:rPr>
              <a:t>	      </a:t>
            </a:r>
            <a:r>
              <a:rPr lang="en" sz="2000" dirty="0" smtClean="0">
                <a:solidFill>
                  <a:schemeClr val="dk1"/>
                </a:solidFill>
                <a:latin typeface="Calibri"/>
                <a:ea typeface="Calibri"/>
                <a:cs typeface="Calibri"/>
                <a:sym typeface="Calibri"/>
              </a:rPr>
              <a:t>Then </a:t>
            </a:r>
            <a:r>
              <a:rPr lang="en" sz="2000" dirty="0">
                <a:solidFill>
                  <a:schemeClr val="dk1"/>
                </a:solidFill>
                <a:latin typeface="Calibri"/>
                <a:ea typeface="Calibri"/>
                <a:cs typeface="Calibri"/>
                <a:sym typeface="Calibri"/>
              </a:rPr>
              <a:t>below this new branch add a leaf node with label = most common                                               	       </a:t>
            </a:r>
            <a:r>
              <a:rPr lang="en" sz="2000" dirty="0" smtClean="0">
                <a:solidFill>
                  <a:schemeClr val="dk1"/>
                </a:solidFill>
                <a:latin typeface="Calibri"/>
                <a:ea typeface="Calibri"/>
                <a:cs typeface="Calibri"/>
                <a:sym typeface="Calibri"/>
              </a:rPr>
              <a:t>target </a:t>
            </a:r>
            <a:r>
              <a:rPr lang="en" sz="2000" dirty="0">
                <a:solidFill>
                  <a:schemeClr val="dk1"/>
                </a:solidFill>
                <a:latin typeface="Calibri"/>
                <a:ea typeface="Calibri"/>
                <a:cs typeface="Calibri"/>
                <a:sym typeface="Calibri"/>
              </a:rPr>
              <a:t>value in the examples</a:t>
            </a:r>
            <a:endParaRPr sz="2000" dirty="0">
              <a:solidFill>
                <a:schemeClr val="dk1"/>
              </a:solidFill>
              <a:latin typeface="Calibri"/>
              <a:ea typeface="Calibri"/>
              <a:cs typeface="Calibri"/>
              <a:sym typeface="Calibri"/>
            </a:endParaRPr>
          </a:p>
          <a:p>
            <a:pPr marL="0" lvl="0" indent="0" algn="l" rtl="0">
              <a:lnSpc>
                <a:spcPct val="100000"/>
              </a:lnSpc>
              <a:spcBef>
                <a:spcPts val="0"/>
              </a:spcBef>
              <a:spcAft>
                <a:spcPts val="0"/>
              </a:spcAft>
              <a:buNone/>
            </a:pPr>
            <a:r>
              <a:rPr lang="en" sz="2000" b="1" dirty="0">
                <a:solidFill>
                  <a:schemeClr val="dk1"/>
                </a:solidFill>
                <a:latin typeface="Calibri"/>
                <a:ea typeface="Calibri"/>
                <a:cs typeface="Calibri"/>
                <a:sym typeface="Calibri"/>
              </a:rPr>
              <a:t>               Else </a:t>
            </a:r>
            <a:endParaRPr sz="3200" dirty="0">
              <a:solidFill>
                <a:srgbClr val="888888"/>
              </a:solidFill>
              <a:latin typeface="Calibri"/>
              <a:ea typeface="Calibri"/>
              <a:cs typeface="Calibri"/>
              <a:sym typeface="Calibri"/>
            </a:endParaRPr>
          </a:p>
          <a:p>
            <a:pPr marL="0" lvl="0" indent="0" algn="l" rtl="0">
              <a:lnSpc>
                <a:spcPct val="100000"/>
              </a:lnSpc>
              <a:spcBef>
                <a:spcPts val="0"/>
              </a:spcBef>
              <a:spcAft>
                <a:spcPts val="0"/>
              </a:spcAft>
              <a:buNone/>
            </a:pPr>
            <a:r>
              <a:rPr lang="en" sz="2000" dirty="0">
                <a:solidFill>
                  <a:schemeClr val="dk1"/>
                </a:solidFill>
                <a:latin typeface="Calibri"/>
                <a:ea typeface="Calibri"/>
                <a:cs typeface="Calibri"/>
                <a:sym typeface="Calibri"/>
              </a:rPr>
              <a:t>                         below this new branch add the subtree </a:t>
            </a:r>
            <a:endParaRPr sz="3200" dirty="0">
              <a:solidFill>
                <a:srgbClr val="888888"/>
              </a:solidFill>
              <a:latin typeface="Calibri"/>
              <a:ea typeface="Calibri"/>
              <a:cs typeface="Calibri"/>
              <a:sym typeface="Calibri"/>
            </a:endParaRPr>
          </a:p>
          <a:p>
            <a:pPr marL="0" lvl="0" indent="0" algn="l" rtl="0">
              <a:lnSpc>
                <a:spcPct val="100000"/>
              </a:lnSpc>
              <a:spcBef>
                <a:spcPts val="0"/>
              </a:spcBef>
              <a:spcAft>
                <a:spcPts val="0"/>
              </a:spcAft>
              <a:buClr>
                <a:schemeClr val="dk1"/>
              </a:buClr>
              <a:buSzPts val="2000"/>
              <a:buFont typeface="Arial"/>
              <a:buNone/>
            </a:pPr>
            <a:r>
              <a:rPr lang="en" sz="2000" b="1" dirty="0">
                <a:solidFill>
                  <a:schemeClr val="dk1"/>
                </a:solidFill>
                <a:latin typeface="Calibri"/>
                <a:ea typeface="Calibri"/>
                <a:cs typeface="Calibri"/>
                <a:sym typeface="Calibri"/>
              </a:rPr>
              <a:t>	 </a:t>
            </a:r>
            <a:r>
              <a:rPr lang="en" sz="2000" b="1" dirty="0" smtClean="0">
                <a:solidFill>
                  <a:schemeClr val="dk1"/>
                </a:solidFill>
                <a:latin typeface="Calibri"/>
                <a:ea typeface="Calibri"/>
                <a:cs typeface="Calibri"/>
                <a:sym typeface="Calibri"/>
              </a:rPr>
              <a:t>       </a:t>
            </a:r>
            <a:r>
              <a:rPr lang="en" sz="2000" b="1" dirty="0">
                <a:solidFill>
                  <a:schemeClr val="dk1"/>
                </a:solidFill>
                <a:latin typeface="Calibri"/>
                <a:ea typeface="Calibri"/>
                <a:cs typeface="Calibri"/>
                <a:sym typeface="Calibri"/>
              </a:rPr>
              <a:t>ID3 (Examples(</a:t>
            </a:r>
            <a:r>
              <a:rPr lang="en" sz="2000" b="1" i="1" dirty="0">
                <a:solidFill>
                  <a:schemeClr val="dk1"/>
                </a:solidFill>
                <a:latin typeface="Calibri"/>
                <a:ea typeface="Calibri"/>
                <a:cs typeface="Calibri"/>
                <a:sym typeface="Calibri"/>
              </a:rPr>
              <a:t>v</a:t>
            </a:r>
            <a:r>
              <a:rPr lang="en" sz="2000" b="1" i="1" baseline="-25000" dirty="0">
                <a:solidFill>
                  <a:schemeClr val="dk1"/>
                </a:solidFill>
                <a:latin typeface="Calibri"/>
                <a:ea typeface="Calibri"/>
                <a:cs typeface="Calibri"/>
                <a:sym typeface="Calibri"/>
              </a:rPr>
              <a:t>i</a:t>
            </a:r>
            <a:r>
              <a:rPr lang="en" sz="2000" b="1" dirty="0">
                <a:solidFill>
                  <a:schemeClr val="dk1"/>
                </a:solidFill>
                <a:latin typeface="Calibri"/>
                <a:ea typeface="Calibri"/>
                <a:cs typeface="Calibri"/>
                <a:sym typeface="Calibri"/>
              </a:rPr>
              <a:t>), Target_Attribute, Attributes– {A})                                                                            </a:t>
            </a:r>
            <a:br>
              <a:rPr lang="en" sz="2000" b="1" dirty="0">
                <a:solidFill>
                  <a:schemeClr val="dk1"/>
                </a:solidFill>
                <a:latin typeface="Calibri"/>
                <a:ea typeface="Calibri"/>
                <a:cs typeface="Calibri"/>
                <a:sym typeface="Calibri"/>
              </a:rPr>
            </a:br>
            <a:r>
              <a:rPr lang="en" sz="2000" b="1" dirty="0">
                <a:solidFill>
                  <a:schemeClr val="dk1"/>
                </a:solidFill>
                <a:latin typeface="Calibri"/>
                <a:ea typeface="Calibri"/>
                <a:cs typeface="Calibri"/>
                <a:sym typeface="Calibri"/>
              </a:rPr>
              <a:t>    End</a:t>
            </a:r>
            <a:r>
              <a:rPr lang="en" sz="2000" dirty="0">
                <a:solidFill>
                  <a:schemeClr val="dk1"/>
                </a:solidFill>
                <a:latin typeface="Calibri"/>
                <a:ea typeface="Calibri"/>
                <a:cs typeface="Calibri"/>
                <a:sym typeface="Calibri"/>
              </a:rPr>
              <a:t/>
            </a:r>
            <a:br>
              <a:rPr lang="en" sz="2000" dirty="0">
                <a:solidFill>
                  <a:schemeClr val="dk1"/>
                </a:solidFill>
                <a:latin typeface="Calibri"/>
                <a:ea typeface="Calibri"/>
                <a:cs typeface="Calibri"/>
                <a:sym typeface="Calibri"/>
              </a:rPr>
            </a:br>
            <a:r>
              <a:rPr lang="en" sz="2000" dirty="0">
                <a:solidFill>
                  <a:schemeClr val="dk1"/>
                </a:solidFill>
                <a:latin typeface="Calibri"/>
                <a:ea typeface="Calibri"/>
                <a:cs typeface="Calibri"/>
                <a:sym typeface="Calibri"/>
              </a:rPr>
              <a:t>    </a:t>
            </a:r>
            <a:r>
              <a:rPr lang="en" sz="2000" b="1" dirty="0">
                <a:solidFill>
                  <a:schemeClr val="dk1"/>
                </a:solidFill>
                <a:latin typeface="Calibri"/>
                <a:ea typeface="Calibri"/>
                <a:cs typeface="Calibri"/>
                <a:sym typeface="Calibri"/>
              </a:rPr>
              <a:t>Return</a:t>
            </a:r>
            <a:r>
              <a:rPr lang="en" sz="2000" dirty="0">
                <a:solidFill>
                  <a:schemeClr val="dk1"/>
                </a:solidFill>
                <a:latin typeface="Calibri"/>
                <a:ea typeface="Calibri"/>
                <a:cs typeface="Calibri"/>
                <a:sym typeface="Calibri"/>
              </a:rPr>
              <a:t> Root</a:t>
            </a:r>
            <a:endParaRP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6"/>
          <p:cNvSpPr txBox="1">
            <a:spLocks noGrp="1"/>
          </p:cNvSpPr>
          <p:nvPr>
            <p:ph type="title"/>
          </p:nvPr>
        </p:nvSpPr>
        <p:spPr>
          <a:xfrm>
            <a:off x="831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Calculate the best attribute or Information Gain</a:t>
            </a:r>
            <a:endParaRPr/>
          </a:p>
        </p:txBody>
      </p:sp>
      <p:sp>
        <p:nvSpPr>
          <p:cNvPr id="131" name="Google Shape;131;p26"/>
          <p:cNvSpPr txBox="1">
            <a:spLocks noGrp="1"/>
          </p:cNvSpPr>
          <p:nvPr>
            <p:ph type="body" idx="1"/>
          </p:nvPr>
        </p:nvSpPr>
        <p:spPr>
          <a:xfrm>
            <a:off x="83100" y="771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Suppose S is a collection of 14 examples of some boolean</a:t>
            </a:r>
            <a:endParaRPr>
              <a:solidFill>
                <a:schemeClr val="dk1"/>
              </a:solidFill>
            </a:endParaRPr>
          </a:p>
          <a:p>
            <a:pPr marL="0" lvl="0" indent="0" algn="l" rtl="0">
              <a:spcBef>
                <a:spcPts val="1600"/>
              </a:spcBef>
              <a:spcAft>
                <a:spcPts val="0"/>
              </a:spcAft>
              <a:buClr>
                <a:schemeClr val="dk1"/>
              </a:buClr>
              <a:buSzPts val="1100"/>
              <a:buFont typeface="Arial"/>
              <a:buNone/>
            </a:pPr>
            <a:r>
              <a:rPr lang="en">
                <a:solidFill>
                  <a:schemeClr val="dk1"/>
                </a:solidFill>
              </a:rPr>
              <a:t>concept, including 9 positive and 5 negative examples (we adopt the notation</a:t>
            </a:r>
            <a:endParaRPr>
              <a:solidFill>
                <a:schemeClr val="dk1"/>
              </a:solidFill>
            </a:endParaRPr>
          </a:p>
          <a:p>
            <a:pPr marL="0" lvl="0" indent="0" algn="l" rtl="0">
              <a:spcBef>
                <a:spcPts val="1600"/>
              </a:spcBef>
              <a:spcAft>
                <a:spcPts val="0"/>
              </a:spcAft>
              <a:buClr>
                <a:schemeClr val="dk1"/>
              </a:buClr>
              <a:buSzPts val="1100"/>
              <a:buFont typeface="Arial"/>
              <a:buNone/>
            </a:pPr>
            <a:r>
              <a:rPr lang="en">
                <a:solidFill>
                  <a:schemeClr val="dk1"/>
                </a:solidFill>
              </a:rPr>
              <a:t>[9+, </a:t>
            </a:r>
            <a:r>
              <a:rPr lang="en" b="1">
                <a:solidFill>
                  <a:schemeClr val="dk1"/>
                </a:solidFill>
              </a:rPr>
              <a:t>5-1 </a:t>
            </a:r>
            <a:r>
              <a:rPr lang="en">
                <a:solidFill>
                  <a:schemeClr val="dk1"/>
                </a:solidFill>
              </a:rPr>
              <a:t>to summarize such a sample of data). Then the entropy of S relative to</a:t>
            </a:r>
            <a:endParaRPr>
              <a:solidFill>
                <a:schemeClr val="dk1"/>
              </a:solidFill>
            </a:endParaRPr>
          </a:p>
          <a:p>
            <a:pPr marL="0" lvl="0" indent="0" algn="l" rtl="0">
              <a:spcBef>
                <a:spcPts val="1600"/>
              </a:spcBef>
              <a:spcAft>
                <a:spcPts val="1600"/>
              </a:spcAft>
              <a:buNone/>
            </a:pPr>
            <a:r>
              <a:rPr lang="en">
                <a:solidFill>
                  <a:schemeClr val="dk1"/>
                </a:solidFill>
              </a:rPr>
              <a:t>this boolean classification is:</a:t>
            </a:r>
            <a:endParaRPr/>
          </a:p>
        </p:txBody>
      </p:sp>
      <p:pic>
        <p:nvPicPr>
          <p:cNvPr id="132" name="Google Shape;132;p26"/>
          <p:cNvPicPr preferRelativeResize="0"/>
          <p:nvPr/>
        </p:nvPicPr>
        <p:blipFill>
          <a:blip r:embed="rId3">
            <a:alphaModFix/>
          </a:blip>
          <a:stretch>
            <a:fillRect/>
          </a:stretch>
        </p:blipFill>
        <p:spPr>
          <a:xfrm>
            <a:off x="1447800" y="2892475"/>
            <a:ext cx="5467350" cy="62865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7"/>
          <p:cNvSpPr txBox="1">
            <a:spLocks noGrp="1"/>
          </p:cNvSpPr>
          <p:nvPr>
            <p:ph type="title"/>
          </p:nvPr>
        </p:nvSpPr>
        <p:spPr>
          <a:xfrm>
            <a:off x="831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p:txBody>
      </p:sp>
      <p:sp>
        <p:nvSpPr>
          <p:cNvPr id="138" name="Google Shape;138;p27"/>
          <p:cNvSpPr txBox="1">
            <a:spLocks noGrp="1"/>
          </p:cNvSpPr>
          <p:nvPr>
            <p:ph type="body" idx="1"/>
          </p:nvPr>
        </p:nvSpPr>
        <p:spPr>
          <a:xfrm>
            <a:off x="6900" y="6952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Notice that the entropy is 0 if all members of S belong to the same class. </a:t>
            </a:r>
            <a:endParaRPr>
              <a:solidFill>
                <a:schemeClr val="dk1"/>
              </a:solidFill>
            </a:endParaRPr>
          </a:p>
          <a:p>
            <a:pPr marL="0" lvl="0" indent="0" algn="l" rtl="0">
              <a:spcBef>
                <a:spcPts val="1600"/>
              </a:spcBef>
              <a:spcAft>
                <a:spcPts val="0"/>
              </a:spcAft>
              <a:buNone/>
            </a:pPr>
            <a:r>
              <a:rPr lang="en">
                <a:solidFill>
                  <a:schemeClr val="dk1"/>
                </a:solidFill>
              </a:rPr>
              <a:t>For example, if all members are positive (p+ = I), then p-, is 0, and </a:t>
            </a:r>
            <a:endParaRPr>
              <a:solidFill>
                <a:schemeClr val="dk1"/>
              </a:solidFill>
            </a:endParaRPr>
          </a:p>
          <a:p>
            <a:pPr marL="0" lvl="0" indent="0" algn="l" rtl="0">
              <a:spcBef>
                <a:spcPts val="1600"/>
              </a:spcBef>
              <a:spcAft>
                <a:spcPts val="0"/>
              </a:spcAft>
              <a:buNone/>
            </a:pPr>
            <a:r>
              <a:rPr lang="en">
                <a:solidFill>
                  <a:schemeClr val="dk1"/>
                </a:solidFill>
              </a:rPr>
              <a:t>Entropy(S) = -1 .log2(1)- 0 .log20 = -1 .0- 0 .log20 = 0. </a:t>
            </a:r>
            <a:endParaRPr>
              <a:solidFill>
                <a:schemeClr val="dk1"/>
              </a:solidFill>
            </a:endParaRPr>
          </a:p>
          <a:p>
            <a:pPr marL="0" lvl="0" indent="0" algn="l" rtl="0">
              <a:spcBef>
                <a:spcPts val="1600"/>
              </a:spcBef>
              <a:spcAft>
                <a:spcPts val="0"/>
              </a:spcAft>
              <a:buNone/>
            </a:pPr>
            <a:r>
              <a:rPr lang="en">
                <a:solidFill>
                  <a:schemeClr val="dk1"/>
                </a:solidFill>
              </a:rPr>
              <a:t>Note the entropy is 1 when the collection contains an equal number of positive and negative examples. </a:t>
            </a:r>
            <a:endParaRPr>
              <a:solidFill>
                <a:schemeClr val="dk1"/>
              </a:solidFill>
            </a:endParaRPr>
          </a:p>
          <a:p>
            <a:pPr marL="0" lvl="0" indent="0" algn="l" rtl="0">
              <a:spcBef>
                <a:spcPts val="1600"/>
              </a:spcBef>
              <a:spcAft>
                <a:spcPts val="0"/>
              </a:spcAft>
              <a:buNone/>
            </a:pPr>
            <a:r>
              <a:rPr lang="en">
                <a:solidFill>
                  <a:schemeClr val="dk1"/>
                </a:solidFill>
              </a:rPr>
              <a:t>If the collection contains unequal numbers of positive and negative examples, the entropy is between </a:t>
            </a:r>
            <a:r>
              <a:rPr lang="en" b="1">
                <a:solidFill>
                  <a:schemeClr val="dk1"/>
                </a:solidFill>
              </a:rPr>
              <a:t>0 </a:t>
            </a:r>
            <a:r>
              <a:rPr lang="en">
                <a:solidFill>
                  <a:schemeClr val="dk1"/>
                </a:solidFill>
              </a:rPr>
              <a:t>and 1.</a:t>
            </a:r>
            <a:endParaRPr>
              <a:solidFill>
                <a:schemeClr val="dk1"/>
              </a:solidFill>
            </a:endParaRPr>
          </a:p>
          <a:p>
            <a:pPr marL="0" lvl="0" indent="0" algn="l" rtl="0">
              <a:spcBef>
                <a:spcPts val="1600"/>
              </a:spcBef>
              <a:spcAft>
                <a:spcPts val="0"/>
              </a:spcAft>
              <a:buNone/>
            </a:pPr>
            <a:endParaRPr sz="1100">
              <a:solidFill>
                <a:schemeClr val="dk1"/>
              </a:solidFill>
            </a:endParaRPr>
          </a:p>
          <a:p>
            <a:pPr marL="0" lvl="0" indent="0" algn="l" rtl="0">
              <a:spcBef>
                <a:spcPts val="1600"/>
              </a:spcBef>
              <a:spcAft>
                <a:spcPts val="0"/>
              </a:spcAft>
              <a:buClr>
                <a:schemeClr val="dk1"/>
              </a:buClr>
              <a:buSzPts val="1100"/>
              <a:buFont typeface="Arial"/>
              <a:buNone/>
            </a:pPr>
            <a:endParaRPr>
              <a:solidFill>
                <a:schemeClr val="dk1"/>
              </a:solidFill>
            </a:endParaRPr>
          </a:p>
          <a:p>
            <a:pPr marL="0" lvl="0" indent="0" algn="l" rtl="0">
              <a:spcBef>
                <a:spcPts val="1600"/>
              </a:spcBef>
              <a:spcAft>
                <a:spcPts val="0"/>
              </a:spcAft>
              <a:buClr>
                <a:schemeClr val="dk1"/>
              </a:buClr>
              <a:buSzPts val="1100"/>
              <a:buFont typeface="Arial"/>
              <a:buNone/>
            </a:pPr>
            <a:endParaRPr>
              <a:solidFill>
                <a:schemeClr val="dk1"/>
              </a:solidFill>
            </a:endParaRPr>
          </a:p>
          <a:p>
            <a:pPr marL="0" lvl="0" indent="0" algn="l" rtl="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8"/>
          <p:cNvSpPr txBox="1">
            <a:spLocks noGrp="1"/>
          </p:cNvSpPr>
          <p:nvPr>
            <p:ph type="title"/>
          </p:nvPr>
        </p:nvSpPr>
        <p:spPr>
          <a:xfrm>
            <a:off x="831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b="1"/>
              <a:t>The entropy function relative to a boolean classification as the proportion, </a:t>
            </a:r>
            <a:r>
              <a:rPr lang="en" sz="2200" b="1" i="1"/>
              <a:t>p+, </a:t>
            </a:r>
            <a:r>
              <a:rPr lang="en" sz="2200" b="1"/>
              <a:t>of positive examples varies between </a:t>
            </a:r>
            <a:r>
              <a:rPr lang="en" sz="2200" b="1" i="1"/>
              <a:t>0 </a:t>
            </a:r>
            <a:r>
              <a:rPr lang="en" sz="2200" b="1"/>
              <a:t>and 1</a:t>
            </a:r>
            <a:endParaRPr sz="4100" b="1"/>
          </a:p>
        </p:txBody>
      </p:sp>
      <p:pic>
        <p:nvPicPr>
          <p:cNvPr id="144" name="Google Shape;144;p28"/>
          <p:cNvPicPr preferRelativeResize="0"/>
          <p:nvPr/>
        </p:nvPicPr>
        <p:blipFill>
          <a:blip r:embed="rId3">
            <a:alphaModFix/>
          </a:blip>
          <a:stretch>
            <a:fillRect/>
          </a:stretch>
        </p:blipFill>
        <p:spPr>
          <a:xfrm>
            <a:off x="1293475" y="1104900"/>
            <a:ext cx="6070400" cy="3941125"/>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9"/>
          <p:cNvSpPr txBox="1">
            <a:spLocks noGrp="1"/>
          </p:cNvSpPr>
          <p:nvPr>
            <p:ph type="title"/>
          </p:nvPr>
        </p:nvSpPr>
        <p:spPr>
          <a:xfrm>
            <a:off x="69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Information Gain</a:t>
            </a:r>
            <a:endParaRPr/>
          </a:p>
        </p:txBody>
      </p:sp>
      <p:sp>
        <p:nvSpPr>
          <p:cNvPr id="150" name="Google Shape;150;p29"/>
          <p:cNvSpPr txBox="1">
            <a:spLocks noGrp="1"/>
          </p:cNvSpPr>
          <p:nvPr>
            <p:ph type="body" idx="1"/>
          </p:nvPr>
        </p:nvSpPr>
        <p:spPr>
          <a:xfrm>
            <a:off x="6900" y="6190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a:solidFill>
                  <a:srgbClr val="000000"/>
                </a:solidFill>
              </a:rPr>
              <a:t>We can now define a measure of the effectiveness of an attribute in classifying the training data</a:t>
            </a:r>
            <a:endParaRPr>
              <a:solidFill>
                <a:srgbClr val="000000"/>
              </a:solidFill>
            </a:endParaRPr>
          </a:p>
          <a:p>
            <a:pPr marL="457200" lvl="0" indent="-342900" algn="l" rtl="0">
              <a:spcBef>
                <a:spcPts val="0"/>
              </a:spcBef>
              <a:spcAft>
                <a:spcPts val="0"/>
              </a:spcAft>
              <a:buClr>
                <a:srgbClr val="000000"/>
              </a:buClr>
              <a:buSzPts val="1800"/>
              <a:buChar char="●"/>
            </a:pPr>
            <a:r>
              <a:rPr lang="en" b="1" i="1">
                <a:solidFill>
                  <a:schemeClr val="dk1"/>
                </a:solidFill>
              </a:rPr>
              <a:t>Information gain, </a:t>
            </a:r>
            <a:r>
              <a:rPr lang="en">
                <a:solidFill>
                  <a:schemeClr val="dk1"/>
                </a:solidFill>
              </a:rPr>
              <a:t>is the expected reduction in entropy caused by partitioning the examples according to this attribute.</a:t>
            </a:r>
            <a:endParaRPr>
              <a:solidFill>
                <a:schemeClr val="dk1"/>
              </a:solidFill>
            </a:endParaRPr>
          </a:p>
          <a:p>
            <a:pPr marL="457200" lvl="0" indent="-342900" algn="l" rtl="0">
              <a:spcBef>
                <a:spcPts val="0"/>
              </a:spcBef>
              <a:spcAft>
                <a:spcPts val="0"/>
              </a:spcAft>
              <a:buClr>
                <a:srgbClr val="000000"/>
              </a:buClr>
              <a:buSzPts val="1800"/>
              <a:buChar char="●"/>
            </a:pPr>
            <a:r>
              <a:rPr lang="en">
                <a:solidFill>
                  <a:schemeClr val="dk1"/>
                </a:solidFill>
              </a:rPr>
              <a:t>The information gain, </a:t>
            </a:r>
            <a:r>
              <a:rPr lang="en" b="1" i="1">
                <a:solidFill>
                  <a:schemeClr val="dk1"/>
                </a:solidFill>
              </a:rPr>
              <a:t>Gain(S,A) </a:t>
            </a:r>
            <a:r>
              <a:rPr lang="en">
                <a:solidFill>
                  <a:schemeClr val="dk1"/>
                </a:solidFill>
              </a:rPr>
              <a:t>of </a:t>
            </a:r>
            <a:r>
              <a:rPr lang="en" b="1" i="1">
                <a:solidFill>
                  <a:schemeClr val="dk1"/>
                </a:solidFill>
              </a:rPr>
              <a:t>an </a:t>
            </a:r>
            <a:r>
              <a:rPr lang="en">
                <a:solidFill>
                  <a:schemeClr val="dk1"/>
                </a:solidFill>
              </a:rPr>
              <a:t>attribute </a:t>
            </a:r>
            <a:r>
              <a:rPr lang="en" b="1">
                <a:solidFill>
                  <a:schemeClr val="dk1"/>
                </a:solidFill>
              </a:rPr>
              <a:t>A</a:t>
            </a:r>
            <a:endParaRPr b="1">
              <a:solidFill>
                <a:schemeClr val="dk1"/>
              </a:solidFill>
            </a:endParaRPr>
          </a:p>
          <a:p>
            <a:pPr marL="0" lvl="0" indent="0" algn="l" rtl="0">
              <a:spcBef>
                <a:spcPts val="1600"/>
              </a:spcBef>
              <a:spcAft>
                <a:spcPts val="0"/>
              </a:spcAft>
              <a:buNone/>
            </a:pPr>
            <a:r>
              <a:rPr lang="en">
                <a:solidFill>
                  <a:srgbClr val="000000"/>
                </a:solidFill>
              </a:rPr>
              <a:t>	</a:t>
            </a:r>
            <a:endParaRPr>
              <a:solidFill>
                <a:srgbClr val="000000"/>
              </a:solidFill>
            </a:endParaRPr>
          </a:p>
          <a:p>
            <a:pPr marL="457200" lvl="0" indent="-342900" algn="l" rtl="0">
              <a:spcBef>
                <a:spcPts val="1600"/>
              </a:spcBef>
              <a:spcAft>
                <a:spcPts val="0"/>
              </a:spcAft>
              <a:buClr>
                <a:srgbClr val="000000"/>
              </a:buClr>
              <a:buSzPts val="1800"/>
              <a:buChar char="●"/>
            </a:pPr>
            <a:r>
              <a:rPr lang="en" b="1" i="1">
                <a:solidFill>
                  <a:schemeClr val="dk1"/>
                </a:solidFill>
              </a:rPr>
              <a:t>Values(A) </a:t>
            </a:r>
            <a:r>
              <a:rPr lang="en">
                <a:solidFill>
                  <a:schemeClr val="dk1"/>
                </a:solidFill>
              </a:rPr>
              <a:t>is the set of all possible values for attribute A</a:t>
            </a:r>
            <a:endParaRPr>
              <a:solidFill>
                <a:schemeClr val="dk1"/>
              </a:solidFill>
            </a:endParaRPr>
          </a:p>
          <a:p>
            <a:pPr marL="457200" lvl="0" indent="-342900" algn="l" rtl="0">
              <a:spcBef>
                <a:spcPts val="0"/>
              </a:spcBef>
              <a:spcAft>
                <a:spcPts val="0"/>
              </a:spcAft>
              <a:buClr>
                <a:srgbClr val="000000"/>
              </a:buClr>
              <a:buSzPts val="1800"/>
              <a:buChar char="●"/>
            </a:pPr>
            <a:r>
              <a:rPr lang="en" b="1" i="1">
                <a:solidFill>
                  <a:schemeClr val="dk1"/>
                </a:solidFill>
              </a:rPr>
              <a:t>S</a:t>
            </a:r>
            <a:r>
              <a:rPr lang="en" sz="1400" b="1" i="1">
                <a:solidFill>
                  <a:schemeClr val="dk1"/>
                </a:solidFill>
              </a:rPr>
              <a:t>v</a:t>
            </a:r>
            <a:r>
              <a:rPr lang="en" b="1" i="1">
                <a:solidFill>
                  <a:schemeClr val="dk1"/>
                </a:solidFill>
              </a:rPr>
              <a:t> </a:t>
            </a:r>
            <a:r>
              <a:rPr lang="en">
                <a:solidFill>
                  <a:schemeClr val="dk1"/>
                </a:solidFill>
              </a:rPr>
              <a:t>is the subset of S for which attribute A has value v</a:t>
            </a:r>
            <a:endParaRPr>
              <a:solidFill>
                <a:srgbClr val="000000"/>
              </a:solidFill>
            </a:endParaRPr>
          </a:p>
        </p:txBody>
      </p:sp>
      <p:pic>
        <p:nvPicPr>
          <p:cNvPr id="151" name="Google Shape;151;p29"/>
          <p:cNvPicPr preferRelativeResize="0"/>
          <p:nvPr/>
        </p:nvPicPr>
        <p:blipFill>
          <a:blip r:embed="rId3">
            <a:alphaModFix/>
          </a:blip>
          <a:stretch>
            <a:fillRect/>
          </a:stretch>
        </p:blipFill>
        <p:spPr>
          <a:xfrm>
            <a:off x="1752600" y="2359075"/>
            <a:ext cx="4838700" cy="685800"/>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0"/>
          <p:cNvSpPr txBox="1">
            <a:spLocks noGrp="1"/>
          </p:cNvSpPr>
          <p:nvPr>
            <p:ph type="title"/>
          </p:nvPr>
        </p:nvSpPr>
        <p:spPr>
          <a:xfrm>
            <a:off x="6900" y="-121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a:t>
            </a:r>
            <a:endParaRPr/>
          </a:p>
        </p:txBody>
      </p:sp>
      <p:pic>
        <p:nvPicPr>
          <p:cNvPr id="158" name="Google Shape;158;p30"/>
          <p:cNvPicPr preferRelativeResize="0"/>
          <p:nvPr/>
        </p:nvPicPr>
        <p:blipFill>
          <a:blip r:embed="rId3">
            <a:alphaModFix/>
          </a:blip>
          <a:stretch>
            <a:fillRect/>
          </a:stretch>
        </p:blipFill>
        <p:spPr>
          <a:xfrm>
            <a:off x="85725" y="704850"/>
            <a:ext cx="8708954" cy="4351775"/>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5" name="Google Shape;165;p31"/>
          <p:cNvPicPr preferRelativeResize="0"/>
          <p:nvPr/>
        </p:nvPicPr>
        <p:blipFill>
          <a:blip r:embed="rId3">
            <a:alphaModFix/>
          </a:blip>
          <a:stretch>
            <a:fillRect/>
          </a:stretch>
        </p:blipFill>
        <p:spPr>
          <a:xfrm>
            <a:off x="85725" y="80982"/>
            <a:ext cx="7895576" cy="496850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Contents</a:t>
            </a:r>
            <a:endParaRPr/>
          </a:p>
        </p:txBody>
      </p:sp>
      <p:sp>
        <p:nvSpPr>
          <p:cNvPr id="60" name="Google Shape;60;p14"/>
          <p:cNvSpPr txBox="1">
            <a:spLocks noGrp="1"/>
          </p:cNvSpPr>
          <p:nvPr>
            <p:ph type="body" idx="1"/>
          </p:nvPr>
        </p:nvSpPr>
        <p:spPr>
          <a:xfrm>
            <a:off x="311700" y="1152475"/>
            <a:ext cx="8520600" cy="364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rPr>
              <a:t>Introduction</a:t>
            </a:r>
            <a:endParaRPr dirty="0">
              <a:solidFill>
                <a:schemeClr val="dk1"/>
              </a:solidFill>
            </a:endParaRPr>
          </a:p>
          <a:p>
            <a:pPr marL="0" lvl="0" indent="0" algn="l" rtl="0">
              <a:spcBef>
                <a:spcPts val="1600"/>
              </a:spcBef>
              <a:spcAft>
                <a:spcPts val="0"/>
              </a:spcAft>
              <a:buNone/>
            </a:pPr>
            <a:r>
              <a:rPr lang="en" dirty="0">
                <a:solidFill>
                  <a:schemeClr val="dk1"/>
                </a:solidFill>
              </a:rPr>
              <a:t>Decision Tree Representation</a:t>
            </a:r>
            <a:endParaRPr dirty="0">
              <a:solidFill>
                <a:schemeClr val="dk1"/>
              </a:solidFill>
            </a:endParaRPr>
          </a:p>
          <a:p>
            <a:pPr marL="0" lvl="0" indent="0" algn="l" rtl="0">
              <a:spcBef>
                <a:spcPts val="1600"/>
              </a:spcBef>
              <a:spcAft>
                <a:spcPts val="0"/>
              </a:spcAft>
              <a:buClr>
                <a:schemeClr val="dk1"/>
              </a:buClr>
              <a:buSzPts val="1100"/>
              <a:buFont typeface="Arial"/>
              <a:buNone/>
            </a:pPr>
            <a:r>
              <a:rPr lang="en" dirty="0">
                <a:solidFill>
                  <a:schemeClr val="dk1"/>
                </a:solidFill>
              </a:rPr>
              <a:t>APPROPRIATE PROBLEMS FOR DECISION TREE LEARNING</a:t>
            </a:r>
            <a:endParaRPr dirty="0">
              <a:solidFill>
                <a:schemeClr val="dk1"/>
              </a:solidFill>
            </a:endParaRPr>
          </a:p>
          <a:p>
            <a:pPr marL="0" lvl="0" indent="0" algn="l" rtl="0">
              <a:spcBef>
                <a:spcPts val="1600"/>
              </a:spcBef>
              <a:spcAft>
                <a:spcPts val="0"/>
              </a:spcAft>
              <a:buClr>
                <a:schemeClr val="dk1"/>
              </a:buClr>
              <a:buSzPts val="1100"/>
              <a:buFont typeface="Arial"/>
              <a:buNone/>
            </a:pPr>
            <a:r>
              <a:rPr lang="en" dirty="0">
                <a:solidFill>
                  <a:schemeClr val="dk1"/>
                </a:solidFill>
              </a:rPr>
              <a:t>THE BASIC DECISION TREE LEARNING ALGORITHM</a:t>
            </a:r>
            <a:endParaRPr dirty="0">
              <a:solidFill>
                <a:schemeClr val="dk1"/>
              </a:solidFill>
            </a:endParaRPr>
          </a:p>
          <a:p>
            <a:pPr marL="0" lvl="0" indent="0" algn="l" rtl="0">
              <a:spcBef>
                <a:spcPts val="1600"/>
              </a:spcBef>
              <a:spcAft>
                <a:spcPts val="0"/>
              </a:spcAft>
              <a:buClr>
                <a:schemeClr val="dk1"/>
              </a:buClr>
              <a:buSzPts val="1100"/>
              <a:buFont typeface="Arial"/>
              <a:buNone/>
            </a:pPr>
            <a:r>
              <a:rPr lang="en" dirty="0">
                <a:solidFill>
                  <a:schemeClr val="dk1"/>
                </a:solidFill>
              </a:rPr>
              <a:t>HYPOTHESIS SPACE SEARCH IN DECISION TREE LEARNING</a:t>
            </a:r>
            <a:endParaRPr dirty="0">
              <a:solidFill>
                <a:schemeClr val="dk1"/>
              </a:solidFill>
            </a:endParaRPr>
          </a:p>
          <a:p>
            <a:pPr marL="0" lvl="0" indent="0" algn="l" rtl="0">
              <a:spcBef>
                <a:spcPts val="1600"/>
              </a:spcBef>
              <a:spcAft>
                <a:spcPts val="0"/>
              </a:spcAft>
              <a:buNone/>
            </a:pPr>
            <a:r>
              <a:rPr lang="en" dirty="0">
                <a:solidFill>
                  <a:schemeClr val="dk1"/>
                </a:solidFill>
              </a:rPr>
              <a:t>INDUCTIVE BIAS IN DECISION TREE LEARNING</a:t>
            </a:r>
            <a:endParaRPr dirty="0">
              <a:solidFill>
                <a:schemeClr val="dk1"/>
              </a:solidFill>
            </a:endParaRPr>
          </a:p>
          <a:p>
            <a:pPr marL="0" lvl="0" indent="0" algn="l" rtl="0">
              <a:spcBef>
                <a:spcPts val="1600"/>
              </a:spcBef>
              <a:spcAft>
                <a:spcPts val="1600"/>
              </a:spcAft>
              <a:buNone/>
            </a:pPr>
            <a:r>
              <a:rPr lang="en" dirty="0">
                <a:solidFill>
                  <a:schemeClr val="dk1"/>
                </a:solidFill>
              </a:rPr>
              <a:t>ISSUES IN DECISION TREE LEARNING</a:t>
            </a: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graphicFrame>
        <p:nvGraphicFramePr>
          <p:cNvPr id="170" name="Google Shape;170;p32"/>
          <p:cNvGraphicFramePr/>
          <p:nvPr/>
        </p:nvGraphicFramePr>
        <p:xfrm>
          <a:off x="73598" y="1011887"/>
          <a:ext cx="8996800" cy="4114480"/>
        </p:xfrm>
        <a:graphic>
          <a:graphicData uri="http://schemas.openxmlformats.org/drawingml/2006/table">
            <a:tbl>
              <a:tblPr>
                <a:noFill/>
                <a:tableStyleId>{D7074212-F25F-4556-8DDC-2F64E95CA04D}</a:tableStyleId>
              </a:tblPr>
              <a:tblGrid>
                <a:gridCol w="943725"/>
                <a:gridCol w="1633775"/>
                <a:gridCol w="1455200"/>
                <a:gridCol w="1508350"/>
                <a:gridCol w="1759225"/>
                <a:gridCol w="1696525"/>
              </a:tblGrid>
              <a:tr h="420825">
                <a:tc>
                  <a:txBody>
                    <a:bodyPr/>
                    <a:lstStyle/>
                    <a:p>
                      <a:pPr marL="0" marR="0" lvl="0" indent="0" algn="ctr" rtl="0">
                        <a:spcBef>
                          <a:spcPts val="0"/>
                        </a:spcBef>
                        <a:spcAft>
                          <a:spcPts val="0"/>
                        </a:spcAft>
                        <a:buClr>
                          <a:srgbClr val="000000"/>
                        </a:buClr>
                        <a:buSzPts val="1600"/>
                        <a:buFont typeface="Calibri"/>
                        <a:buNone/>
                      </a:pPr>
                      <a:r>
                        <a:rPr lang="en" sz="1600" b="1" u="none" strike="noStrike" cap="none"/>
                        <a:t>Day</a:t>
                      </a:r>
                      <a:endParaRPr sz="1600" b="1"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600"/>
                        <a:buFont typeface="Calibri"/>
                        <a:buNone/>
                      </a:pPr>
                      <a:r>
                        <a:rPr lang="en" sz="1600" b="1" u="none" strike="noStrike" cap="none"/>
                        <a:t>Outlook</a:t>
                      </a:r>
                      <a:endParaRPr sz="1600" b="1"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600"/>
                        <a:buFont typeface="Calibri"/>
                        <a:buNone/>
                      </a:pPr>
                      <a:r>
                        <a:rPr lang="en" sz="1600" b="1" u="none" strike="noStrike" cap="none"/>
                        <a:t>Temperature</a:t>
                      </a:r>
                      <a:endParaRPr sz="1600" b="1"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600"/>
                        <a:buFont typeface="Calibri"/>
                        <a:buNone/>
                      </a:pPr>
                      <a:r>
                        <a:rPr lang="en" sz="1600" b="1" u="none" strike="noStrike" cap="none"/>
                        <a:t>Humidity</a:t>
                      </a:r>
                      <a:endParaRPr sz="1600" b="1"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600"/>
                        <a:buFont typeface="Calibri"/>
                        <a:buNone/>
                      </a:pPr>
                      <a:r>
                        <a:rPr lang="en" sz="1600" b="1" u="none" strike="noStrike" cap="none"/>
                        <a:t>Wind</a:t>
                      </a:r>
                      <a:endParaRPr sz="1600" b="1"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600"/>
                        <a:buFont typeface="Calibri"/>
                        <a:buNone/>
                      </a:pPr>
                      <a:r>
                        <a:rPr lang="en" sz="1600" b="1" u="none" strike="noStrike" cap="none"/>
                        <a:t>PlayTennis</a:t>
                      </a:r>
                      <a:endParaRPr sz="1600" b="1"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74750">
                <a:tc>
                  <a:txBody>
                    <a:bodyPr/>
                    <a:lstStyle/>
                    <a:p>
                      <a:pPr marL="0" marR="0" lvl="0" indent="0" algn="ctr" rtl="0">
                        <a:spcBef>
                          <a:spcPts val="0"/>
                        </a:spcBef>
                        <a:spcAft>
                          <a:spcPts val="0"/>
                        </a:spcAft>
                        <a:buClr>
                          <a:srgbClr val="000000"/>
                        </a:buClr>
                        <a:buSzPts val="1800"/>
                        <a:buFont typeface="Calibri"/>
                        <a:buNone/>
                      </a:pPr>
                      <a:r>
                        <a:rPr lang="en" sz="1800" u="none" strike="noStrike" cap="none"/>
                        <a:t>1</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Sunny</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Hot</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High</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Weak</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No</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74750">
                <a:tc>
                  <a:txBody>
                    <a:bodyPr/>
                    <a:lstStyle/>
                    <a:p>
                      <a:pPr marL="0" marR="0" lvl="0" indent="0" algn="ctr" rtl="0">
                        <a:spcBef>
                          <a:spcPts val="0"/>
                        </a:spcBef>
                        <a:spcAft>
                          <a:spcPts val="0"/>
                        </a:spcAft>
                        <a:buClr>
                          <a:srgbClr val="000000"/>
                        </a:buClr>
                        <a:buSzPts val="1800"/>
                        <a:buFont typeface="Calibri"/>
                        <a:buNone/>
                      </a:pPr>
                      <a:r>
                        <a:rPr lang="en" sz="1800" u="none" strike="noStrike" cap="none"/>
                        <a:t>2</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solidFill>
                            <a:srgbClr val="000000"/>
                          </a:solidFill>
                        </a:rPr>
                        <a:t>Sunny</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Hot</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High</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Strong</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No</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81950">
                <a:tc>
                  <a:txBody>
                    <a:bodyPr/>
                    <a:lstStyle/>
                    <a:p>
                      <a:pPr marL="0" marR="0" lvl="0" indent="0" algn="ctr" rtl="0">
                        <a:spcBef>
                          <a:spcPts val="0"/>
                        </a:spcBef>
                        <a:spcAft>
                          <a:spcPts val="0"/>
                        </a:spcAft>
                        <a:buClr>
                          <a:srgbClr val="000000"/>
                        </a:buClr>
                        <a:buSzPts val="1800"/>
                        <a:buFont typeface="Calibri"/>
                        <a:buNone/>
                      </a:pPr>
                      <a:r>
                        <a:rPr lang="en" sz="1800" u="none" strike="noStrike" cap="none"/>
                        <a:t>3</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Overcast</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Hot</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High</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Weak</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Yes</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74750">
                <a:tc>
                  <a:txBody>
                    <a:bodyPr/>
                    <a:lstStyle/>
                    <a:p>
                      <a:pPr marL="0" marR="0" lvl="0" indent="0" algn="ctr" rtl="0">
                        <a:spcBef>
                          <a:spcPts val="0"/>
                        </a:spcBef>
                        <a:spcAft>
                          <a:spcPts val="0"/>
                        </a:spcAft>
                        <a:buClr>
                          <a:srgbClr val="000000"/>
                        </a:buClr>
                        <a:buSzPts val="1800"/>
                        <a:buFont typeface="Calibri"/>
                        <a:buNone/>
                      </a:pPr>
                      <a:r>
                        <a:rPr lang="en" sz="1800" u="none" strike="noStrike" cap="none"/>
                        <a:t>4</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Rain</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Mild</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High</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Weak</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Yes</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74750">
                <a:tc>
                  <a:txBody>
                    <a:bodyPr/>
                    <a:lstStyle/>
                    <a:p>
                      <a:pPr marL="0" marR="0" lvl="0" indent="0" algn="ctr" rtl="0">
                        <a:spcBef>
                          <a:spcPts val="0"/>
                        </a:spcBef>
                        <a:spcAft>
                          <a:spcPts val="0"/>
                        </a:spcAft>
                        <a:buClr>
                          <a:srgbClr val="000000"/>
                        </a:buClr>
                        <a:buSzPts val="1800"/>
                        <a:buFont typeface="Calibri"/>
                        <a:buNone/>
                      </a:pPr>
                      <a:r>
                        <a:rPr lang="en" sz="1800" u="none" strike="noStrike" cap="none"/>
                        <a:t>5</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Rain</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Cool</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Normal</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Weak</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Yes</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74750">
                <a:tc>
                  <a:txBody>
                    <a:bodyPr/>
                    <a:lstStyle/>
                    <a:p>
                      <a:pPr marL="0" marR="0" lvl="0" indent="0" algn="ctr" rtl="0">
                        <a:spcBef>
                          <a:spcPts val="0"/>
                        </a:spcBef>
                        <a:spcAft>
                          <a:spcPts val="0"/>
                        </a:spcAft>
                        <a:buClr>
                          <a:srgbClr val="000000"/>
                        </a:buClr>
                        <a:buSzPts val="1800"/>
                        <a:buFont typeface="Calibri"/>
                        <a:buNone/>
                      </a:pPr>
                      <a:r>
                        <a:rPr lang="en" sz="1800" u="none" strike="noStrike" cap="none"/>
                        <a:t>6</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Rain</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Cool</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Normal</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Strong</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No</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81950">
                <a:tc>
                  <a:txBody>
                    <a:bodyPr/>
                    <a:lstStyle/>
                    <a:p>
                      <a:pPr marL="0" marR="0" lvl="0" indent="0" algn="ctr" rtl="0">
                        <a:spcBef>
                          <a:spcPts val="0"/>
                        </a:spcBef>
                        <a:spcAft>
                          <a:spcPts val="0"/>
                        </a:spcAft>
                        <a:buClr>
                          <a:srgbClr val="000000"/>
                        </a:buClr>
                        <a:buSzPts val="1800"/>
                        <a:buFont typeface="Calibri"/>
                        <a:buNone/>
                      </a:pPr>
                      <a:r>
                        <a:rPr lang="en" sz="1800" u="none" strike="noStrike" cap="none"/>
                        <a:t>7</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Overcast</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Cool</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Normal</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Strong</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Yes</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graphicFrame>
        <p:nvGraphicFramePr>
          <p:cNvPr id="175" name="Google Shape;175;p33"/>
          <p:cNvGraphicFramePr/>
          <p:nvPr/>
        </p:nvGraphicFramePr>
        <p:xfrm>
          <a:off x="73595" y="650560"/>
          <a:ext cx="8996800" cy="4114480"/>
        </p:xfrm>
        <a:graphic>
          <a:graphicData uri="http://schemas.openxmlformats.org/drawingml/2006/table">
            <a:tbl>
              <a:tblPr>
                <a:noFill/>
                <a:tableStyleId>{D7074212-F25F-4556-8DDC-2F64E95CA04D}</a:tableStyleId>
              </a:tblPr>
              <a:tblGrid>
                <a:gridCol w="943725"/>
                <a:gridCol w="1633775"/>
                <a:gridCol w="1455200"/>
                <a:gridCol w="1508350"/>
                <a:gridCol w="1759225"/>
                <a:gridCol w="1696525"/>
              </a:tblGrid>
              <a:tr h="420825">
                <a:tc>
                  <a:txBody>
                    <a:bodyPr/>
                    <a:lstStyle/>
                    <a:p>
                      <a:pPr marL="0" marR="0" lvl="0" indent="0" algn="ctr" rtl="0">
                        <a:spcBef>
                          <a:spcPts val="0"/>
                        </a:spcBef>
                        <a:spcAft>
                          <a:spcPts val="0"/>
                        </a:spcAft>
                        <a:buClr>
                          <a:srgbClr val="000000"/>
                        </a:buClr>
                        <a:buSzPts val="1600"/>
                        <a:buFont typeface="Calibri"/>
                        <a:buNone/>
                      </a:pPr>
                      <a:r>
                        <a:rPr lang="en" sz="1600" b="1" u="none" strike="noStrike" cap="none"/>
                        <a:t>Day</a:t>
                      </a:r>
                      <a:endParaRPr sz="1600" b="1"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600"/>
                        <a:buFont typeface="Calibri"/>
                        <a:buNone/>
                      </a:pPr>
                      <a:r>
                        <a:rPr lang="en" sz="1600" b="1" u="none" strike="noStrike" cap="none"/>
                        <a:t>Outlook</a:t>
                      </a:r>
                      <a:endParaRPr sz="1600" b="1"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600"/>
                        <a:buFont typeface="Calibri"/>
                        <a:buNone/>
                      </a:pPr>
                      <a:r>
                        <a:rPr lang="en" sz="1600" b="1" u="none" strike="noStrike" cap="none"/>
                        <a:t>Temperature</a:t>
                      </a:r>
                      <a:endParaRPr sz="1600" b="1"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600"/>
                        <a:buFont typeface="Calibri"/>
                        <a:buNone/>
                      </a:pPr>
                      <a:r>
                        <a:rPr lang="en" sz="1600" b="1" u="none" strike="noStrike" cap="none"/>
                        <a:t>Humidity</a:t>
                      </a:r>
                      <a:endParaRPr sz="1600" b="1"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600"/>
                        <a:buFont typeface="Calibri"/>
                        <a:buNone/>
                      </a:pPr>
                      <a:r>
                        <a:rPr lang="en" sz="1600" b="1" u="none" strike="noStrike" cap="none"/>
                        <a:t>Wind</a:t>
                      </a:r>
                      <a:endParaRPr sz="1600" b="1"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600"/>
                        <a:buFont typeface="Calibri"/>
                        <a:buNone/>
                      </a:pPr>
                      <a:r>
                        <a:rPr lang="en" sz="1600" b="1" u="none" strike="noStrike" cap="none"/>
                        <a:t>PlayTennis</a:t>
                      </a:r>
                      <a:endParaRPr sz="1600" b="1"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74750">
                <a:tc>
                  <a:txBody>
                    <a:bodyPr/>
                    <a:lstStyle/>
                    <a:p>
                      <a:pPr marL="0" marR="0" lvl="0" indent="0" algn="ctr" rtl="0">
                        <a:spcBef>
                          <a:spcPts val="0"/>
                        </a:spcBef>
                        <a:spcAft>
                          <a:spcPts val="0"/>
                        </a:spcAft>
                        <a:buClr>
                          <a:srgbClr val="000000"/>
                        </a:buClr>
                        <a:buSzPts val="1800"/>
                        <a:buFont typeface="Calibri"/>
                        <a:buNone/>
                      </a:pPr>
                      <a:r>
                        <a:rPr lang="en" sz="1800" u="none" strike="noStrike" cap="none"/>
                        <a:t>8</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Sunny</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Mild</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High</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Weak</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No</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74750">
                <a:tc>
                  <a:txBody>
                    <a:bodyPr/>
                    <a:lstStyle/>
                    <a:p>
                      <a:pPr marL="0" marR="0" lvl="0" indent="0" algn="ctr" rtl="0">
                        <a:spcBef>
                          <a:spcPts val="0"/>
                        </a:spcBef>
                        <a:spcAft>
                          <a:spcPts val="0"/>
                        </a:spcAft>
                        <a:buClr>
                          <a:srgbClr val="000000"/>
                        </a:buClr>
                        <a:buSzPts val="1800"/>
                        <a:buFont typeface="Calibri"/>
                        <a:buNone/>
                      </a:pPr>
                      <a:r>
                        <a:rPr lang="en" sz="1800" u="none" strike="noStrike" cap="none"/>
                        <a:t>9</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Sunny</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Cool</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Normal</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Weak</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Yes</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81950">
                <a:tc>
                  <a:txBody>
                    <a:bodyPr/>
                    <a:lstStyle/>
                    <a:p>
                      <a:pPr marL="0" marR="0" lvl="0" indent="0" algn="ctr" rtl="0">
                        <a:spcBef>
                          <a:spcPts val="0"/>
                        </a:spcBef>
                        <a:spcAft>
                          <a:spcPts val="0"/>
                        </a:spcAft>
                        <a:buClr>
                          <a:srgbClr val="000000"/>
                        </a:buClr>
                        <a:buSzPts val="1800"/>
                        <a:buFont typeface="Calibri"/>
                        <a:buNone/>
                      </a:pPr>
                      <a:r>
                        <a:rPr lang="en" sz="1800" u="none" strike="noStrike" cap="none"/>
                        <a:t>10</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Rain</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Mild</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Normal</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Weak</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Yes</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81950">
                <a:tc>
                  <a:txBody>
                    <a:bodyPr/>
                    <a:lstStyle/>
                    <a:p>
                      <a:pPr marL="0" marR="0" lvl="0" indent="0" algn="ctr" rtl="0">
                        <a:spcBef>
                          <a:spcPts val="0"/>
                        </a:spcBef>
                        <a:spcAft>
                          <a:spcPts val="0"/>
                        </a:spcAft>
                        <a:buClr>
                          <a:srgbClr val="000000"/>
                        </a:buClr>
                        <a:buSzPts val="1800"/>
                        <a:buFont typeface="Calibri"/>
                        <a:buNone/>
                      </a:pPr>
                      <a:r>
                        <a:rPr lang="en" sz="1800" u="none" strike="noStrike" cap="none"/>
                        <a:t>11</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Sunny</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Mild</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Normal</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Strong</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Yes</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81950">
                <a:tc>
                  <a:txBody>
                    <a:bodyPr/>
                    <a:lstStyle/>
                    <a:p>
                      <a:pPr marL="0" marR="0" lvl="0" indent="0" algn="ctr" rtl="0">
                        <a:spcBef>
                          <a:spcPts val="0"/>
                        </a:spcBef>
                        <a:spcAft>
                          <a:spcPts val="0"/>
                        </a:spcAft>
                        <a:buClr>
                          <a:srgbClr val="000000"/>
                        </a:buClr>
                        <a:buSzPts val="1800"/>
                        <a:buFont typeface="Calibri"/>
                        <a:buNone/>
                      </a:pPr>
                      <a:r>
                        <a:rPr lang="en" sz="1800" u="none" strike="noStrike" cap="none"/>
                        <a:t>12</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Overcast</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Mild</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High</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Strong</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Yes</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81950">
                <a:tc>
                  <a:txBody>
                    <a:bodyPr/>
                    <a:lstStyle/>
                    <a:p>
                      <a:pPr marL="0" marR="0" lvl="0" indent="0" algn="ctr" rtl="0">
                        <a:spcBef>
                          <a:spcPts val="0"/>
                        </a:spcBef>
                        <a:spcAft>
                          <a:spcPts val="0"/>
                        </a:spcAft>
                        <a:buClr>
                          <a:srgbClr val="000000"/>
                        </a:buClr>
                        <a:buSzPts val="1800"/>
                        <a:buFont typeface="Calibri"/>
                        <a:buNone/>
                      </a:pPr>
                      <a:r>
                        <a:rPr lang="en" sz="1800" u="none" strike="noStrike" cap="none"/>
                        <a:t>13</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Overcast</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Hot</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Normal</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Weak</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Yes</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81950">
                <a:tc>
                  <a:txBody>
                    <a:bodyPr/>
                    <a:lstStyle/>
                    <a:p>
                      <a:pPr marL="0" marR="0" lvl="0" indent="0" algn="ctr" rtl="0">
                        <a:spcBef>
                          <a:spcPts val="0"/>
                        </a:spcBef>
                        <a:spcAft>
                          <a:spcPts val="0"/>
                        </a:spcAft>
                        <a:buClr>
                          <a:srgbClr val="000000"/>
                        </a:buClr>
                        <a:buSzPts val="1800"/>
                        <a:buFont typeface="Calibri"/>
                        <a:buNone/>
                      </a:pPr>
                      <a:r>
                        <a:rPr lang="en" sz="1800" u="none" strike="noStrike" cap="none"/>
                        <a:t>14</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Rain</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Mild</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High</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Strong</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Clr>
                          <a:srgbClr val="000000"/>
                        </a:buClr>
                        <a:buSzPts val="1800"/>
                        <a:buFont typeface="Calibri"/>
                        <a:buNone/>
                      </a:pPr>
                      <a:r>
                        <a:rPr lang="en" sz="1800" u="none" strike="noStrike" cap="none"/>
                        <a:t>No</a:t>
                      </a:r>
                      <a:endParaRPr sz="1800" u="none" strike="noStrike" cap="none"/>
                    </a:p>
                  </a:txBody>
                  <a:tcPr marL="91425" marR="91425" marT="121900" marB="1219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i="1">
                <a:solidFill>
                  <a:schemeClr val="dk1"/>
                </a:solidFill>
              </a:rPr>
              <a:t>Gain(S,Outlook) </a:t>
            </a:r>
            <a:r>
              <a:rPr lang="en" b="1">
                <a:solidFill>
                  <a:schemeClr val="dk1"/>
                </a:solidFill>
              </a:rPr>
              <a:t>= 0.246</a:t>
            </a:r>
            <a:endParaRPr b="1">
              <a:solidFill>
                <a:schemeClr val="dk1"/>
              </a:solidFill>
            </a:endParaRPr>
          </a:p>
          <a:p>
            <a:pPr marL="0" lvl="0" indent="0" algn="l" rtl="0">
              <a:spcBef>
                <a:spcPts val="1600"/>
              </a:spcBef>
              <a:spcAft>
                <a:spcPts val="0"/>
              </a:spcAft>
              <a:buClr>
                <a:schemeClr val="dk1"/>
              </a:buClr>
              <a:buSzPts val="1100"/>
              <a:buFont typeface="Arial"/>
              <a:buNone/>
            </a:pPr>
            <a:r>
              <a:rPr lang="en" b="1" i="1">
                <a:solidFill>
                  <a:schemeClr val="dk1"/>
                </a:solidFill>
              </a:rPr>
              <a:t>Gain(S,Humidity) </a:t>
            </a:r>
            <a:r>
              <a:rPr lang="en" b="1">
                <a:solidFill>
                  <a:schemeClr val="dk1"/>
                </a:solidFill>
              </a:rPr>
              <a:t>= 0.151</a:t>
            </a:r>
            <a:endParaRPr b="1">
              <a:solidFill>
                <a:schemeClr val="dk1"/>
              </a:solidFill>
            </a:endParaRPr>
          </a:p>
          <a:p>
            <a:pPr marL="0" lvl="0" indent="0" algn="l" rtl="0">
              <a:spcBef>
                <a:spcPts val="1600"/>
              </a:spcBef>
              <a:spcAft>
                <a:spcPts val="0"/>
              </a:spcAft>
              <a:buClr>
                <a:schemeClr val="dk1"/>
              </a:buClr>
              <a:buSzPts val="1100"/>
              <a:buFont typeface="Arial"/>
              <a:buNone/>
            </a:pPr>
            <a:r>
              <a:rPr lang="en" b="1" i="1">
                <a:solidFill>
                  <a:schemeClr val="dk1"/>
                </a:solidFill>
              </a:rPr>
              <a:t>Gain(S,Wind)</a:t>
            </a:r>
            <a:r>
              <a:rPr lang="en" b="1">
                <a:solidFill>
                  <a:schemeClr val="dk1"/>
                </a:solidFill>
              </a:rPr>
              <a:t>= 0.048</a:t>
            </a:r>
            <a:endParaRPr b="1">
              <a:solidFill>
                <a:schemeClr val="dk1"/>
              </a:solidFill>
            </a:endParaRPr>
          </a:p>
          <a:p>
            <a:pPr marL="0" lvl="0" indent="0" algn="l" rtl="0">
              <a:spcBef>
                <a:spcPts val="1600"/>
              </a:spcBef>
              <a:spcAft>
                <a:spcPts val="0"/>
              </a:spcAft>
              <a:buClr>
                <a:schemeClr val="dk1"/>
              </a:buClr>
              <a:buSzPts val="1100"/>
              <a:buFont typeface="Arial"/>
              <a:buNone/>
            </a:pPr>
            <a:r>
              <a:rPr lang="en" b="1" i="1">
                <a:solidFill>
                  <a:schemeClr val="dk1"/>
                </a:solidFill>
              </a:rPr>
              <a:t>Gain(S,Temperature) </a:t>
            </a:r>
            <a:r>
              <a:rPr lang="en" b="1">
                <a:solidFill>
                  <a:schemeClr val="dk1"/>
                </a:solidFill>
              </a:rPr>
              <a:t>= 0.029</a:t>
            </a:r>
            <a:endParaRPr b="1">
              <a:solidFill>
                <a:schemeClr val="dk1"/>
              </a:solidFill>
            </a:endParaRPr>
          </a:p>
          <a:p>
            <a:pPr marL="0" lvl="0" indent="0" algn="l" rtl="0">
              <a:spcBef>
                <a:spcPts val="1600"/>
              </a:spcBef>
              <a:spcAft>
                <a:spcPts val="0"/>
              </a:spcAft>
              <a:buClr>
                <a:schemeClr val="dk1"/>
              </a:buClr>
              <a:buSzPts val="1100"/>
              <a:buFont typeface="Arial"/>
              <a:buNone/>
            </a:pPr>
            <a:endParaRPr b="1">
              <a:solidFill>
                <a:schemeClr val="dk1"/>
              </a:solidFill>
            </a:endParaRPr>
          </a:p>
          <a:p>
            <a:pPr marL="0" lvl="0" indent="0" algn="l" rtl="0">
              <a:spcBef>
                <a:spcPts val="1600"/>
              </a:spcBef>
              <a:spcAft>
                <a:spcPts val="1600"/>
              </a:spcAft>
              <a:buNone/>
            </a:pPr>
            <a:endParaRPr b="1"/>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5"/>
          <p:cNvSpPr txBox="1">
            <a:spLocks noGrp="1"/>
          </p:cNvSpPr>
          <p:nvPr>
            <p:ph type="body" idx="1"/>
          </p:nvPr>
        </p:nvSpPr>
        <p:spPr>
          <a:xfrm>
            <a:off x="311700" y="270700"/>
            <a:ext cx="8520600" cy="487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Consider the following set of training</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
              <a:t>What is the entropy of this collection of training examples with respect to the target function classification?</a:t>
            </a:r>
            <a:endParaRPr/>
          </a:p>
          <a:p>
            <a:pPr marL="0" lvl="0" indent="0" algn="l" rtl="0">
              <a:spcBef>
                <a:spcPts val="1600"/>
              </a:spcBef>
              <a:spcAft>
                <a:spcPts val="1600"/>
              </a:spcAft>
              <a:buNone/>
            </a:pPr>
            <a:r>
              <a:rPr lang="en"/>
              <a:t>What is the IG of a2 relative to those training examples?</a:t>
            </a:r>
            <a:endParaRPr/>
          </a:p>
        </p:txBody>
      </p:sp>
      <p:graphicFrame>
        <p:nvGraphicFramePr>
          <p:cNvPr id="186" name="Google Shape;186;p35"/>
          <p:cNvGraphicFramePr/>
          <p:nvPr/>
        </p:nvGraphicFramePr>
        <p:xfrm>
          <a:off x="717100" y="1046350"/>
          <a:ext cx="7239000" cy="2773470"/>
        </p:xfrm>
        <a:graphic>
          <a:graphicData uri="http://schemas.openxmlformats.org/drawingml/2006/table">
            <a:tbl>
              <a:tblPr>
                <a:noFill/>
                <a:tableStyleId>{B9C61D64-83EE-4707-968D-A9A7A07915DA}</a:tableStyleId>
              </a:tblPr>
              <a:tblGrid>
                <a:gridCol w="1809750"/>
                <a:gridCol w="1809750"/>
                <a:gridCol w="1809750"/>
                <a:gridCol w="1809750"/>
              </a:tblGrid>
              <a:tr h="381000">
                <a:tc>
                  <a:txBody>
                    <a:bodyPr/>
                    <a:lstStyle/>
                    <a:p>
                      <a:pPr marL="0" lvl="0" indent="0" algn="ctr" rtl="0">
                        <a:spcBef>
                          <a:spcPts val="0"/>
                        </a:spcBef>
                        <a:spcAft>
                          <a:spcPts val="0"/>
                        </a:spcAft>
                        <a:buNone/>
                      </a:pPr>
                      <a:r>
                        <a:rPr lang="en" b="1"/>
                        <a:t>Instance</a:t>
                      </a:r>
                      <a:endParaRPr b="1"/>
                    </a:p>
                  </a:txBody>
                  <a:tcPr marL="91425" marR="91425" marT="91425" marB="91425"/>
                </a:tc>
                <a:tc>
                  <a:txBody>
                    <a:bodyPr/>
                    <a:lstStyle/>
                    <a:p>
                      <a:pPr marL="0" lvl="0" indent="0" algn="ctr" rtl="0">
                        <a:spcBef>
                          <a:spcPts val="0"/>
                        </a:spcBef>
                        <a:spcAft>
                          <a:spcPts val="0"/>
                        </a:spcAft>
                        <a:buNone/>
                      </a:pPr>
                      <a:r>
                        <a:rPr lang="en" b="1"/>
                        <a:t>Classification</a:t>
                      </a:r>
                      <a:endParaRPr b="1"/>
                    </a:p>
                  </a:txBody>
                  <a:tcPr marL="91425" marR="91425" marT="91425" marB="91425"/>
                </a:tc>
                <a:tc>
                  <a:txBody>
                    <a:bodyPr/>
                    <a:lstStyle/>
                    <a:p>
                      <a:pPr marL="0" lvl="0" indent="0" algn="ctr" rtl="0">
                        <a:spcBef>
                          <a:spcPts val="0"/>
                        </a:spcBef>
                        <a:spcAft>
                          <a:spcPts val="0"/>
                        </a:spcAft>
                        <a:buNone/>
                      </a:pPr>
                      <a:r>
                        <a:rPr lang="en" b="1"/>
                        <a:t>a1</a:t>
                      </a:r>
                      <a:endParaRPr b="1"/>
                    </a:p>
                  </a:txBody>
                  <a:tcPr marL="91425" marR="91425" marT="91425" marB="91425"/>
                </a:tc>
                <a:tc>
                  <a:txBody>
                    <a:bodyPr/>
                    <a:lstStyle/>
                    <a:p>
                      <a:pPr marL="0" lvl="0" indent="0" algn="ctr" rtl="0">
                        <a:spcBef>
                          <a:spcPts val="0"/>
                        </a:spcBef>
                        <a:spcAft>
                          <a:spcPts val="0"/>
                        </a:spcAft>
                        <a:buNone/>
                      </a:pPr>
                      <a:r>
                        <a:rPr lang="en" b="1"/>
                        <a:t>a2</a:t>
                      </a:r>
                      <a:endParaRPr b="1"/>
                    </a:p>
                  </a:txBody>
                  <a:tcPr marL="91425" marR="91425" marT="91425" marB="91425"/>
                </a:tc>
              </a:tr>
              <a:tr h="381000">
                <a:tc>
                  <a:txBody>
                    <a:bodyPr/>
                    <a:lstStyle/>
                    <a:p>
                      <a:pPr marL="0" lvl="0" indent="0" algn="ctr" rtl="0">
                        <a:spcBef>
                          <a:spcPts val="0"/>
                        </a:spcBef>
                        <a:spcAft>
                          <a:spcPts val="0"/>
                        </a:spcAft>
                        <a:buNone/>
                      </a:pPr>
                      <a:r>
                        <a:rPr lang="en"/>
                        <a:t>1</a:t>
                      </a:r>
                      <a:endParaRPr/>
                    </a:p>
                  </a:txBody>
                  <a:tcPr marL="91425" marR="91425" marT="91425" marB="91425"/>
                </a:tc>
                <a:tc>
                  <a:txBody>
                    <a:bodyPr/>
                    <a:lstStyle/>
                    <a:p>
                      <a:pPr marL="0" lvl="0" indent="0" algn="ctr" rtl="0">
                        <a:spcBef>
                          <a:spcPts val="0"/>
                        </a:spcBef>
                        <a:spcAft>
                          <a:spcPts val="0"/>
                        </a:spcAft>
                        <a:buNone/>
                      </a:pPr>
                      <a:r>
                        <a:rPr lang="en"/>
                        <a:t>+</a:t>
                      </a:r>
                      <a:endParaRPr/>
                    </a:p>
                  </a:txBody>
                  <a:tcPr marL="91425" marR="91425" marT="91425" marB="91425"/>
                </a:tc>
                <a:tc>
                  <a:txBody>
                    <a:bodyPr/>
                    <a:lstStyle/>
                    <a:p>
                      <a:pPr marL="0" lvl="0" indent="0" algn="ctr" rtl="0">
                        <a:spcBef>
                          <a:spcPts val="0"/>
                        </a:spcBef>
                        <a:spcAft>
                          <a:spcPts val="0"/>
                        </a:spcAft>
                        <a:buNone/>
                      </a:pPr>
                      <a:r>
                        <a:rPr lang="en"/>
                        <a:t>T</a:t>
                      </a:r>
                      <a:endParaRPr/>
                    </a:p>
                  </a:txBody>
                  <a:tcPr marL="91425" marR="91425" marT="91425" marB="91425"/>
                </a:tc>
                <a:tc>
                  <a:txBody>
                    <a:bodyPr/>
                    <a:lstStyle/>
                    <a:p>
                      <a:pPr marL="0" lvl="0" indent="0" algn="ctr" rtl="0">
                        <a:spcBef>
                          <a:spcPts val="0"/>
                        </a:spcBef>
                        <a:spcAft>
                          <a:spcPts val="0"/>
                        </a:spcAft>
                        <a:buNone/>
                      </a:pPr>
                      <a:r>
                        <a:rPr lang="en"/>
                        <a:t>T</a:t>
                      </a:r>
                      <a:endParaRPr/>
                    </a:p>
                  </a:txBody>
                  <a:tcPr marL="91425" marR="91425" marT="91425" marB="91425"/>
                </a:tc>
              </a:tr>
              <a:tr h="381000">
                <a:tc>
                  <a:txBody>
                    <a:bodyPr/>
                    <a:lstStyle/>
                    <a:p>
                      <a:pPr marL="0" lvl="0" indent="0" algn="ctr" rtl="0">
                        <a:spcBef>
                          <a:spcPts val="0"/>
                        </a:spcBef>
                        <a:spcAft>
                          <a:spcPts val="0"/>
                        </a:spcAft>
                        <a:buNone/>
                      </a:pPr>
                      <a:r>
                        <a:rPr lang="en"/>
                        <a:t>2</a:t>
                      </a:r>
                      <a:endParaRPr/>
                    </a:p>
                  </a:txBody>
                  <a:tcPr marL="91425" marR="91425" marT="91425" marB="91425"/>
                </a:tc>
                <a:tc>
                  <a:txBody>
                    <a:bodyPr/>
                    <a:lstStyle/>
                    <a:p>
                      <a:pPr marL="0" lvl="0" indent="0" algn="ctr" rtl="0">
                        <a:spcBef>
                          <a:spcPts val="0"/>
                        </a:spcBef>
                        <a:spcAft>
                          <a:spcPts val="0"/>
                        </a:spcAft>
                        <a:buNone/>
                      </a:pPr>
                      <a:r>
                        <a:rPr lang="en"/>
                        <a:t>+</a:t>
                      </a:r>
                      <a:endParaRPr/>
                    </a:p>
                  </a:txBody>
                  <a:tcPr marL="91425" marR="91425" marT="91425" marB="91425"/>
                </a:tc>
                <a:tc>
                  <a:txBody>
                    <a:bodyPr/>
                    <a:lstStyle/>
                    <a:p>
                      <a:pPr marL="0" lvl="0" indent="0" algn="ctr" rtl="0">
                        <a:spcBef>
                          <a:spcPts val="0"/>
                        </a:spcBef>
                        <a:spcAft>
                          <a:spcPts val="0"/>
                        </a:spcAft>
                        <a:buNone/>
                      </a:pPr>
                      <a:r>
                        <a:rPr lang="en"/>
                        <a:t>T</a:t>
                      </a:r>
                      <a:endParaRPr/>
                    </a:p>
                  </a:txBody>
                  <a:tcPr marL="91425" marR="91425" marT="91425" marB="91425"/>
                </a:tc>
                <a:tc>
                  <a:txBody>
                    <a:bodyPr/>
                    <a:lstStyle/>
                    <a:p>
                      <a:pPr marL="0" lvl="0" indent="0" algn="ctr" rtl="0">
                        <a:spcBef>
                          <a:spcPts val="0"/>
                        </a:spcBef>
                        <a:spcAft>
                          <a:spcPts val="0"/>
                        </a:spcAft>
                        <a:buNone/>
                      </a:pPr>
                      <a:r>
                        <a:rPr lang="en"/>
                        <a:t>T</a:t>
                      </a:r>
                      <a:endParaRPr/>
                    </a:p>
                  </a:txBody>
                  <a:tcPr marL="91425" marR="91425" marT="91425" marB="91425"/>
                </a:tc>
              </a:tr>
              <a:tr h="381000">
                <a:tc>
                  <a:txBody>
                    <a:bodyPr/>
                    <a:lstStyle/>
                    <a:p>
                      <a:pPr marL="0" lvl="0" indent="0" algn="ctr" rtl="0">
                        <a:spcBef>
                          <a:spcPts val="0"/>
                        </a:spcBef>
                        <a:spcAft>
                          <a:spcPts val="0"/>
                        </a:spcAft>
                        <a:buNone/>
                      </a:pPr>
                      <a:r>
                        <a:rPr lang="en"/>
                        <a:t>3</a:t>
                      </a:r>
                      <a:endParaRPr/>
                    </a:p>
                  </a:txBody>
                  <a:tcPr marL="91425" marR="91425" marT="91425" marB="91425"/>
                </a:tc>
                <a:tc>
                  <a:txBody>
                    <a:bodyPr/>
                    <a:lstStyle/>
                    <a:p>
                      <a:pPr marL="0" lvl="0" indent="0" algn="ctr" rtl="0">
                        <a:spcBef>
                          <a:spcPts val="0"/>
                        </a:spcBef>
                        <a:spcAft>
                          <a:spcPts val="0"/>
                        </a:spcAft>
                        <a:buNone/>
                      </a:pPr>
                      <a:r>
                        <a:rPr lang="en"/>
                        <a:t>-</a:t>
                      </a:r>
                      <a:endParaRPr/>
                    </a:p>
                  </a:txBody>
                  <a:tcPr marL="91425" marR="91425" marT="91425" marB="91425"/>
                </a:tc>
                <a:tc>
                  <a:txBody>
                    <a:bodyPr/>
                    <a:lstStyle/>
                    <a:p>
                      <a:pPr marL="0" lvl="0" indent="0" algn="ctr" rtl="0">
                        <a:spcBef>
                          <a:spcPts val="0"/>
                        </a:spcBef>
                        <a:spcAft>
                          <a:spcPts val="0"/>
                        </a:spcAft>
                        <a:buNone/>
                      </a:pPr>
                      <a:r>
                        <a:rPr lang="en"/>
                        <a:t>T</a:t>
                      </a:r>
                      <a:endParaRPr/>
                    </a:p>
                  </a:txBody>
                  <a:tcPr marL="91425" marR="91425" marT="91425" marB="91425"/>
                </a:tc>
                <a:tc>
                  <a:txBody>
                    <a:bodyPr/>
                    <a:lstStyle/>
                    <a:p>
                      <a:pPr marL="0" lvl="0" indent="0" algn="ctr" rtl="0">
                        <a:spcBef>
                          <a:spcPts val="0"/>
                        </a:spcBef>
                        <a:spcAft>
                          <a:spcPts val="0"/>
                        </a:spcAft>
                        <a:buNone/>
                      </a:pPr>
                      <a:r>
                        <a:rPr lang="en"/>
                        <a:t>F</a:t>
                      </a:r>
                      <a:endParaRPr/>
                    </a:p>
                  </a:txBody>
                  <a:tcPr marL="91425" marR="91425" marT="91425" marB="91425"/>
                </a:tc>
              </a:tr>
              <a:tr h="381000">
                <a:tc>
                  <a:txBody>
                    <a:bodyPr/>
                    <a:lstStyle/>
                    <a:p>
                      <a:pPr marL="0" lvl="0" indent="0" algn="ctr" rtl="0">
                        <a:spcBef>
                          <a:spcPts val="0"/>
                        </a:spcBef>
                        <a:spcAft>
                          <a:spcPts val="0"/>
                        </a:spcAft>
                        <a:buNone/>
                      </a:pPr>
                      <a:r>
                        <a:rPr lang="en"/>
                        <a:t>4</a:t>
                      </a:r>
                      <a:endParaRPr/>
                    </a:p>
                  </a:txBody>
                  <a:tcPr marL="91425" marR="91425" marT="91425" marB="91425"/>
                </a:tc>
                <a:tc>
                  <a:txBody>
                    <a:bodyPr/>
                    <a:lstStyle/>
                    <a:p>
                      <a:pPr marL="0" lvl="0" indent="0" algn="ctr" rtl="0">
                        <a:spcBef>
                          <a:spcPts val="0"/>
                        </a:spcBef>
                        <a:spcAft>
                          <a:spcPts val="0"/>
                        </a:spcAft>
                        <a:buNone/>
                      </a:pPr>
                      <a:r>
                        <a:rPr lang="en"/>
                        <a:t>+</a:t>
                      </a:r>
                      <a:endParaRPr/>
                    </a:p>
                  </a:txBody>
                  <a:tcPr marL="91425" marR="91425" marT="91425" marB="91425"/>
                </a:tc>
                <a:tc>
                  <a:txBody>
                    <a:bodyPr/>
                    <a:lstStyle/>
                    <a:p>
                      <a:pPr marL="0" lvl="0" indent="0" algn="ctr" rtl="0">
                        <a:spcBef>
                          <a:spcPts val="0"/>
                        </a:spcBef>
                        <a:spcAft>
                          <a:spcPts val="0"/>
                        </a:spcAft>
                        <a:buNone/>
                      </a:pPr>
                      <a:r>
                        <a:rPr lang="en"/>
                        <a:t>F</a:t>
                      </a:r>
                      <a:endParaRPr/>
                    </a:p>
                  </a:txBody>
                  <a:tcPr marL="91425" marR="91425" marT="91425" marB="91425"/>
                </a:tc>
                <a:tc>
                  <a:txBody>
                    <a:bodyPr/>
                    <a:lstStyle/>
                    <a:p>
                      <a:pPr marL="0" lvl="0" indent="0" algn="ctr" rtl="0">
                        <a:spcBef>
                          <a:spcPts val="0"/>
                        </a:spcBef>
                        <a:spcAft>
                          <a:spcPts val="0"/>
                        </a:spcAft>
                        <a:buNone/>
                      </a:pPr>
                      <a:r>
                        <a:rPr lang="en"/>
                        <a:t>F</a:t>
                      </a:r>
                      <a:endParaRPr/>
                    </a:p>
                  </a:txBody>
                  <a:tcPr marL="91425" marR="91425" marT="91425" marB="91425"/>
                </a:tc>
              </a:tr>
              <a:tr h="381000">
                <a:tc>
                  <a:txBody>
                    <a:bodyPr/>
                    <a:lstStyle/>
                    <a:p>
                      <a:pPr marL="0" lvl="0" indent="0" algn="ctr" rtl="0">
                        <a:spcBef>
                          <a:spcPts val="0"/>
                        </a:spcBef>
                        <a:spcAft>
                          <a:spcPts val="0"/>
                        </a:spcAft>
                        <a:buNone/>
                      </a:pPr>
                      <a:r>
                        <a:rPr lang="en"/>
                        <a:t>5</a:t>
                      </a:r>
                      <a:endParaRPr/>
                    </a:p>
                  </a:txBody>
                  <a:tcPr marL="91425" marR="91425" marT="91425" marB="91425"/>
                </a:tc>
                <a:tc>
                  <a:txBody>
                    <a:bodyPr/>
                    <a:lstStyle/>
                    <a:p>
                      <a:pPr marL="0" lvl="0" indent="0" algn="ctr" rtl="0">
                        <a:spcBef>
                          <a:spcPts val="0"/>
                        </a:spcBef>
                        <a:spcAft>
                          <a:spcPts val="0"/>
                        </a:spcAft>
                        <a:buNone/>
                      </a:pPr>
                      <a:r>
                        <a:rPr lang="en"/>
                        <a:t>-</a:t>
                      </a:r>
                      <a:endParaRPr/>
                    </a:p>
                  </a:txBody>
                  <a:tcPr marL="91425" marR="91425" marT="91425" marB="91425"/>
                </a:tc>
                <a:tc>
                  <a:txBody>
                    <a:bodyPr/>
                    <a:lstStyle/>
                    <a:p>
                      <a:pPr marL="0" lvl="0" indent="0" algn="ctr" rtl="0">
                        <a:spcBef>
                          <a:spcPts val="0"/>
                        </a:spcBef>
                        <a:spcAft>
                          <a:spcPts val="0"/>
                        </a:spcAft>
                        <a:buNone/>
                      </a:pPr>
                      <a:r>
                        <a:rPr lang="en"/>
                        <a:t>F</a:t>
                      </a:r>
                      <a:endParaRPr/>
                    </a:p>
                  </a:txBody>
                  <a:tcPr marL="91425" marR="91425" marT="91425" marB="91425"/>
                </a:tc>
                <a:tc>
                  <a:txBody>
                    <a:bodyPr/>
                    <a:lstStyle/>
                    <a:p>
                      <a:pPr marL="0" lvl="0" indent="0" algn="ctr" rtl="0">
                        <a:spcBef>
                          <a:spcPts val="0"/>
                        </a:spcBef>
                        <a:spcAft>
                          <a:spcPts val="0"/>
                        </a:spcAft>
                        <a:buNone/>
                      </a:pPr>
                      <a:r>
                        <a:rPr lang="en"/>
                        <a:t>T</a:t>
                      </a:r>
                      <a:endParaRPr/>
                    </a:p>
                  </a:txBody>
                  <a:tcPr marL="91425" marR="91425" marT="91425" marB="91425"/>
                </a:tc>
              </a:tr>
              <a:tr h="0">
                <a:tc>
                  <a:txBody>
                    <a:bodyPr/>
                    <a:lstStyle/>
                    <a:p>
                      <a:pPr marL="0" lvl="0" indent="0" algn="ctr" rtl="0">
                        <a:spcBef>
                          <a:spcPts val="0"/>
                        </a:spcBef>
                        <a:spcAft>
                          <a:spcPts val="0"/>
                        </a:spcAft>
                        <a:buNone/>
                      </a:pPr>
                      <a:r>
                        <a:rPr lang="en"/>
                        <a:t>6</a:t>
                      </a:r>
                      <a:endParaRPr/>
                    </a:p>
                  </a:txBody>
                  <a:tcPr marL="91425" marR="91425" marT="91425" marB="91425"/>
                </a:tc>
                <a:tc>
                  <a:txBody>
                    <a:bodyPr/>
                    <a:lstStyle/>
                    <a:p>
                      <a:pPr marL="0" lvl="0" indent="0" algn="ctr" rtl="0">
                        <a:spcBef>
                          <a:spcPts val="0"/>
                        </a:spcBef>
                        <a:spcAft>
                          <a:spcPts val="0"/>
                        </a:spcAft>
                        <a:buNone/>
                      </a:pPr>
                      <a:r>
                        <a:rPr lang="en"/>
                        <a:t>-</a:t>
                      </a:r>
                      <a:endParaRPr/>
                    </a:p>
                  </a:txBody>
                  <a:tcPr marL="91425" marR="91425" marT="91425" marB="91425"/>
                </a:tc>
                <a:tc>
                  <a:txBody>
                    <a:bodyPr/>
                    <a:lstStyle/>
                    <a:p>
                      <a:pPr marL="0" lvl="0" indent="0" algn="ctr" rtl="0">
                        <a:spcBef>
                          <a:spcPts val="0"/>
                        </a:spcBef>
                        <a:spcAft>
                          <a:spcPts val="0"/>
                        </a:spcAft>
                        <a:buNone/>
                      </a:pPr>
                      <a:r>
                        <a:rPr lang="en"/>
                        <a:t>F</a:t>
                      </a:r>
                      <a:endParaRPr/>
                    </a:p>
                  </a:txBody>
                  <a:tcPr marL="91425" marR="91425" marT="91425" marB="91425"/>
                </a:tc>
                <a:tc>
                  <a:txBody>
                    <a:bodyPr/>
                    <a:lstStyle/>
                    <a:p>
                      <a:pPr marL="0" lvl="0" indent="0" algn="ctr" rtl="0">
                        <a:spcBef>
                          <a:spcPts val="0"/>
                        </a:spcBef>
                        <a:spcAft>
                          <a:spcPts val="0"/>
                        </a:spcAft>
                        <a:buNone/>
                      </a:pPr>
                      <a:r>
                        <a:rPr lang="en"/>
                        <a:t>T</a:t>
                      </a:r>
                      <a:endParaRPr/>
                    </a:p>
                  </a:txBody>
                  <a:tcPr marL="91425" marR="91425" marT="91425" marB="91425"/>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6"/>
          <p:cNvSpPr txBox="1">
            <a:spLocks noGrp="1"/>
          </p:cNvSpPr>
          <p:nvPr>
            <p:ph type="title"/>
          </p:nvPr>
        </p:nvSpPr>
        <p:spPr>
          <a:xfrm>
            <a:off x="230530" y="26411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b="1" dirty="0"/>
              <a:t>HYPOTHESIS SPACE SEARCH IN DECISION TREE LEARNING</a:t>
            </a:r>
            <a:endParaRPr sz="3700" dirty="0"/>
          </a:p>
        </p:txBody>
      </p:sp>
      <p:sp>
        <p:nvSpPr>
          <p:cNvPr id="192" name="Google Shape;192;p36"/>
          <p:cNvSpPr txBox="1">
            <a:spLocks noGrp="1"/>
          </p:cNvSpPr>
          <p:nvPr>
            <p:ph type="body" idx="1"/>
          </p:nvPr>
        </p:nvSpPr>
        <p:spPr>
          <a:xfrm>
            <a:off x="83100" y="1278196"/>
            <a:ext cx="8520600" cy="34164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Clr>
                <a:srgbClr val="000000"/>
              </a:buClr>
              <a:buSzPts val="1800"/>
              <a:buChar char="●"/>
            </a:pPr>
            <a:r>
              <a:rPr lang="en" dirty="0" smtClean="0">
                <a:solidFill>
                  <a:srgbClr val="000000"/>
                </a:solidFill>
              </a:rPr>
              <a:t>The </a:t>
            </a:r>
            <a:r>
              <a:rPr lang="en" dirty="0">
                <a:solidFill>
                  <a:srgbClr val="000000"/>
                </a:solidFill>
              </a:rPr>
              <a:t>hypothesis space searched by ID3 is the set of possible decision trees</a:t>
            </a:r>
            <a:endParaRPr dirty="0">
              <a:solidFill>
                <a:srgbClr val="000000"/>
              </a:solidFill>
            </a:endParaRPr>
          </a:p>
          <a:p>
            <a:pPr marL="457200" lvl="0" indent="-342900" algn="just" rtl="0">
              <a:lnSpc>
                <a:spcPct val="150000"/>
              </a:lnSpc>
              <a:spcBef>
                <a:spcPts val="0"/>
              </a:spcBef>
              <a:spcAft>
                <a:spcPts val="0"/>
              </a:spcAft>
              <a:buClr>
                <a:srgbClr val="000000"/>
              </a:buClr>
              <a:buSzPts val="1800"/>
              <a:buChar char="●"/>
            </a:pPr>
            <a:r>
              <a:rPr lang="en" dirty="0">
                <a:solidFill>
                  <a:srgbClr val="000000"/>
                </a:solidFill>
              </a:rPr>
              <a:t>ID3 performs a simple-to-complex, hill-climbing search through this hypothesis space, beginning with the empty tree, then</a:t>
            </a:r>
            <a:endParaRPr dirty="0">
              <a:solidFill>
                <a:srgbClr val="000000"/>
              </a:solidFill>
            </a:endParaRPr>
          </a:p>
          <a:p>
            <a:pPr marL="457200" lvl="0" indent="-342900" algn="just" rtl="0">
              <a:lnSpc>
                <a:spcPct val="150000"/>
              </a:lnSpc>
              <a:spcBef>
                <a:spcPts val="0"/>
              </a:spcBef>
              <a:spcAft>
                <a:spcPts val="0"/>
              </a:spcAft>
              <a:buClr>
                <a:srgbClr val="000000"/>
              </a:buClr>
              <a:buSzPts val="1800"/>
              <a:buChar char="●"/>
            </a:pPr>
            <a:r>
              <a:rPr lang="en" dirty="0">
                <a:solidFill>
                  <a:srgbClr val="000000"/>
                </a:solidFill>
              </a:rPr>
              <a:t>Considering progressively more elaborate hypotheses in search of a decision tree that correctly classifies the training data</a:t>
            </a:r>
            <a:endParaRPr dirty="0">
              <a:solidFill>
                <a:srgbClr val="000000"/>
              </a:solidFill>
            </a:endParaRPr>
          </a:p>
          <a:p>
            <a:pPr marL="0" lvl="0" indent="0" algn="l" rtl="0">
              <a:spcBef>
                <a:spcPts val="1600"/>
              </a:spcBef>
              <a:spcAft>
                <a:spcPts val="0"/>
              </a:spcAft>
              <a:buClr>
                <a:schemeClr val="dk1"/>
              </a:buClr>
              <a:buSzPts val="1100"/>
              <a:buFont typeface="Arial"/>
              <a:buNone/>
            </a:pPr>
            <a:endParaRPr dirty="0">
              <a:solidFill>
                <a:srgbClr val="000000"/>
              </a:solidFill>
            </a:endParaRPr>
          </a:p>
          <a:p>
            <a:pPr marL="0" lvl="0" indent="0" algn="l" rtl="0">
              <a:spcBef>
                <a:spcPts val="1600"/>
              </a:spcBef>
              <a:spcAft>
                <a:spcPts val="1600"/>
              </a:spcAft>
              <a:buNone/>
            </a:pPr>
            <a:endParaRPr dirty="0">
              <a:solidFill>
                <a:srgbClr val="0000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1017725"/>
          </a:xfrm>
        </p:spPr>
        <p:txBody>
          <a:bodyPr/>
          <a:lstStyle/>
          <a:p>
            <a:r>
              <a:rPr lang="en" b="1" dirty="0"/>
              <a:t>HYPOTHESIS SPACE SEARCH IN DECISION TREE LEARNING</a:t>
            </a:r>
            <a:endParaRPr lang="en-US" dirty="0"/>
          </a:p>
        </p:txBody>
      </p:sp>
      <p:sp>
        <p:nvSpPr>
          <p:cNvPr id="3" name="Text Placeholder 2"/>
          <p:cNvSpPr>
            <a:spLocks noGrp="1"/>
          </p:cNvSpPr>
          <p:nvPr>
            <p:ph type="body" idx="1"/>
          </p:nvPr>
        </p:nvSpPr>
        <p:spPr>
          <a:xfrm>
            <a:off x="0" y="923874"/>
            <a:ext cx="8832300" cy="4219626"/>
          </a:xfrm>
        </p:spPr>
        <p:txBody>
          <a:bodyPr/>
          <a:lstStyle/>
          <a:p>
            <a:pPr algn="just">
              <a:lnSpc>
                <a:spcPct val="150000"/>
              </a:lnSpc>
            </a:pPr>
            <a:r>
              <a:rPr lang="en-US" altLang="en-US" b="1" dirty="0"/>
              <a:t>Hypothesis Space</a:t>
            </a:r>
            <a:r>
              <a:rPr lang="en-US" altLang="en-US" dirty="0"/>
              <a:t>: Set of possible decision trees (i.e., complete space of </a:t>
            </a:r>
            <a:r>
              <a:rPr lang="en-US" altLang="en-US" dirty="0" smtClean="0"/>
              <a:t>finite </a:t>
            </a:r>
            <a:r>
              <a:rPr lang="en-US" altLang="en-US" dirty="0"/>
              <a:t>discrete-valued functions).</a:t>
            </a:r>
          </a:p>
          <a:p>
            <a:pPr algn="just">
              <a:lnSpc>
                <a:spcPct val="150000"/>
              </a:lnSpc>
            </a:pPr>
            <a:r>
              <a:rPr lang="en-US" altLang="en-US" b="1" dirty="0"/>
              <a:t>Search Method</a:t>
            </a:r>
            <a:r>
              <a:rPr lang="en-US" altLang="en-US" dirty="0"/>
              <a:t>: Simple-to-Complex </a:t>
            </a:r>
            <a:r>
              <a:rPr lang="en-US" altLang="en-US" i="1" dirty="0"/>
              <a:t>Hill-Climbing</a:t>
            </a:r>
            <a:r>
              <a:rPr lang="en-US" altLang="en-US" dirty="0"/>
              <a:t> Search (only a single current hypothesis is maintained (</a:t>
            </a:r>
            <a:r>
              <a:rPr lang="en-US" altLang="en-US" dirty="0">
                <a:sym typeface="Symbol" panose="05050102010706020507" pitchFamily="18" charset="2"/>
              </a:rPr>
              <a:t> from candidate-elimination method)). </a:t>
            </a:r>
            <a:r>
              <a:rPr lang="en-US" altLang="en-US" b="1" dirty="0">
                <a:sym typeface="Symbol" panose="05050102010706020507" pitchFamily="18" charset="2"/>
              </a:rPr>
              <a:t>No Backtracking!!!</a:t>
            </a:r>
            <a:endParaRPr lang="en-US" altLang="en-US" b="1" dirty="0"/>
          </a:p>
          <a:p>
            <a:pPr algn="just">
              <a:lnSpc>
                <a:spcPct val="150000"/>
              </a:lnSpc>
            </a:pPr>
            <a:r>
              <a:rPr lang="en-US" altLang="en-US" b="1" dirty="0"/>
              <a:t>Evaluation Function</a:t>
            </a:r>
            <a:r>
              <a:rPr lang="en-US" altLang="en-US" dirty="0"/>
              <a:t>: Information Gain Measure</a:t>
            </a:r>
          </a:p>
          <a:p>
            <a:pPr algn="just">
              <a:lnSpc>
                <a:spcPct val="150000"/>
              </a:lnSpc>
            </a:pPr>
            <a:r>
              <a:rPr lang="en-US" altLang="en-US" b="1" dirty="0"/>
              <a:t>Batch Learning:</a:t>
            </a:r>
            <a:r>
              <a:rPr lang="en-US" altLang="en-US" dirty="0"/>
              <a:t> ID3 uses all training examples at each step to make statistically-based decisions (</a:t>
            </a:r>
            <a:r>
              <a:rPr lang="en-US" altLang="en-US" dirty="0">
                <a:sym typeface="Symbol" panose="05050102010706020507" pitchFamily="18" charset="2"/>
              </a:rPr>
              <a:t> from candidate-elimination method which makes decisions incrementally). ==&gt; the search is less sensitive to errors in individual training examples.</a:t>
            </a:r>
          </a:p>
          <a:p>
            <a:pPr marL="114300" indent="0">
              <a:buNone/>
            </a:pPr>
            <a:endParaRPr lang="en-US" dirty="0"/>
          </a:p>
        </p:txBody>
      </p:sp>
    </p:spTree>
    <p:extLst>
      <p:ext uri="{BB962C8B-B14F-4D97-AF65-F5344CB8AC3E}">
        <p14:creationId xmlns:p14="http://schemas.microsoft.com/office/powerpoint/2010/main" val="13736980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7"/>
          <p:cNvSpPr txBox="1">
            <a:spLocks noGrp="1"/>
          </p:cNvSpPr>
          <p:nvPr>
            <p:ph type="title"/>
          </p:nvPr>
        </p:nvSpPr>
        <p:spPr>
          <a:xfrm>
            <a:off x="254070" y="21703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a:t>INDUCTIVE BIAS IN DECISION TREE LEARNING</a:t>
            </a:r>
            <a:endParaRPr sz="3500"/>
          </a:p>
        </p:txBody>
      </p:sp>
      <p:sp>
        <p:nvSpPr>
          <p:cNvPr id="198" name="Google Shape;198;p37"/>
          <p:cNvSpPr txBox="1">
            <a:spLocks noGrp="1"/>
          </p:cNvSpPr>
          <p:nvPr>
            <p:ph type="body" idx="1"/>
          </p:nvPr>
        </p:nvSpPr>
        <p:spPr>
          <a:xfrm>
            <a:off x="224340" y="1066336"/>
            <a:ext cx="8520600" cy="34164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Clr>
                <a:srgbClr val="000000"/>
              </a:buClr>
              <a:buSzPts val="1800"/>
              <a:buChar char="●"/>
            </a:pPr>
            <a:r>
              <a:rPr lang="en">
                <a:solidFill>
                  <a:srgbClr val="000000"/>
                </a:solidFill>
              </a:rPr>
              <a:t>What is the policy by which ID3 generalizes from observed training examples to classify unseen instances?</a:t>
            </a:r>
            <a:endParaRPr>
              <a:solidFill>
                <a:srgbClr val="000000"/>
              </a:solidFill>
            </a:endParaRPr>
          </a:p>
          <a:p>
            <a:pPr marL="457200" lvl="0" indent="-342900" algn="just" rtl="0">
              <a:lnSpc>
                <a:spcPct val="150000"/>
              </a:lnSpc>
              <a:spcBef>
                <a:spcPts val="0"/>
              </a:spcBef>
              <a:spcAft>
                <a:spcPts val="0"/>
              </a:spcAft>
              <a:buClr>
                <a:srgbClr val="000000"/>
              </a:buClr>
              <a:buSzPts val="1800"/>
              <a:buChar char="●"/>
            </a:pPr>
            <a:r>
              <a:rPr lang="en">
                <a:solidFill>
                  <a:schemeClr val="dk1"/>
                </a:solidFill>
              </a:rPr>
              <a:t>ID3 search strategy </a:t>
            </a:r>
            <a:endParaRPr>
              <a:solidFill>
                <a:schemeClr val="dk1"/>
              </a:solidFill>
            </a:endParaRPr>
          </a:p>
          <a:p>
            <a:pPr marL="457200" lvl="0" indent="0" algn="just" rtl="0">
              <a:lnSpc>
                <a:spcPct val="150000"/>
              </a:lnSpc>
              <a:spcBef>
                <a:spcPts val="1600"/>
              </a:spcBef>
              <a:spcAft>
                <a:spcPts val="0"/>
              </a:spcAft>
              <a:buNone/>
            </a:pPr>
            <a:r>
              <a:rPr lang="en">
                <a:solidFill>
                  <a:schemeClr val="dk1"/>
                </a:solidFill>
              </a:rPr>
              <a:t>(a) selects in favor of shorter trees over longer ones, and</a:t>
            </a:r>
            <a:endParaRPr>
              <a:solidFill>
                <a:schemeClr val="dk1"/>
              </a:solidFill>
            </a:endParaRPr>
          </a:p>
          <a:p>
            <a:pPr marL="457200" lvl="0" indent="0" algn="just" rtl="0">
              <a:lnSpc>
                <a:spcPct val="150000"/>
              </a:lnSpc>
              <a:spcBef>
                <a:spcPts val="1600"/>
              </a:spcBef>
              <a:spcAft>
                <a:spcPts val="1600"/>
              </a:spcAft>
              <a:buNone/>
            </a:pPr>
            <a:r>
              <a:rPr lang="en">
                <a:solidFill>
                  <a:schemeClr val="dk1"/>
                </a:solidFill>
              </a:rPr>
              <a:t>(b) selects trees that place the attributes with highest information gain closest to the root.</a:t>
            </a:r>
            <a:endParaRPr>
              <a:solidFill>
                <a:srgbClr val="0000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8"/>
          <p:cNvSpPr txBox="1">
            <a:spLocks noGrp="1"/>
          </p:cNvSpPr>
          <p:nvPr>
            <p:ph type="title"/>
          </p:nvPr>
        </p:nvSpPr>
        <p:spPr>
          <a:xfrm>
            <a:off x="465925" y="5701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t>Restriction Biases and Preference Biases</a:t>
            </a:r>
            <a:endParaRPr sz="1800"/>
          </a:p>
        </p:txBody>
      </p:sp>
      <p:sp>
        <p:nvSpPr>
          <p:cNvPr id="204" name="Google Shape;204;p38"/>
          <p:cNvSpPr txBox="1">
            <a:spLocks noGrp="1"/>
          </p:cNvSpPr>
          <p:nvPr>
            <p:ph type="body" idx="1"/>
          </p:nvPr>
        </p:nvSpPr>
        <p:spPr>
          <a:xfrm>
            <a:off x="311700" y="1654850"/>
            <a:ext cx="8520600" cy="26295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a:solidFill>
                  <a:srgbClr val="000000"/>
                </a:solidFill>
              </a:rPr>
              <a:t>The inductive bias of ID3 is a preference for certain hypotheses over others (e.g., for shorter hypotheses). This form of bias is typically called a preference bias </a:t>
            </a:r>
            <a:endParaRPr>
              <a:solidFill>
                <a:srgbClr val="000000"/>
              </a:solidFill>
            </a:endParaRPr>
          </a:p>
          <a:p>
            <a:pPr marL="0" lvl="0" indent="0" algn="just" rtl="0">
              <a:lnSpc>
                <a:spcPct val="150000"/>
              </a:lnSpc>
              <a:spcBef>
                <a:spcPts val="1600"/>
              </a:spcBef>
              <a:spcAft>
                <a:spcPts val="1600"/>
              </a:spcAft>
              <a:buNone/>
            </a:pPr>
            <a:r>
              <a:rPr lang="en">
                <a:solidFill>
                  <a:srgbClr val="000000"/>
                </a:solidFill>
              </a:rPr>
              <a:t>In contrast, the bias of the CANDIDATE ELIMINATION algorithm is in the form of a categorical restriction on the set of hypotheses considered. This form of bias is typically called a restriction bias.</a:t>
            </a:r>
            <a:endParaRPr>
              <a:solidFill>
                <a:srgbClr val="0000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ISSUES IN DECISION TREE LEARNING</a:t>
            </a:r>
            <a:endParaRPr/>
          </a:p>
        </p:txBody>
      </p:sp>
      <p:sp>
        <p:nvSpPr>
          <p:cNvPr id="210" name="Google Shape;210;p39"/>
          <p:cNvSpPr txBox="1">
            <a:spLocks noGrp="1"/>
          </p:cNvSpPr>
          <p:nvPr>
            <p:ph type="body" idx="1"/>
          </p:nvPr>
        </p:nvSpPr>
        <p:spPr>
          <a:xfrm>
            <a:off x="311700" y="1270175"/>
            <a:ext cx="8520600" cy="34164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Clr>
                <a:srgbClr val="000000"/>
              </a:buClr>
              <a:buSzPts val="1800"/>
              <a:buChar char="●"/>
            </a:pPr>
            <a:r>
              <a:rPr lang="en">
                <a:solidFill>
                  <a:srgbClr val="000000"/>
                </a:solidFill>
              </a:rPr>
              <a:t>Avoiding Overfitting the Data</a:t>
            </a:r>
            <a:endParaRPr>
              <a:solidFill>
                <a:srgbClr val="000000"/>
              </a:solidFill>
            </a:endParaRPr>
          </a:p>
          <a:p>
            <a:pPr marL="457200" lvl="0" indent="-342900" algn="l" rtl="0">
              <a:lnSpc>
                <a:spcPct val="200000"/>
              </a:lnSpc>
              <a:spcBef>
                <a:spcPts val="0"/>
              </a:spcBef>
              <a:spcAft>
                <a:spcPts val="0"/>
              </a:spcAft>
              <a:buClr>
                <a:srgbClr val="000000"/>
              </a:buClr>
              <a:buSzPts val="1800"/>
              <a:buChar char="●"/>
            </a:pPr>
            <a:r>
              <a:rPr lang="en">
                <a:solidFill>
                  <a:srgbClr val="000000"/>
                </a:solidFill>
              </a:rPr>
              <a:t>Incorporating Continuous-Valued Attributes</a:t>
            </a:r>
            <a:endParaRPr>
              <a:solidFill>
                <a:srgbClr val="000000"/>
              </a:solidFill>
            </a:endParaRPr>
          </a:p>
          <a:p>
            <a:pPr marL="457200" lvl="0" indent="-342900" algn="l" rtl="0">
              <a:lnSpc>
                <a:spcPct val="200000"/>
              </a:lnSpc>
              <a:spcBef>
                <a:spcPts val="0"/>
              </a:spcBef>
              <a:spcAft>
                <a:spcPts val="0"/>
              </a:spcAft>
              <a:buClr>
                <a:srgbClr val="000000"/>
              </a:buClr>
              <a:buSzPts val="1800"/>
              <a:buChar char="●"/>
            </a:pPr>
            <a:r>
              <a:rPr lang="en">
                <a:solidFill>
                  <a:srgbClr val="000000"/>
                </a:solidFill>
              </a:rPr>
              <a:t>Alternative Measures for Selecting Attributes</a:t>
            </a:r>
            <a:endParaRPr>
              <a:solidFill>
                <a:srgbClr val="000000"/>
              </a:solidFill>
            </a:endParaRPr>
          </a:p>
          <a:p>
            <a:pPr marL="457200" lvl="0" indent="-342900" algn="l" rtl="0">
              <a:lnSpc>
                <a:spcPct val="200000"/>
              </a:lnSpc>
              <a:spcBef>
                <a:spcPts val="0"/>
              </a:spcBef>
              <a:spcAft>
                <a:spcPts val="0"/>
              </a:spcAft>
              <a:buClr>
                <a:srgbClr val="000000"/>
              </a:buClr>
              <a:buSzPts val="1800"/>
              <a:buChar char="●"/>
            </a:pPr>
            <a:r>
              <a:rPr lang="en">
                <a:solidFill>
                  <a:srgbClr val="000000"/>
                </a:solidFill>
              </a:rPr>
              <a:t>Handling Training Examples with Missing Attribute Values</a:t>
            </a:r>
            <a:endParaRPr>
              <a:solidFill>
                <a:srgbClr val="00000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40"/>
          <p:cNvSpPr txBox="1">
            <a:spLocks noGrp="1"/>
          </p:cNvSpPr>
          <p:nvPr>
            <p:ph type="title"/>
          </p:nvPr>
        </p:nvSpPr>
        <p:spPr>
          <a:xfrm>
            <a:off x="221550" y="0"/>
            <a:ext cx="8520600" cy="8128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2500" dirty="0"/>
              <a:t>Avoiding Overfitting the Data</a:t>
            </a:r>
            <a:endParaRPr sz="2500" dirty="0"/>
          </a:p>
          <a:p>
            <a:pPr marL="0" lvl="0" indent="0" algn="l" rtl="0">
              <a:spcBef>
                <a:spcPts val="1600"/>
              </a:spcBef>
              <a:spcAft>
                <a:spcPts val="0"/>
              </a:spcAft>
              <a:buNone/>
            </a:pPr>
            <a:endParaRPr dirty="0"/>
          </a:p>
        </p:txBody>
      </p:sp>
      <p:sp>
        <p:nvSpPr>
          <p:cNvPr id="216" name="Google Shape;216;p40"/>
          <p:cNvSpPr txBox="1">
            <a:spLocks noGrp="1"/>
          </p:cNvSpPr>
          <p:nvPr>
            <p:ph type="body" idx="1"/>
          </p:nvPr>
        </p:nvSpPr>
        <p:spPr>
          <a:xfrm>
            <a:off x="7050" y="812800"/>
            <a:ext cx="8949600" cy="43307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Clr>
                <a:srgbClr val="000000"/>
              </a:buClr>
              <a:buSzPts val="1800"/>
              <a:buChar char="●"/>
            </a:pPr>
            <a:r>
              <a:rPr lang="en" dirty="0">
                <a:solidFill>
                  <a:srgbClr val="000000"/>
                </a:solidFill>
              </a:rPr>
              <a:t>The ID3 algorithm described earlier grows each branch of the tree just deeply</a:t>
            </a:r>
            <a:endParaRPr dirty="0">
              <a:solidFill>
                <a:srgbClr val="000000"/>
              </a:solidFill>
            </a:endParaRPr>
          </a:p>
          <a:p>
            <a:pPr marL="457200" lvl="0" indent="0" algn="just" rtl="0">
              <a:lnSpc>
                <a:spcPct val="150000"/>
              </a:lnSpc>
              <a:spcBef>
                <a:spcPts val="0"/>
              </a:spcBef>
              <a:spcAft>
                <a:spcPts val="0"/>
              </a:spcAft>
              <a:buNone/>
            </a:pPr>
            <a:r>
              <a:rPr lang="en" dirty="0">
                <a:solidFill>
                  <a:srgbClr val="000000"/>
                </a:solidFill>
              </a:rPr>
              <a:t>enough to perfectly classify the training examples. </a:t>
            </a:r>
            <a:endParaRPr dirty="0">
              <a:solidFill>
                <a:srgbClr val="000000"/>
              </a:solidFill>
            </a:endParaRPr>
          </a:p>
          <a:p>
            <a:pPr marL="457200" lvl="0" indent="-342900" algn="just" rtl="0">
              <a:lnSpc>
                <a:spcPct val="150000"/>
              </a:lnSpc>
              <a:spcBef>
                <a:spcPts val="0"/>
              </a:spcBef>
              <a:spcAft>
                <a:spcPts val="0"/>
              </a:spcAft>
              <a:buClr>
                <a:srgbClr val="000000"/>
              </a:buClr>
              <a:buSzPts val="1800"/>
              <a:buChar char="●"/>
            </a:pPr>
            <a:r>
              <a:rPr lang="en" dirty="0">
                <a:solidFill>
                  <a:srgbClr val="000000"/>
                </a:solidFill>
              </a:rPr>
              <a:t>While this is sometimes it can lead to difficulties when there is noise in the data,or </a:t>
            </a:r>
            <a:endParaRPr dirty="0">
              <a:solidFill>
                <a:srgbClr val="000000"/>
              </a:solidFill>
            </a:endParaRPr>
          </a:p>
          <a:p>
            <a:pPr marL="457200" lvl="0" indent="-342900" algn="just" rtl="0">
              <a:lnSpc>
                <a:spcPct val="150000"/>
              </a:lnSpc>
              <a:spcBef>
                <a:spcPts val="0"/>
              </a:spcBef>
              <a:spcAft>
                <a:spcPts val="0"/>
              </a:spcAft>
              <a:buClr>
                <a:srgbClr val="000000"/>
              </a:buClr>
              <a:buSzPts val="1800"/>
              <a:buChar char="●"/>
            </a:pPr>
            <a:r>
              <a:rPr lang="en" dirty="0">
                <a:solidFill>
                  <a:srgbClr val="000000"/>
                </a:solidFill>
              </a:rPr>
              <a:t>when the number of training examples is too small to produce a target function</a:t>
            </a:r>
            <a:endParaRPr dirty="0">
              <a:solidFill>
                <a:srgbClr val="000000"/>
              </a:solidFill>
            </a:endParaRPr>
          </a:p>
          <a:p>
            <a:pPr marL="457200" lvl="0" indent="-342900" algn="just" rtl="0">
              <a:lnSpc>
                <a:spcPct val="150000"/>
              </a:lnSpc>
              <a:spcBef>
                <a:spcPts val="0"/>
              </a:spcBef>
              <a:spcAft>
                <a:spcPts val="0"/>
              </a:spcAft>
              <a:buClr>
                <a:srgbClr val="000000"/>
              </a:buClr>
              <a:buSzPts val="1800"/>
              <a:buChar char="●"/>
            </a:pPr>
            <a:r>
              <a:rPr lang="en" b="1" i="1" dirty="0">
                <a:solidFill>
                  <a:srgbClr val="000000"/>
                </a:solidFill>
              </a:rPr>
              <a:t>Definition: </a:t>
            </a:r>
            <a:endParaRPr b="1" i="1" dirty="0">
              <a:solidFill>
                <a:srgbClr val="000000"/>
              </a:solidFill>
            </a:endParaRPr>
          </a:p>
          <a:p>
            <a:pPr marL="457200" lvl="0" indent="0" algn="just" rtl="0">
              <a:lnSpc>
                <a:spcPct val="150000"/>
              </a:lnSpc>
              <a:spcBef>
                <a:spcPts val="0"/>
              </a:spcBef>
              <a:spcAft>
                <a:spcPts val="0"/>
              </a:spcAft>
              <a:buNone/>
            </a:pPr>
            <a:r>
              <a:rPr lang="en" b="1" dirty="0">
                <a:solidFill>
                  <a:srgbClr val="000000"/>
                </a:solidFill>
              </a:rPr>
              <a:t>Given a hypothesis space H, a hypothesis </a:t>
            </a:r>
            <a:r>
              <a:rPr lang="en" b="1" i="1" dirty="0">
                <a:solidFill>
                  <a:srgbClr val="000000"/>
                </a:solidFill>
              </a:rPr>
              <a:t>h E </a:t>
            </a:r>
            <a:r>
              <a:rPr lang="en" b="1" dirty="0">
                <a:solidFill>
                  <a:srgbClr val="000000"/>
                </a:solidFill>
              </a:rPr>
              <a:t>H is said to overlit the</a:t>
            </a:r>
            <a:endParaRPr b="1" dirty="0">
              <a:solidFill>
                <a:srgbClr val="000000"/>
              </a:solidFill>
            </a:endParaRPr>
          </a:p>
          <a:p>
            <a:pPr marL="457200" lvl="0" indent="0" algn="just" rtl="0">
              <a:lnSpc>
                <a:spcPct val="150000"/>
              </a:lnSpc>
              <a:spcBef>
                <a:spcPts val="0"/>
              </a:spcBef>
              <a:spcAft>
                <a:spcPts val="0"/>
              </a:spcAft>
              <a:buNone/>
            </a:pPr>
            <a:r>
              <a:rPr lang="en" b="1" dirty="0">
                <a:solidFill>
                  <a:srgbClr val="000000"/>
                </a:solidFill>
              </a:rPr>
              <a:t>training data if there exists some alternative hypothesis </a:t>
            </a:r>
            <a:r>
              <a:rPr lang="en" b="1" i="1" dirty="0">
                <a:solidFill>
                  <a:srgbClr val="000000"/>
                </a:solidFill>
              </a:rPr>
              <a:t>h' </a:t>
            </a:r>
            <a:r>
              <a:rPr lang="en" b="1" dirty="0">
                <a:solidFill>
                  <a:srgbClr val="000000"/>
                </a:solidFill>
              </a:rPr>
              <a:t>E H, such that </a:t>
            </a:r>
            <a:r>
              <a:rPr lang="en" b="1" i="1" dirty="0">
                <a:solidFill>
                  <a:srgbClr val="000000"/>
                </a:solidFill>
              </a:rPr>
              <a:t>h </a:t>
            </a:r>
            <a:r>
              <a:rPr lang="en" b="1" dirty="0">
                <a:solidFill>
                  <a:srgbClr val="000000"/>
                </a:solidFill>
              </a:rPr>
              <a:t>has smaller error than </a:t>
            </a:r>
            <a:r>
              <a:rPr lang="en" b="1" i="1" dirty="0">
                <a:solidFill>
                  <a:srgbClr val="000000"/>
                </a:solidFill>
              </a:rPr>
              <a:t>h' </a:t>
            </a:r>
            <a:r>
              <a:rPr lang="en" b="1" dirty="0">
                <a:solidFill>
                  <a:srgbClr val="000000"/>
                </a:solidFill>
              </a:rPr>
              <a:t>over the training examples, but </a:t>
            </a:r>
            <a:r>
              <a:rPr lang="en" b="1" i="1" dirty="0">
                <a:solidFill>
                  <a:srgbClr val="000000"/>
                </a:solidFill>
              </a:rPr>
              <a:t>h' </a:t>
            </a:r>
            <a:r>
              <a:rPr lang="en" b="1" dirty="0">
                <a:solidFill>
                  <a:srgbClr val="000000"/>
                </a:solidFill>
              </a:rPr>
              <a:t>has a smaller error than h over the entire distribution of instances.</a:t>
            </a:r>
            <a:endParaRPr b="1" dirty="0">
              <a:solidFill>
                <a:srgbClr val="000000"/>
              </a:solidFill>
            </a:endParaRPr>
          </a:p>
          <a:p>
            <a:pPr marL="457200" lvl="0" indent="-342900" algn="just" rtl="0">
              <a:lnSpc>
                <a:spcPct val="150000"/>
              </a:lnSpc>
              <a:spcBef>
                <a:spcPts val="0"/>
              </a:spcBef>
              <a:spcAft>
                <a:spcPts val="0"/>
              </a:spcAft>
              <a:buClr>
                <a:srgbClr val="000000"/>
              </a:buClr>
              <a:buSzPts val="1800"/>
              <a:buChar char="●"/>
            </a:pPr>
            <a:r>
              <a:rPr lang="en" b="1" dirty="0">
                <a:solidFill>
                  <a:srgbClr val="000000"/>
                </a:solidFill>
              </a:rPr>
              <a:t>Hence </a:t>
            </a:r>
            <a:r>
              <a:rPr lang="en" b="1" i="1" dirty="0">
                <a:solidFill>
                  <a:srgbClr val="000000"/>
                </a:solidFill>
              </a:rPr>
              <a:t>h </a:t>
            </a:r>
            <a:r>
              <a:rPr lang="en" b="1" dirty="0">
                <a:solidFill>
                  <a:srgbClr val="000000"/>
                </a:solidFill>
              </a:rPr>
              <a:t>is overfits the data.</a:t>
            </a:r>
            <a:endParaRPr b="1" dirty="0">
              <a:solidFill>
                <a:srgbClr val="00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66" name="Google Shape;66;p15"/>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solidFill>
                  <a:srgbClr val="000000"/>
                </a:solidFill>
              </a:rPr>
              <a:t>It is a method that uses </a:t>
            </a:r>
            <a:r>
              <a:rPr lang="en" b="1">
                <a:solidFill>
                  <a:srgbClr val="000000"/>
                </a:solidFill>
              </a:rPr>
              <a:t>inductive inference</a:t>
            </a:r>
            <a:r>
              <a:rPr lang="en">
                <a:solidFill>
                  <a:srgbClr val="000000"/>
                </a:solidFill>
              </a:rPr>
              <a:t> to approximate a target function, which will produce </a:t>
            </a:r>
            <a:r>
              <a:rPr lang="en" b="1">
                <a:solidFill>
                  <a:srgbClr val="000000"/>
                </a:solidFill>
              </a:rPr>
              <a:t>discrete values </a:t>
            </a:r>
            <a:r>
              <a:rPr lang="en">
                <a:solidFill>
                  <a:srgbClr val="000000"/>
                </a:solidFill>
              </a:rPr>
              <a:t>(</a:t>
            </a:r>
            <a:r>
              <a:rPr lang="en" sz="1200" b="1">
                <a:solidFill>
                  <a:srgbClr val="000000"/>
                </a:solidFill>
                <a:highlight>
                  <a:srgbClr val="FFFFFF"/>
                </a:highlight>
              </a:rPr>
              <a:t>Discrete</a:t>
            </a:r>
            <a:r>
              <a:rPr lang="en" sz="1200">
                <a:solidFill>
                  <a:srgbClr val="000000"/>
                </a:solidFill>
                <a:highlight>
                  <a:srgbClr val="FFFFFF"/>
                </a:highlight>
              </a:rPr>
              <a:t> data can only take particular </a:t>
            </a:r>
            <a:r>
              <a:rPr lang="en" sz="1200" b="1">
                <a:solidFill>
                  <a:srgbClr val="000000"/>
                </a:solidFill>
                <a:highlight>
                  <a:srgbClr val="FFFFFF"/>
                </a:highlight>
              </a:rPr>
              <a:t>values</a:t>
            </a:r>
            <a:r>
              <a:rPr lang="en" sz="1200">
                <a:solidFill>
                  <a:srgbClr val="000000"/>
                </a:solidFill>
                <a:highlight>
                  <a:srgbClr val="FFFFFF"/>
                </a:highlight>
              </a:rPr>
              <a:t>. ... </a:t>
            </a:r>
            <a:r>
              <a:rPr lang="en" sz="1200" b="1">
                <a:solidFill>
                  <a:srgbClr val="000000"/>
                </a:solidFill>
                <a:highlight>
                  <a:srgbClr val="FFFFFF"/>
                </a:highlight>
              </a:rPr>
              <a:t>Discrete</a:t>
            </a:r>
            <a:r>
              <a:rPr lang="en" sz="1200">
                <a:solidFill>
                  <a:srgbClr val="000000"/>
                </a:solidFill>
                <a:highlight>
                  <a:srgbClr val="FFFFFF"/>
                </a:highlight>
              </a:rPr>
              <a:t> data can be numeric -- like numbers of apples -- but it can also be categorical -- like red or blue, or male or female, or good or bad.)</a:t>
            </a:r>
            <a:r>
              <a:rPr lang="en">
                <a:solidFill>
                  <a:srgbClr val="000000"/>
                </a:solidFill>
              </a:rPr>
              <a:t>.</a:t>
            </a:r>
            <a:endParaRPr>
              <a:solidFill>
                <a:srgbClr val="000000"/>
              </a:solidFill>
            </a:endParaRPr>
          </a:p>
          <a:p>
            <a:pPr marL="0" lvl="0" indent="0" algn="just" rtl="0">
              <a:spcBef>
                <a:spcPts val="1600"/>
              </a:spcBef>
              <a:spcAft>
                <a:spcPts val="0"/>
              </a:spcAft>
              <a:buNone/>
            </a:pPr>
            <a:r>
              <a:rPr lang="en" b="1">
                <a:solidFill>
                  <a:schemeClr val="dk1"/>
                </a:solidFill>
              </a:rPr>
              <a:t>Inductive inference</a:t>
            </a:r>
            <a:r>
              <a:rPr lang="en">
                <a:solidFill>
                  <a:schemeClr val="dk1"/>
                </a:solidFill>
              </a:rPr>
              <a:t> is the process of reaching a general conclusion from specific examples.</a:t>
            </a:r>
            <a:endParaRPr>
              <a:solidFill>
                <a:schemeClr val="dk1"/>
              </a:solidFill>
            </a:endParaRPr>
          </a:p>
          <a:p>
            <a:pPr marL="0" lvl="0" indent="0" algn="just" rtl="0">
              <a:spcBef>
                <a:spcPts val="1600"/>
              </a:spcBef>
              <a:spcAft>
                <a:spcPts val="0"/>
              </a:spcAft>
              <a:buNone/>
            </a:pPr>
            <a:r>
              <a:rPr lang="en" b="1">
                <a:solidFill>
                  <a:schemeClr val="dk1"/>
                </a:solidFill>
              </a:rPr>
              <a:t>Inductive Learning Hypothesis</a:t>
            </a:r>
            <a:r>
              <a:rPr lang="en">
                <a:solidFill>
                  <a:schemeClr val="dk1"/>
                </a:solidFill>
              </a:rPr>
              <a:t>: any hypothesis found to approximate the target function well over a sufficiently large set of training examples will also approximate the target function well over other unobserved examples.</a:t>
            </a:r>
            <a:endParaRPr>
              <a:solidFill>
                <a:schemeClr val="dk1"/>
              </a:solidFill>
            </a:endParaRPr>
          </a:p>
          <a:p>
            <a:pPr marL="0" lvl="0" indent="0" algn="just" rtl="0">
              <a:spcBef>
                <a:spcPts val="1600"/>
              </a:spcBef>
              <a:spcAft>
                <a:spcPts val="0"/>
              </a:spcAft>
              <a:buNone/>
            </a:pPr>
            <a:r>
              <a:rPr lang="en">
                <a:solidFill>
                  <a:srgbClr val="000000"/>
                </a:solidFill>
              </a:rPr>
              <a:t>It is widely used, robust to noisy data, and considered a practical method for learning </a:t>
            </a:r>
            <a:r>
              <a:rPr lang="en" b="1">
                <a:solidFill>
                  <a:srgbClr val="000000"/>
                </a:solidFill>
              </a:rPr>
              <a:t>disjunctive expressions</a:t>
            </a:r>
            <a:r>
              <a:rPr lang="en">
                <a:solidFill>
                  <a:srgbClr val="000000"/>
                </a:solidFill>
              </a:rPr>
              <a:t>.</a:t>
            </a:r>
            <a:endParaRPr>
              <a:solidFill>
                <a:srgbClr val="000000"/>
              </a:solidFill>
            </a:endParaRPr>
          </a:p>
          <a:p>
            <a:pPr marL="0" lvl="0" indent="0" algn="just" rtl="0">
              <a:spcBef>
                <a:spcPts val="1600"/>
              </a:spcBef>
              <a:spcAft>
                <a:spcPts val="0"/>
              </a:spcAft>
              <a:buNone/>
            </a:pPr>
            <a:endParaRPr/>
          </a:p>
          <a:p>
            <a:pPr marL="0" lvl="0" indent="0" algn="just" rtl="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1"/>
          <p:cNvSpPr txBox="1">
            <a:spLocks noGrp="1"/>
          </p:cNvSpPr>
          <p:nvPr>
            <p:ph type="title"/>
          </p:nvPr>
        </p:nvSpPr>
        <p:spPr>
          <a:xfrm>
            <a:off x="69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Overfitting in decision learning tree with ID3</a:t>
            </a:r>
            <a:endParaRPr/>
          </a:p>
        </p:txBody>
      </p:sp>
      <p:pic>
        <p:nvPicPr>
          <p:cNvPr id="223" name="Google Shape;223;p41"/>
          <p:cNvPicPr preferRelativeResize="0"/>
          <p:nvPr/>
        </p:nvPicPr>
        <p:blipFill>
          <a:blip r:embed="rId3">
            <a:alphaModFix/>
          </a:blip>
          <a:stretch>
            <a:fillRect/>
          </a:stretch>
        </p:blipFill>
        <p:spPr>
          <a:xfrm>
            <a:off x="4779" y="657225"/>
            <a:ext cx="7122400" cy="4384925"/>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2"/>
          <p:cNvSpPr txBox="1">
            <a:spLocks noGrp="1"/>
          </p:cNvSpPr>
          <p:nvPr>
            <p:ph type="body" idx="1"/>
          </p:nvPr>
        </p:nvSpPr>
        <p:spPr>
          <a:xfrm>
            <a:off x="101350" y="126675"/>
            <a:ext cx="8730900" cy="4442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a:solidFill>
                  <a:schemeClr val="dk1"/>
                </a:solidFill>
              </a:rPr>
              <a:t>Overfitting can occur is when the training examples contain random errors or noise</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There are several approaches to avoiding overfitting in decision tree learning.</a:t>
            </a:r>
            <a:endParaRPr>
              <a:solidFill>
                <a:schemeClr val="dk1"/>
              </a:solidFill>
            </a:endParaRPr>
          </a:p>
          <a:p>
            <a:pPr marL="914400" lvl="1" indent="-342900" algn="l" rtl="0">
              <a:spcBef>
                <a:spcPts val="0"/>
              </a:spcBef>
              <a:spcAft>
                <a:spcPts val="0"/>
              </a:spcAft>
              <a:buClr>
                <a:schemeClr val="dk1"/>
              </a:buClr>
              <a:buSzPts val="1800"/>
              <a:buChar char="○"/>
            </a:pPr>
            <a:r>
              <a:rPr lang="en" sz="1800" b="1">
                <a:solidFill>
                  <a:schemeClr val="dk1"/>
                </a:solidFill>
              </a:rPr>
              <a:t>approaches that stop growing the tree earlier</a:t>
            </a:r>
            <a:endParaRPr sz="1800" b="1">
              <a:solidFill>
                <a:schemeClr val="dk1"/>
              </a:solidFill>
            </a:endParaRPr>
          </a:p>
          <a:p>
            <a:pPr marL="914400" lvl="1" indent="-342900" algn="l" rtl="0">
              <a:spcBef>
                <a:spcPts val="0"/>
              </a:spcBef>
              <a:spcAft>
                <a:spcPts val="0"/>
              </a:spcAft>
              <a:buClr>
                <a:schemeClr val="dk1"/>
              </a:buClr>
              <a:buSzPts val="1800"/>
              <a:buChar char="○"/>
            </a:pPr>
            <a:r>
              <a:rPr lang="en" sz="1800" b="1">
                <a:solidFill>
                  <a:schemeClr val="dk1"/>
                </a:solidFill>
              </a:rPr>
              <a:t>post-prune the tree</a:t>
            </a:r>
            <a:endParaRPr sz="1800" b="1">
              <a:solidFill>
                <a:schemeClr val="dk1"/>
              </a:solidFill>
            </a:endParaRPr>
          </a:p>
          <a:p>
            <a:pPr marL="0" lvl="0" indent="0" algn="l" rtl="0">
              <a:spcBef>
                <a:spcPts val="1600"/>
              </a:spcBef>
              <a:spcAft>
                <a:spcPts val="0"/>
              </a:spcAft>
              <a:buNone/>
            </a:pPr>
            <a:r>
              <a:rPr lang="en" b="1">
                <a:solidFill>
                  <a:srgbClr val="000000"/>
                </a:solidFill>
              </a:rPr>
              <a:t>Validation Approaches after applying above options: </a:t>
            </a:r>
            <a:endParaRPr b="1">
              <a:solidFill>
                <a:srgbClr val="000000"/>
              </a:solidFill>
            </a:endParaRPr>
          </a:p>
          <a:p>
            <a:pPr marL="457200" lvl="0" indent="-342900" algn="l" rtl="0">
              <a:spcBef>
                <a:spcPts val="1600"/>
              </a:spcBef>
              <a:spcAft>
                <a:spcPts val="0"/>
              </a:spcAft>
              <a:buClr>
                <a:schemeClr val="dk1"/>
              </a:buClr>
              <a:buSzPts val="1800"/>
              <a:buChar char="●"/>
            </a:pPr>
            <a:r>
              <a:rPr lang="en" b="1">
                <a:solidFill>
                  <a:schemeClr val="dk1"/>
                </a:solidFill>
              </a:rPr>
              <a:t>REDUCED ERROR PRUNING</a:t>
            </a:r>
            <a:endParaRPr b="1">
              <a:solidFill>
                <a:schemeClr val="dk1"/>
              </a:solidFill>
            </a:endParaRPr>
          </a:p>
          <a:p>
            <a:pPr marL="457200" lvl="0" indent="-342900" algn="l" rtl="0">
              <a:spcBef>
                <a:spcPts val="0"/>
              </a:spcBef>
              <a:spcAft>
                <a:spcPts val="0"/>
              </a:spcAft>
              <a:buClr>
                <a:schemeClr val="dk1"/>
              </a:buClr>
              <a:buSzPts val="1800"/>
              <a:buChar char="●"/>
            </a:pPr>
            <a:r>
              <a:rPr lang="en" b="1">
                <a:solidFill>
                  <a:schemeClr val="dk1"/>
                </a:solidFill>
              </a:rPr>
              <a:t>RULE POST-PRUNING</a:t>
            </a:r>
            <a:endParaRPr b="1">
              <a:solidFill>
                <a:schemeClr val="dk1"/>
              </a:solidFill>
            </a:endParaRPr>
          </a:p>
          <a:p>
            <a:pPr marL="457200" lvl="0" indent="0" algn="l" rtl="0">
              <a:spcBef>
                <a:spcPts val="1600"/>
              </a:spcBef>
              <a:spcAft>
                <a:spcPts val="0"/>
              </a:spcAft>
              <a:buNone/>
            </a:pPr>
            <a:endParaRPr sz="1400">
              <a:solidFill>
                <a:schemeClr val="dk1"/>
              </a:solidFill>
            </a:endParaRPr>
          </a:p>
          <a:p>
            <a:pPr marL="0" lvl="0" indent="0" algn="l" rtl="0">
              <a:spcBef>
                <a:spcPts val="1600"/>
              </a:spcBef>
              <a:spcAft>
                <a:spcPts val="1600"/>
              </a:spcAft>
              <a:buNone/>
            </a:pPr>
            <a:endParaRPr>
              <a:solidFill>
                <a:schemeClr val="dk1"/>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b="1"/>
              <a:t>REDUCED ERROR PRUNING</a:t>
            </a:r>
            <a:endParaRPr/>
          </a:p>
        </p:txBody>
      </p:sp>
      <p:sp>
        <p:nvSpPr>
          <p:cNvPr id="234" name="Google Shape;234;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a:solidFill>
                  <a:srgbClr val="000000"/>
                </a:solidFill>
              </a:rPr>
              <a:t>is to consider each of the decision nodes in the.tree to be candidates for pruning. </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Pruning a decision node consists of removing the subtree rooted at that node, making it a leaf node, and assigning it the most common classification of the training examples affiliated with that node.</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The pruned tree is considered if it performs better than the original tree.</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Pruning of nodes continues until further pruning is harmful (i.e., decreases accuracy of the tree over the validation set)</a:t>
            </a:r>
            <a:endParaRPr>
              <a:solidFill>
                <a:srgbClr val="000000"/>
              </a:solidFill>
            </a:endParaRPr>
          </a:p>
          <a:p>
            <a:pPr marL="457200" lvl="0" indent="-342900" algn="l" rtl="0">
              <a:spcBef>
                <a:spcPts val="0"/>
              </a:spcBef>
              <a:spcAft>
                <a:spcPts val="0"/>
              </a:spcAft>
              <a:buClr>
                <a:srgbClr val="000000"/>
              </a:buClr>
              <a:buSzPts val="1800"/>
              <a:buChar char="●"/>
            </a:pPr>
            <a:endParaRPr>
              <a:solidFill>
                <a:srgbClr val="000000"/>
              </a:solidFill>
            </a:endParaRPr>
          </a:p>
          <a:p>
            <a:pPr marL="457200" lvl="0" indent="-342900" algn="l" rtl="0">
              <a:spcBef>
                <a:spcPts val="0"/>
              </a:spcBef>
              <a:spcAft>
                <a:spcPts val="0"/>
              </a:spcAft>
              <a:buClr>
                <a:srgbClr val="000000"/>
              </a:buClr>
              <a:buSzPts val="1800"/>
              <a:buChar char="●"/>
            </a:pPr>
            <a:endParaRPr>
              <a:solidFill>
                <a:srgbClr val="000000"/>
              </a:solidFill>
            </a:endParaRPr>
          </a:p>
          <a:p>
            <a:pPr marL="457200" lvl="0" indent="-342900" algn="l" rtl="0">
              <a:spcBef>
                <a:spcPts val="0"/>
              </a:spcBef>
              <a:spcAft>
                <a:spcPts val="0"/>
              </a:spcAft>
              <a:buClr>
                <a:srgbClr val="000000"/>
              </a:buClr>
              <a:buSzPts val="1800"/>
              <a:buChar char="●"/>
            </a:pPr>
            <a:endParaRPr>
              <a:solidFill>
                <a:srgbClr val="000000"/>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4"/>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t>Effect of reduced-error pruning in decision tree learning</a:t>
            </a:r>
            <a:endParaRPr sz="1800"/>
          </a:p>
        </p:txBody>
      </p:sp>
      <p:pic>
        <p:nvPicPr>
          <p:cNvPr id="240" name="Google Shape;240;p44"/>
          <p:cNvPicPr preferRelativeResize="0"/>
          <p:nvPr/>
        </p:nvPicPr>
        <p:blipFill>
          <a:blip r:embed="rId3">
            <a:alphaModFix/>
          </a:blip>
          <a:stretch>
            <a:fillRect/>
          </a:stretch>
        </p:blipFill>
        <p:spPr>
          <a:xfrm>
            <a:off x="94500" y="712929"/>
            <a:ext cx="6987325" cy="4360950"/>
          </a:xfrm>
          <a:prstGeom prst="rect">
            <a:avLst/>
          </a:prstGeom>
          <a:noFill/>
          <a:ln>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5"/>
          <p:cNvSpPr txBox="1">
            <a:spLocks noGrp="1"/>
          </p:cNvSpPr>
          <p:nvPr>
            <p:ph type="title"/>
          </p:nvPr>
        </p:nvSpPr>
        <p:spPr>
          <a:xfrm>
            <a:off x="831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t>RULE POST-PRUNING</a:t>
            </a:r>
            <a:endParaRPr sz="1800"/>
          </a:p>
        </p:txBody>
      </p:sp>
      <p:sp>
        <p:nvSpPr>
          <p:cNvPr id="246" name="Google Shape;246;p45"/>
          <p:cNvSpPr txBox="1">
            <a:spLocks noGrp="1"/>
          </p:cNvSpPr>
          <p:nvPr>
            <p:ph type="body" idx="1"/>
          </p:nvPr>
        </p:nvSpPr>
        <p:spPr>
          <a:xfrm>
            <a:off x="83100" y="493900"/>
            <a:ext cx="8937000" cy="399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000000"/>
                </a:solidFill>
              </a:rPr>
              <a:t>Rule post-pruning involves the following steps:</a:t>
            </a:r>
            <a:endParaRPr>
              <a:solidFill>
                <a:srgbClr val="000000"/>
              </a:solidFill>
            </a:endParaRPr>
          </a:p>
          <a:p>
            <a:pPr marL="457200" lvl="0" indent="-342900" algn="l" rtl="0">
              <a:spcBef>
                <a:spcPts val="1600"/>
              </a:spcBef>
              <a:spcAft>
                <a:spcPts val="0"/>
              </a:spcAft>
              <a:buClr>
                <a:srgbClr val="000000"/>
              </a:buClr>
              <a:buSzPts val="1800"/>
              <a:buChar char="●"/>
            </a:pPr>
            <a:r>
              <a:rPr lang="en">
                <a:solidFill>
                  <a:srgbClr val="000000"/>
                </a:solidFill>
              </a:rPr>
              <a:t>Infer the decision tree from the training set, growing the tree until the training data is fit as well as possible and allowing overfitting to occur</a:t>
            </a:r>
            <a:endParaRPr>
              <a:solidFill>
                <a:srgbClr val="000000"/>
              </a:solidFill>
            </a:endParaRPr>
          </a:p>
          <a:p>
            <a:pPr marL="457200" lvl="0" indent="-342900" algn="l" rtl="0">
              <a:spcBef>
                <a:spcPts val="0"/>
              </a:spcBef>
              <a:spcAft>
                <a:spcPts val="0"/>
              </a:spcAft>
              <a:buClr>
                <a:srgbClr val="000000"/>
              </a:buClr>
              <a:buSzPts val="1800"/>
              <a:buChar char="●"/>
            </a:pPr>
            <a:r>
              <a:rPr lang="en">
                <a:solidFill>
                  <a:schemeClr val="dk1"/>
                </a:solidFill>
              </a:rPr>
              <a:t>Convert the learned tree into an equivalent set of rules by creating one rule for each path from the root node to a leaf node.</a:t>
            </a:r>
            <a:endParaRPr>
              <a:solidFill>
                <a:schemeClr val="dk1"/>
              </a:solidFill>
            </a:endParaRPr>
          </a:p>
          <a:p>
            <a:pPr marL="457200" lvl="0" indent="-342900" algn="l" rtl="0">
              <a:spcBef>
                <a:spcPts val="0"/>
              </a:spcBef>
              <a:spcAft>
                <a:spcPts val="0"/>
              </a:spcAft>
              <a:buClr>
                <a:srgbClr val="000000"/>
              </a:buClr>
              <a:buSzPts val="1800"/>
              <a:buChar char="●"/>
            </a:pPr>
            <a:r>
              <a:rPr lang="en">
                <a:solidFill>
                  <a:schemeClr val="dk1"/>
                </a:solidFill>
              </a:rPr>
              <a:t>Prune (generalize) each rule by removing any preconditions that result in improving its estimated accuracy.</a:t>
            </a:r>
            <a:endParaRPr>
              <a:solidFill>
                <a:schemeClr val="dk1"/>
              </a:solidFill>
            </a:endParaRPr>
          </a:p>
          <a:p>
            <a:pPr marL="457200" lvl="0" indent="-342900" algn="l" rtl="0">
              <a:spcBef>
                <a:spcPts val="0"/>
              </a:spcBef>
              <a:spcAft>
                <a:spcPts val="0"/>
              </a:spcAft>
              <a:buClr>
                <a:srgbClr val="000000"/>
              </a:buClr>
              <a:buSzPts val="1800"/>
              <a:buChar char="●"/>
            </a:pPr>
            <a:r>
              <a:rPr lang="en">
                <a:solidFill>
                  <a:schemeClr val="dk1"/>
                </a:solidFill>
              </a:rPr>
              <a:t>Sort the pruned rules by their estimated accuracy, and consider them in this sequence when classifying subsequent instances.</a:t>
            </a:r>
            <a:endParaRPr>
              <a:solidFill>
                <a:srgbClr val="0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6"/>
          <p:cNvSpPr txBox="1">
            <a:spLocks noGrp="1"/>
          </p:cNvSpPr>
          <p:nvPr>
            <p:ph type="title"/>
          </p:nvPr>
        </p:nvSpPr>
        <p:spPr>
          <a:xfrm>
            <a:off x="69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 Issue-</a:t>
            </a:r>
            <a:r>
              <a:rPr lang="en" sz="2200"/>
              <a:t> </a:t>
            </a:r>
            <a:r>
              <a:rPr lang="en" sz="2200" b="1"/>
              <a:t>Incorporating Continuous-Valued Attributes</a:t>
            </a:r>
            <a:endParaRPr sz="2200"/>
          </a:p>
        </p:txBody>
      </p:sp>
      <p:sp>
        <p:nvSpPr>
          <p:cNvPr id="252" name="Google Shape;252;p46"/>
          <p:cNvSpPr txBox="1">
            <a:spLocks noGrp="1"/>
          </p:cNvSpPr>
          <p:nvPr>
            <p:ph type="body" idx="1"/>
          </p:nvPr>
        </p:nvSpPr>
        <p:spPr>
          <a:xfrm>
            <a:off x="76000" y="636725"/>
            <a:ext cx="9007500" cy="3779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a:solidFill>
                  <a:srgbClr val="000000"/>
                </a:solidFill>
              </a:rPr>
              <a:t>Our initial definition of ID3 is restricted to attributes that take on a discrete set of values</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This restriction can easily be removed so that continuous-valued decision attributes can be incorporated into the learned tree</a:t>
            </a:r>
            <a:endParaRPr>
              <a:solidFill>
                <a:srgbClr val="000000"/>
              </a:solidFill>
            </a:endParaRPr>
          </a:p>
          <a:p>
            <a:pPr marL="457200" lvl="0" indent="0" algn="l" rtl="0">
              <a:spcBef>
                <a:spcPts val="1600"/>
              </a:spcBef>
              <a:spcAft>
                <a:spcPts val="0"/>
              </a:spcAft>
              <a:buNone/>
            </a:pPr>
            <a:endParaRPr>
              <a:solidFill>
                <a:srgbClr val="000000"/>
              </a:solidFill>
            </a:endParaRPr>
          </a:p>
          <a:p>
            <a:pPr marL="457200" lvl="0" indent="-342900" algn="l" rtl="0">
              <a:spcBef>
                <a:spcPts val="1600"/>
              </a:spcBef>
              <a:spcAft>
                <a:spcPts val="0"/>
              </a:spcAft>
              <a:buClr>
                <a:srgbClr val="000000"/>
              </a:buClr>
              <a:buSzPts val="1800"/>
              <a:buChar char="●"/>
            </a:pPr>
            <a:r>
              <a:rPr lang="en">
                <a:solidFill>
                  <a:schemeClr val="dk1"/>
                </a:solidFill>
              </a:rPr>
              <a:t>There are two candidate thresholds, corresponding to the values of Temperature at which the value of PlayTennis changes: (48 + 60)/2, and (80 + 90)/2. </a:t>
            </a:r>
            <a:endParaRPr>
              <a:solidFill>
                <a:schemeClr val="dk1"/>
              </a:solidFill>
            </a:endParaRPr>
          </a:p>
          <a:p>
            <a:pPr marL="457200" lvl="0" indent="-342900" algn="l" rtl="0">
              <a:spcBef>
                <a:spcPts val="0"/>
              </a:spcBef>
              <a:spcAft>
                <a:spcPts val="0"/>
              </a:spcAft>
              <a:buClr>
                <a:srgbClr val="000000"/>
              </a:buClr>
              <a:buSzPts val="1800"/>
              <a:buChar char="●"/>
            </a:pPr>
            <a:r>
              <a:rPr lang="en">
                <a:solidFill>
                  <a:schemeClr val="dk1"/>
                </a:solidFill>
              </a:rPr>
              <a:t>The information gain can then be computed for each of the candidate attributes, temp&gt;54 and temp&gt;85,and the best can be selected.</a:t>
            </a:r>
            <a:endParaRPr>
              <a:solidFill>
                <a:srgbClr val="000000"/>
              </a:solidFill>
            </a:endParaRPr>
          </a:p>
        </p:txBody>
      </p:sp>
      <p:pic>
        <p:nvPicPr>
          <p:cNvPr id="253" name="Google Shape;253;p46"/>
          <p:cNvPicPr preferRelativeResize="0"/>
          <p:nvPr/>
        </p:nvPicPr>
        <p:blipFill>
          <a:blip r:embed="rId3">
            <a:alphaModFix/>
          </a:blip>
          <a:stretch>
            <a:fillRect/>
          </a:stretch>
        </p:blipFill>
        <p:spPr>
          <a:xfrm>
            <a:off x="2300288" y="1985963"/>
            <a:ext cx="4543425" cy="7143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7"/>
          <p:cNvSpPr txBox="1">
            <a:spLocks noGrp="1"/>
          </p:cNvSpPr>
          <p:nvPr>
            <p:ph type="title"/>
          </p:nvPr>
        </p:nvSpPr>
        <p:spPr>
          <a:xfrm>
            <a:off x="831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t>3.Issue -   Alternative Measures for Selecting Attributes</a:t>
            </a:r>
            <a:endParaRPr sz="1800"/>
          </a:p>
        </p:txBody>
      </p:sp>
      <p:sp>
        <p:nvSpPr>
          <p:cNvPr id="259" name="Google Shape;259;p47"/>
          <p:cNvSpPr txBox="1">
            <a:spLocks noGrp="1"/>
          </p:cNvSpPr>
          <p:nvPr>
            <p:ph type="body" idx="1"/>
          </p:nvPr>
        </p:nvSpPr>
        <p:spPr>
          <a:xfrm>
            <a:off x="6900" y="542875"/>
            <a:ext cx="8520600" cy="4524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a:solidFill>
                  <a:srgbClr val="000000"/>
                </a:solidFill>
              </a:rPr>
              <a:t>There is a natural bias in the information gain measure that favors attributes with many values over those with few values. </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As an extreme example, consider the attribute Date, which has a very large number of possible values. </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Date alone perfectly predicts the target attribute over the training data. Thus, it would be selected as the decision attribute for the root node of the tree</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It is not a useful predictor despite the fact that it perfectly separates the training data.</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One way to avoid this difficulty is to select decision attributesbased on some measure other than information gain</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GainRatio(S, A) = Gain(S, A) / </a:t>
            </a:r>
            <a:r>
              <a:rPr lang="en">
                <a:solidFill>
                  <a:schemeClr val="dk1"/>
                </a:solidFill>
              </a:rPr>
              <a:t>SplitInformation(S, A)</a:t>
            </a:r>
            <a:endParaRPr>
              <a:solidFill>
                <a:srgbClr val="00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8"/>
          <p:cNvSpPr txBox="1">
            <a:spLocks noGrp="1"/>
          </p:cNvSpPr>
          <p:nvPr>
            <p:ph type="title"/>
          </p:nvPr>
        </p:nvSpPr>
        <p:spPr>
          <a:xfrm>
            <a:off x="69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4-Issue-</a:t>
            </a:r>
            <a:r>
              <a:rPr lang="en" sz="2000" b="1"/>
              <a:t>Handling Training Examples with Missing Attribute Values</a:t>
            </a:r>
            <a:endParaRPr sz="2000"/>
          </a:p>
        </p:txBody>
      </p:sp>
      <p:sp>
        <p:nvSpPr>
          <p:cNvPr id="265" name="Google Shape;265;p48"/>
          <p:cNvSpPr txBox="1">
            <a:spLocks noGrp="1"/>
          </p:cNvSpPr>
          <p:nvPr>
            <p:ph type="body" idx="1"/>
          </p:nvPr>
        </p:nvSpPr>
        <p:spPr>
          <a:xfrm>
            <a:off x="83100" y="695275"/>
            <a:ext cx="8924400" cy="4347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a:solidFill>
                  <a:srgbClr val="000000"/>
                </a:solidFill>
              </a:rPr>
              <a:t>Suppose that ( x ,c ( x ) )is one of the training examples in S and that the value A(x) is unknown</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One strategy for dealing with the missing attribute value is to assign it the value that is most common among training examples at node n</a:t>
            </a:r>
            <a:endParaRPr>
              <a:solidFill>
                <a:srgbClr val="000000"/>
              </a:solidFill>
            </a:endParaRPr>
          </a:p>
          <a:p>
            <a:pPr marL="0" lvl="0" indent="0" algn="l" rtl="0">
              <a:spcBef>
                <a:spcPts val="1600"/>
              </a:spcBef>
              <a:spcAft>
                <a:spcPts val="1600"/>
              </a:spcAft>
              <a:buNone/>
            </a:pPr>
            <a:endParaRPr>
              <a:solidFill>
                <a:srgbClr val="00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5-Issue-Handling Attributes with Differing Costs</a:t>
            </a:r>
            <a:endParaRPr/>
          </a:p>
        </p:txBody>
      </p:sp>
      <p:sp>
        <p:nvSpPr>
          <p:cNvPr id="271" name="Google Shape;271;p4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In some learning tasks the instance attributes may have associated costs.</a:t>
            </a:r>
            <a:endParaRPr/>
          </a:p>
          <a:p>
            <a:pPr marL="457200" lvl="0" indent="-342900" algn="l" rtl="0">
              <a:spcBef>
                <a:spcPts val="0"/>
              </a:spcBef>
              <a:spcAft>
                <a:spcPts val="0"/>
              </a:spcAft>
              <a:buSzPts val="1800"/>
              <a:buChar char="●"/>
            </a:pPr>
            <a:r>
              <a:rPr lang="en"/>
              <a:t>In such tasks, we would prefer decision trees that use low-cost attributes where possible, relying on high-cost attributes only when needed to produce reliable classifications.</a:t>
            </a:r>
            <a:endParaRPr/>
          </a:p>
          <a:p>
            <a:pPr marL="457200" lvl="0" indent="-342900" algn="l" rtl="0">
              <a:spcBef>
                <a:spcPts val="0"/>
              </a:spcBef>
              <a:spcAft>
                <a:spcPts val="0"/>
              </a:spcAft>
              <a:buSzPts val="1800"/>
              <a:buChar char="●"/>
            </a:pPr>
            <a:r>
              <a:rPr lang="en"/>
              <a:t>A robot perception task in which the robot must learn to classify different objects according to how they can be grasped by the robot's manipulator.</a:t>
            </a:r>
            <a:endParaRPr/>
          </a:p>
          <a:p>
            <a:pPr marL="457200" lvl="0" indent="-342900" algn="l" rtl="0">
              <a:spcBef>
                <a:spcPts val="0"/>
              </a:spcBef>
              <a:spcAft>
                <a:spcPts val="0"/>
              </a:spcAft>
              <a:buSzPts val="1800"/>
              <a:buChar char="●"/>
            </a:pPr>
            <a:r>
              <a:rPr lang="en"/>
              <a:t>Attribute cost is measured by the number of seconds required.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108244"/>
            <a:ext cx="8520600" cy="896467"/>
          </a:xfrm>
          <a:prstGeom prst="rect">
            <a:avLst/>
          </a:prstGeom>
        </p:spPr>
        <p:txBody>
          <a:bodyPr spcFirstLastPara="1" wrap="square" lIns="91425" tIns="91425" rIns="91425" bIns="91425" anchor="t" anchorCtr="0">
            <a:noAutofit/>
          </a:bodyPr>
          <a:lstStyle/>
          <a:p>
            <a:pPr marL="0" lvl="0" indent="0" algn="l" rtl="0">
              <a:lnSpc>
                <a:spcPct val="115000"/>
              </a:lnSpc>
              <a:spcBef>
                <a:spcPts val="1800"/>
              </a:spcBef>
              <a:spcAft>
                <a:spcPts val="0"/>
              </a:spcAft>
              <a:buClr>
                <a:schemeClr val="dk1"/>
              </a:buClr>
              <a:buSzPts val="1100"/>
              <a:buFont typeface="Arial"/>
              <a:buNone/>
            </a:pPr>
            <a:r>
              <a:rPr lang="en" sz="2600" b="1" dirty="0"/>
              <a:t>Appropriate Problems for Decision Tree Learning</a:t>
            </a:r>
            <a:endParaRPr sz="2600" b="1" dirty="0"/>
          </a:p>
          <a:p>
            <a:pPr marL="0" lvl="0" indent="0" algn="l" rtl="0">
              <a:spcBef>
                <a:spcPts val="400"/>
              </a:spcBef>
              <a:spcAft>
                <a:spcPts val="0"/>
              </a:spcAft>
              <a:buNone/>
            </a:pPr>
            <a:endParaRPr dirty="0"/>
          </a:p>
        </p:txBody>
      </p:sp>
      <p:sp>
        <p:nvSpPr>
          <p:cNvPr id="72" name="Google Shape;72;p16"/>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b="1" dirty="0"/>
              <a:t>Decision tree learning is generally best suited to problems with the following characteristics:</a:t>
            </a:r>
            <a:endParaRPr b="1" dirty="0"/>
          </a:p>
          <a:p>
            <a:pPr marL="457200" lvl="0" indent="-342900" algn="just" rtl="0">
              <a:lnSpc>
                <a:spcPct val="150000"/>
              </a:lnSpc>
              <a:spcBef>
                <a:spcPts val="1600"/>
              </a:spcBef>
              <a:spcAft>
                <a:spcPts val="0"/>
              </a:spcAft>
              <a:buClr>
                <a:schemeClr val="dk1"/>
              </a:buClr>
              <a:buSzPts val="1800"/>
              <a:buChar char="●"/>
            </a:pPr>
            <a:r>
              <a:rPr lang="en" dirty="0">
                <a:solidFill>
                  <a:schemeClr val="dk1"/>
                </a:solidFill>
              </a:rPr>
              <a:t>Instances are represented by </a:t>
            </a:r>
            <a:r>
              <a:rPr lang="en" b="1" dirty="0">
                <a:solidFill>
                  <a:schemeClr val="dk1"/>
                </a:solidFill>
              </a:rPr>
              <a:t>attribute-value pairs (temperature = Hot)</a:t>
            </a:r>
            <a:endParaRPr b="1" dirty="0">
              <a:solidFill>
                <a:schemeClr val="dk1"/>
              </a:solidFill>
            </a:endParaRPr>
          </a:p>
          <a:p>
            <a:pPr marL="457200" lvl="0" indent="-342900" algn="just" rtl="0">
              <a:lnSpc>
                <a:spcPct val="150000"/>
              </a:lnSpc>
              <a:spcBef>
                <a:spcPts val="0"/>
              </a:spcBef>
              <a:spcAft>
                <a:spcPts val="0"/>
              </a:spcAft>
              <a:buClr>
                <a:schemeClr val="dk1"/>
              </a:buClr>
              <a:buSzPts val="1800"/>
              <a:buChar char="●"/>
            </a:pPr>
            <a:r>
              <a:rPr lang="en" dirty="0">
                <a:solidFill>
                  <a:schemeClr val="dk1"/>
                </a:solidFill>
              </a:rPr>
              <a:t>The target function has </a:t>
            </a:r>
            <a:r>
              <a:rPr lang="en" b="1" dirty="0">
                <a:solidFill>
                  <a:schemeClr val="dk1"/>
                </a:solidFill>
              </a:rPr>
              <a:t>discrete output values</a:t>
            </a:r>
            <a:r>
              <a:rPr lang="en" dirty="0">
                <a:solidFill>
                  <a:schemeClr val="dk1"/>
                </a:solidFill>
              </a:rPr>
              <a:t>. </a:t>
            </a:r>
            <a:r>
              <a:rPr lang="en" dirty="0" smtClean="0">
                <a:solidFill>
                  <a:schemeClr val="dk1"/>
                </a:solidFill>
              </a:rPr>
              <a:t>(categorical or numerical)</a:t>
            </a:r>
            <a:endParaRPr dirty="0">
              <a:solidFill>
                <a:schemeClr val="dk1"/>
              </a:solidFill>
            </a:endParaRPr>
          </a:p>
          <a:p>
            <a:pPr marL="457200" lvl="0" indent="-342900" algn="just" rtl="0">
              <a:lnSpc>
                <a:spcPct val="150000"/>
              </a:lnSpc>
              <a:spcBef>
                <a:spcPts val="0"/>
              </a:spcBef>
              <a:spcAft>
                <a:spcPts val="0"/>
              </a:spcAft>
              <a:buClr>
                <a:schemeClr val="dk1"/>
              </a:buClr>
              <a:buSzPts val="1800"/>
              <a:buChar char="●"/>
            </a:pPr>
            <a:r>
              <a:rPr lang="en" dirty="0">
                <a:solidFill>
                  <a:schemeClr val="dk1"/>
                </a:solidFill>
              </a:rPr>
              <a:t>Disjunctive descriptions may be required.</a:t>
            </a:r>
            <a:endParaRPr dirty="0">
              <a:solidFill>
                <a:schemeClr val="dk1"/>
              </a:solidFill>
            </a:endParaRPr>
          </a:p>
          <a:p>
            <a:pPr marL="457200" lvl="0" indent="-342900" algn="just" rtl="0">
              <a:lnSpc>
                <a:spcPct val="150000"/>
              </a:lnSpc>
              <a:spcBef>
                <a:spcPts val="0"/>
              </a:spcBef>
              <a:spcAft>
                <a:spcPts val="0"/>
              </a:spcAft>
              <a:buClr>
                <a:schemeClr val="dk1"/>
              </a:buClr>
              <a:buSzPts val="1800"/>
              <a:buChar char="●"/>
            </a:pPr>
            <a:r>
              <a:rPr lang="en" dirty="0">
                <a:solidFill>
                  <a:schemeClr val="dk1"/>
                </a:solidFill>
              </a:rPr>
              <a:t>The training data may contain errors.</a:t>
            </a:r>
            <a:endParaRPr dirty="0">
              <a:solidFill>
                <a:schemeClr val="dk1"/>
              </a:solidFill>
            </a:endParaRPr>
          </a:p>
          <a:p>
            <a:pPr marL="457200" lvl="0" indent="-342900" algn="just" rtl="0">
              <a:lnSpc>
                <a:spcPct val="150000"/>
              </a:lnSpc>
              <a:spcBef>
                <a:spcPts val="0"/>
              </a:spcBef>
              <a:spcAft>
                <a:spcPts val="0"/>
              </a:spcAft>
              <a:buClr>
                <a:schemeClr val="dk1"/>
              </a:buClr>
              <a:buSzPts val="1800"/>
              <a:buChar char="●"/>
            </a:pPr>
            <a:r>
              <a:rPr lang="en" dirty="0">
                <a:solidFill>
                  <a:schemeClr val="dk1"/>
                </a:solidFill>
              </a:rPr>
              <a:t>The training data may contain missing attribute values.</a:t>
            </a:r>
            <a:endParaRPr dirty="0">
              <a:solidFill>
                <a:schemeClr val="dk1"/>
              </a:solidFill>
            </a:endParaRPr>
          </a:p>
          <a:p>
            <a:pPr marL="0" lvl="0" indent="0" algn="just" rtl="0">
              <a:lnSpc>
                <a:spcPct val="150000"/>
              </a:lnSpc>
              <a:spcBef>
                <a:spcPts val="1600"/>
              </a:spcBef>
              <a:spcAft>
                <a:spcPts val="1600"/>
              </a:spcAft>
              <a:buNone/>
            </a:pPr>
            <a:r>
              <a:rPr lang="en" dirty="0">
                <a:solidFill>
                  <a:schemeClr val="dk1"/>
                </a:solidFill>
              </a:rPr>
              <a:t>After a decision tree learns classification rules, </a:t>
            </a:r>
            <a:r>
              <a:rPr lang="en" b="1" dirty="0">
                <a:solidFill>
                  <a:schemeClr val="dk1"/>
                </a:solidFill>
              </a:rPr>
              <a:t>it can also be re-represented as a set of if-then rules </a:t>
            </a:r>
            <a:r>
              <a:rPr lang="en" dirty="0">
                <a:solidFill>
                  <a:schemeClr val="dk1"/>
                </a:solidFill>
              </a:rPr>
              <a:t>in order to improve readability.</a:t>
            </a:r>
            <a:endParaRPr dirty="0">
              <a:solidFill>
                <a:schemeClr val="dk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Decision Tree Representation</a:t>
            </a:r>
            <a:endParaRPr/>
          </a:p>
        </p:txBody>
      </p:sp>
      <p:sp>
        <p:nvSpPr>
          <p:cNvPr id="78" name="Google Shape;78;p17"/>
          <p:cNvSpPr txBox="1">
            <a:spLocks noGrp="1"/>
          </p:cNvSpPr>
          <p:nvPr>
            <p:ph type="body" idx="1"/>
          </p:nvPr>
        </p:nvSpPr>
        <p:spPr>
          <a:xfrm>
            <a:off x="139350" y="695275"/>
            <a:ext cx="8693100" cy="4258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solidFill>
                  <a:srgbClr val="000000"/>
                </a:solidFill>
              </a:rPr>
              <a:t>Decision trees classify the instances by sorting them down the tree from the root node to some leaf node, which provides the classification of the instance.</a:t>
            </a:r>
            <a:endParaRPr>
              <a:solidFill>
                <a:srgbClr val="000000"/>
              </a:solidFill>
            </a:endParaRPr>
          </a:p>
          <a:p>
            <a:pPr marL="0" lvl="0" indent="0" algn="just" rtl="0">
              <a:spcBef>
                <a:spcPts val="1600"/>
              </a:spcBef>
              <a:spcAft>
                <a:spcPts val="0"/>
              </a:spcAft>
              <a:buNone/>
            </a:pPr>
            <a:r>
              <a:rPr lang="en">
                <a:solidFill>
                  <a:srgbClr val="000000"/>
                </a:solidFill>
              </a:rPr>
              <a:t>Each node in the tree specifies a test of some </a:t>
            </a:r>
            <a:r>
              <a:rPr lang="en" b="1">
                <a:solidFill>
                  <a:srgbClr val="000000"/>
                </a:solidFill>
              </a:rPr>
              <a:t>attribute </a:t>
            </a:r>
            <a:r>
              <a:rPr lang="en">
                <a:solidFill>
                  <a:srgbClr val="000000"/>
                </a:solidFill>
              </a:rPr>
              <a:t>of the instance and each branch descending from </a:t>
            </a:r>
            <a:r>
              <a:rPr lang="en" b="1">
                <a:solidFill>
                  <a:srgbClr val="000000"/>
                </a:solidFill>
              </a:rPr>
              <a:t>that node corresponds to one of the possible values for this attribute</a:t>
            </a:r>
            <a:r>
              <a:rPr lang="en">
                <a:solidFill>
                  <a:srgbClr val="000000"/>
                </a:solidFill>
              </a:rPr>
              <a:t>. </a:t>
            </a:r>
            <a:endParaRPr>
              <a:solidFill>
                <a:srgbClr val="000000"/>
              </a:solidFill>
            </a:endParaRPr>
          </a:p>
          <a:p>
            <a:pPr marL="0" lvl="0" indent="0" algn="just" rtl="0">
              <a:spcBef>
                <a:spcPts val="1600"/>
              </a:spcBef>
              <a:spcAft>
                <a:spcPts val="0"/>
              </a:spcAft>
              <a:buNone/>
            </a:pPr>
            <a:r>
              <a:rPr lang="en" b="1">
                <a:solidFill>
                  <a:srgbClr val="000000"/>
                </a:solidFill>
              </a:rPr>
              <a:t>An instance</a:t>
            </a:r>
            <a:r>
              <a:rPr lang="en">
                <a:solidFill>
                  <a:srgbClr val="000000"/>
                </a:solidFill>
              </a:rPr>
              <a:t> is </a:t>
            </a:r>
            <a:r>
              <a:rPr lang="en" b="1">
                <a:solidFill>
                  <a:srgbClr val="000000"/>
                </a:solidFill>
              </a:rPr>
              <a:t>classified</a:t>
            </a:r>
            <a:r>
              <a:rPr lang="en">
                <a:solidFill>
                  <a:srgbClr val="000000"/>
                </a:solidFill>
              </a:rPr>
              <a:t> by starting at the root node of the tree, testing the attribute specified by this node, then moving down the tree branch corresponding to the value of the attribute in the given example.</a:t>
            </a:r>
            <a:endParaRPr>
              <a:solidFill>
                <a:srgbClr val="000000"/>
              </a:solidFill>
            </a:endParaRPr>
          </a:p>
          <a:p>
            <a:pPr marL="0" lvl="0" indent="0" algn="just" rtl="0">
              <a:spcBef>
                <a:spcPts val="1600"/>
              </a:spcBef>
              <a:spcAft>
                <a:spcPts val="0"/>
              </a:spcAft>
              <a:buNone/>
            </a:pPr>
            <a:r>
              <a:rPr lang="en">
                <a:solidFill>
                  <a:srgbClr val="000000"/>
                </a:solidFill>
              </a:rPr>
              <a:t>This process is then repeated for the subtree rooted at the new node.</a:t>
            </a:r>
            <a:endParaRPr b="1">
              <a:solidFill>
                <a:srgbClr val="000000"/>
              </a:solidFill>
            </a:endParaRPr>
          </a:p>
          <a:p>
            <a:pPr marL="0" lvl="0" indent="0" algn="just" rtl="0">
              <a:spcBef>
                <a:spcPts val="1600"/>
              </a:spcBef>
              <a:spcAft>
                <a:spcPts val="0"/>
              </a:spcAft>
              <a:buNone/>
            </a:pPr>
            <a:r>
              <a:rPr lang="en" b="1">
                <a:solidFill>
                  <a:srgbClr val="000000"/>
                </a:solidFill>
              </a:rPr>
              <a:t>Next</a:t>
            </a:r>
            <a:r>
              <a:rPr lang="en">
                <a:solidFill>
                  <a:srgbClr val="000000"/>
                </a:solidFill>
              </a:rPr>
              <a:t>- Decision tree for concept PAYTENNIS</a:t>
            </a:r>
            <a:endParaRPr>
              <a:solidFill>
                <a:srgbClr val="000000"/>
              </a:solidFill>
            </a:endParaRPr>
          </a:p>
          <a:p>
            <a:pPr marL="0" lvl="0" indent="0" algn="just" rtl="0">
              <a:spcBef>
                <a:spcPts val="1600"/>
              </a:spcBef>
              <a:spcAft>
                <a:spcPts val="1600"/>
              </a:spcAft>
              <a:buNone/>
            </a:pPr>
            <a:endParaRPr>
              <a:solidFill>
                <a:srgbClr val="00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84" name="Google Shape;84;p18"/>
          <p:cNvPicPr preferRelativeResize="0"/>
          <p:nvPr/>
        </p:nvPicPr>
        <p:blipFill>
          <a:blip r:embed="rId3">
            <a:alphaModFix/>
          </a:blip>
          <a:stretch>
            <a:fillRect/>
          </a:stretch>
        </p:blipFill>
        <p:spPr>
          <a:xfrm>
            <a:off x="80975" y="90500"/>
            <a:ext cx="8238999" cy="505300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Contd.</a:t>
            </a:r>
            <a:endParaRPr/>
          </a:p>
        </p:txBody>
      </p:sp>
      <p:sp>
        <p:nvSpPr>
          <p:cNvPr id="90" name="Google Shape;90;p19"/>
          <p:cNvSpPr txBox="1">
            <a:spLocks noGrp="1"/>
          </p:cNvSpPr>
          <p:nvPr>
            <p:ph type="body" idx="1"/>
          </p:nvPr>
        </p:nvSpPr>
        <p:spPr>
          <a:xfrm>
            <a:off x="6900" y="619075"/>
            <a:ext cx="9000600" cy="43977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dirty="0">
                <a:solidFill>
                  <a:srgbClr val="000000"/>
                </a:solidFill>
              </a:rPr>
              <a:t>In general, Decision trees represent a </a:t>
            </a:r>
            <a:r>
              <a:rPr lang="en" sz="2000" b="1" dirty="0">
                <a:solidFill>
                  <a:srgbClr val="000000"/>
                </a:solidFill>
              </a:rPr>
              <a:t>disjunction of conjunctions</a:t>
            </a:r>
            <a:r>
              <a:rPr lang="en" b="1" dirty="0">
                <a:solidFill>
                  <a:srgbClr val="000000"/>
                </a:solidFill>
              </a:rPr>
              <a:t> of constraints</a:t>
            </a:r>
            <a:r>
              <a:rPr lang="en" dirty="0">
                <a:solidFill>
                  <a:srgbClr val="000000"/>
                </a:solidFill>
              </a:rPr>
              <a:t> on the attribute values of instances.</a:t>
            </a:r>
            <a:endParaRPr dirty="0">
              <a:solidFill>
                <a:srgbClr val="000000"/>
              </a:solidFill>
            </a:endParaRPr>
          </a:p>
          <a:p>
            <a:pPr marL="0" lvl="0" indent="0" algn="just" rtl="0">
              <a:lnSpc>
                <a:spcPct val="150000"/>
              </a:lnSpc>
              <a:spcBef>
                <a:spcPts val="0"/>
              </a:spcBef>
              <a:spcAft>
                <a:spcPts val="0"/>
              </a:spcAft>
              <a:buNone/>
            </a:pPr>
            <a:r>
              <a:rPr lang="en" dirty="0">
                <a:solidFill>
                  <a:srgbClr val="000000"/>
                </a:solidFill>
              </a:rPr>
              <a:t>Each path from the tree root to a leaf corresponds to a conjunction of attribute tests and the tree itself to a disjunction of these conjunctions.</a:t>
            </a:r>
            <a:endParaRPr dirty="0">
              <a:solidFill>
                <a:srgbClr val="000000"/>
              </a:solidFill>
            </a:endParaRPr>
          </a:p>
          <a:p>
            <a:pPr marL="0" lvl="0" indent="0" algn="just" rtl="0">
              <a:lnSpc>
                <a:spcPct val="150000"/>
              </a:lnSpc>
              <a:spcBef>
                <a:spcPts val="0"/>
              </a:spcBef>
              <a:spcAft>
                <a:spcPts val="0"/>
              </a:spcAft>
              <a:buNone/>
            </a:pPr>
            <a:r>
              <a:rPr lang="en" dirty="0">
                <a:solidFill>
                  <a:srgbClr val="000000"/>
                </a:solidFill>
              </a:rPr>
              <a:t>For example, the decision tree shown in figure corresponds to the expression</a:t>
            </a:r>
            <a:endParaRPr dirty="0">
              <a:solidFill>
                <a:srgbClr val="000000"/>
              </a:solidFill>
            </a:endParaRPr>
          </a:p>
          <a:p>
            <a:pPr marL="0" lvl="0" indent="0" algn="just" rtl="0">
              <a:spcBef>
                <a:spcPts val="0"/>
              </a:spcBef>
              <a:spcAft>
                <a:spcPts val="0"/>
              </a:spcAft>
              <a:buNone/>
            </a:pPr>
            <a:endParaRPr dirty="0">
              <a:solidFill>
                <a:srgbClr val="000000"/>
              </a:solidFill>
            </a:endParaRPr>
          </a:p>
          <a:p>
            <a:pPr marL="0" lvl="0" indent="0" algn="just" rtl="0">
              <a:spcBef>
                <a:spcPts val="1600"/>
              </a:spcBef>
              <a:spcAft>
                <a:spcPts val="0"/>
              </a:spcAft>
              <a:buNone/>
            </a:pPr>
            <a:r>
              <a:rPr lang="en" dirty="0">
                <a:solidFill>
                  <a:srgbClr val="000000"/>
                </a:solidFill>
              </a:rPr>
              <a:t>(Outlook = Sunny </a:t>
            </a:r>
            <a:r>
              <a:rPr lang="en" b="1" dirty="0">
                <a:solidFill>
                  <a:srgbClr val="000000"/>
                </a:solidFill>
              </a:rPr>
              <a:t>^</a:t>
            </a:r>
            <a:r>
              <a:rPr lang="en" dirty="0">
                <a:solidFill>
                  <a:srgbClr val="000000"/>
                </a:solidFill>
              </a:rPr>
              <a:t> Humidity = Normal)  </a:t>
            </a:r>
            <a:endParaRPr dirty="0">
              <a:solidFill>
                <a:srgbClr val="000000"/>
              </a:solidFill>
            </a:endParaRPr>
          </a:p>
          <a:p>
            <a:pPr marL="1371600" lvl="0" indent="457200" algn="just" rtl="0">
              <a:spcBef>
                <a:spcPts val="0"/>
              </a:spcBef>
              <a:spcAft>
                <a:spcPts val="0"/>
              </a:spcAft>
              <a:buNone/>
            </a:pPr>
            <a:r>
              <a:rPr lang="en" b="1" dirty="0">
                <a:solidFill>
                  <a:srgbClr val="000000"/>
                </a:solidFill>
              </a:rPr>
              <a:t>V</a:t>
            </a:r>
            <a:r>
              <a:rPr lang="en" dirty="0">
                <a:solidFill>
                  <a:srgbClr val="000000"/>
                </a:solidFill>
              </a:rPr>
              <a:t> </a:t>
            </a:r>
            <a:endParaRPr dirty="0">
              <a:solidFill>
                <a:srgbClr val="000000"/>
              </a:solidFill>
            </a:endParaRPr>
          </a:p>
          <a:p>
            <a:pPr marL="457200" lvl="0" indent="457200" algn="just" rtl="0">
              <a:spcBef>
                <a:spcPts val="0"/>
              </a:spcBef>
              <a:spcAft>
                <a:spcPts val="0"/>
              </a:spcAft>
              <a:buNone/>
            </a:pPr>
            <a:r>
              <a:rPr lang="en" dirty="0">
                <a:solidFill>
                  <a:srgbClr val="000000"/>
                </a:solidFill>
              </a:rPr>
              <a:t>(Outlook = Overcasts) </a:t>
            </a:r>
            <a:endParaRPr dirty="0">
              <a:solidFill>
                <a:srgbClr val="000000"/>
              </a:solidFill>
            </a:endParaRPr>
          </a:p>
          <a:p>
            <a:pPr marL="1371600" lvl="0" indent="457200" algn="just" rtl="0">
              <a:spcBef>
                <a:spcPts val="0"/>
              </a:spcBef>
              <a:spcAft>
                <a:spcPts val="0"/>
              </a:spcAft>
              <a:buNone/>
            </a:pPr>
            <a:r>
              <a:rPr lang="en" b="1" dirty="0">
                <a:solidFill>
                  <a:srgbClr val="000000"/>
                </a:solidFill>
              </a:rPr>
              <a:t>V</a:t>
            </a:r>
            <a:r>
              <a:rPr lang="en" dirty="0">
                <a:solidFill>
                  <a:srgbClr val="000000"/>
                </a:solidFill>
              </a:rPr>
              <a:t> </a:t>
            </a:r>
            <a:endParaRPr dirty="0">
              <a:solidFill>
                <a:srgbClr val="000000"/>
              </a:solidFill>
            </a:endParaRPr>
          </a:p>
          <a:p>
            <a:pPr marL="0" lvl="0" indent="457200" algn="just" rtl="0">
              <a:spcBef>
                <a:spcPts val="0"/>
              </a:spcBef>
              <a:spcAft>
                <a:spcPts val="0"/>
              </a:spcAft>
              <a:buNone/>
            </a:pPr>
            <a:r>
              <a:rPr lang="en" dirty="0">
                <a:solidFill>
                  <a:srgbClr val="000000"/>
                </a:solidFill>
              </a:rPr>
              <a:t>(Outlook = Rain </a:t>
            </a:r>
            <a:r>
              <a:rPr lang="en" b="1" dirty="0">
                <a:solidFill>
                  <a:srgbClr val="000000"/>
                </a:solidFill>
              </a:rPr>
              <a:t>^</a:t>
            </a:r>
            <a:r>
              <a:rPr lang="en" dirty="0">
                <a:solidFill>
                  <a:srgbClr val="000000"/>
                </a:solidFill>
              </a:rPr>
              <a:t> Wind = Weak)</a:t>
            </a:r>
            <a:endParaRPr dirty="0">
              <a:solidFill>
                <a:srgbClr val="000000"/>
              </a:solidFill>
            </a:endParaRPr>
          </a:p>
          <a:p>
            <a:pPr marL="0" lvl="0" indent="0" algn="l" rtl="0">
              <a:spcBef>
                <a:spcPts val="0"/>
              </a:spcBef>
              <a:spcAft>
                <a:spcPts val="1600"/>
              </a:spcAft>
              <a:buNone/>
            </a:pPr>
            <a:endParaRPr dirty="0">
              <a:solidFill>
                <a:srgbClr val="00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Basic Decision Tree Learning Algorithms</a:t>
            </a:r>
            <a:endParaRPr/>
          </a:p>
        </p:txBody>
      </p:sp>
      <p:sp>
        <p:nvSpPr>
          <p:cNvPr id="96" name="Google Shape;96;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ctr" rtl="0">
              <a:spcBef>
                <a:spcPts val="1600"/>
              </a:spcBef>
              <a:spcAft>
                <a:spcPts val="0"/>
              </a:spcAft>
              <a:buNone/>
            </a:pPr>
            <a:r>
              <a:rPr lang="en" b="1" dirty="0">
                <a:solidFill>
                  <a:srgbClr val="000000"/>
                </a:solidFill>
              </a:rPr>
              <a:t>		</a:t>
            </a:r>
            <a:r>
              <a:rPr lang="en" sz="2400" b="1" dirty="0">
                <a:solidFill>
                  <a:srgbClr val="000000"/>
                </a:solidFill>
              </a:rPr>
              <a:t>ID3 algorithm ( Quinlan 1986)</a:t>
            </a:r>
            <a:endParaRPr sz="2400" b="1" dirty="0">
              <a:solidFill>
                <a:srgbClr val="000000"/>
              </a:solidFill>
            </a:endParaRPr>
          </a:p>
          <a:p>
            <a:pPr marL="0" lvl="0" indent="0" algn="ctr" rtl="0">
              <a:spcBef>
                <a:spcPts val="1600"/>
              </a:spcBef>
              <a:spcAft>
                <a:spcPts val="0"/>
              </a:spcAft>
              <a:buNone/>
            </a:pPr>
            <a:r>
              <a:rPr lang="en" sz="2400" dirty="0"/>
              <a:t>		C4.5 algorithm ( Quinlan </a:t>
            </a:r>
            <a:r>
              <a:rPr lang="en" sz="2400" dirty="0" smtClean="0"/>
              <a:t>1993)</a:t>
            </a:r>
          </a:p>
          <a:p>
            <a:pPr marL="0" lvl="0" indent="0" algn="ctr" rtl="0">
              <a:spcBef>
                <a:spcPts val="1600"/>
              </a:spcBef>
              <a:spcAft>
                <a:spcPts val="0"/>
              </a:spcAft>
              <a:buNone/>
            </a:pPr>
            <a:r>
              <a:rPr lang="en" sz="2400" dirty="0" smtClean="0"/>
              <a:t>ASSISTANT</a:t>
            </a:r>
          </a:p>
          <a:p>
            <a:pPr marL="0" lvl="0" indent="0" algn="ctr" rtl="0">
              <a:spcBef>
                <a:spcPts val="1600"/>
              </a:spcBef>
              <a:spcAft>
                <a:spcPts val="0"/>
              </a:spcAft>
              <a:buNone/>
            </a:pPr>
            <a:r>
              <a:rPr lang="en" sz="2400" dirty="0" smtClean="0"/>
              <a:t>CART</a:t>
            </a:r>
            <a:endParaRPr sz="2400" dirty="0"/>
          </a:p>
          <a:p>
            <a:pPr marL="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ID3 Algorithm</a:t>
            </a:r>
            <a:endParaRPr/>
          </a:p>
        </p:txBody>
      </p:sp>
      <p:sp>
        <p:nvSpPr>
          <p:cNvPr id="102" name="Google Shape;102;p21"/>
          <p:cNvSpPr txBox="1">
            <a:spLocks noGrp="1"/>
          </p:cNvSpPr>
          <p:nvPr>
            <p:ph type="body" idx="1"/>
          </p:nvPr>
        </p:nvSpPr>
        <p:spPr>
          <a:xfrm>
            <a:off x="311700" y="1152475"/>
            <a:ext cx="8520600" cy="38598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Clr>
                <a:srgbClr val="000000"/>
              </a:buClr>
              <a:buSzPts val="1800"/>
              <a:buChar char="●"/>
            </a:pPr>
            <a:r>
              <a:rPr lang="en">
                <a:solidFill>
                  <a:srgbClr val="000000"/>
                </a:solidFill>
              </a:rPr>
              <a:t>ID3 algorithm learns decision trees by constructing them top-down.</a:t>
            </a:r>
            <a:endParaRPr>
              <a:solidFill>
                <a:srgbClr val="000000"/>
              </a:solidFill>
            </a:endParaRPr>
          </a:p>
          <a:p>
            <a:pPr marL="457200" lvl="0" indent="-342900" algn="just" rtl="0">
              <a:lnSpc>
                <a:spcPct val="150000"/>
              </a:lnSpc>
              <a:spcBef>
                <a:spcPts val="0"/>
              </a:spcBef>
              <a:spcAft>
                <a:spcPts val="0"/>
              </a:spcAft>
              <a:buClr>
                <a:srgbClr val="000000"/>
              </a:buClr>
              <a:buSzPts val="1800"/>
              <a:buChar char="●"/>
            </a:pPr>
            <a:r>
              <a:rPr lang="en" b="1">
                <a:solidFill>
                  <a:srgbClr val="000000"/>
                </a:solidFill>
              </a:rPr>
              <a:t>It begins with the Question </a:t>
            </a:r>
            <a:endParaRPr b="1">
              <a:solidFill>
                <a:srgbClr val="000000"/>
              </a:solidFill>
            </a:endParaRPr>
          </a:p>
          <a:p>
            <a:pPr marL="914400" lvl="1" indent="-317500" algn="just" rtl="0">
              <a:lnSpc>
                <a:spcPct val="150000"/>
              </a:lnSpc>
              <a:spcBef>
                <a:spcPts val="0"/>
              </a:spcBef>
              <a:spcAft>
                <a:spcPts val="0"/>
              </a:spcAft>
              <a:buClr>
                <a:srgbClr val="000000"/>
              </a:buClr>
              <a:buSzPts val="1400"/>
              <a:buChar char="○"/>
            </a:pPr>
            <a:r>
              <a:rPr lang="en" b="1" i="1">
                <a:solidFill>
                  <a:srgbClr val="000000"/>
                </a:solidFill>
              </a:rPr>
              <a:t>“Which attribute should be tested at the root of the tree?”</a:t>
            </a:r>
            <a:endParaRPr b="1" i="1">
              <a:solidFill>
                <a:srgbClr val="000000"/>
              </a:solidFill>
            </a:endParaRPr>
          </a:p>
          <a:p>
            <a:pPr marL="457200" lvl="0" indent="-342900" algn="just" rtl="0">
              <a:lnSpc>
                <a:spcPct val="150000"/>
              </a:lnSpc>
              <a:spcBef>
                <a:spcPts val="0"/>
              </a:spcBef>
              <a:spcAft>
                <a:spcPts val="0"/>
              </a:spcAft>
              <a:buClr>
                <a:srgbClr val="000000"/>
              </a:buClr>
              <a:buSzPts val="1800"/>
              <a:buChar char="●"/>
            </a:pPr>
            <a:r>
              <a:rPr lang="en">
                <a:solidFill>
                  <a:srgbClr val="000000"/>
                </a:solidFill>
              </a:rPr>
              <a:t>Each instance attribute is evaluated using a </a:t>
            </a:r>
            <a:r>
              <a:rPr lang="en" b="1" i="1">
                <a:solidFill>
                  <a:srgbClr val="000000"/>
                </a:solidFill>
              </a:rPr>
              <a:t>statistical test </a:t>
            </a:r>
            <a:r>
              <a:rPr lang="en">
                <a:solidFill>
                  <a:srgbClr val="000000"/>
                </a:solidFill>
              </a:rPr>
              <a:t>to determine how well it alone classifies the training examples.</a:t>
            </a:r>
            <a:endParaRPr>
              <a:solidFill>
                <a:srgbClr val="000000"/>
              </a:solidFill>
            </a:endParaRPr>
          </a:p>
          <a:p>
            <a:pPr marL="457200" lvl="0" indent="-342900" algn="just" rtl="0">
              <a:lnSpc>
                <a:spcPct val="150000"/>
              </a:lnSpc>
              <a:spcBef>
                <a:spcPts val="0"/>
              </a:spcBef>
              <a:spcAft>
                <a:spcPts val="0"/>
              </a:spcAft>
              <a:buClr>
                <a:srgbClr val="000000"/>
              </a:buClr>
              <a:buSzPts val="1800"/>
              <a:buChar char="●"/>
            </a:pPr>
            <a:r>
              <a:rPr lang="en">
                <a:solidFill>
                  <a:srgbClr val="000000"/>
                </a:solidFill>
              </a:rPr>
              <a:t>Best attribute is selected &amp; used as the test at the root node of the tree</a:t>
            </a:r>
            <a:endParaRPr>
              <a:solidFill>
                <a:srgbClr val="000000"/>
              </a:solidFill>
            </a:endParaRPr>
          </a:p>
          <a:p>
            <a:pPr marL="457200" lvl="0" indent="-342900" algn="just" rtl="0">
              <a:lnSpc>
                <a:spcPct val="150000"/>
              </a:lnSpc>
              <a:spcBef>
                <a:spcPts val="0"/>
              </a:spcBef>
              <a:spcAft>
                <a:spcPts val="0"/>
              </a:spcAft>
              <a:buClr>
                <a:srgbClr val="000000"/>
              </a:buClr>
              <a:buSzPts val="1800"/>
              <a:buChar char="●"/>
            </a:pPr>
            <a:r>
              <a:rPr lang="en">
                <a:solidFill>
                  <a:srgbClr val="000000"/>
                </a:solidFill>
              </a:rPr>
              <a:t>A descendant of the root node is then created for each possible value of this attribute &amp; the training examples are sorted to the appropriate descendant node</a:t>
            </a:r>
            <a:endParaRPr>
              <a:solidFill>
                <a:srgbClr val="00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490</TotalTime>
  <Words>2161</Words>
  <Application>Microsoft Office PowerPoint</Application>
  <PresentationFormat>On-screen Show (16:9)</PresentationFormat>
  <Paragraphs>306</Paragraphs>
  <Slides>38</Slides>
  <Notes>37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Symbol</vt:lpstr>
      <vt:lpstr>Simple Light</vt:lpstr>
      <vt:lpstr>Decision Tree Learning</vt:lpstr>
      <vt:lpstr>Contents</vt:lpstr>
      <vt:lpstr>Introduction</vt:lpstr>
      <vt:lpstr>Appropriate Problems for Decision Tree Learning </vt:lpstr>
      <vt:lpstr>Decision Tree Representation</vt:lpstr>
      <vt:lpstr>PowerPoint Presentation</vt:lpstr>
      <vt:lpstr>Contd.</vt:lpstr>
      <vt:lpstr>The Basic Decision Tree Learning Algorithms</vt:lpstr>
      <vt:lpstr>ID3 Algorithm</vt:lpstr>
      <vt:lpstr>Which Attribute is the Best Classifier?</vt:lpstr>
      <vt:lpstr>Entropy Measures Homogeneity of Examples</vt:lpstr>
      <vt:lpstr>ID3 Iterative Dichotomizer 3</vt:lpstr>
      <vt:lpstr>PowerPoint Presentation</vt:lpstr>
      <vt:lpstr>Calculate the best attribute or Information Gain</vt:lpstr>
      <vt:lpstr>Note..</vt:lpstr>
      <vt:lpstr>The entropy function relative to a boolean classification as the proportion, p+, of positive examples varies between 0 and 1</vt:lpstr>
      <vt:lpstr>Information Gain</vt:lpstr>
      <vt:lpstr>Example</vt:lpstr>
      <vt:lpstr>PowerPoint Presentation</vt:lpstr>
      <vt:lpstr>PowerPoint Presentation</vt:lpstr>
      <vt:lpstr>PowerPoint Presentation</vt:lpstr>
      <vt:lpstr>PowerPoint Presentation</vt:lpstr>
      <vt:lpstr>PowerPoint Presentation</vt:lpstr>
      <vt:lpstr>HYPOTHESIS SPACE SEARCH IN DECISION TREE LEARNING</vt:lpstr>
      <vt:lpstr>HYPOTHESIS SPACE SEARCH IN DECISION TREE LEARNING</vt:lpstr>
      <vt:lpstr>INDUCTIVE BIAS IN DECISION TREE LEARNING</vt:lpstr>
      <vt:lpstr>Restriction Biases and Preference Biases</vt:lpstr>
      <vt:lpstr>ISSUES IN DECISION TREE LEARNING</vt:lpstr>
      <vt:lpstr>Avoiding Overfitting the Data </vt:lpstr>
      <vt:lpstr>Overfitting in decision learning tree with ID3</vt:lpstr>
      <vt:lpstr>PowerPoint Presentation</vt:lpstr>
      <vt:lpstr>REDUCED ERROR PRUNING</vt:lpstr>
      <vt:lpstr>Effect of reduced-error pruning in decision tree learning</vt:lpstr>
      <vt:lpstr>RULE POST-PRUNING</vt:lpstr>
      <vt:lpstr>2. Issue- Incorporating Continuous-Valued Attributes</vt:lpstr>
      <vt:lpstr>3.Issue -   Alternative Measures for Selecting Attributes</vt:lpstr>
      <vt:lpstr>4-Issue-Handling Training Examples with Missing Attribute Values</vt:lpstr>
      <vt:lpstr>5-Issue-Handling Attributes with Differing Costs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 Learning</dc:title>
  <dc:creator>admin</dc:creator>
  <cp:lastModifiedBy>admin</cp:lastModifiedBy>
  <cp:revision>21</cp:revision>
  <dcterms:modified xsi:type="dcterms:W3CDTF">2019-09-26T03:30:46Z</dcterms:modified>
</cp:coreProperties>
</file>