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3" r:id="rId45"/>
    <p:sldId id="304" r:id="rId46"/>
    <p:sldId id="305" r:id="rId47"/>
    <p:sldId id="306" r:id="rId48"/>
    <p:sldId id="307" r:id="rId49"/>
    <p:sldId id="308" r:id="rId50"/>
    <p:sldId id="309" r:id="rId51"/>
    <p:sldId id="299" r:id="rId52"/>
    <p:sldId id="300" r:id="rId53"/>
    <p:sldId id="301" r:id="rId54"/>
    <p:sldId id="302"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62413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quora.com/Why-does-deep-learning-architectures-only-use-the-non-linear-activation-function-in-the-hidden-layers/answer/David-Kobilnyk?srid=Lfu1"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towardsdatascience.com/multi-layer-neural-networks-with-sigmoid-function-deep-learning-for-rookies-2-bf464f09eb7f"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endParaRPr dirty="0"/>
          </a:p>
        </p:txBody>
      </p:sp>
    </p:spTree>
    <p:extLst>
      <p:ext uri="{BB962C8B-B14F-4D97-AF65-F5344CB8AC3E}">
        <p14:creationId xmlns:p14="http://schemas.microsoft.com/office/powerpoint/2010/main" val="414174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11ecdfd22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11ecdfd22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42729"/>
                </a:solidFill>
              </a:rPr>
              <a:t>For a ANN mapping two dimensions to one dimension, as in reproducing the AND or the OR (or XOR) functions, you can think of a neuronal network as doing the following:</a:t>
            </a:r>
            <a:endParaRPr sz="1150">
              <a:solidFill>
                <a:srgbClr val="242729"/>
              </a:solidFill>
            </a:endParaRPr>
          </a:p>
          <a:p>
            <a:pPr marL="0" lvl="0" indent="0" algn="l" rtl="0">
              <a:lnSpc>
                <a:spcPct val="115000"/>
              </a:lnSpc>
              <a:spcBef>
                <a:spcPts val="1100"/>
              </a:spcBef>
              <a:spcAft>
                <a:spcPts val="0"/>
              </a:spcAft>
              <a:buClr>
                <a:schemeClr val="dk1"/>
              </a:buClr>
              <a:buSzPts val="1100"/>
              <a:buFont typeface="Arial"/>
              <a:buNone/>
            </a:pPr>
            <a:r>
              <a:rPr lang="en" sz="1150">
                <a:solidFill>
                  <a:srgbClr val="242729"/>
                </a:solidFill>
              </a:rPr>
              <a:t>On the 2d plane mark all positions of input vectors. So, for boolean values, you’d want to mark (-1,-1), (1,1), (-1,1), (1,-1). What your ANN now does is drawing a straight line on the 2d plane, separating the positive output from the negative output values.</a:t>
            </a:r>
            <a:endParaRPr sz="1150">
              <a:solidFill>
                <a:srgbClr val="242729"/>
              </a:solidFill>
            </a:endParaRPr>
          </a:p>
          <a:p>
            <a:pPr marL="0" lvl="0" indent="0" algn="l" rtl="0">
              <a:lnSpc>
                <a:spcPct val="115000"/>
              </a:lnSpc>
              <a:spcBef>
                <a:spcPts val="1100"/>
              </a:spcBef>
              <a:spcAft>
                <a:spcPts val="0"/>
              </a:spcAft>
              <a:buClr>
                <a:schemeClr val="dk1"/>
              </a:buClr>
              <a:buSzPts val="1100"/>
              <a:buFont typeface="Arial"/>
              <a:buNone/>
            </a:pPr>
            <a:r>
              <a:rPr lang="en" sz="1150">
                <a:solidFill>
                  <a:srgbClr val="242729"/>
                </a:solidFill>
              </a:rPr>
              <a:t>Without bias, this straight line has to go through zero, whereas with bias, you’re free to put it anywhere. So, you’ll see that without bias you’re facing a problem with the AND function, since you can’t put both (1,-1) </a:t>
            </a:r>
            <a:r>
              <a:rPr lang="en" sz="1150" i="1">
                <a:solidFill>
                  <a:srgbClr val="242729"/>
                </a:solidFill>
              </a:rPr>
              <a:t>and</a:t>
            </a:r>
            <a:r>
              <a:rPr lang="en" sz="1150">
                <a:solidFill>
                  <a:srgbClr val="242729"/>
                </a:solidFill>
              </a:rPr>
              <a:t> (-1,1) to the negative side. (They are not allowed to be </a:t>
            </a:r>
            <a:r>
              <a:rPr lang="en" sz="1150" i="1">
                <a:solidFill>
                  <a:srgbClr val="242729"/>
                </a:solidFill>
              </a:rPr>
              <a:t>on</a:t>
            </a:r>
            <a:r>
              <a:rPr lang="en" sz="1150">
                <a:solidFill>
                  <a:srgbClr val="242729"/>
                </a:solidFill>
              </a:rPr>
              <a:t> the line.) The problem is equal for the OR function. With a bias, however, it’s easy to draw the line.</a:t>
            </a:r>
            <a:endParaRPr sz="1150">
              <a:solidFill>
                <a:srgbClr val="242729"/>
              </a:solidFill>
            </a:endParaRPr>
          </a:p>
          <a:p>
            <a:pPr marL="0" lvl="0" indent="0" algn="l" rtl="0">
              <a:lnSpc>
                <a:spcPct val="115000"/>
              </a:lnSpc>
              <a:spcBef>
                <a:spcPts val="1100"/>
              </a:spcBef>
              <a:spcAft>
                <a:spcPts val="0"/>
              </a:spcAft>
              <a:buNone/>
            </a:pPr>
            <a:r>
              <a:rPr lang="en" sz="1150">
                <a:solidFill>
                  <a:srgbClr val="242729"/>
                </a:solidFill>
              </a:rPr>
              <a:t>Note that the XOR function in that situation can’t be solved even with bias.</a:t>
            </a:r>
            <a:endParaRPr sz="1150">
              <a:solidFill>
                <a:srgbClr val="242729"/>
              </a:solidFill>
            </a:endParaRPr>
          </a:p>
          <a:p>
            <a:pPr marL="0" lvl="0" indent="0" algn="l" rtl="0">
              <a:lnSpc>
                <a:spcPct val="115000"/>
              </a:lnSpc>
              <a:spcBef>
                <a:spcPts val="1100"/>
              </a:spcBef>
              <a:spcAft>
                <a:spcPts val="0"/>
              </a:spcAft>
              <a:buNone/>
            </a:pPr>
            <a:r>
              <a:rPr lang="en" sz="1150">
                <a:solidFill>
                  <a:srgbClr val="242729"/>
                </a:solidFill>
              </a:rPr>
              <a:t>Modification of neuron WEIGHTS alone only serves to manipulate the </a:t>
            </a:r>
            <a:r>
              <a:rPr lang="en" sz="1150" i="1">
                <a:solidFill>
                  <a:srgbClr val="242729"/>
                </a:solidFill>
              </a:rPr>
              <a:t>shape/curvature</a:t>
            </a:r>
            <a:r>
              <a:rPr lang="en" sz="1150">
                <a:solidFill>
                  <a:srgbClr val="242729"/>
                </a:solidFill>
              </a:rPr>
              <a:t> of your transfer function, and not its </a:t>
            </a:r>
            <a:r>
              <a:rPr lang="en" sz="1150" i="1">
                <a:solidFill>
                  <a:srgbClr val="242729"/>
                </a:solidFill>
              </a:rPr>
              <a:t>equilibrium/zero</a:t>
            </a:r>
            <a:r>
              <a:rPr lang="en" sz="1150">
                <a:solidFill>
                  <a:srgbClr val="242729"/>
                </a:solidFill>
              </a:rPr>
              <a:t> crossing point.</a:t>
            </a:r>
            <a:endParaRPr sz="1150">
              <a:solidFill>
                <a:srgbClr val="242729"/>
              </a:solidFill>
            </a:endParaRPr>
          </a:p>
          <a:p>
            <a:pPr marL="0" lvl="0" indent="0" algn="l" rtl="0">
              <a:lnSpc>
                <a:spcPct val="115000"/>
              </a:lnSpc>
              <a:spcBef>
                <a:spcPts val="1100"/>
              </a:spcBef>
              <a:spcAft>
                <a:spcPts val="0"/>
              </a:spcAft>
              <a:buNone/>
            </a:pPr>
            <a:r>
              <a:rPr lang="en" sz="1150">
                <a:solidFill>
                  <a:srgbClr val="242729"/>
                </a:solidFill>
              </a:rPr>
              <a:t>The introduction of BIAS neurons allows you to shift the transfer function curve horizontally (left/right) along the input axis while leaving the shape/curvature unaltered. This will allow the network to produce arbitrary outputs different from the defaults and hence you can customize/shift the input-to-output mapping to suit your particular needs.</a:t>
            </a:r>
            <a:endParaRPr sz="1150">
              <a:solidFill>
                <a:srgbClr val="242729"/>
              </a:solidFill>
            </a:endParaRPr>
          </a:p>
          <a:p>
            <a:pPr marL="0" lvl="0" indent="0" algn="l" rtl="0">
              <a:lnSpc>
                <a:spcPct val="115000"/>
              </a:lnSpc>
              <a:spcBef>
                <a:spcPts val="1100"/>
              </a:spcBef>
              <a:spcAft>
                <a:spcPts val="0"/>
              </a:spcAft>
              <a:buClr>
                <a:schemeClr val="dk1"/>
              </a:buClr>
              <a:buSzPts val="1100"/>
              <a:buFont typeface="Arial"/>
              <a:buNone/>
            </a:pPr>
            <a:endParaRPr sz="1150">
              <a:solidFill>
                <a:srgbClr val="242729"/>
              </a:solidFill>
            </a:endParaRPr>
          </a:p>
          <a:p>
            <a:pPr marL="0" lvl="0" indent="0" algn="l" rtl="0">
              <a:spcBef>
                <a:spcPts val="1100"/>
              </a:spcBef>
              <a:spcAft>
                <a:spcPts val="0"/>
              </a:spcAft>
              <a:buNone/>
            </a:pPr>
            <a:endParaRPr/>
          </a:p>
        </p:txBody>
      </p:sp>
    </p:spTree>
    <p:extLst>
      <p:ext uri="{BB962C8B-B14F-4D97-AF65-F5344CB8AC3E}">
        <p14:creationId xmlns:p14="http://schemas.microsoft.com/office/powerpoint/2010/main" val="735999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356a234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356a234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101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1a8c45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1a8c45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39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56a2348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56a2348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9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356a2348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356a2348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99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356a2348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356a2348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8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1a8c454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1a8c45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967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1a8c45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11a8c45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92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1a8c45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11a8c45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3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2e8d12c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2e8d12c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9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1b242f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1b242f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192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1a8c454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11a8c454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080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1ecdfd2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1ecdfd2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297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1ecdfd22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1ecdfd22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978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2e8d12c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2e8d12c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959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2e8d12c9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2e8d12c9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176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3d8859b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3d8859b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832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3d8859b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3d8859b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010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3d8859bb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3d8859bb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881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3d8859bb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3d8859bb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617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2e8d12c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2e8d12c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50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1b242f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1b242f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2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3d8859bb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3d8859bb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588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3d8859b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3d8859b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138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3d8859bb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3d8859bb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460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33d673f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33d673fa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57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33d673fa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33d673fa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730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33d673fa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33d673fa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495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33d673fa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33d673fa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63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33d673fa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33d673fa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590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33d673fa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33d673f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964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45721c9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45721c9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12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1b242f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1b242f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240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45721c9e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45721c9e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56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45721c9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45721c9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3020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45790b9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45790b9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801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4e69b62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4e69b62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8460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1ecdfd22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1ecdfd22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564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251b2908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251b290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https://www.quora.com/Why-does-deep-learning-architectures-only-use-the-non-linear-activation-function-in-the-hidden-layers/answer/David-Kobilnyk?srid=Lfu1</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https://towardsdatascience.com/multi-layer-neural-networks-with-sigmoid-function-deep-learning-for-rookies-2-bf464f09eb7f</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48385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13340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133406ce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304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260845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260845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36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41b242f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41b242f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3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1b242f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1b242f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08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1b242fc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41b242fc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7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1b242fc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1b242fc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197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1a8c45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1a8c45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96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Feature_vector"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Linear_predictor_functi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en.wikipedia.org/wiki/Linear_classifier" TargetMode="External"/><Relationship Id="rId5" Type="http://schemas.openxmlformats.org/officeDocument/2006/relationships/hyperlink" Target="https://en.wikipedia.org/wiki/Binary_classification" TargetMode="External"/><Relationship Id="rId4" Type="http://schemas.openxmlformats.org/officeDocument/2006/relationships/hyperlink" Target="https://en.wikipedia.org/wiki/Supervised_classifica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51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Artificial Neural Network (ANNs)</a:t>
            </a:r>
            <a:endParaRPr/>
          </a:p>
        </p:txBody>
      </p:sp>
      <p:sp>
        <p:nvSpPr>
          <p:cNvPr id="55" name="Google Shape;55;p13"/>
          <p:cNvSpPr txBox="1">
            <a:spLocks noGrp="1"/>
          </p:cNvSpPr>
          <p:nvPr>
            <p:ph type="subTitle" idx="1"/>
          </p:nvPr>
        </p:nvSpPr>
        <p:spPr>
          <a:xfrm>
            <a:off x="311700" y="3265725"/>
            <a:ext cx="8520600" cy="18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 Architectures</a:t>
            </a:r>
            <a:endParaRPr/>
          </a:p>
        </p:txBody>
      </p:sp>
      <p:sp>
        <p:nvSpPr>
          <p:cNvPr id="110" name="Google Shape;110;p22"/>
          <p:cNvSpPr txBox="1">
            <a:spLocks noGrp="1"/>
          </p:cNvSpPr>
          <p:nvPr>
            <p:ph type="body" idx="1"/>
          </p:nvPr>
        </p:nvSpPr>
        <p:spPr>
          <a:xfrm>
            <a:off x="311700" y="1093100"/>
            <a:ext cx="8520600" cy="3763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b="1"/>
              <a:t>Single-Layer Feed-Forward NNs: </a:t>
            </a:r>
            <a:r>
              <a:rPr lang="en"/>
              <a:t>One input layer and one output layer of processing units. No feedback connections (e.g. a Perceptron)</a:t>
            </a:r>
            <a:endParaRPr/>
          </a:p>
          <a:p>
            <a:pPr marL="0" lvl="0" indent="0" algn="just" rtl="0">
              <a:lnSpc>
                <a:spcPct val="150000"/>
              </a:lnSpc>
              <a:spcBef>
                <a:spcPts val="1600"/>
              </a:spcBef>
              <a:spcAft>
                <a:spcPts val="0"/>
              </a:spcAft>
              <a:buClr>
                <a:schemeClr val="dk1"/>
              </a:buClr>
              <a:buSzPts val="1100"/>
              <a:buFont typeface="Arial"/>
              <a:buNone/>
            </a:pPr>
            <a:r>
              <a:rPr lang="en" b="1"/>
              <a:t>Multi-Layer Feed-Forward NNs:</a:t>
            </a:r>
            <a:r>
              <a:rPr lang="en"/>
              <a:t> One input layer, one output layer, and one or more hidden layers of processing units. No feedback connections (e.g.a Multi-Layer Perceptron)</a:t>
            </a:r>
            <a:endParaRPr/>
          </a:p>
          <a:p>
            <a:pPr marL="0" lvl="0" indent="0" algn="just" rtl="0">
              <a:lnSpc>
                <a:spcPct val="150000"/>
              </a:lnSpc>
              <a:spcBef>
                <a:spcPts val="1600"/>
              </a:spcBef>
              <a:spcAft>
                <a:spcPts val="0"/>
              </a:spcAft>
              <a:buClr>
                <a:schemeClr val="dk1"/>
              </a:buClr>
              <a:buSzPts val="1100"/>
              <a:buFont typeface="Arial"/>
              <a:buNone/>
            </a:pPr>
            <a:r>
              <a:rPr lang="en" b="1"/>
              <a:t>Recurrent NNs:</a:t>
            </a:r>
            <a:r>
              <a:rPr lang="en"/>
              <a:t> Any network with at least one feedback connection. It may, or may not, have hidden units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8643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Perceptrons</a:t>
            </a:r>
            <a:endParaRPr/>
          </a:p>
        </p:txBody>
      </p:sp>
      <p:sp>
        <p:nvSpPr>
          <p:cNvPr id="116" name="Google Shape;116;p23"/>
          <p:cNvSpPr txBox="1">
            <a:spLocks noGrp="1"/>
          </p:cNvSpPr>
          <p:nvPr>
            <p:ph type="body" idx="1"/>
          </p:nvPr>
        </p:nvSpPr>
        <p:spPr>
          <a:xfrm>
            <a:off x="115250" y="678625"/>
            <a:ext cx="8952000" cy="4354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rgbClr val="222222"/>
                </a:solidFill>
                <a:highlight>
                  <a:srgbClr val="FFFFFF"/>
                </a:highlight>
              </a:rPr>
              <a:t>In </a:t>
            </a:r>
            <a:r>
              <a:rPr lang="en">
                <a:solidFill>
                  <a:srgbClr val="0B0080"/>
                </a:solidFill>
                <a:highlight>
                  <a:srgbClr val="FFFFFF"/>
                </a:highlight>
                <a:uFill>
                  <a:noFill/>
                </a:uFill>
                <a:hlinkClick r:id="rId3"/>
              </a:rPr>
              <a:t>machine learning</a:t>
            </a:r>
            <a:r>
              <a:rPr lang="en">
                <a:solidFill>
                  <a:srgbClr val="222222"/>
                </a:solidFill>
                <a:highlight>
                  <a:srgbClr val="FFFFFF"/>
                </a:highlight>
              </a:rPr>
              <a:t>, the </a:t>
            </a:r>
            <a:r>
              <a:rPr lang="en" b="1">
                <a:solidFill>
                  <a:srgbClr val="222222"/>
                </a:solidFill>
                <a:highlight>
                  <a:srgbClr val="FFFFFF"/>
                </a:highlight>
              </a:rPr>
              <a:t>perceptron</a:t>
            </a:r>
            <a:r>
              <a:rPr lang="en">
                <a:solidFill>
                  <a:srgbClr val="222222"/>
                </a:solidFill>
                <a:highlight>
                  <a:srgbClr val="FFFFFF"/>
                </a:highlight>
              </a:rPr>
              <a:t> is an algorithm for </a:t>
            </a:r>
            <a:r>
              <a:rPr lang="en">
                <a:solidFill>
                  <a:srgbClr val="0B0080"/>
                </a:solidFill>
                <a:highlight>
                  <a:srgbClr val="FFFFFF"/>
                </a:highlight>
                <a:uFill>
                  <a:noFill/>
                </a:uFill>
                <a:hlinkClick r:id="rId4"/>
              </a:rPr>
              <a:t>supervised learning</a:t>
            </a:r>
            <a:r>
              <a:rPr lang="en">
                <a:solidFill>
                  <a:srgbClr val="222222"/>
                </a:solidFill>
                <a:highlight>
                  <a:srgbClr val="FFFFFF"/>
                </a:highlight>
              </a:rPr>
              <a:t> of </a:t>
            </a:r>
            <a:r>
              <a:rPr lang="en">
                <a:solidFill>
                  <a:srgbClr val="0B0080"/>
                </a:solidFill>
                <a:highlight>
                  <a:srgbClr val="FFFFFF"/>
                </a:highlight>
                <a:uFill>
                  <a:noFill/>
                </a:uFill>
                <a:hlinkClick r:id="rId5"/>
              </a:rPr>
              <a:t>binary classifiers</a:t>
            </a:r>
            <a:r>
              <a:rPr lang="en">
                <a:solidFill>
                  <a:srgbClr val="222222"/>
                </a:solidFill>
                <a:highlight>
                  <a:srgbClr val="FFFFFF"/>
                </a:highlight>
              </a:rPr>
              <a:t> (functions that can decide whether an input, represented by a vector of numbers, belongs to some specific class or not).</a:t>
            </a:r>
            <a:endParaRPr baseline="30000">
              <a:solidFill>
                <a:srgbClr val="222222"/>
              </a:solidFill>
              <a:highlight>
                <a:srgbClr val="FFFFFF"/>
              </a:highlight>
            </a:endParaRPr>
          </a:p>
          <a:p>
            <a:pPr marL="0" lvl="0" indent="0" algn="just" rtl="0">
              <a:lnSpc>
                <a:spcPct val="150000"/>
              </a:lnSpc>
              <a:spcBef>
                <a:spcPts val="1600"/>
              </a:spcBef>
              <a:spcAft>
                <a:spcPts val="0"/>
              </a:spcAft>
              <a:buNone/>
            </a:pPr>
            <a:r>
              <a:rPr lang="en">
                <a:solidFill>
                  <a:srgbClr val="222222"/>
                </a:solidFill>
                <a:highlight>
                  <a:srgbClr val="FFFFFF"/>
                </a:highlight>
              </a:rPr>
              <a:t>It is a type of </a:t>
            </a:r>
            <a:r>
              <a:rPr lang="en">
                <a:solidFill>
                  <a:srgbClr val="0B0080"/>
                </a:solidFill>
                <a:highlight>
                  <a:srgbClr val="FFFFFF"/>
                </a:highlight>
                <a:uFill>
                  <a:noFill/>
                </a:uFill>
                <a:hlinkClick r:id="rId6"/>
              </a:rPr>
              <a:t>linear classifier</a:t>
            </a:r>
            <a:r>
              <a:rPr lang="en">
                <a:solidFill>
                  <a:srgbClr val="222222"/>
                </a:solidFill>
                <a:highlight>
                  <a:srgbClr val="FFFFFF"/>
                </a:highlight>
              </a:rPr>
              <a:t>, i.e. a classification algorithm that makes its predictions based on a </a:t>
            </a:r>
            <a:r>
              <a:rPr lang="en">
                <a:solidFill>
                  <a:srgbClr val="0B0080"/>
                </a:solidFill>
                <a:highlight>
                  <a:srgbClr val="FFFFFF"/>
                </a:highlight>
                <a:uFill>
                  <a:noFill/>
                </a:uFill>
                <a:hlinkClick r:id="rId7"/>
              </a:rPr>
              <a:t>linear predictor function</a:t>
            </a:r>
            <a:r>
              <a:rPr lang="en">
                <a:solidFill>
                  <a:srgbClr val="222222"/>
                </a:solidFill>
                <a:highlight>
                  <a:srgbClr val="FFFFFF"/>
                </a:highlight>
              </a:rPr>
              <a:t> combining a set of weights with the </a:t>
            </a:r>
            <a:r>
              <a:rPr lang="en">
                <a:solidFill>
                  <a:srgbClr val="0B0080"/>
                </a:solidFill>
                <a:highlight>
                  <a:srgbClr val="FFFFFF"/>
                </a:highlight>
                <a:uFill>
                  <a:noFill/>
                </a:uFill>
                <a:hlinkClick r:id="rId8"/>
              </a:rPr>
              <a:t>feature vector</a:t>
            </a:r>
            <a:r>
              <a:rPr lang="en">
                <a:solidFill>
                  <a:srgbClr val="222222"/>
                </a:solidFill>
                <a:highlight>
                  <a:srgbClr val="FFFFFF"/>
                </a:highlight>
              </a:rPr>
              <a:t>.</a:t>
            </a:r>
            <a:endParaRPr>
              <a:solidFill>
                <a:srgbClr val="222222"/>
              </a:solidFill>
              <a:highlight>
                <a:srgbClr val="FFFFFF"/>
              </a:highlight>
            </a:endParaRPr>
          </a:p>
          <a:p>
            <a:pPr marL="0" lvl="0" indent="0" algn="just" rtl="0">
              <a:spcBef>
                <a:spcPts val="1600"/>
              </a:spcBef>
              <a:spcAft>
                <a:spcPts val="0"/>
              </a:spcAft>
              <a:buNone/>
            </a:pPr>
            <a:r>
              <a:rPr lang="en">
                <a:solidFill>
                  <a:srgbClr val="222222"/>
                </a:solidFill>
                <a:highlight>
                  <a:srgbClr val="FFFFFF"/>
                </a:highlight>
              </a:rPr>
              <a:t>The simplest kind of </a:t>
            </a:r>
            <a:r>
              <a:rPr lang="en" b="1">
                <a:solidFill>
                  <a:srgbClr val="222222"/>
                </a:solidFill>
                <a:highlight>
                  <a:srgbClr val="FFFFFF"/>
                </a:highlight>
              </a:rPr>
              <a:t>neural network</a:t>
            </a:r>
            <a:r>
              <a:rPr lang="en">
                <a:solidFill>
                  <a:srgbClr val="222222"/>
                </a:solidFill>
                <a:highlight>
                  <a:srgbClr val="FFFFFF"/>
                </a:highlight>
              </a:rPr>
              <a:t> is a </a:t>
            </a:r>
            <a:r>
              <a:rPr lang="en" b="1">
                <a:solidFill>
                  <a:srgbClr val="222222"/>
                </a:solidFill>
                <a:highlight>
                  <a:srgbClr val="FFFFFF"/>
                </a:highlight>
              </a:rPr>
              <a:t>single</a:t>
            </a:r>
            <a:r>
              <a:rPr lang="en">
                <a:solidFill>
                  <a:srgbClr val="222222"/>
                </a:solidFill>
                <a:highlight>
                  <a:srgbClr val="FFFFFF"/>
                </a:highlight>
              </a:rPr>
              <a:t>-</a:t>
            </a:r>
            <a:r>
              <a:rPr lang="en" b="1">
                <a:solidFill>
                  <a:srgbClr val="222222"/>
                </a:solidFill>
                <a:highlight>
                  <a:srgbClr val="FFFFFF"/>
                </a:highlight>
              </a:rPr>
              <a:t>layer</a:t>
            </a:r>
            <a:r>
              <a:rPr lang="en">
                <a:solidFill>
                  <a:srgbClr val="222222"/>
                </a:solidFill>
                <a:highlight>
                  <a:srgbClr val="FFFFFF"/>
                </a:highlight>
              </a:rPr>
              <a:t> perceptron </a:t>
            </a:r>
            <a:r>
              <a:rPr lang="en" b="1">
                <a:solidFill>
                  <a:srgbClr val="222222"/>
                </a:solidFill>
                <a:highlight>
                  <a:srgbClr val="FFFFFF"/>
                </a:highlight>
              </a:rPr>
              <a:t>network</a:t>
            </a:r>
            <a:r>
              <a:rPr lang="en">
                <a:solidFill>
                  <a:srgbClr val="222222"/>
                </a:solidFill>
                <a:highlight>
                  <a:srgbClr val="FFFFFF"/>
                </a:highlight>
              </a:rPr>
              <a:t>, which consists of a </a:t>
            </a:r>
            <a:r>
              <a:rPr lang="en" b="1">
                <a:solidFill>
                  <a:srgbClr val="222222"/>
                </a:solidFill>
                <a:highlight>
                  <a:srgbClr val="FFFFFF"/>
                </a:highlight>
              </a:rPr>
              <a:t>single layer</a:t>
            </a:r>
            <a:r>
              <a:rPr lang="en">
                <a:solidFill>
                  <a:srgbClr val="222222"/>
                </a:solidFill>
                <a:highlight>
                  <a:srgbClr val="FFFFFF"/>
                </a:highlight>
              </a:rPr>
              <a:t> of output nodes; the inputs are fed directly to the outputs via a series of weights.</a:t>
            </a:r>
            <a:endParaRPr>
              <a:solidFill>
                <a:srgbClr val="222222"/>
              </a:solidFill>
              <a:highlight>
                <a:srgbClr val="FFFFFF"/>
              </a:highlight>
            </a:endParaRPr>
          </a:p>
          <a:p>
            <a:pPr marL="0" lvl="0" indent="0" algn="just" rtl="0">
              <a:spcBef>
                <a:spcPts val="1600"/>
              </a:spcBef>
              <a:spcAft>
                <a:spcPts val="1600"/>
              </a:spcAft>
              <a:buClr>
                <a:schemeClr val="dk1"/>
              </a:buClr>
              <a:buSzPts val="1100"/>
              <a:buFont typeface="Arial"/>
              <a:buNone/>
            </a:pPr>
            <a:r>
              <a:rPr lang="en">
                <a:solidFill>
                  <a:srgbClr val="222222"/>
                </a:solidFill>
                <a:highlight>
                  <a:srgbClr val="FFFFFF"/>
                </a:highlight>
              </a:rPr>
              <a:t>In the literature the term perceptron often refers to </a:t>
            </a:r>
            <a:r>
              <a:rPr lang="en" b="1">
                <a:solidFill>
                  <a:srgbClr val="222222"/>
                </a:solidFill>
                <a:highlight>
                  <a:srgbClr val="FFFFFF"/>
                </a:highlight>
              </a:rPr>
              <a:t>networks</a:t>
            </a:r>
            <a:r>
              <a:rPr lang="en">
                <a:solidFill>
                  <a:srgbClr val="222222"/>
                </a:solidFill>
                <a:highlight>
                  <a:srgbClr val="FFFFFF"/>
                </a:highlight>
              </a:rPr>
              <a:t> consisting of just one of these units.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216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Perceptrons (Artificial Neuron)</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type of ANN system is based on a unit called a </a:t>
            </a:r>
            <a:r>
              <a:rPr lang="en" b="1"/>
              <a:t>perceptron</a:t>
            </a:r>
            <a:r>
              <a:rPr lang="en"/>
              <a:t>. </a:t>
            </a:r>
            <a:endParaRPr/>
          </a:p>
          <a:p>
            <a:pPr marL="0" lvl="0" indent="0" algn="l" rtl="0">
              <a:spcBef>
                <a:spcPts val="1600"/>
              </a:spcBef>
              <a:spcAft>
                <a:spcPts val="0"/>
              </a:spcAft>
              <a:buNone/>
            </a:pPr>
            <a:endParaRPr sz="1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3" name="Google Shape;123;p24"/>
          <p:cNvPicPr preferRelativeResize="0"/>
          <p:nvPr/>
        </p:nvPicPr>
        <p:blipFill rotWithShape="1">
          <a:blip r:embed="rId3">
            <a:alphaModFix/>
          </a:blip>
          <a:srcRect t="-22025"/>
          <a:stretch/>
        </p:blipFill>
        <p:spPr>
          <a:xfrm>
            <a:off x="15800" y="1088575"/>
            <a:ext cx="8922400" cy="397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29" name="Google Shape;129;p25"/>
          <p:cNvPicPr preferRelativeResize="0"/>
          <p:nvPr/>
        </p:nvPicPr>
        <p:blipFill>
          <a:blip r:embed="rId3">
            <a:alphaModFix/>
          </a:blip>
          <a:stretch>
            <a:fillRect/>
          </a:stretch>
        </p:blipFill>
        <p:spPr>
          <a:xfrm>
            <a:off x="311700" y="486650"/>
            <a:ext cx="8520600" cy="452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35" name="Google Shape;135;p26"/>
          <p:cNvPicPr preferRelativeResize="0"/>
          <p:nvPr/>
        </p:nvPicPr>
        <p:blipFill>
          <a:blip r:embed="rId3">
            <a:alphaModFix/>
          </a:blip>
          <a:stretch>
            <a:fillRect/>
          </a:stretch>
        </p:blipFill>
        <p:spPr>
          <a:xfrm>
            <a:off x="311700" y="268950"/>
            <a:ext cx="8358450" cy="452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41" name="Google Shape;141;p27"/>
          <p:cNvPicPr preferRelativeResize="0"/>
          <p:nvPr/>
        </p:nvPicPr>
        <p:blipFill>
          <a:blip r:embed="rId3">
            <a:alphaModFix/>
          </a:blip>
          <a:stretch>
            <a:fillRect/>
          </a:stretch>
        </p:blipFill>
        <p:spPr>
          <a:xfrm>
            <a:off x="10" y="5380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Representational Power of Perceptrons</a:t>
            </a:r>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A perceptron represents a hyperplane decision surface in the n-dimensional space of instances.</a:t>
            </a:r>
            <a:endParaRPr>
              <a:solidFill>
                <a:schemeClr val="dk1"/>
              </a:solidFill>
              <a:highlight>
                <a:srgbClr val="FFFFFF"/>
              </a:highlight>
            </a:endParaRPr>
          </a:p>
          <a:p>
            <a:pPr marL="0" lvl="0" indent="0" algn="l" rtl="0">
              <a:spcBef>
                <a:spcPts val="1600"/>
              </a:spcBef>
              <a:spcAft>
                <a:spcPts val="0"/>
              </a:spcAft>
              <a:buNone/>
            </a:pPr>
            <a:r>
              <a:rPr lang="en">
                <a:solidFill>
                  <a:schemeClr val="dk1"/>
                </a:solidFill>
                <a:highlight>
                  <a:srgbClr val="FFFFFF"/>
                </a:highlight>
              </a:rPr>
              <a:t>Some sets of examples cannot be separated by any hyperplane, those that can be separated are called linearly separable.</a:t>
            </a:r>
            <a:endParaRPr>
              <a:solidFill>
                <a:schemeClr val="dk1"/>
              </a:solidFill>
              <a:highlight>
                <a:srgbClr val="FFFFFF"/>
              </a:highlight>
            </a:endParaRPr>
          </a:p>
          <a:p>
            <a:pPr marL="0" lvl="0" indent="0" algn="l" rtl="0">
              <a:spcBef>
                <a:spcPts val="1600"/>
              </a:spcBef>
              <a:spcAft>
                <a:spcPts val="0"/>
              </a:spcAft>
              <a:buNone/>
            </a:pPr>
            <a:r>
              <a:rPr lang="en">
                <a:solidFill>
                  <a:schemeClr val="dk1"/>
                </a:solidFill>
                <a:highlight>
                  <a:srgbClr val="FFFFFF"/>
                </a:highlight>
              </a:rPr>
              <a:t>A single perceptron can be used to represent many boolean functions.</a:t>
            </a:r>
            <a:endParaRPr>
              <a:solidFill>
                <a:schemeClr val="dk1"/>
              </a:solidFill>
              <a:highlight>
                <a:srgbClr val="FFFFFF"/>
              </a:highlight>
            </a:endParaRPr>
          </a:p>
          <a:p>
            <a:pPr marL="0" lvl="0" indent="0" algn="l" rtl="0">
              <a:spcBef>
                <a:spcPts val="1600"/>
              </a:spcBef>
              <a:spcAft>
                <a:spcPts val="0"/>
              </a:spcAft>
              <a:buNone/>
            </a:pPr>
            <a:r>
              <a:rPr lang="en">
                <a:solidFill>
                  <a:schemeClr val="dk1"/>
                </a:solidFill>
                <a:highlight>
                  <a:srgbClr val="FFFFFF"/>
                </a:highlight>
              </a:rPr>
              <a:t>AND, OR, NAND, NOR</a:t>
            </a:r>
            <a:endParaRPr>
              <a:solidFill>
                <a:schemeClr val="dk1"/>
              </a:solidFill>
              <a:highlight>
                <a:srgbClr val="FFFFFF"/>
              </a:highlight>
            </a:endParaRPr>
          </a:p>
          <a:p>
            <a:pPr marL="0" lvl="0" indent="0" algn="l" rtl="0">
              <a:spcBef>
                <a:spcPts val="1600"/>
              </a:spcBef>
              <a:spcAft>
                <a:spcPts val="1600"/>
              </a:spcAft>
              <a:buNone/>
            </a:pPr>
            <a:endParaRPr>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of AND </a:t>
            </a:r>
            <a:endParaRPr/>
          </a:p>
        </p:txBody>
      </p:sp>
      <p:sp>
        <p:nvSpPr>
          <p:cNvPr id="153" name="Google Shape;153;p2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chemeClr val="dk1"/>
                </a:solidFill>
              </a:rPr>
              <a:t>To do this, we want the sum of both inputs to be greater than the threshold, but each input alone must be lower than the threshold.  Let's use a threshold of 1 (simple and convenient!).  So, now we need to choose the weights according to the constraints I've just explained - how about 0.6 and 0.6?  With these weights, individual activation of either input A or B will not exceed the threshold, while the sum of the two will be 1.2, which exceeds the threshold and causes the neuron to fire.</a:t>
            </a:r>
            <a:endParaRPr sz="1500">
              <a:solidFill>
                <a:schemeClr val="dk1"/>
              </a:solidFill>
            </a:endParaRPr>
          </a:p>
          <a:p>
            <a:pPr marL="0" lvl="0" indent="0" algn="l" rtl="0">
              <a:lnSpc>
                <a:spcPct val="150000"/>
              </a:lnSpc>
              <a:spcBef>
                <a:spcPts val="1600"/>
              </a:spcBef>
              <a:spcAft>
                <a:spcPts val="1600"/>
              </a:spcAft>
              <a:buNone/>
            </a:pPr>
            <a:endParaRPr sz="1400">
              <a:solidFill>
                <a:schemeClr val="dk1"/>
              </a:solidFill>
            </a:endParaRPr>
          </a:p>
        </p:txBody>
      </p:sp>
      <p:pic>
        <p:nvPicPr>
          <p:cNvPr id="154" name="Google Shape;154;p29"/>
          <p:cNvPicPr preferRelativeResize="0"/>
          <p:nvPr/>
        </p:nvPicPr>
        <p:blipFill>
          <a:blip r:embed="rId3">
            <a:alphaModFix/>
          </a:blip>
          <a:stretch>
            <a:fillRect/>
          </a:stretch>
        </p:blipFill>
        <p:spPr>
          <a:xfrm>
            <a:off x="2598163" y="3035038"/>
            <a:ext cx="3781425" cy="1952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sp>
        <p:nvSpPr>
          <p:cNvPr id="160" name="Google Shape;16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400"/>
              </a:spcBef>
              <a:spcAft>
                <a:spcPts val="0"/>
              </a:spcAft>
              <a:buClr>
                <a:srgbClr val="000000"/>
              </a:buClr>
              <a:buSzPts val="1800"/>
              <a:buAutoNum type="arabicPeriod"/>
            </a:pPr>
            <a:r>
              <a:rPr lang="en">
                <a:solidFill>
                  <a:srgbClr val="000000"/>
                </a:solidFill>
              </a:rPr>
              <a:t>If A=0 &amp; B=0  --&gt;   0*0.6  +  0*0.6  = 0.    This is not greater than the threshold of 1, so the output = 0.  Good!</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If A=0 &amp; B=1  --&gt;   0*0.6  +  1*0.6  = 0.6.  This is not greater than the threshold, so the output = 0.  Good.</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If A=1 &amp; B=0  --&gt;  exactly the same as above.  Good.</a:t>
            </a:r>
            <a:endParaRPr>
              <a:solidFill>
                <a:srgbClr val="000000"/>
              </a:solidFill>
            </a:endParaRPr>
          </a:p>
          <a:p>
            <a:pPr marL="457200" lvl="0" indent="-342900" algn="just" rtl="0">
              <a:lnSpc>
                <a:spcPct val="150000"/>
              </a:lnSpc>
              <a:spcBef>
                <a:spcPts val="0"/>
              </a:spcBef>
              <a:spcAft>
                <a:spcPts val="0"/>
              </a:spcAft>
              <a:buClr>
                <a:srgbClr val="000000"/>
              </a:buClr>
              <a:buSzPts val="1800"/>
              <a:buAutoNum type="arabicPeriod"/>
            </a:pPr>
            <a:r>
              <a:rPr lang="en">
                <a:solidFill>
                  <a:srgbClr val="000000"/>
                </a:solidFill>
              </a:rPr>
              <a:t>If A=1 &amp; B=1  --&gt;   1*0.6  +  1*0.6  = 1.2.  This exceeds the threshold, so the output = 1.  Good.</a:t>
            </a:r>
            <a:endParaRPr>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Rules for adjusting the weights</a:t>
            </a:r>
            <a:endParaRPr/>
          </a:p>
        </p:txBody>
      </p:sp>
      <p:sp>
        <p:nvSpPr>
          <p:cNvPr id="166" name="Google Shape;16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Two ways </a:t>
            </a:r>
            <a:endParaRPr b="1">
              <a:solidFill>
                <a:srgbClr val="000000"/>
              </a:solidFill>
            </a:endParaRPr>
          </a:p>
          <a:p>
            <a:pPr marL="457200" lvl="0" indent="-342900" algn="l" rtl="0">
              <a:spcBef>
                <a:spcPts val="1600"/>
              </a:spcBef>
              <a:spcAft>
                <a:spcPts val="0"/>
              </a:spcAft>
              <a:buClr>
                <a:srgbClr val="000000"/>
              </a:buClr>
              <a:buSzPts val="1800"/>
              <a:buAutoNum type="arabicPeriod"/>
            </a:pPr>
            <a:r>
              <a:rPr lang="en" b="1">
                <a:solidFill>
                  <a:srgbClr val="000000"/>
                </a:solidFill>
              </a:rPr>
              <a:t>Perceptron training rule </a:t>
            </a:r>
            <a:endParaRPr b="1">
              <a:solidFill>
                <a:srgbClr val="000000"/>
              </a:solidFill>
            </a:endParaRPr>
          </a:p>
          <a:p>
            <a:pPr marL="0" lvl="0" indent="0" algn="l" rtl="0">
              <a:spcBef>
                <a:spcPts val="1600"/>
              </a:spcBef>
              <a:spcAft>
                <a:spcPts val="0"/>
              </a:spcAft>
              <a:buNone/>
            </a:pPr>
            <a:endParaRPr b="1">
              <a:solidFill>
                <a:srgbClr val="000000"/>
              </a:solidFill>
            </a:endParaRPr>
          </a:p>
          <a:p>
            <a:pPr marL="457200" lvl="0" indent="-342900" algn="l" rtl="0">
              <a:spcBef>
                <a:spcPts val="1600"/>
              </a:spcBef>
              <a:spcAft>
                <a:spcPts val="0"/>
              </a:spcAft>
              <a:buClr>
                <a:srgbClr val="000000"/>
              </a:buClr>
              <a:buSzPts val="1800"/>
              <a:buAutoNum type="arabicPeriod"/>
            </a:pPr>
            <a:r>
              <a:rPr lang="en" b="1">
                <a:solidFill>
                  <a:srgbClr val="000000"/>
                </a:solidFill>
              </a:rPr>
              <a:t>Gradient Descent and delta rule</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931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Introduction</a:t>
            </a:r>
            <a:endParaRPr/>
          </a:p>
          <a:p>
            <a:pPr marL="457200" lvl="0" indent="-342900" algn="l" rtl="0">
              <a:lnSpc>
                <a:spcPct val="150000"/>
              </a:lnSpc>
              <a:spcBef>
                <a:spcPts val="0"/>
              </a:spcBef>
              <a:spcAft>
                <a:spcPts val="0"/>
              </a:spcAft>
              <a:buSzPts val="1800"/>
              <a:buChar char="●"/>
            </a:pPr>
            <a:r>
              <a:rPr lang="en"/>
              <a:t>Neural Network Representation</a:t>
            </a:r>
            <a:endParaRPr/>
          </a:p>
          <a:p>
            <a:pPr marL="457200" lvl="0" indent="-342900" algn="l" rtl="0">
              <a:lnSpc>
                <a:spcPct val="150000"/>
              </a:lnSpc>
              <a:spcBef>
                <a:spcPts val="0"/>
              </a:spcBef>
              <a:spcAft>
                <a:spcPts val="0"/>
              </a:spcAft>
              <a:buSzPts val="1800"/>
              <a:buChar char="●"/>
            </a:pPr>
            <a:r>
              <a:rPr lang="en"/>
              <a:t>Appropriate Problems</a:t>
            </a:r>
            <a:endParaRPr/>
          </a:p>
          <a:p>
            <a:pPr marL="457200" lvl="0" indent="-342900" algn="l" rtl="0">
              <a:lnSpc>
                <a:spcPct val="150000"/>
              </a:lnSpc>
              <a:spcBef>
                <a:spcPts val="0"/>
              </a:spcBef>
              <a:spcAft>
                <a:spcPts val="0"/>
              </a:spcAft>
              <a:buSzPts val="1800"/>
              <a:buChar char="●"/>
            </a:pPr>
            <a:r>
              <a:rPr lang="en"/>
              <a:t>Perceptrons</a:t>
            </a:r>
            <a:endParaRPr/>
          </a:p>
          <a:p>
            <a:pPr marL="914400" lvl="1" indent="-317500" algn="l" rtl="0">
              <a:lnSpc>
                <a:spcPct val="150000"/>
              </a:lnSpc>
              <a:spcBef>
                <a:spcPts val="0"/>
              </a:spcBef>
              <a:spcAft>
                <a:spcPts val="0"/>
              </a:spcAft>
              <a:buSzPts val="1400"/>
              <a:buChar char="○"/>
            </a:pPr>
            <a:r>
              <a:rPr lang="en"/>
              <a:t>Representational power of perceptrons</a:t>
            </a:r>
            <a:endParaRPr/>
          </a:p>
          <a:p>
            <a:pPr marL="914400" lvl="1" indent="-317500" algn="l" rtl="0">
              <a:lnSpc>
                <a:spcPct val="150000"/>
              </a:lnSpc>
              <a:spcBef>
                <a:spcPts val="0"/>
              </a:spcBef>
              <a:spcAft>
                <a:spcPts val="0"/>
              </a:spcAft>
              <a:buSzPts val="1400"/>
              <a:buChar char="○"/>
            </a:pPr>
            <a:r>
              <a:rPr lang="en"/>
              <a:t>The perceptron training rule</a:t>
            </a:r>
            <a:endParaRPr/>
          </a:p>
          <a:p>
            <a:pPr marL="914400" lvl="1" indent="-317500" algn="l" rtl="0">
              <a:lnSpc>
                <a:spcPct val="150000"/>
              </a:lnSpc>
              <a:spcBef>
                <a:spcPts val="0"/>
              </a:spcBef>
              <a:spcAft>
                <a:spcPts val="0"/>
              </a:spcAft>
              <a:buSzPts val="1400"/>
              <a:buChar char="○"/>
            </a:pPr>
            <a:r>
              <a:rPr lang="en"/>
              <a:t>Gradient descent and the delta rule</a:t>
            </a:r>
            <a:endParaRPr/>
          </a:p>
          <a:p>
            <a:pPr marL="914400" lvl="1" indent="-317500" algn="l" rtl="0">
              <a:lnSpc>
                <a:spcPct val="150000"/>
              </a:lnSpc>
              <a:spcBef>
                <a:spcPts val="0"/>
              </a:spcBef>
              <a:spcAft>
                <a:spcPts val="0"/>
              </a:spcAft>
              <a:buSzPts val="1400"/>
              <a:buChar char="○"/>
            </a:pPr>
            <a:r>
              <a:rPr lang="en"/>
              <a:t>Derivation of the Gradient descent rule</a:t>
            </a:r>
            <a:endParaRPr/>
          </a:p>
          <a:p>
            <a:pPr marL="457200" lvl="0" indent="-342900" algn="l" rtl="0">
              <a:lnSpc>
                <a:spcPct val="150000"/>
              </a:lnSpc>
              <a:spcBef>
                <a:spcPts val="0"/>
              </a:spcBef>
              <a:spcAft>
                <a:spcPts val="0"/>
              </a:spcAft>
              <a:buSzPts val="1800"/>
              <a:buChar char="●"/>
            </a:pPr>
            <a:r>
              <a:rPr lang="en"/>
              <a:t>Multilayer Networks and BackPropagation Algorithms</a:t>
            </a:r>
            <a:endParaRPr/>
          </a:p>
          <a:p>
            <a:pPr marL="0" lvl="0" indent="0" algn="l" rtl="0">
              <a:lnSpc>
                <a:spcPct val="150000"/>
              </a:lnSpc>
              <a:spcBef>
                <a:spcPts val="0"/>
              </a:spcBef>
              <a:spcAft>
                <a:spcPts val="0"/>
              </a:spcAft>
              <a:buNone/>
            </a:pP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Perceptron Training Rule</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000000"/>
                </a:solidFill>
              </a:rPr>
              <a:t>Perceptron will learn to classify any linearly separable set of inputs.</a:t>
            </a:r>
            <a:endParaRPr>
              <a:solidFill>
                <a:srgbClr val="000000"/>
              </a:solidFill>
            </a:endParaRPr>
          </a:p>
          <a:p>
            <a:pPr marL="0" lvl="0" indent="0" algn="l" rtl="0">
              <a:lnSpc>
                <a:spcPct val="150000"/>
              </a:lnSpc>
              <a:spcBef>
                <a:spcPts val="1600"/>
              </a:spcBef>
              <a:spcAft>
                <a:spcPts val="0"/>
              </a:spcAft>
              <a:buNone/>
            </a:pPr>
            <a:r>
              <a:rPr lang="en">
                <a:solidFill>
                  <a:srgbClr val="000000"/>
                </a:solidFill>
              </a:rPr>
              <a:t>Classies a linearly separable set of inputs</a:t>
            </a:r>
            <a:endParaRPr>
              <a:solidFill>
                <a:srgbClr val="000000"/>
              </a:solidFill>
            </a:endParaRPr>
          </a:p>
          <a:p>
            <a:pPr marL="0" lvl="0" indent="0" algn="l" rtl="0">
              <a:lnSpc>
                <a:spcPct val="150000"/>
              </a:lnSpc>
              <a:spcBef>
                <a:spcPts val="1600"/>
              </a:spcBef>
              <a:spcAft>
                <a:spcPts val="0"/>
              </a:spcAft>
              <a:buNone/>
            </a:pPr>
            <a:r>
              <a:rPr lang="en" b="1">
                <a:solidFill>
                  <a:srgbClr val="000000"/>
                </a:solidFill>
              </a:rPr>
              <a:t>problem:</a:t>
            </a:r>
            <a:r>
              <a:rPr lang="en">
                <a:solidFill>
                  <a:srgbClr val="000000"/>
                </a:solidFill>
              </a:rPr>
              <a:t> </a:t>
            </a:r>
            <a:endParaRPr>
              <a:solidFill>
                <a:srgbClr val="000000"/>
              </a:solidFill>
            </a:endParaRPr>
          </a:p>
          <a:p>
            <a:pPr marL="0" lvl="0" indent="0" algn="l" rtl="0">
              <a:lnSpc>
                <a:spcPct val="150000"/>
              </a:lnSpc>
              <a:spcBef>
                <a:spcPts val="1600"/>
              </a:spcBef>
              <a:spcAft>
                <a:spcPts val="0"/>
              </a:spcAft>
              <a:buNone/>
            </a:pPr>
            <a:r>
              <a:rPr lang="en" b="1" i="1">
                <a:solidFill>
                  <a:srgbClr val="000000"/>
                </a:solidFill>
              </a:rPr>
              <a:t>Determine a weight vector w that causes the perceptron to produce the correct output for each training example.</a:t>
            </a:r>
            <a:endParaRPr b="1" i="1">
              <a:solidFill>
                <a:srgbClr val="000000"/>
              </a:solidFill>
            </a:endParaRPr>
          </a:p>
          <a:p>
            <a:pPr marL="0" lvl="0" indent="0" algn="l" rtl="0">
              <a:spcBef>
                <a:spcPts val="1600"/>
              </a:spcBef>
              <a:spcAft>
                <a:spcPts val="0"/>
              </a:spcAft>
              <a:buNone/>
            </a:pPr>
            <a:endParaRPr b="1">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cxnSp>
        <p:nvCxnSpPr>
          <p:cNvPr id="173" name="Google Shape;173;p32"/>
          <p:cNvCxnSpPr/>
          <p:nvPr/>
        </p:nvCxnSpPr>
        <p:spPr>
          <a:xfrm rot="10800000" flipH="1">
            <a:off x="3253850" y="3146825"/>
            <a:ext cx="285000" cy="12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chemeClr val="dk2"/>
                </a:solidFill>
              </a:rPr>
              <a:t>Perceptron Training Rule:</a:t>
            </a:r>
            <a:endParaRPr/>
          </a:p>
        </p:txBody>
      </p:sp>
      <p:sp>
        <p:nvSpPr>
          <p:cNvPr id="179" name="Google Shape;179;p33"/>
          <p:cNvSpPr txBox="1">
            <a:spLocks noGrp="1"/>
          </p:cNvSpPr>
          <p:nvPr>
            <p:ph type="body" idx="1"/>
          </p:nvPr>
        </p:nvSpPr>
        <p:spPr>
          <a:xfrm>
            <a:off x="311700" y="1152475"/>
            <a:ext cx="8520600" cy="38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r>
              <a:rPr lang="en" sz="2400" b="1"/>
              <a:t>W</a:t>
            </a:r>
            <a:r>
              <a:rPr lang="en" sz="2400" b="1" baseline="-25000"/>
              <a:t>i        </a:t>
            </a:r>
            <a:r>
              <a:rPr lang="en" sz="2400" b="1"/>
              <a:t>=	W</a:t>
            </a:r>
            <a:r>
              <a:rPr lang="en" sz="2400" b="1" baseline="-25000"/>
              <a:t>i </a:t>
            </a:r>
            <a:r>
              <a:rPr lang="en" sz="2400" b="1"/>
              <a:t>     +       △W</a:t>
            </a:r>
            <a:r>
              <a:rPr lang="en" sz="2400" b="1" baseline="-25000"/>
              <a:t>i </a:t>
            </a:r>
            <a:endParaRPr sz="2400" b="1" baseline="-25000"/>
          </a:p>
          <a:p>
            <a:pPr marL="0" lvl="0" indent="0" algn="l" rtl="0">
              <a:spcBef>
                <a:spcPts val="1600"/>
              </a:spcBef>
              <a:spcAft>
                <a:spcPts val="0"/>
              </a:spcAft>
              <a:buNone/>
            </a:pPr>
            <a:r>
              <a:rPr lang="en" sz="2400" b="1" baseline="-25000"/>
              <a:t>Where                 </a:t>
            </a:r>
            <a:r>
              <a:rPr lang="en" sz="2400" b="1"/>
              <a:t>△W</a:t>
            </a:r>
            <a:r>
              <a:rPr lang="en" sz="2400" b="1" baseline="-25000"/>
              <a:t>i  </a:t>
            </a:r>
            <a:r>
              <a:rPr lang="en" sz="2400" b="1"/>
              <a:t>    =     η ( t   -   o ) x</a:t>
            </a:r>
            <a:r>
              <a:rPr lang="en" sz="2400" b="1" baseline="-25000"/>
              <a:t>i </a:t>
            </a:r>
            <a:endParaRPr sz="2400" b="1" baseline="-25000"/>
          </a:p>
          <a:p>
            <a:pPr marL="0" lvl="0" indent="0" algn="l" rtl="0">
              <a:spcBef>
                <a:spcPts val="1600"/>
              </a:spcBef>
              <a:spcAft>
                <a:spcPts val="0"/>
              </a:spcAft>
              <a:buNone/>
            </a:pPr>
            <a:r>
              <a:rPr lang="en" sz="2400" b="1" baseline="-25000"/>
              <a:t>Here,</a:t>
            </a:r>
            <a:endParaRPr sz="2400" b="1" baseline="-25000"/>
          </a:p>
          <a:p>
            <a:pPr marL="0" lvl="0" indent="0" algn="l" rtl="0">
              <a:spcBef>
                <a:spcPts val="1600"/>
              </a:spcBef>
              <a:spcAft>
                <a:spcPts val="0"/>
              </a:spcAft>
              <a:buNone/>
            </a:pPr>
            <a:r>
              <a:rPr lang="en" sz="2400" b="1"/>
              <a:t>t = </a:t>
            </a:r>
            <a:r>
              <a:rPr lang="en"/>
              <a:t>target output</a:t>
            </a:r>
            <a:endParaRPr/>
          </a:p>
          <a:p>
            <a:pPr marL="0" lvl="0" indent="0" algn="l" rtl="0">
              <a:spcBef>
                <a:spcPts val="1600"/>
              </a:spcBef>
              <a:spcAft>
                <a:spcPts val="0"/>
              </a:spcAft>
              <a:buNone/>
            </a:pPr>
            <a:r>
              <a:rPr lang="en" sz="2400" b="1"/>
              <a:t>o = </a:t>
            </a:r>
            <a:r>
              <a:rPr lang="en"/>
              <a:t>perceptron output</a:t>
            </a:r>
            <a:endParaRPr/>
          </a:p>
          <a:p>
            <a:pPr marL="0" lvl="0" indent="0" algn="l" rtl="0">
              <a:spcBef>
                <a:spcPts val="1600"/>
              </a:spcBef>
              <a:spcAft>
                <a:spcPts val="1600"/>
              </a:spcAft>
              <a:buClr>
                <a:schemeClr val="dk1"/>
              </a:buClr>
              <a:buSzPts val="1100"/>
              <a:buFont typeface="Arial"/>
              <a:buNone/>
            </a:pPr>
            <a:r>
              <a:rPr lang="en" sz="2400" b="1"/>
              <a:t>η = </a:t>
            </a:r>
            <a:r>
              <a:rPr lang="en"/>
              <a:t>learning rate (usually some small value, e.g. 0.1)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185" name="Google Shape;185;p34"/>
          <p:cNvSpPr txBox="1">
            <a:spLocks noGrp="1"/>
          </p:cNvSpPr>
          <p:nvPr>
            <p:ph type="body" idx="1"/>
          </p:nvPr>
        </p:nvSpPr>
        <p:spPr>
          <a:xfrm>
            <a:off x="311700" y="1152475"/>
            <a:ext cx="8520600" cy="37995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AutoNum type="arabicPeriod"/>
            </a:pPr>
            <a:r>
              <a:rPr lang="en" sz="2400"/>
              <a:t>Initialize w to random weights</a:t>
            </a:r>
            <a:endParaRPr sz="2400"/>
          </a:p>
          <a:p>
            <a:pPr marL="457200" lvl="0" indent="-381000" algn="l" rtl="0">
              <a:lnSpc>
                <a:spcPct val="150000"/>
              </a:lnSpc>
              <a:spcBef>
                <a:spcPts val="0"/>
              </a:spcBef>
              <a:spcAft>
                <a:spcPts val="0"/>
              </a:spcAft>
              <a:buSzPts val="2400"/>
              <a:buAutoNum type="arabicPeriod"/>
            </a:pPr>
            <a:r>
              <a:rPr lang="en" sz="2400"/>
              <a:t>repeat, until each training example is classified correctly</a:t>
            </a:r>
            <a:endParaRPr sz="2400"/>
          </a:p>
          <a:p>
            <a:pPr marL="914400" lvl="1" indent="-381000" algn="l" rtl="0">
              <a:lnSpc>
                <a:spcPct val="150000"/>
              </a:lnSpc>
              <a:spcBef>
                <a:spcPts val="0"/>
              </a:spcBef>
              <a:spcAft>
                <a:spcPts val="0"/>
              </a:spcAft>
              <a:buSzPts val="2400"/>
              <a:buAutoNum type="alphaLcPeriod"/>
            </a:pPr>
            <a:r>
              <a:rPr lang="en" sz="2400"/>
              <a:t>apply perceptron training rule to each training example</a:t>
            </a:r>
            <a:endParaRPr sz="2400"/>
          </a:p>
          <a:p>
            <a:pPr marL="0" lvl="0" indent="0" algn="l" rtl="0">
              <a:lnSpc>
                <a:spcPct val="150000"/>
              </a:lnSpc>
              <a:spcBef>
                <a:spcPts val="1600"/>
              </a:spcBef>
              <a:spcAft>
                <a:spcPts val="0"/>
              </a:spcAft>
              <a:buNone/>
            </a:pPr>
            <a:r>
              <a:rPr lang="en" sz="2400"/>
              <a:t>Convergence guaranteed provided linearly separable training examples and sufficiently small</a:t>
            </a:r>
            <a:endParaRPr sz="2400"/>
          </a:p>
          <a:p>
            <a:pPr marL="0" lvl="0" indent="0" algn="l" rtl="0">
              <a:lnSpc>
                <a:spcPct val="150000"/>
              </a:lnSpc>
              <a:spcBef>
                <a:spcPts val="1600"/>
              </a:spcBef>
              <a:spcAft>
                <a:spcPts val="0"/>
              </a:spcAft>
              <a:buClr>
                <a:schemeClr val="dk1"/>
              </a:buClr>
              <a:buSzPts val="1100"/>
              <a:buFont typeface="Arial"/>
              <a:buNone/>
            </a:pPr>
            <a:r>
              <a:rPr lang="en" sz="2400" b="1"/>
              <a:t>Note: perceptron rule fails if data is not linearly separable</a:t>
            </a:r>
            <a:endParaRPr sz="2400" b="1"/>
          </a:p>
          <a:p>
            <a:pPr marL="0" lvl="0" indent="0" algn="l" rtl="0">
              <a:spcBef>
                <a:spcPts val="1600"/>
              </a:spcBef>
              <a:spcAft>
                <a:spcPts val="1600"/>
              </a:spcAft>
              <a:buNone/>
            </a:pPr>
            <a:endParaRPr/>
          </a:p>
        </p:txBody>
      </p:sp>
      <p:cxnSp>
        <p:nvCxnSpPr>
          <p:cNvPr id="186" name="Google Shape;186;p34"/>
          <p:cNvCxnSpPr/>
          <p:nvPr/>
        </p:nvCxnSpPr>
        <p:spPr>
          <a:xfrm>
            <a:off x="2030650" y="1330025"/>
            <a:ext cx="213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and delta rule</a:t>
            </a:r>
            <a:endParaRPr/>
          </a:p>
        </p:txBody>
      </p:sp>
      <p:sp>
        <p:nvSpPr>
          <p:cNvPr id="192" name="Google Shape;192;p35"/>
          <p:cNvSpPr txBox="1">
            <a:spLocks noGrp="1"/>
          </p:cNvSpPr>
          <p:nvPr>
            <p:ph type="body" idx="1"/>
          </p:nvPr>
        </p:nvSpPr>
        <p:spPr>
          <a:xfrm>
            <a:off x="311700" y="1152475"/>
            <a:ext cx="8520600" cy="3628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This rule is suitable for non linear also</a:t>
            </a:r>
            <a:endParaRPr/>
          </a:p>
          <a:p>
            <a:pPr marL="457200" lvl="0" indent="-342900" algn="just" rtl="0">
              <a:lnSpc>
                <a:spcPct val="150000"/>
              </a:lnSpc>
              <a:spcBef>
                <a:spcPts val="0"/>
              </a:spcBef>
              <a:spcAft>
                <a:spcPts val="0"/>
              </a:spcAft>
              <a:buSzPts val="1800"/>
              <a:buChar char="●"/>
            </a:pPr>
            <a:r>
              <a:rPr lang="en"/>
              <a:t>If the training examples are not linearly separable, the delta rule converges toward a best-fit approximation to the target concept</a:t>
            </a:r>
            <a:endParaRPr/>
          </a:p>
          <a:p>
            <a:pPr marL="457200" lvl="0" indent="-342900" algn="just" rtl="0">
              <a:lnSpc>
                <a:spcPct val="150000"/>
              </a:lnSpc>
              <a:spcBef>
                <a:spcPts val="0"/>
              </a:spcBef>
              <a:spcAft>
                <a:spcPts val="0"/>
              </a:spcAft>
              <a:buSzPts val="1800"/>
              <a:buChar char="●"/>
            </a:pPr>
            <a:r>
              <a:rPr lang="en">
                <a:solidFill>
                  <a:schemeClr val="dk1"/>
                </a:solidFill>
              </a:rPr>
              <a:t>The key idea behind the delta rule is to use </a:t>
            </a:r>
            <a:r>
              <a:rPr lang="en" b="1" i="1">
                <a:solidFill>
                  <a:schemeClr val="dk1"/>
                </a:solidFill>
              </a:rPr>
              <a:t>gradient descent </a:t>
            </a:r>
            <a:r>
              <a:rPr lang="en">
                <a:solidFill>
                  <a:schemeClr val="dk1"/>
                </a:solidFill>
              </a:rPr>
              <a:t>to search the hypothesis space of possible weight vectors to find the weights that best fit the training examples.</a:t>
            </a:r>
            <a:endParaRPr>
              <a:solidFill>
                <a:schemeClr val="dk1"/>
              </a:solidFill>
            </a:endParaRPr>
          </a:p>
          <a:p>
            <a:pPr marL="457200" lvl="0" indent="-342900" algn="just" rtl="0">
              <a:lnSpc>
                <a:spcPct val="150000"/>
              </a:lnSpc>
              <a:spcBef>
                <a:spcPts val="0"/>
              </a:spcBef>
              <a:spcAft>
                <a:spcPts val="0"/>
              </a:spcAft>
              <a:buSzPts val="1800"/>
              <a:buChar char="●"/>
            </a:pPr>
            <a:r>
              <a:rPr lang="en">
                <a:solidFill>
                  <a:schemeClr val="dk1"/>
                </a:solidFill>
              </a:rPr>
              <a:t>Gradient descent provides the basis for the BACKPROPAGATION algorithm, which can learn networks with many interconnected units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body" idx="1"/>
          </p:nvPr>
        </p:nvSpPr>
        <p:spPr>
          <a:xfrm>
            <a:off x="311700" y="523750"/>
            <a:ext cx="8520600" cy="44721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a:solidFill>
                  <a:srgbClr val="000000"/>
                </a:solidFill>
              </a:rPr>
              <a:t>The delta training rule is best understood by considering the task of training an  unthreshold</a:t>
            </a:r>
            <a:r>
              <a:rPr lang="en" b="1" i="1">
                <a:solidFill>
                  <a:srgbClr val="000000"/>
                </a:solidFill>
              </a:rPr>
              <a:t> </a:t>
            </a:r>
            <a:r>
              <a:rPr lang="en">
                <a:solidFill>
                  <a:srgbClr val="000000"/>
                </a:solidFill>
              </a:rPr>
              <a:t>perceptron; </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The output </a:t>
            </a:r>
            <a:r>
              <a:rPr lang="en" b="1" i="1">
                <a:solidFill>
                  <a:srgbClr val="000000"/>
                </a:solidFill>
              </a:rPr>
              <a:t>o </a:t>
            </a:r>
            <a:r>
              <a:rPr lang="en">
                <a:solidFill>
                  <a:srgbClr val="000000"/>
                </a:solidFill>
              </a:rPr>
              <a:t>is given by</a:t>
            </a:r>
            <a:endParaRPr sz="1100">
              <a:solidFill>
                <a:srgbClr val="000000"/>
              </a:solidFill>
            </a:endParaRPr>
          </a:p>
          <a:p>
            <a:pPr marL="457200" lvl="0" indent="0" algn="just" rtl="0">
              <a:lnSpc>
                <a:spcPct val="150000"/>
              </a:lnSpc>
              <a:spcBef>
                <a:spcPts val="1600"/>
              </a:spcBef>
              <a:spcAft>
                <a:spcPts val="0"/>
              </a:spcAft>
              <a:buNone/>
            </a:pPr>
            <a:endParaRPr>
              <a:solidFill>
                <a:srgbClr val="000000"/>
              </a:solidFill>
            </a:endParaRPr>
          </a:p>
          <a:p>
            <a:pPr marL="457200" lvl="0" indent="-342900" algn="just" rtl="0">
              <a:lnSpc>
                <a:spcPct val="150000"/>
              </a:lnSpc>
              <a:spcBef>
                <a:spcPts val="1600"/>
              </a:spcBef>
              <a:spcAft>
                <a:spcPts val="0"/>
              </a:spcAft>
              <a:buClr>
                <a:srgbClr val="000000"/>
              </a:buClr>
              <a:buSzPts val="1800"/>
              <a:buChar char="●"/>
            </a:pPr>
            <a:r>
              <a:rPr lang="en">
                <a:solidFill>
                  <a:srgbClr val="000000"/>
                </a:solidFill>
              </a:rPr>
              <a:t>To compute error</a:t>
            </a:r>
            <a:endParaRPr>
              <a:solidFill>
                <a:srgbClr val="000000"/>
              </a:solidFill>
            </a:endParaRPr>
          </a:p>
        </p:txBody>
      </p:sp>
      <p:pic>
        <p:nvPicPr>
          <p:cNvPr id="198" name="Google Shape;198;p36"/>
          <p:cNvPicPr preferRelativeResize="0"/>
          <p:nvPr/>
        </p:nvPicPr>
        <p:blipFill>
          <a:blip r:embed="rId3">
            <a:alphaModFix/>
          </a:blip>
          <a:stretch>
            <a:fillRect/>
          </a:stretch>
        </p:blipFill>
        <p:spPr>
          <a:xfrm>
            <a:off x="3053955" y="1735350"/>
            <a:ext cx="2279500" cy="724500"/>
          </a:xfrm>
          <a:prstGeom prst="rect">
            <a:avLst/>
          </a:prstGeom>
          <a:noFill/>
          <a:ln>
            <a:noFill/>
          </a:ln>
        </p:spPr>
      </p:pic>
      <p:pic>
        <p:nvPicPr>
          <p:cNvPr id="199" name="Google Shape;199;p36"/>
          <p:cNvPicPr preferRelativeResize="0"/>
          <p:nvPr/>
        </p:nvPicPr>
        <p:blipFill>
          <a:blip r:embed="rId4">
            <a:alphaModFix/>
          </a:blip>
          <a:stretch>
            <a:fillRect/>
          </a:stretch>
        </p:blipFill>
        <p:spPr>
          <a:xfrm>
            <a:off x="1726275" y="3114600"/>
            <a:ext cx="4934850" cy="13478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7"/>
          <p:cNvPicPr preferRelativeResize="0"/>
          <p:nvPr/>
        </p:nvPicPr>
        <p:blipFill>
          <a:blip r:embed="rId3">
            <a:alphaModFix/>
          </a:blip>
          <a:stretch>
            <a:fillRect/>
          </a:stretch>
        </p:blipFill>
        <p:spPr>
          <a:xfrm>
            <a:off x="0" y="365894"/>
            <a:ext cx="8520600" cy="3416399"/>
          </a:xfrm>
          <a:prstGeom prst="rect">
            <a:avLst/>
          </a:prstGeom>
          <a:noFill/>
          <a:ln>
            <a:noFill/>
          </a:ln>
        </p:spPr>
      </p:pic>
      <p:pic>
        <p:nvPicPr>
          <p:cNvPr id="207" name="Google Shape;207;p37"/>
          <p:cNvPicPr preferRelativeResize="0"/>
          <p:nvPr/>
        </p:nvPicPr>
        <p:blipFill>
          <a:blip r:embed="rId4">
            <a:alphaModFix/>
          </a:blip>
          <a:stretch>
            <a:fillRect/>
          </a:stretch>
        </p:blipFill>
        <p:spPr>
          <a:xfrm>
            <a:off x="866275" y="4117300"/>
            <a:ext cx="6972300" cy="93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body" idx="1"/>
          </p:nvPr>
        </p:nvSpPr>
        <p:spPr>
          <a:xfrm>
            <a:off x="345567" y="430282"/>
            <a:ext cx="8520600" cy="3811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en" dirty="0">
                <a:solidFill>
                  <a:schemeClr val="dk1"/>
                </a:solidFill>
              </a:rPr>
              <a:t>Gradient descent search determines </a:t>
            </a:r>
            <a:r>
              <a:rPr lang="en" dirty="0">
                <a:solidFill>
                  <a:srgbClr val="FF0000"/>
                </a:solidFill>
              </a:rPr>
              <a:t>a weight vector that minimizes </a:t>
            </a:r>
            <a:r>
              <a:rPr lang="en" b="1" i="1" dirty="0">
                <a:solidFill>
                  <a:srgbClr val="FF0000"/>
                </a:solidFill>
              </a:rPr>
              <a:t>E</a:t>
            </a:r>
            <a:r>
              <a:rPr lang="en" b="1" i="1" dirty="0">
                <a:solidFill>
                  <a:schemeClr val="dk1"/>
                </a:solidFill>
              </a:rPr>
              <a:t> </a:t>
            </a:r>
            <a:r>
              <a:rPr lang="en" dirty="0">
                <a:solidFill>
                  <a:schemeClr val="dk1"/>
                </a:solidFill>
              </a:rPr>
              <a:t>by</a:t>
            </a:r>
            <a:endParaRPr dirty="0">
              <a:solidFill>
                <a:schemeClr val="dk1"/>
              </a:solidFill>
            </a:endParaRPr>
          </a:p>
          <a:p>
            <a:pPr marL="0" lvl="0" indent="0" algn="just" rtl="0">
              <a:lnSpc>
                <a:spcPct val="150000"/>
              </a:lnSpc>
              <a:spcBef>
                <a:spcPts val="1600"/>
              </a:spcBef>
              <a:spcAft>
                <a:spcPts val="0"/>
              </a:spcAft>
              <a:buClr>
                <a:schemeClr val="dk1"/>
              </a:buClr>
              <a:buSzPts val="1100"/>
              <a:buFont typeface="Arial"/>
              <a:buNone/>
            </a:pPr>
            <a:r>
              <a:rPr lang="en" dirty="0">
                <a:solidFill>
                  <a:schemeClr val="dk1"/>
                </a:solidFill>
              </a:rPr>
              <a:t>        starting with </a:t>
            </a:r>
            <a:r>
              <a:rPr lang="en" dirty="0">
                <a:solidFill>
                  <a:srgbClr val="FF0000"/>
                </a:solidFill>
              </a:rPr>
              <a:t>an arbitrary initial weight vector</a:t>
            </a:r>
            <a:r>
              <a:rPr lang="en" dirty="0">
                <a:solidFill>
                  <a:schemeClr val="dk1"/>
                </a:solidFill>
              </a:rPr>
              <a:t>, then repeatedly </a:t>
            </a:r>
            <a:r>
              <a:rPr lang="en" dirty="0">
                <a:solidFill>
                  <a:srgbClr val="FF0000"/>
                </a:solidFill>
              </a:rPr>
              <a:t>modifying it in</a:t>
            </a:r>
            <a:endParaRPr dirty="0">
              <a:solidFill>
                <a:srgbClr val="FF0000"/>
              </a:solidFill>
            </a:endParaRPr>
          </a:p>
          <a:p>
            <a:pPr marL="0" lvl="0" indent="0" algn="just" rtl="0">
              <a:lnSpc>
                <a:spcPct val="150000"/>
              </a:lnSpc>
              <a:spcBef>
                <a:spcPts val="1600"/>
              </a:spcBef>
              <a:spcAft>
                <a:spcPts val="0"/>
              </a:spcAft>
              <a:buNone/>
            </a:pPr>
            <a:r>
              <a:rPr lang="en" dirty="0">
                <a:solidFill>
                  <a:srgbClr val="FF0000"/>
                </a:solidFill>
              </a:rPr>
              <a:t>        small steps</a:t>
            </a:r>
            <a:r>
              <a:rPr lang="en" dirty="0">
                <a:solidFill>
                  <a:schemeClr val="dk1"/>
                </a:solidFill>
              </a:rPr>
              <a:t>. </a:t>
            </a:r>
            <a:endParaRPr dirty="0">
              <a:solidFill>
                <a:schemeClr val="dk1"/>
              </a:solidFill>
            </a:endParaRPr>
          </a:p>
          <a:p>
            <a:pPr marL="457200" lvl="0" indent="-342900" algn="just" rtl="0">
              <a:lnSpc>
                <a:spcPct val="150000"/>
              </a:lnSpc>
              <a:spcBef>
                <a:spcPts val="1600"/>
              </a:spcBef>
              <a:spcAft>
                <a:spcPts val="0"/>
              </a:spcAft>
              <a:buClr>
                <a:schemeClr val="dk1"/>
              </a:buClr>
              <a:buSzPts val="1800"/>
              <a:buChar char="●"/>
            </a:pPr>
            <a:r>
              <a:rPr lang="en" dirty="0">
                <a:solidFill>
                  <a:schemeClr val="dk1"/>
                </a:solidFill>
              </a:rPr>
              <a:t>At each step, the weight vector is altered in the direction that produces</a:t>
            </a:r>
            <a:endParaRPr dirty="0">
              <a:solidFill>
                <a:schemeClr val="dk1"/>
              </a:solidFill>
            </a:endParaRPr>
          </a:p>
          <a:p>
            <a:pPr marL="0" lvl="0" indent="0" algn="just" rtl="0">
              <a:lnSpc>
                <a:spcPct val="150000"/>
              </a:lnSpc>
              <a:spcBef>
                <a:spcPts val="1600"/>
              </a:spcBef>
              <a:spcAft>
                <a:spcPts val="0"/>
              </a:spcAft>
              <a:buNone/>
            </a:pPr>
            <a:r>
              <a:rPr lang="en" dirty="0">
                <a:solidFill>
                  <a:schemeClr val="dk1"/>
                </a:solidFill>
              </a:rPr>
              <a:t>       the steepest descent along the error surface</a:t>
            </a:r>
            <a:r>
              <a:rPr lang="en" b="1" i="1" dirty="0">
                <a:solidFill>
                  <a:schemeClr val="dk1"/>
                </a:solidFill>
              </a:rPr>
              <a:t>. </a:t>
            </a:r>
            <a:endParaRPr b="1" i="1" dirty="0">
              <a:solidFill>
                <a:schemeClr val="dk1"/>
              </a:solidFill>
            </a:endParaRPr>
          </a:p>
          <a:p>
            <a:pPr marL="457200" lvl="0" indent="-342900" algn="just" rtl="0">
              <a:lnSpc>
                <a:spcPct val="150000"/>
              </a:lnSpc>
              <a:spcBef>
                <a:spcPts val="1600"/>
              </a:spcBef>
              <a:spcAft>
                <a:spcPts val="0"/>
              </a:spcAft>
              <a:buClr>
                <a:schemeClr val="dk1"/>
              </a:buClr>
              <a:buSzPts val="1800"/>
              <a:buChar char="●"/>
            </a:pPr>
            <a:r>
              <a:rPr lang="en" dirty="0">
                <a:solidFill>
                  <a:schemeClr val="dk1"/>
                </a:solidFill>
              </a:rPr>
              <a:t>This process continues until the global minimum error is reached</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DERIVATION OF THE GRADIENT DESCENT RULE</a:t>
            </a:r>
            <a:endParaRPr sz="1800"/>
          </a:p>
        </p:txBody>
      </p:sp>
      <p:sp>
        <p:nvSpPr>
          <p:cNvPr id="218" name="Google Shape;218;p39"/>
          <p:cNvSpPr txBox="1">
            <a:spLocks noGrp="1"/>
          </p:cNvSpPr>
          <p:nvPr>
            <p:ph type="body" idx="1"/>
          </p:nvPr>
        </p:nvSpPr>
        <p:spPr>
          <a:xfrm>
            <a:off x="83100" y="542875"/>
            <a:ext cx="8946900" cy="445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 weight update rule for gradient descent is</a:t>
            </a:r>
            <a:endParaRPr>
              <a:solidFill>
                <a:srgbClr val="000000"/>
              </a:solidFill>
            </a:endParaRPr>
          </a:p>
          <a:p>
            <a:pPr marL="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The derivation of the above rule is given below:</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After assuming initial values for weight vector, we update the w as below</a:t>
            </a:r>
            <a:endParaRPr>
              <a:solidFill>
                <a:srgbClr val="000000"/>
              </a:solidFill>
            </a:endParaRPr>
          </a:p>
          <a:p>
            <a:pPr marL="457200" lvl="0" indent="0" algn="l" rtl="0">
              <a:spcBef>
                <a:spcPts val="1600"/>
              </a:spcBef>
              <a:spcAft>
                <a:spcPts val="0"/>
              </a:spcAft>
              <a:buNone/>
            </a:pPr>
            <a:r>
              <a:rPr lang="en">
                <a:solidFill>
                  <a:srgbClr val="000000"/>
                </a:solidFill>
              </a:rPr>
              <a:t>								</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r>
              <a:rPr lang="en">
                <a:solidFill>
                  <a:srgbClr val="000000"/>
                </a:solidFill>
              </a:rPr>
              <a:t>WHERE</a:t>
            </a:r>
            <a:endParaRPr>
              <a:solidFill>
                <a:srgbClr val="000000"/>
              </a:solidFill>
            </a:endParaRPr>
          </a:p>
          <a:p>
            <a:pPr marL="457200" lvl="0" indent="0" algn="l" rtl="0">
              <a:spcBef>
                <a:spcPts val="1600"/>
              </a:spcBef>
              <a:spcAft>
                <a:spcPts val="0"/>
              </a:spcAft>
              <a:buNone/>
            </a:pPr>
            <a:r>
              <a:rPr lang="en">
                <a:solidFill>
                  <a:srgbClr val="000000"/>
                </a:solidFill>
              </a:rPr>
              <a:t>								OR        </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19" name="Google Shape;219;p39"/>
          <p:cNvPicPr preferRelativeResize="0"/>
          <p:nvPr/>
        </p:nvPicPr>
        <p:blipFill>
          <a:blip r:embed="rId3">
            <a:alphaModFix/>
          </a:blip>
          <a:stretch>
            <a:fillRect/>
          </a:stretch>
        </p:blipFill>
        <p:spPr>
          <a:xfrm>
            <a:off x="5764256" y="974831"/>
            <a:ext cx="3155925" cy="687300"/>
          </a:xfrm>
          <a:prstGeom prst="rect">
            <a:avLst/>
          </a:prstGeom>
          <a:noFill/>
          <a:ln>
            <a:noFill/>
          </a:ln>
        </p:spPr>
      </p:pic>
      <p:pic>
        <p:nvPicPr>
          <p:cNvPr id="220" name="Google Shape;220;p39"/>
          <p:cNvPicPr preferRelativeResize="0"/>
          <p:nvPr/>
        </p:nvPicPr>
        <p:blipFill>
          <a:blip r:embed="rId4">
            <a:alphaModFix/>
          </a:blip>
          <a:stretch>
            <a:fillRect/>
          </a:stretch>
        </p:blipFill>
        <p:spPr>
          <a:xfrm>
            <a:off x="3410959" y="2655150"/>
            <a:ext cx="2291200" cy="401375"/>
          </a:xfrm>
          <a:prstGeom prst="rect">
            <a:avLst/>
          </a:prstGeom>
          <a:noFill/>
          <a:ln>
            <a:noFill/>
          </a:ln>
        </p:spPr>
      </p:pic>
      <p:pic>
        <p:nvPicPr>
          <p:cNvPr id="221" name="Google Shape;221;p39"/>
          <p:cNvPicPr preferRelativeResize="0"/>
          <p:nvPr/>
        </p:nvPicPr>
        <p:blipFill>
          <a:blip r:embed="rId5">
            <a:alphaModFix/>
          </a:blip>
          <a:stretch>
            <a:fillRect/>
          </a:stretch>
        </p:blipFill>
        <p:spPr>
          <a:xfrm>
            <a:off x="1738025" y="3863100"/>
            <a:ext cx="1834850" cy="572700"/>
          </a:xfrm>
          <a:prstGeom prst="rect">
            <a:avLst/>
          </a:prstGeom>
          <a:noFill/>
          <a:ln>
            <a:noFill/>
          </a:ln>
        </p:spPr>
      </p:pic>
      <p:pic>
        <p:nvPicPr>
          <p:cNvPr id="222" name="Google Shape;222;p39"/>
          <p:cNvPicPr preferRelativeResize="0"/>
          <p:nvPr/>
        </p:nvPicPr>
        <p:blipFill>
          <a:blip r:embed="rId6">
            <a:alphaModFix/>
          </a:blip>
          <a:stretch>
            <a:fillRect/>
          </a:stretch>
        </p:blipFill>
        <p:spPr>
          <a:xfrm>
            <a:off x="5280675" y="3703725"/>
            <a:ext cx="2056200" cy="82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0"/>
          <p:cNvPicPr preferRelativeResize="0"/>
          <p:nvPr/>
        </p:nvPicPr>
        <p:blipFill>
          <a:blip r:embed="rId3">
            <a:alphaModFix/>
          </a:blip>
          <a:stretch>
            <a:fillRect/>
          </a:stretch>
        </p:blipFill>
        <p:spPr>
          <a:xfrm>
            <a:off x="182402" y="115450"/>
            <a:ext cx="4800575" cy="4745875"/>
          </a:xfrm>
          <a:prstGeom prst="rect">
            <a:avLst/>
          </a:prstGeom>
          <a:noFill/>
          <a:ln>
            <a:noFill/>
          </a:ln>
        </p:spPr>
      </p:pic>
      <p:pic>
        <p:nvPicPr>
          <p:cNvPr id="228" name="Google Shape;228;p40"/>
          <p:cNvPicPr preferRelativeResize="0"/>
          <p:nvPr/>
        </p:nvPicPr>
        <p:blipFill>
          <a:blip r:embed="rId4">
            <a:alphaModFix/>
          </a:blip>
          <a:stretch>
            <a:fillRect/>
          </a:stretch>
        </p:blipFill>
        <p:spPr>
          <a:xfrm>
            <a:off x="5928165" y="2556025"/>
            <a:ext cx="2688950" cy="804575"/>
          </a:xfrm>
          <a:prstGeom prst="rect">
            <a:avLst/>
          </a:prstGeom>
          <a:noFill/>
          <a:ln>
            <a:noFill/>
          </a:ln>
        </p:spPr>
      </p:pic>
      <p:sp>
        <p:nvSpPr>
          <p:cNvPr id="229" name="Google Shape;229;p40"/>
          <p:cNvSpPr txBox="1"/>
          <p:nvPr/>
        </p:nvSpPr>
        <p:spPr>
          <a:xfrm>
            <a:off x="5928175" y="3591475"/>
            <a:ext cx="28791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td  is constant value, result is 0</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dw/dw = 1, hence vector w is 1</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algorithm</a:t>
            </a:r>
            <a:endParaRPr/>
          </a:p>
        </p:txBody>
      </p:sp>
      <p:sp>
        <p:nvSpPr>
          <p:cNvPr id="235" name="Google Shape;23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6" name="Google Shape;236;p41"/>
          <p:cNvPicPr preferRelativeResize="0"/>
          <p:nvPr/>
        </p:nvPicPr>
        <p:blipFill>
          <a:blip r:embed="rId3">
            <a:alphaModFix/>
          </a:blip>
          <a:stretch>
            <a:fillRect/>
          </a:stretch>
        </p:blipFill>
        <p:spPr>
          <a:xfrm>
            <a:off x="155050" y="641850"/>
            <a:ext cx="8882025" cy="403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xfrm>
            <a:off x="311700" y="1152475"/>
            <a:ext cx="8520600" cy="37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Artificial Neural Network (ANNs) provide a general, practical method for learning real-valued (continuous,always numeric), discrete-valued(numeric or categorical)  and vector-valued functions from examples.</a:t>
            </a:r>
            <a:endParaRPr/>
          </a:p>
          <a:p>
            <a:pPr marL="457200" lvl="0" indent="-342900" algn="just" rtl="0">
              <a:lnSpc>
                <a:spcPct val="150000"/>
              </a:lnSpc>
              <a:spcBef>
                <a:spcPts val="0"/>
              </a:spcBef>
              <a:spcAft>
                <a:spcPts val="0"/>
              </a:spcAft>
              <a:buSzPts val="1800"/>
              <a:buChar char="●"/>
            </a:pPr>
            <a:r>
              <a:rPr lang="en"/>
              <a:t>Algorithms such as BACKPROPAGATION use gradient descent to tune network parameters to best fit a training set of input - output pairs.</a:t>
            </a:r>
            <a:endParaRPr/>
          </a:p>
          <a:p>
            <a:pPr marL="457200" lvl="0" indent="-342900" algn="just" rtl="0">
              <a:lnSpc>
                <a:spcPct val="150000"/>
              </a:lnSpc>
              <a:spcBef>
                <a:spcPts val="0"/>
              </a:spcBef>
              <a:spcAft>
                <a:spcPts val="0"/>
              </a:spcAft>
              <a:buSzPts val="1800"/>
              <a:buChar char="●"/>
            </a:pPr>
            <a:r>
              <a:rPr lang="en"/>
              <a:t>ANN learning is robust to errors in the training data &amp; has been successfully applied to problems such as interpreting visual scenes, speech recognition and learning robot control strategies.</a:t>
            </a:r>
            <a:endParaRPr/>
          </a:p>
          <a:p>
            <a:pPr marL="0" lvl="0" indent="0" algn="l" rtl="0">
              <a:spcBef>
                <a:spcPts val="1600"/>
              </a:spcBef>
              <a:spcAft>
                <a:spcPts val="160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STOCHASTIC APPROXIMATION TO GRADIENT DESCENT</a:t>
            </a:r>
            <a:endParaRPr sz="1800"/>
          </a:p>
        </p:txBody>
      </p:sp>
      <p:sp>
        <p:nvSpPr>
          <p:cNvPr id="242" name="Google Shape;242;p42"/>
          <p:cNvSpPr txBox="1">
            <a:spLocks noGrp="1"/>
          </p:cNvSpPr>
          <p:nvPr>
            <p:ph type="body" idx="1"/>
          </p:nvPr>
        </p:nvSpPr>
        <p:spPr>
          <a:xfrm>
            <a:off x="83100" y="551550"/>
            <a:ext cx="8950800" cy="40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457200" lvl="0" indent="0" algn="just" rtl="0">
              <a:lnSpc>
                <a:spcPct val="150000"/>
              </a:lnSpc>
              <a:spcBef>
                <a:spcPts val="1600"/>
              </a:spcBef>
              <a:spcAft>
                <a:spcPts val="0"/>
              </a:spcAft>
              <a:buNone/>
            </a:pPr>
            <a:endParaRPr>
              <a:solidFill>
                <a:schemeClr val="dk1"/>
              </a:solidFill>
            </a:endParaRPr>
          </a:p>
          <a:p>
            <a:pPr marL="457200" lvl="0" indent="-342900" algn="just" rtl="0">
              <a:lnSpc>
                <a:spcPct val="150000"/>
              </a:lnSpc>
              <a:spcBef>
                <a:spcPts val="1600"/>
              </a:spcBef>
              <a:spcAft>
                <a:spcPts val="0"/>
              </a:spcAft>
              <a:buClr>
                <a:schemeClr val="dk1"/>
              </a:buClr>
              <a:buSzPts val="1800"/>
              <a:buChar char="●"/>
            </a:pPr>
            <a:r>
              <a:rPr lang="en">
                <a:solidFill>
                  <a:schemeClr val="dk1"/>
                </a:solidFill>
              </a:rPr>
              <a:t>The gradient descent training rule computes weight updates after summing over all</a:t>
            </a:r>
            <a:r>
              <a:rPr lang="en" b="1" i="1">
                <a:solidFill>
                  <a:schemeClr val="dk1"/>
                </a:solidFill>
              </a:rPr>
              <a:t> </a:t>
            </a:r>
            <a:r>
              <a:rPr lang="en">
                <a:solidFill>
                  <a:schemeClr val="dk1"/>
                </a:solidFill>
              </a:rPr>
              <a:t>the training examples in D</a:t>
            </a:r>
            <a:endParaRPr>
              <a:solidFill>
                <a:schemeClr val="dk1"/>
              </a:solidFill>
            </a:endParaRPr>
          </a:p>
          <a:p>
            <a:pPr marL="457200" lvl="0" indent="-342900" algn="just" rtl="0">
              <a:lnSpc>
                <a:spcPct val="150000"/>
              </a:lnSpc>
              <a:spcBef>
                <a:spcPts val="0"/>
              </a:spcBef>
              <a:spcAft>
                <a:spcPts val="0"/>
              </a:spcAft>
              <a:buClr>
                <a:schemeClr val="dk1"/>
              </a:buClr>
              <a:buSzPts val="1800"/>
              <a:buChar char="●"/>
            </a:pPr>
            <a:r>
              <a:rPr lang="en">
                <a:solidFill>
                  <a:schemeClr val="dk1"/>
                </a:solidFill>
              </a:rPr>
              <a:t>The idea behind stochastic gradient descent is to approximate this gradient descent search by updating weights incrementally, following the calculation of the error for </a:t>
            </a:r>
            <a:r>
              <a:rPr lang="en" b="1" i="1">
                <a:solidFill>
                  <a:schemeClr val="dk1"/>
                </a:solidFill>
              </a:rPr>
              <a:t>each </a:t>
            </a:r>
            <a:r>
              <a:rPr lang="en">
                <a:solidFill>
                  <a:schemeClr val="dk1"/>
                </a:solidFill>
              </a:rPr>
              <a:t>individual example.</a:t>
            </a:r>
            <a:endParaRPr>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43" name="Google Shape;243;p42"/>
          <p:cNvPicPr preferRelativeResize="0"/>
          <p:nvPr/>
        </p:nvPicPr>
        <p:blipFill>
          <a:blip r:embed="rId3">
            <a:alphaModFix/>
          </a:blip>
          <a:stretch>
            <a:fillRect/>
          </a:stretch>
        </p:blipFill>
        <p:spPr>
          <a:xfrm>
            <a:off x="92075" y="757800"/>
            <a:ext cx="8950725" cy="781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831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Differences between standard gradient descent and stochastic gradient descent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9" name="Google Shape;249;p43"/>
          <p:cNvSpPr txBox="1">
            <a:spLocks noGrp="1"/>
          </p:cNvSpPr>
          <p:nvPr>
            <p:ph type="body" idx="1"/>
          </p:nvPr>
        </p:nvSpPr>
        <p:spPr>
          <a:xfrm>
            <a:off x="166750" y="1152475"/>
            <a:ext cx="8863200" cy="37986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chemeClr val="dk1"/>
              </a:buClr>
              <a:buSzPts val="1800"/>
              <a:buChar char="●"/>
            </a:pPr>
            <a:r>
              <a:rPr lang="en">
                <a:solidFill>
                  <a:schemeClr val="dk1"/>
                </a:solidFill>
              </a:rPr>
              <a:t>In standard gradient descent, the error is summed over all examples before updating weights, whereas in stochastic gradient descent weights are updated upon. Summing examining each over multiple examples in standard gradient training example.</a:t>
            </a:r>
            <a:endParaRPr>
              <a:solidFill>
                <a:schemeClr val="dk1"/>
              </a:solidFill>
            </a:endParaRPr>
          </a:p>
          <a:p>
            <a:pPr marL="457200" lvl="0" indent="0" algn="just" rtl="0">
              <a:lnSpc>
                <a:spcPct val="100000"/>
              </a:lnSpc>
              <a:spcBef>
                <a:spcPts val="0"/>
              </a:spcBef>
              <a:spcAft>
                <a:spcPts val="0"/>
              </a:spcAft>
              <a:buNone/>
            </a:pPr>
            <a:endParaRPr>
              <a:solidFill>
                <a:schemeClr val="dk1"/>
              </a:solidFill>
            </a:endParaRPr>
          </a:p>
          <a:p>
            <a:pPr marL="457200" lvl="0" indent="-342900" algn="just" rtl="0">
              <a:lnSpc>
                <a:spcPct val="100000"/>
              </a:lnSpc>
              <a:spcBef>
                <a:spcPts val="0"/>
              </a:spcBef>
              <a:spcAft>
                <a:spcPts val="0"/>
              </a:spcAft>
              <a:buClr>
                <a:schemeClr val="dk1"/>
              </a:buClr>
              <a:buSzPts val="1800"/>
              <a:buChar char="●"/>
            </a:pPr>
            <a:r>
              <a:rPr lang="en">
                <a:solidFill>
                  <a:schemeClr val="dk1"/>
                </a:solidFill>
              </a:rPr>
              <a:t>Summing examining each over multiple examples in standard gradient training example. descent requires more computation per weight update step. On the other hand, because it uses the true gradient, standard gradient descent is often used with a larger step size per weight update than stochastic gradient descent.</a:t>
            </a:r>
            <a:endParaRPr>
              <a:solidFill>
                <a:schemeClr val="dk1"/>
              </a:solidFill>
            </a:endParaRPr>
          </a:p>
          <a:p>
            <a:pPr marL="457200" lvl="0" indent="0" algn="just" rtl="0">
              <a:lnSpc>
                <a:spcPct val="100000"/>
              </a:lnSpc>
              <a:spcBef>
                <a:spcPts val="0"/>
              </a:spcBef>
              <a:spcAft>
                <a:spcPts val="0"/>
              </a:spcAft>
              <a:buNone/>
            </a:pPr>
            <a:endParaRPr>
              <a:solidFill>
                <a:schemeClr val="dk1"/>
              </a:solidFill>
            </a:endParaRPr>
          </a:p>
          <a:p>
            <a:pPr marL="457200" lvl="0" indent="-342900" algn="just" rtl="0">
              <a:lnSpc>
                <a:spcPct val="100000"/>
              </a:lnSpc>
              <a:spcBef>
                <a:spcPts val="0"/>
              </a:spcBef>
              <a:spcAft>
                <a:spcPts val="0"/>
              </a:spcAft>
              <a:buClr>
                <a:schemeClr val="dk1"/>
              </a:buClr>
              <a:buSzPts val="1800"/>
              <a:buChar char="●"/>
            </a:pPr>
            <a:r>
              <a:rPr lang="en">
                <a:solidFill>
                  <a:schemeClr val="dk1"/>
                </a:solidFill>
              </a:rPr>
              <a:t>In cases where there are multiple local minima with respect to </a:t>
            </a:r>
            <a:r>
              <a:rPr lang="en" b="1" i="1">
                <a:solidFill>
                  <a:schemeClr val="dk1"/>
                </a:solidFill>
              </a:rPr>
              <a:t>E ( w ), </a:t>
            </a:r>
            <a:r>
              <a:rPr lang="en">
                <a:solidFill>
                  <a:schemeClr val="dk1"/>
                </a:solidFill>
              </a:rPr>
              <a:t>stochastic gradient descent can sometimes avoid falling into these local minima because it uses the various </a:t>
            </a:r>
            <a:r>
              <a:rPr lang="en" b="1" i="1">
                <a:solidFill>
                  <a:schemeClr val="dk1"/>
                </a:solidFill>
              </a:rPr>
              <a:t>∇E </a:t>
            </a:r>
            <a:r>
              <a:rPr lang="en" sz="1000" b="1" i="1">
                <a:solidFill>
                  <a:schemeClr val="dk1"/>
                </a:solidFill>
              </a:rPr>
              <a:t>d</a:t>
            </a:r>
            <a:r>
              <a:rPr lang="en" b="1" i="1">
                <a:solidFill>
                  <a:schemeClr val="dk1"/>
                </a:solidFill>
              </a:rPr>
              <a:t> ( w )</a:t>
            </a:r>
            <a:r>
              <a:rPr lang="en">
                <a:solidFill>
                  <a:schemeClr val="dk1"/>
                </a:solidFill>
              </a:rPr>
              <a:t>rather than </a:t>
            </a:r>
            <a:r>
              <a:rPr lang="en" b="1" i="1">
                <a:solidFill>
                  <a:schemeClr val="dk1"/>
                </a:solidFill>
              </a:rPr>
              <a:t>∇E ( w )</a:t>
            </a:r>
            <a:r>
              <a:rPr lang="en">
                <a:solidFill>
                  <a:schemeClr val="dk1"/>
                </a:solidFill>
              </a:rPr>
              <a:t>to guide its search.</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MULTILAYER NETWORKS AND THE BACKPROPAGATION ALGORITHM</a:t>
            </a:r>
            <a:endParaRPr sz="1800"/>
          </a:p>
        </p:txBody>
      </p:sp>
      <p:sp>
        <p:nvSpPr>
          <p:cNvPr id="255" name="Google Shape;25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
                <a:solidFill>
                  <a:schemeClr val="dk1"/>
                </a:solidFill>
              </a:rPr>
              <a:t>Single perceptrons can only express linear decision surfaces</a:t>
            </a:r>
            <a:endParaRPr>
              <a:solidFill>
                <a:schemeClr val="dk1"/>
              </a:solidFill>
            </a:endParaRPr>
          </a:p>
          <a:p>
            <a:pPr marL="457200" lvl="0" indent="-342900" algn="just" rtl="0">
              <a:spcBef>
                <a:spcPts val="0"/>
              </a:spcBef>
              <a:spcAft>
                <a:spcPts val="0"/>
              </a:spcAft>
              <a:buClr>
                <a:schemeClr val="dk1"/>
              </a:buClr>
              <a:buSzPts val="1800"/>
              <a:buChar char="●"/>
            </a:pPr>
            <a:r>
              <a:rPr lang="en">
                <a:solidFill>
                  <a:schemeClr val="dk1"/>
                </a:solidFill>
              </a:rPr>
              <a:t>The kind of multilayer networks learned by the BACKPROPAGATION algorithm are capable of expressing a rich variety of nonlinear decision surfaces</a:t>
            </a:r>
            <a:endParaRPr>
              <a:solidFill>
                <a:schemeClr val="dk1"/>
              </a:solidFill>
            </a:endParaRPr>
          </a:p>
          <a:p>
            <a:pPr marL="457200" lvl="0" indent="-342900" algn="just" rtl="0">
              <a:spcBef>
                <a:spcPts val="0"/>
              </a:spcBef>
              <a:spcAft>
                <a:spcPts val="0"/>
              </a:spcAft>
              <a:buClr>
                <a:schemeClr val="dk1"/>
              </a:buClr>
              <a:buSzPts val="1800"/>
              <a:buChar char="●"/>
            </a:pPr>
            <a:r>
              <a:rPr lang="en">
                <a:solidFill>
                  <a:schemeClr val="dk1"/>
                </a:solidFill>
              </a:rPr>
              <a:t>A typical multilayer network and decision surface is</a:t>
            </a:r>
            <a:endParaRPr>
              <a:solidFill>
                <a:schemeClr val="dk1"/>
              </a:solidFill>
            </a:endParaRPr>
          </a:p>
          <a:p>
            <a:pPr marL="914400" lvl="1" indent="-317500" algn="just" rtl="0">
              <a:lnSpc>
                <a:spcPct val="150000"/>
              </a:lnSpc>
              <a:spcBef>
                <a:spcPts val="0"/>
              </a:spcBef>
              <a:spcAft>
                <a:spcPts val="0"/>
              </a:spcAft>
              <a:buClr>
                <a:schemeClr val="dk1"/>
              </a:buClr>
              <a:buSzPts val="1400"/>
              <a:buChar char="○"/>
            </a:pPr>
            <a:r>
              <a:rPr lang="en">
                <a:solidFill>
                  <a:schemeClr val="dk1"/>
                </a:solidFill>
              </a:rPr>
              <a:t>the speech recognition task involves distinguishing among 10 possible vowels</a:t>
            </a:r>
            <a:endParaRPr>
              <a:solidFill>
                <a:schemeClr val="dk1"/>
              </a:solidFill>
            </a:endParaRPr>
          </a:p>
          <a:p>
            <a:pPr marL="914400" lvl="1" indent="-317500" algn="just" rtl="0">
              <a:lnSpc>
                <a:spcPct val="150000"/>
              </a:lnSpc>
              <a:spcBef>
                <a:spcPts val="0"/>
              </a:spcBef>
              <a:spcAft>
                <a:spcPts val="0"/>
              </a:spcAft>
              <a:buClr>
                <a:schemeClr val="dk1"/>
              </a:buClr>
              <a:buSzPts val="1400"/>
              <a:buChar char="○"/>
            </a:pPr>
            <a:r>
              <a:rPr lang="en">
                <a:solidFill>
                  <a:schemeClr val="dk1"/>
                </a:solidFill>
              </a:rPr>
              <a:t>all spoken in the context of "h-d" (i.e., "hid," "had,") etc</a:t>
            </a:r>
            <a:endParaRPr>
              <a:solidFill>
                <a:schemeClr val="dk1"/>
              </a:solidFill>
            </a:endParaRPr>
          </a:p>
          <a:p>
            <a:pPr marL="914400" lvl="1" indent="-317500" algn="just" rtl="0">
              <a:lnSpc>
                <a:spcPct val="150000"/>
              </a:lnSpc>
              <a:spcBef>
                <a:spcPts val="0"/>
              </a:spcBef>
              <a:spcAft>
                <a:spcPts val="0"/>
              </a:spcAft>
              <a:buClr>
                <a:schemeClr val="dk1"/>
              </a:buClr>
              <a:buSzPts val="1400"/>
              <a:buChar char="○"/>
            </a:pPr>
            <a:r>
              <a:rPr lang="en">
                <a:solidFill>
                  <a:schemeClr val="dk1"/>
                </a:solidFill>
              </a:rPr>
              <a:t>The input speech signal is represented by two numerical parameters obtained from a spectral analysis of the sound, allowing us to easily visualize the decision surface over the two-dimensional instance space</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1" name="Google Shape;261;p45"/>
          <p:cNvPicPr preferRelativeResize="0"/>
          <p:nvPr/>
        </p:nvPicPr>
        <p:blipFill>
          <a:blip r:embed="rId3">
            <a:alphaModFix/>
          </a:blip>
          <a:stretch>
            <a:fillRect/>
          </a:stretch>
        </p:blipFill>
        <p:spPr>
          <a:xfrm>
            <a:off x="115450" y="64125"/>
            <a:ext cx="8901700" cy="4874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Differentiable Threshold Unit (Activation function)</a:t>
            </a:r>
            <a:endParaRPr/>
          </a:p>
        </p:txBody>
      </p:sp>
      <p:sp>
        <p:nvSpPr>
          <p:cNvPr id="267" name="Google Shape;267;p46"/>
          <p:cNvSpPr txBox="1">
            <a:spLocks noGrp="1"/>
          </p:cNvSpPr>
          <p:nvPr>
            <p:ph type="body" idx="1"/>
          </p:nvPr>
        </p:nvSpPr>
        <p:spPr>
          <a:xfrm>
            <a:off x="159300" y="8476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a:solidFill>
                  <a:srgbClr val="000000"/>
                </a:solidFill>
              </a:rPr>
              <a:t>For constructing multilayer neural network we need unit whose output is a nonlinear function of its inputs, but whose output is also a differentiable function of its inputs</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One solution is the sigmoid unit-a unit very much like a perceptron, but based on a smoothed, differentiable threshold function</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Here the Activation function is used to produce non linear output for example </a:t>
            </a:r>
            <a:endParaRPr>
              <a:solidFill>
                <a:srgbClr val="000000"/>
              </a:solidFill>
            </a:endParaRPr>
          </a:p>
          <a:p>
            <a:pPr marL="914400" lvl="1" indent="-317500" algn="just" rtl="0">
              <a:lnSpc>
                <a:spcPct val="150000"/>
              </a:lnSpc>
              <a:spcBef>
                <a:spcPts val="0"/>
              </a:spcBef>
              <a:spcAft>
                <a:spcPts val="0"/>
              </a:spcAft>
              <a:buClr>
                <a:srgbClr val="000000"/>
              </a:buClr>
              <a:buSzPts val="1400"/>
              <a:buChar char="○"/>
            </a:pPr>
            <a:r>
              <a:rPr lang="en">
                <a:solidFill>
                  <a:srgbClr val="000000"/>
                </a:solidFill>
              </a:rPr>
              <a:t>Logistic Sigmoid </a:t>
            </a:r>
            <a:endParaRPr>
              <a:solidFill>
                <a:srgbClr val="000000"/>
              </a:solidFill>
            </a:endParaRPr>
          </a:p>
          <a:p>
            <a:pPr marL="914400" lvl="1" indent="-317500" algn="just" rtl="0">
              <a:lnSpc>
                <a:spcPct val="150000"/>
              </a:lnSpc>
              <a:spcBef>
                <a:spcPts val="0"/>
              </a:spcBef>
              <a:spcAft>
                <a:spcPts val="0"/>
              </a:spcAft>
              <a:buClr>
                <a:srgbClr val="000000"/>
              </a:buClr>
              <a:buSzPts val="1400"/>
              <a:buChar char="○"/>
            </a:pPr>
            <a:r>
              <a:rPr lang="en">
                <a:solidFill>
                  <a:srgbClr val="000000"/>
                </a:solidFill>
              </a:rPr>
              <a:t>Hyperbolic tangent sigmoid</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Sigmoid unit (logistic/hyperbolic)</a:t>
            </a:r>
            <a:endParaRPr/>
          </a:p>
        </p:txBody>
      </p:sp>
      <p:sp>
        <p:nvSpPr>
          <p:cNvPr id="273" name="Google Shape;273;p47"/>
          <p:cNvSpPr txBox="1">
            <a:spLocks noGrp="1"/>
          </p:cNvSpPr>
          <p:nvPr>
            <p:ph type="body" idx="1"/>
          </p:nvPr>
        </p:nvSpPr>
        <p:spPr>
          <a:xfrm>
            <a:off x="6900" y="619075"/>
            <a:ext cx="8994300" cy="449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Like the perceptron, the sigmoid unit first computes a linear combination of its inputs, then applies a threshold to the result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 the case of the sigmoid unit, however, the threshold output is a continuous function of its input ie from </a:t>
            </a:r>
            <a:r>
              <a:rPr lang="en" b="1">
                <a:solidFill>
                  <a:srgbClr val="000000"/>
                </a:solidFill>
              </a:rPr>
              <a:t>0 to 1  or -1 to 1 (</a:t>
            </a:r>
            <a:r>
              <a:rPr lang="en">
                <a:solidFill>
                  <a:srgbClr val="000000"/>
                </a:solidFill>
              </a:rPr>
              <a:t>Whereas in perceptron the output </a:t>
            </a:r>
            <a:r>
              <a:rPr lang="en" sz="2000" b="1">
                <a:solidFill>
                  <a:srgbClr val="000000"/>
                </a:solidFill>
              </a:rPr>
              <a:t>0 OR 1)</a:t>
            </a:r>
            <a:endParaRPr sz="2000" b="1">
              <a:solidFill>
                <a:srgbClr val="000000"/>
              </a:solidFill>
            </a:endParaRPr>
          </a:p>
          <a:p>
            <a:pPr marL="457200" lvl="0" indent="0" algn="l" rtl="0">
              <a:spcBef>
                <a:spcPts val="1600"/>
              </a:spcBef>
              <a:spcAft>
                <a:spcPts val="1600"/>
              </a:spcAft>
              <a:buNone/>
            </a:pPr>
            <a:endParaRPr>
              <a:solidFill>
                <a:srgbClr val="000000"/>
              </a:solidFill>
            </a:endParaRPr>
          </a:p>
        </p:txBody>
      </p:sp>
      <p:pic>
        <p:nvPicPr>
          <p:cNvPr id="274" name="Google Shape;274;p47"/>
          <p:cNvPicPr preferRelativeResize="0"/>
          <p:nvPr/>
        </p:nvPicPr>
        <p:blipFill>
          <a:blip r:embed="rId3">
            <a:alphaModFix/>
          </a:blip>
          <a:stretch>
            <a:fillRect/>
          </a:stretch>
        </p:blipFill>
        <p:spPr>
          <a:xfrm>
            <a:off x="1154900" y="2595575"/>
            <a:ext cx="6936600" cy="251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a:t>
            </a:r>
            <a:endParaRPr/>
          </a:p>
        </p:txBody>
      </p:sp>
      <p:sp>
        <p:nvSpPr>
          <p:cNvPr id="280" name="Google Shape;280;p48"/>
          <p:cNvSpPr txBox="1">
            <a:spLocks noGrp="1"/>
          </p:cNvSpPr>
          <p:nvPr>
            <p:ph type="body" idx="1"/>
          </p:nvPr>
        </p:nvSpPr>
        <p:spPr>
          <a:xfrm>
            <a:off x="6900" y="695275"/>
            <a:ext cx="9077700" cy="4269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 sigmoid unit computes its output o as</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r>
              <a:rPr lang="en">
                <a:solidFill>
                  <a:srgbClr val="000000"/>
                </a:solidFill>
              </a:rPr>
              <a:t>Where</a:t>
            </a:r>
            <a:endParaRPr>
              <a:solidFill>
                <a:srgbClr val="000000"/>
              </a:solidFill>
            </a:endParaRPr>
          </a:p>
          <a:p>
            <a:pPr marL="457200" lvl="0" indent="-342900" algn="l" rtl="0">
              <a:spcBef>
                <a:spcPts val="1600"/>
              </a:spcBef>
              <a:spcAft>
                <a:spcPts val="0"/>
              </a:spcAft>
              <a:buClr>
                <a:srgbClr val="000000"/>
              </a:buClr>
              <a:buSzPts val="1800"/>
              <a:buChar char="●"/>
            </a:pPr>
            <a:endParaRPr>
              <a:solidFill>
                <a:srgbClr val="000000"/>
              </a:solidFill>
            </a:endParaRPr>
          </a:p>
          <a:p>
            <a:pPr marL="0" lvl="0" indent="0" algn="l" rtl="0">
              <a:spcBef>
                <a:spcPts val="1600"/>
              </a:spcBef>
              <a:spcAft>
                <a:spcPts val="0"/>
              </a:spcAft>
              <a:buNone/>
            </a:pPr>
            <a:r>
              <a:rPr lang="en" sz="2100" b="1">
                <a:solidFill>
                  <a:srgbClr val="000000"/>
                </a:solidFill>
              </a:rPr>
              <a:t>σ  is called sigmoid/</a:t>
            </a:r>
            <a:r>
              <a:rPr lang="en" sz="2100" b="1">
                <a:solidFill>
                  <a:schemeClr val="dk1"/>
                </a:solidFill>
              </a:rPr>
              <a:t>logistic </a:t>
            </a:r>
            <a:r>
              <a:rPr lang="en" sz="2100" b="1">
                <a:solidFill>
                  <a:srgbClr val="000000"/>
                </a:solidFill>
              </a:rPr>
              <a:t>function and its output ranges from 0 to 1</a:t>
            </a:r>
            <a:endParaRPr sz="2100" b="1">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Because it maps a very large input domain to a small range of outputs, it is often referred to as the </a:t>
            </a:r>
            <a:r>
              <a:rPr lang="en" b="1" i="1">
                <a:solidFill>
                  <a:srgbClr val="000000"/>
                </a:solidFill>
              </a:rPr>
              <a:t>squashing function</a:t>
            </a:r>
            <a:r>
              <a:rPr lang="en" b="1">
                <a:solidFill>
                  <a:srgbClr val="000000"/>
                </a:solidFill>
              </a:rPr>
              <a:t> </a:t>
            </a:r>
            <a:r>
              <a:rPr lang="en">
                <a:solidFill>
                  <a:srgbClr val="000000"/>
                </a:solidFill>
              </a:rPr>
              <a:t>of the unit.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Mlayer nw is meant for non linear classification, to achieve this we need threshold unit(activation function) which converts linear i/p to non linear o/p, </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81" name="Google Shape;281;p48"/>
          <p:cNvPicPr preferRelativeResize="0"/>
          <p:nvPr/>
        </p:nvPicPr>
        <p:blipFill>
          <a:blip r:embed="rId3">
            <a:alphaModFix/>
          </a:blip>
          <a:stretch>
            <a:fillRect/>
          </a:stretch>
        </p:blipFill>
        <p:spPr>
          <a:xfrm>
            <a:off x="1676400" y="1216075"/>
            <a:ext cx="1967900" cy="520438"/>
          </a:xfrm>
          <a:prstGeom prst="rect">
            <a:avLst/>
          </a:prstGeom>
          <a:noFill/>
          <a:ln>
            <a:noFill/>
          </a:ln>
        </p:spPr>
      </p:pic>
      <p:pic>
        <p:nvPicPr>
          <p:cNvPr id="282" name="Google Shape;282;p48"/>
          <p:cNvPicPr preferRelativeResize="0"/>
          <p:nvPr/>
        </p:nvPicPr>
        <p:blipFill>
          <a:blip r:embed="rId4">
            <a:alphaModFix/>
          </a:blip>
          <a:stretch>
            <a:fillRect/>
          </a:stretch>
        </p:blipFill>
        <p:spPr>
          <a:xfrm>
            <a:off x="1676400" y="2130475"/>
            <a:ext cx="1967900" cy="638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BACKPROPAGATION Algorithm</a:t>
            </a:r>
            <a:endParaRPr/>
          </a:p>
        </p:txBody>
      </p:sp>
      <p:sp>
        <p:nvSpPr>
          <p:cNvPr id="288" name="Google Shape;288;p49"/>
          <p:cNvSpPr txBox="1">
            <a:spLocks noGrp="1"/>
          </p:cNvSpPr>
          <p:nvPr>
            <p:ph type="body" idx="1"/>
          </p:nvPr>
        </p:nvSpPr>
        <p:spPr>
          <a:xfrm>
            <a:off x="83100" y="690575"/>
            <a:ext cx="8918100" cy="4262400"/>
          </a:xfrm>
          <a:prstGeom prst="rect">
            <a:avLst/>
          </a:prstGeom>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Clr>
                <a:srgbClr val="000000"/>
              </a:buClr>
              <a:buSzPts val="2000"/>
              <a:buChar char="●"/>
            </a:pPr>
            <a:r>
              <a:rPr lang="en" sz="2000">
                <a:solidFill>
                  <a:srgbClr val="000000"/>
                </a:solidFill>
              </a:rPr>
              <a:t>The BACKPROPAGATION algorithm learns the weights for a multilayer network,given a network with a fixed set of units and interconnections</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 sz="2000">
                <a:solidFill>
                  <a:srgbClr val="000000"/>
                </a:solidFill>
              </a:rPr>
              <a:t>It employs </a:t>
            </a:r>
            <a:r>
              <a:rPr lang="en" sz="2000" b="1" i="1">
                <a:solidFill>
                  <a:srgbClr val="000000"/>
                </a:solidFill>
              </a:rPr>
              <a:t>gradient descent </a:t>
            </a:r>
            <a:r>
              <a:rPr lang="en" sz="2000">
                <a:solidFill>
                  <a:srgbClr val="000000"/>
                </a:solidFill>
              </a:rPr>
              <a:t>to attempt to minimize the squared error between the network output values and the target values for these outputs. </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 sz="2000">
                <a:solidFill>
                  <a:srgbClr val="000000"/>
                </a:solidFill>
              </a:rPr>
              <a:t>Because we are considering networks with multiple output units rather than single units as before, we begin by redefining E to sum the errors over all of the network output units</a:t>
            </a:r>
            <a:endParaRPr sz="2000">
              <a:solidFill>
                <a:srgbClr val="000000"/>
              </a:solidFill>
            </a:endParaRPr>
          </a:p>
        </p:txBody>
      </p:sp>
      <p:pic>
        <p:nvPicPr>
          <p:cNvPr id="289" name="Google Shape;289;p49"/>
          <p:cNvPicPr preferRelativeResize="0"/>
          <p:nvPr/>
        </p:nvPicPr>
        <p:blipFill>
          <a:blip r:embed="rId3">
            <a:alphaModFix/>
          </a:blip>
          <a:stretch>
            <a:fillRect/>
          </a:stretch>
        </p:blipFill>
        <p:spPr>
          <a:xfrm>
            <a:off x="4591050" y="3876675"/>
            <a:ext cx="4410150" cy="86528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295" name="Google Shape;29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296" name="Google Shape;296;p50"/>
          <p:cNvPicPr preferRelativeResize="0"/>
          <p:nvPr/>
        </p:nvPicPr>
        <p:blipFill>
          <a:blip r:embed="rId3">
            <a:alphaModFix/>
          </a:blip>
          <a:stretch>
            <a:fillRect/>
          </a:stretch>
        </p:blipFill>
        <p:spPr>
          <a:xfrm>
            <a:off x="311700" y="1152475"/>
            <a:ext cx="8520600" cy="3502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302" name="Google Shape;30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03" name="Google Shape;303;p51"/>
          <p:cNvPicPr preferRelativeResize="0"/>
          <p:nvPr/>
        </p:nvPicPr>
        <p:blipFill>
          <a:blip r:embed="rId3">
            <a:alphaModFix/>
          </a:blip>
          <a:stretch>
            <a:fillRect/>
          </a:stretch>
        </p:blipFill>
        <p:spPr>
          <a:xfrm>
            <a:off x="139975" y="0"/>
            <a:ext cx="8520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Biological 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t>According to estimation the human brain contains a densely interconnected network of approximately 10^11 neurons each connected on average to 10^4 others.</a:t>
            </a:r>
            <a:endParaRPr/>
          </a:p>
          <a:p>
            <a:pPr marL="0" lvl="0" indent="0" algn="just" rtl="0">
              <a:lnSpc>
                <a:spcPct val="150000"/>
              </a:lnSpc>
              <a:spcBef>
                <a:spcPts val="1600"/>
              </a:spcBef>
              <a:spcAft>
                <a:spcPts val="0"/>
              </a:spcAft>
              <a:buNone/>
            </a:pPr>
            <a:r>
              <a:rPr lang="en"/>
              <a:t>Neuron activity is typically excited or inhibited through connections to other neurons.</a:t>
            </a:r>
            <a:endParaRPr/>
          </a:p>
          <a:p>
            <a:pPr marL="0" lvl="0" indent="0" algn="just" rtl="0">
              <a:lnSpc>
                <a:spcPct val="150000"/>
              </a:lnSpc>
              <a:spcBef>
                <a:spcPts val="1600"/>
              </a:spcBef>
              <a:spcAft>
                <a:spcPts val="1600"/>
              </a:spcAft>
              <a:buNone/>
            </a:pPr>
            <a:r>
              <a:rPr lang="en"/>
              <a:t>The fastest neuron switching times are known to be on the order of 10^-3 seconds quite slow compared to computer switching speeds of 10^-10 seconds.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09" name="Google Shape;309;p52"/>
          <p:cNvPicPr preferRelativeResize="0"/>
          <p:nvPr/>
        </p:nvPicPr>
        <p:blipFill>
          <a:blip r:embed="rId3">
            <a:alphaModFix/>
          </a:blip>
          <a:stretch>
            <a:fillRect/>
          </a:stretch>
        </p:blipFill>
        <p:spPr>
          <a:xfrm>
            <a:off x="95250" y="147650"/>
            <a:ext cx="8870150" cy="4848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15" name="Google Shape;315;p53"/>
          <p:cNvPicPr preferRelativeResize="0"/>
          <p:nvPr/>
        </p:nvPicPr>
        <p:blipFill>
          <a:blip r:embed="rId3">
            <a:alphaModFix/>
          </a:blip>
          <a:stretch>
            <a:fillRect/>
          </a:stretch>
        </p:blipFill>
        <p:spPr>
          <a:xfrm>
            <a:off x="238125" y="219075"/>
            <a:ext cx="8643949" cy="4705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21" name="Google Shape;321;p54"/>
          <p:cNvPicPr preferRelativeResize="0"/>
          <p:nvPr/>
        </p:nvPicPr>
        <p:blipFill>
          <a:blip r:embed="rId3">
            <a:alphaModFix/>
          </a:blip>
          <a:stretch>
            <a:fillRect/>
          </a:stretch>
        </p:blipFill>
        <p:spPr>
          <a:xfrm>
            <a:off x="-1" y="60450"/>
            <a:ext cx="9144000"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831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Derivation of the BACKPROPAGATION Rule</a:t>
            </a:r>
            <a:endParaRPr/>
          </a:p>
        </p:txBody>
      </p:sp>
      <p:sp>
        <p:nvSpPr>
          <p:cNvPr id="327" name="Google Shape;327;p55"/>
          <p:cNvSpPr txBox="1">
            <a:spLocks noGrp="1"/>
          </p:cNvSpPr>
          <p:nvPr>
            <p:ph type="body" idx="1"/>
          </p:nvPr>
        </p:nvSpPr>
        <p:spPr>
          <a:xfrm>
            <a:off x="83100" y="859500"/>
            <a:ext cx="8749200" cy="370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 </a:t>
            </a:r>
            <a:endParaRPr dirty="0"/>
          </a:p>
        </p:txBody>
      </p:sp>
      <p:pic>
        <p:nvPicPr>
          <p:cNvPr id="2" name="Picture 1"/>
          <p:cNvPicPr>
            <a:picLocks noChangeAspect="1"/>
          </p:cNvPicPr>
          <p:nvPr/>
        </p:nvPicPr>
        <p:blipFill>
          <a:blip r:embed="rId3"/>
          <a:stretch>
            <a:fillRect/>
          </a:stretch>
        </p:blipFill>
        <p:spPr>
          <a:xfrm>
            <a:off x="24640" y="1298222"/>
            <a:ext cx="8701671" cy="341735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US" dirty="0"/>
              <a:t> </a:t>
            </a:r>
          </a:p>
        </p:txBody>
      </p:sp>
      <p:pic>
        <p:nvPicPr>
          <p:cNvPr id="4" name="Picture 3"/>
          <p:cNvPicPr>
            <a:picLocks noChangeAspect="1"/>
          </p:cNvPicPr>
          <p:nvPr/>
        </p:nvPicPr>
        <p:blipFill>
          <a:blip r:embed="rId2"/>
          <a:stretch>
            <a:fillRect/>
          </a:stretch>
        </p:blipFill>
        <p:spPr>
          <a:xfrm>
            <a:off x="135467" y="158044"/>
            <a:ext cx="8873066" cy="4809067"/>
          </a:xfrm>
          <a:prstGeom prst="rect">
            <a:avLst/>
          </a:prstGeom>
        </p:spPr>
      </p:pic>
    </p:spTree>
    <p:extLst>
      <p:ext uri="{BB962C8B-B14F-4D97-AF65-F5344CB8AC3E}">
        <p14:creationId xmlns:p14="http://schemas.microsoft.com/office/powerpoint/2010/main" val="256712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p:txBody>
          <a:bodyPr/>
          <a:lstStyle/>
          <a:p>
            <a:pPr marL="114300" indent="0">
              <a:buNone/>
            </a:pPr>
            <a:r>
              <a:rPr lang="en-US" dirty="0"/>
              <a:t> </a:t>
            </a:r>
          </a:p>
        </p:txBody>
      </p:sp>
      <p:pic>
        <p:nvPicPr>
          <p:cNvPr id="4" name="Picture 3"/>
          <p:cNvPicPr>
            <a:picLocks noChangeAspect="1"/>
          </p:cNvPicPr>
          <p:nvPr/>
        </p:nvPicPr>
        <p:blipFill>
          <a:blip r:embed="rId2"/>
          <a:stretch>
            <a:fillRect/>
          </a:stretch>
        </p:blipFill>
        <p:spPr>
          <a:xfrm>
            <a:off x="311700" y="1485899"/>
            <a:ext cx="8685543" cy="3503789"/>
          </a:xfrm>
          <a:prstGeom prst="rect">
            <a:avLst/>
          </a:prstGeom>
        </p:spPr>
      </p:pic>
    </p:spTree>
    <p:extLst>
      <p:ext uri="{BB962C8B-B14F-4D97-AF65-F5344CB8AC3E}">
        <p14:creationId xmlns:p14="http://schemas.microsoft.com/office/powerpoint/2010/main" val="1445556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a:t>
            </a:r>
            <a:r>
              <a:rPr lang="en-US" b="1" dirty="0"/>
              <a:t>Rule for Output Unit Weights</a:t>
            </a:r>
            <a:endParaRPr lang="en-US" dirty="0"/>
          </a:p>
        </p:txBody>
      </p:sp>
      <p:sp>
        <p:nvSpPr>
          <p:cNvPr id="3" name="Text Placeholder 2"/>
          <p:cNvSpPr>
            <a:spLocks noGrp="1"/>
          </p:cNvSpPr>
          <p:nvPr>
            <p:ph type="body" idx="1"/>
          </p:nvPr>
        </p:nvSpPr>
        <p:spPr/>
        <p:txBody>
          <a:bodyPr/>
          <a:lstStyle/>
          <a:p>
            <a:pPr marL="11430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80622" y="1423987"/>
            <a:ext cx="8737600" cy="3452813"/>
          </a:xfrm>
          <a:prstGeom prst="rect">
            <a:avLst/>
          </a:prstGeom>
        </p:spPr>
      </p:pic>
    </p:spTree>
    <p:extLst>
      <p:ext uri="{BB962C8B-B14F-4D97-AF65-F5344CB8AC3E}">
        <p14:creationId xmlns:p14="http://schemas.microsoft.com/office/powerpoint/2010/main" val="1930991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4829175"/>
          </a:xfrm>
          <a:prstGeom prst="rect">
            <a:avLst/>
          </a:prstGeom>
        </p:spPr>
      </p:pic>
      <p:sp>
        <p:nvSpPr>
          <p:cNvPr id="3" name="Text Placeholder 2"/>
          <p:cNvSpPr>
            <a:spLocks noGrp="1"/>
          </p:cNvSpPr>
          <p:nvPr>
            <p:ph type="body" idx="1"/>
          </p:nvPr>
        </p:nvSpPr>
        <p:spPr>
          <a:xfrm>
            <a:off x="0" y="0"/>
            <a:ext cx="9144000" cy="5143500"/>
          </a:xfrm>
        </p:spPr>
        <p:txBody>
          <a:bodyPr/>
          <a:lstStyle/>
          <a:p>
            <a:pPr marL="114300" indent="0">
              <a:buNone/>
            </a:pPr>
            <a:r>
              <a:rPr lang="en-US" dirty="0" smtClean="0"/>
              <a:t> </a:t>
            </a:r>
            <a:endParaRPr lang="en-US" dirty="0"/>
          </a:p>
        </p:txBody>
      </p:sp>
    </p:spTree>
    <p:extLst>
      <p:ext uri="{BB962C8B-B14F-4D97-AF65-F5344CB8AC3E}">
        <p14:creationId xmlns:p14="http://schemas.microsoft.com/office/powerpoint/2010/main" val="376042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pPr marL="114300" indent="0">
              <a:buNone/>
            </a:pPr>
            <a:r>
              <a:rPr lang="en-US" dirty="0"/>
              <a:t> </a:t>
            </a:r>
          </a:p>
        </p:txBody>
      </p:sp>
      <p:pic>
        <p:nvPicPr>
          <p:cNvPr id="4" name="Picture 3"/>
          <p:cNvPicPr>
            <a:picLocks noChangeAspect="1"/>
          </p:cNvPicPr>
          <p:nvPr/>
        </p:nvPicPr>
        <p:blipFill>
          <a:blip r:embed="rId2"/>
          <a:stretch>
            <a:fillRect/>
          </a:stretch>
        </p:blipFill>
        <p:spPr>
          <a:xfrm>
            <a:off x="1" y="0"/>
            <a:ext cx="8940800" cy="4944533"/>
          </a:xfrm>
          <a:prstGeom prst="rect">
            <a:avLst/>
          </a:prstGeom>
        </p:spPr>
      </p:pic>
    </p:spTree>
    <p:extLst>
      <p:ext uri="{BB962C8B-B14F-4D97-AF65-F5344CB8AC3E}">
        <p14:creationId xmlns:p14="http://schemas.microsoft.com/office/powerpoint/2010/main" val="1749102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2300" cy="5143500"/>
          </a:xfrm>
        </p:spPr>
        <p:txBody>
          <a:bodyPr/>
          <a:lstStyle/>
          <a:p>
            <a:pPr marL="114300" indent="0">
              <a:buNone/>
            </a:pPr>
            <a:r>
              <a:rPr lang="en-US" dirty="0"/>
              <a:t> </a:t>
            </a:r>
          </a:p>
        </p:txBody>
      </p:sp>
      <p:pic>
        <p:nvPicPr>
          <p:cNvPr id="4" name="Picture 3"/>
          <p:cNvPicPr>
            <a:picLocks noChangeAspect="1"/>
          </p:cNvPicPr>
          <p:nvPr/>
        </p:nvPicPr>
        <p:blipFill>
          <a:blip r:embed="rId2"/>
          <a:stretch>
            <a:fillRect/>
          </a:stretch>
        </p:blipFill>
        <p:spPr>
          <a:xfrm>
            <a:off x="0" y="79022"/>
            <a:ext cx="9019822" cy="5064478"/>
          </a:xfrm>
          <a:prstGeom prst="rect">
            <a:avLst/>
          </a:prstGeom>
        </p:spPr>
      </p:pic>
    </p:spTree>
    <p:extLst>
      <p:ext uri="{BB962C8B-B14F-4D97-AF65-F5344CB8AC3E}">
        <p14:creationId xmlns:p14="http://schemas.microsoft.com/office/powerpoint/2010/main" val="28099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8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sp>
        <p:nvSpPr>
          <p:cNvPr id="79" name="Google Shape;79;p17"/>
          <p:cNvSpPr txBox="1">
            <a:spLocks noGrp="1"/>
          </p:cNvSpPr>
          <p:nvPr>
            <p:ph type="body" idx="1"/>
          </p:nvPr>
        </p:nvSpPr>
        <p:spPr>
          <a:xfrm>
            <a:off x="311700" y="796225"/>
            <a:ext cx="8520600" cy="42033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But still humans are able to make surprisingly complex decisions, surprisingly quickly.</a:t>
            </a:r>
            <a:endParaRPr/>
          </a:p>
          <a:p>
            <a:pPr marL="0" lvl="0" indent="0" algn="just" rtl="0">
              <a:lnSpc>
                <a:spcPct val="150000"/>
              </a:lnSpc>
              <a:spcBef>
                <a:spcPts val="1600"/>
              </a:spcBef>
              <a:spcAft>
                <a:spcPts val="0"/>
              </a:spcAft>
              <a:buNone/>
            </a:pPr>
            <a:r>
              <a:rPr lang="en"/>
              <a:t>Example</a:t>
            </a:r>
            <a:endParaRPr/>
          </a:p>
          <a:p>
            <a:pPr marL="457200" lvl="0" indent="-342900" algn="just" rtl="0">
              <a:lnSpc>
                <a:spcPct val="150000"/>
              </a:lnSpc>
              <a:spcBef>
                <a:spcPts val="1600"/>
              </a:spcBef>
              <a:spcAft>
                <a:spcPts val="0"/>
              </a:spcAft>
              <a:buSzPts val="1800"/>
              <a:buChar char="●"/>
            </a:pPr>
            <a:r>
              <a:rPr lang="en"/>
              <a:t>It requires approximately 10^-1 seconds to visually recognize our mother.</a:t>
            </a:r>
            <a:endParaRPr/>
          </a:p>
          <a:p>
            <a:pPr marL="457200" lvl="0" indent="-342900" algn="just" rtl="0">
              <a:lnSpc>
                <a:spcPct val="150000"/>
              </a:lnSpc>
              <a:spcBef>
                <a:spcPts val="0"/>
              </a:spcBef>
              <a:spcAft>
                <a:spcPts val="0"/>
              </a:spcAft>
              <a:buSzPts val="1800"/>
              <a:buChar char="●"/>
            </a:pPr>
            <a:r>
              <a:rPr lang="en"/>
              <a:t>Notice the sequence of neuron firings that can take place during this 10  ^ -1 seconds interval, which is very less than each neuron switching time (10^-3)</a:t>
            </a:r>
            <a:endParaRPr/>
          </a:p>
          <a:p>
            <a:pPr marL="457200" lvl="0" indent="-342900" algn="just" rtl="0">
              <a:lnSpc>
                <a:spcPct val="150000"/>
              </a:lnSpc>
              <a:spcBef>
                <a:spcPts val="0"/>
              </a:spcBef>
              <a:spcAft>
                <a:spcPts val="0"/>
              </a:spcAft>
              <a:buSzPts val="1800"/>
              <a:buChar char="●"/>
            </a:pPr>
            <a:r>
              <a:rPr lang="en"/>
              <a:t>This observation led to start thinking of Artificial Neural Network (ANNs)</a:t>
            </a:r>
            <a:endParaRPr/>
          </a:p>
          <a:p>
            <a:pPr marL="457200" lvl="0" indent="-342900" algn="just" rtl="0">
              <a:lnSpc>
                <a:spcPct val="150000"/>
              </a:lnSpc>
              <a:spcBef>
                <a:spcPts val="0"/>
              </a:spcBef>
              <a:spcAft>
                <a:spcPts val="0"/>
              </a:spcAft>
              <a:buSzPts val="1800"/>
              <a:buChar char="●"/>
            </a:pPr>
            <a:r>
              <a:rPr lang="en"/>
              <a:t>In this regard two teams started working towards ANN's, one is regarding </a:t>
            </a:r>
            <a:r>
              <a:rPr lang="en" b="1"/>
              <a:t>Biological learning system and another one is Machine Learning.</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37067"/>
            <a:ext cx="8520600" cy="4775200"/>
          </a:xfrm>
        </p:spPr>
        <p:txBody>
          <a:bodyPr/>
          <a:lstStyle/>
          <a:p>
            <a:pPr marL="114300" indent="0">
              <a:buNone/>
            </a:pPr>
            <a:r>
              <a:rPr lang="en-US" dirty="0"/>
              <a:t> </a:t>
            </a:r>
          </a:p>
        </p:txBody>
      </p:sp>
      <p:pic>
        <p:nvPicPr>
          <p:cNvPr id="4" name="Picture 3"/>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76582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Delta Rule </a:t>
            </a:r>
            <a:endParaRPr/>
          </a:p>
        </p:txBody>
      </p:sp>
      <p:sp>
        <p:nvSpPr>
          <p:cNvPr id="333" name="Google Shape;333;p56"/>
          <p:cNvSpPr txBox="1">
            <a:spLocks noGrp="1"/>
          </p:cNvSpPr>
          <p:nvPr>
            <p:ph type="body" idx="1"/>
          </p:nvPr>
        </p:nvSpPr>
        <p:spPr>
          <a:xfrm>
            <a:off x="0" y="1152475"/>
            <a:ext cx="9144000" cy="357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rgbClr val="222222"/>
                </a:solidFill>
                <a:highlight>
                  <a:srgbClr val="FFFFFF"/>
                </a:highlight>
              </a:rPr>
              <a:t>Gradient descent</a:t>
            </a:r>
            <a:r>
              <a:rPr lang="en">
                <a:solidFill>
                  <a:srgbClr val="222222"/>
                </a:solidFill>
                <a:highlight>
                  <a:srgbClr val="FFFFFF"/>
                </a:highlight>
              </a:rPr>
              <a:t> is a first-order iterative optimization algorithm for finding the minimum of a function. </a:t>
            </a:r>
            <a:endParaRPr>
              <a:solidFill>
                <a:srgbClr val="222222"/>
              </a:solidFill>
              <a:highlight>
                <a:srgbClr val="FFFFFF"/>
              </a:highlight>
            </a:endParaRPr>
          </a:p>
          <a:p>
            <a:pPr marL="0" lvl="0" indent="0" algn="just" rtl="0">
              <a:spcBef>
                <a:spcPts val="1600"/>
              </a:spcBef>
              <a:spcAft>
                <a:spcPts val="0"/>
              </a:spcAft>
              <a:buNone/>
            </a:pPr>
            <a:r>
              <a:rPr lang="en">
                <a:solidFill>
                  <a:srgbClr val="222222"/>
                </a:solidFill>
                <a:highlight>
                  <a:srgbClr val="FFFFFF"/>
                </a:highlight>
              </a:rPr>
              <a:t>To find a local minimum of a function using </a:t>
            </a:r>
            <a:r>
              <a:rPr lang="en" b="1">
                <a:solidFill>
                  <a:srgbClr val="222222"/>
                </a:solidFill>
                <a:highlight>
                  <a:srgbClr val="FFFFFF"/>
                </a:highlight>
              </a:rPr>
              <a:t>gradient descent</a:t>
            </a:r>
            <a:r>
              <a:rPr lang="en">
                <a:solidFill>
                  <a:srgbClr val="222222"/>
                </a:solidFill>
                <a:highlight>
                  <a:srgbClr val="FFFFFF"/>
                </a:highlight>
              </a:rPr>
              <a:t>, one takes steps proportional to  the negative of the </a:t>
            </a:r>
            <a:r>
              <a:rPr lang="en" b="1">
                <a:solidFill>
                  <a:srgbClr val="222222"/>
                </a:solidFill>
                <a:highlight>
                  <a:srgbClr val="FFFFFF"/>
                </a:highlight>
              </a:rPr>
              <a:t>gradient</a:t>
            </a:r>
            <a:r>
              <a:rPr lang="en">
                <a:solidFill>
                  <a:srgbClr val="222222"/>
                </a:solidFill>
                <a:highlight>
                  <a:srgbClr val="FFFFFF"/>
                </a:highlight>
              </a:rPr>
              <a:t> (or of the approximate </a:t>
            </a:r>
            <a:r>
              <a:rPr lang="en" b="1">
                <a:solidFill>
                  <a:srgbClr val="222222"/>
                </a:solidFill>
                <a:highlight>
                  <a:srgbClr val="FFFFFF"/>
                </a:highlight>
              </a:rPr>
              <a:t>gradient</a:t>
            </a:r>
            <a:r>
              <a:rPr lang="en">
                <a:solidFill>
                  <a:srgbClr val="222222"/>
                </a:solidFill>
                <a:highlight>
                  <a:srgbClr val="FFFFFF"/>
                </a:highlight>
              </a:rPr>
              <a:t>) of the function at the current point.</a:t>
            </a:r>
            <a:endParaRPr>
              <a:solidFill>
                <a:srgbClr val="222222"/>
              </a:solidFill>
              <a:highlight>
                <a:srgbClr val="FFFFFF"/>
              </a:highlight>
            </a:endParaRPr>
          </a:p>
          <a:p>
            <a:pPr marL="0" lvl="0" indent="0" algn="just" rtl="0">
              <a:spcBef>
                <a:spcPts val="1600"/>
              </a:spcBef>
              <a:spcAft>
                <a:spcPts val="0"/>
              </a:spcAft>
              <a:buNone/>
            </a:pPr>
            <a:r>
              <a:rPr lang="en">
                <a:solidFill>
                  <a:srgbClr val="222222"/>
                </a:solidFill>
                <a:highlight>
                  <a:srgbClr val="FFFFFF"/>
                </a:highlight>
              </a:rPr>
              <a:t>The delta rule uses gradient descent rule to search the hypothesis space of possible weight vectors </a:t>
            </a:r>
            <a:r>
              <a:rPr lang="en" b="1">
                <a:solidFill>
                  <a:srgbClr val="222222"/>
                </a:solidFill>
                <a:highlight>
                  <a:srgbClr val="FFFFFF"/>
                </a:highlight>
              </a:rPr>
              <a:t>to find the weights that best fit the training examples</a:t>
            </a:r>
            <a:r>
              <a:rPr lang="en">
                <a:solidFill>
                  <a:srgbClr val="222222"/>
                </a:solidFill>
                <a:highlight>
                  <a:srgbClr val="FFFFFF"/>
                </a:highlight>
              </a:rPr>
              <a:t>.</a:t>
            </a:r>
            <a:endParaRPr>
              <a:solidFill>
                <a:srgbClr val="222222"/>
              </a:solidFill>
              <a:highlight>
                <a:srgbClr val="FFFFFF"/>
              </a:highlight>
            </a:endParaRPr>
          </a:p>
          <a:p>
            <a:pPr marL="0" lvl="0" indent="0" algn="just" rtl="0">
              <a:spcBef>
                <a:spcPts val="1600"/>
              </a:spcBef>
              <a:spcAft>
                <a:spcPts val="1600"/>
              </a:spcAft>
              <a:buNone/>
            </a:pPr>
            <a:r>
              <a:rPr lang="en" b="1">
                <a:solidFill>
                  <a:srgbClr val="222222"/>
                </a:solidFill>
                <a:highlight>
                  <a:srgbClr val="FFFFFF"/>
                </a:highlight>
              </a:rPr>
              <a:t>http://ml-cheatsheet.readthedocs.io/en/latest/gradient_descent.html#introduction</a:t>
            </a:r>
            <a:endParaRPr b="1">
              <a:solidFill>
                <a:srgbClr val="222222"/>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sp>
        <p:nvSpPr>
          <p:cNvPr id="339" name="Google Shape;33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is a technique to find a minimum of a function.</a:t>
            </a:r>
            <a:endParaRPr/>
          </a:p>
          <a:p>
            <a:pPr marL="0" lvl="0" indent="0" algn="ctr" rtl="0">
              <a:spcBef>
                <a:spcPts val="1600"/>
              </a:spcBef>
              <a:spcAft>
                <a:spcPts val="0"/>
              </a:spcAft>
              <a:buNone/>
            </a:pPr>
            <a:r>
              <a:rPr lang="en" b="1"/>
              <a:t>Question is how to find a minimum of a function?</a:t>
            </a:r>
            <a:endParaRPr b="1"/>
          </a:p>
          <a:p>
            <a:pPr marL="0" lvl="0" indent="0" algn="l" rtl="0">
              <a:spcBef>
                <a:spcPts val="1600"/>
              </a:spcBef>
              <a:spcAft>
                <a:spcPts val="0"/>
              </a:spcAft>
              <a:buNone/>
            </a:pPr>
            <a:r>
              <a:rPr lang="en"/>
              <a:t>From calculus, minimum of a function can be computed by applying differentiation.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Algorithm</a:t>
            </a:r>
            <a:endParaRPr/>
          </a:p>
        </p:txBody>
      </p:sp>
      <p:sp>
        <p:nvSpPr>
          <p:cNvPr id="345" name="Google Shape;345;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51" name="Google Shape;351;p59"/>
          <p:cNvSpPr txBox="1">
            <a:spLocks noGrp="1"/>
          </p:cNvSpPr>
          <p:nvPr>
            <p:ph type="body" idx="1"/>
          </p:nvPr>
        </p:nvSpPr>
        <p:spPr>
          <a:xfrm>
            <a:off x="311700" y="1017725"/>
            <a:ext cx="8520600" cy="391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2400"/>
              <a:t>https://mattmazur.com/2015/03/17/a-step-by-step-backpropagation-example/</a:t>
            </a:r>
            <a:endParaRPr sz="2400"/>
          </a:p>
          <a:p>
            <a:pPr marL="0" lvl="0" indent="0" algn="l" rtl="0">
              <a:lnSpc>
                <a:spcPct val="100000"/>
              </a:lnSpc>
              <a:spcBef>
                <a:spcPts val="0"/>
              </a:spcBef>
              <a:spcAft>
                <a:spcPts val="0"/>
              </a:spcAft>
              <a:buClr>
                <a:schemeClr val="dk1"/>
              </a:buClr>
              <a:buSzPts val="1100"/>
              <a:buFont typeface="Arial"/>
              <a:buNone/>
            </a:pPr>
            <a:r>
              <a:rPr lang="en" sz="2400"/>
              <a:t>http://www.emergentmind.com/neural-network</a:t>
            </a:r>
            <a:endParaRPr sz="2400"/>
          </a:p>
          <a:p>
            <a:pPr marL="0" lvl="0" indent="0" algn="l" rtl="0">
              <a:lnSpc>
                <a:spcPct val="100000"/>
              </a:lnSpc>
              <a:spcBef>
                <a:spcPts val="0"/>
              </a:spcBef>
              <a:spcAft>
                <a:spcPts val="0"/>
              </a:spcAft>
              <a:buNone/>
            </a:pPr>
            <a:r>
              <a:rPr lang="en"/>
              <a:t>weight</a:t>
            </a:r>
            <a:endParaRPr/>
          </a:p>
          <a:p>
            <a:pPr marL="0" lvl="0" indent="0" algn="l" rtl="0">
              <a:lnSpc>
                <a:spcPct val="100000"/>
              </a:lnSpc>
              <a:spcBef>
                <a:spcPts val="0"/>
              </a:spcBef>
              <a:spcAft>
                <a:spcPts val="0"/>
              </a:spcAft>
              <a:buNone/>
            </a:pPr>
            <a:r>
              <a:rPr lang="en"/>
              <a:t>An element of a weight matrix. A connection between two neurons with a value that is dynamically changed during a neural net's learning process.</a:t>
            </a:r>
            <a:endParaRPr/>
          </a:p>
          <a:p>
            <a:pPr marL="0" lvl="0" indent="0" algn="l" rtl="0">
              <a:lnSpc>
                <a:spcPct val="100000"/>
              </a:lnSpc>
              <a:spcBef>
                <a:spcPts val="0"/>
              </a:spcBef>
              <a:spcAft>
                <a:spcPts val="0"/>
              </a:spcAft>
              <a:buNone/>
            </a:pPr>
            <a:r>
              <a:rPr lang="en"/>
              <a:t>weight matrix</a:t>
            </a:r>
            <a:endParaRPr/>
          </a:p>
          <a:p>
            <a:pPr marL="0" lvl="0" indent="0" algn="l" rtl="0">
              <a:lnSpc>
                <a:spcPct val="100000"/>
              </a:lnSpc>
              <a:spcBef>
                <a:spcPts val="0"/>
              </a:spcBef>
              <a:spcAft>
                <a:spcPts val="0"/>
              </a:spcAft>
              <a:buNone/>
            </a:pPr>
            <a:r>
              <a:rPr lang="en"/>
              <a:t>The connection structure between two neuron layers of a neural net. Its elements, the weights, are changed during the net's learning process. Each neural net has at least one weight matrix.</a:t>
            </a:r>
            <a:endParaRPr/>
          </a:p>
          <a:p>
            <a:pPr marL="0" lvl="0" indent="0" algn="l" rtl="0">
              <a:spcBef>
                <a:spcPts val="0"/>
              </a:spcBef>
              <a:spcAft>
                <a:spcPts val="1600"/>
              </a:spcAft>
              <a:buNone/>
            </a:pPr>
            <a:r>
              <a:rPr lang="en" b="1"/>
              <a:t>https://towardsdatascience.com/activation-functions-and-its-types-which-is-better-a9a5310cc8f</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 of Artificial Neural Network (ANN’s)</a:t>
            </a:r>
            <a:endParaRPr/>
          </a:p>
        </p:txBody>
      </p:sp>
      <p:sp>
        <p:nvSpPr>
          <p:cNvPr id="85" name="Google Shape;85;p18"/>
          <p:cNvSpPr txBox="1">
            <a:spLocks noGrp="1"/>
          </p:cNvSpPr>
          <p:nvPr>
            <p:ph type="body" idx="1"/>
          </p:nvPr>
        </p:nvSpPr>
        <p:spPr>
          <a:xfrm>
            <a:off x="311700" y="1152475"/>
            <a:ext cx="8520600" cy="38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node (circle) in the network diagram corresponds to the </a:t>
            </a:r>
            <a:r>
              <a:rPr lang="en" b="1"/>
              <a:t>output</a:t>
            </a:r>
            <a:r>
              <a:rPr lang="en"/>
              <a:t> of a single network unit and the lines entering the node from below are its input.</a:t>
            </a:r>
            <a:endParaRPr/>
          </a:p>
          <a:p>
            <a:pPr marL="0" lvl="0" indent="0" algn="l" rtl="0">
              <a:spcBef>
                <a:spcPts val="1600"/>
              </a:spcBef>
              <a:spcAft>
                <a:spcPts val="0"/>
              </a:spcAft>
              <a:buNone/>
            </a:pPr>
            <a:r>
              <a:rPr lang="en">
                <a:solidFill>
                  <a:srgbClr val="474747"/>
                </a:solidFill>
                <a:highlight>
                  <a:srgbClr val="FFFFFF"/>
                </a:highlight>
              </a:rPr>
              <a:t>As the name suggests, a neural network is a collection of connected artificial neurons.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pic>
        <p:nvPicPr>
          <p:cNvPr id="86" name="Google Shape;86;p18"/>
          <p:cNvPicPr preferRelativeResize="0"/>
          <p:nvPr/>
        </p:nvPicPr>
        <p:blipFill>
          <a:blip r:embed="rId3">
            <a:alphaModFix/>
          </a:blip>
          <a:stretch>
            <a:fillRect/>
          </a:stretch>
        </p:blipFill>
        <p:spPr>
          <a:xfrm>
            <a:off x="1272750" y="2689850"/>
            <a:ext cx="6678675" cy="236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t>We will focus on the most common and practical ANN approaches, which are based on the BACKPROPAGATION algorithm.</a:t>
            </a:r>
            <a:endParaRPr/>
          </a:p>
          <a:p>
            <a:pPr marL="0" lvl="0" indent="0" algn="just" rtl="0">
              <a:lnSpc>
                <a:spcPct val="150000"/>
              </a:lnSpc>
              <a:spcBef>
                <a:spcPts val="1600"/>
              </a:spcBef>
              <a:spcAft>
                <a:spcPts val="0"/>
              </a:spcAft>
              <a:buNone/>
            </a:pPr>
            <a:r>
              <a:rPr lang="en"/>
              <a:t>The BACKPROPAGATION algorithm assumes the network is a fixed structure that corresponds to a directed graph, possibly containing cycles.</a:t>
            </a:r>
            <a:endParaRPr/>
          </a:p>
          <a:p>
            <a:pPr marL="0" lvl="0" indent="0" algn="just" rtl="0">
              <a:lnSpc>
                <a:spcPct val="150000"/>
              </a:lnSpc>
              <a:spcBef>
                <a:spcPts val="1600"/>
              </a:spcBef>
              <a:spcAft>
                <a:spcPts val="1600"/>
              </a:spcAft>
              <a:buNone/>
            </a:pPr>
            <a:r>
              <a:rPr lang="en"/>
              <a:t>Learning corresponds to choosing a weight value for each edge in the 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Appropriate Problems for Neural Network Learning</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t>ANN learning is well - suited to problems in which the training data corresponds to </a:t>
            </a:r>
            <a:r>
              <a:rPr lang="en" b="1"/>
              <a:t>noisy, complex sensor data such as inputs from cameras and microphones</a:t>
            </a:r>
            <a:r>
              <a:rPr lang="en"/>
              <a:t>.</a:t>
            </a:r>
            <a:endParaRPr/>
          </a:p>
          <a:p>
            <a:pPr marL="0" lvl="0" indent="0" algn="just" rtl="0">
              <a:lnSpc>
                <a:spcPct val="150000"/>
              </a:lnSpc>
              <a:spcBef>
                <a:spcPts val="1600"/>
              </a:spcBef>
              <a:spcAft>
                <a:spcPts val="0"/>
              </a:spcAft>
              <a:buNone/>
            </a:pPr>
            <a:r>
              <a:rPr lang="en"/>
              <a:t>The BACKPROPAGATION algorithm is the most commonly used ANN learning technique.</a:t>
            </a:r>
            <a:endParaRPr/>
          </a:p>
          <a:p>
            <a:pPr marL="0" lvl="0" indent="0" algn="just" rtl="0">
              <a:lnSpc>
                <a:spcPct val="150000"/>
              </a:lnSpc>
              <a:spcBef>
                <a:spcPts val="1600"/>
              </a:spcBef>
              <a:spcAft>
                <a:spcPts val="0"/>
              </a:spcAft>
              <a:buNone/>
            </a:pPr>
            <a:r>
              <a:rPr lang="en"/>
              <a:t>It is appropriate for problems with the following characteristics</a:t>
            </a:r>
            <a:endParaRPr/>
          </a:p>
          <a:p>
            <a:pPr marL="0" lvl="0" indent="0" algn="just" rtl="0">
              <a:lnSpc>
                <a:spcPct val="150000"/>
              </a:lnSpc>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Characteristics</a:t>
            </a:r>
            <a:endParaRPr/>
          </a:p>
        </p:txBody>
      </p:sp>
      <p:sp>
        <p:nvSpPr>
          <p:cNvPr id="104" name="Google Shape;104;p21"/>
          <p:cNvSpPr txBox="1">
            <a:spLocks noGrp="1"/>
          </p:cNvSpPr>
          <p:nvPr>
            <p:ph type="body" idx="1"/>
          </p:nvPr>
        </p:nvSpPr>
        <p:spPr>
          <a:xfrm>
            <a:off x="311700" y="1152475"/>
            <a:ext cx="8520600" cy="3526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Instances are represented by many attribute - value pairs.</a:t>
            </a:r>
            <a:endParaRPr/>
          </a:p>
          <a:p>
            <a:pPr marL="457200" lvl="0" indent="-342900" algn="just" rtl="0">
              <a:lnSpc>
                <a:spcPct val="150000"/>
              </a:lnSpc>
              <a:spcBef>
                <a:spcPts val="0"/>
              </a:spcBef>
              <a:spcAft>
                <a:spcPts val="0"/>
              </a:spcAft>
              <a:buSzPts val="1800"/>
              <a:buChar char="●"/>
            </a:pPr>
            <a:r>
              <a:rPr lang="en"/>
              <a:t>The target function output may be discrete - valued, real - valued, a vector of several real or discrete - valued attributes.</a:t>
            </a:r>
            <a:endParaRPr/>
          </a:p>
          <a:p>
            <a:pPr marL="457200" lvl="0" indent="-342900" algn="just" rtl="0">
              <a:lnSpc>
                <a:spcPct val="150000"/>
              </a:lnSpc>
              <a:spcBef>
                <a:spcPts val="0"/>
              </a:spcBef>
              <a:spcAft>
                <a:spcPts val="0"/>
              </a:spcAft>
              <a:buSzPts val="1800"/>
              <a:buChar char="●"/>
            </a:pPr>
            <a:r>
              <a:rPr lang="en"/>
              <a:t>The training examples may contain errors (Noise in the data).</a:t>
            </a:r>
            <a:endParaRPr/>
          </a:p>
          <a:p>
            <a:pPr marL="457200" lvl="0" indent="-342900" algn="just" rtl="0">
              <a:lnSpc>
                <a:spcPct val="150000"/>
              </a:lnSpc>
              <a:spcBef>
                <a:spcPts val="0"/>
              </a:spcBef>
              <a:spcAft>
                <a:spcPts val="0"/>
              </a:spcAft>
              <a:buSzPts val="1800"/>
              <a:buChar char="●"/>
            </a:pPr>
            <a:r>
              <a:rPr lang="en"/>
              <a:t>Long training times are acceptable.</a:t>
            </a:r>
            <a:endParaRPr/>
          </a:p>
          <a:p>
            <a:pPr marL="457200" lvl="0" indent="-342900" algn="just" rtl="0">
              <a:lnSpc>
                <a:spcPct val="150000"/>
              </a:lnSpc>
              <a:spcBef>
                <a:spcPts val="0"/>
              </a:spcBef>
              <a:spcAft>
                <a:spcPts val="0"/>
              </a:spcAft>
              <a:buSzPts val="1800"/>
              <a:buChar char="●"/>
            </a:pPr>
            <a:r>
              <a:rPr lang="en"/>
              <a:t>Fast evaluation of the learned target function may be required.</a:t>
            </a:r>
            <a:endParaRPr/>
          </a:p>
          <a:p>
            <a:pPr marL="457200" lvl="0" indent="-342900" algn="just" rtl="0">
              <a:lnSpc>
                <a:spcPct val="150000"/>
              </a:lnSpc>
              <a:spcBef>
                <a:spcPts val="0"/>
              </a:spcBef>
              <a:spcAft>
                <a:spcPts val="0"/>
              </a:spcAft>
              <a:buSzPts val="1800"/>
              <a:buChar char="●"/>
            </a:pPr>
            <a:r>
              <a:rPr lang="en"/>
              <a:t>The ability of humans to understand the learned target function is not important.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2485</Words>
  <Application>Microsoft Office PowerPoint</Application>
  <PresentationFormat>On-screen Show (16:9)</PresentationFormat>
  <Paragraphs>214</Paragraphs>
  <Slides>54</Slides>
  <Notes>47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54</vt:i4>
      </vt:variant>
    </vt:vector>
  </HeadingPairs>
  <TitlesOfParts>
    <vt:vector size="56" baseType="lpstr">
      <vt:lpstr>Arial</vt:lpstr>
      <vt:lpstr>Simple Light</vt:lpstr>
      <vt:lpstr>Artificial Neural Network (ANNs)</vt:lpstr>
      <vt:lpstr>Contents</vt:lpstr>
      <vt:lpstr>Introduction</vt:lpstr>
      <vt:lpstr>Biological Motivation</vt:lpstr>
      <vt:lpstr>Contd….</vt:lpstr>
      <vt:lpstr>Representation of Artificial Neural Network (ANN’s)</vt:lpstr>
      <vt:lpstr>Contd….</vt:lpstr>
      <vt:lpstr>Appropriate Problems for Neural Network Learning</vt:lpstr>
      <vt:lpstr>Characteristics</vt:lpstr>
      <vt:lpstr>ANN Architectures</vt:lpstr>
      <vt:lpstr>Perceptrons</vt:lpstr>
      <vt:lpstr>Perceptrons (Artificial Neuron)</vt:lpstr>
      <vt:lpstr>PowerPoint Presentation</vt:lpstr>
      <vt:lpstr>PowerPoint Presentation</vt:lpstr>
      <vt:lpstr>PowerPoint Presentation</vt:lpstr>
      <vt:lpstr>Representational Power of Perceptrons</vt:lpstr>
      <vt:lpstr>Implementation of AND </vt:lpstr>
      <vt:lpstr>Contd….</vt:lpstr>
      <vt:lpstr>Rules for adjusting the weights</vt:lpstr>
      <vt:lpstr>The Perceptron Training Rule</vt:lpstr>
      <vt:lpstr>Perceptron Training Rule:</vt:lpstr>
      <vt:lpstr>Algorithm</vt:lpstr>
      <vt:lpstr>Gradient descent and delta rule</vt:lpstr>
      <vt:lpstr>PowerPoint Presentation</vt:lpstr>
      <vt:lpstr>PowerPoint Presentation</vt:lpstr>
      <vt:lpstr>PowerPoint Presentation</vt:lpstr>
      <vt:lpstr>DERIVATION OF THE GRADIENT DESCENT RULE</vt:lpstr>
      <vt:lpstr>PowerPoint Presentation</vt:lpstr>
      <vt:lpstr>Gradient descent algorithm</vt:lpstr>
      <vt:lpstr>STOCHASTIC APPROXIMATION TO GRADIENT DESCENT</vt:lpstr>
      <vt:lpstr>Differences between standard gradient descent and stochastic gradient descent  </vt:lpstr>
      <vt:lpstr>MULTILAYER NETWORKS AND THE BACKPROPAGATION ALGORITHM</vt:lpstr>
      <vt:lpstr>PowerPoint Presentation</vt:lpstr>
      <vt:lpstr>A Differentiable Threshold Unit (Activation function)</vt:lpstr>
      <vt:lpstr>Sigmoid unit (logistic/hyperbolic)</vt:lpstr>
      <vt:lpstr>Contin….</vt:lpstr>
      <vt:lpstr>The BACKPROPAGATION Algorithm</vt:lpstr>
      <vt:lpstr> </vt:lpstr>
      <vt:lpstr> </vt:lpstr>
      <vt:lpstr>PowerPoint Presentation</vt:lpstr>
      <vt:lpstr>PowerPoint Presentation</vt:lpstr>
      <vt:lpstr>PowerPoint Presentation</vt:lpstr>
      <vt:lpstr>Derivation of the BACKPROPAGATION Rule</vt:lpstr>
      <vt:lpstr>PowerPoint Presentation</vt:lpstr>
      <vt:lpstr>Contd….</vt:lpstr>
      <vt:lpstr>Training Rule for Output Unit Weights</vt:lpstr>
      <vt:lpstr>PowerPoint Presentation</vt:lpstr>
      <vt:lpstr>PowerPoint Presentation</vt:lpstr>
      <vt:lpstr>PowerPoint Presentation</vt:lpstr>
      <vt:lpstr>PowerPoint Presentation</vt:lpstr>
      <vt:lpstr>Delta Rule </vt:lpstr>
      <vt:lpstr>Contd….</vt:lpstr>
      <vt:lpstr>Gradient Descent Algorithm</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(ANNs)</dc:title>
  <dc:creator>admin</dc:creator>
  <cp:lastModifiedBy>admin</cp:lastModifiedBy>
  <cp:revision>13</cp:revision>
  <dcterms:modified xsi:type="dcterms:W3CDTF">2019-11-19T03:58:02Z</dcterms:modified>
</cp:coreProperties>
</file>