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72"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4913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7755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206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92280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9632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16852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36616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1865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61749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485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068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1741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5138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121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345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45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Tree>
    <p:extLst>
      <p:ext uri="{BB962C8B-B14F-4D97-AF65-F5344CB8AC3E}">
        <p14:creationId xmlns:p14="http://schemas.microsoft.com/office/powerpoint/2010/main" val="32312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009095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emf"/><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package" Target="../embeddings/Microsoft_Excel_Worksheet.xlsx"/><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76299" y="2971800"/>
            <a:ext cx="9982200" cy="193899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STUDENT NAME:SANJAY P</a:t>
            </a:r>
          </a:p>
          <a:p>
            <a:pPr algn="just"/>
            <a:r>
              <a:rPr lang="en-US" sz="2400" b="1" dirty="0">
                <a:latin typeface="Times New Roman" panose="02020603050405020304" pitchFamily="18" charset="0"/>
                <a:cs typeface="Times New Roman" panose="02020603050405020304" pitchFamily="18" charset="0"/>
              </a:rPr>
              <a:t>REGISTER </a:t>
            </a:r>
            <a:r>
              <a:rPr lang="en-US" sz="2400" b="1">
                <a:latin typeface="Times New Roman" panose="02020603050405020304" pitchFamily="18" charset="0"/>
                <a:cs typeface="Times New Roman" panose="02020603050405020304" pitchFamily="18" charset="0"/>
              </a:rPr>
              <a:t>NO:312204523, 99C53622C106842A76643550A563681E</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DEPARTMENT:COMMERCE</a:t>
            </a:r>
          </a:p>
          <a:p>
            <a:pPr algn="just"/>
            <a:r>
              <a:rPr lang="en-US" sz="2400" b="1" dirty="0">
                <a:latin typeface="Times New Roman" panose="02020603050405020304" pitchFamily="18" charset="0"/>
                <a:cs typeface="Times New Roman" panose="02020603050405020304" pitchFamily="18" charset="0"/>
              </a:rPr>
              <a:t>COLLEGE: K.C.S. KASI NADAR COLLAGE OF ARTS &amp; SCEINCE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289425" cy="752129"/>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solidFill>
                <a:latin typeface="Times New Roman" panose="02020603050405020304" pitchFamily="18" charset="0"/>
                <a:cs typeface="Times New Roman" panose="02020603050405020304" pitchFamily="18" charset="0"/>
              </a:rPr>
              <a:t>M</a:t>
            </a:r>
            <a:r>
              <a:rPr sz="4800" b="1" dirty="0">
                <a:solidFill>
                  <a:schemeClr val="accent1"/>
                </a:solidFill>
                <a:latin typeface="Times New Roman" panose="02020603050405020304" pitchFamily="18" charset="0"/>
                <a:cs typeface="Times New Roman" panose="02020603050405020304" pitchFamily="18" charset="0"/>
              </a:rPr>
              <a:t>O</a:t>
            </a:r>
            <a:r>
              <a:rPr sz="4800" b="1" spc="-15" dirty="0">
                <a:solidFill>
                  <a:schemeClr val="accent1"/>
                </a:solidFill>
                <a:latin typeface="Times New Roman" panose="02020603050405020304" pitchFamily="18" charset="0"/>
                <a:cs typeface="Times New Roman" panose="02020603050405020304" pitchFamily="18" charset="0"/>
              </a:rPr>
              <a:t>D</a:t>
            </a:r>
            <a:r>
              <a:rPr sz="4800" b="1" spc="-35" dirty="0">
                <a:solidFill>
                  <a:schemeClr val="accent1"/>
                </a:solidFill>
                <a:latin typeface="Times New Roman" panose="02020603050405020304" pitchFamily="18" charset="0"/>
                <a:cs typeface="Times New Roman" panose="02020603050405020304" pitchFamily="18" charset="0"/>
              </a:rPr>
              <a:t>E</a:t>
            </a:r>
            <a:r>
              <a:rPr sz="4800" b="1" spc="-30" dirty="0">
                <a:solidFill>
                  <a:schemeClr val="accent1"/>
                </a:solidFill>
                <a:latin typeface="Times New Roman" panose="02020603050405020304" pitchFamily="18" charset="0"/>
                <a:cs typeface="Times New Roman" panose="02020603050405020304" pitchFamily="18" charset="0"/>
              </a:rPr>
              <a:t>LL</a:t>
            </a:r>
            <a:r>
              <a:rPr sz="4800" b="1" spc="-5" dirty="0">
                <a:solidFill>
                  <a:schemeClr val="accent1"/>
                </a:solidFill>
                <a:latin typeface="Times New Roman" panose="02020603050405020304" pitchFamily="18" charset="0"/>
                <a:cs typeface="Times New Roman" panose="02020603050405020304" pitchFamily="18" charset="0"/>
              </a:rPr>
              <a:t>I</a:t>
            </a:r>
            <a:r>
              <a:rPr sz="4800" b="1" spc="30" dirty="0">
                <a:solidFill>
                  <a:schemeClr val="accent1"/>
                </a:solidFill>
                <a:latin typeface="Times New Roman" panose="02020603050405020304" pitchFamily="18" charset="0"/>
                <a:cs typeface="Times New Roman" panose="02020603050405020304" pitchFamily="18" charset="0"/>
              </a:rPr>
              <a:t>N</a:t>
            </a:r>
            <a:r>
              <a:rPr sz="4800" b="1" spc="5" dirty="0">
                <a:solidFill>
                  <a:schemeClr val="accent1"/>
                </a:solidFill>
                <a:latin typeface="Times New Roman" panose="02020603050405020304" pitchFamily="18" charset="0"/>
                <a:cs typeface="Times New Roman" panose="02020603050405020304" pitchFamily="18" charset="0"/>
              </a:rPr>
              <a:t>G</a:t>
            </a:r>
            <a:endParaRPr sz="4800" dirty="0">
              <a:solidFill>
                <a:schemeClr val="accent1"/>
              </a:solidFill>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10080625" cy="3046988"/>
          </a:xfrm>
          <a:prstGeom prst="rect">
            <a:avLst/>
          </a:prstGeom>
          <a:noFill/>
        </p:spPr>
        <p:txBody>
          <a:bodyPr wrap="square" rtlCol="0">
            <a:spAutoFit/>
          </a:bodyPr>
          <a:lstStyle/>
          <a:p>
            <a:pPr marL="514350" indent="-514350" algn="just">
              <a:buFont typeface="+mj-lt"/>
              <a:buAutoNum type="romanLcPeriod"/>
            </a:pPr>
            <a:r>
              <a:rPr lang="en-US" sz="2800" dirty="0">
                <a:latin typeface="Times New Roman" panose="02020603050405020304" pitchFamily="18" charset="0"/>
                <a:cs typeface="Times New Roman" panose="02020603050405020304" pitchFamily="18" charset="0"/>
              </a:rPr>
              <a:t>Data cleaning.</a:t>
            </a:r>
          </a:p>
          <a:p>
            <a:pPr marL="514350" indent="-514350" algn="just">
              <a:buFont typeface="+mj-lt"/>
              <a:buAutoNum type="romanLcPeriod"/>
            </a:pPr>
            <a:r>
              <a:rPr lang="en-US" sz="2800" dirty="0">
                <a:latin typeface="Times New Roman" panose="02020603050405020304" pitchFamily="18" charset="0"/>
                <a:cs typeface="Times New Roman" panose="02020603050405020304" pitchFamily="18" charset="0"/>
              </a:rPr>
              <a:t>Creating table.</a:t>
            </a:r>
          </a:p>
          <a:p>
            <a:pPr marL="514350" indent="-514350" algn="just">
              <a:buFont typeface="+mj-lt"/>
              <a:buAutoNum type="romanLcPeriod"/>
            </a:pPr>
            <a:r>
              <a:rPr lang="en-US" sz="2800" dirty="0">
                <a:latin typeface="Times New Roman" panose="02020603050405020304" pitchFamily="18" charset="0"/>
                <a:cs typeface="Times New Roman" panose="02020603050405020304" pitchFamily="18" charset="0"/>
              </a:rPr>
              <a:t>Creating pivot chart.</a:t>
            </a:r>
          </a:p>
          <a:p>
            <a:pPr marL="514350" indent="-514350" algn="just">
              <a:buFont typeface="+mj-lt"/>
              <a:buAutoNum type="romanLcPeriod"/>
            </a:pPr>
            <a:r>
              <a:rPr lang="en-US" sz="2800" dirty="0">
                <a:latin typeface="Times New Roman" panose="02020603050405020304" pitchFamily="18" charset="0"/>
                <a:cs typeface="Times New Roman" panose="02020603050405020304" pitchFamily="18" charset="0"/>
              </a:rPr>
              <a:t>Creating dashboard.</a:t>
            </a:r>
          </a:p>
          <a:p>
            <a:pPr marL="514350" indent="-514350" algn="just">
              <a:buFont typeface="+mj-lt"/>
              <a:buAutoNum type="romanLcPeriod"/>
            </a:pPr>
            <a:r>
              <a:rPr lang="en-US" sz="2800" dirty="0">
                <a:latin typeface="Times New Roman" panose="02020603050405020304" pitchFamily="18" charset="0"/>
                <a:cs typeface="Times New Roman" panose="02020603050405020304" pitchFamily="18" charset="0"/>
              </a:rPr>
              <a:t>Inserting pivot chart in dashboard.</a:t>
            </a:r>
          </a:p>
          <a:p>
            <a:pPr marL="514350" indent="-514350" algn="just">
              <a:buFont typeface="+mj-lt"/>
              <a:buAutoNum type="romanLcPeriod"/>
            </a:pPr>
            <a:r>
              <a:rPr lang="en-US" sz="28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E89D753C-7565-737B-879E-B1A22886E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332" y="1226892"/>
            <a:ext cx="9760268" cy="4899654"/>
          </a:xfrm>
          <a:prstGeom prst="rect">
            <a:avLst/>
          </a:prstGeom>
        </p:spPr>
      </p:pic>
      <p:graphicFrame>
        <p:nvGraphicFramePr>
          <p:cNvPr id="12" name="Object 11">
            <a:extLst>
              <a:ext uri="{FF2B5EF4-FFF2-40B4-BE49-F238E27FC236}">
                <a16:creationId xmlns:a16="http://schemas.microsoft.com/office/drawing/2014/main" id="{2BBCAED2-5DB7-4973-E9F0-FA42DD9912F1}"/>
              </a:ext>
            </a:extLst>
          </p:cNvPr>
          <p:cNvGraphicFramePr>
            <a:graphicFrameLocks noChangeAspect="1"/>
          </p:cNvGraphicFramePr>
          <p:nvPr>
            <p:extLst>
              <p:ext uri="{D42A27DB-BD31-4B8C-83A1-F6EECF244321}">
                <p14:modId xmlns:p14="http://schemas.microsoft.com/office/powerpoint/2010/main" val="1127183030"/>
              </p:ext>
            </p:extLst>
          </p:nvPr>
        </p:nvGraphicFramePr>
        <p:xfrm>
          <a:off x="4074225" y="385444"/>
          <a:ext cx="952500" cy="2286000"/>
        </p:xfrm>
        <a:graphic>
          <a:graphicData uri="http://schemas.openxmlformats.org/presentationml/2006/ole">
            <mc:AlternateContent xmlns:mc="http://schemas.openxmlformats.org/markup-compatibility/2006">
              <mc:Choice xmlns:v="urn:schemas-microsoft-com:vml" Requires="v">
                <p:oleObj name="Worksheet" showAsIcon="1" r:id="rId6" imgW="380879" imgH="914590" progId="Excel.Sheet.12">
                  <p:embed/>
                </p:oleObj>
              </mc:Choice>
              <mc:Fallback>
                <p:oleObj name="Worksheet" showAsIcon="1" r:id="rId6" imgW="380879" imgH="914590" progId="Excel.Sheet.12">
                  <p:embed/>
                  <p:pic>
                    <p:nvPicPr>
                      <p:cNvPr id="0" name=""/>
                      <p:cNvPicPr/>
                      <p:nvPr/>
                    </p:nvPicPr>
                    <p:blipFill>
                      <a:blip r:embed="rId7"/>
                      <a:stretch>
                        <a:fillRect/>
                      </a:stretch>
                    </p:blipFill>
                    <p:spPr>
                      <a:xfrm>
                        <a:off x="4074225" y="385444"/>
                        <a:ext cx="952500" cy="22860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B1D0B4B-C4D7-97BD-56E5-81AB43056B0D}"/>
              </a:ext>
            </a:extLst>
          </p:cNvPr>
          <p:cNvSpPr txBox="1"/>
          <p:nvPr/>
        </p:nvSpPr>
        <p:spPr>
          <a:xfrm>
            <a:off x="762000" y="1600200"/>
            <a:ext cx="9982200" cy="3539430"/>
          </a:xfrm>
          <a:prstGeom prst="rect">
            <a:avLst/>
          </a:prstGeom>
          <a:noFill/>
        </p:spPr>
        <p:txBody>
          <a:bodyPr wrap="square" rtlCol="0">
            <a:spAutoFit/>
          </a:bodyPr>
          <a:lstStyle/>
          <a:p>
            <a:pPr algn="just"/>
            <a:r>
              <a:rPr lang="en-US" sz="2400" b="1" dirty="0"/>
              <a:t>“</a:t>
            </a:r>
            <a:r>
              <a:rPr lang="en-US" sz="3200" dirty="0">
                <a:latin typeface="Times New Roman" panose="02020603050405020304" pitchFamily="18" charset="0"/>
                <a:cs typeface="Times New Roman" panose="02020603050405020304" pitchFamily="18" charset="0"/>
              </a:rPr>
              <a:t>The employee management analysis offers valuable insights into how well management practices are supporting employee performance and satisfaction. By addressing identified issues and leveraging strengths, the organization can improve its management practices, enhance employee engagement, and ultimately achieve better organizational performance”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H="1">
            <a:off x="0" y="0"/>
            <a:ext cx="1234783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685800"/>
            <a:ext cx="6270625" cy="670696"/>
          </a:xfrm>
          <a:prstGeom prst="rect">
            <a:avLst/>
          </a:prstGeom>
        </p:spPr>
        <p:txBody>
          <a:bodyPr vert="horz" wrap="square" lIns="0" tIns="16510" rIns="0" bIns="0" rtlCol="0">
            <a:spAutoFit/>
          </a:bodyPr>
          <a:lstStyle/>
          <a:p>
            <a:pPr marL="12700">
              <a:lnSpc>
                <a:spcPct val="100000"/>
              </a:lnSpc>
              <a:spcBef>
                <a:spcPts val="130"/>
              </a:spcBef>
            </a:pPr>
            <a:r>
              <a:rPr sz="4250" b="1" spc="5" dirty="0">
                <a:latin typeface="Times New Roman" panose="02020603050405020304" pitchFamily="18" charset="0"/>
                <a:cs typeface="Times New Roman" panose="02020603050405020304" pitchFamily="18" charset="0"/>
              </a:rPr>
              <a:t>PROJECT</a:t>
            </a:r>
            <a:r>
              <a:rPr sz="4250" b="1" spc="-85" dirty="0">
                <a:latin typeface="Times New Roman" panose="02020603050405020304" pitchFamily="18" charset="0"/>
                <a:cs typeface="Times New Roman" panose="02020603050405020304" pitchFamily="18" charset="0"/>
              </a:rPr>
              <a:t> </a:t>
            </a:r>
            <a:r>
              <a:rPr sz="4250" b="1" spc="25" dirty="0">
                <a:latin typeface="Times New Roman" panose="02020603050405020304" pitchFamily="18" charset="0"/>
                <a:cs typeface="Times New Roman" panose="02020603050405020304" pitchFamily="18" charset="0"/>
              </a:rPr>
              <a:t>TITLE</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Management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H="1">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a:latin typeface="Times New Roman" panose="02020603050405020304" pitchFamily="18" charset="0"/>
                <a:cs typeface="Times New Roman" panose="02020603050405020304" pitchFamily="18" charset="0"/>
              </a:rPr>
              <a:t>P</a:t>
            </a:r>
            <a:r>
              <a:rPr sz="4400" b="1" spc="15" dirty="0">
                <a:latin typeface="Times New Roman" panose="02020603050405020304" pitchFamily="18" charset="0"/>
                <a:cs typeface="Times New Roman" panose="02020603050405020304" pitchFamily="18" charset="0"/>
              </a:rPr>
              <a:t>ROB</a:t>
            </a:r>
            <a:r>
              <a:rPr sz="4400" b="1" spc="55" dirty="0">
                <a:latin typeface="Times New Roman" panose="02020603050405020304" pitchFamily="18" charset="0"/>
                <a:cs typeface="Times New Roman" panose="02020603050405020304" pitchFamily="18" charset="0"/>
              </a:rPr>
              <a:t>L</a:t>
            </a:r>
            <a:r>
              <a:rPr sz="4400" b="1" spc="-2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a:t>
            </a:r>
            <a:r>
              <a:rPr sz="4400" b="1"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S</a:t>
            </a:r>
            <a:r>
              <a:rPr sz="4400" b="1" spc="-370" dirty="0">
                <a:latin typeface="Times New Roman" panose="02020603050405020304" pitchFamily="18" charset="0"/>
                <a:cs typeface="Times New Roman" panose="02020603050405020304" pitchFamily="18" charset="0"/>
              </a:rPr>
              <a:t>T</a:t>
            </a:r>
            <a:r>
              <a:rPr sz="4400" b="1" spc="-375" dirty="0">
                <a:latin typeface="Times New Roman" panose="02020603050405020304" pitchFamily="18" charset="0"/>
                <a:cs typeface="Times New Roman" panose="02020603050405020304" pitchFamily="18" charset="0"/>
              </a:rPr>
              <a:t>A</a:t>
            </a:r>
            <a:r>
              <a:rPr sz="4400" b="1" spc="15" dirty="0">
                <a:latin typeface="Times New Roman" panose="02020603050405020304" pitchFamily="18" charset="0"/>
                <a:cs typeface="Times New Roman" panose="02020603050405020304" pitchFamily="18" charset="0"/>
              </a:rPr>
              <a:t>T</a:t>
            </a:r>
            <a:r>
              <a:rPr sz="4400" b="1" spc="-1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ME</a:t>
            </a:r>
            <a:r>
              <a:rPr sz="4400" b="1" spc="10" dirty="0">
                <a:latin typeface="Times New Roman" panose="02020603050405020304" pitchFamily="18" charset="0"/>
                <a:cs typeface="Times New Roman" panose="02020603050405020304" pitchFamily="18" charset="0"/>
              </a:rPr>
              <a:t>NT</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533400" y="1227180"/>
            <a:ext cx="10515600" cy="440120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EMPLOYEE MANAGEMENT ANALYSIS  ACCORDING THEIR :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ID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Full Name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Department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Designation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Hire Date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Annual Salary 				</a:t>
            </a:r>
            <a:r>
              <a:rPr lang="en-US" sz="3200" dirty="0">
                <a:latin typeface="Times New Roman" panose="02020603050405020304" pitchFamily="18" charset="0"/>
                <a:cs typeface="Times New Roman" panose="02020603050405020304" pitchFamily="18" charset="0"/>
              </a:rPr>
              <a:t>											</a:t>
            </a:r>
            <a:r>
              <a:rPr lang="en-US" sz="3200" b="1" dirty="0"/>
              <a:t>						</a:t>
            </a:r>
          </a:p>
          <a:p>
            <a:endParaRPr 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33401"/>
            <a:ext cx="6727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anose="02020603050405020304" pitchFamily="18" charset="0"/>
                <a:cs typeface="Times New Roman" panose="02020603050405020304" pitchFamily="18" charset="0"/>
              </a:rPr>
              <a:t>PROJECT	</a:t>
            </a:r>
            <a:r>
              <a:rPr sz="4250" b="1" spc="-20" dirty="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682135"/>
            <a:ext cx="9906000" cy="138499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In this analysis I am going to ease the process of identify  the employees rating using  excel, with the help of below mentioned tools in  excel.</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25988"/>
            <a:ext cx="8277225" cy="1938992"/>
          </a:xfrm>
          <a:prstGeom prst="rect">
            <a:avLst/>
          </a:prstGeom>
          <a:noFill/>
        </p:spPr>
        <p:txBody>
          <a:bodyPr wrap="square" rtlCol="0">
            <a:spAutoFit/>
          </a:bodyPr>
          <a:lstStyle/>
          <a:p>
            <a:pPr marL="342900" indent="-3429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Tables.</a:t>
            </a:r>
          </a:p>
          <a:p>
            <a:pPr marL="342900" indent="-3429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Slicers.</a:t>
            </a:r>
          </a:p>
          <a:p>
            <a:pPr marL="342900" indent="-3429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Pivot chart(</a:t>
            </a:r>
            <a:r>
              <a:rPr lang="en-US" sz="3200" dirty="0">
                <a:solidFill>
                  <a:schemeClr val="tx2">
                    <a:lumMod val="60000"/>
                    <a:lumOff val="40000"/>
                  </a:schemeClr>
                </a:solidFill>
                <a:latin typeface="Times New Roman" panose="02020603050405020304" pitchFamily="18" charset="0"/>
                <a:cs typeface="Times New Roman" panose="02020603050405020304" pitchFamily="18" charset="0"/>
              </a:rPr>
              <a:t>line </a:t>
            </a:r>
            <a:r>
              <a:rPr lang="en-US" sz="3200" dirty="0" err="1">
                <a:solidFill>
                  <a:schemeClr val="tx2">
                    <a:lumMod val="60000"/>
                    <a:lumOff val="40000"/>
                  </a:schemeClr>
                </a:solidFill>
                <a:latin typeface="Times New Roman" panose="02020603050405020304" pitchFamily="18" charset="0"/>
                <a:cs typeface="Times New Roman" panose="02020603050405020304" pitchFamily="18" charset="0"/>
              </a:rPr>
              <a:t>chart,pie</a:t>
            </a:r>
            <a:r>
              <a:rPr lang="en-US" sz="3200" dirty="0">
                <a:solidFill>
                  <a:schemeClr val="tx2">
                    <a:lumMod val="60000"/>
                    <a:lumOff val="40000"/>
                  </a:schemeClr>
                </a:solidFill>
                <a:latin typeface="Times New Roman" panose="02020603050405020304" pitchFamily="18" charset="0"/>
                <a:cs typeface="Times New Roman" panose="02020603050405020304" pitchFamily="18" charset="0"/>
              </a:rPr>
              <a:t> chart &amp; bar chart</a:t>
            </a:r>
            <a:r>
              <a:rPr lang="en-US" sz="3200" dirty="0">
                <a:latin typeface="Times New Roman" panose="02020603050405020304" pitchFamily="18" charset="0"/>
                <a:cs typeface="Times New Roman" panose="02020603050405020304" pitchFamily="18" charset="0"/>
              </a:rPr>
              <a:t>).</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685800"/>
            <a:ext cx="7315200" cy="570669"/>
          </a:xfrm>
          <a:prstGeom prst="rect">
            <a:avLst/>
          </a:prstGeom>
        </p:spPr>
        <p:txBody>
          <a:bodyPr vert="horz" wrap="square" lIns="0" tIns="16510" rIns="0" bIns="0" rtlCol="0">
            <a:spAutoFit/>
          </a:bodyPr>
          <a:lstStyle/>
          <a:p>
            <a:pPr marL="12700">
              <a:lnSpc>
                <a:spcPct val="100000"/>
              </a:lnSpc>
              <a:spcBef>
                <a:spcPts val="130"/>
              </a:spcBef>
            </a:pPr>
            <a:r>
              <a:rPr sz="3600" b="1" spc="25" dirty="0">
                <a:latin typeface="Times New Roman" panose="02020603050405020304" pitchFamily="18" charset="0"/>
                <a:cs typeface="Times New Roman" panose="02020603050405020304" pitchFamily="18" charset="0"/>
              </a:rPr>
              <a:t>W</a:t>
            </a:r>
            <a:r>
              <a:rPr sz="3600" b="1" spc="-20" dirty="0">
                <a:latin typeface="Times New Roman" panose="02020603050405020304" pitchFamily="18" charset="0"/>
                <a:cs typeface="Times New Roman" panose="02020603050405020304" pitchFamily="18" charset="0"/>
              </a:rPr>
              <a:t>H</a:t>
            </a:r>
            <a:r>
              <a:rPr sz="3600" b="1" spc="20" dirty="0">
                <a:latin typeface="Times New Roman" panose="02020603050405020304" pitchFamily="18" charset="0"/>
                <a:cs typeface="Times New Roman" panose="02020603050405020304" pitchFamily="18" charset="0"/>
              </a:rPr>
              <a:t>O</a:t>
            </a:r>
            <a:r>
              <a:rPr sz="3600" b="1" spc="-2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AR</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T</a:t>
            </a:r>
            <a:r>
              <a:rPr sz="3600" b="1" spc="-15" dirty="0">
                <a:latin typeface="Times New Roman" panose="02020603050405020304" pitchFamily="18" charset="0"/>
                <a:cs typeface="Times New Roman" panose="02020603050405020304" pitchFamily="18" charset="0"/>
              </a:rPr>
              <a:t>H</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20"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N</a:t>
            </a:r>
            <a:r>
              <a:rPr sz="3600" b="1" spc="15" dirty="0">
                <a:latin typeface="Times New Roman" panose="02020603050405020304" pitchFamily="18" charset="0"/>
                <a:cs typeface="Times New Roman" panose="02020603050405020304" pitchFamily="18" charset="0"/>
              </a:rPr>
              <a:t>D</a:t>
            </a:r>
            <a:r>
              <a:rPr sz="3600" b="1" spc="-45" dirty="0">
                <a:latin typeface="Times New Roman" panose="02020603050405020304" pitchFamily="18" charset="0"/>
                <a:cs typeface="Times New Roman" panose="02020603050405020304" pitchFamily="18" charset="0"/>
              </a:rPr>
              <a:t> </a:t>
            </a:r>
            <a:r>
              <a:rPr sz="3600" b="1" dirty="0">
                <a:latin typeface="Times New Roman" panose="02020603050405020304" pitchFamily="18" charset="0"/>
                <a:cs typeface="Times New Roman" panose="02020603050405020304" pitchFamily="18" charset="0"/>
              </a:rPr>
              <a:t>U</a:t>
            </a:r>
            <a:r>
              <a:rPr sz="3600" b="1" spc="10" dirty="0">
                <a:latin typeface="Times New Roman" panose="02020603050405020304" pitchFamily="18" charset="0"/>
                <a:cs typeface="Times New Roman" panose="02020603050405020304" pitchFamily="18" charset="0"/>
              </a:rPr>
              <a:t>S</a:t>
            </a:r>
            <a:r>
              <a:rPr sz="3600" b="1" spc="-25" dirty="0">
                <a:latin typeface="Times New Roman" panose="02020603050405020304" pitchFamily="18" charset="0"/>
                <a:cs typeface="Times New Roman" panose="02020603050405020304" pitchFamily="18" charset="0"/>
              </a:rPr>
              <a:t>E</a:t>
            </a:r>
            <a:r>
              <a:rPr sz="3600" b="1" spc="-10"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S?</a:t>
            </a:r>
            <a:endParaRPr sz="36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734949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User-Friendly Interface: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Comprehensive Data Management: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Organization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Advanced Analytical Tools: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Visual Representation: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Scenario Analysis:</a:t>
            </a: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10217468" cy="5539978"/>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Data Overview:</a:t>
            </a:r>
          </a:p>
          <a:p>
            <a:pPr algn="just"/>
            <a:r>
              <a:rPr lang="en-US" sz="2800" dirty="0">
                <a:latin typeface="Times New Roman" panose="02020603050405020304" pitchFamily="18" charset="0"/>
                <a:cs typeface="Times New Roman" panose="02020603050405020304" pitchFamily="18" charset="0"/>
              </a:rPr>
              <a:t>The dataset contains information about employees within an organization. This data is used to calculate and </a:t>
            </a:r>
            <a:r>
              <a:rPr lang="en-US" sz="2800" dirty="0" err="1">
                <a:latin typeface="Times New Roman" panose="02020603050405020304" pitchFamily="18" charset="0"/>
                <a:cs typeface="Times New Roman" panose="02020603050405020304" pitchFamily="18" charset="0"/>
              </a:rPr>
              <a:t>analyse</a:t>
            </a:r>
            <a:r>
              <a:rPr lang="en-US" sz="2800" dirty="0">
                <a:latin typeface="Times New Roman" panose="02020603050405020304" pitchFamily="18" charset="0"/>
                <a:cs typeface="Times New Roman" panose="02020603050405020304" pitchFamily="18" charset="0"/>
              </a:rPr>
              <a:t> the project progress metrics.</a:t>
            </a:r>
          </a:p>
          <a:p>
            <a:pPr algn="just"/>
            <a:r>
              <a:rPr lang="en-IN" sz="28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Employee ID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Full Name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Designation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Hire Date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 Annual Salary 																	</a:t>
            </a:r>
            <a:r>
              <a:rPr lang="en-US" dirty="0"/>
              <a:t>	</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623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latin typeface="Times New Roman" panose="02020603050405020304" pitchFamily="18" charset="0"/>
                <a:cs typeface="Times New Roman" panose="02020603050405020304" pitchFamily="18" charset="0"/>
              </a:rPr>
              <a:t>THE</a:t>
            </a:r>
            <a:r>
              <a:rPr sz="4250" b="1" spc="20" dirty="0">
                <a:latin typeface="Times New Roman" panose="02020603050405020304" pitchFamily="18" charset="0"/>
                <a:cs typeface="Times New Roman" panose="02020603050405020304" pitchFamily="18" charset="0"/>
              </a:rPr>
              <a:t> </a:t>
            </a:r>
            <a:r>
              <a:rPr lang="en-US" sz="4250" b="1" spc="20" dirty="0">
                <a:latin typeface="Times New Roman" panose="02020603050405020304" pitchFamily="18" charset="0"/>
                <a:cs typeface="Times New Roman" panose="02020603050405020304" pitchFamily="18" charset="0"/>
              </a:rPr>
              <a:t>"</a:t>
            </a:r>
            <a:r>
              <a:rPr sz="4250" b="1" spc="10" dirty="0">
                <a:latin typeface="Times New Roman" panose="02020603050405020304" pitchFamily="18" charset="0"/>
                <a:cs typeface="Times New Roman" panose="02020603050405020304" pitchFamily="18" charset="0"/>
              </a:rPr>
              <a:t>WOW</a:t>
            </a:r>
            <a:r>
              <a:rPr lang="en-US" sz="4250" b="1" spc="10" dirty="0">
                <a:latin typeface="Times New Roman" panose="02020603050405020304" pitchFamily="18" charset="0"/>
                <a:cs typeface="Times New Roman" panose="02020603050405020304" pitchFamily="18" charset="0"/>
              </a:rPr>
              <a:t>"</a:t>
            </a:r>
            <a:r>
              <a:rPr sz="4250" b="1" spc="85"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IN</a:t>
            </a:r>
            <a:r>
              <a:rPr sz="4250" b="1" spc="-5" dirty="0">
                <a:latin typeface="Times New Roman" panose="02020603050405020304" pitchFamily="18" charset="0"/>
                <a:cs typeface="Times New Roman" panose="02020603050405020304" pitchFamily="18" charset="0"/>
              </a:rPr>
              <a:t> </a:t>
            </a:r>
            <a:r>
              <a:rPr sz="4250" b="1" spc="15" dirty="0">
                <a:latin typeface="Times New Roman" panose="02020603050405020304" pitchFamily="18" charset="0"/>
                <a:cs typeface="Times New Roman" panose="02020603050405020304" pitchFamily="18" charset="0"/>
              </a:rPr>
              <a:t>OUR</a:t>
            </a:r>
            <a:r>
              <a:rPr sz="4250" b="1" spc="-10" dirty="0">
                <a:latin typeface="Times New Roman" panose="02020603050405020304" pitchFamily="18" charset="0"/>
                <a:cs typeface="Times New Roman" panose="02020603050405020304" pitchFamily="18" charset="0"/>
              </a:rPr>
              <a:t> </a:t>
            </a:r>
            <a:r>
              <a:rPr sz="4250" b="1" spc="20" dirty="0">
                <a:latin typeface="Times New Roman" panose="02020603050405020304" pitchFamily="18" charset="0"/>
                <a:cs typeface="Times New Roman" panose="02020603050405020304" pitchFamily="18" charset="0"/>
              </a:rPr>
              <a:t>SOLUTION</a:t>
            </a:r>
            <a:endParaRPr sz="425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556</TotalTime>
  <Words>410</Words>
  <Application>Microsoft Office PowerPoint</Application>
  <PresentationFormat>Widescreen</PresentationFormat>
  <Paragraphs>92</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27</cp:revision>
  <dcterms:created xsi:type="dcterms:W3CDTF">2024-03-29T15:07:22Z</dcterms:created>
  <dcterms:modified xsi:type="dcterms:W3CDTF">2024-08-27T07:05:11Z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