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77" r:id="rId5"/>
    <p:sldId id="268" r:id="rId6"/>
    <p:sldId id="269" r:id="rId7"/>
    <p:sldId id="280" r:id="rId8"/>
    <p:sldId id="278" r:id="rId9"/>
    <p:sldId id="272" r:id="rId10"/>
    <p:sldId id="270" r:id="rId11"/>
    <p:sldId id="266" r:id="rId12"/>
    <p:sldId id="281" r:id="rId13"/>
    <p:sldId id="279" r:id="rId14"/>
    <p:sldId id="28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87949" autoAdjust="0"/>
  </p:normalViewPr>
  <p:slideViewPr>
    <p:cSldViewPr snapToGrid="0" showGuides="1">
      <p:cViewPr varScale="1">
        <p:scale>
          <a:sx n="74" d="100"/>
          <a:sy n="74" d="100"/>
        </p:scale>
        <p:origin x="1018" y="6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6/22/2024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6/22/2024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24316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dirty="0"/>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a:t>Click icon to add picture</a:t>
            </a:r>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6/22/2024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1F77-8EE5-FFAE-877F-D4FDE32C5EFC}"/>
              </a:ext>
            </a:extLst>
          </p:cNvPr>
          <p:cNvSpPr>
            <a:spLocks noGrp="1"/>
          </p:cNvSpPr>
          <p:nvPr>
            <p:ph type="ctrTitle"/>
          </p:nvPr>
        </p:nvSpPr>
        <p:spPr/>
        <p:txBody>
          <a:bodyPr/>
          <a:lstStyle/>
          <a:p>
            <a:r>
              <a:rPr lang="en-US" dirty="0"/>
              <a:t>AEGIS FLARE</a:t>
            </a:r>
          </a:p>
        </p:txBody>
      </p:sp>
      <p:sp>
        <p:nvSpPr>
          <p:cNvPr id="3" name="Subtitle 2">
            <a:extLst>
              <a:ext uri="{FF2B5EF4-FFF2-40B4-BE49-F238E27FC236}">
                <a16:creationId xmlns:a16="http://schemas.microsoft.com/office/drawing/2014/main" id="{331E9870-1204-7EC6-8A20-3829BAE7110F}"/>
              </a:ext>
            </a:extLst>
          </p:cNvPr>
          <p:cNvSpPr>
            <a:spLocks noGrp="1"/>
          </p:cNvSpPr>
          <p:nvPr>
            <p:ph type="subTitle" idx="1"/>
          </p:nvPr>
        </p:nvSpPr>
        <p:spPr/>
        <p:txBody>
          <a:bodyPr/>
          <a:lstStyle/>
          <a:p>
            <a:r>
              <a:rPr lang="en-US" dirty="0" err="1"/>
              <a:t>iot</a:t>
            </a:r>
            <a:r>
              <a:rPr lang="en-US" dirty="0"/>
              <a:t> ENABLED ROBOTIC FIREFIGHTER</a:t>
            </a:r>
          </a:p>
        </p:txBody>
      </p:sp>
      <p:pic>
        <p:nvPicPr>
          <p:cNvPr id="6" name="Picture Placeholder 5">
            <a:extLst>
              <a:ext uri="{FF2B5EF4-FFF2-40B4-BE49-F238E27FC236}">
                <a16:creationId xmlns:a16="http://schemas.microsoft.com/office/drawing/2014/main" id="{636234E0-B992-D6CF-7B33-6BC638ED0C91}"/>
              </a:ext>
            </a:extLst>
          </p:cNvPr>
          <p:cNvPicPr>
            <a:picLocks noGrp="1" noChangeAspect="1"/>
          </p:cNvPicPr>
          <p:nvPr>
            <p:ph type="pic" sz="quarter" idx="10"/>
          </p:nvPr>
        </p:nvPicPr>
        <p:blipFill rotWithShape="1">
          <a:blip r:embed="rId2"/>
          <a:srcRect l="26385" r="6739"/>
          <a:stretch/>
        </p:blipFill>
        <p:spPr>
          <a:xfrm>
            <a:off x="704849" y="776169"/>
            <a:ext cx="5305661" cy="5305661"/>
          </a:xfrm>
        </p:spPr>
      </p:pic>
      <p:sp>
        <p:nvSpPr>
          <p:cNvPr id="7" name="Rectangle 6">
            <a:extLst>
              <a:ext uri="{FF2B5EF4-FFF2-40B4-BE49-F238E27FC236}">
                <a16:creationId xmlns:a16="http://schemas.microsoft.com/office/drawing/2014/main" id="{10EFDE00-CAA3-468A-6F79-772F3BB52115}"/>
              </a:ext>
            </a:extLst>
          </p:cNvPr>
          <p:cNvSpPr/>
          <p:nvPr/>
        </p:nvSpPr>
        <p:spPr>
          <a:xfrm>
            <a:off x="6181491" y="1101525"/>
            <a:ext cx="2116708" cy="12384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2749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F1A2-3729-4409-DFA2-AF01B10ADFB7}"/>
              </a:ext>
            </a:extLst>
          </p:cNvPr>
          <p:cNvSpPr>
            <a:spLocks noGrp="1"/>
          </p:cNvSpPr>
          <p:nvPr>
            <p:ph type="title"/>
          </p:nvPr>
        </p:nvSpPr>
        <p:spPr/>
        <p:txBody>
          <a:bodyPr/>
          <a:lstStyle/>
          <a:p>
            <a:r>
              <a:rPr lang="en-US"/>
              <a:t>PROTOTYPE</a:t>
            </a:r>
          </a:p>
        </p:txBody>
      </p:sp>
      <p:sp>
        <p:nvSpPr>
          <p:cNvPr id="3" name="Slide Number Placeholder 2">
            <a:extLst>
              <a:ext uri="{FF2B5EF4-FFF2-40B4-BE49-F238E27FC236}">
                <a16:creationId xmlns:a16="http://schemas.microsoft.com/office/drawing/2014/main" id="{FC1CC23A-62E8-9E0B-7D5E-7A291C4E6937}"/>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pic>
        <p:nvPicPr>
          <p:cNvPr id="5" name="Picture 4">
            <a:extLst>
              <a:ext uri="{FF2B5EF4-FFF2-40B4-BE49-F238E27FC236}">
                <a16:creationId xmlns:a16="http://schemas.microsoft.com/office/drawing/2014/main" id="{D0DB8656-4BBB-0A94-2951-23359DD9EF55}"/>
              </a:ext>
            </a:extLst>
          </p:cNvPr>
          <p:cNvPicPr>
            <a:picLocks noChangeAspect="1"/>
          </p:cNvPicPr>
          <p:nvPr/>
        </p:nvPicPr>
        <p:blipFill>
          <a:blip r:embed="rId2"/>
          <a:stretch>
            <a:fillRect/>
          </a:stretch>
        </p:blipFill>
        <p:spPr>
          <a:xfrm>
            <a:off x="533844" y="1228726"/>
            <a:ext cx="11150600" cy="4685938"/>
          </a:xfrm>
          <a:prstGeom prst="rect">
            <a:avLst/>
          </a:prstGeom>
        </p:spPr>
      </p:pic>
      <p:sp>
        <p:nvSpPr>
          <p:cNvPr id="8" name="Rectangle 7">
            <a:extLst>
              <a:ext uri="{FF2B5EF4-FFF2-40B4-BE49-F238E27FC236}">
                <a16:creationId xmlns:a16="http://schemas.microsoft.com/office/drawing/2014/main" id="{DB66CF85-64B7-4891-9D0B-5F567777CCA5}"/>
              </a:ext>
            </a:extLst>
          </p:cNvPr>
          <p:cNvSpPr/>
          <p:nvPr/>
        </p:nvSpPr>
        <p:spPr>
          <a:xfrm>
            <a:off x="335665" y="6117179"/>
            <a:ext cx="178250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7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3C2EE64-DB35-1DDB-8B44-30F510C15CDA}"/>
              </a:ext>
            </a:extLst>
          </p:cNvPr>
          <p:cNvPicPr>
            <a:picLocks noGrp="1" noChangeAspect="1"/>
          </p:cNvPicPr>
          <p:nvPr>
            <p:ph type="pic" idx="1"/>
          </p:nvPr>
        </p:nvPicPr>
        <p:blipFill>
          <a:blip r:embed="rId2"/>
          <a:srcRect l="19550" r="19550"/>
          <a:stretch>
            <a:fillRect/>
          </a:stretch>
        </p:blipFill>
        <p:spPr/>
      </p:pic>
      <p:sp>
        <p:nvSpPr>
          <p:cNvPr id="3" name="Title 2">
            <a:extLst>
              <a:ext uri="{FF2B5EF4-FFF2-40B4-BE49-F238E27FC236}">
                <a16:creationId xmlns:a16="http://schemas.microsoft.com/office/drawing/2014/main" id="{EED6B424-DE57-5825-8C56-3CEF416D6A93}"/>
              </a:ext>
            </a:extLst>
          </p:cNvPr>
          <p:cNvSpPr>
            <a:spLocks noGrp="1"/>
          </p:cNvSpPr>
          <p:nvPr>
            <p:ph type="title"/>
          </p:nvPr>
        </p:nvSpPr>
        <p:spPr>
          <a:xfrm>
            <a:off x="607911" y="420062"/>
            <a:ext cx="6129423" cy="519707"/>
          </a:xfrm>
        </p:spPr>
        <p:txBody>
          <a:bodyPr>
            <a:noAutofit/>
          </a:bodyPr>
          <a:lstStyle/>
          <a:p>
            <a:r>
              <a:rPr lang="en-US" b="1"/>
              <a:t>CONCLUSION</a:t>
            </a:r>
            <a:endParaRPr lang="en-IN" b="1" dirty="0"/>
          </a:p>
        </p:txBody>
      </p:sp>
      <p:sp>
        <p:nvSpPr>
          <p:cNvPr id="4" name="Text Placeholder 3">
            <a:extLst>
              <a:ext uri="{FF2B5EF4-FFF2-40B4-BE49-F238E27FC236}">
                <a16:creationId xmlns:a16="http://schemas.microsoft.com/office/drawing/2014/main" id="{A43980B9-0FAC-ABDB-82C2-57147EE5891F}"/>
              </a:ext>
            </a:extLst>
          </p:cNvPr>
          <p:cNvSpPr>
            <a:spLocks noGrp="1"/>
          </p:cNvSpPr>
          <p:nvPr>
            <p:ph type="body" sz="half" idx="2"/>
          </p:nvPr>
        </p:nvSpPr>
        <p:spPr>
          <a:xfrm>
            <a:off x="607910" y="1124793"/>
            <a:ext cx="5305661" cy="4764330"/>
          </a:xfrm>
        </p:spPr>
        <p:txBody>
          <a:bodyPr>
            <a:normAutofit/>
          </a:bodyPr>
          <a:lstStyle/>
          <a:p>
            <a:pPr marL="2857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Aegis Flare system represents a groundbreaking approach to fire detection and suppression, integrating advancements in IoT, robotics, and image processing technologies. </a:t>
            </a:r>
          </a:p>
          <a:p>
            <a:pPr marL="2857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Its ability to detect fires early and respond promptly reduces potential damage and loss of life, while IoT integration ensures continuous monitoring and remote accessibility.</a:t>
            </a:r>
          </a:p>
          <a:p>
            <a:pPr marL="2857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Future work will refine capabilities and expand applications, keeping Aegis Flare at the forefront of fire safety innovation. </a:t>
            </a:r>
          </a:p>
          <a:p>
            <a:pPr marL="2857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Thank you for your interest, and we look forward to addressing any questions</a:t>
            </a:r>
            <a:endParaRPr lang="en-IN"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C3E7733-9066-F2E2-1F12-6476809352A3}"/>
              </a:ext>
            </a:extLst>
          </p:cNvPr>
          <p:cNvSpPr/>
          <p:nvPr/>
        </p:nvSpPr>
        <p:spPr>
          <a:xfrm>
            <a:off x="276349" y="6006203"/>
            <a:ext cx="1390487" cy="8517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429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wo firefighters spraying high pressure water to  fir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rotWithShape="1">
          <a:blip r:embed="rId3"/>
          <a:srcRect t="-898" b="898"/>
          <a:stretch/>
        </p:blipFill>
        <p:spPr>
          <a:xfrm>
            <a:off x="710812" y="728545"/>
            <a:ext cx="5305661" cy="5305661"/>
          </a:xfrm>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9" name="Rectangle 8">
            <a:extLst>
              <a:ext uri="{FF2B5EF4-FFF2-40B4-BE49-F238E27FC236}">
                <a16:creationId xmlns:a16="http://schemas.microsoft.com/office/drawing/2014/main" id="{0A84C48D-5003-4DD4-CDC7-4B845BE86525}"/>
              </a:ext>
            </a:extLst>
          </p:cNvPr>
          <p:cNvSpPr/>
          <p:nvPr/>
        </p:nvSpPr>
        <p:spPr>
          <a:xfrm>
            <a:off x="6469778" y="4398380"/>
            <a:ext cx="995893" cy="12384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C674EEF-D159-4192-EA98-6CBCEB4D917C}"/>
              </a:ext>
            </a:extLst>
          </p:cNvPr>
          <p:cNvSpPr/>
          <p:nvPr/>
        </p:nvSpPr>
        <p:spPr>
          <a:xfrm>
            <a:off x="6367535" y="1495064"/>
            <a:ext cx="2116708" cy="12384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787813" y="1288081"/>
            <a:ext cx="10515600" cy="940181"/>
          </a:xfrm>
        </p:spPr>
        <p:txBody>
          <a:bodyPr/>
          <a:lstStyle/>
          <a:p>
            <a:r>
              <a:rPr lang="en-US" dirty="0"/>
              <a:t>Table of content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195147" y="2597933"/>
            <a:ext cx="3478454" cy="3440401"/>
          </a:xfrm>
        </p:spPr>
        <p:txBody>
          <a:bodyPr/>
          <a:lstStyle/>
          <a:p>
            <a:pPr marL="285750" indent="-285750" algn="l">
              <a:buFont typeface="Wingdings" panose="05000000000000000000" pitchFamily="2" charset="2"/>
              <a:buChar char="Ø"/>
            </a:pPr>
            <a:r>
              <a:rPr lang="en-IN" dirty="0"/>
              <a:t>INTRODUCTION</a:t>
            </a:r>
          </a:p>
          <a:p>
            <a:pPr marL="285750" indent="-285750" algn="l">
              <a:buFont typeface="Wingdings" panose="05000000000000000000" pitchFamily="2" charset="2"/>
              <a:buChar char="Ø"/>
            </a:pPr>
            <a:r>
              <a:rPr lang="en-IN" dirty="0"/>
              <a:t>EXISTING TECHNOLOGIES</a:t>
            </a:r>
          </a:p>
          <a:p>
            <a:pPr marL="285750" indent="-285750" algn="l">
              <a:buFont typeface="Wingdings" panose="05000000000000000000" pitchFamily="2" charset="2"/>
              <a:buChar char="Ø"/>
            </a:pPr>
            <a:r>
              <a:rPr lang="en-IN" dirty="0"/>
              <a:t>SYSTEM OVERVIEW</a:t>
            </a:r>
          </a:p>
          <a:p>
            <a:pPr marL="285750" indent="-285750" algn="l">
              <a:buFont typeface="Wingdings" panose="05000000000000000000" pitchFamily="2" charset="2"/>
              <a:buChar char="Ø"/>
            </a:pPr>
            <a:r>
              <a:rPr lang="en-IN" dirty="0"/>
              <a:t>HARDWARES  &amp; SOFTWARES</a:t>
            </a:r>
          </a:p>
          <a:p>
            <a:pPr marL="285750" indent="-285750" algn="l">
              <a:buFont typeface="Wingdings" panose="05000000000000000000" pitchFamily="2" charset="2"/>
              <a:buChar char="Ø"/>
            </a:pPr>
            <a:r>
              <a:rPr lang="en-IN" dirty="0"/>
              <a:t>KEY FEATURES</a:t>
            </a:r>
          </a:p>
          <a:p>
            <a:pPr marL="285750" indent="-285750" algn="l">
              <a:buFont typeface="Wingdings" panose="05000000000000000000" pitchFamily="2" charset="2"/>
              <a:buChar char="Ø"/>
            </a:pPr>
            <a:r>
              <a:rPr lang="en-IN" dirty="0"/>
              <a:t>FLOW CHART</a:t>
            </a:r>
          </a:p>
          <a:p>
            <a:pPr marL="285750" indent="-285750" algn="l">
              <a:buFont typeface="Wingdings" panose="05000000000000000000" pitchFamily="2" charset="2"/>
              <a:buChar char="Ø"/>
            </a:pPr>
            <a:r>
              <a:rPr lang="en-IN" dirty="0"/>
              <a:t>PERFORMANCE  MATRIX</a:t>
            </a:r>
          </a:p>
          <a:p>
            <a:pPr marL="285750" indent="-285750" algn="l">
              <a:buFont typeface="Wingdings" panose="05000000000000000000" pitchFamily="2" charset="2"/>
              <a:buChar char="Ø"/>
            </a:pPr>
            <a:r>
              <a:rPr lang="en-IN" dirty="0"/>
              <a:t>PROTOTYPE </a:t>
            </a:r>
          </a:p>
          <a:p>
            <a:pPr marL="285750" indent="-285750" algn="l">
              <a:buFont typeface="Wingdings" panose="05000000000000000000" pitchFamily="2" charset="2"/>
              <a:buChar char="Ø"/>
            </a:pPr>
            <a:r>
              <a:rPr lang="en-IN" dirty="0"/>
              <a:t>CONCLUSION </a:t>
            </a:r>
          </a:p>
          <a:p>
            <a:pPr algn="l"/>
            <a:endParaRPr lang="en-IN" dirty="0"/>
          </a:p>
          <a:p>
            <a:pPr marL="285750" indent="-285750" algn="l">
              <a:buFont typeface="Wingdings" panose="05000000000000000000" pitchFamily="2" charset="2"/>
              <a:buChar char="Ø"/>
            </a:pPr>
            <a:endParaRPr lang="en-IN" dirty="0"/>
          </a:p>
          <a:p>
            <a:pPr marL="285750" indent="-285750" algn="l">
              <a:buFont typeface="Wingdings" panose="05000000000000000000" pitchFamily="2" charset="2"/>
              <a:buChar char="Ø"/>
            </a:pPr>
            <a:endParaRPr lang="en-IN" dirty="0"/>
          </a:p>
          <a:p>
            <a:pPr algn="l"/>
            <a:endParaRPr lang="en-IN" dirty="0"/>
          </a:p>
          <a:p>
            <a:pPr marL="285750" indent="-285750" algn="l">
              <a:buFont typeface="Wingdings" panose="05000000000000000000" pitchFamily="2" charset="2"/>
              <a:buChar char="Ø"/>
            </a:pPr>
            <a:endParaRPr lang="en-US" dirty="0"/>
          </a:p>
        </p:txBody>
      </p:sp>
      <p:pic>
        <p:nvPicPr>
          <p:cNvPr id="11" name="Picture Placehold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a:stretch/>
        </p:blipFill>
        <p:spPr>
          <a:xfrm>
            <a:off x="5872166" y="2301548"/>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5" name="Rectangle 4">
            <a:extLst>
              <a:ext uri="{FF2B5EF4-FFF2-40B4-BE49-F238E27FC236}">
                <a16:creationId xmlns:a16="http://schemas.microsoft.com/office/drawing/2014/main" id="{4B9C46AC-CB2F-9497-DB8A-BA7215745D69}"/>
              </a:ext>
            </a:extLst>
          </p:cNvPr>
          <p:cNvSpPr/>
          <p:nvPr/>
        </p:nvSpPr>
        <p:spPr>
          <a:xfrm>
            <a:off x="256102" y="6273579"/>
            <a:ext cx="2116708" cy="534831"/>
          </a:xfrm>
          <a:prstGeom prst="rect">
            <a:avLst/>
          </a:prstGeom>
          <a:solidFill>
            <a:schemeClr val="accent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38961" y="894707"/>
            <a:ext cx="4451173" cy="437382"/>
          </a:xfrm>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2" y="1524289"/>
            <a:ext cx="5882620" cy="4931449"/>
          </a:xfrm>
        </p:spPr>
        <p:txBody>
          <a:bodyPr/>
          <a:lstStyle/>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Fire safety remains a critical concern in residential, commercial, and industrial settings. Traditional fire detection and suppression systems often rely on manual interventions and can be prone to delays, leading to significant property damage and loss of life</a:t>
            </a:r>
            <a:r>
              <a:rPr lang="en-US" sz="1800" b="0" i="0">
                <a:effectLst/>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The </a:t>
            </a:r>
            <a:r>
              <a:rPr lang="en-US" sz="1800" b="0" i="0" dirty="0">
                <a:effectLst/>
                <a:latin typeface="Times New Roman" panose="02020603050405020304" pitchFamily="18" charset="0"/>
                <a:cs typeface="Times New Roman" panose="02020603050405020304" pitchFamily="18" charset="0"/>
              </a:rPr>
              <a:t>introduction of IoT and robotics offers new possibilities for improving fire safety through automation and enhanced </a:t>
            </a:r>
            <a:r>
              <a:rPr lang="en-US" sz="1800" b="0" i="0">
                <a:effectLst/>
                <a:latin typeface="Times New Roman" panose="02020603050405020304" pitchFamily="18" charset="0"/>
                <a:cs typeface="Times New Roman" panose="02020603050405020304" pitchFamily="18" charset="0"/>
              </a:rPr>
              <a:t>monitoring. </a:t>
            </a:r>
          </a:p>
          <a:p>
            <a:pPr algn="just">
              <a:lnSpc>
                <a:spcPct val="100000"/>
              </a:lnSpc>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By </a:t>
            </a:r>
            <a:r>
              <a:rPr lang="en-US" sz="1800" b="0" i="0" dirty="0">
                <a:effectLst/>
                <a:latin typeface="Times New Roman" panose="02020603050405020304" pitchFamily="18" charset="0"/>
                <a:cs typeface="Times New Roman" panose="02020603050405020304" pitchFamily="18" charset="0"/>
              </a:rPr>
              <a:t>combining IoT-enabled sensors, advanced image processing, and autonomous robotic mechanisms, Aegis Flare promises a more efficient and </a:t>
            </a:r>
            <a:r>
              <a:rPr lang="en-US" sz="1800" b="0" i="0">
                <a:effectLst/>
                <a:latin typeface="Times New Roman" panose="02020603050405020304" pitchFamily="18" charset="0"/>
                <a:cs typeface="Times New Roman" panose="02020603050405020304" pitchFamily="18" charset="0"/>
              </a:rPr>
              <a:t>reliable fire detection and suppression solution. </a:t>
            </a:r>
          </a:p>
          <a:p>
            <a:pPr algn="just">
              <a:lnSpc>
                <a:spcPct val="100000"/>
              </a:lnSpc>
              <a:buFont typeface="Wingdings" panose="05000000000000000000" pitchFamily="2" charset="2"/>
              <a:buChar char="Ø"/>
            </a:pPr>
            <a:r>
              <a:rPr lang="en-US" sz="1800" b="0" i="0">
                <a:effectLst/>
                <a:latin typeface="Times New Roman" panose="02020603050405020304" pitchFamily="18" charset="0"/>
                <a:cs typeface="Times New Roman" panose="02020603050405020304" pitchFamily="18" charset="0"/>
              </a:rPr>
              <a:t>This </a:t>
            </a:r>
            <a:r>
              <a:rPr lang="en-US" sz="1800" b="0" i="0" dirty="0">
                <a:effectLst/>
                <a:latin typeface="Times New Roman" panose="02020603050405020304" pitchFamily="18" charset="0"/>
                <a:cs typeface="Times New Roman" panose="02020603050405020304" pitchFamily="18" charset="0"/>
              </a:rPr>
              <a:t>presentation provides an in-depth look at the development and capabilities of this innovative system.</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a:srcRect t="1438" b="-1438"/>
          <a:stretch/>
        </p:blipFill>
        <p:spPr>
          <a:xfrm>
            <a:off x="6705599" y="0"/>
            <a:ext cx="5574891" cy="5565478"/>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6" name="Rectangle 5">
            <a:extLst>
              <a:ext uri="{FF2B5EF4-FFF2-40B4-BE49-F238E27FC236}">
                <a16:creationId xmlns:a16="http://schemas.microsoft.com/office/drawing/2014/main" id="{36DA3A07-F91A-08B8-87B8-DDE0EB11EE8D}"/>
              </a:ext>
            </a:extLst>
          </p:cNvPr>
          <p:cNvSpPr/>
          <p:nvPr/>
        </p:nvSpPr>
        <p:spPr>
          <a:xfrm>
            <a:off x="222913" y="5981629"/>
            <a:ext cx="1390487" cy="8517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D3587EE1-01C9-C4A5-2A21-70732719F9AD}"/>
              </a:ext>
            </a:extLst>
          </p:cNvPr>
          <p:cNvPicPr>
            <a:picLocks noGrp="1" noChangeAspect="1"/>
          </p:cNvPicPr>
          <p:nvPr>
            <p:ph type="pic" idx="1"/>
          </p:nvPr>
        </p:nvPicPr>
        <p:blipFill>
          <a:blip r:embed="rId2"/>
          <a:srcRect l="16667" r="16667"/>
          <a:stretch>
            <a:fillRect/>
          </a:stretch>
        </p:blipFill>
        <p:spPr>
          <a:xfrm>
            <a:off x="6499998" y="776287"/>
            <a:ext cx="5305425" cy="5305425"/>
          </a:xfrm>
        </p:spPr>
      </p:pic>
      <p:sp>
        <p:nvSpPr>
          <p:cNvPr id="3" name="Title 2">
            <a:extLst>
              <a:ext uri="{FF2B5EF4-FFF2-40B4-BE49-F238E27FC236}">
                <a16:creationId xmlns:a16="http://schemas.microsoft.com/office/drawing/2014/main" id="{6D2F814C-D4E6-E066-DB09-2A01E664FD70}"/>
              </a:ext>
            </a:extLst>
          </p:cNvPr>
          <p:cNvSpPr>
            <a:spLocks noGrp="1"/>
          </p:cNvSpPr>
          <p:nvPr>
            <p:ph type="title"/>
          </p:nvPr>
        </p:nvSpPr>
        <p:spPr>
          <a:xfrm>
            <a:off x="386578" y="551936"/>
            <a:ext cx="5709186" cy="621957"/>
          </a:xfrm>
        </p:spPr>
        <p:txBody>
          <a:bodyPr>
            <a:noAutofit/>
          </a:bodyPr>
          <a:lstStyle/>
          <a:p>
            <a:r>
              <a:rPr lang="en-US" b="1"/>
              <a:t>EXISTING TECHNOLOGIES</a:t>
            </a:r>
            <a:endParaRPr lang="en-IN" b="1" dirty="0">
              <a:latin typeface="Corbel "/>
              <a:cs typeface="Times New Roman" panose="02020603050405020304" pitchFamily="18" charset="0"/>
            </a:endParaRPr>
          </a:p>
        </p:txBody>
      </p:sp>
      <p:sp>
        <p:nvSpPr>
          <p:cNvPr id="5" name="Rectangle 4">
            <a:extLst>
              <a:ext uri="{FF2B5EF4-FFF2-40B4-BE49-F238E27FC236}">
                <a16:creationId xmlns:a16="http://schemas.microsoft.com/office/drawing/2014/main" id="{EC6ED5B8-5386-DDED-4283-548C7B49F2E7}"/>
              </a:ext>
            </a:extLst>
          </p:cNvPr>
          <p:cNvSpPr/>
          <p:nvPr/>
        </p:nvSpPr>
        <p:spPr>
          <a:xfrm>
            <a:off x="222913" y="6123523"/>
            <a:ext cx="1390487" cy="8517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78C41F-BE0F-6AAE-1BCC-CA084777D8FF}"/>
              </a:ext>
            </a:extLst>
          </p:cNvPr>
          <p:cNvSpPr txBox="1"/>
          <p:nvPr/>
        </p:nvSpPr>
        <p:spPr>
          <a:xfrm>
            <a:off x="-488373" y="1309255"/>
            <a:ext cx="6764482" cy="5022914"/>
          </a:xfrm>
          <a:prstGeom prst="rect">
            <a:avLst/>
          </a:prstGeom>
          <a:noFill/>
        </p:spPr>
        <p:txBody>
          <a:bodyPr wrap="square" rtlCol="0">
            <a:spAutoFit/>
          </a:bodyPr>
          <a:lstStyle/>
          <a:p>
            <a:pPr marL="1200150" lvl="2" indent="-285750" algn="just">
              <a:lnSpc>
                <a:spcPct val="12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Traditional fire detection systems, such as smoke detectors and heat sensors, are vital in alerting occupants to potential fire hazards.</a:t>
            </a:r>
          </a:p>
          <a:p>
            <a:pPr marL="1200150" lvl="2" indent="-285750" algn="just">
              <a:lnSpc>
                <a:spcPct val="12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Manual alarms and sprinkler systems are also common, providing an initial line of defense against fires.</a:t>
            </a:r>
          </a:p>
          <a:p>
            <a:pPr marL="1200150" lvl="2" indent="-285750" algn="just">
              <a:lnSpc>
                <a:spcPct val="12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However, these systems have significant limitations. Smoke detectors can be prone to false alarms and may not provide sufficient warning time. Heat detectors, while useful, often react too slowly to prevent significant damage. </a:t>
            </a:r>
          </a:p>
          <a:p>
            <a:pPr marL="1200150" lvl="2" indent="-285750" algn="just">
              <a:lnSpc>
                <a:spcPct val="12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Manual alarms depend on human intervention, which can be delayed or unreliable in critical situations. Sprinkler systems, although effective, can cause extensive water damage and are not always suitable for all types of fires.</a:t>
            </a:r>
            <a:endParaRPr lang="en-IN" sz="18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29211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02453FF-4E96-3863-A60C-CAB60564A4AB}"/>
              </a:ext>
            </a:extLst>
          </p:cNvPr>
          <p:cNvPicPr>
            <a:picLocks noGrp="1" noChangeAspect="1"/>
          </p:cNvPicPr>
          <p:nvPr>
            <p:ph type="pic" idx="1"/>
          </p:nvPr>
        </p:nvPicPr>
        <p:blipFill rotWithShape="1">
          <a:blip r:embed="rId2"/>
          <a:srcRect l="35226" t="39" r="594" b="-39"/>
          <a:stretch/>
        </p:blipFill>
        <p:spPr>
          <a:xfrm>
            <a:off x="6096000" y="776169"/>
            <a:ext cx="5305662" cy="5305662"/>
          </a:xfrm>
        </p:spPr>
      </p:pic>
      <p:sp>
        <p:nvSpPr>
          <p:cNvPr id="3" name="Title 2">
            <a:extLst>
              <a:ext uri="{FF2B5EF4-FFF2-40B4-BE49-F238E27FC236}">
                <a16:creationId xmlns:a16="http://schemas.microsoft.com/office/drawing/2014/main" id="{E0BA972A-94B1-78D6-367A-FB767780497E}"/>
              </a:ext>
            </a:extLst>
          </p:cNvPr>
          <p:cNvSpPr>
            <a:spLocks noGrp="1"/>
          </p:cNvSpPr>
          <p:nvPr>
            <p:ph type="title"/>
          </p:nvPr>
        </p:nvSpPr>
        <p:spPr>
          <a:xfrm>
            <a:off x="465592" y="459246"/>
            <a:ext cx="6080681" cy="673363"/>
          </a:xfrm>
        </p:spPr>
        <p:txBody>
          <a:bodyPr>
            <a:normAutofit/>
          </a:bodyPr>
          <a:lstStyle/>
          <a:p>
            <a:r>
              <a:rPr lang="en-US" b="1"/>
              <a:t>PROPOSED SYSTEM-OVERVIEW</a:t>
            </a:r>
            <a:endParaRPr lang="en-US"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04FBDDB-62F6-08FA-8640-067DD5EFA51E}"/>
              </a:ext>
            </a:extLst>
          </p:cNvPr>
          <p:cNvSpPr>
            <a:spLocks noGrp="1"/>
          </p:cNvSpPr>
          <p:nvPr>
            <p:ph type="body" sz="half" idx="2"/>
          </p:nvPr>
        </p:nvSpPr>
        <p:spPr>
          <a:xfrm>
            <a:off x="465592" y="1459922"/>
            <a:ext cx="5630407" cy="4410942"/>
          </a:xfrm>
        </p:spPr>
        <p:txBody>
          <a:bodyPr>
            <a:noAutofit/>
          </a:bodyPr>
          <a:lstStyle/>
          <a:p>
            <a:pPr marL="285750" indent="-285750" algn="just">
              <a:lnSpc>
                <a:spcPct val="100000"/>
              </a:lnSpc>
              <a:buFont typeface="Wingdings" panose="05000000000000000000" pitchFamily="2" charset="2"/>
              <a:buChar char="Ø"/>
            </a:pPr>
            <a:r>
              <a:rPr lang="en-US" sz="1800" b="0" i="0">
                <a:solidFill>
                  <a:srgbClr val="1C1C1C"/>
                </a:solidFill>
                <a:effectLst/>
                <a:highlight>
                  <a:srgbClr val="FFFFFF"/>
                </a:highlight>
                <a:latin typeface="Times New Roman" panose="02020603050405020304" pitchFamily="18" charset="0"/>
                <a:cs typeface="Times New Roman" panose="02020603050405020304" pitchFamily="18" charset="0"/>
              </a:rPr>
              <a:t>Our system integrates IoT and robotic technologies to enhance fire detection and suppression. It uses IoT-enabled sensors and advanced image processing algorithms to accurately detect fire and smoke patterns.</a:t>
            </a:r>
          </a:p>
          <a:p>
            <a:pPr marL="285750" indent="-285750" algn="just">
              <a:lnSpc>
                <a:spcPct val="100000"/>
              </a:lnSpc>
              <a:buFont typeface="Wingdings" panose="05000000000000000000" pitchFamily="2" charset="2"/>
              <a:buChar char="Ø"/>
            </a:pPr>
            <a:r>
              <a:rPr lang="en-US" sz="1800" b="0" i="0">
                <a:solidFill>
                  <a:srgbClr val="1C1C1C"/>
                </a:solidFill>
                <a:effectLst/>
                <a:highlight>
                  <a:srgbClr val="FFFFFF"/>
                </a:highlight>
                <a:latin typeface="Times New Roman" panose="02020603050405020304" pitchFamily="18" charset="0"/>
                <a:cs typeface="Times New Roman" panose="02020603050405020304" pitchFamily="18" charset="0"/>
              </a:rPr>
              <a:t>The system operates autonomously, identifying and locating fires in real-time without human intervention, significantly enhancing fire safety. </a:t>
            </a:r>
          </a:p>
          <a:p>
            <a:pPr marL="285750" indent="-285750" algn="just">
              <a:lnSpc>
                <a:spcPct val="100000"/>
              </a:lnSpc>
              <a:buFont typeface="Wingdings" panose="05000000000000000000" pitchFamily="2" charset="2"/>
              <a:buChar char="Ø"/>
            </a:pPr>
            <a:r>
              <a:rPr lang="en-US" sz="2000"/>
              <a:t>T</a:t>
            </a:r>
            <a:r>
              <a:rPr lang="en-US" sz="1800">
                <a:latin typeface="Times New Roman" panose="02020603050405020304" pitchFamily="18" charset="0"/>
                <a:cs typeface="Times New Roman" panose="02020603050405020304" pitchFamily="18" charset="0"/>
              </a:rPr>
              <a:t>his rapid detection and response capability significantly enhances fire safety, reducing the potential for property damage and loss of life.</a:t>
            </a:r>
            <a:endParaRPr lang="en-US" sz="1800" b="0" i="0">
              <a:solidFill>
                <a:srgbClr val="1C1C1C"/>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pitchFamily="2" charset="2"/>
              <a:buChar char="Ø"/>
            </a:pPr>
            <a:r>
              <a:rPr lang="en-US" sz="1800" b="0" i="0">
                <a:solidFill>
                  <a:srgbClr val="1C1C1C"/>
                </a:solidFill>
                <a:effectLst/>
                <a:highlight>
                  <a:srgbClr val="FFFFFF"/>
                </a:highlight>
                <a:latin typeface="Times New Roman" panose="02020603050405020304" pitchFamily="18" charset="0"/>
                <a:cs typeface="Times New Roman" panose="02020603050405020304" pitchFamily="18" charset="0"/>
              </a:rPr>
              <a:t>Additionally, its enhanced monitoring and communication features ensure prompt alerting of emergency services, improving overall fire management.</a:t>
            </a:r>
          </a:p>
          <a:p>
            <a:pPr marL="285750" indent="-285750" algn="just">
              <a:lnSpc>
                <a:spcPct val="1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5E0FE7D-019F-6D72-5A60-F721B87193A1}"/>
              </a:ext>
            </a:extLst>
          </p:cNvPr>
          <p:cNvSpPr/>
          <p:nvPr/>
        </p:nvSpPr>
        <p:spPr>
          <a:xfrm>
            <a:off x="465593" y="6211330"/>
            <a:ext cx="2116708" cy="5560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553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5245112" y="1903728"/>
            <a:ext cx="605487" cy="605487"/>
          </a:xfrm>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80933" y="2863158"/>
            <a:ext cx="5314621" cy="3153178"/>
          </a:xfrm>
        </p:spPr>
        <p:txBody>
          <a:bodyPr/>
          <a:lstStyle/>
          <a:p>
            <a:pPr marL="285750" indent="-285750"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Feature Ideation:</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Hardware: Hardware features involve the physical components of Aegis Flare, such as the robotic arm, cameras, and sensors.</a:t>
            </a:r>
          </a:p>
          <a:p>
            <a:pPr marL="285750" indent="-285750"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User-Centric Design:</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Hardware: Hardware design focuses on the physical appearance and usability of Aegis Flare, including the design of the robotic arm and user interfaces.</a:t>
            </a:r>
          </a:p>
          <a:p>
            <a:pPr marL="285750" indent="-285750"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Technology Integration: </a:t>
            </a:r>
            <a:r>
              <a:rPr lang="en-US" sz="1800" b="0" i="0" dirty="0">
                <a:effectLst/>
                <a:latin typeface="Times New Roman" panose="02020603050405020304" pitchFamily="18" charset="0"/>
                <a:cs typeface="Times New Roman" panose="02020603050405020304" pitchFamily="18" charset="0"/>
              </a:rPr>
              <a:t>Hardware: Hardware integration entails selecting and integrating physical components like motors, cameras, and sensors.</a:t>
            </a:r>
          </a:p>
          <a:p>
            <a:pPr algn="l">
              <a:buFont typeface="Arial" panose="020B0604020202020204" pitchFamily="34" charset="0"/>
              <a:buChar char="•"/>
            </a:pPr>
            <a:endParaRPr lang="en-US" b="0" i="0" dirty="0">
              <a:solidFill>
                <a:srgbClr val="D1D5DB"/>
              </a:solidFill>
              <a:effectLst/>
              <a:latin typeface="Söhne"/>
            </a:endParaRPr>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Software requirements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7" name="Content Placeholder 6">
            <a:extLst>
              <a:ext uri="{FF2B5EF4-FFF2-40B4-BE49-F238E27FC236}">
                <a16:creationId xmlns:a16="http://schemas.microsoft.com/office/drawing/2014/main" id="{DE9CCF4E-E3AB-5BE2-C9DF-0E648CA66F13}"/>
              </a:ext>
            </a:extLst>
          </p:cNvPr>
          <p:cNvSpPr>
            <a:spLocks noGrp="1"/>
          </p:cNvSpPr>
          <p:nvPr>
            <p:ph idx="15"/>
          </p:nvPr>
        </p:nvSpPr>
        <p:spPr>
          <a:xfrm>
            <a:off x="0" y="1903728"/>
            <a:ext cx="4754936" cy="495389"/>
          </a:xfrm>
        </p:spPr>
        <p:txBody>
          <a:bodyPr/>
          <a:lstStyle/>
          <a:p>
            <a:r>
              <a:rPr lang="en-US" dirty="0" err="1"/>
              <a:t>Ageis</a:t>
            </a:r>
            <a:r>
              <a:rPr lang="en-US" dirty="0"/>
              <a:t> flare – hardware requirements</a:t>
            </a:r>
          </a:p>
        </p:txBody>
      </p:sp>
      <p:sp>
        <p:nvSpPr>
          <p:cNvPr id="10" name="TextBox 9">
            <a:extLst>
              <a:ext uri="{FF2B5EF4-FFF2-40B4-BE49-F238E27FC236}">
                <a16:creationId xmlns:a16="http://schemas.microsoft.com/office/drawing/2014/main" id="{3158AAEA-F212-D591-A523-5EF22C7AB8E6}"/>
              </a:ext>
            </a:extLst>
          </p:cNvPr>
          <p:cNvSpPr txBox="1"/>
          <p:nvPr/>
        </p:nvSpPr>
        <p:spPr>
          <a:xfrm>
            <a:off x="6340775" y="706789"/>
            <a:ext cx="5310183"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Feature </a:t>
            </a:r>
            <a:r>
              <a:rPr lang="en-US" sz="1800" b="1" i="0" dirty="0" err="1">
                <a:effectLst/>
                <a:latin typeface="Times New Roman" panose="02020603050405020304" pitchFamily="18" charset="0"/>
                <a:cs typeface="Times New Roman" panose="02020603050405020304" pitchFamily="18" charset="0"/>
              </a:rPr>
              <a:t>Ideation:</a:t>
            </a:r>
            <a:r>
              <a:rPr lang="en-US" sz="1800" b="0" i="0" dirty="0" err="1">
                <a:effectLst/>
                <a:latin typeface="Times New Roman" panose="02020603050405020304" pitchFamily="18" charset="0"/>
                <a:cs typeface="Times New Roman" panose="02020603050405020304" pitchFamily="18" charset="0"/>
              </a:rPr>
              <a:t>Software</a:t>
            </a:r>
            <a:r>
              <a:rPr lang="en-US" sz="1800" b="0" i="0" dirty="0">
                <a:effectLst/>
                <a:latin typeface="Times New Roman" panose="02020603050405020304" pitchFamily="18" charset="0"/>
                <a:cs typeface="Times New Roman" panose="02020603050405020304" pitchFamily="18" charset="0"/>
              </a:rPr>
              <a:t>: Software features pertain to the programming and algorithms that drive functions like fire detection, image processing, and communication.</a:t>
            </a:r>
          </a:p>
          <a:p>
            <a:pPr marL="285750" indent="-285750" algn="just">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User-Centric </a:t>
            </a:r>
            <a:r>
              <a:rPr lang="en-US" sz="1800" b="1" i="0" dirty="0" err="1">
                <a:effectLst/>
                <a:latin typeface="Times New Roman" panose="02020603050405020304" pitchFamily="18" charset="0"/>
                <a:cs typeface="Times New Roman" panose="02020603050405020304" pitchFamily="18" charset="0"/>
              </a:rPr>
              <a:t>Design:</a:t>
            </a:r>
            <a:r>
              <a:rPr lang="en-US" sz="1800" b="0" i="0" dirty="0" err="1">
                <a:effectLst/>
                <a:latin typeface="Times New Roman" panose="02020603050405020304" pitchFamily="18" charset="0"/>
                <a:cs typeface="Times New Roman" panose="02020603050405020304" pitchFamily="18" charset="0"/>
              </a:rPr>
              <a:t>Software</a:t>
            </a:r>
            <a:r>
              <a:rPr lang="en-US" sz="1800" b="0" i="0" dirty="0">
                <a:effectLst/>
                <a:latin typeface="Times New Roman" panose="02020603050405020304" pitchFamily="18" charset="0"/>
                <a:cs typeface="Times New Roman" panose="02020603050405020304" pitchFamily="18" charset="0"/>
              </a:rPr>
              <a:t>: Software design concerns the user experience through interfaces and control systems, ensuring ease of use and clarity in alerts and notifications.</a:t>
            </a:r>
            <a:r>
              <a:rPr lang="en-US" sz="1800" b="1" i="0" dirty="0">
                <a:effectLst/>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en-US" sz="1800" b="1"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Technology Integration: </a:t>
            </a:r>
            <a:r>
              <a:rPr lang="en-US" sz="1800" b="0" i="0" dirty="0">
                <a:effectLst/>
                <a:latin typeface="Times New Roman" panose="02020603050405020304" pitchFamily="18" charset="0"/>
                <a:cs typeface="Times New Roman" panose="02020603050405020304" pitchFamily="18" charset="0"/>
              </a:rPr>
              <a:t>programming and algorithm development for AI, image processing, and communication protocols.</a:t>
            </a:r>
          </a:p>
          <a:p>
            <a:pPr marL="285750" indent="-285750" algn="just">
              <a:buFont typeface="Wingdings" panose="05000000000000000000" pitchFamily="2" charset="2"/>
              <a:buChar char="Ø"/>
            </a:pPr>
            <a:endParaRPr lang="en-US" sz="1800" b="0" i="0" dirty="0">
              <a:effectLst/>
              <a:latin typeface="Söhne"/>
            </a:endParaRPr>
          </a:p>
          <a:p>
            <a:pPr marL="285750" indent="-285750" algn="just">
              <a:buFont typeface="Wingdings" panose="05000000000000000000" pitchFamily="2" charset="2"/>
              <a:buChar char="Ø"/>
            </a:pPr>
            <a:endParaRPr lang="en-US" sz="1800" b="0" i="0" dirty="0">
              <a:effectLst/>
              <a:latin typeface="Söhne"/>
            </a:endParaRPr>
          </a:p>
          <a:p>
            <a:pPr marL="285750" indent="-285750" algn="just">
              <a:buFont typeface="Wingdings" panose="05000000000000000000" pitchFamily="2" charset="2"/>
              <a:buChar char="Ø"/>
            </a:pPr>
            <a:endParaRPr lang="en-US" sz="1800" dirty="0"/>
          </a:p>
          <a:p>
            <a:r>
              <a:rPr lang="en-US" dirty="0"/>
              <a:t> </a:t>
            </a:r>
          </a:p>
        </p:txBody>
      </p:sp>
      <p:sp>
        <p:nvSpPr>
          <p:cNvPr id="11" name="Rectangle 10">
            <a:extLst>
              <a:ext uri="{FF2B5EF4-FFF2-40B4-BE49-F238E27FC236}">
                <a16:creationId xmlns:a16="http://schemas.microsoft.com/office/drawing/2014/main" id="{80AF53AF-BF4D-7AF5-B1E9-2DF6DE4A070D}"/>
              </a:ext>
            </a:extLst>
          </p:cNvPr>
          <p:cNvSpPr/>
          <p:nvPr/>
        </p:nvSpPr>
        <p:spPr>
          <a:xfrm>
            <a:off x="0" y="5833641"/>
            <a:ext cx="2116708" cy="10243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0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458056" y="425026"/>
            <a:ext cx="4937211" cy="557020"/>
          </a:xfrm>
        </p:spPr>
        <p:txBody>
          <a:bodyPr/>
          <a:lstStyle/>
          <a:p>
            <a:r>
              <a:rPr lang="en-US" b="1"/>
              <a:t>KEY FEATURES</a:t>
            </a: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458056" y="1185289"/>
            <a:ext cx="4531982" cy="4757825"/>
          </a:xfrm>
        </p:spPr>
        <p:txBody>
          <a:bodyPr/>
          <a:lstStyle/>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Aegis Flare boasts several key features that set it apart from traditional fire detection and suppression systems. Firstly, its autonomous operation allows for continuous monitoring and immediate response to fire incidents.</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Secondly, the integration of advanced image processing enables the system to accurately detect fire and smoke, reducing the likelihood of false alarms.</a:t>
            </a:r>
          </a:p>
          <a:p>
            <a:pPr algn="just">
              <a:lnSpc>
                <a:spcPct val="100000"/>
              </a:lnSpc>
              <a:buFont typeface="Wingdings" panose="05000000000000000000" pitchFamily="2" charset="2"/>
              <a:buChar char="Ø"/>
            </a:pPr>
            <a:r>
              <a:rPr lang="en-US" sz="1800" b="0" i="0">
                <a:solidFill>
                  <a:srgbClr val="1C1C1C"/>
                </a:solidFill>
                <a:effectLst/>
                <a:highlight>
                  <a:srgbClr val="FFFFFF"/>
                </a:highlight>
                <a:latin typeface="Times New Roman" panose="02020603050405020304" pitchFamily="18" charset="0"/>
                <a:cs typeface="Times New Roman" panose="02020603050405020304" pitchFamily="18" charset="0"/>
              </a:rPr>
              <a:t>Aegis Flare's advanced features ensure swift notification of authorities and emergency services in case of a fire. Its IoT connectivity allows real-time data exchange and remote monitoring, making it an effective and reliable solution for modern fire safety needs.</a:t>
            </a:r>
            <a:endParaRPr lang="en-US" sz="1800"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rotWithShape="1">
          <a:blip r:embed="rId3"/>
          <a:srcRect t="40" b="-40"/>
          <a:stretch/>
        </p:blipFill>
        <p:spPr>
          <a:xfrm>
            <a:off x="5455212" y="942033"/>
            <a:ext cx="4884848" cy="4884848"/>
          </a:xfrm>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5" name="Rectangle 4">
            <a:extLst>
              <a:ext uri="{FF2B5EF4-FFF2-40B4-BE49-F238E27FC236}">
                <a16:creationId xmlns:a16="http://schemas.microsoft.com/office/drawing/2014/main" id="{ADB6414F-44CD-3207-4DAF-D920B7A78FD1}"/>
              </a:ext>
            </a:extLst>
          </p:cNvPr>
          <p:cNvSpPr/>
          <p:nvPr/>
        </p:nvSpPr>
        <p:spPr>
          <a:xfrm>
            <a:off x="278572" y="6146358"/>
            <a:ext cx="1390487" cy="7116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73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72832" y="8206"/>
            <a:ext cx="11150600" cy="920336"/>
          </a:xfrm>
        </p:spPr>
        <p:txBody>
          <a:bodyPr/>
          <a:lstStyle/>
          <a:p>
            <a:r>
              <a:rPr lang="en-US" dirty="0"/>
              <a:t>FLOW CHART</a:t>
            </a: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3778406185"/>
              </p:ext>
            </p:extLst>
          </p:nvPr>
        </p:nvGraphicFramePr>
        <p:xfrm>
          <a:off x="515938" y="1610463"/>
          <a:ext cx="11150600" cy="3929860"/>
        </p:xfrm>
        <a:graphic>
          <a:graphicData uri="http://schemas.openxmlformats.org/drawingml/2006/table">
            <a:tbl>
              <a:tblPr firstRow="1" bandRow="1">
                <a:tableStyleId>{5C22544A-7EE6-4342-B048-85BDC9FD1C3A}</a:tableStyleId>
              </a:tblPr>
              <a:tblGrid>
                <a:gridCol w="2230120">
                  <a:extLst>
                    <a:ext uri="{9D8B030D-6E8A-4147-A177-3AD203B41FA5}">
                      <a16:colId xmlns:a16="http://schemas.microsoft.com/office/drawing/2014/main" val="2785900615"/>
                    </a:ext>
                  </a:extLst>
                </a:gridCol>
                <a:gridCol w="2230120">
                  <a:extLst>
                    <a:ext uri="{9D8B030D-6E8A-4147-A177-3AD203B41FA5}">
                      <a16:colId xmlns:a16="http://schemas.microsoft.com/office/drawing/2014/main" val="2287965835"/>
                    </a:ext>
                  </a:extLst>
                </a:gridCol>
                <a:gridCol w="2230120">
                  <a:extLst>
                    <a:ext uri="{9D8B030D-6E8A-4147-A177-3AD203B41FA5}">
                      <a16:colId xmlns:a16="http://schemas.microsoft.com/office/drawing/2014/main" val="1756528531"/>
                    </a:ext>
                  </a:extLst>
                </a:gridCol>
                <a:gridCol w="2230120">
                  <a:extLst>
                    <a:ext uri="{9D8B030D-6E8A-4147-A177-3AD203B41FA5}">
                      <a16:colId xmlns:a16="http://schemas.microsoft.com/office/drawing/2014/main" val="3202057861"/>
                    </a:ext>
                  </a:extLst>
                </a:gridCol>
                <a:gridCol w="2230120">
                  <a:extLst>
                    <a:ext uri="{9D8B030D-6E8A-4147-A177-3AD203B41FA5}">
                      <a16:colId xmlns:a16="http://schemas.microsoft.com/office/drawing/2014/main" val="2509247184"/>
                    </a:ext>
                  </a:extLst>
                </a:gridCol>
              </a:tblGrid>
              <a:tr h="592300">
                <a:tc>
                  <a:txBody>
                    <a:bodyPr/>
                    <a:lstStyle/>
                    <a:p>
                      <a:pPr algn="ctr"/>
                      <a:r>
                        <a:rPr lang="en-US" dirty="0"/>
                        <a:t>TOPIC 01</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02</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03</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04</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05</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pPr algn="ctr"/>
                      <a:r>
                        <a:rPr lang="en-US" sz="1600" dirty="0"/>
                        <a:t>Item 01</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02</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03</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04</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05</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18671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06</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61734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07</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118003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08</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38762608"/>
                  </a:ext>
                </a:extLst>
              </a:tr>
              <a:tr h="370840">
                <a:tc>
                  <a:txBody>
                    <a:bodyPr/>
                    <a:lstStyle/>
                    <a:p>
                      <a:pPr algn="ctr"/>
                      <a:r>
                        <a:rPr lang="en-US" sz="1600" b="1" dirty="0">
                          <a:solidFill>
                            <a:schemeClr val="tx1"/>
                          </a:solidFill>
                        </a:rPr>
                        <a:t>TOTAL</a:t>
                      </a:r>
                      <a:endParaRPr lang="en-IN" sz="1600" b="1" dirty="0">
                        <a:solidFill>
                          <a:schemeClr val="tx1"/>
                        </a:solidFill>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b="1"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2"/>
                    </a:solidFill>
                  </a:tcPr>
                </a:tc>
                <a:extLst>
                  <a:ext uri="{0D108BD9-81ED-4DB2-BD59-A6C34878D82A}">
                    <a16:rowId xmlns:a16="http://schemas.microsoft.com/office/drawing/2014/main" val="579273402"/>
                  </a:ext>
                </a:extLst>
              </a:tr>
            </a:tbl>
          </a:graphicData>
        </a:graphic>
      </p:graphicFrame>
      <p:sp>
        <p:nvSpPr>
          <p:cNvPr id="4" name="Slide Number Placeholder 3"/>
          <p:cNvSpPr>
            <a:spLocks noGrp="1"/>
          </p:cNvSpPr>
          <p:nvPr>
            <p:ph type="sldNum" sz="quarter" idx="12"/>
          </p:nvPr>
        </p:nvSpPr>
        <p:spPr/>
        <p:txBody>
          <a:bodyPr/>
          <a:lstStyle/>
          <a:p>
            <a:r>
              <a:rPr lang="en-US" dirty="0"/>
              <a:t>9</a:t>
            </a:r>
          </a:p>
        </p:txBody>
      </p:sp>
      <p:sp>
        <p:nvSpPr>
          <p:cNvPr id="2" name="Rectangle 1">
            <a:extLst>
              <a:ext uri="{FF2B5EF4-FFF2-40B4-BE49-F238E27FC236}">
                <a16:creationId xmlns:a16="http://schemas.microsoft.com/office/drawing/2014/main" id="{E363E0AA-0BC1-B4E6-0019-BA88AEC3CF24}"/>
              </a:ext>
            </a:extLst>
          </p:cNvPr>
          <p:cNvSpPr/>
          <p:nvPr/>
        </p:nvSpPr>
        <p:spPr>
          <a:xfrm>
            <a:off x="105631" y="5983829"/>
            <a:ext cx="2116708" cy="8741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200143-D310-536A-D841-A0078AEDB88F}"/>
              </a:ext>
            </a:extLst>
          </p:cNvPr>
          <p:cNvPicPr>
            <a:picLocks noChangeAspect="1"/>
          </p:cNvPicPr>
          <p:nvPr/>
        </p:nvPicPr>
        <p:blipFill>
          <a:blip r:embed="rId3"/>
          <a:srcRect/>
          <a:stretch/>
        </p:blipFill>
        <p:spPr>
          <a:xfrm>
            <a:off x="0" y="1101436"/>
            <a:ext cx="12192000" cy="5748358"/>
          </a:xfrm>
          <a:prstGeom prst="rect">
            <a:avLst/>
          </a:prstGeom>
        </p:spPr>
      </p:pic>
    </p:spTree>
    <p:extLst>
      <p:ext uri="{BB962C8B-B14F-4D97-AF65-F5344CB8AC3E}">
        <p14:creationId xmlns:p14="http://schemas.microsoft.com/office/powerpoint/2010/main" val="68865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8F7B6A90-3A3A-517E-4821-D2454013CF88}"/>
              </a:ext>
            </a:extLst>
          </p:cNvPr>
          <p:cNvPicPr>
            <a:picLocks noGrp="1" noChangeAspect="1"/>
          </p:cNvPicPr>
          <p:nvPr>
            <p:ph type="pic" idx="1"/>
          </p:nvPr>
        </p:nvPicPr>
        <p:blipFill>
          <a:blip r:embed="rId2"/>
          <a:srcRect l="16750" r="16750"/>
          <a:stretch>
            <a:fillRect/>
          </a:stretch>
        </p:blipFill>
        <p:spPr/>
      </p:pic>
      <p:sp>
        <p:nvSpPr>
          <p:cNvPr id="3" name="Title 2">
            <a:extLst>
              <a:ext uri="{FF2B5EF4-FFF2-40B4-BE49-F238E27FC236}">
                <a16:creationId xmlns:a16="http://schemas.microsoft.com/office/drawing/2014/main" id="{B50C5BB3-2FCD-9665-3525-90AED184C2A6}"/>
              </a:ext>
            </a:extLst>
          </p:cNvPr>
          <p:cNvSpPr>
            <a:spLocks noGrp="1"/>
          </p:cNvSpPr>
          <p:nvPr>
            <p:ph type="title"/>
          </p:nvPr>
        </p:nvSpPr>
        <p:spPr>
          <a:xfrm>
            <a:off x="650318" y="335317"/>
            <a:ext cx="5256212" cy="525162"/>
          </a:xfrm>
        </p:spPr>
        <p:txBody>
          <a:bodyPr>
            <a:noAutofit/>
          </a:bodyPr>
          <a:lstStyle/>
          <a:p>
            <a:r>
              <a:rPr lang="en-US" b="1"/>
              <a:t>PERFORMANCE METRICS</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8C7F2DD-AEF4-2D9E-6BE8-AD006669F444}"/>
              </a:ext>
            </a:extLst>
          </p:cNvPr>
          <p:cNvSpPr>
            <a:spLocks noGrp="1"/>
          </p:cNvSpPr>
          <p:nvPr>
            <p:ph type="body" sz="half" idx="2"/>
          </p:nvPr>
        </p:nvSpPr>
        <p:spPr>
          <a:xfrm>
            <a:off x="650318" y="1157790"/>
            <a:ext cx="5165596" cy="5364893"/>
          </a:xfrm>
        </p:spPr>
        <p:txBody>
          <a:bodyPr>
            <a:normAutofit/>
          </a:bodyPr>
          <a:lstStyle/>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performance metrics for the Aegis Flare system include detection accuracy and response time.</a:t>
            </a: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Detection accuracy measures the system's ability to correctly identify fire incidents and minimize false alarms.</a:t>
            </a: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Response time evaluates how quickly the system can detect a fire and initiate the appropriate response.</a:t>
            </a: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results indicate that Aegis Flare achieves high detection accuracy and rapid response times, outperforming traditional fire detection and suppression methods.</a:t>
            </a: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These metrics demonstrate the system's effectiveness in providing early fire detection and swift response, reducing the potential for property damage and loss of life</a:t>
            </a:r>
            <a:r>
              <a:rPr lang="en-US" dirty="0"/>
              <a:t>.</a:t>
            </a:r>
            <a:endParaRPr lang="en-IN" dirty="0"/>
          </a:p>
        </p:txBody>
      </p:sp>
      <p:sp>
        <p:nvSpPr>
          <p:cNvPr id="5" name="Rectangle 4">
            <a:extLst>
              <a:ext uri="{FF2B5EF4-FFF2-40B4-BE49-F238E27FC236}">
                <a16:creationId xmlns:a16="http://schemas.microsoft.com/office/drawing/2014/main" id="{CC78A99F-E1D9-95EC-DD38-843A1B8416AC}"/>
              </a:ext>
            </a:extLst>
          </p:cNvPr>
          <p:cNvSpPr/>
          <p:nvPr/>
        </p:nvSpPr>
        <p:spPr>
          <a:xfrm>
            <a:off x="222913" y="6006203"/>
            <a:ext cx="1390487" cy="8517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86853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3689</TotalTime>
  <Words>878</Words>
  <Application>Microsoft Office PowerPoint</Application>
  <PresentationFormat>Widescreen</PresentationFormat>
  <Paragraphs>124</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Corbel</vt:lpstr>
      <vt:lpstr>Corbel </vt:lpstr>
      <vt:lpstr>Söhne</vt:lpstr>
      <vt:lpstr>Times New Roman</vt:lpstr>
      <vt:lpstr>Wingdings</vt:lpstr>
      <vt:lpstr>Office Theme</vt:lpstr>
      <vt:lpstr>AEGIS FLARE</vt:lpstr>
      <vt:lpstr>Table of content</vt:lpstr>
      <vt:lpstr>INTRODUCTION </vt:lpstr>
      <vt:lpstr>EXISTING TECHNOLOGIES</vt:lpstr>
      <vt:lpstr>PROPOSED SYSTEM-OVERVIEW</vt:lpstr>
      <vt:lpstr>PowerPoint Presentation</vt:lpstr>
      <vt:lpstr>KEY FEATURES</vt:lpstr>
      <vt:lpstr>FLOW CHART</vt:lpstr>
      <vt:lpstr>PERFORMANCE METRICS</vt:lpstr>
      <vt:lpstr>PROTOTYPE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SANJAY S</dc:creator>
  <cp:lastModifiedBy>SANJAY S</cp:lastModifiedBy>
  <cp:revision>15</cp:revision>
  <dcterms:created xsi:type="dcterms:W3CDTF">2023-10-12T04:36:35Z</dcterms:created>
  <dcterms:modified xsi:type="dcterms:W3CDTF">2024-06-22T04:17:26Z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