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0.xml" ContentType="application/vnd.openxmlformats-officedocument.theme+xml"/>
  <Override PartName="/ppt/notesMasters/notesMaster1.xml" ContentType="application/vnd.openxmlformats-officedocument.presentationml.notesMaster+xml"/>
  <Override PartName="/ppt/theme/theme1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s/comment1.xml" ContentType="application/vnd.openxmlformats-officedocument.presentationml.comments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</p:sldMasterIdLst>
  <p:notesMasterIdLst>
    <p:notesMasterId r:id="rId11"/>
  </p:notesMasterIdLst>
  <p:sldIdLst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AASC LIBRARY" initials="SL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5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commentAuthors" Target="commentAuthors.xml"/><Relationship Id="rId2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AASC%20LIBRARY\Desktop\JASMIN%20EMPLOYEE%20DATA%20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[JASMIN EMPLOYEE DATA SET.xlsx]SHEET 2!PivotTable2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8.0</c:v>
                </c:pt>
                <c:pt idx="4">
                  <c:v>9.0</c:v>
                </c:pt>
                <c:pt idx="5">
                  <c:v>9.0</c:v>
                </c:pt>
                <c:pt idx="6">
                  <c:v>8.0</c:v>
                </c:pt>
                <c:pt idx="7">
                  <c:v>7.0</c:v>
                </c:pt>
                <c:pt idx="8">
                  <c:v>3.0</c:v>
                </c:pt>
                <c:pt idx="9">
                  <c:v>6.0</c:v>
                </c:pt>
              </c:numCache>
            </c:numRef>
          </c:val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6.0</c:v>
                </c:pt>
                <c:pt idx="1">
                  <c:v>17.0</c:v>
                </c:pt>
                <c:pt idx="2">
                  <c:v>14.0</c:v>
                </c:pt>
                <c:pt idx="3">
                  <c:v>15.0</c:v>
                </c:pt>
                <c:pt idx="4">
                  <c:v>18.0</c:v>
                </c:pt>
                <c:pt idx="5">
                  <c:v>8.0</c:v>
                </c:pt>
                <c:pt idx="6">
                  <c:v>10.0</c:v>
                </c:pt>
                <c:pt idx="7">
                  <c:v>15.0</c:v>
                </c:pt>
                <c:pt idx="8">
                  <c:v>14.0</c:v>
                </c:pt>
                <c:pt idx="9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26.0</c:v>
                </c:pt>
                <c:pt idx="1">
                  <c:v>22.0</c:v>
                </c:pt>
                <c:pt idx="2">
                  <c:v>24.0</c:v>
                </c:pt>
                <c:pt idx="3">
                  <c:v>31.0</c:v>
                </c:pt>
                <c:pt idx="4">
                  <c:v>30.0</c:v>
                </c:pt>
                <c:pt idx="5">
                  <c:v>23.0</c:v>
                </c:pt>
                <c:pt idx="6">
                  <c:v>19.0</c:v>
                </c:pt>
                <c:pt idx="7">
                  <c:v>30.0</c:v>
                </c:pt>
                <c:pt idx="8">
                  <c:v>25.0</c:v>
                </c:pt>
                <c:pt idx="9">
                  <c:v>33.0</c:v>
                </c:pt>
              </c:numCache>
            </c:numRef>
          </c:val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5.0</c:v>
                </c:pt>
                <c:pt idx="3">
                  <c:v>3.0</c:v>
                </c:pt>
                <c:pt idx="4">
                  <c:v>7.0</c:v>
                </c:pt>
                <c:pt idx="5">
                  <c:v>7.0</c:v>
                </c:pt>
                <c:pt idx="6">
                  <c:v>5.0</c:v>
                </c:pt>
                <c:pt idx="7">
                  <c:v>5.0</c:v>
                </c:pt>
                <c:pt idx="8">
                  <c:v>9.0</c:v>
                </c:pt>
                <c:pt idx="9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4-08-30T11:18:43.961" idx="1">
    <p:pos x="10" y="10"/>
    <p:text/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1" name="PlaceHolder 1"/>
          <p:cNvSpPr>
            <a:spLocks noChangeAspect="1" noRot="1"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sz="4400" lang="en-IN" spc="-1" strike="noStrike">
                <a:latin typeface="Arial"/>
              </a:rPr>
              <a:t>Click to move the slide</a:t>
            </a:r>
          </a:p>
        </p:txBody>
      </p:sp>
      <p:sp>
        <p:nvSpPr>
          <p:cNvPr id="10492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/>
        </p:spPr>
        <p:txBody>
          <a:bodyPr bIns="0" lIns="0" rIns="0" tIns="0">
            <a:noAutofit/>
          </a:bodyPr>
          <a:p>
            <a:r>
              <a:rPr b="0" sz="2000" lang="en-IN" spc="-1" strike="noStrike">
                <a:latin typeface="Arial"/>
              </a:rPr>
              <a:t>Click to edit the notes format</a:t>
            </a:r>
          </a:p>
        </p:txBody>
      </p:sp>
      <p:sp>
        <p:nvSpPr>
          <p:cNvPr id="10492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r>
              <a:rPr b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921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pPr algn="r"/>
            <a:r>
              <a:rPr b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921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r>
              <a:rPr b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921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pPr algn="r"/>
            <a:fld id="{F4CD7469-A468-44AE-8F41-73C120F4E80E}" type="slidenum">
              <a:rPr b="0" sz="1400" lang="en-IN" spc="-1" strike="noStrike">
                <a:latin typeface="Times New Roman"/>
              </a:rPr>
              <a:t>‹#›</a:t>
            </a:fld>
            <a:endParaRPr b="0" sz="1400" lang="en-IN" spc="-1" strike="noStrike"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/>
        </p:spPr>
      </p:sp>
      <p:sp>
        <p:nvSpPr>
          <p:cNvPr id="1048609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/>
        </p:spPr>
        <p:txBody>
          <a:bodyPr bIns="0" lIns="0" rIns="0" tIns="0">
            <a:noAutofit/>
          </a:bodyPr>
          <a:p>
            <a:endParaRPr b="0" sz="2000" lang="en-IN" spc="-1" strike="noStrike">
              <a:latin typeface="Arial"/>
            </a:endParaRPr>
          </a:p>
        </p:txBody>
      </p:sp>
      <p:sp>
        <p:nvSpPr>
          <p:cNvPr id="1048610" name="CustomShape 3"/>
          <p:cNvSpPr/>
          <p:nvPr/>
        </p:nvSpPr>
        <p:spPr>
          <a:xfrm>
            <a:off x="6905520" y="6513480"/>
            <a:ext cx="5282640" cy="343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8A7796D-6E1A-43B9-AC0B-FD3E6774428F}" type="slidenum">
              <a:rPr b="0" sz="1200" lang="en-IN" spc="-1" strike="noStrike">
                <a:latin typeface="Times New Roman"/>
              </a:rPr>
              <a:t>1</a:t>
            </a:fld>
            <a:endParaRPr b="0" sz="1200" lang="en-IN" spc="-1" strike="noStrike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0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0.xml"/></Relationships>
</file>

<file path=ppt/slideLayouts/_rels/slideLayout1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6" descr="Droplets-HD-Title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59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0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algn="ctr" indent="0" marL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6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2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6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5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6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Picture 14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47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9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1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16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7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5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1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4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5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99" name="TextBox 12"/>
          <p:cNvSpPr txBox="1"/>
          <p:nvPr/>
        </p:nvSpPr>
        <p:spPr>
          <a:xfrm>
            <a:off x="1001488" y="75416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00" name="TextBox 13"/>
          <p:cNvSpPr txBox="1"/>
          <p:nvPr/>
        </p:nvSpPr>
        <p:spPr>
          <a:xfrm>
            <a:off x="10557558" y="29935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7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1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3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6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8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15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8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1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83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5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8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7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0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2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lang="en-US" smtClean="0"/>
              <a:t>9/1/2024</a:t>
            </a:fld>
            <a:endParaRPr dirty="0" lang="en-US"/>
          </a:p>
        </p:txBody>
      </p:sp>
      <p:sp>
        <p:nvSpPr>
          <p:cNvPr id="10488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5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2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2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2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2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3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3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3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2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6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6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6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6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7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6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6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7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6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6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1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8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8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itle, 2 Content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90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90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entered Text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Title Content and 2 Content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OverTx">
  <p:cSld name="Title, 2 Content over Content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verTx">
  <p:cSld name="Title, Content over Content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fourObj">
  <p:cSld name="Title, 4 Content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Title, 6 Content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  <p:sp>
        <p:nvSpPr>
          <p:cNvPr id="10489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 Slide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Slide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, Content"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spAutoFit/>
          </a:bodyPr>
          <a:p>
            <a:pPr algn="ctr"/>
            <a:endParaRPr b="0" sz="4400" lang="en-IN" spc="-1" strike="noStrike">
              <a:latin typeface="Arial"/>
            </a:endParaRPr>
          </a:p>
        </p:txBody>
      </p:sp>
      <p:sp>
        <p:nvSpPr>
          <p:cNvPr id="10489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endParaRPr b="0" sz="3200" lang="en-IN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26.xml"/><Relationship Id="rId19" Type="http://schemas.openxmlformats.org/officeDocument/2006/relationships/image" Target="../media/image3.png"/><Relationship Id="rId20" Type="http://schemas.openxmlformats.org/officeDocument/2006/relationships/theme" Target="../theme/theme10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/Relationships>
</file>

<file path=ppt/slideMasters/_rels/slideMaster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/Relationships>
</file>

<file path=ppt/slideMasters/_rels/slideMaster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/Relationships>
</file>

<file path=ppt/slideMasters/_rels/slideMaster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/Relationships>
</file>

<file path=ppt/slideMasters/_rels/slideMaster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1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1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1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1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1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2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2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2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2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2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/>
        </p:spPr>
        <p:txBody>
          <a:bodyPr anchor="ctr" bIns="0" lIns="0" rIns="0" tIns="0">
            <a:spAutoFit/>
          </a:bodyPr>
          <a:p>
            <a:r>
              <a:rPr b="0" sz="1800" lang="en-IN" spc="-1" strike="noStrike">
                <a:latin typeface="Arial"/>
              </a:rPr>
              <a:t>Click to edit the title text format</a:t>
            </a:r>
          </a:p>
        </p:txBody>
      </p:sp>
      <p:sp>
        <p:nvSpPr>
          <p:cNvPr id="104902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9026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 amt="70000"/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/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dirty="0" lang="en-US"/>
              <a:t>9/1/2024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baseline="0" cap="all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1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1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1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1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1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1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1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1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2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72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/>
        </p:spPr>
        <p:txBody>
          <a:bodyPr anchor="ctr" bIns="0" lIns="0" rIns="0" tIns="0">
            <a:spAutoFit/>
          </a:bodyPr>
          <a:p>
            <a:r>
              <a:rPr b="0" sz="1800" lang="en-IN" spc="-1" strike="noStrike">
                <a:latin typeface="Arial"/>
              </a:rPr>
              <a:t>Click to edit the title text format</a:t>
            </a:r>
          </a:p>
        </p:txBody>
      </p:sp>
      <p:sp>
        <p:nvSpPr>
          <p:cNvPr id="104872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3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14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15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16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17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18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19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20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21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22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23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sz="4400" lang="en-IN" spc="-1" strike="noStrike">
                <a:latin typeface="Arial"/>
              </a:rPr>
              <a:t>Click to edit the title text format</a:t>
            </a:r>
          </a:p>
        </p:txBody>
      </p:sp>
      <p:sp>
        <p:nvSpPr>
          <p:cNvPr id="1049124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4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lang="en-IN" spc="-1" strike="noStrike"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6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6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6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6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6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6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6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6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7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17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/>
        </p:spPr>
        <p:txBody>
          <a:bodyPr anchor="ctr" bIns="0" lIns="0" rIns="0" tIns="0">
            <a:spAutoFit/>
          </a:bodyPr>
          <a:p>
            <a:r>
              <a:rPr b="0" sz="1800" lang="en-IN" spc="-1" strike="noStrike">
                <a:latin typeface="Arial"/>
              </a:rPr>
              <a:t>Click to edit the title text format</a:t>
            </a:r>
          </a:p>
        </p:txBody>
      </p:sp>
      <p:sp>
        <p:nvSpPr>
          <p:cNvPr id="104917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9173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9174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7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7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/>
        </p:spPr>
        <p:txBody>
          <a:bodyPr anchor="ctr" bIns="0" lIns="0" rIns="0" tIns="0">
            <a:spAutoFit/>
          </a:bodyPr>
          <a:p>
            <a:r>
              <a:rPr b="0" sz="1800" lang="en-IN" spc="-1" strike="noStrike">
                <a:latin typeface="Arial"/>
              </a:rPr>
              <a:t>Click to edit the title text format</a:t>
            </a:r>
          </a:p>
        </p:txBody>
      </p:sp>
      <p:sp>
        <p:nvSpPr>
          <p:cNvPr id="104867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/>
        </p:spPr>
        <p:txBody>
          <a:bodyPr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673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674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64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65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66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67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68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69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70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71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72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9073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/>
        </p:spPr>
        <p:txBody>
          <a:bodyPr anchor="ctr" bIns="0" lIns="0" rIns="0" tIns="0">
            <a:spAutoFit/>
          </a:bodyPr>
          <a:p>
            <a:r>
              <a:rPr b="0" sz="1800" lang="en-IN" spc="-1" strike="noStrike">
                <a:latin typeface="Arial"/>
              </a:rPr>
              <a:t>Click to edit the title text format</a:t>
            </a:r>
          </a:p>
        </p:txBody>
      </p:sp>
      <p:sp>
        <p:nvSpPr>
          <p:cNvPr id="1049074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9075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9076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6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6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6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6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6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6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6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6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7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87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/>
        </p:spPr>
        <p:txBody>
          <a:bodyPr anchor="ctr" bIns="0" lIns="0" rIns="0" tIns="0">
            <a:spAutoFit/>
          </a:bodyPr>
          <a:p>
            <a:r>
              <a:rPr b="0" sz="1800" lang="en-IN" spc="-1" strike="noStrike">
                <a:latin typeface="Arial"/>
              </a:rPr>
              <a:t>Click to edit the title text format</a:t>
            </a:r>
          </a:p>
        </p:txBody>
      </p:sp>
      <p:sp>
        <p:nvSpPr>
          <p:cNvPr id="104887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873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1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1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1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1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1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1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1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1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1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20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/>
        </p:spPr>
        <p:txBody>
          <a:bodyPr anchor="ctr" bIns="0" lIns="0" rIns="0" tIns="0">
            <a:spAutoFit/>
          </a:bodyPr>
          <a:p>
            <a:r>
              <a:rPr b="0" sz="1800" lang="en-IN" spc="-1" strike="noStrike">
                <a:latin typeface="Arial"/>
              </a:rPr>
              <a:t>Click to edit the title text format</a:t>
            </a:r>
          </a:p>
        </p:txBody>
      </p:sp>
      <p:sp>
        <p:nvSpPr>
          <p:cNvPr id="104892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922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923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924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/>
        </p:spPr>
        <p:txBody>
          <a:bodyPr bIns="0" lIns="0" rIns="0" tIns="0">
            <a:normAutofit fontScale="77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6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6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6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6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6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6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6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6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7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97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/>
        </p:spPr>
        <p:txBody>
          <a:bodyPr anchor="ctr" bIns="0" lIns="0" rIns="0" tIns="0">
            <a:spAutoFit/>
          </a:bodyPr>
          <a:p>
            <a:r>
              <a:rPr b="0" sz="1800" lang="en-IN" spc="-1" strike="noStrike">
                <a:latin typeface="Arial"/>
              </a:rPr>
              <a:t>Click to edit the title text format</a:t>
            </a:r>
          </a:p>
        </p:txBody>
      </p:sp>
      <p:sp>
        <p:nvSpPr>
          <p:cNvPr id="104897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/>
        </p:spPr>
        <p:txBody>
          <a:bodyPr bIns="0" lIns="0" rIns="0" tIns="0">
            <a:normAutofit fontScale="24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973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/>
        </p:spPr>
        <p:txBody>
          <a:bodyPr bIns="0" lIns="0" rIns="0" tIns="0">
            <a:normAutofit fontScale="24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974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/>
        </p:spPr>
        <p:txBody>
          <a:bodyPr bIns="0" lIns="0" rIns="0" tIns="0">
            <a:normAutofit fontScale="24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975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/>
        </p:spPr>
        <p:txBody>
          <a:bodyPr bIns="0" lIns="0" rIns="0" tIns="0">
            <a:normAutofit fontScale="24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976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/>
        </p:spPr>
        <p:txBody>
          <a:bodyPr bIns="0" lIns="0" rIns="0" tIns="0">
            <a:normAutofit fontScale="24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  <p:sp>
        <p:nvSpPr>
          <p:cNvPr id="1048977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/>
        </p:spPr>
        <p:txBody>
          <a:bodyPr bIns="0" lIns="0" rIns="0" tIns="0">
            <a:normAutofit fontScale="24000"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Click to edit the outline text format</a:t>
            </a: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Second Outline Level</a:t>
            </a: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Third Outline Level</a:t>
            </a: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lang="en-IN" spc="-1" strike="noStrike">
                <a:latin typeface="Arial"/>
              </a:rPr>
              <a:t>Fourth Outline Level</a:t>
            </a: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Fifth Outline Level</a:t>
            </a: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Sixth Outline Level</a:t>
            </a: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lang="en-IN" spc="-1" strike="noStrike">
                <a:latin typeface="Arial"/>
              </a:rPr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5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1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15.xml"/><Relationship Id="rId3" Type="http://schemas.openxmlformats.org/officeDocument/2006/relationships/comments" Target="../comments/commen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2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1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1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1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288412" y="1553424"/>
            <a:ext cx="1742400" cy="1332720"/>
            <a:chOff x="876240" y="990720"/>
            <a:chExt cx="1742400" cy="1332720"/>
          </a:xfrm>
        </p:grpSpPr>
        <p:sp>
          <p:nvSpPr>
            <p:cNvPr id="1048601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2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603" name="CustomShape 4"/>
          <p:cNvSpPr/>
          <p:nvPr/>
        </p:nvSpPr>
        <p:spPr>
          <a:xfrm>
            <a:off x="8912829" y="3260856"/>
            <a:ext cx="1666080" cy="1056600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4" name="CustomShape 5"/>
          <p:cNvSpPr/>
          <p:nvPr/>
        </p:nvSpPr>
        <p:spPr>
          <a:xfrm>
            <a:off x="1024380" y="5591160"/>
            <a:ext cx="723240" cy="618480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05" name="CustomShape 6"/>
          <p:cNvSpPr/>
          <p:nvPr/>
        </p:nvSpPr>
        <p:spPr>
          <a:xfrm>
            <a:off x="-828720" y="19800"/>
            <a:ext cx="9981360" cy="65156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algn="ctr" marL="3213720">
              <a:lnSpc>
                <a:spcPct val="100000"/>
              </a:lnSpc>
              <a:spcBef>
                <a:spcPts val="130"/>
              </a:spcBef>
            </a:pPr>
            <a:r>
              <a:rPr b="1" dirty="0" sz="3200" lang="en-IN" spc="-1" strike="noStrike">
                <a:solidFill>
                  <a:srgbClr val="0F0F0F"/>
                </a:solidFill>
                <a:latin typeface="Engravers MT" panose="02090707080505020304" pitchFamily="18" charset="0"/>
              </a:rPr>
              <a:t>Employee Data Analysis using Excel </a:t>
            </a:r>
            <a:br>
              <a:rPr dirty="0">
                <a:latin typeface="Engravers MT" panose="02090707080505020304" pitchFamily="18" charset="0"/>
              </a:rPr>
            </a:br>
            <a:endParaRPr b="0" dirty="0" sz="3200" lang="en-IN" spc="-1" strike="noStrike">
              <a:latin typeface="Engravers MT" panose="02090707080505020304" pitchFamily="18" charset="0"/>
            </a:endParaRPr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06" name="CustomShape 7"/>
          <p:cNvSpPr/>
          <p:nvPr/>
        </p:nvSpPr>
        <p:spPr>
          <a:xfrm>
            <a:off x="11353320" y="6473160"/>
            <a:ext cx="150480" cy="1465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607" name="CustomShape 8"/>
          <p:cNvSpPr/>
          <p:nvPr/>
        </p:nvSpPr>
        <p:spPr>
          <a:xfrm>
            <a:off x="2104200" y="2532771"/>
            <a:ext cx="8609760" cy="2122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1" dirty="0" sz="2400" lang="en-IN" spc="-1" strike="noStrike">
              <a:solidFill>
                <a:srgbClr val="000000"/>
              </a:solidFill>
              <a:latin typeface="Calisto MT" panose="02040603050505030304" pitchFamily="18" charset="0"/>
              <a:ea typeface="DejaVu Sans"/>
            </a:endParaRPr>
          </a:p>
          <a:p>
            <a:pPr>
              <a:lnSpc>
                <a:spcPct val="100000"/>
              </a:lnSpc>
            </a:pPr>
            <a:endParaRPr b="1" dirty="0" sz="2400" lang="en-IN" spc="-1">
              <a:solidFill>
                <a:srgbClr val="000000"/>
              </a:solidFill>
              <a:latin typeface="Calisto MT" panose="02040603050505030304" pitchFamily="18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b="1" dirty="0" sz="2400" lang="en-IN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Presented by:</a:t>
            </a:r>
          </a:p>
          <a:p>
            <a:pPr>
              <a:lnSpc>
                <a:spcPct val="100000"/>
              </a:lnSpc>
            </a:pPr>
            <a:r>
              <a:rPr b="1" dirty="0" sz="2200" lang="en-IN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STUDENT NAME</a:t>
            </a:r>
            <a:r>
              <a:rPr b="0" dirty="0" sz="2200" lang="en-IN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: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S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A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N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J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E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E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V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I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.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 </a:t>
            </a:r>
            <a:r>
              <a:rPr b="0" dirty="0" sz="2200" lang="en-US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M</a:t>
            </a:r>
            <a:endParaRPr b="0" dirty="0" sz="2200" lang="en-IN" spc="-1" strike="noStrike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</a:pPr>
            <a:r>
              <a:rPr b="1" dirty="0" sz="2200" lang="en-IN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REGISTER</a:t>
            </a:r>
            <a:r>
              <a:rPr b="0" sz="2200" lang="en-IN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:</a:t>
            </a:r>
            <a:r>
              <a:rPr sz="2200" lang="en-IN" spc="-1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unm1303221303103613</a:t>
            </a:r>
            <a:r>
              <a:rPr sz="2200" lang="en-US" spc="-1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9</a:t>
            </a:r>
            <a:endParaRPr b="0" dirty="0" sz="2200" lang="en-IN" spc="-1" strike="noStrike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</a:pPr>
            <a:r>
              <a:rPr b="1" dirty="0" sz="2200" lang="en-IN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DEPARTMENT</a:t>
            </a:r>
            <a:r>
              <a:rPr b="0" dirty="0" sz="2200" lang="en-IN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: B.COM (GENERAL)</a:t>
            </a:r>
            <a:endParaRPr b="0" dirty="0" sz="2200" lang="en-IN" spc="-1" strike="noStrike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</a:pPr>
            <a:r>
              <a:rPr b="1" dirty="0" sz="2200" lang="en-IN" spc="-1" strike="noStrike">
                <a:solidFill>
                  <a:srgbClr val="000000"/>
                </a:solidFill>
                <a:latin typeface="Calisto MT" panose="02040603050505030304" pitchFamily="18" charset="0"/>
                <a:ea typeface="Microsoft YaHei"/>
              </a:rPr>
              <a:t>COLLEGE</a:t>
            </a:r>
            <a:r>
              <a:rPr b="0" dirty="0" sz="2200" lang="en-IN" spc="-1" strike="noStrike">
                <a:solidFill>
                  <a:srgbClr val="000000"/>
                </a:solidFill>
                <a:latin typeface="Calisto MT" panose="02040603050505030304" pitchFamily="18" charset="0"/>
                <a:ea typeface="DejaVu Sans"/>
              </a:rPr>
              <a:t>:DR.AMBEDKAR GOVERNMENT ARTS AND SCIENCE COLLEGE. </a:t>
            </a:r>
            <a:endParaRPr b="0" dirty="0" sz="2200" lang="en-IN" spc="-1" strike="noStrike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/>
          <a:ln>
            <a:noFill/>
          </a:ln>
        </p:spPr>
      </p:pic>
      <p:sp>
        <p:nvSpPr>
          <p:cNvPr id="1048595" name="CustomShape 2"/>
          <p:cNvSpPr/>
          <p:nvPr/>
        </p:nvSpPr>
        <p:spPr>
          <a:xfrm>
            <a:off x="11277360" y="6473160"/>
            <a:ext cx="227880" cy="14654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596" name="CustomShape 3"/>
          <p:cNvSpPr/>
          <p:nvPr/>
        </p:nvSpPr>
        <p:spPr>
          <a:xfrm>
            <a:off x="739800" y="291240"/>
            <a:ext cx="3303360" cy="6229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sz="4800" lang="en-IN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sz="4800" lang="en-IN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sz="4800" lang="en-IN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sz="4800" lang="en-IN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sz="4800" lang="en-IN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sz="4800" lang="en-IN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sz="4800" lang="en-IN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sz="4800" lang="en-IN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sz="4800" lang="en-IN" spc="-1" strike="noStrike">
              <a:latin typeface="Arial"/>
            </a:endParaRPr>
          </a:p>
        </p:txBody>
      </p:sp>
      <p:sp>
        <p:nvSpPr>
          <p:cNvPr id="1048597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8" name="CustomShape 5"/>
          <p:cNvSpPr/>
          <p:nvPr/>
        </p:nvSpPr>
        <p:spPr>
          <a:xfrm>
            <a:off x="864000" y="1512000"/>
            <a:ext cx="5975640" cy="1233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DATA COLLECTION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*Identification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*Gathering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*Preparation</a:t>
            </a:r>
            <a:endParaRPr b="0" sz="1800" lang="en-IN" spc="-1" strike="noStrike">
              <a:latin typeface="Arial"/>
            </a:endParaRPr>
          </a:p>
        </p:txBody>
      </p:sp>
      <p:sp>
        <p:nvSpPr>
          <p:cNvPr id="1048599" name="CustomShape 6"/>
          <p:cNvSpPr/>
          <p:nvPr/>
        </p:nvSpPr>
        <p:spPr>
          <a:xfrm>
            <a:off x="864000" y="3240000"/>
            <a:ext cx="3167640" cy="16902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DATA CLEANING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*Standarization dization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*Correction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*Validation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</a:t>
            </a:r>
            <a:endParaRPr b="0" sz="1800" lang="en-IN" spc="-1" strike="noStrike">
              <a:latin typeface="Arial"/>
            </a:endParaRPr>
          </a:p>
        </p:txBody>
      </p:sp>
      <p:sp>
        <p:nvSpPr>
          <p:cNvPr id="1048600" name="CustomShape 7"/>
          <p:cNvSpPr/>
          <p:nvPr/>
        </p:nvSpPr>
        <p:spPr>
          <a:xfrm>
            <a:off x="936000" y="4968000"/>
            <a:ext cx="7847640" cy="1461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SUMMARY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Data analysis involves examining, transforming, and modeling data to 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Extract insights , identify patterns, and support decisions-making.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0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/>
          <a:ln>
            <a:noFill/>
          </a:ln>
        </p:spPr>
      </p:pic>
      <p:sp>
        <p:nvSpPr>
          <p:cNvPr id="1048591" name="CustomShape 3"/>
          <p:cNvSpPr/>
          <p:nvPr/>
        </p:nvSpPr>
        <p:spPr>
          <a:xfrm>
            <a:off x="755280" y="385560"/>
            <a:ext cx="2844360" cy="6229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sz="4800" lang="en-IN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sz="4800" lang="en-IN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sz="4800" lang="en-IN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sz="4800" lang="en-IN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sz="4800" lang="en-IN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sz="4800" lang="en-IN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sz="4800" lang="en-IN" spc="-1" strike="noStrike">
              <a:latin typeface="Arial"/>
            </a:endParaRPr>
          </a:p>
        </p:txBody>
      </p:sp>
      <p:sp>
        <p:nvSpPr>
          <p:cNvPr id="1048592" name="CustomShape 4"/>
          <p:cNvSpPr/>
          <p:nvPr/>
        </p:nvSpPr>
        <p:spPr>
          <a:xfrm>
            <a:off x="11277360" y="6473160"/>
            <a:ext cx="227880" cy="14654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593" name="TextBox 2"/>
          <p:cNvSpPr txBox="1"/>
          <p:nvPr/>
        </p:nvSpPr>
        <p:spPr>
          <a:xfrm>
            <a:off x="3394364" y="1551708"/>
            <a:ext cx="2286000" cy="320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PAVIOT TABLE</a:t>
            </a:r>
            <a:endParaRPr dirty="0" lang="en-IN"/>
          </a:p>
        </p:txBody>
      </p:sp>
      <p:graphicFrame>
        <p:nvGraphicFramePr>
          <p:cNvPr id="4194305" name="Table 3"/>
          <p:cNvGraphicFramePr>
            <a:graphicFrameLocks noGrp="1"/>
          </p:cNvGraphicFramePr>
          <p:nvPr/>
        </p:nvGraphicFramePr>
        <p:xfrm>
          <a:off x="2743200" y="2535382"/>
          <a:ext cx="5306292" cy="29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5034"/>
                <a:gridCol w="1300139"/>
                <a:gridCol w="411189"/>
                <a:gridCol w="411189"/>
                <a:gridCol w="830210"/>
                <a:gridCol w="908531"/>
              </a:tblGrid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GenderCode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(All)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8072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Count of FirstName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Column Labels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08072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Row Labels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HIGH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LOW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MED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VERY HIGH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Grand Total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BPC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26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CCDR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48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EW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MSC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NEL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PL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47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PYZ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42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SVG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30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57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TNS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14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25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9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51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WBL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33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58</a:t>
                      </a:r>
                      <a:endParaRPr b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58291">
                <a:tc>
                  <a:txBody>
                    <a:bodyPr/>
                    <a:p>
                      <a:pPr algn="l" fontAlgn="b"/>
                      <a:r>
                        <a:rPr sz="1100" lang="en-IN" strike="noStrike" u="none">
                          <a:effectLst/>
                        </a:rPr>
                        <a:t>Grand Total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68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130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263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IN" strike="noStrike" u="none">
                          <a:effectLst/>
                        </a:rPr>
                        <a:t>53</a:t>
                      </a:r>
                      <a:endParaRPr b="1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IN" strike="noStrike" u="none">
                          <a:effectLst/>
                        </a:rPr>
                        <a:t>514</a:t>
                      </a:r>
                      <a:endParaRPr b="1" dirty="0" sz="1100" i="0" lang="en-IN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3"/>
          <p:cNvSpPr txBox="1"/>
          <p:nvPr/>
        </p:nvSpPr>
        <p:spPr>
          <a:xfrm>
            <a:off x="1371600" y="734291"/>
            <a:ext cx="1510145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BAR</a:t>
            </a:r>
            <a:endParaRPr b="1" dirty="0" lang="en-IN"/>
          </a:p>
        </p:txBody>
      </p:sp>
      <p:graphicFrame>
        <p:nvGraphicFramePr>
          <p:cNvPr id="4194304" name="Chart 4"/>
          <p:cNvGraphicFramePr>
            <a:graphicFrameLocks/>
          </p:cNvGraphicFramePr>
          <p:nvPr/>
        </p:nvGraphicFramePr>
        <p:xfrm>
          <a:off x="3228109" y="2272145"/>
          <a:ext cx="4544291" cy="254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ustomShape 1"/>
          <p:cNvSpPr/>
          <p:nvPr/>
        </p:nvSpPr>
        <p:spPr>
          <a:xfrm>
            <a:off x="755280" y="385560"/>
            <a:ext cx="10680480" cy="7574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noAutofit/>
          </a:bodyPr>
          <a:p>
            <a:pPr>
              <a:lnSpc>
                <a:spcPct val="100000"/>
              </a:lnSpc>
            </a:pPr>
            <a:r>
              <a:rPr b="1" sz="4800" lang="en-IN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sz="4800" lang="en-IN" spc="-1" strike="noStrike">
              <a:latin typeface="Arial"/>
            </a:endParaRPr>
          </a:p>
        </p:txBody>
      </p:sp>
      <p:sp>
        <p:nvSpPr>
          <p:cNvPr id="1048585" name="CustomShape 2"/>
          <p:cNvSpPr/>
          <p:nvPr/>
        </p:nvSpPr>
        <p:spPr>
          <a:xfrm>
            <a:off x="1224000" y="1656000"/>
            <a:ext cx="7343640" cy="191880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* IN CONCLUSION, the employee data analysis conducted using Excel 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Provided valuable insights into workforce trends enabling more 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</a:t>
            </a:r>
            <a:r>
              <a:rPr b="0" dirty="0" sz="1800" lang="en-IN" spc="-1" err="1" strike="noStrike">
                <a:latin typeface="Bodoni MT"/>
              </a:rPr>
              <a:t>Infromed</a:t>
            </a:r>
            <a:r>
              <a:rPr b="0" dirty="0" sz="1800" lang="en-IN" spc="-1" strike="noStrike">
                <a:latin typeface="Bodoni MT"/>
              </a:rPr>
              <a:t> decision-making.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      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       The use of Excel allowed efficient data organization, visualization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and reporting,   ultimately helping to enhance HR strategies, improve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and employee satisfaction and optimize overall organizational 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performance.         </a:t>
            </a:r>
            <a:endParaRPr b="0" dirty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ustomShape 1"/>
          <p:cNvSpPr/>
          <p:nvPr/>
        </p:nvSpPr>
        <p:spPr>
          <a:xfrm flipH="1">
            <a:off x="12297747" y="595053"/>
            <a:ext cx="1379373" cy="5667174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2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3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4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5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6" name="CustomShape 16"/>
          <p:cNvSpPr/>
          <p:nvPr/>
        </p:nvSpPr>
        <p:spPr>
          <a:xfrm>
            <a:off x="739800" y="829800"/>
            <a:ext cx="3908880" cy="109987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endParaRPr b="1" dirty="0" sz="4250" lang="en-IN" spc="1" strike="noStrike">
              <a:solidFill>
                <a:srgbClr val="000000"/>
              </a:solidFill>
              <a:latin typeface="Maiandra GD" panose="020E0502030308020204" pitchFamily="34" charset="0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250" lang="en-IN" spc="1" strike="noStrike">
                <a:solidFill>
                  <a:srgbClr val="000000"/>
                </a:solidFill>
                <a:latin typeface="Maiandra GD" panose="020E0502030308020204" pitchFamily="34" charset="0"/>
              </a:rPr>
              <a:t>PROJECT</a:t>
            </a:r>
            <a:r>
              <a:rPr b="1" dirty="0" sz="4250" lang="en-IN" spc="-86" strike="noStrike">
                <a:solidFill>
                  <a:srgbClr val="000000"/>
                </a:solidFill>
                <a:latin typeface="Maiandra GD" panose="020E0502030308020204" pitchFamily="34" charset="0"/>
              </a:rPr>
              <a:t> </a:t>
            </a:r>
            <a:r>
              <a:rPr b="1" dirty="0" sz="4250" lang="en-IN" spc="21" strike="noStrike">
                <a:solidFill>
                  <a:srgbClr val="000000"/>
                </a:solidFill>
                <a:latin typeface="Maiandra GD" panose="020E0502030308020204" pitchFamily="34" charset="0"/>
              </a:rPr>
              <a:t>TITLE</a:t>
            </a:r>
            <a:endParaRPr b="0" dirty="0" sz="4250" lang="en-IN" spc="-1" strike="noStrike">
              <a:latin typeface="Maiandra GD" panose="020E0502030308020204" pitchFamily="34" charset="0"/>
            </a:endParaRPr>
          </a:p>
        </p:txBody>
      </p:sp>
      <p:grpSp>
        <p:nvGrpSpPr>
          <p:cNvPr id="5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/>
            <a:ln>
              <a:noFill/>
            </a:ln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/>
            <a:ln>
              <a:noFill/>
            </a:ln>
          </p:spPr>
        </p:pic>
      </p:grpSp>
      <p:sp>
        <p:nvSpPr>
          <p:cNvPr id="1048617" name="CustomShape 18"/>
          <p:cNvSpPr/>
          <p:nvPr/>
        </p:nvSpPr>
        <p:spPr>
          <a:xfrm>
            <a:off x="11353320" y="6473160"/>
            <a:ext cx="150480" cy="1465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2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618" name="CustomShape 19"/>
          <p:cNvSpPr/>
          <p:nvPr/>
        </p:nvSpPr>
        <p:spPr>
          <a:xfrm>
            <a:off x="1217520" y="2123280"/>
            <a:ext cx="8592480" cy="1766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1" dirty="0" sz="4400" lang="en-IN" spc="-1" strike="noStrike">
              <a:solidFill>
                <a:srgbClr val="0F0F0F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b="1" dirty="0" sz="4400" lang="en-IN" spc="-1">
              <a:solidFill>
                <a:srgbClr val="0F0F0F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b="1" dirty="0" sz="4400" lang="en-IN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dirty="0" sz="44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ustomShape 1"/>
          <p:cNvSpPr/>
          <p:nvPr/>
        </p:nvSpPr>
        <p:spPr>
          <a:xfrm>
            <a:off x="12283200" y="28440"/>
            <a:ext cx="121320" cy="685728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1" name="CustomShape 13"/>
          <p:cNvSpPr/>
          <p:nvPr/>
        </p:nvSpPr>
        <p:spPr>
          <a:xfrm>
            <a:off x="752400" y="6486120"/>
            <a:ext cx="1773000" cy="162052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spAutoFit/>
          </a:bodyPr>
          <a:p>
            <a:pPr>
              <a:lnSpc>
                <a:spcPts val="1276"/>
              </a:lnSpc>
            </a:pPr>
            <a:r>
              <a:rPr b="0" sz="1100" lang="en-IN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sz="1100" lang="en-IN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sz="1100" lang="en-IN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sz="1100" lang="en-IN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sz="1100" lang="en-IN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sz="1100" lang="en-IN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sz="1100" lang="en-IN" spc="-1" strike="noStrike">
              <a:latin typeface="Arial"/>
            </a:endParaRPr>
          </a:p>
        </p:txBody>
      </p:sp>
      <p:sp>
        <p:nvSpPr>
          <p:cNvPr id="104862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/>
          <a:ln>
            <a:noFill/>
          </a:ln>
        </p:spPr>
      </p:pic>
      <p:grpSp>
        <p:nvGrpSpPr>
          <p:cNvPr id="56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/>
            <a:ln>
              <a:noFill/>
            </a:ln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/>
            <a:ln>
              <a:noFill/>
            </a:ln>
          </p:spPr>
        </p:pic>
      </p:grpSp>
      <p:sp>
        <p:nvSpPr>
          <p:cNvPr id="1048624" name="CustomShape 17"/>
          <p:cNvSpPr/>
          <p:nvPr/>
        </p:nvSpPr>
        <p:spPr>
          <a:xfrm>
            <a:off x="739800" y="445320"/>
            <a:ext cx="7125906" cy="6229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algn="ctr" marL="126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4800" lang="en-IN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dirty="0" sz="4800" lang="en-IN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25" name="CustomShape 18"/>
          <p:cNvSpPr/>
          <p:nvPr/>
        </p:nvSpPr>
        <p:spPr>
          <a:xfrm>
            <a:off x="11353320" y="6473160"/>
            <a:ext cx="150480" cy="1465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3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626" name="CustomShape 19"/>
          <p:cNvSpPr/>
          <p:nvPr/>
        </p:nvSpPr>
        <p:spPr>
          <a:xfrm>
            <a:off x="2509920" y="1041480"/>
            <a:ext cx="5028480" cy="3519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dirty="0" sz="28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dirty="0" sz="28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dirty="0" sz="28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dirty="0" sz="28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dirty="0" sz="28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dirty="0" sz="28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dirty="0" sz="2800" lang="en-IN" spc="-1" strike="noStrike"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dirty="0" sz="2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1048627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28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/>
            <a:ln>
              <a:noFill/>
            </a:ln>
          </p:spPr>
        </p:pic>
      </p:grpSp>
      <p:sp>
        <p:nvSpPr>
          <p:cNvPr id="1048629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0" name="CustomShape 5"/>
          <p:cNvSpPr/>
          <p:nvPr/>
        </p:nvSpPr>
        <p:spPr>
          <a:xfrm>
            <a:off x="834120" y="574920"/>
            <a:ext cx="5636160" cy="54996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sz="4250" lang="en-IN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sz="4250" lang="en-IN" spc="9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sz="4250" lang="en-IN" spc="49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sz="4250" lang="en-IN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sz="4250" lang="en-IN" spc="15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sz="4250" lang="en-IN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sz="4250" lang="en-IN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sz="4250" lang="en-IN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sz="4250" lang="en-IN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sz="4250" lang="en-IN" spc="9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sz="4250" lang="en-IN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sz="4250" lang="en-IN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sz="4250" lang="en-IN" spc="7" strike="noStrike">
                <a:solidFill>
                  <a:srgbClr val="000000"/>
                </a:solidFill>
                <a:latin typeface="Trebuchet MS"/>
              </a:rPr>
              <a:t>NT</a:t>
            </a:r>
            <a:endParaRPr b="0" sz="4250" lang="en-IN" spc="-1" strike="noStrike">
              <a:latin typeface="Arial"/>
            </a:endParaRPr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31" name="CustomShape 6"/>
          <p:cNvSpPr/>
          <p:nvPr/>
        </p:nvSpPr>
        <p:spPr>
          <a:xfrm>
            <a:off x="11353320" y="6473160"/>
            <a:ext cx="150480" cy="1465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4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632" name="CustomShape 7"/>
          <p:cNvSpPr/>
          <p:nvPr/>
        </p:nvSpPr>
        <p:spPr>
          <a:xfrm>
            <a:off x="1656000" y="2354040"/>
            <a:ext cx="6767640" cy="2147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.  Utilize Excel to efficently analyse employee data by leveraging 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 Function such as PIVOT TABLES, nad conditional formating.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.   The enables the identification of key trends, such as current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 Employees rates, performance levels.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 Desicion-making processes by visualization this data through 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 Pie chart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    </a:t>
            </a:r>
            <a:endParaRPr b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048633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4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/>
            <a:ln>
              <a:noFill/>
            </a:ln>
          </p:spPr>
        </p:pic>
      </p:grpSp>
      <p:sp>
        <p:nvSpPr>
          <p:cNvPr id="104863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6" name="CustomShape 5"/>
          <p:cNvSpPr/>
          <p:nvPr/>
        </p:nvSpPr>
        <p:spPr>
          <a:xfrm>
            <a:off x="739800" y="829800"/>
            <a:ext cx="5262840" cy="54996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sz="4250" lang="en-IN" spc="1" strike="noStrike">
                <a:solidFill>
                  <a:srgbClr val="000000"/>
                </a:solidFill>
                <a:latin typeface="Trebuchet MS"/>
              </a:rPr>
              <a:t>PROJECT	</a:t>
            </a:r>
            <a:r>
              <a:rPr b="1" sz="4250" lang="en-IN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sz="4250" lang="en-IN" spc="-1" strike="noStrike">
              <a:latin typeface="Arial"/>
            </a:endParaRPr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37" name="CustomShape 6"/>
          <p:cNvSpPr/>
          <p:nvPr/>
        </p:nvSpPr>
        <p:spPr>
          <a:xfrm>
            <a:off x="11353320" y="6473160"/>
            <a:ext cx="150480" cy="1465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5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638" name="CustomShape 7"/>
          <p:cNvSpPr/>
          <p:nvPr/>
        </p:nvSpPr>
        <p:spPr>
          <a:xfrm>
            <a:off x="990720" y="2133720"/>
            <a:ext cx="7923960" cy="699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b="1" dirty="0" sz="24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latin typeface="Arial"/>
            </a:endParaRPr>
          </a:p>
        </p:txBody>
      </p:sp>
      <p:sp>
        <p:nvSpPr>
          <p:cNvPr id="1048639" name="CustomShape 8"/>
          <p:cNvSpPr/>
          <p:nvPr/>
        </p:nvSpPr>
        <p:spPr>
          <a:xfrm>
            <a:off x="1283040" y="2330100"/>
            <a:ext cx="7631640" cy="3061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This project focuses on analysing employee data to identify trends and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And insights that can drive better decision.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Excel will be used to clean, organize, and </a:t>
            </a:r>
            <a:r>
              <a:rPr b="0" dirty="0" sz="1800" lang="en-IN" spc="-1" err="1" strike="noStrike">
                <a:latin typeface="Bodoni MT"/>
              </a:rPr>
              <a:t>visuzalise</a:t>
            </a:r>
            <a:r>
              <a:rPr b="0" dirty="0" sz="1800" lang="en-IN" spc="-1" strike="noStrike">
                <a:latin typeface="Bodoni MT"/>
              </a:rPr>
              <a:t> </a:t>
            </a:r>
            <a:r>
              <a:rPr b="0" dirty="0" sz="1800" lang="en-IN" spc="-1" err="1" strike="noStrike">
                <a:latin typeface="Bodoni MT"/>
              </a:rPr>
              <a:t>kry</a:t>
            </a:r>
            <a:r>
              <a:rPr b="0" dirty="0" sz="1800" lang="en-IN" spc="-1" strike="noStrike">
                <a:latin typeface="Bodoni MT"/>
              </a:rPr>
              <a:t> metrics such as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Employee demographics, performance, and </a:t>
            </a:r>
            <a:r>
              <a:rPr b="0" dirty="0" sz="1800" lang="en-IN" spc="-1" err="1" strike="noStrike">
                <a:latin typeface="Bodoni MT"/>
              </a:rPr>
              <a:t>rention</a:t>
            </a:r>
            <a:r>
              <a:rPr b="0" dirty="0" sz="1800" lang="en-IN" spc="-1" strike="noStrike">
                <a:latin typeface="Bodoni MT"/>
              </a:rPr>
              <a:t> rates.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The analysis will highlights areas of </a:t>
            </a:r>
            <a:r>
              <a:rPr b="0" dirty="0" sz="1800" lang="en-IN" spc="-1" err="1" strike="noStrike">
                <a:latin typeface="Bodoni MT"/>
              </a:rPr>
              <a:t>improvemnet</a:t>
            </a:r>
            <a:r>
              <a:rPr b="0" dirty="0" sz="1800" lang="en-IN" spc="-1" strike="noStrike">
                <a:latin typeface="Bodoni MT"/>
              </a:rPr>
              <a:t> in workforce management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Helping to optimize resource allocation.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Outcomes will </a:t>
            </a:r>
            <a:r>
              <a:rPr b="0" dirty="0" sz="1800" lang="en-IN" spc="-1" err="1" strike="noStrike">
                <a:latin typeface="Bodoni MT"/>
              </a:rPr>
              <a:t>iclude</a:t>
            </a:r>
            <a:r>
              <a:rPr b="0" dirty="0" sz="1800" lang="en-IN" spc="-1" strike="noStrike">
                <a:latin typeface="Bodoni MT"/>
              </a:rPr>
              <a:t> detailed reports and dashboard for management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Review.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The finding aim to support </a:t>
            </a:r>
            <a:r>
              <a:rPr b="0" dirty="0" sz="1800" lang="en-IN" spc="-1" err="1" strike="noStrike">
                <a:latin typeface="Bodoni MT"/>
              </a:rPr>
              <a:t>stratergic</a:t>
            </a:r>
            <a:r>
              <a:rPr b="0" dirty="0" sz="1800" lang="en-IN" spc="-1" strike="noStrike">
                <a:latin typeface="Bodoni MT"/>
              </a:rPr>
              <a:t> planning. </a:t>
            </a:r>
            <a:endParaRPr b="0" dirty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3" name="CustomShape 4"/>
          <p:cNvSpPr/>
          <p:nvPr/>
        </p:nvSpPr>
        <p:spPr>
          <a:xfrm>
            <a:off x="699480" y="891720"/>
            <a:ext cx="5013720" cy="42296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sz="3200" lang="en-IN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sz="3200" lang="en-IN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sz="3200" lang="en-IN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sz="3200" lang="en-IN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3200" lang="en-IN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sz="3200" lang="en-IN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sz="3200" lang="en-IN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3200" lang="en-IN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sz="3200" lang="en-IN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sz="3200" lang="en-IN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sz="3200" lang="en-IN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3200" lang="en-IN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sz="3200" lang="en-IN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sz="3200" lang="en-IN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sz="3200" lang="en-IN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3200" lang="en-IN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sz="3200" lang="en-IN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sz="3200" lang="en-IN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sz="3200" lang="en-IN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sz="3200" lang="en-IN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sz="3200" lang="en-IN" spc="-1" strike="noStrike">
              <a:latin typeface="Arial"/>
            </a:endParaRPr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/>
          <a:ln>
            <a:noFill/>
          </a:ln>
        </p:spPr>
      </p:pic>
      <p:sp>
        <p:nvSpPr>
          <p:cNvPr id="1048644" name="CustomShape 5"/>
          <p:cNvSpPr/>
          <p:nvPr/>
        </p:nvSpPr>
        <p:spPr>
          <a:xfrm>
            <a:off x="11353320" y="6473160"/>
            <a:ext cx="150480" cy="1465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6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645" name="CustomShape 6"/>
          <p:cNvSpPr/>
          <p:nvPr/>
        </p:nvSpPr>
        <p:spPr>
          <a:xfrm>
            <a:off x="1152000" y="2232000"/>
            <a:ext cx="6911640" cy="775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The end users of the employee data employee data analysis are HR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Managers team leads and senior management. 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</p:txBody>
      </p:sp>
      <p:pic>
        <p:nvPicPr>
          <p:cNvPr id="2097167" name="Picture 72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6400">
            <a:off x="1151948" y="3361740"/>
            <a:ext cx="6992185" cy="3161915"/>
          </a:xfrm>
          <a:prstGeom prst="rect"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76360"/>
            <a:ext cx="2694960" cy="3247200"/>
          </a:xfrm>
          <a:prstGeom prst="rect"/>
          <a:ln>
            <a:noFill/>
          </a:ln>
        </p:spPr>
      </p:pic>
      <p:sp>
        <p:nvSpPr>
          <p:cNvPr id="1048646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7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8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9" name="CustomShape 4"/>
          <p:cNvSpPr/>
          <p:nvPr/>
        </p:nvSpPr>
        <p:spPr>
          <a:xfrm>
            <a:off x="1152000" y="497520"/>
            <a:ext cx="9762480" cy="47052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sz="3600" lang="en-IN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sz="3600" lang="en-IN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sz="3600" lang="en-IN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3600" lang="en-IN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sz="3600" lang="en-IN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sz="3600" lang="en-IN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sz="3600" lang="en-IN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3600" lang="en-IN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sz="3600" lang="en-IN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sz="3600" lang="en-IN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sz="3600" lang="en-IN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sz="3600" lang="en-IN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sz="3600" lang="en-IN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3600" lang="en-IN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sz="3600" lang="en-IN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sz="3600" lang="en-IN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sz="3600" lang="en-IN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sz="3600" lang="en-IN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3600" lang="en-IN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sz="3600" lang="en-IN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sz="3600" lang="en-IN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sz="3600" lang="en-IN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sz="3600" lang="en-IN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sz="3600" lang="en-IN" spc="-1" strike="noStrike">
              <a:latin typeface="Arial"/>
            </a:endParaRPr>
          </a:p>
        </p:txBody>
      </p:sp>
      <p:pic>
        <p:nvPicPr>
          <p:cNvPr id="2097169" name="object 7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50" name="CustomShape 5"/>
          <p:cNvSpPr/>
          <p:nvPr/>
        </p:nvSpPr>
        <p:spPr>
          <a:xfrm>
            <a:off x="11353320" y="6473160"/>
            <a:ext cx="150480" cy="1465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7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651" name="CustomShape 6"/>
          <p:cNvSpPr/>
          <p:nvPr/>
        </p:nvSpPr>
        <p:spPr>
          <a:xfrm>
            <a:off x="2808000" y="2016000"/>
            <a:ext cx="6191640" cy="2147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Conditional formatting – highligths missing cells 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Filter – helps to remove the empty cells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Formulas – helps to identify the performance of emloyees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Pivot table – helps summarize </a:t>
            </a: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1800" lang="en-IN" spc="-1" strike="noStrike">
                <a:latin typeface="Bodoni MT"/>
              </a:rPr>
              <a:t>Pie chart – shows the data</a:t>
            </a:r>
            <a:endParaRPr b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CustomShape 1"/>
          <p:cNvSpPr/>
          <p:nvPr/>
        </p:nvSpPr>
        <p:spPr>
          <a:xfrm>
            <a:off x="755280" y="385560"/>
            <a:ext cx="10680480" cy="7574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noAutofit/>
          </a:bodyPr>
          <a:p>
            <a:pPr>
              <a:lnSpc>
                <a:spcPct val="100000"/>
              </a:lnSpc>
            </a:pPr>
            <a:r>
              <a:rPr b="1" sz="4800" lang="en-IN" spc="-1" strike="noStrike">
                <a:solidFill>
                  <a:srgbClr val="000000"/>
                </a:solidFill>
                <a:latin typeface="Trebuchet MS"/>
              </a:rPr>
              <a:t>Dataset Description</a:t>
            </a:r>
            <a:endParaRPr b="0" sz="4800" lang="en-IN" spc="-1" strike="noStrike">
              <a:latin typeface="Arial"/>
            </a:endParaRPr>
          </a:p>
        </p:txBody>
      </p:sp>
      <p:sp>
        <p:nvSpPr>
          <p:cNvPr id="1048653" name="CustomShape 2"/>
          <p:cNvSpPr/>
          <p:nvPr/>
        </p:nvSpPr>
        <p:spPr>
          <a:xfrm>
            <a:off x="1368000" y="1702440"/>
            <a:ext cx="5183640" cy="2147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1. Employee ID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2. First name </a:t>
            </a:r>
            <a:endParaRPr b="0" dirty="0" sz="1800" lang="en-IN" spc="-1" strike="noStrike">
              <a:latin typeface="Arial"/>
            </a:endParaRPr>
          </a:p>
          <a:p>
            <a:pPr indent="-342900" marL="342900">
              <a:lnSpc>
                <a:spcPct val="100000"/>
              </a:lnSpc>
              <a:buAutoNum type="arabicPeriod" startAt="3"/>
            </a:pPr>
            <a:r>
              <a:rPr dirty="0" lang="en-IN" spc="-1">
                <a:latin typeface="Bodoni MT"/>
              </a:rPr>
              <a:t>Gender </a:t>
            </a:r>
          </a:p>
          <a:p>
            <a:pPr indent="-342900" marL="342900">
              <a:lnSpc>
                <a:spcPct val="100000"/>
              </a:lnSpc>
              <a:buAutoNum type="arabicPeriod" startAt="3"/>
            </a:pPr>
            <a:r>
              <a:rPr dirty="0" lang="en-IN" spc="-1">
                <a:latin typeface="Bodoni MT"/>
              </a:rPr>
              <a:t>Start date</a:t>
            </a:r>
          </a:p>
          <a:p>
            <a:pPr indent="-342900" marL="342900">
              <a:lnSpc>
                <a:spcPct val="100000"/>
              </a:lnSpc>
              <a:buAutoNum type="arabicPeriod" startAt="3"/>
            </a:pPr>
            <a:r>
              <a:rPr b="0" dirty="0" sz="1800" lang="en-IN" spc="-1" strike="noStrike">
                <a:latin typeface="Bodoni MT"/>
              </a:rPr>
              <a:t>Salary</a:t>
            </a:r>
          </a:p>
          <a:p>
            <a:pPr indent="-342900" marL="342900">
              <a:lnSpc>
                <a:spcPct val="100000"/>
              </a:lnSpc>
              <a:buAutoNum type="arabicPeriod" startAt="3"/>
            </a:pPr>
            <a:r>
              <a:rPr dirty="0" lang="en-IN" spc="-1">
                <a:latin typeface="Bodoni MT"/>
              </a:rPr>
              <a:t>Department</a:t>
            </a:r>
          </a:p>
          <a:p>
            <a:pPr indent="-342900" marL="342900">
              <a:lnSpc>
                <a:spcPct val="100000"/>
              </a:lnSpc>
              <a:buAutoNum type="arabicPeriod" startAt="3"/>
            </a:pPr>
            <a:r>
              <a:rPr b="0" dirty="0" sz="1800" lang="en-IN" spc="-1" strike="noStrike">
                <a:latin typeface="Bodoni MT"/>
              </a:rPr>
              <a:t>FTE</a:t>
            </a:r>
          </a:p>
          <a:p>
            <a:pPr indent="-342900" marL="342900">
              <a:lnSpc>
                <a:spcPct val="100000"/>
              </a:lnSpc>
              <a:buAutoNum type="arabicPeriod" startAt="3"/>
            </a:pPr>
            <a:r>
              <a:rPr dirty="0" lang="en-IN" spc="-1">
                <a:latin typeface="Bodoni MT"/>
              </a:rPr>
              <a:t>Employee Type</a:t>
            </a:r>
          </a:p>
          <a:p>
            <a:pPr indent="-342900" marL="342900">
              <a:lnSpc>
                <a:spcPct val="100000"/>
              </a:lnSpc>
              <a:buAutoNum type="arabicPeriod" startAt="3"/>
            </a:pPr>
            <a:r>
              <a:rPr b="0" dirty="0" sz="1800" lang="en-IN" spc="-1" strike="noStrike">
                <a:latin typeface="Bodoni MT"/>
              </a:rPr>
              <a:t>Work location</a:t>
            </a:r>
            <a:endParaRPr b="0" dirty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CustomShape 1"/>
          <p:cNvSpPr/>
          <p:nvPr/>
        </p:nvSpPr>
        <p:spPr>
          <a:xfrm>
            <a:off x="752400" y="6486120"/>
            <a:ext cx="1773000" cy="3236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spAutoFit/>
          </a:bodyPr>
          <a:p>
            <a:pPr>
              <a:lnSpc>
                <a:spcPts val="1276"/>
              </a:lnSpc>
            </a:pPr>
            <a:r>
              <a:rPr b="0" sz="1100" lang="en-IN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sz="1100" lang="en-IN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sz="1100" lang="en-IN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sz="1100" lang="en-IN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sz="1100" lang="en-IN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sz="1100" lang="en-IN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sz="1100" lang="en-IN" spc="-1" strike="noStrike">
              <a:latin typeface="Arial"/>
            </a:endParaRPr>
          </a:p>
        </p:txBody>
      </p:sp>
      <p:sp>
        <p:nvSpPr>
          <p:cNvPr id="1048655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56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57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/>
          <a:ln>
            <a:noFill/>
          </a:ln>
        </p:spPr>
      </p:pic>
      <p:sp>
        <p:nvSpPr>
          <p:cNvPr id="1048658" name="CustomShape 5"/>
          <p:cNvSpPr/>
          <p:nvPr/>
        </p:nvSpPr>
        <p:spPr>
          <a:xfrm>
            <a:off x="739800" y="654840"/>
            <a:ext cx="8479800" cy="6642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sz="4250" lang="en-IN" spc="9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sz="4250" lang="en-IN" spc="15" strike="noStrike">
                <a:solidFill>
                  <a:srgbClr val="000000"/>
                </a:solidFill>
                <a:latin typeface="Trebuchet MS"/>
              </a:rPr>
              <a:t> "</a:t>
            </a:r>
            <a:r>
              <a:rPr b="1" sz="4250" lang="en-IN" spc="7" strike="noStrike">
                <a:solidFill>
                  <a:srgbClr val="000000"/>
                </a:solidFill>
                <a:latin typeface="Trebuchet MS"/>
              </a:rPr>
              <a:t>WOW"</a:t>
            </a:r>
            <a:r>
              <a:rPr b="1" sz="4250" lang="en-IN" spc="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4250" lang="en-IN" spc="7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sz="4250" lang="en-IN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4250" lang="en-IN" spc="9" strike="noStrike">
                <a:solidFill>
                  <a:srgbClr val="000000"/>
                </a:solidFill>
                <a:latin typeface="Trebuchet MS"/>
              </a:rPr>
              <a:t>OUR</a:t>
            </a:r>
            <a:r>
              <a:rPr b="1" sz="4250" lang="en-IN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sz="4250" lang="en-IN" spc="15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sz="4250" lang="en-IN" spc="-1" strike="noStrike">
              <a:latin typeface="Arial"/>
            </a:endParaRPr>
          </a:p>
        </p:txBody>
      </p:sp>
      <p:sp>
        <p:nvSpPr>
          <p:cNvPr id="1048659" name="CustomShape 6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b="0" sz="1100" lang="en-IN" spc="-1" strike="noStrike">
              <a:latin typeface="Arial"/>
            </a:endParaRPr>
          </a:p>
        </p:txBody>
      </p:sp>
      <p:sp>
        <p:nvSpPr>
          <p:cNvPr id="1048660" name="CustomShape 7"/>
          <p:cNvSpPr/>
          <p:nvPr/>
        </p:nvSpPr>
        <p:spPr>
          <a:xfrm>
            <a:off x="2743200" y="2354760"/>
            <a:ext cx="8533440" cy="249768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2800" lang="en-IN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b="0" sz="2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2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2800" lang="en-IN" spc="-1" strike="noStrike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b="0" sz="2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sz="2800" lang="en-IN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b="0" sz="2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sz="2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Droplet">
  <a:themeElements>
    <a:clrScheme name="Droplet">
      <a:dk1>
        <a:sysClr lastClr="000000" val="windowText"/>
      </a:dk1>
      <a:lt1>
        <a:sysClr lastClr="FFFFFF" val="window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</a:effectStyle>
        <a:effectStyle>
          <a:effectLst>
            <a:outerShdw algn="ctr" blurRad="63500" dir="5400000" dist="25400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2024-09-13T06:47:42Z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2f96a105a7f24be0b07ef26c477ec06d</vt:lpwstr>
  </property>
</Properties>
</file>