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59" r:id="rId4"/>
    <p:sldId id="260" r:id="rId5"/>
    <p:sldId id="261" r:id="rId6"/>
    <p:sldId id="262" r:id="rId7"/>
    <p:sldId id="264" r:id="rId8"/>
    <p:sldId id="265" r:id="rId9"/>
    <p:sldId id="266" r:id="rId10"/>
    <p:sldId id="267" r:id="rId11"/>
    <p:sldId id="268" r:id="rId12"/>
    <p:sldId id="273" r:id="rId13"/>
    <p:sldId id="276" r:id="rId14"/>
    <p:sldId id="280" r:id="rId15"/>
    <p:sldId id="270" r:id="rId16"/>
    <p:sldId id="278" r:id="rId17"/>
    <p:sldId id="279" r:id="rId18"/>
    <p:sldId id="281" r:id="rId19"/>
    <p:sldId id="285" r:id="rId20"/>
    <p:sldId id="283" r:id="rId21"/>
    <p:sldId id="286" r:id="rId22"/>
    <p:sldId id="282" r:id="rId23"/>
    <p:sldId id="284"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68" autoAdjust="0"/>
  </p:normalViewPr>
  <p:slideViewPr>
    <p:cSldViewPr>
      <p:cViewPr varScale="1">
        <p:scale>
          <a:sx n="81" d="100"/>
          <a:sy n="81" d="100"/>
        </p:scale>
        <p:origin x="67" y="182"/>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6/25/2018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6/25/2018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326294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FCC8D5-6D68-A443-97C0-91AE5977134B}" type="slidenum">
              <a:rPr lang="en-US" smtClean="0"/>
              <a:pPr/>
              <a:t>8</a:t>
            </a:fld>
            <a:endParaRPr lang="en-US" dirty="0"/>
          </a:p>
        </p:txBody>
      </p:sp>
    </p:spTree>
    <p:extLst>
      <p:ext uri="{BB962C8B-B14F-4D97-AF65-F5344CB8AC3E}">
        <p14:creationId xmlns:p14="http://schemas.microsoft.com/office/powerpoint/2010/main" val="115125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56992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946785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6/25/2018</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6/25/2018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6/25/2018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6/25/2018</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6/25/2018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6/25/2018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6/25/2018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6/25/2018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6/25/2018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6/25/2018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6/25/2018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6/25/2018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7" Type="http://schemas.openxmlformats.org/officeDocument/2006/relationships/image" Target="../media/image50.png"/><Relationship Id="rId2" Type="http://schemas.openxmlformats.org/officeDocument/2006/relationships/image" Target="../media/image47.jpeg"/><Relationship Id="rId1" Type="http://schemas.openxmlformats.org/officeDocument/2006/relationships/slideLayout" Target="../slideLayouts/slideLayout6.xml"/><Relationship Id="rId6" Type="http://schemas.openxmlformats.org/officeDocument/2006/relationships/hyperlink" Target="https://commons.wikimedia.org/wiki/File:Dedicated_home_theater.jpg" TargetMode="External"/><Relationship Id="rId5" Type="http://schemas.openxmlformats.org/officeDocument/2006/relationships/hyperlink" Target="https://pixabay.com/en/accessories-cameras-canon-lens-1842573/" TargetMode="External"/><Relationship Id="rId4" Type="http://schemas.openxmlformats.org/officeDocument/2006/relationships/image" Target="../media/image4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4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77" y="1517778"/>
            <a:ext cx="4519944" cy="1003230"/>
          </a:xfrm>
        </p:spPr>
        <p:txBody>
          <a:bodyPr>
            <a:noAutofit/>
          </a:bodyPr>
          <a:lstStyle/>
          <a:p>
            <a:r>
              <a:rPr lang="en-US" sz="6000" dirty="0" err="1">
                <a:ln w="0"/>
                <a:solidFill>
                  <a:schemeClr val="tx1"/>
                </a:solidFill>
                <a:effectLst>
                  <a:outerShdw blurRad="38100" dist="19050" dir="2700000" algn="tl" rotWithShape="0">
                    <a:schemeClr val="dk1">
                      <a:alpha val="40000"/>
                    </a:schemeClr>
                  </a:outerShdw>
                </a:effectLst>
                <a:latin typeface="Rockwell Extra Bold" panose="02060903040505020403" pitchFamily="18" charset="0"/>
              </a:rPr>
              <a:t>ElecKart</a:t>
            </a:r>
            <a:endParaRPr lang="en-US" dirty="0">
              <a:solidFill>
                <a:schemeClr val="accent4"/>
              </a:solidFill>
              <a:latin typeface="Rockwell" panose="02060603020205020403" pitchFamily="18" charset="0"/>
            </a:endParaRPr>
          </a:p>
        </p:txBody>
      </p:sp>
      <p:sp>
        <p:nvSpPr>
          <p:cNvPr id="3" name="Subtitle 2"/>
          <p:cNvSpPr>
            <a:spLocks noGrp="1"/>
          </p:cNvSpPr>
          <p:nvPr>
            <p:ph type="subTitle" idx="1"/>
          </p:nvPr>
        </p:nvSpPr>
        <p:spPr>
          <a:xfrm>
            <a:off x="136307" y="2719131"/>
            <a:ext cx="4599851" cy="3967336"/>
          </a:xfrm>
        </p:spPr>
        <p:txBody>
          <a:bodyPr>
            <a:normAutofit/>
          </a:bodyPr>
          <a:lstStyle/>
          <a:p>
            <a:endParaRPr lang="en-US" sz="4000" b="1" dirty="0">
              <a:solidFill>
                <a:srgbClr val="005492"/>
              </a:solidFill>
              <a:latin typeface="Rockwell" panose="02060603020205020403" pitchFamily="18" charset="0"/>
              <a:ea typeface="Arial Black" charset="0"/>
              <a:cs typeface="Arial Black" charset="0"/>
            </a:endParaRPr>
          </a:p>
          <a:p>
            <a:r>
              <a:rPr lang="en-US" sz="4000" b="1" dirty="0">
                <a:solidFill>
                  <a:srgbClr val="005492"/>
                </a:solidFill>
                <a:latin typeface="Rockwell" panose="02060603020205020403" pitchFamily="18" charset="0"/>
                <a:ea typeface="Arial Black" charset="0"/>
                <a:cs typeface="Arial Black" charset="0"/>
              </a:rPr>
              <a:t>Capstone Project</a:t>
            </a:r>
          </a:p>
          <a:p>
            <a:r>
              <a:rPr lang="en-US" sz="1600" i="1" dirty="0">
                <a:latin typeface="Tahoma" panose="020B0604030504040204" pitchFamily="34" charset="0"/>
                <a:ea typeface="Tahoma" panose="020B0604030504040204" pitchFamily="34" charset="0"/>
                <a:cs typeface="Tahoma" panose="020B0604030504040204" pitchFamily="34" charset="0"/>
              </a:rPr>
              <a:t>Final submission</a:t>
            </a:r>
          </a:p>
          <a:p>
            <a:endParaRPr lang="en-US" sz="1100" i="1" dirty="0">
              <a:latin typeface="Tahoma" panose="020B0604030504040204" pitchFamily="34" charset="0"/>
              <a:ea typeface="Tahoma" panose="020B0604030504040204" pitchFamily="34" charset="0"/>
              <a:cs typeface="Tahoma" panose="020B0604030504040204" pitchFamily="34" charset="0"/>
            </a:endParaRPr>
          </a:p>
          <a:p>
            <a:endParaRPr lang="en-US" sz="1100" i="1" dirty="0">
              <a:latin typeface="Tahoma" panose="020B0604030504040204" pitchFamily="34" charset="0"/>
              <a:ea typeface="Tahoma" panose="020B0604030504040204" pitchFamily="34" charset="0"/>
              <a:cs typeface="Tahoma" panose="020B0604030504040204" pitchFamily="34" charset="0"/>
            </a:endParaRPr>
          </a:p>
          <a:p>
            <a:endParaRPr lang="en-US" sz="1100" i="1" dirty="0">
              <a:latin typeface="Tahoma" panose="020B0604030504040204" pitchFamily="34" charset="0"/>
              <a:ea typeface="Tahoma" panose="020B0604030504040204" pitchFamily="34" charset="0"/>
              <a:cs typeface="Tahoma" panose="020B0604030504040204" pitchFamily="34" charset="0"/>
            </a:endParaRPr>
          </a:p>
          <a:p>
            <a:endParaRPr lang="en-US" sz="1100" i="1" dirty="0">
              <a:latin typeface="Tahoma" panose="020B0604030504040204" pitchFamily="34" charset="0"/>
              <a:ea typeface="Tahoma" panose="020B0604030504040204" pitchFamily="34" charset="0"/>
              <a:cs typeface="Tahoma" panose="020B0604030504040204" pitchFamily="34" charset="0"/>
            </a:endParaRPr>
          </a:p>
          <a:p>
            <a:endParaRPr lang="en-US" sz="1100" i="1" dirty="0">
              <a:latin typeface="Tahoma" panose="020B0604030504040204" pitchFamily="34" charset="0"/>
              <a:ea typeface="Tahoma" panose="020B0604030504040204" pitchFamily="34" charset="0"/>
              <a:cs typeface="Tahoma" panose="020B0604030504040204" pitchFamily="34" charset="0"/>
            </a:endParaRPr>
          </a:p>
          <a:p>
            <a:endParaRPr lang="en-US" sz="1100" i="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err="1">
                <a:latin typeface="Arial Black" panose="020B0A04020102020204" pitchFamily="34" charset="0"/>
              </a:rPr>
              <a:t>Anshika</a:t>
            </a:r>
            <a:r>
              <a:rPr lang="en-US" sz="2000" dirty="0">
                <a:latin typeface="Arial Black" panose="020B0A04020102020204" pitchFamily="34" charset="0"/>
              </a:rPr>
              <a:t> </a:t>
            </a:r>
            <a:r>
              <a:rPr lang="en-US" sz="2000" dirty="0" err="1">
                <a:latin typeface="Arial Black" panose="020B0A04020102020204" pitchFamily="34" charset="0"/>
              </a:rPr>
              <a:t>Misra</a:t>
            </a:r>
            <a:endParaRPr lang="en-US" sz="2000" dirty="0">
              <a:latin typeface="Arial Black" panose="020B0A04020102020204" pitchFamily="34" charset="0"/>
            </a:endParaRPr>
          </a:p>
          <a:p>
            <a:pPr marL="342900" indent="-342900">
              <a:buFont typeface="Arial" panose="020B0604020202020204" pitchFamily="34" charset="0"/>
              <a:buChar char="•"/>
            </a:pPr>
            <a:r>
              <a:rPr lang="en-US" sz="2000" dirty="0" err="1">
                <a:latin typeface="Arial Black" panose="020B0A04020102020204" pitchFamily="34" charset="0"/>
              </a:rPr>
              <a:t>Prasanth</a:t>
            </a:r>
            <a:r>
              <a:rPr lang="en-US" sz="2000" dirty="0">
                <a:latin typeface="Arial Black" panose="020B0A04020102020204" pitchFamily="34" charset="0"/>
              </a:rPr>
              <a:t> </a:t>
            </a:r>
            <a:r>
              <a:rPr lang="en-US" sz="2000" dirty="0" err="1">
                <a:latin typeface="Arial Black" panose="020B0A04020102020204" pitchFamily="34" charset="0"/>
              </a:rPr>
              <a:t>Gopalakrishnan</a:t>
            </a:r>
            <a:endParaRPr lang="en-US" sz="2000" dirty="0">
              <a:latin typeface="Arial Black" panose="020B0A04020102020204" pitchFamily="34" charset="0"/>
            </a:endParaRPr>
          </a:p>
          <a:p>
            <a:pPr marL="342900" indent="-342900">
              <a:buFont typeface="Arial" panose="020B0604020202020204" pitchFamily="34" charset="0"/>
              <a:buChar char="•"/>
            </a:pPr>
            <a:r>
              <a:rPr lang="en-US" sz="2000" dirty="0" err="1">
                <a:latin typeface="Arial Black" panose="020B0A04020102020204" pitchFamily="34" charset="0"/>
              </a:rPr>
              <a:t>Sanjukta</a:t>
            </a:r>
            <a:r>
              <a:rPr lang="en-US" sz="2000" dirty="0">
                <a:latin typeface="Arial Black" panose="020B0A04020102020204" pitchFamily="34" charset="0"/>
              </a:rPr>
              <a:t> </a:t>
            </a:r>
            <a:r>
              <a:rPr lang="en-US" sz="2000" dirty="0" err="1">
                <a:latin typeface="Arial Black" panose="020B0A04020102020204" pitchFamily="34" charset="0"/>
              </a:rPr>
              <a:t>Mitra</a:t>
            </a:r>
            <a:endParaRPr lang="en-US" sz="2000" dirty="0">
              <a:latin typeface="Arial Black" panose="020B0A04020102020204" pitchFamily="34" charset="0"/>
            </a:endParaRPr>
          </a:p>
          <a:p>
            <a:pPr marL="342900" indent="-342900">
              <a:buFont typeface="Arial" panose="020B0604020202020204" pitchFamily="34" charset="0"/>
              <a:buChar char="•"/>
            </a:pPr>
            <a:r>
              <a:rPr lang="en-US" sz="2000" dirty="0">
                <a:latin typeface="Arial Black" panose="020B0A04020102020204" pitchFamily="34" charset="0"/>
              </a:rPr>
              <a:t>Sudheer Rao</a:t>
            </a:r>
            <a:endParaRPr lang="en-US" sz="1100" i="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Image result for upgrad">
            <a:extLst>
              <a:ext uri="{FF2B5EF4-FFF2-40B4-BE49-F238E27FC236}">
                <a16:creationId xmlns:a16="http://schemas.microsoft.com/office/drawing/2014/main" id="{83D75666-D91F-4035-AD6B-E09EAC383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 y="0"/>
            <a:ext cx="1218017" cy="1201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IIT Bangalore logo">
            <a:extLst>
              <a:ext uri="{FF2B5EF4-FFF2-40B4-BE49-F238E27FC236}">
                <a16:creationId xmlns:a16="http://schemas.microsoft.com/office/drawing/2014/main" id="{0D02829D-5AE6-4858-AA2D-B30418C75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140" y="2914"/>
            <a:ext cx="1219435" cy="12194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2913A40-0E9E-4125-B384-DB854FDD2EEF}"/>
              </a:ext>
            </a:extLst>
          </p:cNvPr>
          <p:cNvPicPr>
            <a:picLocks noChangeAspect="1"/>
          </p:cNvPicPr>
          <p:nvPr/>
        </p:nvPicPr>
        <p:blipFill>
          <a:blip r:embed="rId4"/>
          <a:stretch>
            <a:fillRect/>
          </a:stretch>
        </p:blipFill>
        <p:spPr>
          <a:xfrm>
            <a:off x="4866950" y="2719131"/>
            <a:ext cx="7420150" cy="4129847"/>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C3D960-4CA8-46B7-A5CE-4ABC8DF95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810" y="1030914"/>
            <a:ext cx="3389934" cy="2348880"/>
          </a:xfrm>
          <a:prstGeom prst="rect">
            <a:avLst/>
          </a:prstGeom>
          <a:ln w="12700">
            <a:solidFill>
              <a:schemeClr val="tx1"/>
            </a:solidFill>
          </a:ln>
        </p:spPr>
      </p:pic>
      <p:pic>
        <p:nvPicPr>
          <p:cNvPr id="6" name="Picture 5">
            <a:extLst>
              <a:ext uri="{FF2B5EF4-FFF2-40B4-BE49-F238E27FC236}">
                <a16:creationId xmlns:a16="http://schemas.microsoft.com/office/drawing/2014/main" id="{93FFB47F-6725-4722-8E5A-68A46699BF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1609" y="1030200"/>
            <a:ext cx="3585819" cy="2348880"/>
          </a:xfrm>
          <a:prstGeom prst="rect">
            <a:avLst/>
          </a:prstGeom>
          <a:ln w="12700">
            <a:solidFill>
              <a:schemeClr val="tx1"/>
            </a:solidFill>
          </a:ln>
        </p:spPr>
      </p:pic>
      <p:pic>
        <p:nvPicPr>
          <p:cNvPr id="8" name="Picture 7">
            <a:extLst>
              <a:ext uri="{FF2B5EF4-FFF2-40B4-BE49-F238E27FC236}">
                <a16:creationId xmlns:a16="http://schemas.microsoft.com/office/drawing/2014/main" id="{EB19298E-78B0-4EE3-8CA8-B688987DD9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604" y="998493"/>
            <a:ext cx="3843622" cy="2376264"/>
          </a:xfrm>
          <a:prstGeom prst="rect">
            <a:avLst/>
          </a:prstGeom>
          <a:ln w="12700">
            <a:solidFill>
              <a:schemeClr val="tx1"/>
            </a:solidFill>
          </a:ln>
        </p:spPr>
      </p:pic>
      <p:pic>
        <p:nvPicPr>
          <p:cNvPr id="10" name="Picture 9">
            <a:extLst>
              <a:ext uri="{FF2B5EF4-FFF2-40B4-BE49-F238E27FC236}">
                <a16:creationId xmlns:a16="http://schemas.microsoft.com/office/drawing/2014/main" id="{8DE3416C-A93A-4D3E-A006-815AEECFF4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808" y="3933923"/>
            <a:ext cx="3960440" cy="2562864"/>
          </a:xfrm>
          <a:prstGeom prst="rect">
            <a:avLst/>
          </a:prstGeom>
          <a:ln w="12700">
            <a:solidFill>
              <a:schemeClr val="tx1"/>
            </a:solidFill>
          </a:ln>
        </p:spPr>
      </p:pic>
      <p:sp>
        <p:nvSpPr>
          <p:cNvPr id="11" name="TextBox 10">
            <a:extLst>
              <a:ext uri="{FF2B5EF4-FFF2-40B4-BE49-F238E27FC236}">
                <a16:creationId xmlns:a16="http://schemas.microsoft.com/office/drawing/2014/main" id="{0BE71BED-61FA-42CA-A0A6-04B306236828}"/>
              </a:ext>
            </a:extLst>
          </p:cNvPr>
          <p:cNvSpPr txBox="1"/>
          <p:nvPr/>
        </p:nvSpPr>
        <p:spPr>
          <a:xfrm>
            <a:off x="503884" y="533400"/>
            <a:ext cx="2516594" cy="584775"/>
          </a:xfrm>
          <a:prstGeom prst="rect">
            <a:avLst/>
          </a:prstGeom>
          <a:noFill/>
        </p:spPr>
        <p:txBody>
          <a:bodyPr wrap="square" rtlCol="0">
            <a:spAutoFit/>
          </a:bodyPr>
          <a:lstStyle/>
          <a:p>
            <a:pPr algn="ctr"/>
            <a:r>
              <a:rPr lang="en-US" sz="1600" b="1" i="1" dirty="0">
                <a:solidFill>
                  <a:srgbClr val="FF7A0F"/>
                </a:solidFill>
              </a:rPr>
              <a:t>GMV vs SLA</a:t>
            </a:r>
          </a:p>
          <a:p>
            <a:pPr algn="ctr"/>
            <a:endParaRPr lang="en-US" sz="1600" b="1" i="1" dirty="0">
              <a:solidFill>
                <a:srgbClr val="FF7A0F"/>
              </a:solidFill>
            </a:endParaRPr>
          </a:p>
        </p:txBody>
      </p:sp>
      <p:sp>
        <p:nvSpPr>
          <p:cNvPr id="12" name="TextBox 11">
            <a:extLst>
              <a:ext uri="{FF2B5EF4-FFF2-40B4-BE49-F238E27FC236}">
                <a16:creationId xmlns:a16="http://schemas.microsoft.com/office/drawing/2014/main" id="{7CA49DC8-7568-4FFF-B38B-8E882919C8C4}"/>
              </a:ext>
            </a:extLst>
          </p:cNvPr>
          <p:cNvSpPr txBox="1"/>
          <p:nvPr/>
        </p:nvSpPr>
        <p:spPr>
          <a:xfrm>
            <a:off x="3597532" y="487367"/>
            <a:ext cx="4033221" cy="584775"/>
          </a:xfrm>
          <a:prstGeom prst="rect">
            <a:avLst/>
          </a:prstGeom>
          <a:noFill/>
        </p:spPr>
        <p:txBody>
          <a:bodyPr wrap="square" rtlCol="0">
            <a:spAutoFit/>
          </a:bodyPr>
          <a:lstStyle/>
          <a:p>
            <a:pPr algn="ctr"/>
            <a:r>
              <a:rPr lang="en-US" sz="1600" b="1" i="1" dirty="0">
                <a:solidFill>
                  <a:srgbClr val="FF7A0F"/>
                </a:solidFill>
              </a:rPr>
              <a:t>Camera Accessory : GMV vs List Inflation</a:t>
            </a:r>
          </a:p>
          <a:p>
            <a:pPr algn="ctr"/>
            <a:r>
              <a:rPr lang="en-US" sz="1600" b="1" i="1" dirty="0">
                <a:solidFill>
                  <a:srgbClr val="FF7A0F"/>
                </a:solidFill>
              </a:rPr>
              <a:t>&amp; Promotion Inflation</a:t>
            </a:r>
          </a:p>
        </p:txBody>
      </p:sp>
      <p:sp>
        <p:nvSpPr>
          <p:cNvPr id="13" name="TextBox 12">
            <a:extLst>
              <a:ext uri="{FF2B5EF4-FFF2-40B4-BE49-F238E27FC236}">
                <a16:creationId xmlns:a16="http://schemas.microsoft.com/office/drawing/2014/main" id="{37DB8DCC-EDE6-446A-BBF9-6E4CC7AAC6C1}"/>
              </a:ext>
            </a:extLst>
          </p:cNvPr>
          <p:cNvSpPr txBox="1"/>
          <p:nvPr/>
        </p:nvSpPr>
        <p:spPr>
          <a:xfrm>
            <a:off x="7995318" y="473559"/>
            <a:ext cx="4033221" cy="584775"/>
          </a:xfrm>
          <a:prstGeom prst="rect">
            <a:avLst/>
          </a:prstGeom>
          <a:noFill/>
        </p:spPr>
        <p:txBody>
          <a:bodyPr wrap="square" rtlCol="0">
            <a:spAutoFit/>
          </a:bodyPr>
          <a:lstStyle/>
          <a:p>
            <a:pPr algn="ctr"/>
            <a:r>
              <a:rPr lang="en-US" sz="1600" b="1" i="1" dirty="0">
                <a:solidFill>
                  <a:srgbClr val="FF7A0F"/>
                </a:solidFill>
              </a:rPr>
              <a:t>Home Audio: GMV vs List Inflation </a:t>
            </a:r>
          </a:p>
          <a:p>
            <a:pPr algn="ctr"/>
            <a:r>
              <a:rPr lang="en-US" sz="1600" b="1" i="1" dirty="0">
                <a:solidFill>
                  <a:srgbClr val="FF7A0F"/>
                </a:solidFill>
              </a:rPr>
              <a:t>&amp; Promotion Inflation</a:t>
            </a:r>
          </a:p>
        </p:txBody>
      </p:sp>
      <p:sp>
        <p:nvSpPr>
          <p:cNvPr id="14" name="TextBox 13">
            <a:extLst>
              <a:ext uri="{FF2B5EF4-FFF2-40B4-BE49-F238E27FC236}">
                <a16:creationId xmlns:a16="http://schemas.microsoft.com/office/drawing/2014/main" id="{39CAB412-40C0-41DC-B096-0165DAF0F589}"/>
              </a:ext>
            </a:extLst>
          </p:cNvPr>
          <p:cNvSpPr txBox="1"/>
          <p:nvPr/>
        </p:nvSpPr>
        <p:spPr>
          <a:xfrm>
            <a:off x="295760" y="3379794"/>
            <a:ext cx="3843623" cy="584775"/>
          </a:xfrm>
          <a:prstGeom prst="rect">
            <a:avLst/>
          </a:prstGeom>
          <a:noFill/>
        </p:spPr>
        <p:txBody>
          <a:bodyPr wrap="square" rtlCol="0">
            <a:spAutoFit/>
          </a:bodyPr>
          <a:lstStyle/>
          <a:p>
            <a:pPr algn="ctr"/>
            <a:r>
              <a:rPr lang="en-US" sz="1600" b="1" i="1" dirty="0">
                <a:solidFill>
                  <a:srgbClr val="FF7A0F"/>
                </a:solidFill>
              </a:rPr>
              <a:t>Game Accessory: GMV vs List Inflation</a:t>
            </a:r>
          </a:p>
          <a:p>
            <a:pPr algn="ctr"/>
            <a:r>
              <a:rPr lang="en-US" sz="1600" b="1" i="1" dirty="0">
                <a:solidFill>
                  <a:srgbClr val="FF7A0F"/>
                </a:solidFill>
              </a:rPr>
              <a:t>&amp; Promotion Inflation</a:t>
            </a:r>
          </a:p>
        </p:txBody>
      </p:sp>
      <p:pic>
        <p:nvPicPr>
          <p:cNvPr id="16" name="Picture 15">
            <a:extLst>
              <a:ext uri="{FF2B5EF4-FFF2-40B4-BE49-F238E27FC236}">
                <a16:creationId xmlns:a16="http://schemas.microsoft.com/office/drawing/2014/main" id="{10DFF844-F0CA-47F0-892F-A8998EB72A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4656" y="3890842"/>
            <a:ext cx="3096344" cy="2669695"/>
          </a:xfrm>
          <a:prstGeom prst="rect">
            <a:avLst/>
          </a:prstGeom>
          <a:ln w="12700">
            <a:solidFill>
              <a:schemeClr val="tx1"/>
            </a:solidFill>
          </a:ln>
        </p:spPr>
      </p:pic>
      <p:pic>
        <p:nvPicPr>
          <p:cNvPr id="18" name="Picture 17">
            <a:extLst>
              <a:ext uri="{FF2B5EF4-FFF2-40B4-BE49-F238E27FC236}">
                <a16:creationId xmlns:a16="http://schemas.microsoft.com/office/drawing/2014/main" id="{9BAC6474-E5EF-432C-98BF-F44A6D044D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616" y="3813158"/>
            <a:ext cx="3069559" cy="2619800"/>
          </a:xfrm>
          <a:prstGeom prst="rect">
            <a:avLst/>
          </a:prstGeom>
          <a:ln w="12700">
            <a:solidFill>
              <a:schemeClr val="tx1"/>
            </a:solidFill>
          </a:ln>
        </p:spPr>
      </p:pic>
      <p:sp>
        <p:nvSpPr>
          <p:cNvPr id="19" name="TextBox 18">
            <a:extLst>
              <a:ext uri="{FF2B5EF4-FFF2-40B4-BE49-F238E27FC236}">
                <a16:creationId xmlns:a16="http://schemas.microsoft.com/office/drawing/2014/main" id="{5B61F4A5-B931-4F17-8098-3820E90A69CC}"/>
              </a:ext>
            </a:extLst>
          </p:cNvPr>
          <p:cNvSpPr txBox="1"/>
          <p:nvPr/>
        </p:nvSpPr>
        <p:spPr>
          <a:xfrm>
            <a:off x="8437038" y="3494542"/>
            <a:ext cx="2516594" cy="338554"/>
          </a:xfrm>
          <a:prstGeom prst="rect">
            <a:avLst/>
          </a:prstGeom>
          <a:noFill/>
        </p:spPr>
        <p:txBody>
          <a:bodyPr wrap="square" rtlCol="0">
            <a:spAutoFit/>
          </a:bodyPr>
          <a:lstStyle/>
          <a:p>
            <a:pPr algn="ctr"/>
            <a:r>
              <a:rPr lang="en-US" sz="1600" b="1" i="1" dirty="0">
                <a:solidFill>
                  <a:srgbClr val="FF7A0F"/>
                </a:solidFill>
              </a:rPr>
              <a:t>GMV vs Digital</a:t>
            </a:r>
          </a:p>
        </p:txBody>
      </p:sp>
      <p:sp>
        <p:nvSpPr>
          <p:cNvPr id="20" name="TextBox 19">
            <a:extLst>
              <a:ext uri="{FF2B5EF4-FFF2-40B4-BE49-F238E27FC236}">
                <a16:creationId xmlns:a16="http://schemas.microsoft.com/office/drawing/2014/main" id="{9CA599F4-F452-4C17-B4C6-9BF144C4A6EE}"/>
              </a:ext>
            </a:extLst>
          </p:cNvPr>
          <p:cNvSpPr txBox="1"/>
          <p:nvPr/>
        </p:nvSpPr>
        <p:spPr>
          <a:xfrm>
            <a:off x="5114159" y="3474604"/>
            <a:ext cx="2516594" cy="338554"/>
          </a:xfrm>
          <a:prstGeom prst="rect">
            <a:avLst/>
          </a:prstGeom>
          <a:noFill/>
        </p:spPr>
        <p:txBody>
          <a:bodyPr wrap="square" rtlCol="0">
            <a:spAutoFit/>
          </a:bodyPr>
          <a:lstStyle/>
          <a:p>
            <a:r>
              <a:rPr lang="en-US" sz="1600" b="1" i="1" dirty="0">
                <a:solidFill>
                  <a:srgbClr val="FF7A0F"/>
                </a:solidFill>
              </a:rPr>
              <a:t>GMV vs Affiliates</a:t>
            </a:r>
          </a:p>
        </p:txBody>
      </p:sp>
      <p:sp>
        <p:nvSpPr>
          <p:cNvPr id="21" name="Rectangle 20">
            <a:extLst>
              <a:ext uri="{FF2B5EF4-FFF2-40B4-BE49-F238E27FC236}">
                <a16:creationId xmlns:a16="http://schemas.microsoft.com/office/drawing/2014/main" id="{5C2177AF-E5D2-4009-A44A-19DBCF1A1053}"/>
              </a:ext>
            </a:extLst>
          </p:cNvPr>
          <p:cNvSpPr/>
          <p:nvPr/>
        </p:nvSpPr>
        <p:spPr>
          <a:xfrm>
            <a:off x="10004874" y="6514619"/>
            <a:ext cx="1918043" cy="307777"/>
          </a:xfrm>
          <a:prstGeom prst="rect">
            <a:avLst/>
          </a:prstGeom>
        </p:spPr>
        <p:txBody>
          <a:bodyPr wrap="squar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Next: </a:t>
            </a:r>
            <a:r>
              <a:rPr lang="en-US" sz="1400" b="1" i="1" kern="0" dirty="0">
                <a:solidFill>
                  <a:srgbClr val="007DB8"/>
                </a:solidFill>
              </a:rPr>
              <a:t>EDA(4/4)</a:t>
            </a:r>
          </a:p>
        </p:txBody>
      </p:sp>
      <p:sp>
        <p:nvSpPr>
          <p:cNvPr id="22" name="Rectangle 21">
            <a:extLst>
              <a:ext uri="{FF2B5EF4-FFF2-40B4-BE49-F238E27FC236}">
                <a16:creationId xmlns:a16="http://schemas.microsoft.com/office/drawing/2014/main" id="{FE7C9D83-AF02-4D04-A954-9964A54ADF2C}"/>
              </a:ext>
            </a:extLst>
          </p:cNvPr>
          <p:cNvSpPr/>
          <p:nvPr/>
        </p:nvSpPr>
        <p:spPr>
          <a:xfrm>
            <a:off x="555606" y="6514619"/>
            <a:ext cx="1731564"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EDA(2/4)</a:t>
            </a:r>
          </a:p>
        </p:txBody>
      </p:sp>
      <p:sp>
        <p:nvSpPr>
          <p:cNvPr id="23" name="Title 3"/>
          <p:cNvSpPr txBox="1">
            <a:spLocks/>
          </p:cNvSpPr>
          <p:nvPr/>
        </p:nvSpPr>
        <p:spPr>
          <a:xfrm>
            <a:off x="17461" y="0"/>
            <a:ext cx="12171363" cy="5334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rPr>
              <a:t>	Exploratory</a:t>
            </a:r>
            <a:r>
              <a:rPr kumimoji="0" lang="en-US" sz="28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 Data Analysis – Marketing Spend				       </a:t>
            </a:r>
            <a:r>
              <a:rPr kumimoji="0" lang="en-US" sz="16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(3/4)</a:t>
            </a:r>
            <a:endPar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endParaRPr>
          </a:p>
        </p:txBody>
      </p:sp>
      <p:grpSp>
        <p:nvGrpSpPr>
          <p:cNvPr id="24" name="Group 23"/>
          <p:cNvGrpSpPr/>
          <p:nvPr/>
        </p:nvGrpSpPr>
        <p:grpSpPr>
          <a:xfrm>
            <a:off x="17461" y="27781"/>
            <a:ext cx="585789" cy="477838"/>
            <a:chOff x="7694613" y="889000"/>
            <a:chExt cx="1042988" cy="731838"/>
          </a:xfrm>
        </p:grpSpPr>
        <p:sp>
          <p:nvSpPr>
            <p:cNvPr id="25" name="Freeform 164"/>
            <p:cNvSpPr>
              <a:spLocks/>
            </p:cNvSpPr>
            <p:nvPr/>
          </p:nvSpPr>
          <p:spPr bwMode="auto">
            <a:xfrm>
              <a:off x="8299451" y="1019175"/>
              <a:ext cx="98425" cy="184150"/>
            </a:xfrm>
            <a:custGeom>
              <a:avLst/>
              <a:gdLst>
                <a:gd name="T0" fmla="*/ 10 w 18"/>
                <a:gd name="T1" fmla="*/ 15 h 34"/>
                <a:gd name="T2" fmla="*/ 7 w 18"/>
                <a:gd name="T3" fmla="*/ 13 h 34"/>
                <a:gd name="T4" fmla="*/ 7 w 18"/>
                <a:gd name="T5" fmla="*/ 11 h 34"/>
                <a:gd name="T6" fmla="*/ 7 w 18"/>
                <a:gd name="T7" fmla="*/ 9 h 34"/>
                <a:gd name="T8" fmla="*/ 10 w 18"/>
                <a:gd name="T9" fmla="*/ 8 h 34"/>
                <a:gd name="T10" fmla="*/ 12 w 18"/>
                <a:gd name="T11" fmla="*/ 9 h 34"/>
                <a:gd name="T12" fmla="*/ 13 w 18"/>
                <a:gd name="T13" fmla="*/ 12 h 34"/>
                <a:gd name="T14" fmla="*/ 13 w 18"/>
                <a:gd name="T15" fmla="*/ 12 h 34"/>
                <a:gd name="T16" fmla="*/ 17 w 18"/>
                <a:gd name="T17" fmla="*/ 12 h 34"/>
                <a:gd name="T18" fmla="*/ 18 w 18"/>
                <a:gd name="T19" fmla="*/ 12 h 34"/>
                <a:gd name="T20" fmla="*/ 18 w 18"/>
                <a:gd name="T21" fmla="*/ 12 h 34"/>
                <a:gd name="T22" fmla="*/ 16 w 18"/>
                <a:gd name="T23" fmla="*/ 7 h 34"/>
                <a:gd name="T24" fmla="*/ 12 w 18"/>
                <a:gd name="T25" fmla="*/ 4 h 34"/>
                <a:gd name="T26" fmla="*/ 11 w 18"/>
                <a:gd name="T27" fmla="*/ 4 h 34"/>
                <a:gd name="T28" fmla="*/ 11 w 18"/>
                <a:gd name="T29" fmla="*/ 0 h 34"/>
                <a:gd name="T30" fmla="*/ 11 w 18"/>
                <a:gd name="T31" fmla="*/ 0 h 34"/>
                <a:gd name="T32" fmla="*/ 9 w 18"/>
                <a:gd name="T33" fmla="*/ 0 h 34"/>
                <a:gd name="T34" fmla="*/ 8 w 18"/>
                <a:gd name="T35" fmla="*/ 0 h 34"/>
                <a:gd name="T36" fmla="*/ 8 w 18"/>
                <a:gd name="T37" fmla="*/ 4 h 34"/>
                <a:gd name="T38" fmla="*/ 8 w 18"/>
                <a:gd name="T39" fmla="*/ 4 h 34"/>
                <a:gd name="T40" fmla="*/ 3 w 18"/>
                <a:gd name="T41" fmla="*/ 6 h 34"/>
                <a:gd name="T42" fmla="*/ 1 w 18"/>
                <a:gd name="T43" fmla="*/ 11 h 34"/>
                <a:gd name="T44" fmla="*/ 3 w 18"/>
                <a:gd name="T45" fmla="*/ 16 h 34"/>
                <a:gd name="T46" fmla="*/ 9 w 18"/>
                <a:gd name="T47" fmla="*/ 19 h 34"/>
                <a:gd name="T48" fmla="*/ 12 w 18"/>
                <a:gd name="T49" fmla="*/ 21 h 34"/>
                <a:gd name="T50" fmla="*/ 13 w 18"/>
                <a:gd name="T51" fmla="*/ 23 h 34"/>
                <a:gd name="T52" fmla="*/ 12 w 18"/>
                <a:gd name="T53" fmla="*/ 26 h 34"/>
                <a:gd name="T54" fmla="*/ 9 w 18"/>
                <a:gd name="T55" fmla="*/ 27 h 34"/>
                <a:gd name="T56" fmla="*/ 7 w 18"/>
                <a:gd name="T57" fmla="*/ 26 h 34"/>
                <a:gd name="T58" fmla="*/ 6 w 18"/>
                <a:gd name="T59" fmla="*/ 22 h 34"/>
                <a:gd name="T60" fmla="*/ 5 w 18"/>
                <a:gd name="T61" fmla="*/ 22 h 34"/>
                <a:gd name="T62" fmla="*/ 1 w 18"/>
                <a:gd name="T63" fmla="*/ 22 h 34"/>
                <a:gd name="T64" fmla="*/ 0 w 18"/>
                <a:gd name="T65" fmla="*/ 22 h 34"/>
                <a:gd name="T66" fmla="*/ 0 w 18"/>
                <a:gd name="T67" fmla="*/ 23 h 34"/>
                <a:gd name="T68" fmla="*/ 3 w 18"/>
                <a:gd name="T69" fmla="*/ 28 h 34"/>
                <a:gd name="T70" fmla="*/ 8 w 18"/>
                <a:gd name="T71" fmla="*/ 31 h 34"/>
                <a:gd name="T72" fmla="*/ 8 w 18"/>
                <a:gd name="T73" fmla="*/ 31 h 34"/>
                <a:gd name="T74" fmla="*/ 8 w 18"/>
                <a:gd name="T75" fmla="*/ 34 h 34"/>
                <a:gd name="T76" fmla="*/ 8 w 18"/>
                <a:gd name="T77" fmla="*/ 34 h 34"/>
                <a:gd name="T78" fmla="*/ 11 w 18"/>
                <a:gd name="T79" fmla="*/ 34 h 34"/>
                <a:gd name="T80" fmla="*/ 11 w 18"/>
                <a:gd name="T81" fmla="*/ 34 h 34"/>
                <a:gd name="T82" fmla="*/ 11 w 18"/>
                <a:gd name="T83" fmla="*/ 31 h 34"/>
                <a:gd name="T84" fmla="*/ 11 w 18"/>
                <a:gd name="T85" fmla="*/ 31 h 34"/>
                <a:gd name="T86" fmla="*/ 16 w 18"/>
                <a:gd name="T87" fmla="*/ 28 h 34"/>
                <a:gd name="T88" fmla="*/ 18 w 18"/>
                <a:gd name="T89" fmla="*/ 23 h 34"/>
                <a:gd name="T90" fmla="*/ 16 w 18"/>
                <a:gd name="T91" fmla="*/ 18 h 34"/>
                <a:gd name="T92" fmla="*/ 10 w 18"/>
                <a:gd name="T9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34">
                  <a:moveTo>
                    <a:pt x="10" y="15"/>
                  </a:moveTo>
                  <a:cubicBezTo>
                    <a:pt x="9" y="15"/>
                    <a:pt x="8" y="14"/>
                    <a:pt x="7" y="13"/>
                  </a:cubicBezTo>
                  <a:cubicBezTo>
                    <a:pt x="7" y="13"/>
                    <a:pt x="7" y="12"/>
                    <a:pt x="7" y="11"/>
                  </a:cubicBezTo>
                  <a:cubicBezTo>
                    <a:pt x="7" y="10"/>
                    <a:pt x="7" y="9"/>
                    <a:pt x="7" y="9"/>
                  </a:cubicBezTo>
                  <a:cubicBezTo>
                    <a:pt x="8" y="8"/>
                    <a:pt x="9" y="8"/>
                    <a:pt x="10" y="8"/>
                  </a:cubicBezTo>
                  <a:cubicBezTo>
                    <a:pt x="11" y="8"/>
                    <a:pt x="11" y="8"/>
                    <a:pt x="12" y="9"/>
                  </a:cubicBezTo>
                  <a:cubicBezTo>
                    <a:pt x="12" y="10"/>
                    <a:pt x="13" y="11"/>
                    <a:pt x="13" y="12"/>
                  </a:cubicBezTo>
                  <a:cubicBezTo>
                    <a:pt x="13" y="12"/>
                    <a:pt x="13" y="12"/>
                    <a:pt x="13" y="12"/>
                  </a:cubicBezTo>
                  <a:cubicBezTo>
                    <a:pt x="17" y="12"/>
                    <a:pt x="17" y="12"/>
                    <a:pt x="17" y="12"/>
                  </a:cubicBezTo>
                  <a:cubicBezTo>
                    <a:pt x="18" y="12"/>
                    <a:pt x="18" y="12"/>
                    <a:pt x="18" y="12"/>
                  </a:cubicBezTo>
                  <a:cubicBezTo>
                    <a:pt x="18" y="12"/>
                    <a:pt x="18" y="12"/>
                    <a:pt x="18" y="12"/>
                  </a:cubicBezTo>
                  <a:cubicBezTo>
                    <a:pt x="18" y="10"/>
                    <a:pt x="17" y="8"/>
                    <a:pt x="16" y="7"/>
                  </a:cubicBezTo>
                  <a:cubicBezTo>
                    <a:pt x="15" y="5"/>
                    <a:pt x="13" y="4"/>
                    <a:pt x="12" y="4"/>
                  </a:cubicBezTo>
                  <a:cubicBezTo>
                    <a:pt x="11" y="4"/>
                    <a:pt x="11" y="4"/>
                    <a:pt x="11" y="4"/>
                  </a:cubicBezTo>
                  <a:cubicBezTo>
                    <a:pt x="11" y="0"/>
                    <a:pt x="11" y="0"/>
                    <a:pt x="11" y="0"/>
                  </a:cubicBezTo>
                  <a:cubicBezTo>
                    <a:pt x="11" y="0"/>
                    <a:pt x="11" y="0"/>
                    <a:pt x="11" y="0"/>
                  </a:cubicBezTo>
                  <a:cubicBezTo>
                    <a:pt x="9" y="0"/>
                    <a:pt x="9" y="0"/>
                    <a:pt x="9" y="0"/>
                  </a:cubicBezTo>
                  <a:cubicBezTo>
                    <a:pt x="9" y="0"/>
                    <a:pt x="8" y="0"/>
                    <a:pt x="8" y="0"/>
                  </a:cubicBezTo>
                  <a:cubicBezTo>
                    <a:pt x="8" y="4"/>
                    <a:pt x="8" y="4"/>
                    <a:pt x="8" y="4"/>
                  </a:cubicBezTo>
                  <a:cubicBezTo>
                    <a:pt x="8" y="4"/>
                    <a:pt x="8" y="4"/>
                    <a:pt x="8" y="4"/>
                  </a:cubicBezTo>
                  <a:cubicBezTo>
                    <a:pt x="6" y="4"/>
                    <a:pt x="4" y="5"/>
                    <a:pt x="3" y="6"/>
                  </a:cubicBezTo>
                  <a:cubicBezTo>
                    <a:pt x="2" y="7"/>
                    <a:pt x="1" y="9"/>
                    <a:pt x="1" y="11"/>
                  </a:cubicBezTo>
                  <a:cubicBezTo>
                    <a:pt x="1" y="13"/>
                    <a:pt x="2" y="15"/>
                    <a:pt x="3" y="16"/>
                  </a:cubicBezTo>
                  <a:cubicBezTo>
                    <a:pt x="5" y="17"/>
                    <a:pt x="6" y="18"/>
                    <a:pt x="9" y="19"/>
                  </a:cubicBezTo>
                  <a:cubicBezTo>
                    <a:pt x="10" y="20"/>
                    <a:pt x="11" y="20"/>
                    <a:pt x="12" y="21"/>
                  </a:cubicBezTo>
                  <a:cubicBezTo>
                    <a:pt x="13" y="22"/>
                    <a:pt x="13" y="22"/>
                    <a:pt x="13" y="23"/>
                  </a:cubicBezTo>
                  <a:cubicBezTo>
                    <a:pt x="13" y="24"/>
                    <a:pt x="12" y="25"/>
                    <a:pt x="12" y="26"/>
                  </a:cubicBezTo>
                  <a:cubicBezTo>
                    <a:pt x="11" y="26"/>
                    <a:pt x="11" y="27"/>
                    <a:pt x="9" y="27"/>
                  </a:cubicBezTo>
                  <a:cubicBezTo>
                    <a:pt x="8" y="27"/>
                    <a:pt x="7" y="26"/>
                    <a:pt x="7" y="26"/>
                  </a:cubicBezTo>
                  <a:cubicBezTo>
                    <a:pt x="6" y="25"/>
                    <a:pt x="6" y="24"/>
                    <a:pt x="6" y="22"/>
                  </a:cubicBezTo>
                  <a:cubicBezTo>
                    <a:pt x="6" y="22"/>
                    <a:pt x="5" y="22"/>
                    <a:pt x="5" y="22"/>
                  </a:cubicBezTo>
                  <a:cubicBezTo>
                    <a:pt x="1" y="22"/>
                    <a:pt x="1" y="22"/>
                    <a:pt x="1" y="22"/>
                  </a:cubicBezTo>
                  <a:cubicBezTo>
                    <a:pt x="1" y="22"/>
                    <a:pt x="0" y="22"/>
                    <a:pt x="0" y="22"/>
                  </a:cubicBezTo>
                  <a:cubicBezTo>
                    <a:pt x="0" y="23"/>
                    <a:pt x="0" y="23"/>
                    <a:pt x="0" y="23"/>
                  </a:cubicBezTo>
                  <a:cubicBezTo>
                    <a:pt x="1" y="25"/>
                    <a:pt x="1" y="27"/>
                    <a:pt x="3" y="28"/>
                  </a:cubicBezTo>
                  <a:cubicBezTo>
                    <a:pt x="4" y="30"/>
                    <a:pt x="6" y="30"/>
                    <a:pt x="8" y="31"/>
                  </a:cubicBezTo>
                  <a:cubicBezTo>
                    <a:pt x="8" y="31"/>
                    <a:pt x="8" y="31"/>
                    <a:pt x="8" y="31"/>
                  </a:cubicBezTo>
                  <a:cubicBezTo>
                    <a:pt x="8" y="34"/>
                    <a:pt x="8" y="34"/>
                    <a:pt x="8" y="34"/>
                  </a:cubicBezTo>
                  <a:cubicBezTo>
                    <a:pt x="8" y="34"/>
                    <a:pt x="8" y="34"/>
                    <a:pt x="8" y="34"/>
                  </a:cubicBezTo>
                  <a:cubicBezTo>
                    <a:pt x="11" y="34"/>
                    <a:pt x="11" y="34"/>
                    <a:pt x="11" y="34"/>
                  </a:cubicBezTo>
                  <a:cubicBezTo>
                    <a:pt x="11" y="34"/>
                    <a:pt x="11" y="34"/>
                    <a:pt x="11" y="34"/>
                  </a:cubicBezTo>
                  <a:cubicBezTo>
                    <a:pt x="11" y="31"/>
                    <a:pt x="11" y="31"/>
                    <a:pt x="11" y="31"/>
                  </a:cubicBezTo>
                  <a:cubicBezTo>
                    <a:pt x="11" y="31"/>
                    <a:pt x="11" y="31"/>
                    <a:pt x="11" y="31"/>
                  </a:cubicBezTo>
                  <a:cubicBezTo>
                    <a:pt x="13" y="30"/>
                    <a:pt x="15" y="30"/>
                    <a:pt x="16" y="28"/>
                  </a:cubicBezTo>
                  <a:cubicBezTo>
                    <a:pt x="17" y="27"/>
                    <a:pt x="18" y="25"/>
                    <a:pt x="18" y="23"/>
                  </a:cubicBezTo>
                  <a:cubicBezTo>
                    <a:pt x="18" y="21"/>
                    <a:pt x="17" y="20"/>
                    <a:pt x="16" y="18"/>
                  </a:cubicBezTo>
                  <a:cubicBezTo>
                    <a:pt x="15" y="17"/>
                    <a:pt x="13" y="16"/>
                    <a:pt x="10"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5"/>
            <p:cNvSpPr>
              <a:spLocks/>
            </p:cNvSpPr>
            <p:nvPr/>
          </p:nvSpPr>
          <p:spPr bwMode="auto">
            <a:xfrm>
              <a:off x="8175626" y="1241425"/>
              <a:ext cx="130175" cy="314325"/>
            </a:xfrm>
            <a:custGeom>
              <a:avLst/>
              <a:gdLst>
                <a:gd name="T0" fmla="*/ 0 w 24"/>
                <a:gd name="T1" fmla="*/ 1 h 58"/>
                <a:gd name="T2" fmla="*/ 0 w 24"/>
                <a:gd name="T3" fmla="*/ 55 h 58"/>
                <a:gd name="T4" fmla="*/ 3 w 24"/>
                <a:gd name="T5" fmla="*/ 58 h 58"/>
                <a:gd name="T6" fmla="*/ 22 w 24"/>
                <a:gd name="T7" fmla="*/ 58 h 58"/>
                <a:gd name="T8" fmla="*/ 24 w 24"/>
                <a:gd name="T9" fmla="*/ 55 h 58"/>
                <a:gd name="T10" fmla="*/ 24 w 24"/>
                <a:gd name="T11" fmla="*/ 15 h 58"/>
                <a:gd name="T12" fmla="*/ 24 w 24"/>
                <a:gd name="T13" fmla="*/ 15 h 58"/>
                <a:gd name="T14" fmla="*/ 7 w 24"/>
                <a:gd name="T15" fmla="*/ 6 h 58"/>
                <a:gd name="T16" fmla="*/ 2 w 24"/>
                <a:gd name="T17" fmla="*/ 0 h 58"/>
                <a:gd name="T18" fmla="*/ 0 w 24"/>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8">
                  <a:moveTo>
                    <a:pt x="0" y="1"/>
                  </a:moveTo>
                  <a:cubicBezTo>
                    <a:pt x="0" y="55"/>
                    <a:pt x="0" y="55"/>
                    <a:pt x="0" y="55"/>
                  </a:cubicBezTo>
                  <a:cubicBezTo>
                    <a:pt x="0" y="57"/>
                    <a:pt x="1" y="58"/>
                    <a:pt x="3" y="58"/>
                  </a:cubicBezTo>
                  <a:cubicBezTo>
                    <a:pt x="22" y="58"/>
                    <a:pt x="22" y="58"/>
                    <a:pt x="22" y="58"/>
                  </a:cubicBezTo>
                  <a:cubicBezTo>
                    <a:pt x="23" y="58"/>
                    <a:pt x="24" y="57"/>
                    <a:pt x="24" y="55"/>
                  </a:cubicBezTo>
                  <a:cubicBezTo>
                    <a:pt x="24" y="15"/>
                    <a:pt x="24" y="15"/>
                    <a:pt x="24" y="15"/>
                  </a:cubicBezTo>
                  <a:cubicBezTo>
                    <a:pt x="24" y="15"/>
                    <a:pt x="24" y="15"/>
                    <a:pt x="24" y="15"/>
                  </a:cubicBezTo>
                  <a:cubicBezTo>
                    <a:pt x="17" y="13"/>
                    <a:pt x="12" y="10"/>
                    <a:pt x="7" y="6"/>
                  </a:cubicBezTo>
                  <a:cubicBezTo>
                    <a:pt x="6" y="5"/>
                    <a:pt x="3" y="2"/>
                    <a:pt x="2" y="0"/>
                  </a:cubicBezTo>
                  <a:cubicBezTo>
                    <a:pt x="1" y="0"/>
                    <a:pt x="0" y="0"/>
                    <a:pt x="0" y="1"/>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6"/>
            <p:cNvSpPr>
              <a:spLocks/>
            </p:cNvSpPr>
            <p:nvPr/>
          </p:nvSpPr>
          <p:spPr bwMode="auto">
            <a:xfrm>
              <a:off x="8391526" y="1306513"/>
              <a:ext cx="130175" cy="249238"/>
            </a:xfrm>
            <a:custGeom>
              <a:avLst/>
              <a:gdLst>
                <a:gd name="T0" fmla="*/ 19 w 24"/>
                <a:gd name="T1" fmla="*/ 11 h 46"/>
                <a:gd name="T2" fmla="*/ 14 w 24"/>
                <a:gd name="T3" fmla="*/ 2 h 46"/>
                <a:gd name="T4" fmla="*/ 12 w 24"/>
                <a:gd name="T5" fmla="*/ 0 h 46"/>
                <a:gd name="T6" fmla="*/ 1 w 24"/>
                <a:gd name="T7" fmla="*/ 3 h 46"/>
                <a:gd name="T8" fmla="*/ 0 w 24"/>
                <a:gd name="T9" fmla="*/ 5 h 46"/>
                <a:gd name="T10" fmla="*/ 0 w 24"/>
                <a:gd name="T11" fmla="*/ 43 h 46"/>
                <a:gd name="T12" fmla="*/ 2 w 24"/>
                <a:gd name="T13" fmla="*/ 46 h 46"/>
                <a:gd name="T14" fmla="*/ 21 w 24"/>
                <a:gd name="T15" fmla="*/ 46 h 46"/>
                <a:gd name="T16" fmla="*/ 24 w 24"/>
                <a:gd name="T17" fmla="*/ 43 h 46"/>
                <a:gd name="T18" fmla="*/ 24 w 24"/>
                <a:gd name="T19" fmla="*/ 16 h 46"/>
                <a:gd name="T20" fmla="*/ 23 w 24"/>
                <a:gd name="T21" fmla="*/ 15 h 46"/>
                <a:gd name="T22" fmla="*/ 19 w 24"/>
                <a:gd name="T23"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6">
                  <a:moveTo>
                    <a:pt x="19" y="11"/>
                  </a:moveTo>
                  <a:cubicBezTo>
                    <a:pt x="16" y="8"/>
                    <a:pt x="15" y="5"/>
                    <a:pt x="14" y="2"/>
                  </a:cubicBezTo>
                  <a:cubicBezTo>
                    <a:pt x="14" y="1"/>
                    <a:pt x="13" y="0"/>
                    <a:pt x="12" y="0"/>
                  </a:cubicBezTo>
                  <a:cubicBezTo>
                    <a:pt x="9" y="1"/>
                    <a:pt x="4" y="2"/>
                    <a:pt x="1" y="3"/>
                  </a:cubicBezTo>
                  <a:cubicBezTo>
                    <a:pt x="0" y="3"/>
                    <a:pt x="0" y="4"/>
                    <a:pt x="0" y="5"/>
                  </a:cubicBezTo>
                  <a:cubicBezTo>
                    <a:pt x="0" y="43"/>
                    <a:pt x="0" y="43"/>
                    <a:pt x="0" y="43"/>
                  </a:cubicBezTo>
                  <a:cubicBezTo>
                    <a:pt x="0" y="45"/>
                    <a:pt x="1" y="46"/>
                    <a:pt x="2" y="46"/>
                  </a:cubicBezTo>
                  <a:cubicBezTo>
                    <a:pt x="21" y="46"/>
                    <a:pt x="21" y="46"/>
                    <a:pt x="21" y="46"/>
                  </a:cubicBezTo>
                  <a:cubicBezTo>
                    <a:pt x="23" y="46"/>
                    <a:pt x="24" y="45"/>
                    <a:pt x="24" y="43"/>
                  </a:cubicBezTo>
                  <a:cubicBezTo>
                    <a:pt x="24" y="16"/>
                    <a:pt x="24" y="16"/>
                    <a:pt x="24" y="16"/>
                  </a:cubicBezTo>
                  <a:cubicBezTo>
                    <a:pt x="24" y="16"/>
                    <a:pt x="24" y="16"/>
                    <a:pt x="23" y="15"/>
                  </a:cubicBezTo>
                  <a:lnTo>
                    <a:pt x="19" y="11"/>
                  </a:ln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7"/>
            <p:cNvSpPr>
              <a:spLocks noEditPoints="1"/>
            </p:cNvSpPr>
            <p:nvPr/>
          </p:nvSpPr>
          <p:spPr bwMode="auto">
            <a:xfrm>
              <a:off x="8164513" y="915988"/>
              <a:ext cx="573088" cy="579438"/>
            </a:xfrm>
            <a:custGeom>
              <a:avLst/>
              <a:gdLst>
                <a:gd name="T0" fmla="*/ 58 w 106"/>
                <a:gd name="T1" fmla="*/ 13 h 107"/>
                <a:gd name="T2" fmla="*/ 11 w 106"/>
                <a:gd name="T3" fmla="*/ 14 h 107"/>
                <a:gd name="T4" fmla="*/ 10 w 106"/>
                <a:gd name="T5" fmla="*/ 58 h 107"/>
                <a:gd name="T6" fmla="*/ 55 w 106"/>
                <a:gd name="T7" fmla="*/ 62 h 107"/>
                <a:gd name="T8" fmla="*/ 57 w 106"/>
                <a:gd name="T9" fmla="*/ 62 h 107"/>
                <a:gd name="T10" fmla="*/ 63 w 106"/>
                <a:gd name="T11" fmla="*/ 69 h 107"/>
                <a:gd name="T12" fmla="*/ 64 w 106"/>
                <a:gd name="T13" fmla="*/ 70 h 107"/>
                <a:gd name="T14" fmla="*/ 66 w 106"/>
                <a:gd name="T15" fmla="*/ 78 h 107"/>
                <a:gd name="T16" fmla="*/ 91 w 106"/>
                <a:gd name="T17" fmla="*/ 103 h 107"/>
                <a:gd name="T18" fmla="*/ 101 w 106"/>
                <a:gd name="T19" fmla="*/ 104 h 107"/>
                <a:gd name="T20" fmla="*/ 103 w 106"/>
                <a:gd name="T21" fmla="*/ 92 h 107"/>
                <a:gd name="T22" fmla="*/ 77 w 106"/>
                <a:gd name="T23" fmla="*/ 67 h 107"/>
                <a:gd name="T24" fmla="*/ 69 w 106"/>
                <a:gd name="T25" fmla="*/ 64 h 107"/>
                <a:gd name="T26" fmla="*/ 68 w 106"/>
                <a:gd name="T27" fmla="*/ 64 h 107"/>
                <a:gd name="T28" fmla="*/ 62 w 106"/>
                <a:gd name="T29" fmla="*/ 57 h 107"/>
                <a:gd name="T30" fmla="*/ 61 w 106"/>
                <a:gd name="T31" fmla="*/ 56 h 107"/>
                <a:gd name="T32" fmla="*/ 58 w 106"/>
                <a:gd name="T33" fmla="*/ 13 h 107"/>
                <a:gd name="T34" fmla="*/ 17 w 106"/>
                <a:gd name="T35" fmla="*/ 54 h 107"/>
                <a:gd name="T36" fmla="*/ 17 w 106"/>
                <a:gd name="T37" fmla="*/ 18 h 107"/>
                <a:gd name="T38" fmla="*/ 53 w 106"/>
                <a:gd name="T39" fmla="*/ 18 h 107"/>
                <a:gd name="T40" fmla="*/ 53 w 106"/>
                <a:gd name="T41" fmla="*/ 54 h 107"/>
                <a:gd name="T42" fmla="*/ 17 w 106"/>
                <a:gd name="T43"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07">
                  <a:moveTo>
                    <a:pt x="58" y="13"/>
                  </a:moveTo>
                  <a:cubicBezTo>
                    <a:pt x="45" y="0"/>
                    <a:pt x="24" y="0"/>
                    <a:pt x="11" y="14"/>
                  </a:cubicBezTo>
                  <a:cubicBezTo>
                    <a:pt x="0" y="26"/>
                    <a:pt x="0" y="45"/>
                    <a:pt x="10" y="58"/>
                  </a:cubicBezTo>
                  <a:cubicBezTo>
                    <a:pt x="22" y="71"/>
                    <a:pt x="41" y="72"/>
                    <a:pt x="55" y="62"/>
                  </a:cubicBezTo>
                  <a:cubicBezTo>
                    <a:pt x="55" y="62"/>
                    <a:pt x="56" y="62"/>
                    <a:pt x="57" y="62"/>
                  </a:cubicBezTo>
                  <a:cubicBezTo>
                    <a:pt x="63" y="69"/>
                    <a:pt x="63" y="69"/>
                    <a:pt x="63" y="69"/>
                  </a:cubicBezTo>
                  <a:cubicBezTo>
                    <a:pt x="64" y="69"/>
                    <a:pt x="64" y="70"/>
                    <a:pt x="64" y="70"/>
                  </a:cubicBezTo>
                  <a:cubicBezTo>
                    <a:pt x="63" y="73"/>
                    <a:pt x="64" y="76"/>
                    <a:pt x="66" y="78"/>
                  </a:cubicBezTo>
                  <a:cubicBezTo>
                    <a:pt x="91" y="103"/>
                    <a:pt x="91" y="103"/>
                    <a:pt x="91" y="103"/>
                  </a:cubicBezTo>
                  <a:cubicBezTo>
                    <a:pt x="94" y="106"/>
                    <a:pt x="98" y="107"/>
                    <a:pt x="101" y="104"/>
                  </a:cubicBezTo>
                  <a:cubicBezTo>
                    <a:pt x="106" y="102"/>
                    <a:pt x="106" y="95"/>
                    <a:pt x="103" y="92"/>
                  </a:cubicBezTo>
                  <a:cubicBezTo>
                    <a:pt x="77" y="67"/>
                    <a:pt x="77" y="67"/>
                    <a:pt x="77" y="67"/>
                  </a:cubicBezTo>
                  <a:cubicBezTo>
                    <a:pt x="75" y="64"/>
                    <a:pt x="72" y="64"/>
                    <a:pt x="69" y="64"/>
                  </a:cubicBezTo>
                  <a:cubicBezTo>
                    <a:pt x="69" y="65"/>
                    <a:pt x="69" y="64"/>
                    <a:pt x="68" y="64"/>
                  </a:cubicBezTo>
                  <a:cubicBezTo>
                    <a:pt x="62" y="57"/>
                    <a:pt x="62" y="57"/>
                    <a:pt x="62" y="57"/>
                  </a:cubicBezTo>
                  <a:cubicBezTo>
                    <a:pt x="61" y="57"/>
                    <a:pt x="61" y="56"/>
                    <a:pt x="61" y="56"/>
                  </a:cubicBezTo>
                  <a:cubicBezTo>
                    <a:pt x="71" y="43"/>
                    <a:pt x="70" y="24"/>
                    <a:pt x="58" y="13"/>
                  </a:cubicBezTo>
                  <a:close/>
                  <a:moveTo>
                    <a:pt x="17" y="54"/>
                  </a:moveTo>
                  <a:cubicBezTo>
                    <a:pt x="7" y="44"/>
                    <a:pt x="7" y="28"/>
                    <a:pt x="17" y="18"/>
                  </a:cubicBezTo>
                  <a:cubicBezTo>
                    <a:pt x="27" y="8"/>
                    <a:pt x="43" y="8"/>
                    <a:pt x="53" y="18"/>
                  </a:cubicBezTo>
                  <a:cubicBezTo>
                    <a:pt x="64" y="28"/>
                    <a:pt x="64" y="44"/>
                    <a:pt x="53" y="54"/>
                  </a:cubicBezTo>
                  <a:cubicBezTo>
                    <a:pt x="43" y="64"/>
                    <a:pt x="27" y="64"/>
                    <a:pt x="17" y="5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8"/>
            <p:cNvSpPr>
              <a:spLocks/>
            </p:cNvSpPr>
            <p:nvPr/>
          </p:nvSpPr>
          <p:spPr bwMode="auto">
            <a:xfrm>
              <a:off x="7964488" y="1165225"/>
              <a:ext cx="130175" cy="390525"/>
            </a:xfrm>
            <a:custGeom>
              <a:avLst/>
              <a:gdLst>
                <a:gd name="T0" fmla="*/ 23 w 24"/>
                <a:gd name="T1" fmla="*/ 0 h 72"/>
                <a:gd name="T2" fmla="*/ 1 w 24"/>
                <a:gd name="T3" fmla="*/ 0 h 72"/>
                <a:gd name="T4" fmla="*/ 0 w 24"/>
                <a:gd name="T5" fmla="*/ 1 h 72"/>
                <a:gd name="T6" fmla="*/ 0 w 24"/>
                <a:gd name="T7" fmla="*/ 35 h 72"/>
                <a:gd name="T8" fmla="*/ 0 w 24"/>
                <a:gd name="T9" fmla="*/ 37 h 72"/>
                <a:gd name="T10" fmla="*/ 0 w 24"/>
                <a:gd name="T11" fmla="*/ 70 h 72"/>
                <a:gd name="T12" fmla="*/ 1 w 24"/>
                <a:gd name="T13" fmla="*/ 72 h 72"/>
                <a:gd name="T14" fmla="*/ 23 w 24"/>
                <a:gd name="T15" fmla="*/ 72 h 72"/>
                <a:gd name="T16" fmla="*/ 24 w 24"/>
                <a:gd name="T17" fmla="*/ 70 h 72"/>
                <a:gd name="T18" fmla="*/ 24 w 24"/>
                <a:gd name="T19" fmla="*/ 37 h 72"/>
                <a:gd name="T20" fmla="*/ 24 w 24"/>
                <a:gd name="T21" fmla="*/ 35 h 72"/>
                <a:gd name="T22" fmla="*/ 24 w 24"/>
                <a:gd name="T23" fmla="*/ 1 h 72"/>
                <a:gd name="T24" fmla="*/ 23 w 24"/>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72">
                  <a:moveTo>
                    <a:pt x="23" y="0"/>
                  </a:moveTo>
                  <a:cubicBezTo>
                    <a:pt x="1" y="0"/>
                    <a:pt x="1" y="0"/>
                    <a:pt x="1" y="0"/>
                  </a:cubicBezTo>
                  <a:cubicBezTo>
                    <a:pt x="0" y="0"/>
                    <a:pt x="0" y="1"/>
                    <a:pt x="0" y="1"/>
                  </a:cubicBezTo>
                  <a:cubicBezTo>
                    <a:pt x="0" y="35"/>
                    <a:pt x="0" y="35"/>
                    <a:pt x="0" y="35"/>
                  </a:cubicBezTo>
                  <a:cubicBezTo>
                    <a:pt x="0" y="37"/>
                    <a:pt x="0" y="37"/>
                    <a:pt x="0" y="37"/>
                  </a:cubicBezTo>
                  <a:cubicBezTo>
                    <a:pt x="0" y="70"/>
                    <a:pt x="0" y="70"/>
                    <a:pt x="0" y="70"/>
                  </a:cubicBezTo>
                  <a:cubicBezTo>
                    <a:pt x="0" y="71"/>
                    <a:pt x="0" y="72"/>
                    <a:pt x="1" y="72"/>
                  </a:cubicBezTo>
                  <a:cubicBezTo>
                    <a:pt x="23" y="72"/>
                    <a:pt x="23" y="72"/>
                    <a:pt x="23" y="72"/>
                  </a:cubicBezTo>
                  <a:cubicBezTo>
                    <a:pt x="23" y="72"/>
                    <a:pt x="24" y="71"/>
                    <a:pt x="24" y="70"/>
                  </a:cubicBezTo>
                  <a:cubicBezTo>
                    <a:pt x="24" y="37"/>
                    <a:pt x="24" y="37"/>
                    <a:pt x="24" y="37"/>
                  </a:cubicBezTo>
                  <a:cubicBezTo>
                    <a:pt x="24" y="35"/>
                    <a:pt x="24" y="35"/>
                    <a:pt x="24" y="35"/>
                  </a:cubicBezTo>
                  <a:cubicBezTo>
                    <a:pt x="24" y="1"/>
                    <a:pt x="24" y="1"/>
                    <a:pt x="24" y="1"/>
                  </a:cubicBezTo>
                  <a:cubicBezTo>
                    <a:pt x="24" y="1"/>
                    <a:pt x="23"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9"/>
            <p:cNvSpPr>
              <a:spLocks/>
            </p:cNvSpPr>
            <p:nvPr/>
          </p:nvSpPr>
          <p:spPr bwMode="auto">
            <a:xfrm>
              <a:off x="7694613" y="889000"/>
              <a:ext cx="876300" cy="731838"/>
            </a:xfrm>
            <a:custGeom>
              <a:avLst/>
              <a:gdLst>
                <a:gd name="T0" fmla="*/ 160 w 162"/>
                <a:gd name="T1" fmla="*/ 131 h 135"/>
                <a:gd name="T2" fmla="*/ 7 w 162"/>
                <a:gd name="T3" fmla="*/ 131 h 135"/>
                <a:gd name="T4" fmla="*/ 4 w 162"/>
                <a:gd name="T5" fmla="*/ 128 h 135"/>
                <a:gd name="T6" fmla="*/ 4 w 162"/>
                <a:gd name="T7" fmla="*/ 79 h 135"/>
                <a:gd name="T8" fmla="*/ 4 w 162"/>
                <a:gd name="T9" fmla="*/ 72 h 135"/>
                <a:gd name="T10" fmla="*/ 4 w 162"/>
                <a:gd name="T11" fmla="*/ 2 h 135"/>
                <a:gd name="T12" fmla="*/ 2 w 162"/>
                <a:gd name="T13" fmla="*/ 0 h 135"/>
                <a:gd name="T14" fmla="*/ 0 w 162"/>
                <a:gd name="T15" fmla="*/ 2 h 135"/>
                <a:gd name="T16" fmla="*/ 0 w 162"/>
                <a:gd name="T17" fmla="*/ 72 h 135"/>
                <a:gd name="T18" fmla="*/ 0 w 162"/>
                <a:gd name="T19" fmla="*/ 79 h 135"/>
                <a:gd name="T20" fmla="*/ 0 w 162"/>
                <a:gd name="T21" fmla="*/ 133 h 135"/>
                <a:gd name="T22" fmla="*/ 2 w 162"/>
                <a:gd name="T23" fmla="*/ 135 h 135"/>
                <a:gd name="T24" fmla="*/ 160 w 162"/>
                <a:gd name="T25" fmla="*/ 135 h 135"/>
                <a:gd name="T26" fmla="*/ 162 w 162"/>
                <a:gd name="T27" fmla="*/ 133 h 135"/>
                <a:gd name="T28" fmla="*/ 160 w 162"/>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35">
                  <a:moveTo>
                    <a:pt x="160" y="131"/>
                  </a:moveTo>
                  <a:cubicBezTo>
                    <a:pt x="7" y="131"/>
                    <a:pt x="7" y="131"/>
                    <a:pt x="7" y="131"/>
                  </a:cubicBezTo>
                  <a:cubicBezTo>
                    <a:pt x="5" y="131"/>
                    <a:pt x="4" y="130"/>
                    <a:pt x="4" y="128"/>
                  </a:cubicBezTo>
                  <a:cubicBezTo>
                    <a:pt x="4" y="79"/>
                    <a:pt x="4" y="79"/>
                    <a:pt x="4" y="79"/>
                  </a:cubicBezTo>
                  <a:cubicBezTo>
                    <a:pt x="4" y="72"/>
                    <a:pt x="4" y="72"/>
                    <a:pt x="4" y="72"/>
                  </a:cubicBezTo>
                  <a:cubicBezTo>
                    <a:pt x="4" y="2"/>
                    <a:pt x="4" y="2"/>
                    <a:pt x="4" y="2"/>
                  </a:cubicBezTo>
                  <a:cubicBezTo>
                    <a:pt x="4" y="1"/>
                    <a:pt x="3" y="0"/>
                    <a:pt x="2" y="0"/>
                  </a:cubicBezTo>
                  <a:cubicBezTo>
                    <a:pt x="1" y="0"/>
                    <a:pt x="0" y="1"/>
                    <a:pt x="0" y="2"/>
                  </a:cubicBezTo>
                  <a:cubicBezTo>
                    <a:pt x="0" y="72"/>
                    <a:pt x="0" y="72"/>
                    <a:pt x="0" y="72"/>
                  </a:cubicBezTo>
                  <a:cubicBezTo>
                    <a:pt x="0" y="79"/>
                    <a:pt x="0" y="79"/>
                    <a:pt x="0" y="79"/>
                  </a:cubicBezTo>
                  <a:cubicBezTo>
                    <a:pt x="0" y="133"/>
                    <a:pt x="0" y="133"/>
                    <a:pt x="0" y="133"/>
                  </a:cubicBezTo>
                  <a:cubicBezTo>
                    <a:pt x="0" y="134"/>
                    <a:pt x="1" y="135"/>
                    <a:pt x="2" y="135"/>
                  </a:cubicBezTo>
                  <a:cubicBezTo>
                    <a:pt x="160" y="135"/>
                    <a:pt x="160" y="135"/>
                    <a:pt x="160" y="135"/>
                  </a:cubicBezTo>
                  <a:cubicBezTo>
                    <a:pt x="161" y="135"/>
                    <a:pt x="162" y="134"/>
                    <a:pt x="162" y="133"/>
                  </a:cubicBezTo>
                  <a:cubicBezTo>
                    <a:pt x="162" y="132"/>
                    <a:pt x="161" y="131"/>
                    <a:pt x="160"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0"/>
            <p:cNvSpPr>
              <a:spLocks/>
            </p:cNvSpPr>
            <p:nvPr/>
          </p:nvSpPr>
          <p:spPr bwMode="auto">
            <a:xfrm>
              <a:off x="7753351" y="927100"/>
              <a:ext cx="130175" cy="628650"/>
            </a:xfrm>
            <a:custGeom>
              <a:avLst/>
              <a:gdLst>
                <a:gd name="T0" fmla="*/ 23 w 24"/>
                <a:gd name="T1" fmla="*/ 0 h 116"/>
                <a:gd name="T2" fmla="*/ 1 w 24"/>
                <a:gd name="T3" fmla="*/ 0 h 116"/>
                <a:gd name="T4" fmla="*/ 0 w 24"/>
                <a:gd name="T5" fmla="*/ 1 h 116"/>
                <a:gd name="T6" fmla="*/ 0 w 24"/>
                <a:gd name="T7" fmla="*/ 30 h 116"/>
                <a:gd name="T8" fmla="*/ 0 w 24"/>
                <a:gd name="T9" fmla="*/ 35 h 116"/>
                <a:gd name="T10" fmla="*/ 0 w 24"/>
                <a:gd name="T11" fmla="*/ 36 h 116"/>
                <a:gd name="T12" fmla="*/ 0 w 24"/>
                <a:gd name="T13" fmla="*/ 58 h 116"/>
                <a:gd name="T14" fmla="*/ 0 w 24"/>
                <a:gd name="T15" fmla="*/ 64 h 116"/>
                <a:gd name="T16" fmla="*/ 0 w 24"/>
                <a:gd name="T17" fmla="*/ 65 h 116"/>
                <a:gd name="T18" fmla="*/ 0 w 24"/>
                <a:gd name="T19" fmla="*/ 65 h 116"/>
                <a:gd name="T20" fmla="*/ 0 w 24"/>
                <a:gd name="T21" fmla="*/ 79 h 116"/>
                <a:gd name="T22" fmla="*/ 0 w 24"/>
                <a:gd name="T23" fmla="*/ 81 h 116"/>
                <a:gd name="T24" fmla="*/ 0 w 24"/>
                <a:gd name="T25" fmla="*/ 87 h 116"/>
                <a:gd name="T26" fmla="*/ 0 w 24"/>
                <a:gd name="T27" fmla="*/ 114 h 116"/>
                <a:gd name="T28" fmla="*/ 1 w 24"/>
                <a:gd name="T29" fmla="*/ 116 h 116"/>
                <a:gd name="T30" fmla="*/ 23 w 24"/>
                <a:gd name="T31" fmla="*/ 116 h 116"/>
                <a:gd name="T32" fmla="*/ 24 w 24"/>
                <a:gd name="T33" fmla="*/ 114 h 116"/>
                <a:gd name="T34" fmla="*/ 24 w 24"/>
                <a:gd name="T35" fmla="*/ 87 h 116"/>
                <a:gd name="T36" fmla="*/ 24 w 24"/>
                <a:gd name="T37" fmla="*/ 81 h 116"/>
                <a:gd name="T38" fmla="*/ 24 w 24"/>
                <a:gd name="T39" fmla="*/ 79 h 116"/>
                <a:gd name="T40" fmla="*/ 24 w 24"/>
                <a:gd name="T41" fmla="*/ 65 h 116"/>
                <a:gd name="T42" fmla="*/ 24 w 24"/>
                <a:gd name="T43" fmla="*/ 65 h 116"/>
                <a:gd name="T44" fmla="*/ 24 w 24"/>
                <a:gd name="T45" fmla="*/ 64 h 116"/>
                <a:gd name="T46" fmla="*/ 24 w 24"/>
                <a:gd name="T47" fmla="*/ 58 h 116"/>
                <a:gd name="T48" fmla="*/ 24 w 24"/>
                <a:gd name="T49" fmla="*/ 36 h 116"/>
                <a:gd name="T50" fmla="*/ 24 w 24"/>
                <a:gd name="T51" fmla="*/ 35 h 116"/>
                <a:gd name="T52" fmla="*/ 24 w 24"/>
                <a:gd name="T53" fmla="*/ 30 h 116"/>
                <a:gd name="T54" fmla="*/ 24 w 24"/>
                <a:gd name="T55" fmla="*/ 1 h 116"/>
                <a:gd name="T56" fmla="*/ 23 w 24"/>
                <a:gd name="T5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116">
                  <a:moveTo>
                    <a:pt x="23" y="0"/>
                  </a:moveTo>
                  <a:cubicBezTo>
                    <a:pt x="1" y="0"/>
                    <a:pt x="1" y="0"/>
                    <a:pt x="1" y="0"/>
                  </a:cubicBezTo>
                  <a:cubicBezTo>
                    <a:pt x="1" y="0"/>
                    <a:pt x="0" y="0"/>
                    <a:pt x="0" y="1"/>
                  </a:cubicBezTo>
                  <a:cubicBezTo>
                    <a:pt x="0" y="30"/>
                    <a:pt x="0" y="30"/>
                    <a:pt x="0" y="30"/>
                  </a:cubicBezTo>
                  <a:cubicBezTo>
                    <a:pt x="0" y="35"/>
                    <a:pt x="0" y="35"/>
                    <a:pt x="0" y="35"/>
                  </a:cubicBezTo>
                  <a:cubicBezTo>
                    <a:pt x="0" y="36"/>
                    <a:pt x="0" y="36"/>
                    <a:pt x="0" y="36"/>
                  </a:cubicBezTo>
                  <a:cubicBezTo>
                    <a:pt x="0" y="58"/>
                    <a:pt x="0" y="58"/>
                    <a:pt x="0" y="58"/>
                  </a:cubicBezTo>
                  <a:cubicBezTo>
                    <a:pt x="0" y="64"/>
                    <a:pt x="0" y="64"/>
                    <a:pt x="0" y="64"/>
                  </a:cubicBezTo>
                  <a:cubicBezTo>
                    <a:pt x="0" y="65"/>
                    <a:pt x="0" y="65"/>
                    <a:pt x="0" y="65"/>
                  </a:cubicBezTo>
                  <a:cubicBezTo>
                    <a:pt x="0" y="65"/>
                    <a:pt x="0" y="65"/>
                    <a:pt x="0" y="65"/>
                  </a:cubicBezTo>
                  <a:cubicBezTo>
                    <a:pt x="0" y="79"/>
                    <a:pt x="0" y="79"/>
                    <a:pt x="0" y="79"/>
                  </a:cubicBezTo>
                  <a:cubicBezTo>
                    <a:pt x="0" y="81"/>
                    <a:pt x="0" y="81"/>
                    <a:pt x="0" y="81"/>
                  </a:cubicBezTo>
                  <a:cubicBezTo>
                    <a:pt x="0" y="87"/>
                    <a:pt x="0" y="87"/>
                    <a:pt x="0" y="87"/>
                  </a:cubicBezTo>
                  <a:cubicBezTo>
                    <a:pt x="0" y="114"/>
                    <a:pt x="0" y="114"/>
                    <a:pt x="0" y="114"/>
                  </a:cubicBezTo>
                  <a:cubicBezTo>
                    <a:pt x="0" y="115"/>
                    <a:pt x="1" y="116"/>
                    <a:pt x="1" y="116"/>
                  </a:cubicBezTo>
                  <a:cubicBezTo>
                    <a:pt x="23" y="116"/>
                    <a:pt x="23" y="116"/>
                    <a:pt x="23" y="116"/>
                  </a:cubicBezTo>
                  <a:cubicBezTo>
                    <a:pt x="24" y="116"/>
                    <a:pt x="24" y="115"/>
                    <a:pt x="24" y="114"/>
                  </a:cubicBezTo>
                  <a:cubicBezTo>
                    <a:pt x="24" y="87"/>
                    <a:pt x="24" y="87"/>
                    <a:pt x="24" y="87"/>
                  </a:cubicBezTo>
                  <a:cubicBezTo>
                    <a:pt x="24" y="81"/>
                    <a:pt x="24" y="81"/>
                    <a:pt x="24" y="81"/>
                  </a:cubicBezTo>
                  <a:cubicBezTo>
                    <a:pt x="24" y="79"/>
                    <a:pt x="24" y="79"/>
                    <a:pt x="24" y="79"/>
                  </a:cubicBezTo>
                  <a:cubicBezTo>
                    <a:pt x="24" y="65"/>
                    <a:pt x="24" y="65"/>
                    <a:pt x="24" y="65"/>
                  </a:cubicBezTo>
                  <a:cubicBezTo>
                    <a:pt x="24" y="65"/>
                    <a:pt x="24" y="65"/>
                    <a:pt x="24" y="65"/>
                  </a:cubicBezTo>
                  <a:cubicBezTo>
                    <a:pt x="24" y="64"/>
                    <a:pt x="24" y="64"/>
                    <a:pt x="24" y="64"/>
                  </a:cubicBezTo>
                  <a:cubicBezTo>
                    <a:pt x="24" y="58"/>
                    <a:pt x="24" y="58"/>
                    <a:pt x="24" y="58"/>
                  </a:cubicBezTo>
                  <a:cubicBezTo>
                    <a:pt x="24" y="36"/>
                    <a:pt x="24" y="36"/>
                    <a:pt x="24" y="36"/>
                  </a:cubicBezTo>
                  <a:cubicBezTo>
                    <a:pt x="24" y="35"/>
                    <a:pt x="24" y="35"/>
                    <a:pt x="24" y="35"/>
                  </a:cubicBezTo>
                  <a:cubicBezTo>
                    <a:pt x="24" y="30"/>
                    <a:pt x="24" y="30"/>
                    <a:pt x="24" y="30"/>
                  </a:cubicBezTo>
                  <a:cubicBezTo>
                    <a:pt x="24" y="1"/>
                    <a:pt x="24" y="1"/>
                    <a:pt x="24" y="1"/>
                  </a:cubicBezTo>
                  <a:cubicBezTo>
                    <a:pt x="24" y="0"/>
                    <a:pt x="24"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469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8F341-3C82-49FC-A9B0-F9F68A1B9B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740" y="805634"/>
            <a:ext cx="3390388" cy="2736304"/>
          </a:xfrm>
          <a:prstGeom prst="rect">
            <a:avLst/>
          </a:prstGeom>
          <a:ln w="12700">
            <a:solidFill>
              <a:schemeClr val="tx1"/>
            </a:solidFill>
          </a:ln>
        </p:spPr>
      </p:pic>
      <p:pic>
        <p:nvPicPr>
          <p:cNvPr id="6" name="Picture 5">
            <a:extLst>
              <a:ext uri="{FF2B5EF4-FFF2-40B4-BE49-F238E27FC236}">
                <a16:creationId xmlns:a16="http://schemas.microsoft.com/office/drawing/2014/main" id="{C8D2F35D-EC98-4B01-B112-4F2E4D0F1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428" y="864126"/>
            <a:ext cx="3119596" cy="2664296"/>
          </a:xfrm>
          <a:prstGeom prst="rect">
            <a:avLst/>
          </a:prstGeom>
          <a:ln w="12700">
            <a:solidFill>
              <a:schemeClr val="tx1"/>
            </a:solidFill>
          </a:ln>
        </p:spPr>
      </p:pic>
      <p:pic>
        <p:nvPicPr>
          <p:cNvPr id="8" name="Picture 7">
            <a:extLst>
              <a:ext uri="{FF2B5EF4-FFF2-40B4-BE49-F238E27FC236}">
                <a16:creationId xmlns:a16="http://schemas.microsoft.com/office/drawing/2014/main" id="{D4C882AD-6267-41EB-86DE-9B7EE5FC21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4652" y="828903"/>
            <a:ext cx="3384376" cy="2633675"/>
          </a:xfrm>
          <a:prstGeom prst="rect">
            <a:avLst/>
          </a:prstGeom>
          <a:ln w="12700">
            <a:solidFill>
              <a:schemeClr val="tx1"/>
            </a:solidFill>
          </a:ln>
        </p:spPr>
      </p:pic>
      <p:pic>
        <p:nvPicPr>
          <p:cNvPr id="10" name="Picture 9">
            <a:extLst>
              <a:ext uri="{FF2B5EF4-FFF2-40B4-BE49-F238E27FC236}">
                <a16:creationId xmlns:a16="http://schemas.microsoft.com/office/drawing/2014/main" id="{DABEA5B0-A6FC-4B45-A731-EC75D1F59A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5428" y="3980072"/>
            <a:ext cx="3419501" cy="2534547"/>
          </a:xfrm>
          <a:prstGeom prst="rect">
            <a:avLst/>
          </a:prstGeom>
          <a:ln w="12700">
            <a:solidFill>
              <a:schemeClr val="tx1"/>
            </a:solidFill>
          </a:ln>
        </p:spPr>
      </p:pic>
      <p:sp>
        <p:nvSpPr>
          <p:cNvPr id="12" name="TextBox 11">
            <a:extLst>
              <a:ext uri="{FF2B5EF4-FFF2-40B4-BE49-F238E27FC236}">
                <a16:creationId xmlns:a16="http://schemas.microsoft.com/office/drawing/2014/main" id="{94FABDF4-55EB-4360-B9AD-FC9626E46E2F}"/>
              </a:ext>
            </a:extLst>
          </p:cNvPr>
          <p:cNvSpPr txBox="1"/>
          <p:nvPr/>
        </p:nvSpPr>
        <p:spPr>
          <a:xfrm>
            <a:off x="894880" y="518012"/>
            <a:ext cx="2516594" cy="338554"/>
          </a:xfrm>
          <a:prstGeom prst="rect">
            <a:avLst/>
          </a:prstGeom>
          <a:noFill/>
        </p:spPr>
        <p:txBody>
          <a:bodyPr wrap="square" rtlCol="0">
            <a:spAutoFit/>
          </a:bodyPr>
          <a:lstStyle/>
          <a:p>
            <a:pPr algn="ctr"/>
            <a:r>
              <a:rPr lang="en-US" sz="1600" b="1" i="1" dirty="0">
                <a:solidFill>
                  <a:srgbClr val="FF7A0F"/>
                </a:solidFill>
              </a:rPr>
              <a:t>GMV vs Online Marketing</a:t>
            </a:r>
          </a:p>
        </p:txBody>
      </p:sp>
      <p:sp>
        <p:nvSpPr>
          <p:cNvPr id="13" name="TextBox 12">
            <a:extLst>
              <a:ext uri="{FF2B5EF4-FFF2-40B4-BE49-F238E27FC236}">
                <a16:creationId xmlns:a16="http://schemas.microsoft.com/office/drawing/2014/main" id="{EFA7D5AF-B111-47FA-802A-AA98D3F3C4B9}"/>
              </a:ext>
            </a:extLst>
          </p:cNvPr>
          <p:cNvSpPr txBox="1"/>
          <p:nvPr/>
        </p:nvSpPr>
        <p:spPr>
          <a:xfrm>
            <a:off x="4765358" y="543755"/>
            <a:ext cx="2516594" cy="338554"/>
          </a:xfrm>
          <a:prstGeom prst="rect">
            <a:avLst/>
          </a:prstGeom>
          <a:noFill/>
        </p:spPr>
        <p:txBody>
          <a:bodyPr wrap="square" rtlCol="0">
            <a:spAutoFit/>
          </a:bodyPr>
          <a:lstStyle/>
          <a:p>
            <a:r>
              <a:rPr lang="en-US" sz="1600" b="1" i="1" dirty="0">
                <a:solidFill>
                  <a:srgbClr val="FF7A0F"/>
                </a:solidFill>
              </a:rPr>
              <a:t>GMV vs Sponsorship</a:t>
            </a:r>
          </a:p>
        </p:txBody>
      </p:sp>
      <p:sp>
        <p:nvSpPr>
          <p:cNvPr id="14" name="TextBox 13">
            <a:extLst>
              <a:ext uri="{FF2B5EF4-FFF2-40B4-BE49-F238E27FC236}">
                <a16:creationId xmlns:a16="http://schemas.microsoft.com/office/drawing/2014/main" id="{31760051-78A1-4A00-AB55-102E48F6AD79}"/>
              </a:ext>
            </a:extLst>
          </p:cNvPr>
          <p:cNvSpPr txBox="1"/>
          <p:nvPr/>
        </p:nvSpPr>
        <p:spPr>
          <a:xfrm>
            <a:off x="8943269" y="500540"/>
            <a:ext cx="2516594" cy="338554"/>
          </a:xfrm>
          <a:prstGeom prst="rect">
            <a:avLst/>
          </a:prstGeom>
          <a:noFill/>
        </p:spPr>
        <p:txBody>
          <a:bodyPr wrap="square" rtlCol="0">
            <a:spAutoFit/>
          </a:bodyPr>
          <a:lstStyle/>
          <a:p>
            <a:r>
              <a:rPr lang="en-US" sz="1600" b="1" i="1" dirty="0">
                <a:solidFill>
                  <a:srgbClr val="FF7A0F"/>
                </a:solidFill>
              </a:rPr>
              <a:t>GMV vs TV ads</a:t>
            </a:r>
          </a:p>
        </p:txBody>
      </p:sp>
      <p:sp>
        <p:nvSpPr>
          <p:cNvPr id="15" name="TextBox 14">
            <a:extLst>
              <a:ext uri="{FF2B5EF4-FFF2-40B4-BE49-F238E27FC236}">
                <a16:creationId xmlns:a16="http://schemas.microsoft.com/office/drawing/2014/main" id="{9B32C751-4310-40ED-A01F-940AE6B28544}"/>
              </a:ext>
            </a:extLst>
          </p:cNvPr>
          <p:cNvSpPr txBox="1"/>
          <p:nvPr/>
        </p:nvSpPr>
        <p:spPr>
          <a:xfrm>
            <a:off x="2158335" y="3672295"/>
            <a:ext cx="1271781" cy="338554"/>
          </a:xfrm>
          <a:prstGeom prst="rect">
            <a:avLst/>
          </a:prstGeom>
          <a:noFill/>
        </p:spPr>
        <p:txBody>
          <a:bodyPr wrap="square" rtlCol="0">
            <a:spAutoFit/>
          </a:bodyPr>
          <a:lstStyle/>
          <a:p>
            <a:r>
              <a:rPr lang="en-US" sz="1600" b="1" i="1" dirty="0">
                <a:solidFill>
                  <a:srgbClr val="FF7A0F"/>
                </a:solidFill>
              </a:rPr>
              <a:t>GMV vs SEM</a:t>
            </a:r>
          </a:p>
        </p:txBody>
      </p:sp>
      <p:sp>
        <p:nvSpPr>
          <p:cNvPr id="16" name="Rectangle 15">
            <a:extLst>
              <a:ext uri="{FF2B5EF4-FFF2-40B4-BE49-F238E27FC236}">
                <a16:creationId xmlns:a16="http://schemas.microsoft.com/office/drawing/2014/main" id="{B1A54DCF-4728-40EA-9AE8-05B263A3C1B5}"/>
              </a:ext>
            </a:extLst>
          </p:cNvPr>
          <p:cNvSpPr/>
          <p:nvPr/>
        </p:nvSpPr>
        <p:spPr>
          <a:xfrm>
            <a:off x="555606" y="6514619"/>
            <a:ext cx="1846980"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EDA (3/4)</a:t>
            </a:r>
            <a:endParaRPr lang="en-US" sz="1400" b="1" i="1" kern="0" dirty="0">
              <a:solidFill>
                <a:srgbClr val="007DB8"/>
              </a:solidFill>
            </a:endParaRPr>
          </a:p>
        </p:txBody>
      </p:sp>
      <p:sp>
        <p:nvSpPr>
          <p:cNvPr id="18" name="Rectangle 17">
            <a:extLst>
              <a:ext uri="{FF2B5EF4-FFF2-40B4-BE49-F238E27FC236}">
                <a16:creationId xmlns:a16="http://schemas.microsoft.com/office/drawing/2014/main" id="{8AA64A34-C253-4573-B677-6B30C3F4ABAB}"/>
              </a:ext>
            </a:extLst>
          </p:cNvPr>
          <p:cNvSpPr/>
          <p:nvPr/>
        </p:nvSpPr>
        <p:spPr>
          <a:xfrm>
            <a:off x="10198868" y="6506954"/>
            <a:ext cx="1697901"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Next: </a:t>
            </a:r>
            <a:r>
              <a:rPr lang="en-US" sz="1400" b="1" i="1" kern="0" dirty="0" err="1">
                <a:solidFill>
                  <a:srgbClr val="007DB8"/>
                </a:solidFill>
              </a:rPr>
              <a:t>Adstock</a:t>
            </a:r>
            <a:r>
              <a:rPr lang="en-US" sz="1400" b="1" i="1" kern="0" dirty="0">
                <a:solidFill>
                  <a:srgbClr val="007DB8"/>
                </a:solidFill>
              </a:rPr>
              <a:t> (1/2)</a:t>
            </a:r>
          </a:p>
        </p:txBody>
      </p:sp>
      <p:pic>
        <p:nvPicPr>
          <p:cNvPr id="20" name="Picture 19">
            <a:extLst>
              <a:ext uri="{FF2B5EF4-FFF2-40B4-BE49-F238E27FC236}">
                <a16:creationId xmlns:a16="http://schemas.microsoft.com/office/drawing/2014/main" id="{31053C8B-4DB0-4139-9096-1A2D25D007C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1845" y="3980072"/>
            <a:ext cx="3635896" cy="2554848"/>
          </a:xfrm>
          <a:prstGeom prst="rect">
            <a:avLst/>
          </a:prstGeom>
          <a:ln w="12700">
            <a:solidFill>
              <a:schemeClr val="tx1"/>
            </a:solidFill>
          </a:ln>
        </p:spPr>
      </p:pic>
      <p:sp>
        <p:nvSpPr>
          <p:cNvPr id="17" name="Title 3"/>
          <p:cNvSpPr txBox="1">
            <a:spLocks/>
          </p:cNvSpPr>
          <p:nvPr/>
        </p:nvSpPr>
        <p:spPr>
          <a:xfrm>
            <a:off x="17461" y="0"/>
            <a:ext cx="12171363" cy="5334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rPr>
              <a:t>	Exploratory</a:t>
            </a:r>
            <a:r>
              <a:rPr kumimoji="0" lang="en-US" sz="28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 Data Analysis – Marketing Spend				       </a:t>
            </a:r>
            <a:r>
              <a:rPr kumimoji="0" lang="en-US" sz="16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(4/4)</a:t>
            </a:r>
            <a:endPar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endParaRPr>
          </a:p>
        </p:txBody>
      </p:sp>
      <p:grpSp>
        <p:nvGrpSpPr>
          <p:cNvPr id="19" name="Group 18"/>
          <p:cNvGrpSpPr/>
          <p:nvPr/>
        </p:nvGrpSpPr>
        <p:grpSpPr>
          <a:xfrm>
            <a:off x="17461" y="27781"/>
            <a:ext cx="585789" cy="477838"/>
            <a:chOff x="7694613" y="889000"/>
            <a:chExt cx="1042988" cy="731838"/>
          </a:xfrm>
        </p:grpSpPr>
        <p:sp>
          <p:nvSpPr>
            <p:cNvPr id="21" name="Freeform 164"/>
            <p:cNvSpPr>
              <a:spLocks/>
            </p:cNvSpPr>
            <p:nvPr/>
          </p:nvSpPr>
          <p:spPr bwMode="auto">
            <a:xfrm>
              <a:off x="8299451" y="1019175"/>
              <a:ext cx="98425" cy="184150"/>
            </a:xfrm>
            <a:custGeom>
              <a:avLst/>
              <a:gdLst>
                <a:gd name="T0" fmla="*/ 10 w 18"/>
                <a:gd name="T1" fmla="*/ 15 h 34"/>
                <a:gd name="T2" fmla="*/ 7 w 18"/>
                <a:gd name="T3" fmla="*/ 13 h 34"/>
                <a:gd name="T4" fmla="*/ 7 w 18"/>
                <a:gd name="T5" fmla="*/ 11 h 34"/>
                <a:gd name="T6" fmla="*/ 7 w 18"/>
                <a:gd name="T7" fmla="*/ 9 h 34"/>
                <a:gd name="T8" fmla="*/ 10 w 18"/>
                <a:gd name="T9" fmla="*/ 8 h 34"/>
                <a:gd name="T10" fmla="*/ 12 w 18"/>
                <a:gd name="T11" fmla="*/ 9 h 34"/>
                <a:gd name="T12" fmla="*/ 13 w 18"/>
                <a:gd name="T13" fmla="*/ 12 h 34"/>
                <a:gd name="T14" fmla="*/ 13 w 18"/>
                <a:gd name="T15" fmla="*/ 12 h 34"/>
                <a:gd name="T16" fmla="*/ 17 w 18"/>
                <a:gd name="T17" fmla="*/ 12 h 34"/>
                <a:gd name="T18" fmla="*/ 18 w 18"/>
                <a:gd name="T19" fmla="*/ 12 h 34"/>
                <a:gd name="T20" fmla="*/ 18 w 18"/>
                <a:gd name="T21" fmla="*/ 12 h 34"/>
                <a:gd name="T22" fmla="*/ 16 w 18"/>
                <a:gd name="T23" fmla="*/ 7 h 34"/>
                <a:gd name="T24" fmla="*/ 12 w 18"/>
                <a:gd name="T25" fmla="*/ 4 h 34"/>
                <a:gd name="T26" fmla="*/ 11 w 18"/>
                <a:gd name="T27" fmla="*/ 4 h 34"/>
                <a:gd name="T28" fmla="*/ 11 w 18"/>
                <a:gd name="T29" fmla="*/ 0 h 34"/>
                <a:gd name="T30" fmla="*/ 11 w 18"/>
                <a:gd name="T31" fmla="*/ 0 h 34"/>
                <a:gd name="T32" fmla="*/ 9 w 18"/>
                <a:gd name="T33" fmla="*/ 0 h 34"/>
                <a:gd name="T34" fmla="*/ 8 w 18"/>
                <a:gd name="T35" fmla="*/ 0 h 34"/>
                <a:gd name="T36" fmla="*/ 8 w 18"/>
                <a:gd name="T37" fmla="*/ 4 h 34"/>
                <a:gd name="T38" fmla="*/ 8 w 18"/>
                <a:gd name="T39" fmla="*/ 4 h 34"/>
                <a:gd name="T40" fmla="*/ 3 w 18"/>
                <a:gd name="T41" fmla="*/ 6 h 34"/>
                <a:gd name="T42" fmla="*/ 1 w 18"/>
                <a:gd name="T43" fmla="*/ 11 h 34"/>
                <a:gd name="T44" fmla="*/ 3 w 18"/>
                <a:gd name="T45" fmla="*/ 16 h 34"/>
                <a:gd name="T46" fmla="*/ 9 w 18"/>
                <a:gd name="T47" fmla="*/ 19 h 34"/>
                <a:gd name="T48" fmla="*/ 12 w 18"/>
                <a:gd name="T49" fmla="*/ 21 h 34"/>
                <a:gd name="T50" fmla="*/ 13 w 18"/>
                <a:gd name="T51" fmla="*/ 23 h 34"/>
                <a:gd name="T52" fmla="*/ 12 w 18"/>
                <a:gd name="T53" fmla="*/ 26 h 34"/>
                <a:gd name="T54" fmla="*/ 9 w 18"/>
                <a:gd name="T55" fmla="*/ 27 h 34"/>
                <a:gd name="T56" fmla="*/ 7 w 18"/>
                <a:gd name="T57" fmla="*/ 26 h 34"/>
                <a:gd name="T58" fmla="*/ 6 w 18"/>
                <a:gd name="T59" fmla="*/ 22 h 34"/>
                <a:gd name="T60" fmla="*/ 5 w 18"/>
                <a:gd name="T61" fmla="*/ 22 h 34"/>
                <a:gd name="T62" fmla="*/ 1 w 18"/>
                <a:gd name="T63" fmla="*/ 22 h 34"/>
                <a:gd name="T64" fmla="*/ 0 w 18"/>
                <a:gd name="T65" fmla="*/ 22 h 34"/>
                <a:gd name="T66" fmla="*/ 0 w 18"/>
                <a:gd name="T67" fmla="*/ 23 h 34"/>
                <a:gd name="T68" fmla="*/ 3 w 18"/>
                <a:gd name="T69" fmla="*/ 28 h 34"/>
                <a:gd name="T70" fmla="*/ 8 w 18"/>
                <a:gd name="T71" fmla="*/ 31 h 34"/>
                <a:gd name="T72" fmla="*/ 8 w 18"/>
                <a:gd name="T73" fmla="*/ 31 h 34"/>
                <a:gd name="T74" fmla="*/ 8 w 18"/>
                <a:gd name="T75" fmla="*/ 34 h 34"/>
                <a:gd name="T76" fmla="*/ 8 w 18"/>
                <a:gd name="T77" fmla="*/ 34 h 34"/>
                <a:gd name="T78" fmla="*/ 11 w 18"/>
                <a:gd name="T79" fmla="*/ 34 h 34"/>
                <a:gd name="T80" fmla="*/ 11 w 18"/>
                <a:gd name="T81" fmla="*/ 34 h 34"/>
                <a:gd name="T82" fmla="*/ 11 w 18"/>
                <a:gd name="T83" fmla="*/ 31 h 34"/>
                <a:gd name="T84" fmla="*/ 11 w 18"/>
                <a:gd name="T85" fmla="*/ 31 h 34"/>
                <a:gd name="T86" fmla="*/ 16 w 18"/>
                <a:gd name="T87" fmla="*/ 28 h 34"/>
                <a:gd name="T88" fmla="*/ 18 w 18"/>
                <a:gd name="T89" fmla="*/ 23 h 34"/>
                <a:gd name="T90" fmla="*/ 16 w 18"/>
                <a:gd name="T91" fmla="*/ 18 h 34"/>
                <a:gd name="T92" fmla="*/ 10 w 18"/>
                <a:gd name="T9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34">
                  <a:moveTo>
                    <a:pt x="10" y="15"/>
                  </a:moveTo>
                  <a:cubicBezTo>
                    <a:pt x="9" y="15"/>
                    <a:pt x="8" y="14"/>
                    <a:pt x="7" y="13"/>
                  </a:cubicBezTo>
                  <a:cubicBezTo>
                    <a:pt x="7" y="13"/>
                    <a:pt x="7" y="12"/>
                    <a:pt x="7" y="11"/>
                  </a:cubicBezTo>
                  <a:cubicBezTo>
                    <a:pt x="7" y="10"/>
                    <a:pt x="7" y="9"/>
                    <a:pt x="7" y="9"/>
                  </a:cubicBezTo>
                  <a:cubicBezTo>
                    <a:pt x="8" y="8"/>
                    <a:pt x="9" y="8"/>
                    <a:pt x="10" y="8"/>
                  </a:cubicBezTo>
                  <a:cubicBezTo>
                    <a:pt x="11" y="8"/>
                    <a:pt x="11" y="8"/>
                    <a:pt x="12" y="9"/>
                  </a:cubicBezTo>
                  <a:cubicBezTo>
                    <a:pt x="12" y="10"/>
                    <a:pt x="13" y="11"/>
                    <a:pt x="13" y="12"/>
                  </a:cubicBezTo>
                  <a:cubicBezTo>
                    <a:pt x="13" y="12"/>
                    <a:pt x="13" y="12"/>
                    <a:pt x="13" y="12"/>
                  </a:cubicBezTo>
                  <a:cubicBezTo>
                    <a:pt x="17" y="12"/>
                    <a:pt x="17" y="12"/>
                    <a:pt x="17" y="12"/>
                  </a:cubicBezTo>
                  <a:cubicBezTo>
                    <a:pt x="18" y="12"/>
                    <a:pt x="18" y="12"/>
                    <a:pt x="18" y="12"/>
                  </a:cubicBezTo>
                  <a:cubicBezTo>
                    <a:pt x="18" y="12"/>
                    <a:pt x="18" y="12"/>
                    <a:pt x="18" y="12"/>
                  </a:cubicBezTo>
                  <a:cubicBezTo>
                    <a:pt x="18" y="10"/>
                    <a:pt x="17" y="8"/>
                    <a:pt x="16" y="7"/>
                  </a:cubicBezTo>
                  <a:cubicBezTo>
                    <a:pt x="15" y="5"/>
                    <a:pt x="13" y="4"/>
                    <a:pt x="12" y="4"/>
                  </a:cubicBezTo>
                  <a:cubicBezTo>
                    <a:pt x="11" y="4"/>
                    <a:pt x="11" y="4"/>
                    <a:pt x="11" y="4"/>
                  </a:cubicBezTo>
                  <a:cubicBezTo>
                    <a:pt x="11" y="0"/>
                    <a:pt x="11" y="0"/>
                    <a:pt x="11" y="0"/>
                  </a:cubicBezTo>
                  <a:cubicBezTo>
                    <a:pt x="11" y="0"/>
                    <a:pt x="11" y="0"/>
                    <a:pt x="11" y="0"/>
                  </a:cubicBezTo>
                  <a:cubicBezTo>
                    <a:pt x="9" y="0"/>
                    <a:pt x="9" y="0"/>
                    <a:pt x="9" y="0"/>
                  </a:cubicBezTo>
                  <a:cubicBezTo>
                    <a:pt x="9" y="0"/>
                    <a:pt x="8" y="0"/>
                    <a:pt x="8" y="0"/>
                  </a:cubicBezTo>
                  <a:cubicBezTo>
                    <a:pt x="8" y="4"/>
                    <a:pt x="8" y="4"/>
                    <a:pt x="8" y="4"/>
                  </a:cubicBezTo>
                  <a:cubicBezTo>
                    <a:pt x="8" y="4"/>
                    <a:pt x="8" y="4"/>
                    <a:pt x="8" y="4"/>
                  </a:cubicBezTo>
                  <a:cubicBezTo>
                    <a:pt x="6" y="4"/>
                    <a:pt x="4" y="5"/>
                    <a:pt x="3" y="6"/>
                  </a:cubicBezTo>
                  <a:cubicBezTo>
                    <a:pt x="2" y="7"/>
                    <a:pt x="1" y="9"/>
                    <a:pt x="1" y="11"/>
                  </a:cubicBezTo>
                  <a:cubicBezTo>
                    <a:pt x="1" y="13"/>
                    <a:pt x="2" y="15"/>
                    <a:pt x="3" y="16"/>
                  </a:cubicBezTo>
                  <a:cubicBezTo>
                    <a:pt x="5" y="17"/>
                    <a:pt x="6" y="18"/>
                    <a:pt x="9" y="19"/>
                  </a:cubicBezTo>
                  <a:cubicBezTo>
                    <a:pt x="10" y="20"/>
                    <a:pt x="11" y="20"/>
                    <a:pt x="12" y="21"/>
                  </a:cubicBezTo>
                  <a:cubicBezTo>
                    <a:pt x="13" y="22"/>
                    <a:pt x="13" y="22"/>
                    <a:pt x="13" y="23"/>
                  </a:cubicBezTo>
                  <a:cubicBezTo>
                    <a:pt x="13" y="24"/>
                    <a:pt x="12" y="25"/>
                    <a:pt x="12" y="26"/>
                  </a:cubicBezTo>
                  <a:cubicBezTo>
                    <a:pt x="11" y="26"/>
                    <a:pt x="11" y="27"/>
                    <a:pt x="9" y="27"/>
                  </a:cubicBezTo>
                  <a:cubicBezTo>
                    <a:pt x="8" y="27"/>
                    <a:pt x="7" y="26"/>
                    <a:pt x="7" y="26"/>
                  </a:cubicBezTo>
                  <a:cubicBezTo>
                    <a:pt x="6" y="25"/>
                    <a:pt x="6" y="24"/>
                    <a:pt x="6" y="22"/>
                  </a:cubicBezTo>
                  <a:cubicBezTo>
                    <a:pt x="6" y="22"/>
                    <a:pt x="5" y="22"/>
                    <a:pt x="5" y="22"/>
                  </a:cubicBezTo>
                  <a:cubicBezTo>
                    <a:pt x="1" y="22"/>
                    <a:pt x="1" y="22"/>
                    <a:pt x="1" y="22"/>
                  </a:cubicBezTo>
                  <a:cubicBezTo>
                    <a:pt x="1" y="22"/>
                    <a:pt x="0" y="22"/>
                    <a:pt x="0" y="22"/>
                  </a:cubicBezTo>
                  <a:cubicBezTo>
                    <a:pt x="0" y="23"/>
                    <a:pt x="0" y="23"/>
                    <a:pt x="0" y="23"/>
                  </a:cubicBezTo>
                  <a:cubicBezTo>
                    <a:pt x="1" y="25"/>
                    <a:pt x="1" y="27"/>
                    <a:pt x="3" y="28"/>
                  </a:cubicBezTo>
                  <a:cubicBezTo>
                    <a:pt x="4" y="30"/>
                    <a:pt x="6" y="30"/>
                    <a:pt x="8" y="31"/>
                  </a:cubicBezTo>
                  <a:cubicBezTo>
                    <a:pt x="8" y="31"/>
                    <a:pt x="8" y="31"/>
                    <a:pt x="8" y="31"/>
                  </a:cubicBezTo>
                  <a:cubicBezTo>
                    <a:pt x="8" y="34"/>
                    <a:pt x="8" y="34"/>
                    <a:pt x="8" y="34"/>
                  </a:cubicBezTo>
                  <a:cubicBezTo>
                    <a:pt x="8" y="34"/>
                    <a:pt x="8" y="34"/>
                    <a:pt x="8" y="34"/>
                  </a:cubicBezTo>
                  <a:cubicBezTo>
                    <a:pt x="11" y="34"/>
                    <a:pt x="11" y="34"/>
                    <a:pt x="11" y="34"/>
                  </a:cubicBezTo>
                  <a:cubicBezTo>
                    <a:pt x="11" y="34"/>
                    <a:pt x="11" y="34"/>
                    <a:pt x="11" y="34"/>
                  </a:cubicBezTo>
                  <a:cubicBezTo>
                    <a:pt x="11" y="31"/>
                    <a:pt x="11" y="31"/>
                    <a:pt x="11" y="31"/>
                  </a:cubicBezTo>
                  <a:cubicBezTo>
                    <a:pt x="11" y="31"/>
                    <a:pt x="11" y="31"/>
                    <a:pt x="11" y="31"/>
                  </a:cubicBezTo>
                  <a:cubicBezTo>
                    <a:pt x="13" y="30"/>
                    <a:pt x="15" y="30"/>
                    <a:pt x="16" y="28"/>
                  </a:cubicBezTo>
                  <a:cubicBezTo>
                    <a:pt x="17" y="27"/>
                    <a:pt x="18" y="25"/>
                    <a:pt x="18" y="23"/>
                  </a:cubicBezTo>
                  <a:cubicBezTo>
                    <a:pt x="18" y="21"/>
                    <a:pt x="17" y="20"/>
                    <a:pt x="16" y="18"/>
                  </a:cubicBezTo>
                  <a:cubicBezTo>
                    <a:pt x="15" y="17"/>
                    <a:pt x="13" y="16"/>
                    <a:pt x="10"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5"/>
            <p:cNvSpPr>
              <a:spLocks/>
            </p:cNvSpPr>
            <p:nvPr/>
          </p:nvSpPr>
          <p:spPr bwMode="auto">
            <a:xfrm>
              <a:off x="8175626" y="1241425"/>
              <a:ext cx="130175" cy="314325"/>
            </a:xfrm>
            <a:custGeom>
              <a:avLst/>
              <a:gdLst>
                <a:gd name="T0" fmla="*/ 0 w 24"/>
                <a:gd name="T1" fmla="*/ 1 h 58"/>
                <a:gd name="T2" fmla="*/ 0 w 24"/>
                <a:gd name="T3" fmla="*/ 55 h 58"/>
                <a:gd name="T4" fmla="*/ 3 w 24"/>
                <a:gd name="T5" fmla="*/ 58 h 58"/>
                <a:gd name="T6" fmla="*/ 22 w 24"/>
                <a:gd name="T7" fmla="*/ 58 h 58"/>
                <a:gd name="T8" fmla="*/ 24 w 24"/>
                <a:gd name="T9" fmla="*/ 55 h 58"/>
                <a:gd name="T10" fmla="*/ 24 w 24"/>
                <a:gd name="T11" fmla="*/ 15 h 58"/>
                <a:gd name="T12" fmla="*/ 24 w 24"/>
                <a:gd name="T13" fmla="*/ 15 h 58"/>
                <a:gd name="T14" fmla="*/ 7 w 24"/>
                <a:gd name="T15" fmla="*/ 6 h 58"/>
                <a:gd name="T16" fmla="*/ 2 w 24"/>
                <a:gd name="T17" fmla="*/ 0 h 58"/>
                <a:gd name="T18" fmla="*/ 0 w 24"/>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8">
                  <a:moveTo>
                    <a:pt x="0" y="1"/>
                  </a:moveTo>
                  <a:cubicBezTo>
                    <a:pt x="0" y="55"/>
                    <a:pt x="0" y="55"/>
                    <a:pt x="0" y="55"/>
                  </a:cubicBezTo>
                  <a:cubicBezTo>
                    <a:pt x="0" y="57"/>
                    <a:pt x="1" y="58"/>
                    <a:pt x="3" y="58"/>
                  </a:cubicBezTo>
                  <a:cubicBezTo>
                    <a:pt x="22" y="58"/>
                    <a:pt x="22" y="58"/>
                    <a:pt x="22" y="58"/>
                  </a:cubicBezTo>
                  <a:cubicBezTo>
                    <a:pt x="23" y="58"/>
                    <a:pt x="24" y="57"/>
                    <a:pt x="24" y="55"/>
                  </a:cubicBezTo>
                  <a:cubicBezTo>
                    <a:pt x="24" y="15"/>
                    <a:pt x="24" y="15"/>
                    <a:pt x="24" y="15"/>
                  </a:cubicBezTo>
                  <a:cubicBezTo>
                    <a:pt x="24" y="15"/>
                    <a:pt x="24" y="15"/>
                    <a:pt x="24" y="15"/>
                  </a:cubicBezTo>
                  <a:cubicBezTo>
                    <a:pt x="17" y="13"/>
                    <a:pt x="12" y="10"/>
                    <a:pt x="7" y="6"/>
                  </a:cubicBezTo>
                  <a:cubicBezTo>
                    <a:pt x="6" y="5"/>
                    <a:pt x="3" y="2"/>
                    <a:pt x="2" y="0"/>
                  </a:cubicBezTo>
                  <a:cubicBezTo>
                    <a:pt x="1" y="0"/>
                    <a:pt x="0" y="0"/>
                    <a:pt x="0" y="1"/>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6"/>
            <p:cNvSpPr>
              <a:spLocks/>
            </p:cNvSpPr>
            <p:nvPr/>
          </p:nvSpPr>
          <p:spPr bwMode="auto">
            <a:xfrm>
              <a:off x="8391526" y="1306513"/>
              <a:ext cx="130175" cy="249238"/>
            </a:xfrm>
            <a:custGeom>
              <a:avLst/>
              <a:gdLst>
                <a:gd name="T0" fmla="*/ 19 w 24"/>
                <a:gd name="T1" fmla="*/ 11 h 46"/>
                <a:gd name="T2" fmla="*/ 14 w 24"/>
                <a:gd name="T3" fmla="*/ 2 h 46"/>
                <a:gd name="T4" fmla="*/ 12 w 24"/>
                <a:gd name="T5" fmla="*/ 0 h 46"/>
                <a:gd name="T6" fmla="*/ 1 w 24"/>
                <a:gd name="T7" fmla="*/ 3 h 46"/>
                <a:gd name="T8" fmla="*/ 0 w 24"/>
                <a:gd name="T9" fmla="*/ 5 h 46"/>
                <a:gd name="T10" fmla="*/ 0 w 24"/>
                <a:gd name="T11" fmla="*/ 43 h 46"/>
                <a:gd name="T12" fmla="*/ 2 w 24"/>
                <a:gd name="T13" fmla="*/ 46 h 46"/>
                <a:gd name="T14" fmla="*/ 21 w 24"/>
                <a:gd name="T15" fmla="*/ 46 h 46"/>
                <a:gd name="T16" fmla="*/ 24 w 24"/>
                <a:gd name="T17" fmla="*/ 43 h 46"/>
                <a:gd name="T18" fmla="*/ 24 w 24"/>
                <a:gd name="T19" fmla="*/ 16 h 46"/>
                <a:gd name="T20" fmla="*/ 23 w 24"/>
                <a:gd name="T21" fmla="*/ 15 h 46"/>
                <a:gd name="T22" fmla="*/ 19 w 24"/>
                <a:gd name="T23"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6">
                  <a:moveTo>
                    <a:pt x="19" y="11"/>
                  </a:moveTo>
                  <a:cubicBezTo>
                    <a:pt x="16" y="8"/>
                    <a:pt x="15" y="5"/>
                    <a:pt x="14" y="2"/>
                  </a:cubicBezTo>
                  <a:cubicBezTo>
                    <a:pt x="14" y="1"/>
                    <a:pt x="13" y="0"/>
                    <a:pt x="12" y="0"/>
                  </a:cubicBezTo>
                  <a:cubicBezTo>
                    <a:pt x="9" y="1"/>
                    <a:pt x="4" y="2"/>
                    <a:pt x="1" y="3"/>
                  </a:cubicBezTo>
                  <a:cubicBezTo>
                    <a:pt x="0" y="3"/>
                    <a:pt x="0" y="4"/>
                    <a:pt x="0" y="5"/>
                  </a:cubicBezTo>
                  <a:cubicBezTo>
                    <a:pt x="0" y="43"/>
                    <a:pt x="0" y="43"/>
                    <a:pt x="0" y="43"/>
                  </a:cubicBezTo>
                  <a:cubicBezTo>
                    <a:pt x="0" y="45"/>
                    <a:pt x="1" y="46"/>
                    <a:pt x="2" y="46"/>
                  </a:cubicBezTo>
                  <a:cubicBezTo>
                    <a:pt x="21" y="46"/>
                    <a:pt x="21" y="46"/>
                    <a:pt x="21" y="46"/>
                  </a:cubicBezTo>
                  <a:cubicBezTo>
                    <a:pt x="23" y="46"/>
                    <a:pt x="24" y="45"/>
                    <a:pt x="24" y="43"/>
                  </a:cubicBezTo>
                  <a:cubicBezTo>
                    <a:pt x="24" y="16"/>
                    <a:pt x="24" y="16"/>
                    <a:pt x="24" y="16"/>
                  </a:cubicBezTo>
                  <a:cubicBezTo>
                    <a:pt x="24" y="16"/>
                    <a:pt x="24" y="16"/>
                    <a:pt x="23" y="15"/>
                  </a:cubicBezTo>
                  <a:lnTo>
                    <a:pt x="19" y="11"/>
                  </a:ln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7"/>
            <p:cNvSpPr>
              <a:spLocks noEditPoints="1"/>
            </p:cNvSpPr>
            <p:nvPr/>
          </p:nvSpPr>
          <p:spPr bwMode="auto">
            <a:xfrm>
              <a:off x="8164513" y="915988"/>
              <a:ext cx="573088" cy="579438"/>
            </a:xfrm>
            <a:custGeom>
              <a:avLst/>
              <a:gdLst>
                <a:gd name="T0" fmla="*/ 58 w 106"/>
                <a:gd name="T1" fmla="*/ 13 h 107"/>
                <a:gd name="T2" fmla="*/ 11 w 106"/>
                <a:gd name="T3" fmla="*/ 14 h 107"/>
                <a:gd name="T4" fmla="*/ 10 w 106"/>
                <a:gd name="T5" fmla="*/ 58 h 107"/>
                <a:gd name="T6" fmla="*/ 55 w 106"/>
                <a:gd name="T7" fmla="*/ 62 h 107"/>
                <a:gd name="T8" fmla="*/ 57 w 106"/>
                <a:gd name="T9" fmla="*/ 62 h 107"/>
                <a:gd name="T10" fmla="*/ 63 w 106"/>
                <a:gd name="T11" fmla="*/ 69 h 107"/>
                <a:gd name="T12" fmla="*/ 64 w 106"/>
                <a:gd name="T13" fmla="*/ 70 h 107"/>
                <a:gd name="T14" fmla="*/ 66 w 106"/>
                <a:gd name="T15" fmla="*/ 78 h 107"/>
                <a:gd name="T16" fmla="*/ 91 w 106"/>
                <a:gd name="T17" fmla="*/ 103 h 107"/>
                <a:gd name="T18" fmla="*/ 101 w 106"/>
                <a:gd name="T19" fmla="*/ 104 h 107"/>
                <a:gd name="T20" fmla="*/ 103 w 106"/>
                <a:gd name="T21" fmla="*/ 92 h 107"/>
                <a:gd name="T22" fmla="*/ 77 w 106"/>
                <a:gd name="T23" fmla="*/ 67 h 107"/>
                <a:gd name="T24" fmla="*/ 69 w 106"/>
                <a:gd name="T25" fmla="*/ 64 h 107"/>
                <a:gd name="T26" fmla="*/ 68 w 106"/>
                <a:gd name="T27" fmla="*/ 64 h 107"/>
                <a:gd name="T28" fmla="*/ 62 w 106"/>
                <a:gd name="T29" fmla="*/ 57 h 107"/>
                <a:gd name="T30" fmla="*/ 61 w 106"/>
                <a:gd name="T31" fmla="*/ 56 h 107"/>
                <a:gd name="T32" fmla="*/ 58 w 106"/>
                <a:gd name="T33" fmla="*/ 13 h 107"/>
                <a:gd name="T34" fmla="*/ 17 w 106"/>
                <a:gd name="T35" fmla="*/ 54 h 107"/>
                <a:gd name="T36" fmla="*/ 17 w 106"/>
                <a:gd name="T37" fmla="*/ 18 h 107"/>
                <a:gd name="T38" fmla="*/ 53 w 106"/>
                <a:gd name="T39" fmla="*/ 18 h 107"/>
                <a:gd name="T40" fmla="*/ 53 w 106"/>
                <a:gd name="T41" fmla="*/ 54 h 107"/>
                <a:gd name="T42" fmla="*/ 17 w 106"/>
                <a:gd name="T43"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07">
                  <a:moveTo>
                    <a:pt x="58" y="13"/>
                  </a:moveTo>
                  <a:cubicBezTo>
                    <a:pt x="45" y="0"/>
                    <a:pt x="24" y="0"/>
                    <a:pt x="11" y="14"/>
                  </a:cubicBezTo>
                  <a:cubicBezTo>
                    <a:pt x="0" y="26"/>
                    <a:pt x="0" y="45"/>
                    <a:pt x="10" y="58"/>
                  </a:cubicBezTo>
                  <a:cubicBezTo>
                    <a:pt x="22" y="71"/>
                    <a:pt x="41" y="72"/>
                    <a:pt x="55" y="62"/>
                  </a:cubicBezTo>
                  <a:cubicBezTo>
                    <a:pt x="55" y="62"/>
                    <a:pt x="56" y="62"/>
                    <a:pt x="57" y="62"/>
                  </a:cubicBezTo>
                  <a:cubicBezTo>
                    <a:pt x="63" y="69"/>
                    <a:pt x="63" y="69"/>
                    <a:pt x="63" y="69"/>
                  </a:cubicBezTo>
                  <a:cubicBezTo>
                    <a:pt x="64" y="69"/>
                    <a:pt x="64" y="70"/>
                    <a:pt x="64" y="70"/>
                  </a:cubicBezTo>
                  <a:cubicBezTo>
                    <a:pt x="63" y="73"/>
                    <a:pt x="64" y="76"/>
                    <a:pt x="66" y="78"/>
                  </a:cubicBezTo>
                  <a:cubicBezTo>
                    <a:pt x="91" y="103"/>
                    <a:pt x="91" y="103"/>
                    <a:pt x="91" y="103"/>
                  </a:cubicBezTo>
                  <a:cubicBezTo>
                    <a:pt x="94" y="106"/>
                    <a:pt x="98" y="107"/>
                    <a:pt x="101" y="104"/>
                  </a:cubicBezTo>
                  <a:cubicBezTo>
                    <a:pt x="106" y="102"/>
                    <a:pt x="106" y="95"/>
                    <a:pt x="103" y="92"/>
                  </a:cubicBezTo>
                  <a:cubicBezTo>
                    <a:pt x="77" y="67"/>
                    <a:pt x="77" y="67"/>
                    <a:pt x="77" y="67"/>
                  </a:cubicBezTo>
                  <a:cubicBezTo>
                    <a:pt x="75" y="64"/>
                    <a:pt x="72" y="64"/>
                    <a:pt x="69" y="64"/>
                  </a:cubicBezTo>
                  <a:cubicBezTo>
                    <a:pt x="69" y="65"/>
                    <a:pt x="69" y="64"/>
                    <a:pt x="68" y="64"/>
                  </a:cubicBezTo>
                  <a:cubicBezTo>
                    <a:pt x="62" y="57"/>
                    <a:pt x="62" y="57"/>
                    <a:pt x="62" y="57"/>
                  </a:cubicBezTo>
                  <a:cubicBezTo>
                    <a:pt x="61" y="57"/>
                    <a:pt x="61" y="56"/>
                    <a:pt x="61" y="56"/>
                  </a:cubicBezTo>
                  <a:cubicBezTo>
                    <a:pt x="71" y="43"/>
                    <a:pt x="70" y="24"/>
                    <a:pt x="58" y="13"/>
                  </a:cubicBezTo>
                  <a:close/>
                  <a:moveTo>
                    <a:pt x="17" y="54"/>
                  </a:moveTo>
                  <a:cubicBezTo>
                    <a:pt x="7" y="44"/>
                    <a:pt x="7" y="28"/>
                    <a:pt x="17" y="18"/>
                  </a:cubicBezTo>
                  <a:cubicBezTo>
                    <a:pt x="27" y="8"/>
                    <a:pt x="43" y="8"/>
                    <a:pt x="53" y="18"/>
                  </a:cubicBezTo>
                  <a:cubicBezTo>
                    <a:pt x="64" y="28"/>
                    <a:pt x="64" y="44"/>
                    <a:pt x="53" y="54"/>
                  </a:cubicBezTo>
                  <a:cubicBezTo>
                    <a:pt x="43" y="64"/>
                    <a:pt x="27" y="64"/>
                    <a:pt x="17" y="5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8"/>
            <p:cNvSpPr>
              <a:spLocks/>
            </p:cNvSpPr>
            <p:nvPr/>
          </p:nvSpPr>
          <p:spPr bwMode="auto">
            <a:xfrm>
              <a:off x="7964488" y="1165225"/>
              <a:ext cx="130175" cy="390525"/>
            </a:xfrm>
            <a:custGeom>
              <a:avLst/>
              <a:gdLst>
                <a:gd name="T0" fmla="*/ 23 w 24"/>
                <a:gd name="T1" fmla="*/ 0 h 72"/>
                <a:gd name="T2" fmla="*/ 1 w 24"/>
                <a:gd name="T3" fmla="*/ 0 h 72"/>
                <a:gd name="T4" fmla="*/ 0 w 24"/>
                <a:gd name="T5" fmla="*/ 1 h 72"/>
                <a:gd name="T6" fmla="*/ 0 w 24"/>
                <a:gd name="T7" fmla="*/ 35 h 72"/>
                <a:gd name="T8" fmla="*/ 0 w 24"/>
                <a:gd name="T9" fmla="*/ 37 h 72"/>
                <a:gd name="T10" fmla="*/ 0 w 24"/>
                <a:gd name="T11" fmla="*/ 70 h 72"/>
                <a:gd name="T12" fmla="*/ 1 w 24"/>
                <a:gd name="T13" fmla="*/ 72 h 72"/>
                <a:gd name="T14" fmla="*/ 23 w 24"/>
                <a:gd name="T15" fmla="*/ 72 h 72"/>
                <a:gd name="T16" fmla="*/ 24 w 24"/>
                <a:gd name="T17" fmla="*/ 70 h 72"/>
                <a:gd name="T18" fmla="*/ 24 w 24"/>
                <a:gd name="T19" fmla="*/ 37 h 72"/>
                <a:gd name="T20" fmla="*/ 24 w 24"/>
                <a:gd name="T21" fmla="*/ 35 h 72"/>
                <a:gd name="T22" fmla="*/ 24 w 24"/>
                <a:gd name="T23" fmla="*/ 1 h 72"/>
                <a:gd name="T24" fmla="*/ 23 w 24"/>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72">
                  <a:moveTo>
                    <a:pt x="23" y="0"/>
                  </a:moveTo>
                  <a:cubicBezTo>
                    <a:pt x="1" y="0"/>
                    <a:pt x="1" y="0"/>
                    <a:pt x="1" y="0"/>
                  </a:cubicBezTo>
                  <a:cubicBezTo>
                    <a:pt x="0" y="0"/>
                    <a:pt x="0" y="1"/>
                    <a:pt x="0" y="1"/>
                  </a:cubicBezTo>
                  <a:cubicBezTo>
                    <a:pt x="0" y="35"/>
                    <a:pt x="0" y="35"/>
                    <a:pt x="0" y="35"/>
                  </a:cubicBezTo>
                  <a:cubicBezTo>
                    <a:pt x="0" y="37"/>
                    <a:pt x="0" y="37"/>
                    <a:pt x="0" y="37"/>
                  </a:cubicBezTo>
                  <a:cubicBezTo>
                    <a:pt x="0" y="70"/>
                    <a:pt x="0" y="70"/>
                    <a:pt x="0" y="70"/>
                  </a:cubicBezTo>
                  <a:cubicBezTo>
                    <a:pt x="0" y="71"/>
                    <a:pt x="0" y="72"/>
                    <a:pt x="1" y="72"/>
                  </a:cubicBezTo>
                  <a:cubicBezTo>
                    <a:pt x="23" y="72"/>
                    <a:pt x="23" y="72"/>
                    <a:pt x="23" y="72"/>
                  </a:cubicBezTo>
                  <a:cubicBezTo>
                    <a:pt x="23" y="72"/>
                    <a:pt x="24" y="71"/>
                    <a:pt x="24" y="70"/>
                  </a:cubicBezTo>
                  <a:cubicBezTo>
                    <a:pt x="24" y="37"/>
                    <a:pt x="24" y="37"/>
                    <a:pt x="24" y="37"/>
                  </a:cubicBezTo>
                  <a:cubicBezTo>
                    <a:pt x="24" y="35"/>
                    <a:pt x="24" y="35"/>
                    <a:pt x="24" y="35"/>
                  </a:cubicBezTo>
                  <a:cubicBezTo>
                    <a:pt x="24" y="1"/>
                    <a:pt x="24" y="1"/>
                    <a:pt x="24" y="1"/>
                  </a:cubicBezTo>
                  <a:cubicBezTo>
                    <a:pt x="24" y="1"/>
                    <a:pt x="23"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9"/>
            <p:cNvSpPr>
              <a:spLocks/>
            </p:cNvSpPr>
            <p:nvPr/>
          </p:nvSpPr>
          <p:spPr bwMode="auto">
            <a:xfrm>
              <a:off x="7694613" y="889000"/>
              <a:ext cx="876300" cy="731838"/>
            </a:xfrm>
            <a:custGeom>
              <a:avLst/>
              <a:gdLst>
                <a:gd name="T0" fmla="*/ 160 w 162"/>
                <a:gd name="T1" fmla="*/ 131 h 135"/>
                <a:gd name="T2" fmla="*/ 7 w 162"/>
                <a:gd name="T3" fmla="*/ 131 h 135"/>
                <a:gd name="T4" fmla="*/ 4 w 162"/>
                <a:gd name="T5" fmla="*/ 128 h 135"/>
                <a:gd name="T6" fmla="*/ 4 w 162"/>
                <a:gd name="T7" fmla="*/ 79 h 135"/>
                <a:gd name="T8" fmla="*/ 4 w 162"/>
                <a:gd name="T9" fmla="*/ 72 h 135"/>
                <a:gd name="T10" fmla="*/ 4 w 162"/>
                <a:gd name="T11" fmla="*/ 2 h 135"/>
                <a:gd name="T12" fmla="*/ 2 w 162"/>
                <a:gd name="T13" fmla="*/ 0 h 135"/>
                <a:gd name="T14" fmla="*/ 0 w 162"/>
                <a:gd name="T15" fmla="*/ 2 h 135"/>
                <a:gd name="T16" fmla="*/ 0 w 162"/>
                <a:gd name="T17" fmla="*/ 72 h 135"/>
                <a:gd name="T18" fmla="*/ 0 w 162"/>
                <a:gd name="T19" fmla="*/ 79 h 135"/>
                <a:gd name="T20" fmla="*/ 0 w 162"/>
                <a:gd name="T21" fmla="*/ 133 h 135"/>
                <a:gd name="T22" fmla="*/ 2 w 162"/>
                <a:gd name="T23" fmla="*/ 135 h 135"/>
                <a:gd name="T24" fmla="*/ 160 w 162"/>
                <a:gd name="T25" fmla="*/ 135 h 135"/>
                <a:gd name="T26" fmla="*/ 162 w 162"/>
                <a:gd name="T27" fmla="*/ 133 h 135"/>
                <a:gd name="T28" fmla="*/ 160 w 162"/>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35">
                  <a:moveTo>
                    <a:pt x="160" y="131"/>
                  </a:moveTo>
                  <a:cubicBezTo>
                    <a:pt x="7" y="131"/>
                    <a:pt x="7" y="131"/>
                    <a:pt x="7" y="131"/>
                  </a:cubicBezTo>
                  <a:cubicBezTo>
                    <a:pt x="5" y="131"/>
                    <a:pt x="4" y="130"/>
                    <a:pt x="4" y="128"/>
                  </a:cubicBezTo>
                  <a:cubicBezTo>
                    <a:pt x="4" y="79"/>
                    <a:pt x="4" y="79"/>
                    <a:pt x="4" y="79"/>
                  </a:cubicBezTo>
                  <a:cubicBezTo>
                    <a:pt x="4" y="72"/>
                    <a:pt x="4" y="72"/>
                    <a:pt x="4" y="72"/>
                  </a:cubicBezTo>
                  <a:cubicBezTo>
                    <a:pt x="4" y="2"/>
                    <a:pt x="4" y="2"/>
                    <a:pt x="4" y="2"/>
                  </a:cubicBezTo>
                  <a:cubicBezTo>
                    <a:pt x="4" y="1"/>
                    <a:pt x="3" y="0"/>
                    <a:pt x="2" y="0"/>
                  </a:cubicBezTo>
                  <a:cubicBezTo>
                    <a:pt x="1" y="0"/>
                    <a:pt x="0" y="1"/>
                    <a:pt x="0" y="2"/>
                  </a:cubicBezTo>
                  <a:cubicBezTo>
                    <a:pt x="0" y="72"/>
                    <a:pt x="0" y="72"/>
                    <a:pt x="0" y="72"/>
                  </a:cubicBezTo>
                  <a:cubicBezTo>
                    <a:pt x="0" y="79"/>
                    <a:pt x="0" y="79"/>
                    <a:pt x="0" y="79"/>
                  </a:cubicBezTo>
                  <a:cubicBezTo>
                    <a:pt x="0" y="133"/>
                    <a:pt x="0" y="133"/>
                    <a:pt x="0" y="133"/>
                  </a:cubicBezTo>
                  <a:cubicBezTo>
                    <a:pt x="0" y="134"/>
                    <a:pt x="1" y="135"/>
                    <a:pt x="2" y="135"/>
                  </a:cubicBezTo>
                  <a:cubicBezTo>
                    <a:pt x="160" y="135"/>
                    <a:pt x="160" y="135"/>
                    <a:pt x="160" y="135"/>
                  </a:cubicBezTo>
                  <a:cubicBezTo>
                    <a:pt x="161" y="135"/>
                    <a:pt x="162" y="134"/>
                    <a:pt x="162" y="133"/>
                  </a:cubicBezTo>
                  <a:cubicBezTo>
                    <a:pt x="162" y="132"/>
                    <a:pt x="161" y="131"/>
                    <a:pt x="160"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0"/>
            <p:cNvSpPr>
              <a:spLocks/>
            </p:cNvSpPr>
            <p:nvPr/>
          </p:nvSpPr>
          <p:spPr bwMode="auto">
            <a:xfrm>
              <a:off x="7753351" y="927100"/>
              <a:ext cx="130175" cy="628650"/>
            </a:xfrm>
            <a:custGeom>
              <a:avLst/>
              <a:gdLst>
                <a:gd name="T0" fmla="*/ 23 w 24"/>
                <a:gd name="T1" fmla="*/ 0 h 116"/>
                <a:gd name="T2" fmla="*/ 1 w 24"/>
                <a:gd name="T3" fmla="*/ 0 h 116"/>
                <a:gd name="T4" fmla="*/ 0 w 24"/>
                <a:gd name="T5" fmla="*/ 1 h 116"/>
                <a:gd name="T6" fmla="*/ 0 w 24"/>
                <a:gd name="T7" fmla="*/ 30 h 116"/>
                <a:gd name="T8" fmla="*/ 0 w 24"/>
                <a:gd name="T9" fmla="*/ 35 h 116"/>
                <a:gd name="T10" fmla="*/ 0 w 24"/>
                <a:gd name="T11" fmla="*/ 36 h 116"/>
                <a:gd name="T12" fmla="*/ 0 w 24"/>
                <a:gd name="T13" fmla="*/ 58 h 116"/>
                <a:gd name="T14" fmla="*/ 0 w 24"/>
                <a:gd name="T15" fmla="*/ 64 h 116"/>
                <a:gd name="T16" fmla="*/ 0 w 24"/>
                <a:gd name="T17" fmla="*/ 65 h 116"/>
                <a:gd name="T18" fmla="*/ 0 w 24"/>
                <a:gd name="T19" fmla="*/ 65 h 116"/>
                <a:gd name="T20" fmla="*/ 0 w 24"/>
                <a:gd name="T21" fmla="*/ 79 h 116"/>
                <a:gd name="T22" fmla="*/ 0 w 24"/>
                <a:gd name="T23" fmla="*/ 81 h 116"/>
                <a:gd name="T24" fmla="*/ 0 w 24"/>
                <a:gd name="T25" fmla="*/ 87 h 116"/>
                <a:gd name="T26" fmla="*/ 0 w 24"/>
                <a:gd name="T27" fmla="*/ 114 h 116"/>
                <a:gd name="T28" fmla="*/ 1 w 24"/>
                <a:gd name="T29" fmla="*/ 116 h 116"/>
                <a:gd name="T30" fmla="*/ 23 w 24"/>
                <a:gd name="T31" fmla="*/ 116 h 116"/>
                <a:gd name="T32" fmla="*/ 24 w 24"/>
                <a:gd name="T33" fmla="*/ 114 h 116"/>
                <a:gd name="T34" fmla="*/ 24 w 24"/>
                <a:gd name="T35" fmla="*/ 87 h 116"/>
                <a:gd name="T36" fmla="*/ 24 w 24"/>
                <a:gd name="T37" fmla="*/ 81 h 116"/>
                <a:gd name="T38" fmla="*/ 24 w 24"/>
                <a:gd name="T39" fmla="*/ 79 h 116"/>
                <a:gd name="T40" fmla="*/ 24 w 24"/>
                <a:gd name="T41" fmla="*/ 65 h 116"/>
                <a:gd name="T42" fmla="*/ 24 w 24"/>
                <a:gd name="T43" fmla="*/ 65 h 116"/>
                <a:gd name="T44" fmla="*/ 24 w 24"/>
                <a:gd name="T45" fmla="*/ 64 h 116"/>
                <a:gd name="T46" fmla="*/ 24 w 24"/>
                <a:gd name="T47" fmla="*/ 58 h 116"/>
                <a:gd name="T48" fmla="*/ 24 w 24"/>
                <a:gd name="T49" fmla="*/ 36 h 116"/>
                <a:gd name="T50" fmla="*/ 24 w 24"/>
                <a:gd name="T51" fmla="*/ 35 h 116"/>
                <a:gd name="T52" fmla="*/ 24 w 24"/>
                <a:gd name="T53" fmla="*/ 30 h 116"/>
                <a:gd name="T54" fmla="*/ 24 w 24"/>
                <a:gd name="T55" fmla="*/ 1 h 116"/>
                <a:gd name="T56" fmla="*/ 23 w 24"/>
                <a:gd name="T5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116">
                  <a:moveTo>
                    <a:pt x="23" y="0"/>
                  </a:moveTo>
                  <a:cubicBezTo>
                    <a:pt x="1" y="0"/>
                    <a:pt x="1" y="0"/>
                    <a:pt x="1" y="0"/>
                  </a:cubicBezTo>
                  <a:cubicBezTo>
                    <a:pt x="1" y="0"/>
                    <a:pt x="0" y="0"/>
                    <a:pt x="0" y="1"/>
                  </a:cubicBezTo>
                  <a:cubicBezTo>
                    <a:pt x="0" y="30"/>
                    <a:pt x="0" y="30"/>
                    <a:pt x="0" y="30"/>
                  </a:cubicBezTo>
                  <a:cubicBezTo>
                    <a:pt x="0" y="35"/>
                    <a:pt x="0" y="35"/>
                    <a:pt x="0" y="35"/>
                  </a:cubicBezTo>
                  <a:cubicBezTo>
                    <a:pt x="0" y="36"/>
                    <a:pt x="0" y="36"/>
                    <a:pt x="0" y="36"/>
                  </a:cubicBezTo>
                  <a:cubicBezTo>
                    <a:pt x="0" y="58"/>
                    <a:pt x="0" y="58"/>
                    <a:pt x="0" y="58"/>
                  </a:cubicBezTo>
                  <a:cubicBezTo>
                    <a:pt x="0" y="64"/>
                    <a:pt x="0" y="64"/>
                    <a:pt x="0" y="64"/>
                  </a:cubicBezTo>
                  <a:cubicBezTo>
                    <a:pt x="0" y="65"/>
                    <a:pt x="0" y="65"/>
                    <a:pt x="0" y="65"/>
                  </a:cubicBezTo>
                  <a:cubicBezTo>
                    <a:pt x="0" y="65"/>
                    <a:pt x="0" y="65"/>
                    <a:pt x="0" y="65"/>
                  </a:cubicBezTo>
                  <a:cubicBezTo>
                    <a:pt x="0" y="79"/>
                    <a:pt x="0" y="79"/>
                    <a:pt x="0" y="79"/>
                  </a:cubicBezTo>
                  <a:cubicBezTo>
                    <a:pt x="0" y="81"/>
                    <a:pt x="0" y="81"/>
                    <a:pt x="0" y="81"/>
                  </a:cubicBezTo>
                  <a:cubicBezTo>
                    <a:pt x="0" y="87"/>
                    <a:pt x="0" y="87"/>
                    <a:pt x="0" y="87"/>
                  </a:cubicBezTo>
                  <a:cubicBezTo>
                    <a:pt x="0" y="114"/>
                    <a:pt x="0" y="114"/>
                    <a:pt x="0" y="114"/>
                  </a:cubicBezTo>
                  <a:cubicBezTo>
                    <a:pt x="0" y="115"/>
                    <a:pt x="1" y="116"/>
                    <a:pt x="1" y="116"/>
                  </a:cubicBezTo>
                  <a:cubicBezTo>
                    <a:pt x="23" y="116"/>
                    <a:pt x="23" y="116"/>
                    <a:pt x="23" y="116"/>
                  </a:cubicBezTo>
                  <a:cubicBezTo>
                    <a:pt x="24" y="116"/>
                    <a:pt x="24" y="115"/>
                    <a:pt x="24" y="114"/>
                  </a:cubicBezTo>
                  <a:cubicBezTo>
                    <a:pt x="24" y="87"/>
                    <a:pt x="24" y="87"/>
                    <a:pt x="24" y="87"/>
                  </a:cubicBezTo>
                  <a:cubicBezTo>
                    <a:pt x="24" y="81"/>
                    <a:pt x="24" y="81"/>
                    <a:pt x="24" y="81"/>
                  </a:cubicBezTo>
                  <a:cubicBezTo>
                    <a:pt x="24" y="79"/>
                    <a:pt x="24" y="79"/>
                    <a:pt x="24" y="79"/>
                  </a:cubicBezTo>
                  <a:cubicBezTo>
                    <a:pt x="24" y="65"/>
                    <a:pt x="24" y="65"/>
                    <a:pt x="24" y="65"/>
                  </a:cubicBezTo>
                  <a:cubicBezTo>
                    <a:pt x="24" y="65"/>
                    <a:pt x="24" y="65"/>
                    <a:pt x="24" y="65"/>
                  </a:cubicBezTo>
                  <a:cubicBezTo>
                    <a:pt x="24" y="64"/>
                    <a:pt x="24" y="64"/>
                    <a:pt x="24" y="64"/>
                  </a:cubicBezTo>
                  <a:cubicBezTo>
                    <a:pt x="24" y="58"/>
                    <a:pt x="24" y="58"/>
                    <a:pt x="24" y="58"/>
                  </a:cubicBezTo>
                  <a:cubicBezTo>
                    <a:pt x="24" y="36"/>
                    <a:pt x="24" y="36"/>
                    <a:pt x="24" y="36"/>
                  </a:cubicBezTo>
                  <a:cubicBezTo>
                    <a:pt x="24" y="35"/>
                    <a:pt x="24" y="35"/>
                    <a:pt x="24" y="35"/>
                  </a:cubicBezTo>
                  <a:cubicBezTo>
                    <a:pt x="24" y="30"/>
                    <a:pt x="24" y="30"/>
                    <a:pt x="24" y="30"/>
                  </a:cubicBezTo>
                  <a:cubicBezTo>
                    <a:pt x="24" y="1"/>
                    <a:pt x="24" y="1"/>
                    <a:pt x="24" y="1"/>
                  </a:cubicBezTo>
                  <a:cubicBezTo>
                    <a:pt x="24" y="0"/>
                    <a:pt x="24"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9B32C751-4310-40ED-A01F-940AE6B28544}"/>
              </a:ext>
            </a:extLst>
          </p:cNvPr>
          <p:cNvSpPr txBox="1"/>
          <p:nvPr/>
        </p:nvSpPr>
        <p:spPr>
          <a:xfrm>
            <a:off x="7739862" y="3674378"/>
            <a:ext cx="1271781" cy="338554"/>
          </a:xfrm>
          <a:prstGeom prst="rect">
            <a:avLst/>
          </a:prstGeom>
          <a:noFill/>
        </p:spPr>
        <p:txBody>
          <a:bodyPr wrap="square" rtlCol="0">
            <a:spAutoFit/>
          </a:bodyPr>
          <a:lstStyle/>
          <a:p>
            <a:r>
              <a:rPr lang="en-US" sz="1600" b="1" i="1" dirty="0">
                <a:solidFill>
                  <a:srgbClr val="FF7A0F"/>
                </a:solidFill>
              </a:rPr>
              <a:t>GMV vs SEM</a:t>
            </a:r>
          </a:p>
        </p:txBody>
      </p:sp>
    </p:spTree>
    <p:extLst>
      <p:ext uri="{BB962C8B-B14F-4D97-AF65-F5344CB8AC3E}">
        <p14:creationId xmlns:p14="http://schemas.microsoft.com/office/powerpoint/2010/main" val="232203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98D32-6E41-48FA-BE6A-9D94E705D261}"/>
              </a:ext>
            </a:extLst>
          </p:cNvPr>
          <p:cNvSpPr/>
          <p:nvPr/>
        </p:nvSpPr>
        <p:spPr>
          <a:xfrm>
            <a:off x="261764" y="512926"/>
            <a:ext cx="11665296" cy="646331"/>
          </a:xfrm>
          <a:prstGeom prst="rect">
            <a:avLst/>
          </a:prstGeom>
        </p:spPr>
        <p:txBody>
          <a:bodyPr wrap="square">
            <a:spAutoFit/>
          </a:bodyPr>
          <a:lstStyle/>
          <a:p>
            <a:r>
              <a:rPr lang="en-IN" dirty="0"/>
              <a:t>1. Adstock is directly proportional to the media investment made. Below is the </a:t>
            </a:r>
            <a:r>
              <a:rPr lang="en-IN" dirty="0" err="1"/>
              <a:t>adstock</a:t>
            </a:r>
            <a:r>
              <a:rPr lang="en-IN" dirty="0"/>
              <a:t> graph of various media channels like TV,Digital,Sponsorship,SEM,affliates,Content and Online marketing over time from week 1 to week 52</a:t>
            </a:r>
          </a:p>
        </p:txBody>
      </p:sp>
      <p:pic>
        <p:nvPicPr>
          <p:cNvPr id="4" name="Picture 3">
            <a:extLst>
              <a:ext uri="{FF2B5EF4-FFF2-40B4-BE49-F238E27FC236}">
                <a16:creationId xmlns:a16="http://schemas.microsoft.com/office/drawing/2014/main" id="{2E8DAC77-82BF-49F2-8448-FCDA4B2A49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580" y="1159257"/>
            <a:ext cx="3312368" cy="2484276"/>
          </a:xfrm>
          <a:prstGeom prst="rect">
            <a:avLst/>
          </a:prstGeom>
        </p:spPr>
      </p:pic>
      <p:pic>
        <p:nvPicPr>
          <p:cNvPr id="5" name="Picture 4">
            <a:extLst>
              <a:ext uri="{FF2B5EF4-FFF2-40B4-BE49-F238E27FC236}">
                <a16:creationId xmlns:a16="http://schemas.microsoft.com/office/drawing/2014/main" id="{64702E0B-0A68-4EDC-99E4-C0F917B121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1292" y="1159257"/>
            <a:ext cx="3241521" cy="2431141"/>
          </a:xfrm>
          <a:prstGeom prst="rect">
            <a:avLst/>
          </a:prstGeom>
        </p:spPr>
      </p:pic>
      <p:pic>
        <p:nvPicPr>
          <p:cNvPr id="6" name="Picture 5">
            <a:extLst>
              <a:ext uri="{FF2B5EF4-FFF2-40B4-BE49-F238E27FC236}">
                <a16:creationId xmlns:a16="http://schemas.microsoft.com/office/drawing/2014/main" id="{01DC6157-8C56-4391-9FB6-66EDDB5A5C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630" y="1159256"/>
            <a:ext cx="3241522" cy="2431142"/>
          </a:xfrm>
          <a:prstGeom prst="rect">
            <a:avLst/>
          </a:prstGeom>
        </p:spPr>
      </p:pic>
      <p:pic>
        <p:nvPicPr>
          <p:cNvPr id="7" name="Picture 6">
            <a:extLst>
              <a:ext uri="{FF2B5EF4-FFF2-40B4-BE49-F238E27FC236}">
                <a16:creationId xmlns:a16="http://schemas.microsoft.com/office/drawing/2014/main" id="{6A90BE5A-F477-4D79-8443-DAE10CEAFC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580" y="3815920"/>
            <a:ext cx="3384376" cy="2538282"/>
          </a:xfrm>
          <a:prstGeom prst="rect">
            <a:avLst/>
          </a:prstGeom>
        </p:spPr>
      </p:pic>
      <p:pic>
        <p:nvPicPr>
          <p:cNvPr id="8" name="Picture 7">
            <a:extLst>
              <a:ext uri="{FF2B5EF4-FFF2-40B4-BE49-F238E27FC236}">
                <a16:creationId xmlns:a16="http://schemas.microsoft.com/office/drawing/2014/main" id="{0AC5F47D-8674-4B70-8DA7-77F291A0F9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2224" y="3806792"/>
            <a:ext cx="3384376" cy="2538282"/>
          </a:xfrm>
          <a:prstGeom prst="rect">
            <a:avLst/>
          </a:prstGeom>
        </p:spPr>
      </p:pic>
      <p:pic>
        <p:nvPicPr>
          <p:cNvPr id="9" name="Picture 8">
            <a:extLst>
              <a:ext uri="{FF2B5EF4-FFF2-40B4-BE49-F238E27FC236}">
                <a16:creationId xmlns:a16="http://schemas.microsoft.com/office/drawing/2014/main" id="{77FFFE4A-6FE0-433F-B996-11517C5429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9868" y="3815920"/>
            <a:ext cx="3241522" cy="2431142"/>
          </a:xfrm>
          <a:prstGeom prst="rect">
            <a:avLst/>
          </a:prstGeom>
        </p:spPr>
      </p:pic>
      <p:sp>
        <p:nvSpPr>
          <p:cNvPr id="10" name="Rectangle 9">
            <a:extLst>
              <a:ext uri="{FF2B5EF4-FFF2-40B4-BE49-F238E27FC236}">
                <a16:creationId xmlns:a16="http://schemas.microsoft.com/office/drawing/2014/main" id="{757F56ED-184E-49BA-BC31-E24A79E868B2}"/>
              </a:ext>
            </a:extLst>
          </p:cNvPr>
          <p:cNvSpPr/>
          <p:nvPr/>
        </p:nvSpPr>
        <p:spPr>
          <a:xfrm>
            <a:off x="10198868" y="6506954"/>
            <a:ext cx="1697901"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Next: </a:t>
            </a:r>
            <a:r>
              <a:rPr lang="en-US" sz="1400" b="1" i="1" kern="0" dirty="0" err="1">
                <a:solidFill>
                  <a:srgbClr val="007DB8"/>
                </a:solidFill>
              </a:rPr>
              <a:t>Adstock</a:t>
            </a:r>
            <a:r>
              <a:rPr lang="en-US" sz="1400" b="1" i="1" kern="0" dirty="0">
                <a:solidFill>
                  <a:srgbClr val="007DB8"/>
                </a:solidFill>
              </a:rPr>
              <a:t> (2/2)</a:t>
            </a:r>
          </a:p>
        </p:txBody>
      </p:sp>
      <p:sp>
        <p:nvSpPr>
          <p:cNvPr id="11" name="Rectangle 10">
            <a:extLst>
              <a:ext uri="{FF2B5EF4-FFF2-40B4-BE49-F238E27FC236}">
                <a16:creationId xmlns:a16="http://schemas.microsoft.com/office/drawing/2014/main" id="{3DFCE203-A73E-4996-900C-255F44B883D8}"/>
              </a:ext>
            </a:extLst>
          </p:cNvPr>
          <p:cNvSpPr/>
          <p:nvPr/>
        </p:nvSpPr>
        <p:spPr>
          <a:xfrm>
            <a:off x="555606" y="6514619"/>
            <a:ext cx="1771639"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EDA (4/4)</a:t>
            </a:r>
          </a:p>
        </p:txBody>
      </p:sp>
      <p:sp>
        <p:nvSpPr>
          <p:cNvPr id="13" name="Title 3"/>
          <p:cNvSpPr txBox="1">
            <a:spLocks/>
          </p:cNvSpPr>
          <p:nvPr/>
        </p:nvSpPr>
        <p:spPr>
          <a:xfrm>
            <a:off x="-134938" y="45992"/>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a:t>
            </a:r>
            <a:r>
              <a:rPr lang="en-US" kern="0" dirty="0" err="1">
                <a:solidFill>
                  <a:srgbClr val="007DB8"/>
                </a:solidFill>
              </a:rPr>
              <a:t>Adstock</a:t>
            </a:r>
            <a:r>
              <a:rPr lang="en-US" kern="0" dirty="0">
                <a:solidFill>
                  <a:srgbClr val="007DB8"/>
                </a:solidFill>
              </a:rPr>
              <a:t>							    			    </a:t>
            </a:r>
            <a:r>
              <a:rPr lang="en-US" sz="1600" kern="0" dirty="0">
                <a:solidFill>
                  <a:srgbClr val="007DB8"/>
                </a:solidFill>
              </a:rPr>
              <a:t>(1/2)</a:t>
            </a:r>
            <a:r>
              <a:rPr lang="en-US" kern="0" dirty="0">
                <a:solidFill>
                  <a:srgbClr val="007DB8"/>
                </a:solidFill>
              </a:rPr>
              <a:t>	</a:t>
            </a:r>
            <a:endParaRPr lang="en-US" sz="1600" kern="0" dirty="0">
              <a:solidFill>
                <a:srgbClr val="007DB8"/>
              </a:solidFill>
            </a:endParaRPr>
          </a:p>
        </p:txBody>
      </p:sp>
      <p:grpSp>
        <p:nvGrpSpPr>
          <p:cNvPr id="14" name="Group 13"/>
          <p:cNvGrpSpPr/>
          <p:nvPr/>
        </p:nvGrpSpPr>
        <p:grpSpPr>
          <a:xfrm>
            <a:off x="17461" y="27781"/>
            <a:ext cx="585789" cy="477838"/>
            <a:chOff x="7694613" y="889000"/>
            <a:chExt cx="1042988" cy="731838"/>
          </a:xfrm>
        </p:grpSpPr>
        <p:sp>
          <p:nvSpPr>
            <p:cNvPr id="15" name="Freeform 164"/>
            <p:cNvSpPr>
              <a:spLocks/>
            </p:cNvSpPr>
            <p:nvPr/>
          </p:nvSpPr>
          <p:spPr bwMode="auto">
            <a:xfrm>
              <a:off x="8299451" y="1019175"/>
              <a:ext cx="98425" cy="184150"/>
            </a:xfrm>
            <a:custGeom>
              <a:avLst/>
              <a:gdLst>
                <a:gd name="T0" fmla="*/ 10 w 18"/>
                <a:gd name="T1" fmla="*/ 15 h 34"/>
                <a:gd name="T2" fmla="*/ 7 w 18"/>
                <a:gd name="T3" fmla="*/ 13 h 34"/>
                <a:gd name="T4" fmla="*/ 7 w 18"/>
                <a:gd name="T5" fmla="*/ 11 h 34"/>
                <a:gd name="T6" fmla="*/ 7 w 18"/>
                <a:gd name="T7" fmla="*/ 9 h 34"/>
                <a:gd name="T8" fmla="*/ 10 w 18"/>
                <a:gd name="T9" fmla="*/ 8 h 34"/>
                <a:gd name="T10" fmla="*/ 12 w 18"/>
                <a:gd name="T11" fmla="*/ 9 h 34"/>
                <a:gd name="T12" fmla="*/ 13 w 18"/>
                <a:gd name="T13" fmla="*/ 12 h 34"/>
                <a:gd name="T14" fmla="*/ 13 w 18"/>
                <a:gd name="T15" fmla="*/ 12 h 34"/>
                <a:gd name="T16" fmla="*/ 17 w 18"/>
                <a:gd name="T17" fmla="*/ 12 h 34"/>
                <a:gd name="T18" fmla="*/ 18 w 18"/>
                <a:gd name="T19" fmla="*/ 12 h 34"/>
                <a:gd name="T20" fmla="*/ 18 w 18"/>
                <a:gd name="T21" fmla="*/ 12 h 34"/>
                <a:gd name="T22" fmla="*/ 16 w 18"/>
                <a:gd name="T23" fmla="*/ 7 h 34"/>
                <a:gd name="T24" fmla="*/ 12 w 18"/>
                <a:gd name="T25" fmla="*/ 4 h 34"/>
                <a:gd name="T26" fmla="*/ 11 w 18"/>
                <a:gd name="T27" fmla="*/ 4 h 34"/>
                <a:gd name="T28" fmla="*/ 11 w 18"/>
                <a:gd name="T29" fmla="*/ 0 h 34"/>
                <a:gd name="T30" fmla="*/ 11 w 18"/>
                <a:gd name="T31" fmla="*/ 0 h 34"/>
                <a:gd name="T32" fmla="*/ 9 w 18"/>
                <a:gd name="T33" fmla="*/ 0 h 34"/>
                <a:gd name="T34" fmla="*/ 8 w 18"/>
                <a:gd name="T35" fmla="*/ 0 h 34"/>
                <a:gd name="T36" fmla="*/ 8 w 18"/>
                <a:gd name="T37" fmla="*/ 4 h 34"/>
                <a:gd name="T38" fmla="*/ 8 w 18"/>
                <a:gd name="T39" fmla="*/ 4 h 34"/>
                <a:gd name="T40" fmla="*/ 3 w 18"/>
                <a:gd name="T41" fmla="*/ 6 h 34"/>
                <a:gd name="T42" fmla="*/ 1 w 18"/>
                <a:gd name="T43" fmla="*/ 11 h 34"/>
                <a:gd name="T44" fmla="*/ 3 w 18"/>
                <a:gd name="T45" fmla="*/ 16 h 34"/>
                <a:gd name="T46" fmla="*/ 9 w 18"/>
                <a:gd name="T47" fmla="*/ 19 h 34"/>
                <a:gd name="T48" fmla="*/ 12 w 18"/>
                <a:gd name="T49" fmla="*/ 21 h 34"/>
                <a:gd name="T50" fmla="*/ 13 w 18"/>
                <a:gd name="T51" fmla="*/ 23 h 34"/>
                <a:gd name="T52" fmla="*/ 12 w 18"/>
                <a:gd name="T53" fmla="*/ 26 h 34"/>
                <a:gd name="T54" fmla="*/ 9 w 18"/>
                <a:gd name="T55" fmla="*/ 27 h 34"/>
                <a:gd name="T56" fmla="*/ 7 w 18"/>
                <a:gd name="T57" fmla="*/ 26 h 34"/>
                <a:gd name="T58" fmla="*/ 6 w 18"/>
                <a:gd name="T59" fmla="*/ 22 h 34"/>
                <a:gd name="T60" fmla="*/ 5 w 18"/>
                <a:gd name="T61" fmla="*/ 22 h 34"/>
                <a:gd name="T62" fmla="*/ 1 w 18"/>
                <a:gd name="T63" fmla="*/ 22 h 34"/>
                <a:gd name="T64" fmla="*/ 0 w 18"/>
                <a:gd name="T65" fmla="*/ 22 h 34"/>
                <a:gd name="T66" fmla="*/ 0 w 18"/>
                <a:gd name="T67" fmla="*/ 23 h 34"/>
                <a:gd name="T68" fmla="*/ 3 w 18"/>
                <a:gd name="T69" fmla="*/ 28 h 34"/>
                <a:gd name="T70" fmla="*/ 8 w 18"/>
                <a:gd name="T71" fmla="*/ 31 h 34"/>
                <a:gd name="T72" fmla="*/ 8 w 18"/>
                <a:gd name="T73" fmla="*/ 31 h 34"/>
                <a:gd name="T74" fmla="*/ 8 w 18"/>
                <a:gd name="T75" fmla="*/ 34 h 34"/>
                <a:gd name="T76" fmla="*/ 8 w 18"/>
                <a:gd name="T77" fmla="*/ 34 h 34"/>
                <a:gd name="T78" fmla="*/ 11 w 18"/>
                <a:gd name="T79" fmla="*/ 34 h 34"/>
                <a:gd name="T80" fmla="*/ 11 w 18"/>
                <a:gd name="T81" fmla="*/ 34 h 34"/>
                <a:gd name="T82" fmla="*/ 11 w 18"/>
                <a:gd name="T83" fmla="*/ 31 h 34"/>
                <a:gd name="T84" fmla="*/ 11 w 18"/>
                <a:gd name="T85" fmla="*/ 31 h 34"/>
                <a:gd name="T86" fmla="*/ 16 w 18"/>
                <a:gd name="T87" fmla="*/ 28 h 34"/>
                <a:gd name="T88" fmla="*/ 18 w 18"/>
                <a:gd name="T89" fmla="*/ 23 h 34"/>
                <a:gd name="T90" fmla="*/ 16 w 18"/>
                <a:gd name="T91" fmla="*/ 18 h 34"/>
                <a:gd name="T92" fmla="*/ 10 w 18"/>
                <a:gd name="T9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34">
                  <a:moveTo>
                    <a:pt x="10" y="15"/>
                  </a:moveTo>
                  <a:cubicBezTo>
                    <a:pt x="9" y="15"/>
                    <a:pt x="8" y="14"/>
                    <a:pt x="7" y="13"/>
                  </a:cubicBezTo>
                  <a:cubicBezTo>
                    <a:pt x="7" y="13"/>
                    <a:pt x="7" y="12"/>
                    <a:pt x="7" y="11"/>
                  </a:cubicBezTo>
                  <a:cubicBezTo>
                    <a:pt x="7" y="10"/>
                    <a:pt x="7" y="9"/>
                    <a:pt x="7" y="9"/>
                  </a:cubicBezTo>
                  <a:cubicBezTo>
                    <a:pt x="8" y="8"/>
                    <a:pt x="9" y="8"/>
                    <a:pt x="10" y="8"/>
                  </a:cubicBezTo>
                  <a:cubicBezTo>
                    <a:pt x="11" y="8"/>
                    <a:pt x="11" y="8"/>
                    <a:pt x="12" y="9"/>
                  </a:cubicBezTo>
                  <a:cubicBezTo>
                    <a:pt x="12" y="10"/>
                    <a:pt x="13" y="11"/>
                    <a:pt x="13" y="12"/>
                  </a:cubicBezTo>
                  <a:cubicBezTo>
                    <a:pt x="13" y="12"/>
                    <a:pt x="13" y="12"/>
                    <a:pt x="13" y="12"/>
                  </a:cubicBezTo>
                  <a:cubicBezTo>
                    <a:pt x="17" y="12"/>
                    <a:pt x="17" y="12"/>
                    <a:pt x="17" y="12"/>
                  </a:cubicBezTo>
                  <a:cubicBezTo>
                    <a:pt x="18" y="12"/>
                    <a:pt x="18" y="12"/>
                    <a:pt x="18" y="12"/>
                  </a:cubicBezTo>
                  <a:cubicBezTo>
                    <a:pt x="18" y="12"/>
                    <a:pt x="18" y="12"/>
                    <a:pt x="18" y="12"/>
                  </a:cubicBezTo>
                  <a:cubicBezTo>
                    <a:pt x="18" y="10"/>
                    <a:pt x="17" y="8"/>
                    <a:pt x="16" y="7"/>
                  </a:cubicBezTo>
                  <a:cubicBezTo>
                    <a:pt x="15" y="5"/>
                    <a:pt x="13" y="4"/>
                    <a:pt x="12" y="4"/>
                  </a:cubicBezTo>
                  <a:cubicBezTo>
                    <a:pt x="11" y="4"/>
                    <a:pt x="11" y="4"/>
                    <a:pt x="11" y="4"/>
                  </a:cubicBezTo>
                  <a:cubicBezTo>
                    <a:pt x="11" y="0"/>
                    <a:pt x="11" y="0"/>
                    <a:pt x="11" y="0"/>
                  </a:cubicBezTo>
                  <a:cubicBezTo>
                    <a:pt x="11" y="0"/>
                    <a:pt x="11" y="0"/>
                    <a:pt x="11" y="0"/>
                  </a:cubicBezTo>
                  <a:cubicBezTo>
                    <a:pt x="9" y="0"/>
                    <a:pt x="9" y="0"/>
                    <a:pt x="9" y="0"/>
                  </a:cubicBezTo>
                  <a:cubicBezTo>
                    <a:pt x="9" y="0"/>
                    <a:pt x="8" y="0"/>
                    <a:pt x="8" y="0"/>
                  </a:cubicBezTo>
                  <a:cubicBezTo>
                    <a:pt x="8" y="4"/>
                    <a:pt x="8" y="4"/>
                    <a:pt x="8" y="4"/>
                  </a:cubicBezTo>
                  <a:cubicBezTo>
                    <a:pt x="8" y="4"/>
                    <a:pt x="8" y="4"/>
                    <a:pt x="8" y="4"/>
                  </a:cubicBezTo>
                  <a:cubicBezTo>
                    <a:pt x="6" y="4"/>
                    <a:pt x="4" y="5"/>
                    <a:pt x="3" y="6"/>
                  </a:cubicBezTo>
                  <a:cubicBezTo>
                    <a:pt x="2" y="7"/>
                    <a:pt x="1" y="9"/>
                    <a:pt x="1" y="11"/>
                  </a:cubicBezTo>
                  <a:cubicBezTo>
                    <a:pt x="1" y="13"/>
                    <a:pt x="2" y="15"/>
                    <a:pt x="3" y="16"/>
                  </a:cubicBezTo>
                  <a:cubicBezTo>
                    <a:pt x="5" y="17"/>
                    <a:pt x="6" y="18"/>
                    <a:pt x="9" y="19"/>
                  </a:cubicBezTo>
                  <a:cubicBezTo>
                    <a:pt x="10" y="20"/>
                    <a:pt x="11" y="20"/>
                    <a:pt x="12" y="21"/>
                  </a:cubicBezTo>
                  <a:cubicBezTo>
                    <a:pt x="13" y="22"/>
                    <a:pt x="13" y="22"/>
                    <a:pt x="13" y="23"/>
                  </a:cubicBezTo>
                  <a:cubicBezTo>
                    <a:pt x="13" y="24"/>
                    <a:pt x="12" y="25"/>
                    <a:pt x="12" y="26"/>
                  </a:cubicBezTo>
                  <a:cubicBezTo>
                    <a:pt x="11" y="26"/>
                    <a:pt x="11" y="27"/>
                    <a:pt x="9" y="27"/>
                  </a:cubicBezTo>
                  <a:cubicBezTo>
                    <a:pt x="8" y="27"/>
                    <a:pt x="7" y="26"/>
                    <a:pt x="7" y="26"/>
                  </a:cubicBezTo>
                  <a:cubicBezTo>
                    <a:pt x="6" y="25"/>
                    <a:pt x="6" y="24"/>
                    <a:pt x="6" y="22"/>
                  </a:cubicBezTo>
                  <a:cubicBezTo>
                    <a:pt x="6" y="22"/>
                    <a:pt x="5" y="22"/>
                    <a:pt x="5" y="22"/>
                  </a:cubicBezTo>
                  <a:cubicBezTo>
                    <a:pt x="1" y="22"/>
                    <a:pt x="1" y="22"/>
                    <a:pt x="1" y="22"/>
                  </a:cubicBezTo>
                  <a:cubicBezTo>
                    <a:pt x="1" y="22"/>
                    <a:pt x="0" y="22"/>
                    <a:pt x="0" y="22"/>
                  </a:cubicBezTo>
                  <a:cubicBezTo>
                    <a:pt x="0" y="23"/>
                    <a:pt x="0" y="23"/>
                    <a:pt x="0" y="23"/>
                  </a:cubicBezTo>
                  <a:cubicBezTo>
                    <a:pt x="1" y="25"/>
                    <a:pt x="1" y="27"/>
                    <a:pt x="3" y="28"/>
                  </a:cubicBezTo>
                  <a:cubicBezTo>
                    <a:pt x="4" y="30"/>
                    <a:pt x="6" y="30"/>
                    <a:pt x="8" y="31"/>
                  </a:cubicBezTo>
                  <a:cubicBezTo>
                    <a:pt x="8" y="31"/>
                    <a:pt x="8" y="31"/>
                    <a:pt x="8" y="31"/>
                  </a:cubicBezTo>
                  <a:cubicBezTo>
                    <a:pt x="8" y="34"/>
                    <a:pt x="8" y="34"/>
                    <a:pt x="8" y="34"/>
                  </a:cubicBezTo>
                  <a:cubicBezTo>
                    <a:pt x="8" y="34"/>
                    <a:pt x="8" y="34"/>
                    <a:pt x="8" y="34"/>
                  </a:cubicBezTo>
                  <a:cubicBezTo>
                    <a:pt x="11" y="34"/>
                    <a:pt x="11" y="34"/>
                    <a:pt x="11" y="34"/>
                  </a:cubicBezTo>
                  <a:cubicBezTo>
                    <a:pt x="11" y="34"/>
                    <a:pt x="11" y="34"/>
                    <a:pt x="11" y="34"/>
                  </a:cubicBezTo>
                  <a:cubicBezTo>
                    <a:pt x="11" y="31"/>
                    <a:pt x="11" y="31"/>
                    <a:pt x="11" y="31"/>
                  </a:cubicBezTo>
                  <a:cubicBezTo>
                    <a:pt x="11" y="31"/>
                    <a:pt x="11" y="31"/>
                    <a:pt x="11" y="31"/>
                  </a:cubicBezTo>
                  <a:cubicBezTo>
                    <a:pt x="13" y="30"/>
                    <a:pt x="15" y="30"/>
                    <a:pt x="16" y="28"/>
                  </a:cubicBezTo>
                  <a:cubicBezTo>
                    <a:pt x="17" y="27"/>
                    <a:pt x="18" y="25"/>
                    <a:pt x="18" y="23"/>
                  </a:cubicBezTo>
                  <a:cubicBezTo>
                    <a:pt x="18" y="21"/>
                    <a:pt x="17" y="20"/>
                    <a:pt x="16" y="18"/>
                  </a:cubicBezTo>
                  <a:cubicBezTo>
                    <a:pt x="15" y="17"/>
                    <a:pt x="13" y="16"/>
                    <a:pt x="10"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5"/>
            <p:cNvSpPr>
              <a:spLocks/>
            </p:cNvSpPr>
            <p:nvPr/>
          </p:nvSpPr>
          <p:spPr bwMode="auto">
            <a:xfrm>
              <a:off x="8175626" y="1241425"/>
              <a:ext cx="130175" cy="314325"/>
            </a:xfrm>
            <a:custGeom>
              <a:avLst/>
              <a:gdLst>
                <a:gd name="T0" fmla="*/ 0 w 24"/>
                <a:gd name="T1" fmla="*/ 1 h 58"/>
                <a:gd name="T2" fmla="*/ 0 w 24"/>
                <a:gd name="T3" fmla="*/ 55 h 58"/>
                <a:gd name="T4" fmla="*/ 3 w 24"/>
                <a:gd name="T5" fmla="*/ 58 h 58"/>
                <a:gd name="T6" fmla="*/ 22 w 24"/>
                <a:gd name="T7" fmla="*/ 58 h 58"/>
                <a:gd name="T8" fmla="*/ 24 w 24"/>
                <a:gd name="T9" fmla="*/ 55 h 58"/>
                <a:gd name="T10" fmla="*/ 24 w 24"/>
                <a:gd name="T11" fmla="*/ 15 h 58"/>
                <a:gd name="T12" fmla="*/ 24 w 24"/>
                <a:gd name="T13" fmla="*/ 15 h 58"/>
                <a:gd name="T14" fmla="*/ 7 w 24"/>
                <a:gd name="T15" fmla="*/ 6 h 58"/>
                <a:gd name="T16" fmla="*/ 2 w 24"/>
                <a:gd name="T17" fmla="*/ 0 h 58"/>
                <a:gd name="T18" fmla="*/ 0 w 24"/>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8">
                  <a:moveTo>
                    <a:pt x="0" y="1"/>
                  </a:moveTo>
                  <a:cubicBezTo>
                    <a:pt x="0" y="55"/>
                    <a:pt x="0" y="55"/>
                    <a:pt x="0" y="55"/>
                  </a:cubicBezTo>
                  <a:cubicBezTo>
                    <a:pt x="0" y="57"/>
                    <a:pt x="1" y="58"/>
                    <a:pt x="3" y="58"/>
                  </a:cubicBezTo>
                  <a:cubicBezTo>
                    <a:pt x="22" y="58"/>
                    <a:pt x="22" y="58"/>
                    <a:pt x="22" y="58"/>
                  </a:cubicBezTo>
                  <a:cubicBezTo>
                    <a:pt x="23" y="58"/>
                    <a:pt x="24" y="57"/>
                    <a:pt x="24" y="55"/>
                  </a:cubicBezTo>
                  <a:cubicBezTo>
                    <a:pt x="24" y="15"/>
                    <a:pt x="24" y="15"/>
                    <a:pt x="24" y="15"/>
                  </a:cubicBezTo>
                  <a:cubicBezTo>
                    <a:pt x="24" y="15"/>
                    <a:pt x="24" y="15"/>
                    <a:pt x="24" y="15"/>
                  </a:cubicBezTo>
                  <a:cubicBezTo>
                    <a:pt x="17" y="13"/>
                    <a:pt x="12" y="10"/>
                    <a:pt x="7" y="6"/>
                  </a:cubicBezTo>
                  <a:cubicBezTo>
                    <a:pt x="6" y="5"/>
                    <a:pt x="3" y="2"/>
                    <a:pt x="2" y="0"/>
                  </a:cubicBezTo>
                  <a:cubicBezTo>
                    <a:pt x="1" y="0"/>
                    <a:pt x="0" y="0"/>
                    <a:pt x="0" y="1"/>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66"/>
            <p:cNvSpPr>
              <a:spLocks/>
            </p:cNvSpPr>
            <p:nvPr/>
          </p:nvSpPr>
          <p:spPr bwMode="auto">
            <a:xfrm>
              <a:off x="8391526" y="1306513"/>
              <a:ext cx="130175" cy="249238"/>
            </a:xfrm>
            <a:custGeom>
              <a:avLst/>
              <a:gdLst>
                <a:gd name="T0" fmla="*/ 19 w 24"/>
                <a:gd name="T1" fmla="*/ 11 h 46"/>
                <a:gd name="T2" fmla="*/ 14 w 24"/>
                <a:gd name="T3" fmla="*/ 2 h 46"/>
                <a:gd name="T4" fmla="*/ 12 w 24"/>
                <a:gd name="T5" fmla="*/ 0 h 46"/>
                <a:gd name="T6" fmla="*/ 1 w 24"/>
                <a:gd name="T7" fmla="*/ 3 h 46"/>
                <a:gd name="T8" fmla="*/ 0 w 24"/>
                <a:gd name="T9" fmla="*/ 5 h 46"/>
                <a:gd name="T10" fmla="*/ 0 w 24"/>
                <a:gd name="T11" fmla="*/ 43 h 46"/>
                <a:gd name="T12" fmla="*/ 2 w 24"/>
                <a:gd name="T13" fmla="*/ 46 h 46"/>
                <a:gd name="T14" fmla="*/ 21 w 24"/>
                <a:gd name="T15" fmla="*/ 46 h 46"/>
                <a:gd name="T16" fmla="*/ 24 w 24"/>
                <a:gd name="T17" fmla="*/ 43 h 46"/>
                <a:gd name="T18" fmla="*/ 24 w 24"/>
                <a:gd name="T19" fmla="*/ 16 h 46"/>
                <a:gd name="T20" fmla="*/ 23 w 24"/>
                <a:gd name="T21" fmla="*/ 15 h 46"/>
                <a:gd name="T22" fmla="*/ 19 w 24"/>
                <a:gd name="T23"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6">
                  <a:moveTo>
                    <a:pt x="19" y="11"/>
                  </a:moveTo>
                  <a:cubicBezTo>
                    <a:pt x="16" y="8"/>
                    <a:pt x="15" y="5"/>
                    <a:pt x="14" y="2"/>
                  </a:cubicBezTo>
                  <a:cubicBezTo>
                    <a:pt x="14" y="1"/>
                    <a:pt x="13" y="0"/>
                    <a:pt x="12" y="0"/>
                  </a:cubicBezTo>
                  <a:cubicBezTo>
                    <a:pt x="9" y="1"/>
                    <a:pt x="4" y="2"/>
                    <a:pt x="1" y="3"/>
                  </a:cubicBezTo>
                  <a:cubicBezTo>
                    <a:pt x="0" y="3"/>
                    <a:pt x="0" y="4"/>
                    <a:pt x="0" y="5"/>
                  </a:cubicBezTo>
                  <a:cubicBezTo>
                    <a:pt x="0" y="43"/>
                    <a:pt x="0" y="43"/>
                    <a:pt x="0" y="43"/>
                  </a:cubicBezTo>
                  <a:cubicBezTo>
                    <a:pt x="0" y="45"/>
                    <a:pt x="1" y="46"/>
                    <a:pt x="2" y="46"/>
                  </a:cubicBezTo>
                  <a:cubicBezTo>
                    <a:pt x="21" y="46"/>
                    <a:pt x="21" y="46"/>
                    <a:pt x="21" y="46"/>
                  </a:cubicBezTo>
                  <a:cubicBezTo>
                    <a:pt x="23" y="46"/>
                    <a:pt x="24" y="45"/>
                    <a:pt x="24" y="43"/>
                  </a:cubicBezTo>
                  <a:cubicBezTo>
                    <a:pt x="24" y="16"/>
                    <a:pt x="24" y="16"/>
                    <a:pt x="24" y="16"/>
                  </a:cubicBezTo>
                  <a:cubicBezTo>
                    <a:pt x="24" y="16"/>
                    <a:pt x="24" y="16"/>
                    <a:pt x="23" y="15"/>
                  </a:cubicBezTo>
                  <a:lnTo>
                    <a:pt x="19" y="11"/>
                  </a:ln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7"/>
            <p:cNvSpPr>
              <a:spLocks noEditPoints="1"/>
            </p:cNvSpPr>
            <p:nvPr/>
          </p:nvSpPr>
          <p:spPr bwMode="auto">
            <a:xfrm>
              <a:off x="8164513" y="915988"/>
              <a:ext cx="573088" cy="579438"/>
            </a:xfrm>
            <a:custGeom>
              <a:avLst/>
              <a:gdLst>
                <a:gd name="T0" fmla="*/ 58 w 106"/>
                <a:gd name="T1" fmla="*/ 13 h 107"/>
                <a:gd name="T2" fmla="*/ 11 w 106"/>
                <a:gd name="T3" fmla="*/ 14 h 107"/>
                <a:gd name="T4" fmla="*/ 10 w 106"/>
                <a:gd name="T5" fmla="*/ 58 h 107"/>
                <a:gd name="T6" fmla="*/ 55 w 106"/>
                <a:gd name="T7" fmla="*/ 62 h 107"/>
                <a:gd name="T8" fmla="*/ 57 w 106"/>
                <a:gd name="T9" fmla="*/ 62 h 107"/>
                <a:gd name="T10" fmla="*/ 63 w 106"/>
                <a:gd name="T11" fmla="*/ 69 h 107"/>
                <a:gd name="T12" fmla="*/ 64 w 106"/>
                <a:gd name="T13" fmla="*/ 70 h 107"/>
                <a:gd name="T14" fmla="*/ 66 w 106"/>
                <a:gd name="T15" fmla="*/ 78 h 107"/>
                <a:gd name="T16" fmla="*/ 91 w 106"/>
                <a:gd name="T17" fmla="*/ 103 h 107"/>
                <a:gd name="T18" fmla="*/ 101 w 106"/>
                <a:gd name="T19" fmla="*/ 104 h 107"/>
                <a:gd name="T20" fmla="*/ 103 w 106"/>
                <a:gd name="T21" fmla="*/ 92 h 107"/>
                <a:gd name="T22" fmla="*/ 77 w 106"/>
                <a:gd name="T23" fmla="*/ 67 h 107"/>
                <a:gd name="T24" fmla="*/ 69 w 106"/>
                <a:gd name="T25" fmla="*/ 64 h 107"/>
                <a:gd name="T26" fmla="*/ 68 w 106"/>
                <a:gd name="T27" fmla="*/ 64 h 107"/>
                <a:gd name="T28" fmla="*/ 62 w 106"/>
                <a:gd name="T29" fmla="*/ 57 h 107"/>
                <a:gd name="T30" fmla="*/ 61 w 106"/>
                <a:gd name="T31" fmla="*/ 56 h 107"/>
                <a:gd name="T32" fmla="*/ 58 w 106"/>
                <a:gd name="T33" fmla="*/ 13 h 107"/>
                <a:gd name="T34" fmla="*/ 17 w 106"/>
                <a:gd name="T35" fmla="*/ 54 h 107"/>
                <a:gd name="T36" fmla="*/ 17 w 106"/>
                <a:gd name="T37" fmla="*/ 18 h 107"/>
                <a:gd name="T38" fmla="*/ 53 w 106"/>
                <a:gd name="T39" fmla="*/ 18 h 107"/>
                <a:gd name="T40" fmla="*/ 53 w 106"/>
                <a:gd name="T41" fmla="*/ 54 h 107"/>
                <a:gd name="T42" fmla="*/ 17 w 106"/>
                <a:gd name="T43"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07">
                  <a:moveTo>
                    <a:pt x="58" y="13"/>
                  </a:moveTo>
                  <a:cubicBezTo>
                    <a:pt x="45" y="0"/>
                    <a:pt x="24" y="0"/>
                    <a:pt x="11" y="14"/>
                  </a:cubicBezTo>
                  <a:cubicBezTo>
                    <a:pt x="0" y="26"/>
                    <a:pt x="0" y="45"/>
                    <a:pt x="10" y="58"/>
                  </a:cubicBezTo>
                  <a:cubicBezTo>
                    <a:pt x="22" y="71"/>
                    <a:pt x="41" y="72"/>
                    <a:pt x="55" y="62"/>
                  </a:cubicBezTo>
                  <a:cubicBezTo>
                    <a:pt x="55" y="62"/>
                    <a:pt x="56" y="62"/>
                    <a:pt x="57" y="62"/>
                  </a:cubicBezTo>
                  <a:cubicBezTo>
                    <a:pt x="63" y="69"/>
                    <a:pt x="63" y="69"/>
                    <a:pt x="63" y="69"/>
                  </a:cubicBezTo>
                  <a:cubicBezTo>
                    <a:pt x="64" y="69"/>
                    <a:pt x="64" y="70"/>
                    <a:pt x="64" y="70"/>
                  </a:cubicBezTo>
                  <a:cubicBezTo>
                    <a:pt x="63" y="73"/>
                    <a:pt x="64" y="76"/>
                    <a:pt x="66" y="78"/>
                  </a:cubicBezTo>
                  <a:cubicBezTo>
                    <a:pt x="91" y="103"/>
                    <a:pt x="91" y="103"/>
                    <a:pt x="91" y="103"/>
                  </a:cubicBezTo>
                  <a:cubicBezTo>
                    <a:pt x="94" y="106"/>
                    <a:pt x="98" y="107"/>
                    <a:pt x="101" y="104"/>
                  </a:cubicBezTo>
                  <a:cubicBezTo>
                    <a:pt x="106" y="102"/>
                    <a:pt x="106" y="95"/>
                    <a:pt x="103" y="92"/>
                  </a:cubicBezTo>
                  <a:cubicBezTo>
                    <a:pt x="77" y="67"/>
                    <a:pt x="77" y="67"/>
                    <a:pt x="77" y="67"/>
                  </a:cubicBezTo>
                  <a:cubicBezTo>
                    <a:pt x="75" y="64"/>
                    <a:pt x="72" y="64"/>
                    <a:pt x="69" y="64"/>
                  </a:cubicBezTo>
                  <a:cubicBezTo>
                    <a:pt x="69" y="65"/>
                    <a:pt x="69" y="64"/>
                    <a:pt x="68" y="64"/>
                  </a:cubicBezTo>
                  <a:cubicBezTo>
                    <a:pt x="62" y="57"/>
                    <a:pt x="62" y="57"/>
                    <a:pt x="62" y="57"/>
                  </a:cubicBezTo>
                  <a:cubicBezTo>
                    <a:pt x="61" y="57"/>
                    <a:pt x="61" y="56"/>
                    <a:pt x="61" y="56"/>
                  </a:cubicBezTo>
                  <a:cubicBezTo>
                    <a:pt x="71" y="43"/>
                    <a:pt x="70" y="24"/>
                    <a:pt x="58" y="13"/>
                  </a:cubicBezTo>
                  <a:close/>
                  <a:moveTo>
                    <a:pt x="17" y="54"/>
                  </a:moveTo>
                  <a:cubicBezTo>
                    <a:pt x="7" y="44"/>
                    <a:pt x="7" y="28"/>
                    <a:pt x="17" y="18"/>
                  </a:cubicBezTo>
                  <a:cubicBezTo>
                    <a:pt x="27" y="8"/>
                    <a:pt x="43" y="8"/>
                    <a:pt x="53" y="18"/>
                  </a:cubicBezTo>
                  <a:cubicBezTo>
                    <a:pt x="64" y="28"/>
                    <a:pt x="64" y="44"/>
                    <a:pt x="53" y="54"/>
                  </a:cubicBezTo>
                  <a:cubicBezTo>
                    <a:pt x="43" y="64"/>
                    <a:pt x="27" y="64"/>
                    <a:pt x="17" y="5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8"/>
            <p:cNvSpPr>
              <a:spLocks/>
            </p:cNvSpPr>
            <p:nvPr/>
          </p:nvSpPr>
          <p:spPr bwMode="auto">
            <a:xfrm>
              <a:off x="7964488" y="1165225"/>
              <a:ext cx="130175" cy="390525"/>
            </a:xfrm>
            <a:custGeom>
              <a:avLst/>
              <a:gdLst>
                <a:gd name="T0" fmla="*/ 23 w 24"/>
                <a:gd name="T1" fmla="*/ 0 h 72"/>
                <a:gd name="T2" fmla="*/ 1 w 24"/>
                <a:gd name="T3" fmla="*/ 0 h 72"/>
                <a:gd name="T4" fmla="*/ 0 w 24"/>
                <a:gd name="T5" fmla="*/ 1 h 72"/>
                <a:gd name="T6" fmla="*/ 0 w 24"/>
                <a:gd name="T7" fmla="*/ 35 h 72"/>
                <a:gd name="T8" fmla="*/ 0 w 24"/>
                <a:gd name="T9" fmla="*/ 37 h 72"/>
                <a:gd name="T10" fmla="*/ 0 w 24"/>
                <a:gd name="T11" fmla="*/ 70 h 72"/>
                <a:gd name="T12" fmla="*/ 1 w 24"/>
                <a:gd name="T13" fmla="*/ 72 h 72"/>
                <a:gd name="T14" fmla="*/ 23 w 24"/>
                <a:gd name="T15" fmla="*/ 72 h 72"/>
                <a:gd name="T16" fmla="*/ 24 w 24"/>
                <a:gd name="T17" fmla="*/ 70 h 72"/>
                <a:gd name="T18" fmla="*/ 24 w 24"/>
                <a:gd name="T19" fmla="*/ 37 h 72"/>
                <a:gd name="T20" fmla="*/ 24 w 24"/>
                <a:gd name="T21" fmla="*/ 35 h 72"/>
                <a:gd name="T22" fmla="*/ 24 w 24"/>
                <a:gd name="T23" fmla="*/ 1 h 72"/>
                <a:gd name="T24" fmla="*/ 23 w 24"/>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72">
                  <a:moveTo>
                    <a:pt x="23" y="0"/>
                  </a:moveTo>
                  <a:cubicBezTo>
                    <a:pt x="1" y="0"/>
                    <a:pt x="1" y="0"/>
                    <a:pt x="1" y="0"/>
                  </a:cubicBezTo>
                  <a:cubicBezTo>
                    <a:pt x="0" y="0"/>
                    <a:pt x="0" y="1"/>
                    <a:pt x="0" y="1"/>
                  </a:cubicBezTo>
                  <a:cubicBezTo>
                    <a:pt x="0" y="35"/>
                    <a:pt x="0" y="35"/>
                    <a:pt x="0" y="35"/>
                  </a:cubicBezTo>
                  <a:cubicBezTo>
                    <a:pt x="0" y="37"/>
                    <a:pt x="0" y="37"/>
                    <a:pt x="0" y="37"/>
                  </a:cubicBezTo>
                  <a:cubicBezTo>
                    <a:pt x="0" y="70"/>
                    <a:pt x="0" y="70"/>
                    <a:pt x="0" y="70"/>
                  </a:cubicBezTo>
                  <a:cubicBezTo>
                    <a:pt x="0" y="71"/>
                    <a:pt x="0" y="72"/>
                    <a:pt x="1" y="72"/>
                  </a:cubicBezTo>
                  <a:cubicBezTo>
                    <a:pt x="23" y="72"/>
                    <a:pt x="23" y="72"/>
                    <a:pt x="23" y="72"/>
                  </a:cubicBezTo>
                  <a:cubicBezTo>
                    <a:pt x="23" y="72"/>
                    <a:pt x="24" y="71"/>
                    <a:pt x="24" y="70"/>
                  </a:cubicBezTo>
                  <a:cubicBezTo>
                    <a:pt x="24" y="37"/>
                    <a:pt x="24" y="37"/>
                    <a:pt x="24" y="37"/>
                  </a:cubicBezTo>
                  <a:cubicBezTo>
                    <a:pt x="24" y="35"/>
                    <a:pt x="24" y="35"/>
                    <a:pt x="24" y="35"/>
                  </a:cubicBezTo>
                  <a:cubicBezTo>
                    <a:pt x="24" y="1"/>
                    <a:pt x="24" y="1"/>
                    <a:pt x="24" y="1"/>
                  </a:cubicBezTo>
                  <a:cubicBezTo>
                    <a:pt x="24" y="1"/>
                    <a:pt x="23"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9"/>
            <p:cNvSpPr>
              <a:spLocks/>
            </p:cNvSpPr>
            <p:nvPr/>
          </p:nvSpPr>
          <p:spPr bwMode="auto">
            <a:xfrm>
              <a:off x="7694613" y="889000"/>
              <a:ext cx="876300" cy="731838"/>
            </a:xfrm>
            <a:custGeom>
              <a:avLst/>
              <a:gdLst>
                <a:gd name="T0" fmla="*/ 160 w 162"/>
                <a:gd name="T1" fmla="*/ 131 h 135"/>
                <a:gd name="T2" fmla="*/ 7 w 162"/>
                <a:gd name="T3" fmla="*/ 131 h 135"/>
                <a:gd name="T4" fmla="*/ 4 w 162"/>
                <a:gd name="T5" fmla="*/ 128 h 135"/>
                <a:gd name="T6" fmla="*/ 4 w 162"/>
                <a:gd name="T7" fmla="*/ 79 h 135"/>
                <a:gd name="T8" fmla="*/ 4 w 162"/>
                <a:gd name="T9" fmla="*/ 72 h 135"/>
                <a:gd name="T10" fmla="*/ 4 w 162"/>
                <a:gd name="T11" fmla="*/ 2 h 135"/>
                <a:gd name="T12" fmla="*/ 2 w 162"/>
                <a:gd name="T13" fmla="*/ 0 h 135"/>
                <a:gd name="T14" fmla="*/ 0 w 162"/>
                <a:gd name="T15" fmla="*/ 2 h 135"/>
                <a:gd name="T16" fmla="*/ 0 w 162"/>
                <a:gd name="T17" fmla="*/ 72 h 135"/>
                <a:gd name="T18" fmla="*/ 0 w 162"/>
                <a:gd name="T19" fmla="*/ 79 h 135"/>
                <a:gd name="T20" fmla="*/ 0 w 162"/>
                <a:gd name="T21" fmla="*/ 133 h 135"/>
                <a:gd name="T22" fmla="*/ 2 w 162"/>
                <a:gd name="T23" fmla="*/ 135 h 135"/>
                <a:gd name="T24" fmla="*/ 160 w 162"/>
                <a:gd name="T25" fmla="*/ 135 h 135"/>
                <a:gd name="T26" fmla="*/ 162 w 162"/>
                <a:gd name="T27" fmla="*/ 133 h 135"/>
                <a:gd name="T28" fmla="*/ 160 w 162"/>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35">
                  <a:moveTo>
                    <a:pt x="160" y="131"/>
                  </a:moveTo>
                  <a:cubicBezTo>
                    <a:pt x="7" y="131"/>
                    <a:pt x="7" y="131"/>
                    <a:pt x="7" y="131"/>
                  </a:cubicBezTo>
                  <a:cubicBezTo>
                    <a:pt x="5" y="131"/>
                    <a:pt x="4" y="130"/>
                    <a:pt x="4" y="128"/>
                  </a:cubicBezTo>
                  <a:cubicBezTo>
                    <a:pt x="4" y="79"/>
                    <a:pt x="4" y="79"/>
                    <a:pt x="4" y="79"/>
                  </a:cubicBezTo>
                  <a:cubicBezTo>
                    <a:pt x="4" y="72"/>
                    <a:pt x="4" y="72"/>
                    <a:pt x="4" y="72"/>
                  </a:cubicBezTo>
                  <a:cubicBezTo>
                    <a:pt x="4" y="2"/>
                    <a:pt x="4" y="2"/>
                    <a:pt x="4" y="2"/>
                  </a:cubicBezTo>
                  <a:cubicBezTo>
                    <a:pt x="4" y="1"/>
                    <a:pt x="3" y="0"/>
                    <a:pt x="2" y="0"/>
                  </a:cubicBezTo>
                  <a:cubicBezTo>
                    <a:pt x="1" y="0"/>
                    <a:pt x="0" y="1"/>
                    <a:pt x="0" y="2"/>
                  </a:cubicBezTo>
                  <a:cubicBezTo>
                    <a:pt x="0" y="72"/>
                    <a:pt x="0" y="72"/>
                    <a:pt x="0" y="72"/>
                  </a:cubicBezTo>
                  <a:cubicBezTo>
                    <a:pt x="0" y="79"/>
                    <a:pt x="0" y="79"/>
                    <a:pt x="0" y="79"/>
                  </a:cubicBezTo>
                  <a:cubicBezTo>
                    <a:pt x="0" y="133"/>
                    <a:pt x="0" y="133"/>
                    <a:pt x="0" y="133"/>
                  </a:cubicBezTo>
                  <a:cubicBezTo>
                    <a:pt x="0" y="134"/>
                    <a:pt x="1" y="135"/>
                    <a:pt x="2" y="135"/>
                  </a:cubicBezTo>
                  <a:cubicBezTo>
                    <a:pt x="160" y="135"/>
                    <a:pt x="160" y="135"/>
                    <a:pt x="160" y="135"/>
                  </a:cubicBezTo>
                  <a:cubicBezTo>
                    <a:pt x="161" y="135"/>
                    <a:pt x="162" y="134"/>
                    <a:pt x="162" y="133"/>
                  </a:cubicBezTo>
                  <a:cubicBezTo>
                    <a:pt x="162" y="132"/>
                    <a:pt x="161" y="131"/>
                    <a:pt x="160"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0"/>
            <p:cNvSpPr>
              <a:spLocks/>
            </p:cNvSpPr>
            <p:nvPr/>
          </p:nvSpPr>
          <p:spPr bwMode="auto">
            <a:xfrm>
              <a:off x="7753351" y="927100"/>
              <a:ext cx="130175" cy="628650"/>
            </a:xfrm>
            <a:custGeom>
              <a:avLst/>
              <a:gdLst>
                <a:gd name="T0" fmla="*/ 23 w 24"/>
                <a:gd name="T1" fmla="*/ 0 h 116"/>
                <a:gd name="T2" fmla="*/ 1 w 24"/>
                <a:gd name="T3" fmla="*/ 0 h 116"/>
                <a:gd name="T4" fmla="*/ 0 w 24"/>
                <a:gd name="T5" fmla="*/ 1 h 116"/>
                <a:gd name="T6" fmla="*/ 0 w 24"/>
                <a:gd name="T7" fmla="*/ 30 h 116"/>
                <a:gd name="T8" fmla="*/ 0 w 24"/>
                <a:gd name="T9" fmla="*/ 35 h 116"/>
                <a:gd name="T10" fmla="*/ 0 w 24"/>
                <a:gd name="T11" fmla="*/ 36 h 116"/>
                <a:gd name="T12" fmla="*/ 0 w 24"/>
                <a:gd name="T13" fmla="*/ 58 h 116"/>
                <a:gd name="T14" fmla="*/ 0 w 24"/>
                <a:gd name="T15" fmla="*/ 64 h 116"/>
                <a:gd name="T16" fmla="*/ 0 w 24"/>
                <a:gd name="T17" fmla="*/ 65 h 116"/>
                <a:gd name="T18" fmla="*/ 0 w 24"/>
                <a:gd name="T19" fmla="*/ 65 h 116"/>
                <a:gd name="T20" fmla="*/ 0 w 24"/>
                <a:gd name="T21" fmla="*/ 79 h 116"/>
                <a:gd name="T22" fmla="*/ 0 w 24"/>
                <a:gd name="T23" fmla="*/ 81 h 116"/>
                <a:gd name="T24" fmla="*/ 0 w 24"/>
                <a:gd name="T25" fmla="*/ 87 h 116"/>
                <a:gd name="T26" fmla="*/ 0 w 24"/>
                <a:gd name="T27" fmla="*/ 114 h 116"/>
                <a:gd name="T28" fmla="*/ 1 w 24"/>
                <a:gd name="T29" fmla="*/ 116 h 116"/>
                <a:gd name="T30" fmla="*/ 23 w 24"/>
                <a:gd name="T31" fmla="*/ 116 h 116"/>
                <a:gd name="T32" fmla="*/ 24 w 24"/>
                <a:gd name="T33" fmla="*/ 114 h 116"/>
                <a:gd name="T34" fmla="*/ 24 w 24"/>
                <a:gd name="T35" fmla="*/ 87 h 116"/>
                <a:gd name="T36" fmla="*/ 24 w 24"/>
                <a:gd name="T37" fmla="*/ 81 h 116"/>
                <a:gd name="T38" fmla="*/ 24 w 24"/>
                <a:gd name="T39" fmla="*/ 79 h 116"/>
                <a:gd name="T40" fmla="*/ 24 w 24"/>
                <a:gd name="T41" fmla="*/ 65 h 116"/>
                <a:gd name="T42" fmla="*/ 24 w 24"/>
                <a:gd name="T43" fmla="*/ 65 h 116"/>
                <a:gd name="T44" fmla="*/ 24 w 24"/>
                <a:gd name="T45" fmla="*/ 64 h 116"/>
                <a:gd name="T46" fmla="*/ 24 w 24"/>
                <a:gd name="T47" fmla="*/ 58 h 116"/>
                <a:gd name="T48" fmla="*/ 24 w 24"/>
                <a:gd name="T49" fmla="*/ 36 h 116"/>
                <a:gd name="T50" fmla="*/ 24 w 24"/>
                <a:gd name="T51" fmla="*/ 35 h 116"/>
                <a:gd name="T52" fmla="*/ 24 w 24"/>
                <a:gd name="T53" fmla="*/ 30 h 116"/>
                <a:gd name="T54" fmla="*/ 24 w 24"/>
                <a:gd name="T55" fmla="*/ 1 h 116"/>
                <a:gd name="T56" fmla="*/ 23 w 24"/>
                <a:gd name="T5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116">
                  <a:moveTo>
                    <a:pt x="23" y="0"/>
                  </a:moveTo>
                  <a:cubicBezTo>
                    <a:pt x="1" y="0"/>
                    <a:pt x="1" y="0"/>
                    <a:pt x="1" y="0"/>
                  </a:cubicBezTo>
                  <a:cubicBezTo>
                    <a:pt x="1" y="0"/>
                    <a:pt x="0" y="0"/>
                    <a:pt x="0" y="1"/>
                  </a:cubicBezTo>
                  <a:cubicBezTo>
                    <a:pt x="0" y="30"/>
                    <a:pt x="0" y="30"/>
                    <a:pt x="0" y="30"/>
                  </a:cubicBezTo>
                  <a:cubicBezTo>
                    <a:pt x="0" y="35"/>
                    <a:pt x="0" y="35"/>
                    <a:pt x="0" y="35"/>
                  </a:cubicBezTo>
                  <a:cubicBezTo>
                    <a:pt x="0" y="36"/>
                    <a:pt x="0" y="36"/>
                    <a:pt x="0" y="36"/>
                  </a:cubicBezTo>
                  <a:cubicBezTo>
                    <a:pt x="0" y="58"/>
                    <a:pt x="0" y="58"/>
                    <a:pt x="0" y="58"/>
                  </a:cubicBezTo>
                  <a:cubicBezTo>
                    <a:pt x="0" y="64"/>
                    <a:pt x="0" y="64"/>
                    <a:pt x="0" y="64"/>
                  </a:cubicBezTo>
                  <a:cubicBezTo>
                    <a:pt x="0" y="65"/>
                    <a:pt x="0" y="65"/>
                    <a:pt x="0" y="65"/>
                  </a:cubicBezTo>
                  <a:cubicBezTo>
                    <a:pt x="0" y="65"/>
                    <a:pt x="0" y="65"/>
                    <a:pt x="0" y="65"/>
                  </a:cubicBezTo>
                  <a:cubicBezTo>
                    <a:pt x="0" y="79"/>
                    <a:pt x="0" y="79"/>
                    <a:pt x="0" y="79"/>
                  </a:cubicBezTo>
                  <a:cubicBezTo>
                    <a:pt x="0" y="81"/>
                    <a:pt x="0" y="81"/>
                    <a:pt x="0" y="81"/>
                  </a:cubicBezTo>
                  <a:cubicBezTo>
                    <a:pt x="0" y="87"/>
                    <a:pt x="0" y="87"/>
                    <a:pt x="0" y="87"/>
                  </a:cubicBezTo>
                  <a:cubicBezTo>
                    <a:pt x="0" y="114"/>
                    <a:pt x="0" y="114"/>
                    <a:pt x="0" y="114"/>
                  </a:cubicBezTo>
                  <a:cubicBezTo>
                    <a:pt x="0" y="115"/>
                    <a:pt x="1" y="116"/>
                    <a:pt x="1" y="116"/>
                  </a:cubicBezTo>
                  <a:cubicBezTo>
                    <a:pt x="23" y="116"/>
                    <a:pt x="23" y="116"/>
                    <a:pt x="23" y="116"/>
                  </a:cubicBezTo>
                  <a:cubicBezTo>
                    <a:pt x="24" y="116"/>
                    <a:pt x="24" y="115"/>
                    <a:pt x="24" y="114"/>
                  </a:cubicBezTo>
                  <a:cubicBezTo>
                    <a:pt x="24" y="87"/>
                    <a:pt x="24" y="87"/>
                    <a:pt x="24" y="87"/>
                  </a:cubicBezTo>
                  <a:cubicBezTo>
                    <a:pt x="24" y="81"/>
                    <a:pt x="24" y="81"/>
                    <a:pt x="24" y="81"/>
                  </a:cubicBezTo>
                  <a:cubicBezTo>
                    <a:pt x="24" y="79"/>
                    <a:pt x="24" y="79"/>
                    <a:pt x="24" y="79"/>
                  </a:cubicBezTo>
                  <a:cubicBezTo>
                    <a:pt x="24" y="65"/>
                    <a:pt x="24" y="65"/>
                    <a:pt x="24" y="65"/>
                  </a:cubicBezTo>
                  <a:cubicBezTo>
                    <a:pt x="24" y="65"/>
                    <a:pt x="24" y="65"/>
                    <a:pt x="24" y="65"/>
                  </a:cubicBezTo>
                  <a:cubicBezTo>
                    <a:pt x="24" y="64"/>
                    <a:pt x="24" y="64"/>
                    <a:pt x="24" y="64"/>
                  </a:cubicBezTo>
                  <a:cubicBezTo>
                    <a:pt x="24" y="58"/>
                    <a:pt x="24" y="58"/>
                    <a:pt x="24" y="58"/>
                  </a:cubicBezTo>
                  <a:cubicBezTo>
                    <a:pt x="24" y="36"/>
                    <a:pt x="24" y="36"/>
                    <a:pt x="24" y="36"/>
                  </a:cubicBezTo>
                  <a:cubicBezTo>
                    <a:pt x="24" y="35"/>
                    <a:pt x="24" y="35"/>
                    <a:pt x="24" y="35"/>
                  </a:cubicBezTo>
                  <a:cubicBezTo>
                    <a:pt x="24" y="30"/>
                    <a:pt x="24" y="30"/>
                    <a:pt x="24" y="30"/>
                  </a:cubicBezTo>
                  <a:cubicBezTo>
                    <a:pt x="24" y="1"/>
                    <a:pt x="24" y="1"/>
                    <a:pt x="24" y="1"/>
                  </a:cubicBezTo>
                  <a:cubicBezTo>
                    <a:pt x="24" y="0"/>
                    <a:pt x="24"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2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60F35-9DF9-4078-8390-783F39EEB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8708" y="541292"/>
            <a:ext cx="3316024" cy="2487018"/>
          </a:xfrm>
          <a:prstGeom prst="rect">
            <a:avLst/>
          </a:prstGeom>
        </p:spPr>
      </p:pic>
      <p:sp>
        <p:nvSpPr>
          <p:cNvPr id="4" name="Rectangle 3">
            <a:extLst>
              <a:ext uri="{FF2B5EF4-FFF2-40B4-BE49-F238E27FC236}">
                <a16:creationId xmlns:a16="http://schemas.microsoft.com/office/drawing/2014/main" id="{A77B2884-F19E-441D-AD3E-2841CB3D3072}"/>
              </a:ext>
            </a:extLst>
          </p:cNvPr>
          <p:cNvSpPr/>
          <p:nvPr/>
        </p:nvSpPr>
        <p:spPr>
          <a:xfrm>
            <a:off x="262161" y="707796"/>
            <a:ext cx="11593288" cy="4647426"/>
          </a:xfrm>
          <a:prstGeom prst="rect">
            <a:avLst/>
          </a:prstGeom>
        </p:spPr>
        <p:txBody>
          <a:bodyPr wrap="square">
            <a:spAutoFit/>
          </a:bodyPr>
          <a:lstStyle/>
          <a:p>
            <a:r>
              <a:rPr lang="en-IN" sz="1400" b="1" i="1" dirty="0">
                <a:cs typeface="Arial" panose="020B0604020202020204" pitchFamily="34" charset="0"/>
              </a:rPr>
              <a:t>The </a:t>
            </a:r>
            <a:r>
              <a:rPr lang="en-IN" sz="1400" b="1" i="1" dirty="0" err="1">
                <a:cs typeface="Arial" panose="020B0604020202020204" pitchFamily="34" charset="0"/>
              </a:rPr>
              <a:t>adstock</a:t>
            </a:r>
            <a:r>
              <a:rPr lang="en-IN" sz="1400" b="1" i="1" dirty="0">
                <a:cs typeface="Arial" panose="020B0604020202020204" pitchFamily="34" charset="0"/>
              </a:rPr>
              <a:t> graph shows the following:</a:t>
            </a:r>
          </a:p>
          <a:p>
            <a:endParaRPr lang="en-IN" sz="1200" b="1" dirty="0">
              <a:cs typeface="Arial" panose="020B0604020202020204" pitchFamily="34" charset="0"/>
            </a:endParaRPr>
          </a:p>
          <a:p>
            <a:endParaRPr lang="en-IN" sz="1200" dirty="0">
              <a:cs typeface="Arial" panose="020B0604020202020204" pitchFamily="34" charset="0"/>
            </a:endParaRPr>
          </a:p>
          <a:p>
            <a:pPr marL="228600" indent="-228600" fontAlgn="base">
              <a:spcBef>
                <a:spcPct val="0"/>
              </a:spcBef>
              <a:spcAft>
                <a:spcPct val="0"/>
              </a:spcAft>
              <a:buAutoNum type="arabicPeriod"/>
              <a:defRPr/>
            </a:pPr>
            <a:r>
              <a:rPr lang="en-IN" sz="1300" dirty="0">
                <a:cs typeface="Arial" panose="020B0604020202020204" pitchFamily="34" charset="0"/>
              </a:rPr>
              <a:t>For TV adds </a:t>
            </a:r>
            <a:r>
              <a:rPr lang="en-IN" sz="1300" dirty="0" err="1">
                <a:cs typeface="Arial" panose="020B0604020202020204" pitchFamily="34" charset="0"/>
              </a:rPr>
              <a:t>adstock</a:t>
            </a:r>
            <a:r>
              <a:rPr lang="en-IN" sz="1300" dirty="0">
                <a:cs typeface="Arial" panose="020B0604020202020204" pitchFamily="34" charset="0"/>
              </a:rPr>
              <a:t> effect has an increasing trend but after April month the </a:t>
            </a:r>
            <a:r>
              <a:rPr lang="en-IN" sz="1300" dirty="0" err="1">
                <a:cs typeface="Arial" panose="020B0604020202020204" pitchFamily="34" charset="0"/>
              </a:rPr>
              <a:t>adstock</a:t>
            </a:r>
            <a:r>
              <a:rPr lang="en-IN" sz="1300" dirty="0">
                <a:cs typeface="Arial" panose="020B0604020202020204" pitchFamily="34" charset="0"/>
              </a:rPr>
              <a:t> effect comes down</a:t>
            </a:r>
          </a:p>
          <a:p>
            <a:pPr marL="228600" indent="-228600" fontAlgn="base">
              <a:spcBef>
                <a:spcPct val="0"/>
              </a:spcBef>
              <a:spcAft>
                <a:spcPct val="0"/>
              </a:spcAft>
              <a:buAutoNum type="arabicPeriod"/>
              <a:defRPr/>
            </a:pPr>
            <a:endParaRPr lang="en-IN" sz="1300" dirty="0">
              <a:cs typeface="Arial" panose="020B0604020202020204" pitchFamily="34" charset="0"/>
            </a:endParaRPr>
          </a:p>
          <a:p>
            <a:pPr marL="228600" indent="-228600" fontAlgn="base">
              <a:spcBef>
                <a:spcPct val="0"/>
              </a:spcBef>
              <a:spcAft>
                <a:spcPct val="0"/>
              </a:spcAft>
              <a:buAutoNum type="arabicPeriod"/>
              <a:defRPr/>
            </a:pPr>
            <a:r>
              <a:rPr lang="en-IN" sz="1300" dirty="0">
                <a:cs typeface="Arial" panose="020B0604020202020204" pitchFamily="34" charset="0"/>
              </a:rPr>
              <a:t>For Digital effects </a:t>
            </a:r>
            <a:r>
              <a:rPr lang="en-IN" sz="1300" dirty="0" err="1">
                <a:cs typeface="Arial" panose="020B0604020202020204" pitchFamily="34" charset="0"/>
              </a:rPr>
              <a:t>adstock</a:t>
            </a:r>
            <a:r>
              <a:rPr lang="en-IN" sz="1300" dirty="0">
                <a:cs typeface="Arial" panose="020B0604020202020204" pitchFamily="34" charset="0"/>
              </a:rPr>
              <a:t> is highest during month 3 to 4 i.e. September to October </a:t>
            </a:r>
            <a:r>
              <a:rPr lang="en-US" sz="1300" dirty="0">
                <a:cs typeface="Arial" panose="020B0604020202020204" pitchFamily="34" charset="0"/>
              </a:rPr>
              <a:t>which is during sales time </a:t>
            </a:r>
          </a:p>
          <a:p>
            <a:pPr fontAlgn="base">
              <a:spcBef>
                <a:spcPct val="0"/>
              </a:spcBef>
              <a:spcAft>
                <a:spcPct val="0"/>
              </a:spcAft>
              <a:defRPr/>
            </a:pPr>
            <a:r>
              <a:rPr lang="en-US" sz="1300" dirty="0">
                <a:cs typeface="Arial" panose="020B0604020202020204" pitchFamily="34" charset="0"/>
              </a:rPr>
              <a:t>       of Dussehra and Diwali . but other wise adstock effect is very low compare to that of TV</a:t>
            </a:r>
          </a:p>
          <a:p>
            <a:pPr fontAlgn="base">
              <a:spcBef>
                <a:spcPct val="0"/>
              </a:spcBef>
              <a:spcAft>
                <a:spcPct val="0"/>
              </a:spcAft>
              <a:defRPr/>
            </a:pPr>
            <a:endParaRPr lang="en-US" sz="1300" dirty="0">
              <a:cs typeface="Arial" panose="020B0604020202020204" pitchFamily="34" charset="0"/>
            </a:endParaRPr>
          </a:p>
          <a:p>
            <a:pPr fontAlgn="base">
              <a:spcBef>
                <a:spcPct val="0"/>
              </a:spcBef>
              <a:spcAft>
                <a:spcPct val="0"/>
              </a:spcAft>
              <a:defRPr/>
            </a:pPr>
            <a:r>
              <a:rPr lang="en-US" sz="1300" dirty="0">
                <a:cs typeface="Arial" panose="020B0604020202020204" pitchFamily="34" charset="0"/>
              </a:rPr>
              <a:t>3.   Sponsorship adstock follows cosine patterns i.e. regular ups and down , peaks are during  Sep, Oct, Dec, Mar and May. </a:t>
            </a:r>
          </a:p>
          <a:p>
            <a:pPr fontAlgn="base">
              <a:spcBef>
                <a:spcPct val="0"/>
              </a:spcBef>
              <a:spcAft>
                <a:spcPct val="0"/>
              </a:spcAft>
              <a:defRPr/>
            </a:pPr>
            <a:r>
              <a:rPr lang="en-US" sz="1300" dirty="0">
                <a:cs typeface="Arial" panose="020B0604020202020204" pitchFamily="34" charset="0"/>
              </a:rPr>
              <a:t>       During festive season has good current effect as well as carry over effect</a:t>
            </a:r>
          </a:p>
          <a:p>
            <a:pPr fontAlgn="base">
              <a:spcBef>
                <a:spcPct val="0"/>
              </a:spcBef>
              <a:spcAft>
                <a:spcPct val="0"/>
              </a:spcAft>
              <a:defRPr/>
            </a:pPr>
            <a:endParaRPr lang="en-US" sz="1300" dirty="0">
              <a:cs typeface="Arial" panose="020B0604020202020204" pitchFamily="34" charset="0"/>
            </a:endParaRPr>
          </a:p>
          <a:p>
            <a:pPr fontAlgn="base">
              <a:spcBef>
                <a:spcPct val="0"/>
              </a:spcBef>
              <a:spcAft>
                <a:spcPct val="0"/>
              </a:spcAft>
              <a:defRPr/>
            </a:pPr>
            <a:r>
              <a:rPr lang="en-US" sz="1300" dirty="0">
                <a:cs typeface="Arial" panose="020B0604020202020204" pitchFamily="34" charset="0"/>
              </a:rPr>
              <a:t>4.   Content based adstock effects is less compare with TV adds and Sponsorship.</a:t>
            </a:r>
          </a:p>
          <a:p>
            <a:pPr marL="342900" indent="-342900" fontAlgn="base">
              <a:spcBef>
                <a:spcPct val="0"/>
              </a:spcBef>
              <a:spcAft>
                <a:spcPct val="0"/>
              </a:spcAft>
              <a:buFont typeface="+mj-lt"/>
              <a:buAutoNum type="arabicPeriod" startAt="3"/>
              <a:defRPr/>
            </a:pPr>
            <a:endParaRPr lang="en-US" sz="1300" dirty="0">
              <a:cs typeface="Arial" panose="020B0604020202020204" pitchFamily="34" charset="0"/>
            </a:endParaRPr>
          </a:p>
          <a:p>
            <a:pPr marL="342900" indent="-342900" fontAlgn="base">
              <a:spcBef>
                <a:spcPct val="0"/>
              </a:spcBef>
              <a:spcAft>
                <a:spcPct val="0"/>
              </a:spcAft>
              <a:buAutoNum type="arabicPeriod" startAt="5"/>
              <a:defRPr/>
            </a:pPr>
            <a:r>
              <a:rPr lang="en-US" sz="1300" dirty="0" err="1">
                <a:cs typeface="Arial" panose="020B0604020202020204" pitchFamily="34" charset="0"/>
              </a:rPr>
              <a:t>Adstock</a:t>
            </a:r>
            <a:r>
              <a:rPr lang="en-US" sz="1300" dirty="0">
                <a:cs typeface="Arial" panose="020B0604020202020204" pitchFamily="34" charset="0"/>
              </a:rPr>
              <a:t> on online marketing has a high value of  current effect from august to October and good carry over effect continues till May 2016.Adstock comes down towards the end of year. Hence Online marketing is a good channel for marketing and it seems to have a good effect on people memory</a:t>
            </a:r>
          </a:p>
          <a:p>
            <a:pPr marL="342900" indent="-342900" fontAlgn="base">
              <a:spcBef>
                <a:spcPct val="0"/>
              </a:spcBef>
              <a:spcAft>
                <a:spcPct val="0"/>
              </a:spcAft>
              <a:buAutoNum type="arabicPeriod" startAt="5"/>
              <a:defRPr/>
            </a:pPr>
            <a:endParaRPr lang="en-US" sz="1300" dirty="0">
              <a:cs typeface="Arial" panose="020B0604020202020204" pitchFamily="34" charset="0"/>
            </a:endParaRPr>
          </a:p>
          <a:p>
            <a:pPr marL="342900" indent="-342900" fontAlgn="base">
              <a:spcBef>
                <a:spcPct val="0"/>
              </a:spcBef>
              <a:spcAft>
                <a:spcPct val="0"/>
              </a:spcAft>
              <a:buAutoNum type="arabicPeriod" startAt="5"/>
              <a:defRPr/>
            </a:pPr>
            <a:r>
              <a:rPr lang="en-US" sz="1300" dirty="0">
                <a:cs typeface="Arial" panose="020B0604020202020204" pitchFamily="34" charset="0"/>
              </a:rPr>
              <a:t>Like Online Marketing adstock on affiliates has a high value of  current effect from august to October and good carry over effect continues till May 2016</a:t>
            </a:r>
          </a:p>
          <a:p>
            <a:pPr fontAlgn="base">
              <a:spcBef>
                <a:spcPct val="0"/>
              </a:spcBef>
              <a:spcAft>
                <a:spcPct val="0"/>
              </a:spcAft>
              <a:defRPr/>
            </a:pPr>
            <a:r>
              <a:rPr lang="en-US" sz="1300" dirty="0">
                <a:cs typeface="Arial" panose="020B0604020202020204" pitchFamily="34" charset="0"/>
              </a:rPr>
              <a:t>           </a:t>
            </a:r>
            <a:r>
              <a:rPr lang="en-US" sz="1300" dirty="0" err="1">
                <a:cs typeface="Arial" panose="020B0604020202020204" pitchFamily="34" charset="0"/>
              </a:rPr>
              <a:t>Adstock</a:t>
            </a:r>
            <a:r>
              <a:rPr lang="en-US" sz="1300" dirty="0">
                <a:cs typeface="Arial" panose="020B0604020202020204" pitchFamily="34" charset="0"/>
              </a:rPr>
              <a:t> comes down towards the end of year. Hence affiliates is a good channel for marketing and it seems to have a good effect on people memory</a:t>
            </a:r>
          </a:p>
          <a:p>
            <a:pPr fontAlgn="base">
              <a:spcBef>
                <a:spcPct val="0"/>
              </a:spcBef>
              <a:spcAft>
                <a:spcPct val="0"/>
              </a:spcAft>
              <a:defRPr/>
            </a:pPr>
            <a:endParaRPr lang="en-US" sz="1300" dirty="0">
              <a:cs typeface="Arial" panose="020B0604020202020204" pitchFamily="34" charset="0"/>
            </a:endParaRPr>
          </a:p>
          <a:p>
            <a:pPr marL="342900" indent="-342900" fontAlgn="base">
              <a:spcBef>
                <a:spcPct val="0"/>
              </a:spcBef>
              <a:spcAft>
                <a:spcPct val="0"/>
              </a:spcAft>
              <a:buAutoNum type="arabicPeriod" startAt="7"/>
              <a:defRPr/>
            </a:pPr>
            <a:r>
              <a:rPr lang="en-US" sz="1300" dirty="0">
                <a:cs typeface="Arial" panose="020B0604020202020204" pitchFamily="34" charset="0"/>
              </a:rPr>
              <a:t>SEM adstock has lesser impact when compare with TV adds , Sponsorship or Online Marketing</a:t>
            </a:r>
          </a:p>
          <a:p>
            <a:pPr marL="342900" indent="-342900" fontAlgn="base">
              <a:spcBef>
                <a:spcPct val="0"/>
              </a:spcBef>
              <a:spcAft>
                <a:spcPct val="0"/>
              </a:spcAft>
              <a:buAutoNum type="arabicPeriod" startAt="7"/>
              <a:defRPr/>
            </a:pPr>
            <a:endParaRPr lang="en-US" sz="1300" dirty="0">
              <a:cs typeface="Arial" panose="020B0604020202020204" pitchFamily="34" charset="0"/>
            </a:endParaRPr>
          </a:p>
          <a:p>
            <a:pPr marL="342900" indent="-342900" fontAlgn="base">
              <a:spcBef>
                <a:spcPct val="0"/>
              </a:spcBef>
              <a:spcAft>
                <a:spcPct val="0"/>
              </a:spcAft>
              <a:buAutoNum type="arabicPeriod" startAt="7"/>
              <a:defRPr/>
            </a:pPr>
            <a:r>
              <a:rPr lang="en-US" sz="1300" dirty="0">
                <a:cs typeface="Arial" panose="020B0604020202020204" pitchFamily="34" charset="0"/>
              </a:rPr>
              <a:t>Overall adstock plots shows that Sponsorship Marketing has highest adstock effect followed by Online Marketing, TV adds , and Affiliates .Hence it is better to invest for marketing in these channels first for the three products Camera Accessory, Home Audio and Gaming Accessory</a:t>
            </a:r>
            <a:endParaRPr lang="en-IN" sz="1300" dirty="0">
              <a:cs typeface="Arial" panose="020B0604020202020204" pitchFamily="34" charset="0"/>
            </a:endParaRPr>
          </a:p>
        </p:txBody>
      </p:sp>
      <p:sp>
        <p:nvSpPr>
          <p:cNvPr id="5" name="Rectangle 4">
            <a:extLst>
              <a:ext uri="{FF2B5EF4-FFF2-40B4-BE49-F238E27FC236}">
                <a16:creationId xmlns:a16="http://schemas.microsoft.com/office/drawing/2014/main" id="{FB6B03EC-2F38-4282-B45C-E929121D7201}"/>
              </a:ext>
            </a:extLst>
          </p:cNvPr>
          <p:cNvSpPr/>
          <p:nvPr/>
        </p:nvSpPr>
        <p:spPr>
          <a:xfrm>
            <a:off x="555606" y="6514619"/>
            <a:ext cx="2002471"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Adstock(1/2)</a:t>
            </a:r>
          </a:p>
        </p:txBody>
      </p:sp>
      <p:sp>
        <p:nvSpPr>
          <p:cNvPr id="6" name="Rectangle 5">
            <a:extLst>
              <a:ext uri="{FF2B5EF4-FFF2-40B4-BE49-F238E27FC236}">
                <a16:creationId xmlns:a16="http://schemas.microsoft.com/office/drawing/2014/main" id="{F808041D-B2E3-482A-85D6-9C567D9C7ACC}"/>
              </a:ext>
            </a:extLst>
          </p:cNvPr>
          <p:cNvSpPr/>
          <p:nvPr/>
        </p:nvSpPr>
        <p:spPr>
          <a:xfrm>
            <a:off x="9982844" y="6372115"/>
            <a:ext cx="2172390"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Next: KPI selection(1/3)</a:t>
            </a:r>
            <a:endParaRPr lang="en-US" sz="1400" b="1" i="1" kern="0" dirty="0">
              <a:solidFill>
                <a:srgbClr val="007DB8"/>
              </a:solidFill>
            </a:endParaRPr>
          </a:p>
        </p:txBody>
      </p:sp>
      <p:sp>
        <p:nvSpPr>
          <p:cNvPr id="9" name="Title 3"/>
          <p:cNvSpPr txBox="1">
            <a:spLocks/>
          </p:cNvSpPr>
          <p:nvPr/>
        </p:nvSpPr>
        <p:spPr>
          <a:xfrm>
            <a:off x="-134938" y="45992"/>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a:t>
            </a:r>
            <a:r>
              <a:rPr lang="en-US" kern="0" dirty="0" err="1">
                <a:solidFill>
                  <a:srgbClr val="007DB8"/>
                </a:solidFill>
              </a:rPr>
              <a:t>Adstock</a:t>
            </a:r>
            <a:r>
              <a:rPr lang="en-US" kern="0" dirty="0">
                <a:solidFill>
                  <a:srgbClr val="007DB8"/>
                </a:solidFill>
              </a:rPr>
              <a:t>							    			    </a:t>
            </a:r>
            <a:r>
              <a:rPr lang="en-US" sz="1600" kern="0" dirty="0">
                <a:solidFill>
                  <a:srgbClr val="007DB8"/>
                </a:solidFill>
              </a:rPr>
              <a:t>(2/2)</a:t>
            </a:r>
            <a:r>
              <a:rPr lang="en-US" kern="0" dirty="0">
                <a:solidFill>
                  <a:srgbClr val="007DB8"/>
                </a:solidFill>
              </a:rPr>
              <a:t>	</a:t>
            </a:r>
            <a:endParaRPr lang="en-US" sz="1600" kern="0" dirty="0">
              <a:solidFill>
                <a:srgbClr val="007DB8"/>
              </a:solidFill>
            </a:endParaRPr>
          </a:p>
        </p:txBody>
      </p:sp>
      <p:grpSp>
        <p:nvGrpSpPr>
          <p:cNvPr id="10" name="Group 9"/>
          <p:cNvGrpSpPr/>
          <p:nvPr/>
        </p:nvGrpSpPr>
        <p:grpSpPr>
          <a:xfrm>
            <a:off x="17461" y="27781"/>
            <a:ext cx="585789" cy="477838"/>
            <a:chOff x="7694613" y="889000"/>
            <a:chExt cx="1042988" cy="731838"/>
          </a:xfrm>
        </p:grpSpPr>
        <p:sp>
          <p:nvSpPr>
            <p:cNvPr id="11" name="Freeform 164"/>
            <p:cNvSpPr>
              <a:spLocks/>
            </p:cNvSpPr>
            <p:nvPr/>
          </p:nvSpPr>
          <p:spPr bwMode="auto">
            <a:xfrm>
              <a:off x="8299451" y="1019175"/>
              <a:ext cx="98425" cy="184150"/>
            </a:xfrm>
            <a:custGeom>
              <a:avLst/>
              <a:gdLst>
                <a:gd name="T0" fmla="*/ 10 w 18"/>
                <a:gd name="T1" fmla="*/ 15 h 34"/>
                <a:gd name="T2" fmla="*/ 7 w 18"/>
                <a:gd name="T3" fmla="*/ 13 h 34"/>
                <a:gd name="T4" fmla="*/ 7 w 18"/>
                <a:gd name="T5" fmla="*/ 11 h 34"/>
                <a:gd name="T6" fmla="*/ 7 w 18"/>
                <a:gd name="T7" fmla="*/ 9 h 34"/>
                <a:gd name="T8" fmla="*/ 10 w 18"/>
                <a:gd name="T9" fmla="*/ 8 h 34"/>
                <a:gd name="T10" fmla="*/ 12 w 18"/>
                <a:gd name="T11" fmla="*/ 9 h 34"/>
                <a:gd name="T12" fmla="*/ 13 w 18"/>
                <a:gd name="T13" fmla="*/ 12 h 34"/>
                <a:gd name="T14" fmla="*/ 13 w 18"/>
                <a:gd name="T15" fmla="*/ 12 h 34"/>
                <a:gd name="T16" fmla="*/ 17 w 18"/>
                <a:gd name="T17" fmla="*/ 12 h 34"/>
                <a:gd name="T18" fmla="*/ 18 w 18"/>
                <a:gd name="T19" fmla="*/ 12 h 34"/>
                <a:gd name="T20" fmla="*/ 18 w 18"/>
                <a:gd name="T21" fmla="*/ 12 h 34"/>
                <a:gd name="T22" fmla="*/ 16 w 18"/>
                <a:gd name="T23" fmla="*/ 7 h 34"/>
                <a:gd name="T24" fmla="*/ 12 w 18"/>
                <a:gd name="T25" fmla="*/ 4 h 34"/>
                <a:gd name="T26" fmla="*/ 11 w 18"/>
                <a:gd name="T27" fmla="*/ 4 h 34"/>
                <a:gd name="T28" fmla="*/ 11 w 18"/>
                <a:gd name="T29" fmla="*/ 0 h 34"/>
                <a:gd name="T30" fmla="*/ 11 w 18"/>
                <a:gd name="T31" fmla="*/ 0 h 34"/>
                <a:gd name="T32" fmla="*/ 9 w 18"/>
                <a:gd name="T33" fmla="*/ 0 h 34"/>
                <a:gd name="T34" fmla="*/ 8 w 18"/>
                <a:gd name="T35" fmla="*/ 0 h 34"/>
                <a:gd name="T36" fmla="*/ 8 w 18"/>
                <a:gd name="T37" fmla="*/ 4 h 34"/>
                <a:gd name="T38" fmla="*/ 8 w 18"/>
                <a:gd name="T39" fmla="*/ 4 h 34"/>
                <a:gd name="T40" fmla="*/ 3 w 18"/>
                <a:gd name="T41" fmla="*/ 6 h 34"/>
                <a:gd name="T42" fmla="*/ 1 w 18"/>
                <a:gd name="T43" fmla="*/ 11 h 34"/>
                <a:gd name="T44" fmla="*/ 3 w 18"/>
                <a:gd name="T45" fmla="*/ 16 h 34"/>
                <a:gd name="T46" fmla="*/ 9 w 18"/>
                <a:gd name="T47" fmla="*/ 19 h 34"/>
                <a:gd name="T48" fmla="*/ 12 w 18"/>
                <a:gd name="T49" fmla="*/ 21 h 34"/>
                <a:gd name="T50" fmla="*/ 13 w 18"/>
                <a:gd name="T51" fmla="*/ 23 h 34"/>
                <a:gd name="T52" fmla="*/ 12 w 18"/>
                <a:gd name="T53" fmla="*/ 26 h 34"/>
                <a:gd name="T54" fmla="*/ 9 w 18"/>
                <a:gd name="T55" fmla="*/ 27 h 34"/>
                <a:gd name="T56" fmla="*/ 7 w 18"/>
                <a:gd name="T57" fmla="*/ 26 h 34"/>
                <a:gd name="T58" fmla="*/ 6 w 18"/>
                <a:gd name="T59" fmla="*/ 22 h 34"/>
                <a:gd name="T60" fmla="*/ 5 w 18"/>
                <a:gd name="T61" fmla="*/ 22 h 34"/>
                <a:gd name="T62" fmla="*/ 1 w 18"/>
                <a:gd name="T63" fmla="*/ 22 h 34"/>
                <a:gd name="T64" fmla="*/ 0 w 18"/>
                <a:gd name="T65" fmla="*/ 22 h 34"/>
                <a:gd name="T66" fmla="*/ 0 w 18"/>
                <a:gd name="T67" fmla="*/ 23 h 34"/>
                <a:gd name="T68" fmla="*/ 3 w 18"/>
                <a:gd name="T69" fmla="*/ 28 h 34"/>
                <a:gd name="T70" fmla="*/ 8 w 18"/>
                <a:gd name="T71" fmla="*/ 31 h 34"/>
                <a:gd name="T72" fmla="*/ 8 w 18"/>
                <a:gd name="T73" fmla="*/ 31 h 34"/>
                <a:gd name="T74" fmla="*/ 8 w 18"/>
                <a:gd name="T75" fmla="*/ 34 h 34"/>
                <a:gd name="T76" fmla="*/ 8 w 18"/>
                <a:gd name="T77" fmla="*/ 34 h 34"/>
                <a:gd name="T78" fmla="*/ 11 w 18"/>
                <a:gd name="T79" fmla="*/ 34 h 34"/>
                <a:gd name="T80" fmla="*/ 11 w 18"/>
                <a:gd name="T81" fmla="*/ 34 h 34"/>
                <a:gd name="T82" fmla="*/ 11 w 18"/>
                <a:gd name="T83" fmla="*/ 31 h 34"/>
                <a:gd name="T84" fmla="*/ 11 w 18"/>
                <a:gd name="T85" fmla="*/ 31 h 34"/>
                <a:gd name="T86" fmla="*/ 16 w 18"/>
                <a:gd name="T87" fmla="*/ 28 h 34"/>
                <a:gd name="T88" fmla="*/ 18 w 18"/>
                <a:gd name="T89" fmla="*/ 23 h 34"/>
                <a:gd name="T90" fmla="*/ 16 w 18"/>
                <a:gd name="T91" fmla="*/ 18 h 34"/>
                <a:gd name="T92" fmla="*/ 10 w 18"/>
                <a:gd name="T9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34">
                  <a:moveTo>
                    <a:pt x="10" y="15"/>
                  </a:moveTo>
                  <a:cubicBezTo>
                    <a:pt x="9" y="15"/>
                    <a:pt x="8" y="14"/>
                    <a:pt x="7" y="13"/>
                  </a:cubicBezTo>
                  <a:cubicBezTo>
                    <a:pt x="7" y="13"/>
                    <a:pt x="7" y="12"/>
                    <a:pt x="7" y="11"/>
                  </a:cubicBezTo>
                  <a:cubicBezTo>
                    <a:pt x="7" y="10"/>
                    <a:pt x="7" y="9"/>
                    <a:pt x="7" y="9"/>
                  </a:cubicBezTo>
                  <a:cubicBezTo>
                    <a:pt x="8" y="8"/>
                    <a:pt x="9" y="8"/>
                    <a:pt x="10" y="8"/>
                  </a:cubicBezTo>
                  <a:cubicBezTo>
                    <a:pt x="11" y="8"/>
                    <a:pt x="11" y="8"/>
                    <a:pt x="12" y="9"/>
                  </a:cubicBezTo>
                  <a:cubicBezTo>
                    <a:pt x="12" y="10"/>
                    <a:pt x="13" y="11"/>
                    <a:pt x="13" y="12"/>
                  </a:cubicBezTo>
                  <a:cubicBezTo>
                    <a:pt x="13" y="12"/>
                    <a:pt x="13" y="12"/>
                    <a:pt x="13" y="12"/>
                  </a:cubicBezTo>
                  <a:cubicBezTo>
                    <a:pt x="17" y="12"/>
                    <a:pt x="17" y="12"/>
                    <a:pt x="17" y="12"/>
                  </a:cubicBezTo>
                  <a:cubicBezTo>
                    <a:pt x="18" y="12"/>
                    <a:pt x="18" y="12"/>
                    <a:pt x="18" y="12"/>
                  </a:cubicBezTo>
                  <a:cubicBezTo>
                    <a:pt x="18" y="12"/>
                    <a:pt x="18" y="12"/>
                    <a:pt x="18" y="12"/>
                  </a:cubicBezTo>
                  <a:cubicBezTo>
                    <a:pt x="18" y="10"/>
                    <a:pt x="17" y="8"/>
                    <a:pt x="16" y="7"/>
                  </a:cubicBezTo>
                  <a:cubicBezTo>
                    <a:pt x="15" y="5"/>
                    <a:pt x="13" y="4"/>
                    <a:pt x="12" y="4"/>
                  </a:cubicBezTo>
                  <a:cubicBezTo>
                    <a:pt x="11" y="4"/>
                    <a:pt x="11" y="4"/>
                    <a:pt x="11" y="4"/>
                  </a:cubicBezTo>
                  <a:cubicBezTo>
                    <a:pt x="11" y="0"/>
                    <a:pt x="11" y="0"/>
                    <a:pt x="11" y="0"/>
                  </a:cubicBezTo>
                  <a:cubicBezTo>
                    <a:pt x="11" y="0"/>
                    <a:pt x="11" y="0"/>
                    <a:pt x="11" y="0"/>
                  </a:cubicBezTo>
                  <a:cubicBezTo>
                    <a:pt x="9" y="0"/>
                    <a:pt x="9" y="0"/>
                    <a:pt x="9" y="0"/>
                  </a:cubicBezTo>
                  <a:cubicBezTo>
                    <a:pt x="9" y="0"/>
                    <a:pt x="8" y="0"/>
                    <a:pt x="8" y="0"/>
                  </a:cubicBezTo>
                  <a:cubicBezTo>
                    <a:pt x="8" y="4"/>
                    <a:pt x="8" y="4"/>
                    <a:pt x="8" y="4"/>
                  </a:cubicBezTo>
                  <a:cubicBezTo>
                    <a:pt x="8" y="4"/>
                    <a:pt x="8" y="4"/>
                    <a:pt x="8" y="4"/>
                  </a:cubicBezTo>
                  <a:cubicBezTo>
                    <a:pt x="6" y="4"/>
                    <a:pt x="4" y="5"/>
                    <a:pt x="3" y="6"/>
                  </a:cubicBezTo>
                  <a:cubicBezTo>
                    <a:pt x="2" y="7"/>
                    <a:pt x="1" y="9"/>
                    <a:pt x="1" y="11"/>
                  </a:cubicBezTo>
                  <a:cubicBezTo>
                    <a:pt x="1" y="13"/>
                    <a:pt x="2" y="15"/>
                    <a:pt x="3" y="16"/>
                  </a:cubicBezTo>
                  <a:cubicBezTo>
                    <a:pt x="5" y="17"/>
                    <a:pt x="6" y="18"/>
                    <a:pt x="9" y="19"/>
                  </a:cubicBezTo>
                  <a:cubicBezTo>
                    <a:pt x="10" y="20"/>
                    <a:pt x="11" y="20"/>
                    <a:pt x="12" y="21"/>
                  </a:cubicBezTo>
                  <a:cubicBezTo>
                    <a:pt x="13" y="22"/>
                    <a:pt x="13" y="22"/>
                    <a:pt x="13" y="23"/>
                  </a:cubicBezTo>
                  <a:cubicBezTo>
                    <a:pt x="13" y="24"/>
                    <a:pt x="12" y="25"/>
                    <a:pt x="12" y="26"/>
                  </a:cubicBezTo>
                  <a:cubicBezTo>
                    <a:pt x="11" y="26"/>
                    <a:pt x="11" y="27"/>
                    <a:pt x="9" y="27"/>
                  </a:cubicBezTo>
                  <a:cubicBezTo>
                    <a:pt x="8" y="27"/>
                    <a:pt x="7" y="26"/>
                    <a:pt x="7" y="26"/>
                  </a:cubicBezTo>
                  <a:cubicBezTo>
                    <a:pt x="6" y="25"/>
                    <a:pt x="6" y="24"/>
                    <a:pt x="6" y="22"/>
                  </a:cubicBezTo>
                  <a:cubicBezTo>
                    <a:pt x="6" y="22"/>
                    <a:pt x="5" y="22"/>
                    <a:pt x="5" y="22"/>
                  </a:cubicBezTo>
                  <a:cubicBezTo>
                    <a:pt x="1" y="22"/>
                    <a:pt x="1" y="22"/>
                    <a:pt x="1" y="22"/>
                  </a:cubicBezTo>
                  <a:cubicBezTo>
                    <a:pt x="1" y="22"/>
                    <a:pt x="0" y="22"/>
                    <a:pt x="0" y="22"/>
                  </a:cubicBezTo>
                  <a:cubicBezTo>
                    <a:pt x="0" y="23"/>
                    <a:pt x="0" y="23"/>
                    <a:pt x="0" y="23"/>
                  </a:cubicBezTo>
                  <a:cubicBezTo>
                    <a:pt x="1" y="25"/>
                    <a:pt x="1" y="27"/>
                    <a:pt x="3" y="28"/>
                  </a:cubicBezTo>
                  <a:cubicBezTo>
                    <a:pt x="4" y="30"/>
                    <a:pt x="6" y="30"/>
                    <a:pt x="8" y="31"/>
                  </a:cubicBezTo>
                  <a:cubicBezTo>
                    <a:pt x="8" y="31"/>
                    <a:pt x="8" y="31"/>
                    <a:pt x="8" y="31"/>
                  </a:cubicBezTo>
                  <a:cubicBezTo>
                    <a:pt x="8" y="34"/>
                    <a:pt x="8" y="34"/>
                    <a:pt x="8" y="34"/>
                  </a:cubicBezTo>
                  <a:cubicBezTo>
                    <a:pt x="8" y="34"/>
                    <a:pt x="8" y="34"/>
                    <a:pt x="8" y="34"/>
                  </a:cubicBezTo>
                  <a:cubicBezTo>
                    <a:pt x="11" y="34"/>
                    <a:pt x="11" y="34"/>
                    <a:pt x="11" y="34"/>
                  </a:cubicBezTo>
                  <a:cubicBezTo>
                    <a:pt x="11" y="34"/>
                    <a:pt x="11" y="34"/>
                    <a:pt x="11" y="34"/>
                  </a:cubicBezTo>
                  <a:cubicBezTo>
                    <a:pt x="11" y="31"/>
                    <a:pt x="11" y="31"/>
                    <a:pt x="11" y="31"/>
                  </a:cubicBezTo>
                  <a:cubicBezTo>
                    <a:pt x="11" y="31"/>
                    <a:pt x="11" y="31"/>
                    <a:pt x="11" y="31"/>
                  </a:cubicBezTo>
                  <a:cubicBezTo>
                    <a:pt x="13" y="30"/>
                    <a:pt x="15" y="30"/>
                    <a:pt x="16" y="28"/>
                  </a:cubicBezTo>
                  <a:cubicBezTo>
                    <a:pt x="17" y="27"/>
                    <a:pt x="18" y="25"/>
                    <a:pt x="18" y="23"/>
                  </a:cubicBezTo>
                  <a:cubicBezTo>
                    <a:pt x="18" y="21"/>
                    <a:pt x="17" y="20"/>
                    <a:pt x="16" y="18"/>
                  </a:cubicBezTo>
                  <a:cubicBezTo>
                    <a:pt x="15" y="17"/>
                    <a:pt x="13" y="16"/>
                    <a:pt x="10"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65"/>
            <p:cNvSpPr>
              <a:spLocks/>
            </p:cNvSpPr>
            <p:nvPr/>
          </p:nvSpPr>
          <p:spPr bwMode="auto">
            <a:xfrm>
              <a:off x="8175626" y="1241425"/>
              <a:ext cx="130175" cy="314325"/>
            </a:xfrm>
            <a:custGeom>
              <a:avLst/>
              <a:gdLst>
                <a:gd name="T0" fmla="*/ 0 w 24"/>
                <a:gd name="T1" fmla="*/ 1 h 58"/>
                <a:gd name="T2" fmla="*/ 0 w 24"/>
                <a:gd name="T3" fmla="*/ 55 h 58"/>
                <a:gd name="T4" fmla="*/ 3 w 24"/>
                <a:gd name="T5" fmla="*/ 58 h 58"/>
                <a:gd name="T6" fmla="*/ 22 w 24"/>
                <a:gd name="T7" fmla="*/ 58 h 58"/>
                <a:gd name="T8" fmla="*/ 24 w 24"/>
                <a:gd name="T9" fmla="*/ 55 h 58"/>
                <a:gd name="T10" fmla="*/ 24 w 24"/>
                <a:gd name="T11" fmla="*/ 15 h 58"/>
                <a:gd name="T12" fmla="*/ 24 w 24"/>
                <a:gd name="T13" fmla="*/ 15 h 58"/>
                <a:gd name="T14" fmla="*/ 7 w 24"/>
                <a:gd name="T15" fmla="*/ 6 h 58"/>
                <a:gd name="T16" fmla="*/ 2 w 24"/>
                <a:gd name="T17" fmla="*/ 0 h 58"/>
                <a:gd name="T18" fmla="*/ 0 w 24"/>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8">
                  <a:moveTo>
                    <a:pt x="0" y="1"/>
                  </a:moveTo>
                  <a:cubicBezTo>
                    <a:pt x="0" y="55"/>
                    <a:pt x="0" y="55"/>
                    <a:pt x="0" y="55"/>
                  </a:cubicBezTo>
                  <a:cubicBezTo>
                    <a:pt x="0" y="57"/>
                    <a:pt x="1" y="58"/>
                    <a:pt x="3" y="58"/>
                  </a:cubicBezTo>
                  <a:cubicBezTo>
                    <a:pt x="22" y="58"/>
                    <a:pt x="22" y="58"/>
                    <a:pt x="22" y="58"/>
                  </a:cubicBezTo>
                  <a:cubicBezTo>
                    <a:pt x="23" y="58"/>
                    <a:pt x="24" y="57"/>
                    <a:pt x="24" y="55"/>
                  </a:cubicBezTo>
                  <a:cubicBezTo>
                    <a:pt x="24" y="15"/>
                    <a:pt x="24" y="15"/>
                    <a:pt x="24" y="15"/>
                  </a:cubicBezTo>
                  <a:cubicBezTo>
                    <a:pt x="24" y="15"/>
                    <a:pt x="24" y="15"/>
                    <a:pt x="24" y="15"/>
                  </a:cubicBezTo>
                  <a:cubicBezTo>
                    <a:pt x="17" y="13"/>
                    <a:pt x="12" y="10"/>
                    <a:pt x="7" y="6"/>
                  </a:cubicBezTo>
                  <a:cubicBezTo>
                    <a:pt x="6" y="5"/>
                    <a:pt x="3" y="2"/>
                    <a:pt x="2" y="0"/>
                  </a:cubicBezTo>
                  <a:cubicBezTo>
                    <a:pt x="1" y="0"/>
                    <a:pt x="0" y="0"/>
                    <a:pt x="0" y="1"/>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66"/>
            <p:cNvSpPr>
              <a:spLocks/>
            </p:cNvSpPr>
            <p:nvPr/>
          </p:nvSpPr>
          <p:spPr bwMode="auto">
            <a:xfrm>
              <a:off x="8391526" y="1306513"/>
              <a:ext cx="130175" cy="249238"/>
            </a:xfrm>
            <a:custGeom>
              <a:avLst/>
              <a:gdLst>
                <a:gd name="T0" fmla="*/ 19 w 24"/>
                <a:gd name="T1" fmla="*/ 11 h 46"/>
                <a:gd name="T2" fmla="*/ 14 w 24"/>
                <a:gd name="T3" fmla="*/ 2 h 46"/>
                <a:gd name="T4" fmla="*/ 12 w 24"/>
                <a:gd name="T5" fmla="*/ 0 h 46"/>
                <a:gd name="T6" fmla="*/ 1 w 24"/>
                <a:gd name="T7" fmla="*/ 3 h 46"/>
                <a:gd name="T8" fmla="*/ 0 w 24"/>
                <a:gd name="T9" fmla="*/ 5 h 46"/>
                <a:gd name="T10" fmla="*/ 0 w 24"/>
                <a:gd name="T11" fmla="*/ 43 h 46"/>
                <a:gd name="T12" fmla="*/ 2 w 24"/>
                <a:gd name="T13" fmla="*/ 46 h 46"/>
                <a:gd name="T14" fmla="*/ 21 w 24"/>
                <a:gd name="T15" fmla="*/ 46 h 46"/>
                <a:gd name="T16" fmla="*/ 24 w 24"/>
                <a:gd name="T17" fmla="*/ 43 h 46"/>
                <a:gd name="T18" fmla="*/ 24 w 24"/>
                <a:gd name="T19" fmla="*/ 16 h 46"/>
                <a:gd name="T20" fmla="*/ 23 w 24"/>
                <a:gd name="T21" fmla="*/ 15 h 46"/>
                <a:gd name="T22" fmla="*/ 19 w 24"/>
                <a:gd name="T23"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6">
                  <a:moveTo>
                    <a:pt x="19" y="11"/>
                  </a:moveTo>
                  <a:cubicBezTo>
                    <a:pt x="16" y="8"/>
                    <a:pt x="15" y="5"/>
                    <a:pt x="14" y="2"/>
                  </a:cubicBezTo>
                  <a:cubicBezTo>
                    <a:pt x="14" y="1"/>
                    <a:pt x="13" y="0"/>
                    <a:pt x="12" y="0"/>
                  </a:cubicBezTo>
                  <a:cubicBezTo>
                    <a:pt x="9" y="1"/>
                    <a:pt x="4" y="2"/>
                    <a:pt x="1" y="3"/>
                  </a:cubicBezTo>
                  <a:cubicBezTo>
                    <a:pt x="0" y="3"/>
                    <a:pt x="0" y="4"/>
                    <a:pt x="0" y="5"/>
                  </a:cubicBezTo>
                  <a:cubicBezTo>
                    <a:pt x="0" y="43"/>
                    <a:pt x="0" y="43"/>
                    <a:pt x="0" y="43"/>
                  </a:cubicBezTo>
                  <a:cubicBezTo>
                    <a:pt x="0" y="45"/>
                    <a:pt x="1" y="46"/>
                    <a:pt x="2" y="46"/>
                  </a:cubicBezTo>
                  <a:cubicBezTo>
                    <a:pt x="21" y="46"/>
                    <a:pt x="21" y="46"/>
                    <a:pt x="21" y="46"/>
                  </a:cubicBezTo>
                  <a:cubicBezTo>
                    <a:pt x="23" y="46"/>
                    <a:pt x="24" y="45"/>
                    <a:pt x="24" y="43"/>
                  </a:cubicBezTo>
                  <a:cubicBezTo>
                    <a:pt x="24" y="16"/>
                    <a:pt x="24" y="16"/>
                    <a:pt x="24" y="16"/>
                  </a:cubicBezTo>
                  <a:cubicBezTo>
                    <a:pt x="24" y="16"/>
                    <a:pt x="24" y="16"/>
                    <a:pt x="23" y="15"/>
                  </a:cubicBezTo>
                  <a:lnTo>
                    <a:pt x="19" y="11"/>
                  </a:ln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67"/>
            <p:cNvSpPr>
              <a:spLocks noEditPoints="1"/>
            </p:cNvSpPr>
            <p:nvPr/>
          </p:nvSpPr>
          <p:spPr bwMode="auto">
            <a:xfrm>
              <a:off x="8164513" y="915988"/>
              <a:ext cx="573088" cy="579438"/>
            </a:xfrm>
            <a:custGeom>
              <a:avLst/>
              <a:gdLst>
                <a:gd name="T0" fmla="*/ 58 w 106"/>
                <a:gd name="T1" fmla="*/ 13 h 107"/>
                <a:gd name="T2" fmla="*/ 11 w 106"/>
                <a:gd name="T3" fmla="*/ 14 h 107"/>
                <a:gd name="T4" fmla="*/ 10 w 106"/>
                <a:gd name="T5" fmla="*/ 58 h 107"/>
                <a:gd name="T6" fmla="*/ 55 w 106"/>
                <a:gd name="T7" fmla="*/ 62 h 107"/>
                <a:gd name="T8" fmla="*/ 57 w 106"/>
                <a:gd name="T9" fmla="*/ 62 h 107"/>
                <a:gd name="T10" fmla="*/ 63 w 106"/>
                <a:gd name="T11" fmla="*/ 69 h 107"/>
                <a:gd name="T12" fmla="*/ 64 w 106"/>
                <a:gd name="T13" fmla="*/ 70 h 107"/>
                <a:gd name="T14" fmla="*/ 66 w 106"/>
                <a:gd name="T15" fmla="*/ 78 h 107"/>
                <a:gd name="T16" fmla="*/ 91 w 106"/>
                <a:gd name="T17" fmla="*/ 103 h 107"/>
                <a:gd name="T18" fmla="*/ 101 w 106"/>
                <a:gd name="T19" fmla="*/ 104 h 107"/>
                <a:gd name="T20" fmla="*/ 103 w 106"/>
                <a:gd name="T21" fmla="*/ 92 h 107"/>
                <a:gd name="T22" fmla="*/ 77 w 106"/>
                <a:gd name="T23" fmla="*/ 67 h 107"/>
                <a:gd name="T24" fmla="*/ 69 w 106"/>
                <a:gd name="T25" fmla="*/ 64 h 107"/>
                <a:gd name="T26" fmla="*/ 68 w 106"/>
                <a:gd name="T27" fmla="*/ 64 h 107"/>
                <a:gd name="T28" fmla="*/ 62 w 106"/>
                <a:gd name="T29" fmla="*/ 57 h 107"/>
                <a:gd name="T30" fmla="*/ 61 w 106"/>
                <a:gd name="T31" fmla="*/ 56 h 107"/>
                <a:gd name="T32" fmla="*/ 58 w 106"/>
                <a:gd name="T33" fmla="*/ 13 h 107"/>
                <a:gd name="T34" fmla="*/ 17 w 106"/>
                <a:gd name="T35" fmla="*/ 54 h 107"/>
                <a:gd name="T36" fmla="*/ 17 w 106"/>
                <a:gd name="T37" fmla="*/ 18 h 107"/>
                <a:gd name="T38" fmla="*/ 53 w 106"/>
                <a:gd name="T39" fmla="*/ 18 h 107"/>
                <a:gd name="T40" fmla="*/ 53 w 106"/>
                <a:gd name="T41" fmla="*/ 54 h 107"/>
                <a:gd name="T42" fmla="*/ 17 w 106"/>
                <a:gd name="T43"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07">
                  <a:moveTo>
                    <a:pt x="58" y="13"/>
                  </a:moveTo>
                  <a:cubicBezTo>
                    <a:pt x="45" y="0"/>
                    <a:pt x="24" y="0"/>
                    <a:pt x="11" y="14"/>
                  </a:cubicBezTo>
                  <a:cubicBezTo>
                    <a:pt x="0" y="26"/>
                    <a:pt x="0" y="45"/>
                    <a:pt x="10" y="58"/>
                  </a:cubicBezTo>
                  <a:cubicBezTo>
                    <a:pt x="22" y="71"/>
                    <a:pt x="41" y="72"/>
                    <a:pt x="55" y="62"/>
                  </a:cubicBezTo>
                  <a:cubicBezTo>
                    <a:pt x="55" y="62"/>
                    <a:pt x="56" y="62"/>
                    <a:pt x="57" y="62"/>
                  </a:cubicBezTo>
                  <a:cubicBezTo>
                    <a:pt x="63" y="69"/>
                    <a:pt x="63" y="69"/>
                    <a:pt x="63" y="69"/>
                  </a:cubicBezTo>
                  <a:cubicBezTo>
                    <a:pt x="64" y="69"/>
                    <a:pt x="64" y="70"/>
                    <a:pt x="64" y="70"/>
                  </a:cubicBezTo>
                  <a:cubicBezTo>
                    <a:pt x="63" y="73"/>
                    <a:pt x="64" y="76"/>
                    <a:pt x="66" y="78"/>
                  </a:cubicBezTo>
                  <a:cubicBezTo>
                    <a:pt x="91" y="103"/>
                    <a:pt x="91" y="103"/>
                    <a:pt x="91" y="103"/>
                  </a:cubicBezTo>
                  <a:cubicBezTo>
                    <a:pt x="94" y="106"/>
                    <a:pt x="98" y="107"/>
                    <a:pt x="101" y="104"/>
                  </a:cubicBezTo>
                  <a:cubicBezTo>
                    <a:pt x="106" y="102"/>
                    <a:pt x="106" y="95"/>
                    <a:pt x="103" y="92"/>
                  </a:cubicBezTo>
                  <a:cubicBezTo>
                    <a:pt x="77" y="67"/>
                    <a:pt x="77" y="67"/>
                    <a:pt x="77" y="67"/>
                  </a:cubicBezTo>
                  <a:cubicBezTo>
                    <a:pt x="75" y="64"/>
                    <a:pt x="72" y="64"/>
                    <a:pt x="69" y="64"/>
                  </a:cubicBezTo>
                  <a:cubicBezTo>
                    <a:pt x="69" y="65"/>
                    <a:pt x="69" y="64"/>
                    <a:pt x="68" y="64"/>
                  </a:cubicBezTo>
                  <a:cubicBezTo>
                    <a:pt x="62" y="57"/>
                    <a:pt x="62" y="57"/>
                    <a:pt x="62" y="57"/>
                  </a:cubicBezTo>
                  <a:cubicBezTo>
                    <a:pt x="61" y="57"/>
                    <a:pt x="61" y="56"/>
                    <a:pt x="61" y="56"/>
                  </a:cubicBezTo>
                  <a:cubicBezTo>
                    <a:pt x="71" y="43"/>
                    <a:pt x="70" y="24"/>
                    <a:pt x="58" y="13"/>
                  </a:cubicBezTo>
                  <a:close/>
                  <a:moveTo>
                    <a:pt x="17" y="54"/>
                  </a:moveTo>
                  <a:cubicBezTo>
                    <a:pt x="7" y="44"/>
                    <a:pt x="7" y="28"/>
                    <a:pt x="17" y="18"/>
                  </a:cubicBezTo>
                  <a:cubicBezTo>
                    <a:pt x="27" y="8"/>
                    <a:pt x="43" y="8"/>
                    <a:pt x="53" y="18"/>
                  </a:cubicBezTo>
                  <a:cubicBezTo>
                    <a:pt x="64" y="28"/>
                    <a:pt x="64" y="44"/>
                    <a:pt x="53" y="54"/>
                  </a:cubicBezTo>
                  <a:cubicBezTo>
                    <a:pt x="43" y="64"/>
                    <a:pt x="27" y="64"/>
                    <a:pt x="17" y="5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8"/>
            <p:cNvSpPr>
              <a:spLocks/>
            </p:cNvSpPr>
            <p:nvPr/>
          </p:nvSpPr>
          <p:spPr bwMode="auto">
            <a:xfrm>
              <a:off x="7964488" y="1165225"/>
              <a:ext cx="130175" cy="390525"/>
            </a:xfrm>
            <a:custGeom>
              <a:avLst/>
              <a:gdLst>
                <a:gd name="T0" fmla="*/ 23 w 24"/>
                <a:gd name="T1" fmla="*/ 0 h 72"/>
                <a:gd name="T2" fmla="*/ 1 w 24"/>
                <a:gd name="T3" fmla="*/ 0 h 72"/>
                <a:gd name="T4" fmla="*/ 0 w 24"/>
                <a:gd name="T5" fmla="*/ 1 h 72"/>
                <a:gd name="T6" fmla="*/ 0 w 24"/>
                <a:gd name="T7" fmla="*/ 35 h 72"/>
                <a:gd name="T8" fmla="*/ 0 w 24"/>
                <a:gd name="T9" fmla="*/ 37 h 72"/>
                <a:gd name="T10" fmla="*/ 0 w 24"/>
                <a:gd name="T11" fmla="*/ 70 h 72"/>
                <a:gd name="T12" fmla="*/ 1 w 24"/>
                <a:gd name="T13" fmla="*/ 72 h 72"/>
                <a:gd name="T14" fmla="*/ 23 w 24"/>
                <a:gd name="T15" fmla="*/ 72 h 72"/>
                <a:gd name="T16" fmla="*/ 24 w 24"/>
                <a:gd name="T17" fmla="*/ 70 h 72"/>
                <a:gd name="T18" fmla="*/ 24 w 24"/>
                <a:gd name="T19" fmla="*/ 37 h 72"/>
                <a:gd name="T20" fmla="*/ 24 w 24"/>
                <a:gd name="T21" fmla="*/ 35 h 72"/>
                <a:gd name="T22" fmla="*/ 24 w 24"/>
                <a:gd name="T23" fmla="*/ 1 h 72"/>
                <a:gd name="T24" fmla="*/ 23 w 24"/>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72">
                  <a:moveTo>
                    <a:pt x="23" y="0"/>
                  </a:moveTo>
                  <a:cubicBezTo>
                    <a:pt x="1" y="0"/>
                    <a:pt x="1" y="0"/>
                    <a:pt x="1" y="0"/>
                  </a:cubicBezTo>
                  <a:cubicBezTo>
                    <a:pt x="0" y="0"/>
                    <a:pt x="0" y="1"/>
                    <a:pt x="0" y="1"/>
                  </a:cubicBezTo>
                  <a:cubicBezTo>
                    <a:pt x="0" y="35"/>
                    <a:pt x="0" y="35"/>
                    <a:pt x="0" y="35"/>
                  </a:cubicBezTo>
                  <a:cubicBezTo>
                    <a:pt x="0" y="37"/>
                    <a:pt x="0" y="37"/>
                    <a:pt x="0" y="37"/>
                  </a:cubicBezTo>
                  <a:cubicBezTo>
                    <a:pt x="0" y="70"/>
                    <a:pt x="0" y="70"/>
                    <a:pt x="0" y="70"/>
                  </a:cubicBezTo>
                  <a:cubicBezTo>
                    <a:pt x="0" y="71"/>
                    <a:pt x="0" y="72"/>
                    <a:pt x="1" y="72"/>
                  </a:cubicBezTo>
                  <a:cubicBezTo>
                    <a:pt x="23" y="72"/>
                    <a:pt x="23" y="72"/>
                    <a:pt x="23" y="72"/>
                  </a:cubicBezTo>
                  <a:cubicBezTo>
                    <a:pt x="23" y="72"/>
                    <a:pt x="24" y="71"/>
                    <a:pt x="24" y="70"/>
                  </a:cubicBezTo>
                  <a:cubicBezTo>
                    <a:pt x="24" y="37"/>
                    <a:pt x="24" y="37"/>
                    <a:pt x="24" y="37"/>
                  </a:cubicBezTo>
                  <a:cubicBezTo>
                    <a:pt x="24" y="35"/>
                    <a:pt x="24" y="35"/>
                    <a:pt x="24" y="35"/>
                  </a:cubicBezTo>
                  <a:cubicBezTo>
                    <a:pt x="24" y="1"/>
                    <a:pt x="24" y="1"/>
                    <a:pt x="24" y="1"/>
                  </a:cubicBezTo>
                  <a:cubicBezTo>
                    <a:pt x="24" y="1"/>
                    <a:pt x="23"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69"/>
            <p:cNvSpPr>
              <a:spLocks/>
            </p:cNvSpPr>
            <p:nvPr/>
          </p:nvSpPr>
          <p:spPr bwMode="auto">
            <a:xfrm>
              <a:off x="7694613" y="889000"/>
              <a:ext cx="876300" cy="731838"/>
            </a:xfrm>
            <a:custGeom>
              <a:avLst/>
              <a:gdLst>
                <a:gd name="T0" fmla="*/ 160 w 162"/>
                <a:gd name="T1" fmla="*/ 131 h 135"/>
                <a:gd name="T2" fmla="*/ 7 w 162"/>
                <a:gd name="T3" fmla="*/ 131 h 135"/>
                <a:gd name="T4" fmla="*/ 4 w 162"/>
                <a:gd name="T5" fmla="*/ 128 h 135"/>
                <a:gd name="T6" fmla="*/ 4 w 162"/>
                <a:gd name="T7" fmla="*/ 79 h 135"/>
                <a:gd name="T8" fmla="*/ 4 w 162"/>
                <a:gd name="T9" fmla="*/ 72 h 135"/>
                <a:gd name="T10" fmla="*/ 4 w 162"/>
                <a:gd name="T11" fmla="*/ 2 h 135"/>
                <a:gd name="T12" fmla="*/ 2 w 162"/>
                <a:gd name="T13" fmla="*/ 0 h 135"/>
                <a:gd name="T14" fmla="*/ 0 w 162"/>
                <a:gd name="T15" fmla="*/ 2 h 135"/>
                <a:gd name="T16" fmla="*/ 0 w 162"/>
                <a:gd name="T17" fmla="*/ 72 h 135"/>
                <a:gd name="T18" fmla="*/ 0 w 162"/>
                <a:gd name="T19" fmla="*/ 79 h 135"/>
                <a:gd name="T20" fmla="*/ 0 w 162"/>
                <a:gd name="T21" fmla="*/ 133 h 135"/>
                <a:gd name="T22" fmla="*/ 2 w 162"/>
                <a:gd name="T23" fmla="*/ 135 h 135"/>
                <a:gd name="T24" fmla="*/ 160 w 162"/>
                <a:gd name="T25" fmla="*/ 135 h 135"/>
                <a:gd name="T26" fmla="*/ 162 w 162"/>
                <a:gd name="T27" fmla="*/ 133 h 135"/>
                <a:gd name="T28" fmla="*/ 160 w 162"/>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35">
                  <a:moveTo>
                    <a:pt x="160" y="131"/>
                  </a:moveTo>
                  <a:cubicBezTo>
                    <a:pt x="7" y="131"/>
                    <a:pt x="7" y="131"/>
                    <a:pt x="7" y="131"/>
                  </a:cubicBezTo>
                  <a:cubicBezTo>
                    <a:pt x="5" y="131"/>
                    <a:pt x="4" y="130"/>
                    <a:pt x="4" y="128"/>
                  </a:cubicBezTo>
                  <a:cubicBezTo>
                    <a:pt x="4" y="79"/>
                    <a:pt x="4" y="79"/>
                    <a:pt x="4" y="79"/>
                  </a:cubicBezTo>
                  <a:cubicBezTo>
                    <a:pt x="4" y="72"/>
                    <a:pt x="4" y="72"/>
                    <a:pt x="4" y="72"/>
                  </a:cubicBezTo>
                  <a:cubicBezTo>
                    <a:pt x="4" y="2"/>
                    <a:pt x="4" y="2"/>
                    <a:pt x="4" y="2"/>
                  </a:cubicBezTo>
                  <a:cubicBezTo>
                    <a:pt x="4" y="1"/>
                    <a:pt x="3" y="0"/>
                    <a:pt x="2" y="0"/>
                  </a:cubicBezTo>
                  <a:cubicBezTo>
                    <a:pt x="1" y="0"/>
                    <a:pt x="0" y="1"/>
                    <a:pt x="0" y="2"/>
                  </a:cubicBezTo>
                  <a:cubicBezTo>
                    <a:pt x="0" y="72"/>
                    <a:pt x="0" y="72"/>
                    <a:pt x="0" y="72"/>
                  </a:cubicBezTo>
                  <a:cubicBezTo>
                    <a:pt x="0" y="79"/>
                    <a:pt x="0" y="79"/>
                    <a:pt x="0" y="79"/>
                  </a:cubicBezTo>
                  <a:cubicBezTo>
                    <a:pt x="0" y="133"/>
                    <a:pt x="0" y="133"/>
                    <a:pt x="0" y="133"/>
                  </a:cubicBezTo>
                  <a:cubicBezTo>
                    <a:pt x="0" y="134"/>
                    <a:pt x="1" y="135"/>
                    <a:pt x="2" y="135"/>
                  </a:cubicBezTo>
                  <a:cubicBezTo>
                    <a:pt x="160" y="135"/>
                    <a:pt x="160" y="135"/>
                    <a:pt x="160" y="135"/>
                  </a:cubicBezTo>
                  <a:cubicBezTo>
                    <a:pt x="161" y="135"/>
                    <a:pt x="162" y="134"/>
                    <a:pt x="162" y="133"/>
                  </a:cubicBezTo>
                  <a:cubicBezTo>
                    <a:pt x="162" y="132"/>
                    <a:pt x="161" y="131"/>
                    <a:pt x="160"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0"/>
            <p:cNvSpPr>
              <a:spLocks/>
            </p:cNvSpPr>
            <p:nvPr/>
          </p:nvSpPr>
          <p:spPr bwMode="auto">
            <a:xfrm>
              <a:off x="7753351" y="927100"/>
              <a:ext cx="130175" cy="628650"/>
            </a:xfrm>
            <a:custGeom>
              <a:avLst/>
              <a:gdLst>
                <a:gd name="T0" fmla="*/ 23 w 24"/>
                <a:gd name="T1" fmla="*/ 0 h 116"/>
                <a:gd name="T2" fmla="*/ 1 w 24"/>
                <a:gd name="T3" fmla="*/ 0 h 116"/>
                <a:gd name="T4" fmla="*/ 0 w 24"/>
                <a:gd name="T5" fmla="*/ 1 h 116"/>
                <a:gd name="T6" fmla="*/ 0 w 24"/>
                <a:gd name="T7" fmla="*/ 30 h 116"/>
                <a:gd name="T8" fmla="*/ 0 w 24"/>
                <a:gd name="T9" fmla="*/ 35 h 116"/>
                <a:gd name="T10" fmla="*/ 0 w 24"/>
                <a:gd name="T11" fmla="*/ 36 h 116"/>
                <a:gd name="T12" fmla="*/ 0 w 24"/>
                <a:gd name="T13" fmla="*/ 58 h 116"/>
                <a:gd name="T14" fmla="*/ 0 w 24"/>
                <a:gd name="T15" fmla="*/ 64 h 116"/>
                <a:gd name="T16" fmla="*/ 0 w 24"/>
                <a:gd name="T17" fmla="*/ 65 h 116"/>
                <a:gd name="T18" fmla="*/ 0 w 24"/>
                <a:gd name="T19" fmla="*/ 65 h 116"/>
                <a:gd name="T20" fmla="*/ 0 w 24"/>
                <a:gd name="T21" fmla="*/ 79 h 116"/>
                <a:gd name="T22" fmla="*/ 0 w 24"/>
                <a:gd name="T23" fmla="*/ 81 h 116"/>
                <a:gd name="T24" fmla="*/ 0 w 24"/>
                <a:gd name="T25" fmla="*/ 87 h 116"/>
                <a:gd name="T26" fmla="*/ 0 w 24"/>
                <a:gd name="T27" fmla="*/ 114 h 116"/>
                <a:gd name="T28" fmla="*/ 1 w 24"/>
                <a:gd name="T29" fmla="*/ 116 h 116"/>
                <a:gd name="T30" fmla="*/ 23 w 24"/>
                <a:gd name="T31" fmla="*/ 116 h 116"/>
                <a:gd name="T32" fmla="*/ 24 w 24"/>
                <a:gd name="T33" fmla="*/ 114 h 116"/>
                <a:gd name="T34" fmla="*/ 24 w 24"/>
                <a:gd name="T35" fmla="*/ 87 h 116"/>
                <a:gd name="T36" fmla="*/ 24 w 24"/>
                <a:gd name="T37" fmla="*/ 81 h 116"/>
                <a:gd name="T38" fmla="*/ 24 w 24"/>
                <a:gd name="T39" fmla="*/ 79 h 116"/>
                <a:gd name="T40" fmla="*/ 24 w 24"/>
                <a:gd name="T41" fmla="*/ 65 h 116"/>
                <a:gd name="T42" fmla="*/ 24 w 24"/>
                <a:gd name="T43" fmla="*/ 65 h 116"/>
                <a:gd name="T44" fmla="*/ 24 w 24"/>
                <a:gd name="T45" fmla="*/ 64 h 116"/>
                <a:gd name="T46" fmla="*/ 24 w 24"/>
                <a:gd name="T47" fmla="*/ 58 h 116"/>
                <a:gd name="T48" fmla="*/ 24 w 24"/>
                <a:gd name="T49" fmla="*/ 36 h 116"/>
                <a:gd name="T50" fmla="*/ 24 w 24"/>
                <a:gd name="T51" fmla="*/ 35 h 116"/>
                <a:gd name="T52" fmla="*/ 24 w 24"/>
                <a:gd name="T53" fmla="*/ 30 h 116"/>
                <a:gd name="T54" fmla="*/ 24 w 24"/>
                <a:gd name="T55" fmla="*/ 1 h 116"/>
                <a:gd name="T56" fmla="*/ 23 w 24"/>
                <a:gd name="T5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116">
                  <a:moveTo>
                    <a:pt x="23" y="0"/>
                  </a:moveTo>
                  <a:cubicBezTo>
                    <a:pt x="1" y="0"/>
                    <a:pt x="1" y="0"/>
                    <a:pt x="1" y="0"/>
                  </a:cubicBezTo>
                  <a:cubicBezTo>
                    <a:pt x="1" y="0"/>
                    <a:pt x="0" y="0"/>
                    <a:pt x="0" y="1"/>
                  </a:cubicBezTo>
                  <a:cubicBezTo>
                    <a:pt x="0" y="30"/>
                    <a:pt x="0" y="30"/>
                    <a:pt x="0" y="30"/>
                  </a:cubicBezTo>
                  <a:cubicBezTo>
                    <a:pt x="0" y="35"/>
                    <a:pt x="0" y="35"/>
                    <a:pt x="0" y="35"/>
                  </a:cubicBezTo>
                  <a:cubicBezTo>
                    <a:pt x="0" y="36"/>
                    <a:pt x="0" y="36"/>
                    <a:pt x="0" y="36"/>
                  </a:cubicBezTo>
                  <a:cubicBezTo>
                    <a:pt x="0" y="58"/>
                    <a:pt x="0" y="58"/>
                    <a:pt x="0" y="58"/>
                  </a:cubicBezTo>
                  <a:cubicBezTo>
                    <a:pt x="0" y="64"/>
                    <a:pt x="0" y="64"/>
                    <a:pt x="0" y="64"/>
                  </a:cubicBezTo>
                  <a:cubicBezTo>
                    <a:pt x="0" y="65"/>
                    <a:pt x="0" y="65"/>
                    <a:pt x="0" y="65"/>
                  </a:cubicBezTo>
                  <a:cubicBezTo>
                    <a:pt x="0" y="65"/>
                    <a:pt x="0" y="65"/>
                    <a:pt x="0" y="65"/>
                  </a:cubicBezTo>
                  <a:cubicBezTo>
                    <a:pt x="0" y="79"/>
                    <a:pt x="0" y="79"/>
                    <a:pt x="0" y="79"/>
                  </a:cubicBezTo>
                  <a:cubicBezTo>
                    <a:pt x="0" y="81"/>
                    <a:pt x="0" y="81"/>
                    <a:pt x="0" y="81"/>
                  </a:cubicBezTo>
                  <a:cubicBezTo>
                    <a:pt x="0" y="87"/>
                    <a:pt x="0" y="87"/>
                    <a:pt x="0" y="87"/>
                  </a:cubicBezTo>
                  <a:cubicBezTo>
                    <a:pt x="0" y="114"/>
                    <a:pt x="0" y="114"/>
                    <a:pt x="0" y="114"/>
                  </a:cubicBezTo>
                  <a:cubicBezTo>
                    <a:pt x="0" y="115"/>
                    <a:pt x="1" y="116"/>
                    <a:pt x="1" y="116"/>
                  </a:cubicBezTo>
                  <a:cubicBezTo>
                    <a:pt x="23" y="116"/>
                    <a:pt x="23" y="116"/>
                    <a:pt x="23" y="116"/>
                  </a:cubicBezTo>
                  <a:cubicBezTo>
                    <a:pt x="24" y="116"/>
                    <a:pt x="24" y="115"/>
                    <a:pt x="24" y="114"/>
                  </a:cubicBezTo>
                  <a:cubicBezTo>
                    <a:pt x="24" y="87"/>
                    <a:pt x="24" y="87"/>
                    <a:pt x="24" y="87"/>
                  </a:cubicBezTo>
                  <a:cubicBezTo>
                    <a:pt x="24" y="81"/>
                    <a:pt x="24" y="81"/>
                    <a:pt x="24" y="81"/>
                  </a:cubicBezTo>
                  <a:cubicBezTo>
                    <a:pt x="24" y="79"/>
                    <a:pt x="24" y="79"/>
                    <a:pt x="24" y="79"/>
                  </a:cubicBezTo>
                  <a:cubicBezTo>
                    <a:pt x="24" y="65"/>
                    <a:pt x="24" y="65"/>
                    <a:pt x="24" y="65"/>
                  </a:cubicBezTo>
                  <a:cubicBezTo>
                    <a:pt x="24" y="65"/>
                    <a:pt x="24" y="65"/>
                    <a:pt x="24" y="65"/>
                  </a:cubicBezTo>
                  <a:cubicBezTo>
                    <a:pt x="24" y="64"/>
                    <a:pt x="24" y="64"/>
                    <a:pt x="24" y="64"/>
                  </a:cubicBezTo>
                  <a:cubicBezTo>
                    <a:pt x="24" y="58"/>
                    <a:pt x="24" y="58"/>
                    <a:pt x="24" y="58"/>
                  </a:cubicBezTo>
                  <a:cubicBezTo>
                    <a:pt x="24" y="36"/>
                    <a:pt x="24" y="36"/>
                    <a:pt x="24" y="36"/>
                  </a:cubicBezTo>
                  <a:cubicBezTo>
                    <a:pt x="24" y="35"/>
                    <a:pt x="24" y="35"/>
                    <a:pt x="24" y="35"/>
                  </a:cubicBezTo>
                  <a:cubicBezTo>
                    <a:pt x="24" y="30"/>
                    <a:pt x="24" y="30"/>
                    <a:pt x="24" y="30"/>
                  </a:cubicBezTo>
                  <a:cubicBezTo>
                    <a:pt x="24" y="1"/>
                    <a:pt x="24" y="1"/>
                    <a:pt x="24" y="1"/>
                  </a:cubicBezTo>
                  <a:cubicBezTo>
                    <a:pt x="24" y="0"/>
                    <a:pt x="24"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91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1" name="Title 3"/>
          <p:cNvSpPr txBox="1">
            <a:spLocks/>
          </p:cNvSpPr>
          <p:nvPr/>
        </p:nvSpPr>
        <p:spPr>
          <a:xfrm>
            <a:off x="137805" y="486683"/>
            <a:ext cx="11717644" cy="5409576"/>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1400" b="1" dirty="0">
                <a:solidFill>
                  <a:schemeClr val="tx1"/>
                </a:solidFill>
                <a:latin typeface="+mn-lt"/>
                <a:ea typeface="+mn-ea"/>
              </a:rPr>
              <a:t>From the EDA we can conclude and derive the following KPIs</a:t>
            </a:r>
          </a:p>
          <a:p>
            <a:pPr marL="0" marR="0" lvl="0" indent="0" algn="l" defTabSz="914400" rtl="0" eaLnBrk="1" fontAlgn="base" latinLnBrk="0" hangingPunct="1">
              <a:lnSpc>
                <a:spcPct val="90000"/>
              </a:lnSpc>
              <a:spcBef>
                <a:spcPct val="0"/>
              </a:spcBef>
              <a:spcAft>
                <a:spcPct val="0"/>
              </a:spcAft>
              <a:buClrTx/>
              <a:buSzTx/>
              <a:buFontTx/>
              <a:buNone/>
              <a:tabLst/>
              <a:defRPr/>
            </a:pPr>
            <a:endParaRPr lang="en-US" sz="1200" b="1" dirty="0">
              <a:solidFill>
                <a:schemeClr val="tx1"/>
              </a:solidFill>
              <a:latin typeface="+mn-lt"/>
              <a:ea typeface="+mn-ea"/>
            </a:endParaRPr>
          </a:p>
          <a:p>
            <a:pPr marL="342900" marR="0" lvl="0" indent="-342900" fontAlgn="base">
              <a:lnSpc>
                <a:spcPct val="100000"/>
              </a:lnSpc>
              <a:spcBef>
                <a:spcPct val="0"/>
              </a:spcBef>
              <a:spcAft>
                <a:spcPct val="0"/>
              </a:spcAft>
              <a:buClrTx/>
              <a:buSzTx/>
              <a:buFontTx/>
              <a:buAutoNum type="arabicPeriod"/>
              <a:tabLst/>
              <a:defRPr/>
            </a:pPr>
            <a:r>
              <a:rPr lang="en-US" sz="1200" b="1" i="1" dirty="0" err="1">
                <a:solidFill>
                  <a:schemeClr val="tx1"/>
                </a:solidFill>
                <a:latin typeface="+mn-lt"/>
                <a:ea typeface="+mn-ea"/>
              </a:rPr>
              <a:t>Product_mrp</a:t>
            </a:r>
            <a:r>
              <a:rPr lang="en-US" sz="1100" dirty="0">
                <a:solidFill>
                  <a:schemeClr val="tx1"/>
                </a:solidFill>
                <a:latin typeface="+mn-lt"/>
                <a:ea typeface="+mn-ea"/>
              </a:rPr>
              <a:t> : it has a linear increasing trend with gmv and is definitely an KPI</a:t>
            </a:r>
          </a:p>
          <a:p>
            <a:pPr marL="342900" marR="0" lvl="0" indent="-342900" fontAlgn="base">
              <a:lnSpc>
                <a:spcPct val="100000"/>
              </a:lnSpc>
              <a:spcBef>
                <a:spcPct val="0"/>
              </a:spcBef>
              <a:spcAft>
                <a:spcPct val="0"/>
              </a:spcAft>
              <a:buClrTx/>
              <a:buSzTx/>
              <a:buFontTx/>
              <a:buAutoNum type="arabicPeriod"/>
              <a:tabLst/>
              <a:defRPr/>
            </a:pPr>
            <a:endParaRPr lang="en-US" sz="1100" dirty="0">
              <a:solidFill>
                <a:schemeClr val="tx1"/>
              </a:solidFill>
              <a:latin typeface="+mn-lt"/>
              <a:ea typeface="+mn-ea"/>
            </a:endParaRPr>
          </a:p>
          <a:p>
            <a:pPr marL="342900" marR="0" lvl="0" indent="-342900" fontAlgn="base">
              <a:lnSpc>
                <a:spcPct val="100000"/>
              </a:lnSpc>
              <a:spcBef>
                <a:spcPct val="0"/>
              </a:spcBef>
              <a:spcAft>
                <a:spcPct val="0"/>
              </a:spcAft>
              <a:buClrTx/>
              <a:buSzTx/>
              <a:buFontTx/>
              <a:buAutoNum type="arabicPeriod"/>
              <a:tabLst/>
              <a:defRPr/>
            </a:pPr>
            <a:r>
              <a:rPr lang="en-US" sz="1200" b="1" i="1" dirty="0">
                <a:solidFill>
                  <a:schemeClr val="tx1"/>
                </a:solidFill>
                <a:latin typeface="+mn-lt"/>
                <a:ea typeface="+mn-ea"/>
              </a:rPr>
              <a:t>SLA</a:t>
            </a:r>
            <a:r>
              <a:rPr lang="en-US" sz="1100" dirty="0">
                <a:solidFill>
                  <a:schemeClr val="tx1"/>
                </a:solidFill>
                <a:latin typeface="+mn-lt"/>
                <a:ea typeface="+mn-ea"/>
              </a:rPr>
              <a:t> : the gmv value lies within 10000 for SLA value 0 to 30. for the same value of SLA the gmv value ranges from 0 to 10000</a:t>
            </a:r>
          </a:p>
          <a:p>
            <a:pPr marL="342900" marR="0" lvl="0" indent="-342900" fontAlgn="base">
              <a:lnSpc>
                <a:spcPct val="100000"/>
              </a:lnSpc>
              <a:spcBef>
                <a:spcPct val="0"/>
              </a:spcBef>
              <a:spcAft>
                <a:spcPct val="0"/>
              </a:spcAft>
              <a:buClrTx/>
              <a:buSzTx/>
              <a:buFontTx/>
              <a:buAutoNum type="arabicPeriod"/>
              <a:tabLst/>
              <a:defRPr/>
            </a:pPr>
            <a:endParaRPr lang="en-US" sz="1100" dirty="0">
              <a:solidFill>
                <a:schemeClr val="tx1"/>
              </a:solidFill>
              <a:latin typeface="+mn-lt"/>
              <a:ea typeface="+mn-ea"/>
            </a:endParaRPr>
          </a:p>
          <a:p>
            <a:pPr marL="342900" lvl="0" indent="-342900">
              <a:lnSpc>
                <a:spcPct val="100000"/>
              </a:lnSpc>
              <a:buFontTx/>
              <a:buAutoNum type="arabicPeriod"/>
              <a:defRPr/>
            </a:pPr>
            <a:r>
              <a:rPr lang="en-US" sz="1200" b="1" i="1" dirty="0">
                <a:solidFill>
                  <a:schemeClr val="tx1"/>
                </a:solidFill>
                <a:latin typeface="+mn-lt"/>
                <a:ea typeface="+mn-ea"/>
              </a:rPr>
              <a:t>Procurement SLA </a:t>
            </a:r>
            <a:r>
              <a:rPr lang="en-US" sz="1100" dirty="0">
                <a:solidFill>
                  <a:schemeClr val="tx1"/>
                </a:solidFill>
                <a:latin typeface="+mn-lt"/>
                <a:ea typeface="+mn-ea"/>
              </a:rPr>
              <a:t>: the gmv value lies within 10000 for SLA value 0 to 15. for the same value of SLA the gmv value ranges from 0 to 10000.Hence both SLA and Procurement Sla is used as a KPI</a:t>
            </a:r>
          </a:p>
          <a:p>
            <a:pPr marL="342900" lvl="0" indent="-342900">
              <a:lnSpc>
                <a:spcPct val="100000"/>
              </a:lnSpc>
              <a:buFontTx/>
              <a:buAutoNum type="arabicPeriod"/>
              <a:defRPr/>
            </a:pPr>
            <a:endParaRPr lang="en-US" sz="1100" dirty="0">
              <a:solidFill>
                <a:schemeClr val="tx1"/>
              </a:solidFill>
              <a:latin typeface="+mn-lt"/>
              <a:ea typeface="+mn-ea"/>
            </a:endParaRPr>
          </a:p>
          <a:p>
            <a:pPr marL="342900" indent="-342900">
              <a:lnSpc>
                <a:spcPct val="100000"/>
              </a:lnSpc>
              <a:buFontTx/>
              <a:buAutoNum type="arabicPeriod"/>
              <a:defRPr/>
            </a:pPr>
            <a:r>
              <a:rPr lang="en-US" sz="1200" b="1" i="1" dirty="0">
                <a:solidFill>
                  <a:schemeClr val="tx1"/>
                </a:solidFill>
                <a:latin typeface="+mn-lt"/>
                <a:ea typeface="+mn-ea"/>
              </a:rPr>
              <a:t>Price Mark down </a:t>
            </a:r>
            <a:r>
              <a:rPr lang="en-US" sz="1100" dirty="0">
                <a:solidFill>
                  <a:schemeClr val="tx1"/>
                </a:solidFill>
                <a:latin typeface="+mn-lt"/>
                <a:ea typeface="+mn-ea"/>
              </a:rPr>
              <a:t>: This is discount offered and from the graph we can conclude that initially gmv value increases with discount offered by the company and later it has a linear decreasing trend with price markdown. Hence price markdown is a KPI</a:t>
            </a:r>
          </a:p>
          <a:p>
            <a:pPr marL="342900" indent="-342900">
              <a:lnSpc>
                <a:spcPct val="100000"/>
              </a:lnSpc>
              <a:buFontTx/>
              <a:buAutoNum type="arabicPeriod"/>
              <a:defRPr/>
            </a:pPr>
            <a:endParaRPr lang="en-US" sz="1100" dirty="0">
              <a:solidFill>
                <a:schemeClr val="tx1"/>
              </a:solidFill>
              <a:latin typeface="+mn-lt"/>
              <a:ea typeface="+mn-ea"/>
            </a:endParaRPr>
          </a:p>
          <a:p>
            <a:pPr marL="228600" lvl="0" indent="-228600">
              <a:lnSpc>
                <a:spcPct val="100000"/>
              </a:lnSpc>
              <a:buFont typeface="+mj-lt"/>
              <a:buAutoNum type="arabicPeriod"/>
              <a:defRPr/>
            </a:pPr>
            <a:r>
              <a:rPr lang="en-US" sz="1100" dirty="0">
                <a:solidFill>
                  <a:schemeClr val="tx1"/>
                </a:solidFill>
                <a:latin typeface="+mn-lt"/>
                <a:ea typeface="+mn-ea"/>
              </a:rPr>
              <a:t> </a:t>
            </a:r>
            <a:r>
              <a:rPr lang="en-US" sz="1200" b="1" i="1" dirty="0">
                <a:solidFill>
                  <a:schemeClr val="tx1"/>
                </a:solidFill>
                <a:latin typeface="+mn-lt"/>
                <a:ea typeface="+mn-ea"/>
              </a:rPr>
              <a:t>Price Markup </a:t>
            </a:r>
            <a:r>
              <a:rPr lang="en-US" sz="1100" dirty="0">
                <a:solidFill>
                  <a:schemeClr val="tx1"/>
                </a:solidFill>
                <a:latin typeface="+mn-lt"/>
                <a:ea typeface="+mn-ea"/>
              </a:rPr>
              <a:t>: Although price mark up has a increasing trend with the gmv value however it has collinearity with the price markdown variable . Also price markup is offered for very few products and hence has been removed from being used as KPI.</a:t>
            </a:r>
          </a:p>
          <a:p>
            <a:pPr marL="228600" lvl="0" indent="-228600">
              <a:lnSpc>
                <a:spcPct val="100000"/>
              </a:lnSpc>
              <a:buFont typeface="+mj-lt"/>
              <a:buAutoNum type="arabicPeriod"/>
              <a:defRPr/>
            </a:pPr>
            <a:endParaRPr lang="en-US" sz="1100" b="1" i="1" dirty="0">
              <a:solidFill>
                <a:schemeClr val="tx1"/>
              </a:solidFill>
              <a:latin typeface="+mn-lt"/>
              <a:ea typeface="+mn-ea"/>
            </a:endParaRPr>
          </a:p>
          <a:p>
            <a:pPr marL="228600" indent="-228600">
              <a:lnSpc>
                <a:spcPct val="100000"/>
              </a:lnSpc>
              <a:buFont typeface="+mj-lt"/>
              <a:buAutoNum type="arabicPeriod"/>
              <a:defRPr/>
            </a:pPr>
            <a:r>
              <a:rPr lang="en-US" sz="1200" b="1" i="1" dirty="0">
                <a:solidFill>
                  <a:schemeClr val="tx1"/>
                </a:solidFill>
                <a:latin typeface="+mn-lt"/>
                <a:ea typeface="+mn-ea"/>
              </a:rPr>
              <a:t>Holiday</a:t>
            </a:r>
            <a:r>
              <a:rPr lang="en-US" sz="1100" dirty="0">
                <a:solidFill>
                  <a:schemeClr val="tx1"/>
                </a:solidFill>
                <a:latin typeface="+mn-lt"/>
                <a:ea typeface="+mn-ea"/>
              </a:rPr>
              <a:t>: for all the three sub categories the mean value of gmv with Holiday value Y and N is quite close. For Camera accessory and Home audio the mean value of gmv is slightly higher  for Holiday 'Y' which implies sales of these products are higher during holidays . In case of Gaming Accessory the mean value of gmv is very close for both value of Holiday ‘Y’ and ‘N’.  So we can conclude Sales during holidays are at par or even more when compare to non holidays and hence it cannot be ignored. Thus, Holiday is definitely an KPI.</a:t>
            </a:r>
          </a:p>
          <a:p>
            <a:pPr marL="342900" indent="-342900">
              <a:lnSpc>
                <a:spcPct val="100000"/>
              </a:lnSpc>
              <a:buFontTx/>
              <a:buAutoNum type="arabicPeriod"/>
              <a:defRPr/>
            </a:pPr>
            <a:endParaRPr lang="en-US" sz="1100" dirty="0">
              <a:solidFill>
                <a:schemeClr val="tx1"/>
              </a:solidFill>
              <a:latin typeface="+mn-lt"/>
              <a:ea typeface="+mn-ea"/>
            </a:endParaRPr>
          </a:p>
          <a:p>
            <a:pPr marL="228600" indent="-228600">
              <a:lnSpc>
                <a:spcPct val="100000"/>
              </a:lnSpc>
              <a:buFont typeface="+mj-lt"/>
              <a:buAutoNum type="arabicPeriod"/>
              <a:defRPr/>
            </a:pPr>
            <a:r>
              <a:rPr lang="en-US" sz="1100" dirty="0">
                <a:solidFill>
                  <a:schemeClr val="tx1"/>
                </a:solidFill>
                <a:latin typeface="+mn-lt"/>
                <a:ea typeface="+mn-ea"/>
              </a:rPr>
              <a:t> </a:t>
            </a:r>
            <a:r>
              <a:rPr lang="en-US" sz="1200" b="1" i="1" dirty="0">
                <a:solidFill>
                  <a:schemeClr val="tx1"/>
                </a:solidFill>
                <a:latin typeface="+mn-lt"/>
                <a:ea typeface="+mn-ea"/>
              </a:rPr>
              <a:t>Payment Type</a:t>
            </a:r>
            <a:r>
              <a:rPr lang="en-US" sz="1100" dirty="0">
                <a:solidFill>
                  <a:schemeClr val="tx1"/>
                </a:solidFill>
                <a:latin typeface="+mn-lt"/>
                <a:ea typeface="+mn-ea"/>
              </a:rPr>
              <a:t>: Although number of COD orders will be more than prepaid delivery but the plotting of payment type with mean value of gmv shows that for prepaid delivery the gmv  value is higher than compared with (COD).This is because people usually order lower price product using COD and higher price product are purchased using Prepaid. So, Payment Type is one of the KPI</a:t>
            </a:r>
          </a:p>
          <a:p>
            <a:pPr marL="228600" indent="-228600">
              <a:lnSpc>
                <a:spcPct val="100000"/>
              </a:lnSpc>
              <a:buFont typeface="+mj-lt"/>
              <a:buAutoNum type="arabicPeriod"/>
              <a:defRPr/>
            </a:pPr>
            <a:endParaRPr lang="en-US" sz="1100" dirty="0">
              <a:solidFill>
                <a:schemeClr val="tx1"/>
              </a:solidFill>
              <a:latin typeface="+mn-lt"/>
              <a:ea typeface="+mn-ea"/>
            </a:endParaRPr>
          </a:p>
          <a:p>
            <a:pPr marL="228600" lvl="0" indent="-228600">
              <a:lnSpc>
                <a:spcPct val="100000"/>
              </a:lnSpc>
              <a:buAutoNum type="arabicPeriod"/>
              <a:defRPr/>
            </a:pPr>
            <a:r>
              <a:rPr lang="en-US" sz="1100" dirty="0">
                <a:solidFill>
                  <a:schemeClr val="tx1"/>
                </a:solidFill>
                <a:latin typeface="+mn-lt"/>
                <a:ea typeface="+mn-ea"/>
              </a:rPr>
              <a:t> </a:t>
            </a:r>
            <a:r>
              <a:rPr lang="en-US" sz="1200" b="1" i="1" dirty="0">
                <a:solidFill>
                  <a:schemeClr val="tx1"/>
                </a:solidFill>
                <a:latin typeface="+mn-lt"/>
                <a:ea typeface="+mn-ea"/>
              </a:rPr>
              <a:t>NPS</a:t>
            </a:r>
            <a:r>
              <a:rPr lang="en-US" sz="1100" dirty="0">
                <a:solidFill>
                  <a:schemeClr val="tx1"/>
                </a:solidFill>
                <a:latin typeface="+mn-lt"/>
                <a:ea typeface="+mn-ea"/>
              </a:rPr>
              <a:t> : It has a strong negative correlation with the marketing spend.  NPS with gmv shows a bit wavy pattern and for Home Audio and Gaming Accessory and also for NPS value  as high as 60 gmv values is very poor. So there is a strong scope of improvement here to get better score on NPS value from the customers for the products Home Audio and Gaming </a:t>
            </a:r>
            <a:r>
              <a:rPr lang="en-US" sz="1100" dirty="0" err="1">
                <a:solidFill>
                  <a:schemeClr val="tx1"/>
                </a:solidFill>
                <a:latin typeface="+mn-lt"/>
                <a:ea typeface="+mn-ea"/>
              </a:rPr>
              <a:t>Accessory.NPS</a:t>
            </a:r>
            <a:r>
              <a:rPr lang="en-US" sz="1100" dirty="0">
                <a:solidFill>
                  <a:schemeClr val="tx1"/>
                </a:solidFill>
                <a:latin typeface="+mn-lt"/>
                <a:ea typeface="+mn-ea"/>
              </a:rPr>
              <a:t> is another KPI.</a:t>
            </a:r>
          </a:p>
          <a:p>
            <a:pPr marL="228600" lvl="0" indent="-228600">
              <a:lnSpc>
                <a:spcPct val="100000"/>
              </a:lnSpc>
              <a:buAutoNum type="arabicPeriod"/>
              <a:defRPr/>
            </a:pPr>
            <a:endParaRPr lang="en-US" sz="1100" b="1" i="1" dirty="0">
              <a:solidFill>
                <a:schemeClr val="tx1"/>
              </a:solidFill>
              <a:latin typeface="+mn-lt"/>
              <a:ea typeface="+mn-ea"/>
            </a:endParaRPr>
          </a:p>
          <a:p>
            <a:pPr marL="228600" indent="-228600">
              <a:lnSpc>
                <a:spcPct val="100000"/>
              </a:lnSpc>
              <a:buFont typeface="+mj-lt"/>
              <a:buAutoNum type="arabicPeriod"/>
              <a:defRPr/>
            </a:pPr>
            <a:r>
              <a:rPr lang="en-US" sz="1100" b="1" i="1" dirty="0">
                <a:solidFill>
                  <a:schemeClr val="tx1"/>
                </a:solidFill>
              </a:rPr>
              <a:t>Advertisement spend </a:t>
            </a:r>
            <a:r>
              <a:rPr lang="en-US" sz="1100" dirty="0">
                <a:solidFill>
                  <a:schemeClr val="tx1"/>
                </a:solidFill>
              </a:rPr>
              <a:t>: </a:t>
            </a:r>
            <a:r>
              <a:rPr lang="en-US" sz="1100" dirty="0">
                <a:solidFill>
                  <a:schemeClr val="tx1"/>
                </a:solidFill>
                <a:latin typeface="+mn-lt"/>
                <a:ea typeface="+mn-ea"/>
              </a:rPr>
              <a:t>Looking at the plots the advertisement spend on Marketing, Online, Digital, TV, sponsorship and affiliates were used as KPI to see it’s individual impact on gmv for each of the three products Camera accessory ,Home Audio and Gaming Accessory </a:t>
            </a:r>
          </a:p>
          <a:p>
            <a:pPr marL="228600" indent="-228600">
              <a:lnSpc>
                <a:spcPct val="100000"/>
              </a:lnSpc>
              <a:buFont typeface="+mj-lt"/>
              <a:buAutoNum type="arabicPeriod"/>
              <a:defRPr/>
            </a:pPr>
            <a:endParaRPr lang="en-US" sz="1100" b="1" i="1" dirty="0">
              <a:solidFill>
                <a:schemeClr val="tx1"/>
              </a:solidFill>
              <a:latin typeface="+mn-lt"/>
              <a:ea typeface="+mn-ea"/>
            </a:endParaRPr>
          </a:p>
          <a:p>
            <a:pPr marL="228600" indent="-228600">
              <a:lnSpc>
                <a:spcPct val="100000"/>
              </a:lnSpc>
              <a:buFont typeface="+mj-lt"/>
              <a:buAutoNum type="arabicPeriod"/>
              <a:defRPr/>
            </a:pPr>
            <a:r>
              <a:rPr lang="en-US" sz="1100" b="1" i="1" dirty="0" err="1">
                <a:solidFill>
                  <a:schemeClr val="tx1"/>
                </a:solidFill>
                <a:latin typeface="+mn-lt"/>
                <a:ea typeface="+mn-ea"/>
              </a:rPr>
              <a:t>D</a:t>
            </a:r>
            <a:r>
              <a:rPr lang="en-US" sz="1100" b="1" i="1" dirty="0" err="1">
                <a:solidFill>
                  <a:schemeClr val="tx1"/>
                </a:solidFill>
              </a:rPr>
              <a:t>eliverycdays</a:t>
            </a:r>
            <a:r>
              <a:rPr lang="en-US" sz="1100" b="1" i="1" dirty="0">
                <a:solidFill>
                  <a:schemeClr val="tx1"/>
                </a:solidFill>
              </a:rPr>
              <a:t> and </a:t>
            </a:r>
            <a:r>
              <a:rPr lang="en-US" sz="1100" b="1" i="1" dirty="0" err="1">
                <a:solidFill>
                  <a:schemeClr val="tx1"/>
                </a:solidFill>
              </a:rPr>
              <a:t>Deliverybdays</a:t>
            </a:r>
            <a:r>
              <a:rPr lang="en-US" sz="1100" b="1" i="1" dirty="0">
                <a:solidFill>
                  <a:schemeClr val="tx1"/>
                </a:solidFill>
              </a:rPr>
              <a:t> </a:t>
            </a:r>
            <a:r>
              <a:rPr lang="en-US" sz="1100" dirty="0">
                <a:solidFill>
                  <a:schemeClr val="tx1"/>
                </a:solidFill>
              </a:rPr>
              <a:t>: </a:t>
            </a:r>
            <a:r>
              <a:rPr lang="en-US" sz="1100" dirty="0">
                <a:solidFill>
                  <a:schemeClr val="tx1"/>
                </a:solidFill>
                <a:latin typeface="+mn-lt"/>
                <a:ea typeface="+mn-ea"/>
              </a:rPr>
              <a:t>the gmv value is more or less same for all the categories except of “Missed” under Camera Accessory. That may be because either data is not available or a lot   of delivery went missed for Camera Accessory. Since there is no impact observed on gmv it has not been used as KPI for the model building.</a:t>
            </a:r>
          </a:p>
          <a:p>
            <a:pPr marL="228600" indent="-228600">
              <a:lnSpc>
                <a:spcPct val="100000"/>
              </a:lnSpc>
              <a:buFont typeface="+mj-lt"/>
              <a:buAutoNum type="arabicPeriod"/>
              <a:defRPr/>
            </a:pPr>
            <a:endParaRPr lang="en-US" sz="1100" dirty="0">
              <a:solidFill>
                <a:schemeClr val="tx1"/>
              </a:solidFill>
              <a:latin typeface="+mn-lt"/>
              <a:ea typeface="+mn-ea"/>
            </a:endParaRPr>
          </a:p>
          <a:p>
            <a:pPr marL="228600" indent="-228600">
              <a:lnSpc>
                <a:spcPct val="100000"/>
              </a:lnSpc>
              <a:buFont typeface="+mj-lt"/>
              <a:buAutoNum type="arabicPeriod"/>
              <a:defRPr/>
            </a:pPr>
            <a:r>
              <a:rPr lang="en-US" sz="1100" dirty="0">
                <a:solidFill>
                  <a:schemeClr val="tx1"/>
                </a:solidFill>
                <a:latin typeface="+mn-lt"/>
                <a:ea typeface="+mn-ea"/>
              </a:rPr>
              <a:t>A new variable list inflation is created  on weekly level from the variable list price . The formula for list inflation is list price of the current week/list price of the previous week. The  plot of </a:t>
            </a:r>
            <a:r>
              <a:rPr lang="en-US" sz="1100" dirty="0" err="1">
                <a:solidFill>
                  <a:schemeClr val="tx1"/>
                </a:solidFill>
                <a:latin typeface="+mn-lt"/>
                <a:ea typeface="+mn-ea"/>
              </a:rPr>
              <a:t>list_inflation</a:t>
            </a:r>
            <a:r>
              <a:rPr lang="en-US" sz="1100" dirty="0">
                <a:solidFill>
                  <a:schemeClr val="tx1"/>
                </a:solidFill>
                <a:latin typeface="+mn-lt"/>
                <a:ea typeface="+mn-ea"/>
              </a:rPr>
              <a:t> with gmv shows a linear increasing trend with gmv</a:t>
            </a:r>
            <a:r>
              <a:rPr lang="en-US" sz="1100" dirty="0">
                <a:solidFill>
                  <a:schemeClr val="tx1"/>
                </a:solidFill>
              </a:rPr>
              <a:t>.</a:t>
            </a:r>
          </a:p>
          <a:p>
            <a:pPr marL="228600" indent="-228600">
              <a:lnSpc>
                <a:spcPct val="100000"/>
              </a:lnSpc>
              <a:buFont typeface="+mj-lt"/>
              <a:buAutoNum type="arabicPeriod"/>
              <a:defRPr/>
            </a:pPr>
            <a:endParaRPr lang="en-US" sz="1100" dirty="0">
              <a:solidFill>
                <a:schemeClr val="tx1"/>
              </a:solidFill>
              <a:latin typeface="+mn-lt"/>
              <a:ea typeface="+mn-ea"/>
            </a:endParaRPr>
          </a:p>
          <a:p>
            <a:pPr lvl="0">
              <a:lnSpc>
                <a:spcPct val="100000"/>
              </a:lnSpc>
              <a:defRPr/>
            </a:pPr>
            <a:endParaRPr lang="en-US" sz="1100" dirty="0">
              <a:solidFill>
                <a:schemeClr val="tx1"/>
              </a:solidFill>
              <a:latin typeface="+mn-lt"/>
              <a:ea typeface="+mn-ea"/>
            </a:endParaRPr>
          </a:p>
        </p:txBody>
      </p:sp>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a:t>
            </a:r>
            <a:r>
              <a:rPr lang="en-US" sz="1400" b="1" i="1" kern="0" dirty="0">
                <a:solidFill>
                  <a:srgbClr val="007DB8"/>
                </a:solidFill>
                <a:latin typeface="+mn-lt"/>
                <a:ea typeface="+mn-ea"/>
                <a:cs typeface="+mn-cs"/>
              </a:rPr>
              <a:t>: KPI selection(2/2)</a:t>
            </a: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10" y="6521648"/>
            <a:ext cx="2005677"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Adstock(2/2)</a:t>
            </a:r>
            <a:endParaRPr lang="en-US" sz="1100" b="1" i="1" kern="0" dirty="0">
              <a:solidFill>
                <a:srgbClr val="007DB8"/>
              </a:solidFill>
            </a:endParaRPr>
          </a:p>
        </p:txBody>
      </p:sp>
      <p:grpSp>
        <p:nvGrpSpPr>
          <p:cNvPr id="264" name="Group 263"/>
          <p:cNvGrpSpPr/>
          <p:nvPr/>
        </p:nvGrpSpPr>
        <p:grpSpPr>
          <a:xfrm>
            <a:off x="44448" y="0"/>
            <a:ext cx="642123" cy="306388"/>
            <a:chOff x="1943100" y="2411413"/>
            <a:chExt cx="936625" cy="485775"/>
          </a:xfrm>
        </p:grpSpPr>
        <p:sp>
          <p:nvSpPr>
            <p:cNvPr id="265" name="Freeform 5"/>
            <p:cNvSpPr>
              <a:spLocks/>
            </p:cNvSpPr>
            <p:nvPr/>
          </p:nvSpPr>
          <p:spPr bwMode="auto">
            <a:xfrm>
              <a:off x="2484438" y="2420938"/>
              <a:ext cx="166688" cy="112712"/>
            </a:xfrm>
            <a:custGeom>
              <a:avLst/>
              <a:gdLst>
                <a:gd name="T0" fmla="*/ 4 w 34"/>
                <a:gd name="T1" fmla="*/ 0 h 23"/>
                <a:gd name="T2" fmla="*/ 0 w 34"/>
                <a:gd name="T3" fmla="*/ 12 h 23"/>
                <a:gd name="T4" fmla="*/ 25 w 34"/>
                <a:gd name="T5" fmla="*/ 23 h 23"/>
                <a:gd name="T6" fmla="*/ 34 w 34"/>
                <a:gd name="T7" fmla="*/ 12 h 23"/>
                <a:gd name="T8" fmla="*/ 4 w 34"/>
                <a:gd name="T9" fmla="*/ 0 h 23"/>
              </a:gdLst>
              <a:ahLst/>
              <a:cxnLst>
                <a:cxn ang="0">
                  <a:pos x="T0" y="T1"/>
                </a:cxn>
                <a:cxn ang="0">
                  <a:pos x="T2" y="T3"/>
                </a:cxn>
                <a:cxn ang="0">
                  <a:pos x="T4" y="T5"/>
                </a:cxn>
                <a:cxn ang="0">
                  <a:pos x="T6" y="T7"/>
                </a:cxn>
                <a:cxn ang="0">
                  <a:pos x="T8" y="T9"/>
                </a:cxn>
              </a:cxnLst>
              <a:rect l="0" t="0" r="r" b="b"/>
              <a:pathLst>
                <a:path w="34" h="23">
                  <a:moveTo>
                    <a:pt x="4" y="0"/>
                  </a:moveTo>
                  <a:cubicBezTo>
                    <a:pt x="0" y="12"/>
                    <a:pt x="0" y="12"/>
                    <a:pt x="0" y="12"/>
                  </a:cubicBezTo>
                  <a:cubicBezTo>
                    <a:pt x="9" y="15"/>
                    <a:pt x="17" y="18"/>
                    <a:pt x="25" y="23"/>
                  </a:cubicBezTo>
                  <a:cubicBezTo>
                    <a:pt x="34" y="12"/>
                    <a:pt x="34" y="12"/>
                    <a:pt x="34" y="12"/>
                  </a:cubicBezTo>
                  <a:cubicBezTo>
                    <a:pt x="24" y="6"/>
                    <a:pt x="14" y="2"/>
                    <a:pt x="4"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6"/>
            <p:cNvSpPr>
              <a:spLocks/>
            </p:cNvSpPr>
            <p:nvPr/>
          </p:nvSpPr>
          <p:spPr bwMode="auto">
            <a:xfrm>
              <a:off x="2620963" y="2484438"/>
              <a:ext cx="166688" cy="161925"/>
            </a:xfrm>
            <a:custGeom>
              <a:avLst/>
              <a:gdLst>
                <a:gd name="T0" fmla="*/ 0 w 34"/>
                <a:gd name="T1" fmla="*/ 12 h 33"/>
                <a:gd name="T2" fmla="*/ 20 w 34"/>
                <a:gd name="T3" fmla="*/ 33 h 33"/>
                <a:gd name="T4" fmla="*/ 34 w 34"/>
                <a:gd name="T5" fmla="*/ 24 h 33"/>
                <a:gd name="T6" fmla="*/ 9 w 34"/>
                <a:gd name="T7" fmla="*/ 0 h 33"/>
                <a:gd name="T8" fmla="*/ 0 w 34"/>
                <a:gd name="T9" fmla="*/ 12 h 33"/>
              </a:gdLst>
              <a:ahLst/>
              <a:cxnLst>
                <a:cxn ang="0">
                  <a:pos x="T0" y="T1"/>
                </a:cxn>
                <a:cxn ang="0">
                  <a:pos x="T2" y="T3"/>
                </a:cxn>
                <a:cxn ang="0">
                  <a:pos x="T4" y="T5"/>
                </a:cxn>
                <a:cxn ang="0">
                  <a:pos x="T6" y="T7"/>
                </a:cxn>
                <a:cxn ang="0">
                  <a:pos x="T8" y="T9"/>
                </a:cxn>
              </a:cxnLst>
              <a:rect l="0" t="0" r="r" b="b"/>
              <a:pathLst>
                <a:path w="34" h="33">
                  <a:moveTo>
                    <a:pt x="0" y="12"/>
                  </a:moveTo>
                  <a:cubicBezTo>
                    <a:pt x="8" y="18"/>
                    <a:pt x="14" y="25"/>
                    <a:pt x="20" y="33"/>
                  </a:cubicBezTo>
                  <a:cubicBezTo>
                    <a:pt x="34" y="24"/>
                    <a:pt x="34" y="24"/>
                    <a:pt x="34" y="24"/>
                  </a:cubicBezTo>
                  <a:cubicBezTo>
                    <a:pt x="27" y="15"/>
                    <a:pt x="19" y="7"/>
                    <a:pt x="9" y="0"/>
                  </a:cubicBezTo>
                  <a:lnTo>
                    <a:pt x="0" y="1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7"/>
            <p:cNvSpPr>
              <a:spLocks/>
            </p:cNvSpPr>
            <p:nvPr/>
          </p:nvSpPr>
          <p:spPr bwMode="auto">
            <a:xfrm>
              <a:off x="2728913" y="2617788"/>
              <a:ext cx="136525" cy="166687"/>
            </a:xfrm>
            <a:custGeom>
              <a:avLst/>
              <a:gdLst>
                <a:gd name="T0" fmla="*/ 14 w 28"/>
                <a:gd name="T1" fmla="*/ 0 h 34"/>
                <a:gd name="T2" fmla="*/ 0 w 28"/>
                <a:gd name="T3" fmla="*/ 9 h 34"/>
                <a:gd name="T4" fmla="*/ 11 w 28"/>
                <a:gd name="T5" fmla="*/ 34 h 34"/>
                <a:gd name="T6" fmla="*/ 28 w 28"/>
                <a:gd name="T7" fmla="*/ 32 h 34"/>
                <a:gd name="T8" fmla="*/ 14 w 28"/>
                <a:gd name="T9" fmla="*/ 0 h 34"/>
              </a:gdLst>
              <a:ahLst/>
              <a:cxnLst>
                <a:cxn ang="0">
                  <a:pos x="T0" y="T1"/>
                </a:cxn>
                <a:cxn ang="0">
                  <a:pos x="T2" y="T3"/>
                </a:cxn>
                <a:cxn ang="0">
                  <a:pos x="T4" y="T5"/>
                </a:cxn>
                <a:cxn ang="0">
                  <a:pos x="T6" y="T7"/>
                </a:cxn>
                <a:cxn ang="0">
                  <a:pos x="T8" y="T9"/>
                </a:cxn>
              </a:cxnLst>
              <a:rect l="0" t="0" r="r" b="b"/>
              <a:pathLst>
                <a:path w="28" h="34">
                  <a:moveTo>
                    <a:pt x="14" y="0"/>
                  </a:moveTo>
                  <a:cubicBezTo>
                    <a:pt x="0" y="9"/>
                    <a:pt x="0" y="9"/>
                    <a:pt x="0" y="9"/>
                  </a:cubicBezTo>
                  <a:cubicBezTo>
                    <a:pt x="5" y="17"/>
                    <a:pt x="9" y="25"/>
                    <a:pt x="11" y="34"/>
                  </a:cubicBezTo>
                  <a:cubicBezTo>
                    <a:pt x="28" y="32"/>
                    <a:pt x="28" y="32"/>
                    <a:pt x="28" y="32"/>
                  </a:cubicBezTo>
                  <a:cubicBezTo>
                    <a:pt x="26" y="20"/>
                    <a:pt x="21" y="10"/>
                    <a:pt x="14"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8"/>
            <p:cNvSpPr>
              <a:spLocks/>
            </p:cNvSpPr>
            <p:nvPr/>
          </p:nvSpPr>
          <p:spPr bwMode="auto">
            <a:xfrm>
              <a:off x="1943100" y="2760663"/>
              <a:ext cx="23813" cy="117475"/>
            </a:xfrm>
            <a:custGeom>
              <a:avLst/>
              <a:gdLst>
                <a:gd name="T0" fmla="*/ 5 w 5"/>
                <a:gd name="T1" fmla="*/ 0 h 24"/>
                <a:gd name="T2" fmla="*/ 4 w 5"/>
                <a:gd name="T3" fmla="*/ 0 h 24"/>
                <a:gd name="T4" fmla="*/ 0 w 5"/>
                <a:gd name="T5" fmla="*/ 24 h 24"/>
                <a:gd name="T6" fmla="*/ 0 w 5"/>
                <a:gd name="T7" fmla="*/ 24 h 24"/>
                <a:gd name="T8" fmla="*/ 5 w 5"/>
                <a:gd name="T9" fmla="*/ 0 h 24"/>
              </a:gdLst>
              <a:ahLst/>
              <a:cxnLst>
                <a:cxn ang="0">
                  <a:pos x="T0" y="T1"/>
                </a:cxn>
                <a:cxn ang="0">
                  <a:pos x="T2" y="T3"/>
                </a:cxn>
                <a:cxn ang="0">
                  <a:pos x="T4" y="T5"/>
                </a:cxn>
                <a:cxn ang="0">
                  <a:pos x="T6" y="T7"/>
                </a:cxn>
                <a:cxn ang="0">
                  <a:pos x="T8" y="T9"/>
                </a:cxn>
              </a:cxnLst>
              <a:rect l="0" t="0" r="r" b="b"/>
              <a:pathLst>
                <a:path w="5" h="24">
                  <a:moveTo>
                    <a:pt x="5" y="0"/>
                  </a:moveTo>
                  <a:cubicBezTo>
                    <a:pt x="4" y="0"/>
                    <a:pt x="4" y="0"/>
                    <a:pt x="4" y="0"/>
                  </a:cubicBezTo>
                  <a:cubicBezTo>
                    <a:pt x="1" y="7"/>
                    <a:pt x="0" y="15"/>
                    <a:pt x="0" y="24"/>
                  </a:cubicBezTo>
                  <a:cubicBezTo>
                    <a:pt x="0" y="24"/>
                    <a:pt x="0" y="24"/>
                    <a:pt x="0" y="24"/>
                  </a:cubicBezTo>
                  <a:cubicBezTo>
                    <a:pt x="1" y="15"/>
                    <a:pt x="2" y="7"/>
                    <a:pt x="5"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9"/>
            <p:cNvSpPr>
              <a:spLocks/>
            </p:cNvSpPr>
            <p:nvPr/>
          </p:nvSpPr>
          <p:spPr bwMode="auto">
            <a:xfrm>
              <a:off x="2787650" y="2789238"/>
              <a:ext cx="92075" cy="88900"/>
            </a:xfrm>
            <a:custGeom>
              <a:avLst/>
              <a:gdLst>
                <a:gd name="T0" fmla="*/ 2 w 19"/>
                <a:gd name="T1" fmla="*/ 18 h 18"/>
                <a:gd name="T2" fmla="*/ 19 w 19"/>
                <a:gd name="T3" fmla="*/ 18 h 18"/>
                <a:gd name="T4" fmla="*/ 17 w 19"/>
                <a:gd name="T5" fmla="*/ 0 h 18"/>
                <a:gd name="T6" fmla="*/ 0 w 19"/>
                <a:gd name="T7" fmla="*/ 3 h 18"/>
                <a:gd name="T8" fmla="*/ 2 w 19"/>
                <a:gd name="T9" fmla="*/ 18 h 18"/>
              </a:gdLst>
              <a:ahLst/>
              <a:cxnLst>
                <a:cxn ang="0">
                  <a:pos x="T0" y="T1"/>
                </a:cxn>
                <a:cxn ang="0">
                  <a:pos x="T2" y="T3"/>
                </a:cxn>
                <a:cxn ang="0">
                  <a:pos x="T4" y="T5"/>
                </a:cxn>
                <a:cxn ang="0">
                  <a:pos x="T6" y="T7"/>
                </a:cxn>
                <a:cxn ang="0">
                  <a:pos x="T8" y="T9"/>
                </a:cxn>
              </a:cxnLst>
              <a:rect l="0" t="0" r="r" b="b"/>
              <a:pathLst>
                <a:path w="19" h="18">
                  <a:moveTo>
                    <a:pt x="2" y="18"/>
                  </a:moveTo>
                  <a:cubicBezTo>
                    <a:pt x="19" y="18"/>
                    <a:pt x="19" y="18"/>
                    <a:pt x="19" y="18"/>
                  </a:cubicBezTo>
                  <a:cubicBezTo>
                    <a:pt x="19" y="12"/>
                    <a:pt x="18" y="6"/>
                    <a:pt x="17" y="0"/>
                  </a:cubicBezTo>
                  <a:cubicBezTo>
                    <a:pt x="0" y="3"/>
                    <a:pt x="0" y="3"/>
                    <a:pt x="0" y="3"/>
                  </a:cubicBezTo>
                  <a:cubicBezTo>
                    <a:pt x="1" y="8"/>
                    <a:pt x="2" y="13"/>
                    <a:pt x="2" y="18"/>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0"/>
            <p:cNvSpPr>
              <a:spLocks/>
            </p:cNvSpPr>
            <p:nvPr/>
          </p:nvSpPr>
          <p:spPr bwMode="auto">
            <a:xfrm>
              <a:off x="1966913" y="2608263"/>
              <a:ext cx="79375" cy="131762"/>
            </a:xfrm>
            <a:custGeom>
              <a:avLst/>
              <a:gdLst>
                <a:gd name="T0" fmla="*/ 13 w 16"/>
                <a:gd name="T1" fmla="*/ 0 h 27"/>
                <a:gd name="T2" fmla="*/ 0 w 16"/>
                <a:gd name="T3" fmla="*/ 27 h 27"/>
                <a:gd name="T4" fmla="*/ 1 w 16"/>
                <a:gd name="T5" fmla="*/ 27 h 27"/>
                <a:gd name="T6" fmla="*/ 16 w 16"/>
                <a:gd name="T7" fmla="*/ 2 h 27"/>
                <a:gd name="T8" fmla="*/ 13 w 16"/>
                <a:gd name="T9" fmla="*/ 0 h 27"/>
              </a:gdLst>
              <a:ahLst/>
              <a:cxnLst>
                <a:cxn ang="0">
                  <a:pos x="T0" y="T1"/>
                </a:cxn>
                <a:cxn ang="0">
                  <a:pos x="T2" y="T3"/>
                </a:cxn>
                <a:cxn ang="0">
                  <a:pos x="T4" y="T5"/>
                </a:cxn>
                <a:cxn ang="0">
                  <a:pos x="T6" y="T7"/>
                </a:cxn>
                <a:cxn ang="0">
                  <a:pos x="T8" y="T9"/>
                </a:cxn>
              </a:cxnLst>
              <a:rect l="0" t="0" r="r" b="b"/>
              <a:pathLst>
                <a:path w="16" h="27">
                  <a:moveTo>
                    <a:pt x="13" y="0"/>
                  </a:moveTo>
                  <a:cubicBezTo>
                    <a:pt x="7" y="8"/>
                    <a:pt x="3" y="17"/>
                    <a:pt x="0" y="27"/>
                  </a:cubicBezTo>
                  <a:cubicBezTo>
                    <a:pt x="1" y="27"/>
                    <a:pt x="1" y="27"/>
                    <a:pt x="1" y="27"/>
                  </a:cubicBezTo>
                  <a:cubicBezTo>
                    <a:pt x="4" y="18"/>
                    <a:pt x="9" y="10"/>
                    <a:pt x="16" y="2"/>
                  </a:cubicBezTo>
                  <a:lnTo>
                    <a:pt x="13" y="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
            <p:cNvSpPr>
              <a:spLocks/>
            </p:cNvSpPr>
            <p:nvPr/>
          </p:nvSpPr>
          <p:spPr bwMode="auto">
            <a:xfrm>
              <a:off x="2324100" y="2411413"/>
              <a:ext cx="160338" cy="63500"/>
            </a:xfrm>
            <a:custGeom>
              <a:avLst/>
              <a:gdLst>
                <a:gd name="T0" fmla="*/ 33 w 33"/>
                <a:gd name="T1" fmla="*/ 2 h 13"/>
                <a:gd name="T2" fmla="*/ 18 w 33"/>
                <a:gd name="T3" fmla="*/ 0 h 13"/>
                <a:gd name="T4" fmla="*/ 0 w 33"/>
                <a:gd name="T5" fmla="*/ 2 h 13"/>
                <a:gd name="T6" fmla="*/ 2 w 33"/>
                <a:gd name="T7" fmla="*/ 11 h 13"/>
                <a:gd name="T8" fmla="*/ 10 w 33"/>
                <a:gd name="T9" fmla="*/ 11 h 13"/>
                <a:gd name="T10" fmla="*/ 30 w 33"/>
                <a:gd name="T11" fmla="*/ 13 h 13"/>
                <a:gd name="T12" fmla="*/ 33 w 33"/>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33" h="13">
                  <a:moveTo>
                    <a:pt x="33" y="2"/>
                  </a:moveTo>
                  <a:cubicBezTo>
                    <a:pt x="28" y="1"/>
                    <a:pt x="23" y="0"/>
                    <a:pt x="18" y="0"/>
                  </a:cubicBezTo>
                  <a:cubicBezTo>
                    <a:pt x="12" y="0"/>
                    <a:pt x="6" y="1"/>
                    <a:pt x="0" y="2"/>
                  </a:cubicBezTo>
                  <a:cubicBezTo>
                    <a:pt x="2" y="11"/>
                    <a:pt x="2" y="11"/>
                    <a:pt x="2" y="11"/>
                  </a:cubicBezTo>
                  <a:cubicBezTo>
                    <a:pt x="4" y="11"/>
                    <a:pt x="7" y="11"/>
                    <a:pt x="10" y="11"/>
                  </a:cubicBezTo>
                  <a:cubicBezTo>
                    <a:pt x="17" y="11"/>
                    <a:pt x="23" y="12"/>
                    <a:pt x="30" y="13"/>
                  </a:cubicBezTo>
                  <a:lnTo>
                    <a:pt x="33" y="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2"/>
            <p:cNvSpPr>
              <a:spLocks/>
            </p:cNvSpPr>
            <p:nvPr/>
          </p:nvSpPr>
          <p:spPr bwMode="auto">
            <a:xfrm>
              <a:off x="2171700" y="2425700"/>
              <a:ext cx="142875" cy="79375"/>
            </a:xfrm>
            <a:custGeom>
              <a:avLst/>
              <a:gdLst>
                <a:gd name="T0" fmla="*/ 28 w 29"/>
                <a:gd name="T1" fmla="*/ 0 h 16"/>
                <a:gd name="T2" fmla="*/ 0 w 29"/>
                <a:gd name="T3" fmla="*/ 11 h 16"/>
                <a:gd name="T4" fmla="*/ 3 w 29"/>
                <a:gd name="T5" fmla="*/ 16 h 16"/>
                <a:gd name="T6" fmla="*/ 29 w 29"/>
                <a:gd name="T7" fmla="*/ 9 h 16"/>
                <a:gd name="T8" fmla="*/ 28 w 29"/>
                <a:gd name="T9" fmla="*/ 0 h 16"/>
              </a:gdLst>
              <a:ahLst/>
              <a:cxnLst>
                <a:cxn ang="0">
                  <a:pos x="T0" y="T1"/>
                </a:cxn>
                <a:cxn ang="0">
                  <a:pos x="T2" y="T3"/>
                </a:cxn>
                <a:cxn ang="0">
                  <a:pos x="T4" y="T5"/>
                </a:cxn>
                <a:cxn ang="0">
                  <a:pos x="T6" y="T7"/>
                </a:cxn>
                <a:cxn ang="0">
                  <a:pos x="T8" y="T9"/>
                </a:cxn>
              </a:cxnLst>
              <a:rect l="0" t="0" r="r" b="b"/>
              <a:pathLst>
                <a:path w="29" h="16">
                  <a:moveTo>
                    <a:pt x="28" y="0"/>
                  </a:moveTo>
                  <a:cubicBezTo>
                    <a:pt x="18" y="2"/>
                    <a:pt x="8" y="6"/>
                    <a:pt x="0" y="11"/>
                  </a:cubicBezTo>
                  <a:cubicBezTo>
                    <a:pt x="3" y="16"/>
                    <a:pt x="3" y="16"/>
                    <a:pt x="3" y="16"/>
                  </a:cubicBezTo>
                  <a:cubicBezTo>
                    <a:pt x="11" y="12"/>
                    <a:pt x="20" y="10"/>
                    <a:pt x="29" y="9"/>
                  </a:cubicBezTo>
                  <a:lnTo>
                    <a:pt x="28" y="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3"/>
            <p:cNvSpPr>
              <a:spLocks/>
            </p:cNvSpPr>
            <p:nvPr/>
          </p:nvSpPr>
          <p:spPr bwMode="auto">
            <a:xfrm>
              <a:off x="2039938" y="2489200"/>
              <a:ext cx="131763" cy="114300"/>
            </a:xfrm>
            <a:custGeom>
              <a:avLst/>
              <a:gdLst>
                <a:gd name="T0" fmla="*/ 24 w 27"/>
                <a:gd name="T1" fmla="*/ 0 h 23"/>
                <a:gd name="T2" fmla="*/ 0 w 27"/>
                <a:gd name="T3" fmla="*/ 22 h 23"/>
                <a:gd name="T4" fmla="*/ 3 w 27"/>
                <a:gd name="T5" fmla="*/ 23 h 23"/>
                <a:gd name="T6" fmla="*/ 27 w 27"/>
                <a:gd name="T7" fmla="*/ 5 h 23"/>
                <a:gd name="T8" fmla="*/ 24 w 27"/>
                <a:gd name="T9" fmla="*/ 0 h 23"/>
              </a:gdLst>
              <a:ahLst/>
              <a:cxnLst>
                <a:cxn ang="0">
                  <a:pos x="T0" y="T1"/>
                </a:cxn>
                <a:cxn ang="0">
                  <a:pos x="T2" y="T3"/>
                </a:cxn>
                <a:cxn ang="0">
                  <a:pos x="T4" y="T5"/>
                </a:cxn>
                <a:cxn ang="0">
                  <a:pos x="T6" y="T7"/>
                </a:cxn>
                <a:cxn ang="0">
                  <a:pos x="T8" y="T9"/>
                </a:cxn>
              </a:cxnLst>
              <a:rect l="0" t="0" r="r" b="b"/>
              <a:pathLst>
                <a:path w="27" h="23">
                  <a:moveTo>
                    <a:pt x="24" y="0"/>
                  </a:moveTo>
                  <a:cubicBezTo>
                    <a:pt x="15" y="6"/>
                    <a:pt x="7" y="13"/>
                    <a:pt x="0" y="22"/>
                  </a:cubicBezTo>
                  <a:cubicBezTo>
                    <a:pt x="3" y="23"/>
                    <a:pt x="3" y="23"/>
                    <a:pt x="3" y="23"/>
                  </a:cubicBezTo>
                  <a:cubicBezTo>
                    <a:pt x="10" y="16"/>
                    <a:pt x="18" y="10"/>
                    <a:pt x="27" y="5"/>
                  </a:cubicBezTo>
                  <a:lnTo>
                    <a:pt x="24" y="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4"/>
            <p:cNvSpPr>
              <a:spLocks/>
            </p:cNvSpPr>
            <p:nvPr/>
          </p:nvSpPr>
          <p:spPr bwMode="auto">
            <a:xfrm>
              <a:off x="2362200" y="2446338"/>
              <a:ext cx="317500" cy="450850"/>
            </a:xfrm>
            <a:custGeom>
              <a:avLst/>
              <a:gdLst>
                <a:gd name="T0" fmla="*/ 63 w 65"/>
                <a:gd name="T1" fmla="*/ 1 h 92"/>
                <a:gd name="T2" fmla="*/ 4 w 65"/>
                <a:gd name="T3" fmla="*/ 73 h 92"/>
                <a:gd name="T4" fmla="*/ 7 w 65"/>
                <a:gd name="T5" fmla="*/ 89 h 92"/>
                <a:gd name="T6" fmla="*/ 24 w 65"/>
                <a:gd name="T7" fmla="*/ 85 h 92"/>
                <a:gd name="T8" fmla="*/ 65 w 65"/>
                <a:gd name="T9" fmla="*/ 2 h 92"/>
                <a:gd name="T10" fmla="*/ 63 w 65"/>
                <a:gd name="T11" fmla="*/ 1 h 92"/>
              </a:gdLst>
              <a:ahLst/>
              <a:cxnLst>
                <a:cxn ang="0">
                  <a:pos x="T0" y="T1"/>
                </a:cxn>
                <a:cxn ang="0">
                  <a:pos x="T2" y="T3"/>
                </a:cxn>
                <a:cxn ang="0">
                  <a:pos x="T4" y="T5"/>
                </a:cxn>
                <a:cxn ang="0">
                  <a:pos x="T6" y="T7"/>
                </a:cxn>
                <a:cxn ang="0">
                  <a:pos x="T8" y="T9"/>
                </a:cxn>
                <a:cxn ang="0">
                  <a:pos x="T10" y="T11"/>
                </a:cxn>
              </a:cxnLst>
              <a:rect l="0" t="0" r="r" b="b"/>
              <a:pathLst>
                <a:path w="65" h="92">
                  <a:moveTo>
                    <a:pt x="63" y="1"/>
                  </a:moveTo>
                  <a:cubicBezTo>
                    <a:pt x="4" y="73"/>
                    <a:pt x="4" y="73"/>
                    <a:pt x="4" y="73"/>
                  </a:cubicBezTo>
                  <a:cubicBezTo>
                    <a:pt x="0" y="78"/>
                    <a:pt x="2" y="85"/>
                    <a:pt x="7" y="89"/>
                  </a:cubicBezTo>
                  <a:cubicBezTo>
                    <a:pt x="13" y="92"/>
                    <a:pt x="20" y="91"/>
                    <a:pt x="24" y="85"/>
                  </a:cubicBezTo>
                  <a:cubicBezTo>
                    <a:pt x="65" y="2"/>
                    <a:pt x="65" y="2"/>
                    <a:pt x="65" y="2"/>
                  </a:cubicBezTo>
                  <a:cubicBezTo>
                    <a:pt x="65" y="1"/>
                    <a:pt x="63" y="0"/>
                    <a:pt x="63" y="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132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a:t>
            </a:r>
            <a:r>
              <a:rPr lang="en-US" sz="1400" b="1" i="1" kern="0" dirty="0">
                <a:solidFill>
                  <a:srgbClr val="007DB8"/>
                </a:solidFill>
                <a:latin typeface="+mn-lt"/>
                <a:ea typeface="+mn-ea"/>
                <a:cs typeface="+mn-cs"/>
              </a:rPr>
              <a:t>: Model Building</a:t>
            </a: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10" y="6521648"/>
            <a:ext cx="2412840"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KPI Selection (1/2)</a:t>
            </a:r>
            <a:endParaRPr lang="en-US" sz="1100" b="1" i="1" kern="0" dirty="0">
              <a:solidFill>
                <a:srgbClr val="007DB8"/>
              </a:solidFill>
            </a:endParaRPr>
          </a:p>
        </p:txBody>
      </p:sp>
      <p:sp>
        <p:nvSpPr>
          <p:cNvPr id="18" name="Title 3"/>
          <p:cNvSpPr txBox="1">
            <a:spLocks/>
          </p:cNvSpPr>
          <p:nvPr/>
        </p:nvSpPr>
        <p:spPr>
          <a:xfrm>
            <a:off x="331771" y="456582"/>
            <a:ext cx="11546251" cy="5996754"/>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a:defRPr/>
            </a:pPr>
            <a:r>
              <a:rPr lang="en-US" sz="1400" b="1" dirty="0">
                <a:solidFill>
                  <a:schemeClr val="tx1"/>
                </a:solidFill>
                <a:latin typeface="+mn-lt"/>
                <a:ea typeface="+mn-ea"/>
              </a:rPr>
              <a:t>From the EDA we can conclude and derive the following KPIs</a:t>
            </a:r>
          </a:p>
          <a:p>
            <a:pPr marL="342900" lvl="0" indent="-342900">
              <a:lnSpc>
                <a:spcPct val="100000"/>
              </a:lnSpc>
              <a:buFont typeface="+mj-lt"/>
              <a:buAutoNum type="arabicPeriod" startAt="10"/>
              <a:defRPr/>
            </a:pPr>
            <a:endParaRPr lang="en-US" sz="1100" dirty="0">
              <a:solidFill>
                <a:schemeClr val="tx1"/>
              </a:solidFill>
              <a:latin typeface="+mn-lt"/>
              <a:ea typeface="+mn-ea"/>
            </a:endParaRPr>
          </a:p>
          <a:p>
            <a:pPr marL="342900" lvl="0" indent="-342900">
              <a:lnSpc>
                <a:spcPct val="100000"/>
              </a:lnSpc>
              <a:buFont typeface="+mj-lt"/>
              <a:buAutoNum type="arabicPeriod" startAt="10"/>
              <a:defRPr/>
            </a:pPr>
            <a:r>
              <a:rPr lang="en-US" sz="1100" dirty="0">
                <a:solidFill>
                  <a:schemeClr val="tx1"/>
                </a:solidFill>
                <a:latin typeface="+mn-lt"/>
                <a:ea typeface="+mn-ea"/>
              </a:rPr>
              <a:t>A new variable </a:t>
            </a:r>
            <a:r>
              <a:rPr lang="en-US" sz="1100" b="1" i="1" dirty="0">
                <a:solidFill>
                  <a:schemeClr val="tx1"/>
                </a:solidFill>
                <a:latin typeface="+mn-lt"/>
                <a:ea typeface="+mn-ea"/>
              </a:rPr>
              <a:t>promotion</a:t>
            </a:r>
            <a:r>
              <a:rPr lang="en-US" sz="1100" dirty="0">
                <a:solidFill>
                  <a:schemeClr val="tx1"/>
                </a:solidFill>
                <a:latin typeface="+mn-lt"/>
                <a:ea typeface="+mn-ea"/>
              </a:rPr>
              <a:t> inflation  is created on weekly level from the variable promotion (which is price markdown or discount price). The formula for promotion inflation is promotion offered in current week/promotion offered in previous week. The plot of promotion inflation vs gmv shows a linear increasing trend initially which implies as company offers more discount or promotion gmv or sale value increases. However after a certain point despite increasing the promotion w.r.t previous week the gmv value decreases. </a:t>
            </a:r>
          </a:p>
          <a:p>
            <a:pPr marL="342900" lvl="0" indent="-342900">
              <a:lnSpc>
                <a:spcPct val="100000"/>
              </a:lnSpc>
              <a:buFont typeface="+mj-lt"/>
              <a:buAutoNum type="arabicPeriod" startAt="10"/>
              <a:defRPr/>
            </a:pPr>
            <a:endParaRPr lang="en-US" sz="1100" dirty="0">
              <a:solidFill>
                <a:schemeClr val="tx1"/>
              </a:solidFill>
              <a:latin typeface="+mn-lt"/>
              <a:ea typeface="+mn-ea"/>
            </a:endParaRPr>
          </a:p>
          <a:p>
            <a:pPr marL="342900" indent="-342900">
              <a:lnSpc>
                <a:spcPct val="100000"/>
              </a:lnSpc>
              <a:buFont typeface="+mj-lt"/>
              <a:buAutoNum type="arabicPeriod" startAt="10"/>
              <a:defRPr/>
            </a:pPr>
            <a:r>
              <a:rPr lang="en-US" sz="1100" b="1" i="1" dirty="0">
                <a:solidFill>
                  <a:schemeClr val="tx1"/>
                </a:solidFill>
                <a:latin typeface="+mn-lt"/>
                <a:ea typeface="+mn-ea"/>
              </a:rPr>
              <a:t>Price Mark down </a:t>
            </a:r>
            <a:r>
              <a:rPr lang="en-US" sz="1100" dirty="0">
                <a:solidFill>
                  <a:schemeClr val="tx1"/>
                </a:solidFill>
                <a:latin typeface="+mn-lt"/>
                <a:ea typeface="+mn-ea"/>
              </a:rPr>
              <a:t>: This is discount offered and from the graph we can conclude that initially gmv value increases with discount offered by the company and later it has a linear decreasing trend with price markdown. Hence price markdown is a KPI</a:t>
            </a:r>
          </a:p>
          <a:p>
            <a:pPr marL="342900" indent="-342900">
              <a:lnSpc>
                <a:spcPct val="100000"/>
              </a:lnSpc>
              <a:buFont typeface="+mj-lt"/>
              <a:buAutoNum type="arabicPeriod" startAt="10"/>
              <a:defRPr/>
            </a:pPr>
            <a:endParaRPr lang="en-US" sz="1100" dirty="0">
              <a:solidFill>
                <a:schemeClr val="tx1"/>
              </a:solidFill>
              <a:latin typeface="+mn-lt"/>
              <a:ea typeface="+mn-ea"/>
            </a:endParaRPr>
          </a:p>
          <a:p>
            <a:pPr marL="342900" indent="-342900">
              <a:lnSpc>
                <a:spcPct val="100000"/>
              </a:lnSpc>
              <a:buFont typeface="+mj-lt"/>
              <a:buAutoNum type="arabicPeriod" startAt="10"/>
              <a:defRPr/>
            </a:pPr>
            <a:r>
              <a:rPr lang="en-US" sz="1100" dirty="0">
                <a:solidFill>
                  <a:schemeClr val="tx1"/>
                </a:solidFill>
                <a:latin typeface="+mn-lt"/>
                <a:ea typeface="+mn-ea"/>
              </a:rPr>
              <a:t>Hence both </a:t>
            </a:r>
            <a:r>
              <a:rPr lang="en-US" sz="1100" b="1" i="1" dirty="0">
                <a:solidFill>
                  <a:schemeClr val="tx1"/>
                </a:solidFill>
                <a:latin typeface="+mn-lt"/>
                <a:ea typeface="+mn-ea"/>
              </a:rPr>
              <a:t>promotion and list inflation </a:t>
            </a:r>
            <a:r>
              <a:rPr lang="en-US" sz="1100" dirty="0">
                <a:solidFill>
                  <a:schemeClr val="tx1"/>
                </a:solidFill>
                <a:latin typeface="+mn-lt"/>
                <a:ea typeface="+mn-ea"/>
              </a:rPr>
              <a:t>is used as an KPI for the final model</a:t>
            </a:r>
          </a:p>
          <a:p>
            <a:pPr marL="228600" lvl="0" indent="-228600">
              <a:lnSpc>
                <a:spcPct val="100000"/>
              </a:lnSpc>
              <a:buFont typeface="+mj-lt"/>
              <a:buAutoNum type="arabicPeriod" startAt="10"/>
              <a:defRPr/>
            </a:pPr>
            <a:endParaRPr lang="en-US" sz="1100" dirty="0">
              <a:solidFill>
                <a:schemeClr val="tx1"/>
              </a:solidFill>
              <a:latin typeface="+mn-lt"/>
              <a:ea typeface="+mn-ea"/>
            </a:endParaRPr>
          </a:p>
          <a:p>
            <a:pPr marL="342900" indent="-342900">
              <a:lnSpc>
                <a:spcPct val="100000"/>
              </a:lnSpc>
              <a:buFont typeface="+mj-lt"/>
              <a:buAutoNum type="arabicPeriod" startAt="10"/>
              <a:defRPr/>
            </a:pPr>
            <a:r>
              <a:rPr lang="en-US" sz="1100" dirty="0">
                <a:solidFill>
                  <a:schemeClr val="tx1"/>
                </a:solidFill>
                <a:latin typeface="+mn-lt"/>
                <a:ea typeface="+mn-ea"/>
              </a:rPr>
              <a:t>So the final KPIs used for model building of the three product categories Camera Accessory, Home Audio and Gaming Accessory are </a:t>
            </a:r>
            <a:r>
              <a:rPr lang="en-US" sz="1100" dirty="0" err="1">
                <a:solidFill>
                  <a:schemeClr val="tx1"/>
                </a:solidFill>
                <a:latin typeface="+mn-lt"/>
                <a:ea typeface="+mn-ea"/>
              </a:rPr>
              <a:t>product_mrp</a:t>
            </a:r>
            <a:r>
              <a:rPr lang="en-US" sz="1100" dirty="0">
                <a:solidFill>
                  <a:schemeClr val="tx1"/>
                </a:solidFill>
                <a:latin typeface="+mn-lt"/>
                <a:ea typeface="+mn-ea"/>
              </a:rPr>
              <a:t>, promotion, list inflation , promotion inflation, Holiday, Payment type, </a:t>
            </a:r>
            <a:r>
              <a:rPr lang="en-US" sz="1100" dirty="0" err="1">
                <a:solidFill>
                  <a:schemeClr val="tx1"/>
                </a:solidFill>
                <a:latin typeface="+mn-lt"/>
                <a:ea typeface="+mn-ea"/>
              </a:rPr>
              <a:t>sla</a:t>
            </a:r>
            <a:r>
              <a:rPr lang="en-US" sz="1100" dirty="0">
                <a:solidFill>
                  <a:schemeClr val="tx1"/>
                </a:solidFill>
                <a:latin typeface="+mn-lt"/>
                <a:ea typeface="+mn-ea"/>
              </a:rPr>
              <a:t>, procurements ,</a:t>
            </a:r>
            <a:r>
              <a:rPr lang="en-US" sz="1100" dirty="0" err="1">
                <a:solidFill>
                  <a:schemeClr val="tx1"/>
                </a:solidFill>
                <a:latin typeface="+mn-lt"/>
                <a:ea typeface="+mn-ea"/>
              </a:rPr>
              <a:t>nps</a:t>
            </a:r>
            <a:r>
              <a:rPr lang="en-US" sz="1100" dirty="0">
                <a:solidFill>
                  <a:schemeClr val="tx1"/>
                </a:solidFill>
                <a:latin typeface="+mn-lt"/>
                <a:ea typeface="+mn-ea"/>
              </a:rPr>
              <a:t>, advertisement spend on TV, Digital, Affiliates, Content, Sponsorship, Online, SEM etc.</a:t>
            </a:r>
          </a:p>
          <a:p>
            <a:pPr marL="342900" indent="-342900">
              <a:lnSpc>
                <a:spcPct val="100000"/>
              </a:lnSpc>
              <a:buFont typeface="+mj-lt"/>
              <a:buAutoNum type="arabicPeriod" startAt="10"/>
              <a:defRPr/>
            </a:pPr>
            <a:endParaRPr lang="en-US" sz="1100" dirty="0">
              <a:solidFill>
                <a:schemeClr val="tx1"/>
              </a:solidFill>
              <a:latin typeface="+mn-lt"/>
              <a:ea typeface="+mn-ea"/>
            </a:endParaRPr>
          </a:p>
          <a:p>
            <a:pPr marL="342900" indent="-342900">
              <a:lnSpc>
                <a:spcPct val="100000"/>
              </a:lnSpc>
              <a:buFont typeface="+mj-lt"/>
              <a:buAutoNum type="arabicPeriod" startAt="10"/>
              <a:defRPr/>
            </a:pPr>
            <a:r>
              <a:rPr lang="en-US" sz="1100" dirty="0">
                <a:solidFill>
                  <a:schemeClr val="tx1"/>
                </a:solidFill>
                <a:latin typeface="+mn-lt"/>
                <a:ea typeface="+mn-ea"/>
              </a:rPr>
              <a:t>Hence three new tables are created on weekly basis from Camera Accessory , Home Audio and Gaming Accessory group by </a:t>
            </a:r>
            <a:r>
              <a:rPr lang="en-US" sz="1100" dirty="0" err="1">
                <a:solidFill>
                  <a:schemeClr val="tx1"/>
                </a:solidFill>
                <a:latin typeface="+mn-lt"/>
                <a:ea typeface="+mn-ea"/>
              </a:rPr>
              <a:t>weekno</a:t>
            </a:r>
            <a:r>
              <a:rPr lang="en-US" sz="1100" dirty="0">
                <a:solidFill>
                  <a:schemeClr val="tx1"/>
                </a:solidFill>
                <a:latin typeface="+mn-lt"/>
                <a:ea typeface="+mn-ea"/>
              </a:rPr>
              <a:t>, holiday and payment type with the mean value of   gmv, </a:t>
            </a:r>
            <a:r>
              <a:rPr lang="en-US" sz="1100" dirty="0" err="1">
                <a:solidFill>
                  <a:schemeClr val="tx1"/>
                </a:solidFill>
                <a:latin typeface="+mn-lt"/>
                <a:ea typeface="+mn-ea"/>
              </a:rPr>
              <a:t>mrp</a:t>
            </a:r>
            <a:r>
              <a:rPr lang="en-US" sz="1100" dirty="0">
                <a:solidFill>
                  <a:schemeClr val="tx1"/>
                </a:solidFill>
                <a:latin typeface="+mn-lt"/>
                <a:ea typeface="+mn-ea"/>
              </a:rPr>
              <a:t>, payment type, sla, procurement sla, advertisement spends  ,list inflation, promotion and promotion inflation</a:t>
            </a:r>
          </a:p>
          <a:p>
            <a:pPr marL="342900" indent="-342900">
              <a:lnSpc>
                <a:spcPct val="100000"/>
              </a:lnSpc>
              <a:buFont typeface="+mj-lt"/>
              <a:buAutoNum type="arabicPeriod" startAt="10"/>
              <a:defRPr/>
            </a:pPr>
            <a:endParaRPr lang="en-US" sz="1100" dirty="0">
              <a:solidFill>
                <a:schemeClr val="tx1"/>
              </a:solidFill>
              <a:latin typeface="+mn-lt"/>
              <a:ea typeface="+mn-ea"/>
            </a:endParaRPr>
          </a:p>
          <a:p>
            <a:pPr marL="342900" indent="-342900">
              <a:lnSpc>
                <a:spcPct val="100000"/>
              </a:lnSpc>
              <a:buFont typeface="+mj-lt"/>
              <a:buAutoNum type="arabicPeriod" startAt="10"/>
              <a:defRPr/>
            </a:pPr>
            <a:r>
              <a:rPr lang="en-US" sz="1100" dirty="0">
                <a:solidFill>
                  <a:schemeClr val="tx1"/>
                </a:solidFill>
                <a:latin typeface="+mn-lt"/>
                <a:ea typeface="+mn-ea"/>
              </a:rPr>
              <a:t>This is how the three tables looks and this table created on weekly basis (for week 1 to 52 from July 2015 to June 2016) shall be used for Model Building</a:t>
            </a:r>
          </a:p>
          <a:p>
            <a:pPr marL="342900" indent="-342900">
              <a:lnSpc>
                <a:spcPct val="100000"/>
              </a:lnSpc>
              <a:buFont typeface="+mj-lt"/>
              <a:buAutoNum type="arabicPeriod" startAt="10"/>
              <a:defRPr/>
            </a:pPr>
            <a:endParaRPr lang="en-US" sz="1100" dirty="0">
              <a:solidFill>
                <a:schemeClr val="tx1"/>
              </a:solidFill>
              <a:latin typeface="+mn-lt"/>
              <a:ea typeface="+mn-ea"/>
            </a:endParaRPr>
          </a:p>
          <a:p>
            <a:pPr marL="342900" indent="-342900">
              <a:lnSpc>
                <a:spcPct val="100000"/>
              </a:lnSpc>
              <a:buFont typeface="+mj-lt"/>
              <a:buAutoNum type="arabicPeriod" startAt="10"/>
              <a:defRPr/>
            </a:pPr>
            <a:r>
              <a:rPr lang="en-US" sz="1100" dirty="0">
                <a:solidFill>
                  <a:schemeClr val="tx1"/>
                </a:solidFill>
                <a:latin typeface="+mn-lt"/>
                <a:ea typeface="+mn-ea"/>
              </a:rPr>
              <a:t>This is the snapshot of the Camera Accessory table. Same follows for Home Audio and Gaming Accessory</a:t>
            </a:r>
          </a:p>
          <a:p>
            <a:pPr marL="342900" indent="-342900">
              <a:lnSpc>
                <a:spcPct val="100000"/>
              </a:lnSpc>
              <a:buFontTx/>
              <a:buAutoNum type="arabicPeriod"/>
              <a:defRPr/>
            </a:pPr>
            <a:endParaRPr lang="en-US" sz="1200" dirty="0">
              <a:solidFill>
                <a:schemeClr val="tx1"/>
              </a:solidFill>
              <a:latin typeface="+mn-lt"/>
              <a:ea typeface="+mn-ea"/>
            </a:endParaRPr>
          </a:p>
        </p:txBody>
      </p:sp>
      <p:grpSp>
        <p:nvGrpSpPr>
          <p:cNvPr id="19" name="Group 18"/>
          <p:cNvGrpSpPr/>
          <p:nvPr/>
        </p:nvGrpSpPr>
        <p:grpSpPr>
          <a:xfrm>
            <a:off x="44448" y="0"/>
            <a:ext cx="642123" cy="306388"/>
            <a:chOff x="1943100" y="2411413"/>
            <a:chExt cx="936625" cy="485775"/>
          </a:xfrm>
        </p:grpSpPr>
        <p:sp>
          <p:nvSpPr>
            <p:cNvPr id="20" name="Freeform 5"/>
            <p:cNvSpPr>
              <a:spLocks/>
            </p:cNvSpPr>
            <p:nvPr/>
          </p:nvSpPr>
          <p:spPr bwMode="auto">
            <a:xfrm>
              <a:off x="2484438" y="2420938"/>
              <a:ext cx="166688" cy="112712"/>
            </a:xfrm>
            <a:custGeom>
              <a:avLst/>
              <a:gdLst>
                <a:gd name="T0" fmla="*/ 4 w 34"/>
                <a:gd name="T1" fmla="*/ 0 h 23"/>
                <a:gd name="T2" fmla="*/ 0 w 34"/>
                <a:gd name="T3" fmla="*/ 12 h 23"/>
                <a:gd name="T4" fmla="*/ 25 w 34"/>
                <a:gd name="T5" fmla="*/ 23 h 23"/>
                <a:gd name="T6" fmla="*/ 34 w 34"/>
                <a:gd name="T7" fmla="*/ 12 h 23"/>
                <a:gd name="T8" fmla="*/ 4 w 34"/>
                <a:gd name="T9" fmla="*/ 0 h 23"/>
              </a:gdLst>
              <a:ahLst/>
              <a:cxnLst>
                <a:cxn ang="0">
                  <a:pos x="T0" y="T1"/>
                </a:cxn>
                <a:cxn ang="0">
                  <a:pos x="T2" y="T3"/>
                </a:cxn>
                <a:cxn ang="0">
                  <a:pos x="T4" y="T5"/>
                </a:cxn>
                <a:cxn ang="0">
                  <a:pos x="T6" y="T7"/>
                </a:cxn>
                <a:cxn ang="0">
                  <a:pos x="T8" y="T9"/>
                </a:cxn>
              </a:cxnLst>
              <a:rect l="0" t="0" r="r" b="b"/>
              <a:pathLst>
                <a:path w="34" h="23">
                  <a:moveTo>
                    <a:pt x="4" y="0"/>
                  </a:moveTo>
                  <a:cubicBezTo>
                    <a:pt x="0" y="12"/>
                    <a:pt x="0" y="12"/>
                    <a:pt x="0" y="12"/>
                  </a:cubicBezTo>
                  <a:cubicBezTo>
                    <a:pt x="9" y="15"/>
                    <a:pt x="17" y="18"/>
                    <a:pt x="25" y="23"/>
                  </a:cubicBezTo>
                  <a:cubicBezTo>
                    <a:pt x="34" y="12"/>
                    <a:pt x="34" y="12"/>
                    <a:pt x="34" y="12"/>
                  </a:cubicBezTo>
                  <a:cubicBezTo>
                    <a:pt x="24" y="6"/>
                    <a:pt x="14" y="2"/>
                    <a:pt x="4"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2620963" y="2484438"/>
              <a:ext cx="166688" cy="161925"/>
            </a:xfrm>
            <a:custGeom>
              <a:avLst/>
              <a:gdLst>
                <a:gd name="T0" fmla="*/ 0 w 34"/>
                <a:gd name="T1" fmla="*/ 12 h 33"/>
                <a:gd name="T2" fmla="*/ 20 w 34"/>
                <a:gd name="T3" fmla="*/ 33 h 33"/>
                <a:gd name="T4" fmla="*/ 34 w 34"/>
                <a:gd name="T5" fmla="*/ 24 h 33"/>
                <a:gd name="T6" fmla="*/ 9 w 34"/>
                <a:gd name="T7" fmla="*/ 0 h 33"/>
                <a:gd name="T8" fmla="*/ 0 w 34"/>
                <a:gd name="T9" fmla="*/ 12 h 33"/>
              </a:gdLst>
              <a:ahLst/>
              <a:cxnLst>
                <a:cxn ang="0">
                  <a:pos x="T0" y="T1"/>
                </a:cxn>
                <a:cxn ang="0">
                  <a:pos x="T2" y="T3"/>
                </a:cxn>
                <a:cxn ang="0">
                  <a:pos x="T4" y="T5"/>
                </a:cxn>
                <a:cxn ang="0">
                  <a:pos x="T6" y="T7"/>
                </a:cxn>
                <a:cxn ang="0">
                  <a:pos x="T8" y="T9"/>
                </a:cxn>
              </a:cxnLst>
              <a:rect l="0" t="0" r="r" b="b"/>
              <a:pathLst>
                <a:path w="34" h="33">
                  <a:moveTo>
                    <a:pt x="0" y="12"/>
                  </a:moveTo>
                  <a:cubicBezTo>
                    <a:pt x="8" y="18"/>
                    <a:pt x="14" y="25"/>
                    <a:pt x="20" y="33"/>
                  </a:cubicBezTo>
                  <a:cubicBezTo>
                    <a:pt x="34" y="24"/>
                    <a:pt x="34" y="24"/>
                    <a:pt x="34" y="24"/>
                  </a:cubicBezTo>
                  <a:cubicBezTo>
                    <a:pt x="27" y="15"/>
                    <a:pt x="19" y="7"/>
                    <a:pt x="9" y="0"/>
                  </a:cubicBezTo>
                  <a:lnTo>
                    <a:pt x="0" y="1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2728913" y="2617788"/>
              <a:ext cx="136525" cy="166687"/>
            </a:xfrm>
            <a:custGeom>
              <a:avLst/>
              <a:gdLst>
                <a:gd name="T0" fmla="*/ 14 w 28"/>
                <a:gd name="T1" fmla="*/ 0 h 34"/>
                <a:gd name="T2" fmla="*/ 0 w 28"/>
                <a:gd name="T3" fmla="*/ 9 h 34"/>
                <a:gd name="T4" fmla="*/ 11 w 28"/>
                <a:gd name="T5" fmla="*/ 34 h 34"/>
                <a:gd name="T6" fmla="*/ 28 w 28"/>
                <a:gd name="T7" fmla="*/ 32 h 34"/>
                <a:gd name="T8" fmla="*/ 14 w 28"/>
                <a:gd name="T9" fmla="*/ 0 h 34"/>
              </a:gdLst>
              <a:ahLst/>
              <a:cxnLst>
                <a:cxn ang="0">
                  <a:pos x="T0" y="T1"/>
                </a:cxn>
                <a:cxn ang="0">
                  <a:pos x="T2" y="T3"/>
                </a:cxn>
                <a:cxn ang="0">
                  <a:pos x="T4" y="T5"/>
                </a:cxn>
                <a:cxn ang="0">
                  <a:pos x="T6" y="T7"/>
                </a:cxn>
                <a:cxn ang="0">
                  <a:pos x="T8" y="T9"/>
                </a:cxn>
              </a:cxnLst>
              <a:rect l="0" t="0" r="r" b="b"/>
              <a:pathLst>
                <a:path w="28" h="34">
                  <a:moveTo>
                    <a:pt x="14" y="0"/>
                  </a:moveTo>
                  <a:cubicBezTo>
                    <a:pt x="0" y="9"/>
                    <a:pt x="0" y="9"/>
                    <a:pt x="0" y="9"/>
                  </a:cubicBezTo>
                  <a:cubicBezTo>
                    <a:pt x="5" y="17"/>
                    <a:pt x="9" y="25"/>
                    <a:pt x="11" y="34"/>
                  </a:cubicBezTo>
                  <a:cubicBezTo>
                    <a:pt x="28" y="32"/>
                    <a:pt x="28" y="32"/>
                    <a:pt x="28" y="32"/>
                  </a:cubicBezTo>
                  <a:cubicBezTo>
                    <a:pt x="26" y="20"/>
                    <a:pt x="21" y="10"/>
                    <a:pt x="14"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p:nvSpPr>
          <p:spPr bwMode="auto">
            <a:xfrm>
              <a:off x="1943100" y="2760663"/>
              <a:ext cx="23813" cy="117475"/>
            </a:xfrm>
            <a:custGeom>
              <a:avLst/>
              <a:gdLst>
                <a:gd name="T0" fmla="*/ 5 w 5"/>
                <a:gd name="T1" fmla="*/ 0 h 24"/>
                <a:gd name="T2" fmla="*/ 4 w 5"/>
                <a:gd name="T3" fmla="*/ 0 h 24"/>
                <a:gd name="T4" fmla="*/ 0 w 5"/>
                <a:gd name="T5" fmla="*/ 24 h 24"/>
                <a:gd name="T6" fmla="*/ 0 w 5"/>
                <a:gd name="T7" fmla="*/ 24 h 24"/>
                <a:gd name="T8" fmla="*/ 5 w 5"/>
                <a:gd name="T9" fmla="*/ 0 h 24"/>
              </a:gdLst>
              <a:ahLst/>
              <a:cxnLst>
                <a:cxn ang="0">
                  <a:pos x="T0" y="T1"/>
                </a:cxn>
                <a:cxn ang="0">
                  <a:pos x="T2" y="T3"/>
                </a:cxn>
                <a:cxn ang="0">
                  <a:pos x="T4" y="T5"/>
                </a:cxn>
                <a:cxn ang="0">
                  <a:pos x="T6" y="T7"/>
                </a:cxn>
                <a:cxn ang="0">
                  <a:pos x="T8" y="T9"/>
                </a:cxn>
              </a:cxnLst>
              <a:rect l="0" t="0" r="r" b="b"/>
              <a:pathLst>
                <a:path w="5" h="24">
                  <a:moveTo>
                    <a:pt x="5" y="0"/>
                  </a:moveTo>
                  <a:cubicBezTo>
                    <a:pt x="4" y="0"/>
                    <a:pt x="4" y="0"/>
                    <a:pt x="4" y="0"/>
                  </a:cubicBezTo>
                  <a:cubicBezTo>
                    <a:pt x="1" y="7"/>
                    <a:pt x="0" y="15"/>
                    <a:pt x="0" y="24"/>
                  </a:cubicBezTo>
                  <a:cubicBezTo>
                    <a:pt x="0" y="24"/>
                    <a:pt x="0" y="24"/>
                    <a:pt x="0" y="24"/>
                  </a:cubicBezTo>
                  <a:cubicBezTo>
                    <a:pt x="1" y="15"/>
                    <a:pt x="2" y="7"/>
                    <a:pt x="5"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p:nvSpPr>
          <p:spPr bwMode="auto">
            <a:xfrm>
              <a:off x="2787650" y="2789238"/>
              <a:ext cx="92075" cy="88900"/>
            </a:xfrm>
            <a:custGeom>
              <a:avLst/>
              <a:gdLst>
                <a:gd name="T0" fmla="*/ 2 w 19"/>
                <a:gd name="T1" fmla="*/ 18 h 18"/>
                <a:gd name="T2" fmla="*/ 19 w 19"/>
                <a:gd name="T3" fmla="*/ 18 h 18"/>
                <a:gd name="T4" fmla="*/ 17 w 19"/>
                <a:gd name="T5" fmla="*/ 0 h 18"/>
                <a:gd name="T6" fmla="*/ 0 w 19"/>
                <a:gd name="T7" fmla="*/ 3 h 18"/>
                <a:gd name="T8" fmla="*/ 2 w 19"/>
                <a:gd name="T9" fmla="*/ 18 h 18"/>
              </a:gdLst>
              <a:ahLst/>
              <a:cxnLst>
                <a:cxn ang="0">
                  <a:pos x="T0" y="T1"/>
                </a:cxn>
                <a:cxn ang="0">
                  <a:pos x="T2" y="T3"/>
                </a:cxn>
                <a:cxn ang="0">
                  <a:pos x="T4" y="T5"/>
                </a:cxn>
                <a:cxn ang="0">
                  <a:pos x="T6" y="T7"/>
                </a:cxn>
                <a:cxn ang="0">
                  <a:pos x="T8" y="T9"/>
                </a:cxn>
              </a:cxnLst>
              <a:rect l="0" t="0" r="r" b="b"/>
              <a:pathLst>
                <a:path w="19" h="18">
                  <a:moveTo>
                    <a:pt x="2" y="18"/>
                  </a:moveTo>
                  <a:cubicBezTo>
                    <a:pt x="19" y="18"/>
                    <a:pt x="19" y="18"/>
                    <a:pt x="19" y="18"/>
                  </a:cubicBezTo>
                  <a:cubicBezTo>
                    <a:pt x="19" y="12"/>
                    <a:pt x="18" y="6"/>
                    <a:pt x="17" y="0"/>
                  </a:cubicBezTo>
                  <a:cubicBezTo>
                    <a:pt x="0" y="3"/>
                    <a:pt x="0" y="3"/>
                    <a:pt x="0" y="3"/>
                  </a:cubicBezTo>
                  <a:cubicBezTo>
                    <a:pt x="1" y="8"/>
                    <a:pt x="2" y="13"/>
                    <a:pt x="2" y="18"/>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1966913" y="2608263"/>
              <a:ext cx="79375" cy="131762"/>
            </a:xfrm>
            <a:custGeom>
              <a:avLst/>
              <a:gdLst>
                <a:gd name="T0" fmla="*/ 13 w 16"/>
                <a:gd name="T1" fmla="*/ 0 h 27"/>
                <a:gd name="T2" fmla="*/ 0 w 16"/>
                <a:gd name="T3" fmla="*/ 27 h 27"/>
                <a:gd name="T4" fmla="*/ 1 w 16"/>
                <a:gd name="T5" fmla="*/ 27 h 27"/>
                <a:gd name="T6" fmla="*/ 16 w 16"/>
                <a:gd name="T7" fmla="*/ 2 h 27"/>
                <a:gd name="T8" fmla="*/ 13 w 16"/>
                <a:gd name="T9" fmla="*/ 0 h 27"/>
              </a:gdLst>
              <a:ahLst/>
              <a:cxnLst>
                <a:cxn ang="0">
                  <a:pos x="T0" y="T1"/>
                </a:cxn>
                <a:cxn ang="0">
                  <a:pos x="T2" y="T3"/>
                </a:cxn>
                <a:cxn ang="0">
                  <a:pos x="T4" y="T5"/>
                </a:cxn>
                <a:cxn ang="0">
                  <a:pos x="T6" y="T7"/>
                </a:cxn>
                <a:cxn ang="0">
                  <a:pos x="T8" y="T9"/>
                </a:cxn>
              </a:cxnLst>
              <a:rect l="0" t="0" r="r" b="b"/>
              <a:pathLst>
                <a:path w="16" h="27">
                  <a:moveTo>
                    <a:pt x="13" y="0"/>
                  </a:moveTo>
                  <a:cubicBezTo>
                    <a:pt x="7" y="8"/>
                    <a:pt x="3" y="17"/>
                    <a:pt x="0" y="27"/>
                  </a:cubicBezTo>
                  <a:cubicBezTo>
                    <a:pt x="1" y="27"/>
                    <a:pt x="1" y="27"/>
                    <a:pt x="1" y="27"/>
                  </a:cubicBezTo>
                  <a:cubicBezTo>
                    <a:pt x="4" y="18"/>
                    <a:pt x="9" y="10"/>
                    <a:pt x="16" y="2"/>
                  </a:cubicBezTo>
                  <a:lnTo>
                    <a:pt x="13" y="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p:nvSpPr>
          <p:spPr bwMode="auto">
            <a:xfrm>
              <a:off x="2324100" y="2411413"/>
              <a:ext cx="160338" cy="63500"/>
            </a:xfrm>
            <a:custGeom>
              <a:avLst/>
              <a:gdLst>
                <a:gd name="T0" fmla="*/ 33 w 33"/>
                <a:gd name="T1" fmla="*/ 2 h 13"/>
                <a:gd name="T2" fmla="*/ 18 w 33"/>
                <a:gd name="T3" fmla="*/ 0 h 13"/>
                <a:gd name="T4" fmla="*/ 0 w 33"/>
                <a:gd name="T5" fmla="*/ 2 h 13"/>
                <a:gd name="T6" fmla="*/ 2 w 33"/>
                <a:gd name="T7" fmla="*/ 11 h 13"/>
                <a:gd name="T8" fmla="*/ 10 w 33"/>
                <a:gd name="T9" fmla="*/ 11 h 13"/>
                <a:gd name="T10" fmla="*/ 30 w 33"/>
                <a:gd name="T11" fmla="*/ 13 h 13"/>
                <a:gd name="T12" fmla="*/ 33 w 33"/>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33" h="13">
                  <a:moveTo>
                    <a:pt x="33" y="2"/>
                  </a:moveTo>
                  <a:cubicBezTo>
                    <a:pt x="28" y="1"/>
                    <a:pt x="23" y="0"/>
                    <a:pt x="18" y="0"/>
                  </a:cubicBezTo>
                  <a:cubicBezTo>
                    <a:pt x="12" y="0"/>
                    <a:pt x="6" y="1"/>
                    <a:pt x="0" y="2"/>
                  </a:cubicBezTo>
                  <a:cubicBezTo>
                    <a:pt x="2" y="11"/>
                    <a:pt x="2" y="11"/>
                    <a:pt x="2" y="11"/>
                  </a:cubicBezTo>
                  <a:cubicBezTo>
                    <a:pt x="4" y="11"/>
                    <a:pt x="7" y="11"/>
                    <a:pt x="10" y="11"/>
                  </a:cubicBezTo>
                  <a:cubicBezTo>
                    <a:pt x="17" y="11"/>
                    <a:pt x="23" y="12"/>
                    <a:pt x="30" y="13"/>
                  </a:cubicBezTo>
                  <a:lnTo>
                    <a:pt x="33" y="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p:nvSpPr>
          <p:spPr bwMode="auto">
            <a:xfrm>
              <a:off x="2171700" y="2425700"/>
              <a:ext cx="142875" cy="79375"/>
            </a:xfrm>
            <a:custGeom>
              <a:avLst/>
              <a:gdLst>
                <a:gd name="T0" fmla="*/ 28 w 29"/>
                <a:gd name="T1" fmla="*/ 0 h 16"/>
                <a:gd name="T2" fmla="*/ 0 w 29"/>
                <a:gd name="T3" fmla="*/ 11 h 16"/>
                <a:gd name="T4" fmla="*/ 3 w 29"/>
                <a:gd name="T5" fmla="*/ 16 h 16"/>
                <a:gd name="T6" fmla="*/ 29 w 29"/>
                <a:gd name="T7" fmla="*/ 9 h 16"/>
                <a:gd name="T8" fmla="*/ 28 w 29"/>
                <a:gd name="T9" fmla="*/ 0 h 16"/>
              </a:gdLst>
              <a:ahLst/>
              <a:cxnLst>
                <a:cxn ang="0">
                  <a:pos x="T0" y="T1"/>
                </a:cxn>
                <a:cxn ang="0">
                  <a:pos x="T2" y="T3"/>
                </a:cxn>
                <a:cxn ang="0">
                  <a:pos x="T4" y="T5"/>
                </a:cxn>
                <a:cxn ang="0">
                  <a:pos x="T6" y="T7"/>
                </a:cxn>
                <a:cxn ang="0">
                  <a:pos x="T8" y="T9"/>
                </a:cxn>
              </a:cxnLst>
              <a:rect l="0" t="0" r="r" b="b"/>
              <a:pathLst>
                <a:path w="29" h="16">
                  <a:moveTo>
                    <a:pt x="28" y="0"/>
                  </a:moveTo>
                  <a:cubicBezTo>
                    <a:pt x="18" y="2"/>
                    <a:pt x="8" y="6"/>
                    <a:pt x="0" y="11"/>
                  </a:cubicBezTo>
                  <a:cubicBezTo>
                    <a:pt x="3" y="16"/>
                    <a:pt x="3" y="16"/>
                    <a:pt x="3" y="16"/>
                  </a:cubicBezTo>
                  <a:cubicBezTo>
                    <a:pt x="11" y="12"/>
                    <a:pt x="20" y="10"/>
                    <a:pt x="29" y="9"/>
                  </a:cubicBezTo>
                  <a:lnTo>
                    <a:pt x="28" y="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p:nvSpPr>
          <p:spPr bwMode="auto">
            <a:xfrm>
              <a:off x="2039938" y="2489200"/>
              <a:ext cx="131763" cy="114300"/>
            </a:xfrm>
            <a:custGeom>
              <a:avLst/>
              <a:gdLst>
                <a:gd name="T0" fmla="*/ 24 w 27"/>
                <a:gd name="T1" fmla="*/ 0 h 23"/>
                <a:gd name="T2" fmla="*/ 0 w 27"/>
                <a:gd name="T3" fmla="*/ 22 h 23"/>
                <a:gd name="T4" fmla="*/ 3 w 27"/>
                <a:gd name="T5" fmla="*/ 23 h 23"/>
                <a:gd name="T6" fmla="*/ 27 w 27"/>
                <a:gd name="T7" fmla="*/ 5 h 23"/>
                <a:gd name="T8" fmla="*/ 24 w 27"/>
                <a:gd name="T9" fmla="*/ 0 h 23"/>
              </a:gdLst>
              <a:ahLst/>
              <a:cxnLst>
                <a:cxn ang="0">
                  <a:pos x="T0" y="T1"/>
                </a:cxn>
                <a:cxn ang="0">
                  <a:pos x="T2" y="T3"/>
                </a:cxn>
                <a:cxn ang="0">
                  <a:pos x="T4" y="T5"/>
                </a:cxn>
                <a:cxn ang="0">
                  <a:pos x="T6" y="T7"/>
                </a:cxn>
                <a:cxn ang="0">
                  <a:pos x="T8" y="T9"/>
                </a:cxn>
              </a:cxnLst>
              <a:rect l="0" t="0" r="r" b="b"/>
              <a:pathLst>
                <a:path w="27" h="23">
                  <a:moveTo>
                    <a:pt x="24" y="0"/>
                  </a:moveTo>
                  <a:cubicBezTo>
                    <a:pt x="15" y="6"/>
                    <a:pt x="7" y="13"/>
                    <a:pt x="0" y="22"/>
                  </a:cubicBezTo>
                  <a:cubicBezTo>
                    <a:pt x="3" y="23"/>
                    <a:pt x="3" y="23"/>
                    <a:pt x="3" y="23"/>
                  </a:cubicBezTo>
                  <a:cubicBezTo>
                    <a:pt x="10" y="16"/>
                    <a:pt x="18" y="10"/>
                    <a:pt x="27" y="5"/>
                  </a:cubicBezTo>
                  <a:lnTo>
                    <a:pt x="24" y="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p:nvSpPr>
          <p:spPr bwMode="auto">
            <a:xfrm>
              <a:off x="2362200" y="2446338"/>
              <a:ext cx="317500" cy="450850"/>
            </a:xfrm>
            <a:custGeom>
              <a:avLst/>
              <a:gdLst>
                <a:gd name="T0" fmla="*/ 63 w 65"/>
                <a:gd name="T1" fmla="*/ 1 h 92"/>
                <a:gd name="T2" fmla="*/ 4 w 65"/>
                <a:gd name="T3" fmla="*/ 73 h 92"/>
                <a:gd name="T4" fmla="*/ 7 w 65"/>
                <a:gd name="T5" fmla="*/ 89 h 92"/>
                <a:gd name="T6" fmla="*/ 24 w 65"/>
                <a:gd name="T7" fmla="*/ 85 h 92"/>
                <a:gd name="T8" fmla="*/ 65 w 65"/>
                <a:gd name="T9" fmla="*/ 2 h 92"/>
                <a:gd name="T10" fmla="*/ 63 w 65"/>
                <a:gd name="T11" fmla="*/ 1 h 92"/>
              </a:gdLst>
              <a:ahLst/>
              <a:cxnLst>
                <a:cxn ang="0">
                  <a:pos x="T0" y="T1"/>
                </a:cxn>
                <a:cxn ang="0">
                  <a:pos x="T2" y="T3"/>
                </a:cxn>
                <a:cxn ang="0">
                  <a:pos x="T4" y="T5"/>
                </a:cxn>
                <a:cxn ang="0">
                  <a:pos x="T6" y="T7"/>
                </a:cxn>
                <a:cxn ang="0">
                  <a:pos x="T8" y="T9"/>
                </a:cxn>
                <a:cxn ang="0">
                  <a:pos x="T10" y="T11"/>
                </a:cxn>
              </a:cxnLst>
              <a:rect l="0" t="0" r="r" b="b"/>
              <a:pathLst>
                <a:path w="65" h="92">
                  <a:moveTo>
                    <a:pt x="63" y="1"/>
                  </a:moveTo>
                  <a:cubicBezTo>
                    <a:pt x="4" y="73"/>
                    <a:pt x="4" y="73"/>
                    <a:pt x="4" y="73"/>
                  </a:cubicBezTo>
                  <a:cubicBezTo>
                    <a:pt x="0" y="78"/>
                    <a:pt x="2" y="85"/>
                    <a:pt x="7" y="89"/>
                  </a:cubicBezTo>
                  <a:cubicBezTo>
                    <a:pt x="13" y="92"/>
                    <a:pt x="20" y="91"/>
                    <a:pt x="24" y="85"/>
                  </a:cubicBezTo>
                  <a:cubicBezTo>
                    <a:pt x="65" y="2"/>
                    <a:pt x="65" y="2"/>
                    <a:pt x="65" y="2"/>
                  </a:cubicBezTo>
                  <a:cubicBezTo>
                    <a:pt x="65" y="1"/>
                    <a:pt x="63" y="0"/>
                    <a:pt x="63" y="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1" name="Picture 20">
            <a:extLst>
              <a:ext uri="{FF2B5EF4-FFF2-40B4-BE49-F238E27FC236}">
                <a16:creationId xmlns:a16="http://schemas.microsoft.com/office/drawing/2014/main" id="{E86F41B5-D3A3-4E2E-8527-856BB81569A0}"/>
              </a:ext>
            </a:extLst>
          </p:cNvPr>
          <p:cNvPicPr>
            <a:picLocks noChangeAspect="1"/>
          </p:cNvPicPr>
          <p:nvPr/>
        </p:nvPicPr>
        <p:blipFill>
          <a:blip r:embed="rId3">
            <a:duotone>
              <a:prstClr val="black"/>
              <a:schemeClr val="accent1">
                <a:lumMod val="60000"/>
                <a:lumOff val="40000"/>
                <a:tint val="45000"/>
                <a:satMod val="400000"/>
              </a:schemeClr>
            </a:duotone>
          </a:blip>
          <a:stretch>
            <a:fillRect/>
          </a:stretch>
        </p:blipFill>
        <p:spPr>
          <a:xfrm>
            <a:off x="412850" y="3933232"/>
            <a:ext cx="7235015" cy="1224736"/>
          </a:xfrm>
          <a:prstGeom prst="rect">
            <a:avLst/>
          </a:prstGeom>
        </p:spPr>
      </p:pic>
      <p:pic>
        <p:nvPicPr>
          <p:cNvPr id="35" name="Picture 34">
            <a:extLst>
              <a:ext uri="{FF2B5EF4-FFF2-40B4-BE49-F238E27FC236}">
                <a16:creationId xmlns:a16="http://schemas.microsoft.com/office/drawing/2014/main" id="{840B250B-800F-40AF-98CC-CE3B57BD38E6}"/>
              </a:ext>
            </a:extLst>
          </p:cNvPr>
          <p:cNvPicPr>
            <a:picLocks noChangeAspect="1"/>
          </p:cNvPicPr>
          <p:nvPr/>
        </p:nvPicPr>
        <p:blipFill>
          <a:blip r:embed="rId4">
            <a:duotone>
              <a:prstClr val="black"/>
              <a:schemeClr val="accent1">
                <a:lumMod val="60000"/>
                <a:lumOff val="40000"/>
                <a:tint val="45000"/>
                <a:satMod val="400000"/>
              </a:schemeClr>
            </a:duotone>
          </a:blip>
          <a:stretch>
            <a:fillRect/>
          </a:stretch>
        </p:blipFill>
        <p:spPr>
          <a:xfrm>
            <a:off x="3677006" y="5239072"/>
            <a:ext cx="8026087" cy="1214263"/>
          </a:xfrm>
          <a:prstGeom prst="rect">
            <a:avLst/>
          </a:prstGeom>
        </p:spPr>
      </p:pic>
      <p:sp>
        <p:nvSpPr>
          <p:cNvPr id="36" name="Title 3"/>
          <p:cNvSpPr txBox="1">
            <a:spLocks/>
          </p:cNvSpPr>
          <p:nvPr/>
        </p:nvSpPr>
        <p:spPr>
          <a:xfrm>
            <a:off x="17462" y="-27371"/>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a:defRPr/>
            </a:pPr>
            <a:r>
              <a:rPr lang="en-US" kern="0" dirty="0">
                <a:solidFill>
                  <a:srgbClr val="007DB8"/>
                </a:solidFill>
              </a:rPr>
              <a:t>	KPI Selection									     </a:t>
            </a:r>
            <a:r>
              <a:rPr lang="en-US" sz="1600" kern="0" dirty="0">
                <a:solidFill>
                  <a:srgbClr val="007DB8"/>
                </a:solidFill>
              </a:rPr>
              <a:t> (2/2)</a:t>
            </a:r>
          </a:p>
        </p:txBody>
      </p:sp>
    </p:spTree>
    <p:extLst>
      <p:ext uri="{BB962C8B-B14F-4D97-AF65-F5344CB8AC3E}">
        <p14:creationId xmlns:p14="http://schemas.microsoft.com/office/powerpoint/2010/main" val="9491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796" y="2132856"/>
            <a:ext cx="11089232" cy="1066800"/>
          </a:xfrm>
        </p:spPr>
        <p:txBody>
          <a:bodyPr>
            <a:noAutofit/>
          </a:bodyPr>
          <a:lstStyle/>
          <a:p>
            <a:pPr algn="ctr"/>
            <a:br>
              <a:rPr lang="en-US" sz="5400" b="1" dirty="0">
                <a:solidFill>
                  <a:schemeClr val="bg1"/>
                </a:solidFill>
              </a:rPr>
            </a:br>
            <a:r>
              <a:rPr lang="en-US" sz="5400" b="1" dirty="0">
                <a:solidFill>
                  <a:schemeClr val="bg1"/>
                </a:solidFill>
              </a:rPr>
              <a:t>Presentation to the CXOs of </a:t>
            </a:r>
            <a:r>
              <a:rPr lang="en-US" sz="5400" b="1" dirty="0" err="1">
                <a:solidFill>
                  <a:schemeClr val="bg1"/>
                </a:solidFill>
              </a:rPr>
              <a:t>ElecKart</a:t>
            </a:r>
            <a:endParaRPr lang="en-US" sz="5400" b="1" dirty="0">
              <a:solidFill>
                <a:schemeClr val="bg1"/>
              </a:solidFill>
            </a:endParaRPr>
          </a:p>
        </p:txBody>
      </p:sp>
    </p:spTree>
    <p:extLst>
      <p:ext uri="{BB962C8B-B14F-4D97-AF65-F5344CB8AC3E}">
        <p14:creationId xmlns:p14="http://schemas.microsoft.com/office/powerpoint/2010/main" val="62812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 name="Rectangle 1"/>
          <p:cNvSpPr/>
          <p:nvPr/>
        </p:nvSpPr>
        <p:spPr>
          <a:xfrm>
            <a:off x="3642221" y="524978"/>
            <a:ext cx="4248472" cy="5078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Step 1. Understanding problem</a:t>
            </a:r>
          </a:p>
        </p:txBody>
      </p:sp>
      <p:sp>
        <p:nvSpPr>
          <p:cNvPr id="5" name="Rectangle 4"/>
          <p:cNvSpPr/>
          <p:nvPr/>
        </p:nvSpPr>
        <p:spPr>
          <a:xfrm>
            <a:off x="7382855" y="1702223"/>
            <a:ext cx="4688221" cy="5078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Step 2. Define success definition (scope)</a:t>
            </a:r>
          </a:p>
        </p:txBody>
      </p:sp>
      <p:sp>
        <p:nvSpPr>
          <p:cNvPr id="6" name="Rectangle 5"/>
          <p:cNvSpPr/>
          <p:nvPr/>
        </p:nvSpPr>
        <p:spPr>
          <a:xfrm>
            <a:off x="7958919" y="3378877"/>
            <a:ext cx="3600400" cy="5078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Step 3. Data acquisition</a:t>
            </a:r>
          </a:p>
        </p:txBody>
      </p:sp>
      <p:sp>
        <p:nvSpPr>
          <p:cNvPr id="7" name="Rectangle 6"/>
          <p:cNvSpPr/>
          <p:nvPr/>
        </p:nvSpPr>
        <p:spPr>
          <a:xfrm>
            <a:off x="4036647" y="4341950"/>
            <a:ext cx="3899505" cy="21698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Step 4. Explore/understand data</a:t>
            </a:r>
          </a:p>
          <a:p>
            <a:pPr marL="742950" lvl="1" indent="-285750">
              <a:buFont typeface="Arial" panose="020B0604020202020204" pitchFamily="34" charset="0"/>
              <a:buChar char="•"/>
            </a:pPr>
            <a:r>
              <a:rPr lang="en-US" dirty="0">
                <a:solidFill>
                  <a:schemeClr val="lt1"/>
                </a:solidFill>
              </a:rPr>
              <a:t>Data preparation/processing</a:t>
            </a:r>
          </a:p>
          <a:p>
            <a:pPr marL="742950" lvl="1" indent="-285750">
              <a:buFont typeface="Arial" panose="020B0604020202020204" pitchFamily="34" charset="0"/>
              <a:buChar char="•"/>
            </a:pPr>
            <a:r>
              <a:rPr lang="en-US" dirty="0">
                <a:solidFill>
                  <a:schemeClr val="lt1"/>
                </a:solidFill>
              </a:rPr>
              <a:t>Anomaly / Error detection</a:t>
            </a:r>
          </a:p>
          <a:p>
            <a:pPr marL="742950" lvl="1" indent="-285750">
              <a:buFont typeface="Arial" panose="020B0604020202020204" pitchFamily="34" charset="0"/>
              <a:buChar char="•"/>
            </a:pPr>
            <a:r>
              <a:rPr lang="en-US" dirty="0">
                <a:solidFill>
                  <a:schemeClr val="lt1"/>
                </a:solidFill>
              </a:rPr>
              <a:t>Variable / KPI selection</a:t>
            </a:r>
          </a:p>
          <a:p>
            <a:pPr marL="742950" lvl="1" indent="-285750">
              <a:buFont typeface="Arial" panose="020B0604020202020204" pitchFamily="34" charset="0"/>
              <a:buChar char="•"/>
            </a:pPr>
            <a:r>
              <a:rPr lang="en-US" dirty="0">
                <a:solidFill>
                  <a:schemeClr val="lt1"/>
                </a:solidFill>
              </a:rPr>
              <a:t>EDA on Dependent variable (Y)</a:t>
            </a:r>
          </a:p>
          <a:p>
            <a:pPr marL="742950" lvl="1" indent="-285750">
              <a:buFont typeface="Arial" panose="020B0604020202020204" pitchFamily="34" charset="0"/>
              <a:buChar char="•"/>
            </a:pPr>
            <a:r>
              <a:rPr lang="en-US" dirty="0">
                <a:solidFill>
                  <a:schemeClr val="lt1"/>
                </a:solidFill>
              </a:rPr>
              <a:t>EDA on Dependent variable (X)</a:t>
            </a:r>
          </a:p>
          <a:p>
            <a:pPr marL="742950" lvl="1" indent="-285750">
              <a:buFont typeface="Arial" panose="020B0604020202020204" pitchFamily="34" charset="0"/>
              <a:buChar char="•"/>
            </a:pPr>
            <a:r>
              <a:rPr lang="en-US" dirty="0">
                <a:solidFill>
                  <a:schemeClr val="lt1"/>
                </a:solidFill>
              </a:rPr>
              <a:t>Relation between </a:t>
            </a:r>
            <a:r>
              <a:rPr lang="en-US" dirty="0" err="1">
                <a:solidFill>
                  <a:schemeClr val="lt1"/>
                </a:solidFill>
              </a:rPr>
              <a:t>Xs</a:t>
            </a:r>
            <a:r>
              <a:rPr lang="en-US" dirty="0">
                <a:solidFill>
                  <a:schemeClr val="lt1"/>
                </a:solidFill>
              </a:rPr>
              <a:t> , X and Y</a:t>
            </a:r>
          </a:p>
        </p:txBody>
      </p:sp>
      <p:sp>
        <p:nvSpPr>
          <p:cNvPr id="8" name="Rectangle 7"/>
          <p:cNvSpPr/>
          <p:nvPr/>
        </p:nvSpPr>
        <p:spPr>
          <a:xfrm>
            <a:off x="242216" y="3129546"/>
            <a:ext cx="3096344" cy="13388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solidFill>
                  <a:schemeClr val="lt1"/>
                </a:solidFill>
                <a:latin typeface="Arial" panose="020B0604020202020204" pitchFamily="34" charset="0"/>
              </a:rPr>
              <a:t>Step 5. Data modeling</a:t>
            </a:r>
          </a:p>
          <a:p>
            <a:pPr marL="742950" lvl="1" indent="-285750">
              <a:buFont typeface="Arial" panose="020B0604020202020204" pitchFamily="34" charset="0"/>
              <a:buChar char="•"/>
            </a:pPr>
            <a:r>
              <a:rPr lang="en-US" dirty="0">
                <a:solidFill>
                  <a:schemeClr val="lt1"/>
                </a:solidFill>
              </a:rPr>
              <a:t>Model building</a:t>
            </a:r>
          </a:p>
          <a:p>
            <a:pPr marL="742950" lvl="1" indent="-285750">
              <a:buFont typeface="Arial" panose="020B0604020202020204" pitchFamily="34" charset="0"/>
              <a:buChar char="•"/>
            </a:pPr>
            <a:r>
              <a:rPr lang="en-US" dirty="0">
                <a:solidFill>
                  <a:schemeClr val="lt1"/>
                </a:solidFill>
              </a:rPr>
              <a:t>Model evaluation</a:t>
            </a:r>
          </a:p>
          <a:p>
            <a:pPr marL="742950" lvl="1" indent="-285750">
              <a:buFont typeface="Arial" panose="020B0604020202020204" pitchFamily="34" charset="0"/>
              <a:buChar char="•"/>
            </a:pPr>
            <a:r>
              <a:rPr lang="en-US" dirty="0">
                <a:solidFill>
                  <a:schemeClr val="lt1"/>
                </a:solidFill>
              </a:rPr>
              <a:t>Model tuning</a:t>
            </a:r>
          </a:p>
        </p:txBody>
      </p:sp>
      <p:sp>
        <p:nvSpPr>
          <p:cNvPr id="9" name="Rectangle 8"/>
          <p:cNvSpPr/>
          <p:nvPr/>
        </p:nvSpPr>
        <p:spPr>
          <a:xfrm>
            <a:off x="281313" y="1702223"/>
            <a:ext cx="3057247" cy="5078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Step 6. Model Deployment</a:t>
            </a:r>
          </a:p>
        </p:txBody>
      </p:sp>
      <p:sp>
        <p:nvSpPr>
          <p:cNvPr id="11" name="Right Arrow 10"/>
          <p:cNvSpPr/>
          <p:nvPr/>
        </p:nvSpPr>
        <p:spPr>
          <a:xfrm rot="2112390">
            <a:off x="8350426" y="1043882"/>
            <a:ext cx="974006" cy="39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9156390" y="2631509"/>
            <a:ext cx="813980" cy="39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487221">
            <a:off x="8122835" y="4530111"/>
            <a:ext cx="1827689" cy="39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2641059">
            <a:off x="1906765" y="4922956"/>
            <a:ext cx="1889003" cy="39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6200000">
            <a:off x="1247863" y="2474061"/>
            <a:ext cx="732669" cy="39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9965124">
            <a:off x="2222854" y="1050335"/>
            <a:ext cx="1086364" cy="39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34677" y="817366"/>
            <a:ext cx="1481701" cy="430887"/>
          </a:xfrm>
          <a:prstGeom prst="rect">
            <a:avLst/>
          </a:prstGeom>
          <a:noFill/>
        </p:spPr>
        <p:txBody>
          <a:bodyPr wrap="square" rtlCol="0">
            <a:spAutoFit/>
          </a:bodyPr>
          <a:lstStyle/>
          <a:p>
            <a:pPr algn="ctr"/>
            <a:r>
              <a:rPr lang="en-US" sz="1050" b="1" i="1" dirty="0">
                <a:solidFill>
                  <a:srgbClr val="FF0000"/>
                </a:solidFill>
              </a:rPr>
              <a:t>If or when there is change in scope/data</a:t>
            </a:r>
          </a:p>
        </p:txBody>
      </p:sp>
      <p:sp>
        <p:nvSpPr>
          <p:cNvPr id="18" name="Title 3"/>
          <p:cNvSpPr txBox="1">
            <a:spLocks/>
          </p:cNvSpPr>
          <p:nvPr/>
        </p:nvSpPr>
        <p:spPr>
          <a:xfrm>
            <a:off x="17462" y="-27371"/>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a:defRPr/>
            </a:pPr>
            <a:r>
              <a:rPr lang="en-US" kern="0" dirty="0">
                <a:solidFill>
                  <a:srgbClr val="007DB8"/>
                </a:solidFill>
              </a:rPr>
              <a:t>	 Model Building Steps (Executive Overview)</a:t>
            </a:r>
            <a:endParaRPr lang="en-US" sz="1600" kern="0" dirty="0">
              <a:solidFill>
                <a:srgbClr val="007DB8"/>
              </a:solidFill>
            </a:endParaRPr>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7462" y="8136"/>
            <a:ext cx="570180" cy="5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46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462" y="-27371"/>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a:defRPr/>
            </a:pPr>
            <a:r>
              <a:rPr lang="en-US" kern="0" dirty="0">
                <a:solidFill>
                  <a:srgbClr val="007DB8"/>
                </a:solidFill>
              </a:rPr>
              <a:t>	 Models Used in this Project</a:t>
            </a:r>
            <a:endParaRPr lang="en-US" sz="1600" kern="0" dirty="0">
              <a:solidFill>
                <a:srgbClr val="007DB8"/>
              </a:solidFill>
            </a:endParaRPr>
          </a:p>
        </p:txBody>
      </p:sp>
      <p:sp>
        <p:nvSpPr>
          <p:cNvPr id="5" name="Rectangle 4"/>
          <p:cNvSpPr/>
          <p:nvPr/>
        </p:nvSpPr>
        <p:spPr>
          <a:xfrm>
            <a:off x="178154" y="523646"/>
            <a:ext cx="3724752" cy="186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Model 1: Additive</a:t>
            </a:r>
          </a:p>
          <a:p>
            <a:pPr marL="285750" indent="-285750">
              <a:buFont typeface="Arial" panose="020B0604020202020204" pitchFamily="34" charset="0"/>
              <a:buChar char="•"/>
            </a:pPr>
            <a:r>
              <a:rPr lang="en-US" sz="1100" dirty="0">
                <a:solidFill>
                  <a:schemeClr val="lt1"/>
                </a:solidFill>
              </a:rPr>
              <a:t>Model Evaluation Metric (r-squared), Mean Squared Error (MSE)</a:t>
            </a:r>
          </a:p>
          <a:p>
            <a:pPr marL="285750" indent="-285750">
              <a:buFont typeface="Arial" panose="020B0604020202020204" pitchFamily="34" charset="0"/>
              <a:buChar char="•"/>
            </a:pPr>
            <a:r>
              <a:rPr lang="en-IN" sz="1100" dirty="0"/>
              <a:t>This is a  basic linear model that can capture the Current effect. This model is estimated using Multivariate linear regression method. </a:t>
            </a:r>
          </a:p>
          <a:p>
            <a:pPr marL="285750" indent="-285750">
              <a:buFont typeface="Arial" panose="020B0604020202020204" pitchFamily="34" charset="0"/>
              <a:buChar char="•"/>
            </a:pPr>
            <a:r>
              <a:rPr lang="en-IN" sz="1100" dirty="0"/>
              <a:t>Target variable is </a:t>
            </a:r>
            <a:r>
              <a:rPr lang="en-IN" sz="1100" dirty="0" err="1"/>
              <a:t>gmv</a:t>
            </a:r>
            <a:r>
              <a:rPr lang="en-IN" sz="1100" dirty="0"/>
              <a:t> and independent variables we used are KPI’s related to ad spend, pricing,  promotion.</a:t>
            </a:r>
          </a:p>
          <a:p>
            <a:endParaRPr lang="en-US" sz="1100" dirty="0"/>
          </a:p>
        </p:txBody>
      </p:sp>
      <p:sp>
        <p:nvSpPr>
          <p:cNvPr id="10" name="Rectangle 9"/>
          <p:cNvSpPr/>
          <p:nvPr/>
        </p:nvSpPr>
        <p:spPr>
          <a:xfrm>
            <a:off x="178154" y="4941168"/>
            <a:ext cx="3724752" cy="15234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Model 4: Distributed Lag</a:t>
            </a:r>
          </a:p>
          <a:p>
            <a:pPr marL="285750" indent="-285750">
              <a:buFont typeface="Arial" panose="020B0604020202020204" pitchFamily="34" charset="0"/>
              <a:buChar char="•"/>
            </a:pPr>
            <a:r>
              <a:rPr lang="en-US" sz="1100" dirty="0"/>
              <a:t>Model Evaluation Metric (r-squared), Mean Squared Error (MSE)</a:t>
            </a:r>
          </a:p>
          <a:p>
            <a:pPr marL="285750" indent="-285750">
              <a:buFont typeface="Arial" panose="020B0604020202020204" pitchFamily="34" charset="0"/>
              <a:buChar char="•"/>
            </a:pPr>
            <a:r>
              <a:rPr lang="en-IN" sz="1100" dirty="0"/>
              <a:t>This is an extension of </a:t>
            </a:r>
            <a:r>
              <a:rPr lang="en-IN" sz="1100" dirty="0" err="1"/>
              <a:t>kyock</a:t>
            </a:r>
            <a:r>
              <a:rPr lang="en-IN" sz="1100" dirty="0"/>
              <a:t> model where in addition to the lagged values of dependent variable all the independent variables lags are also modelled.</a:t>
            </a:r>
          </a:p>
          <a:p>
            <a:pPr marL="285750" indent="-285750">
              <a:buFont typeface="Arial" panose="020B0604020202020204" pitchFamily="34" charset="0"/>
              <a:buChar char="•"/>
            </a:pPr>
            <a:endParaRPr lang="en-US" sz="1100" dirty="0"/>
          </a:p>
        </p:txBody>
      </p:sp>
      <p:sp>
        <p:nvSpPr>
          <p:cNvPr id="11" name="Rectangle 10"/>
          <p:cNvSpPr/>
          <p:nvPr/>
        </p:nvSpPr>
        <p:spPr>
          <a:xfrm>
            <a:off x="4150279" y="2405186"/>
            <a:ext cx="3724752" cy="2200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Model 3: </a:t>
            </a:r>
            <a:r>
              <a:rPr lang="en-US" b="1" dirty="0" err="1"/>
              <a:t>Kyock</a:t>
            </a:r>
            <a:endParaRPr lang="en-US" b="1" dirty="0">
              <a:latin typeface="Arial" panose="020B0604020202020204" pitchFamily="34" charset="0"/>
            </a:endParaRPr>
          </a:p>
          <a:p>
            <a:pPr marL="285750" indent="-285750">
              <a:buFont typeface="Arial" panose="020B0604020202020204" pitchFamily="34" charset="0"/>
              <a:buChar char="•"/>
            </a:pPr>
            <a:r>
              <a:rPr lang="en-US" sz="1100" dirty="0"/>
              <a:t>Model Evaluation Metric (r-squared), Mean Squared Error (MSE)</a:t>
            </a:r>
          </a:p>
          <a:p>
            <a:pPr marL="285750" indent="-285750">
              <a:buFont typeface="Arial" panose="020B0604020202020204" pitchFamily="34" charset="0"/>
              <a:buChar char="•"/>
            </a:pPr>
            <a:r>
              <a:rPr lang="en-IN" sz="1100" dirty="0"/>
              <a:t>This is a  basic linear model </a:t>
            </a:r>
            <a:r>
              <a:rPr lang="en-IN" sz="1100" dirty="0" err="1"/>
              <a:t>model</a:t>
            </a:r>
            <a:r>
              <a:rPr lang="en-IN" sz="1100" dirty="0"/>
              <a:t> similar to Additive, with time lagged values of </a:t>
            </a:r>
            <a:r>
              <a:rPr lang="en-IN" sz="1100" dirty="0" err="1"/>
              <a:t>gmv</a:t>
            </a:r>
            <a:r>
              <a:rPr lang="en-IN" sz="1100" dirty="0"/>
              <a:t> considered as independent variable</a:t>
            </a:r>
          </a:p>
          <a:p>
            <a:pPr marL="285750" indent="-285750">
              <a:buFont typeface="Arial" panose="020B0604020202020204" pitchFamily="34" charset="0"/>
              <a:buChar char="•"/>
            </a:pPr>
            <a:r>
              <a:rPr lang="en-IN" sz="1100" dirty="0"/>
              <a:t>This model helps capture the carry-over effect, where past </a:t>
            </a:r>
            <a:r>
              <a:rPr lang="en-IN" sz="1100" dirty="0" err="1"/>
              <a:t>gmv</a:t>
            </a:r>
            <a:r>
              <a:rPr lang="en-IN" sz="1100" dirty="0"/>
              <a:t> values effect on current </a:t>
            </a:r>
            <a:r>
              <a:rPr lang="en-IN" sz="1100" dirty="0" err="1"/>
              <a:t>gmv</a:t>
            </a:r>
            <a:r>
              <a:rPr lang="en-IN" sz="1100" dirty="0"/>
              <a:t> values can be seen.</a:t>
            </a:r>
          </a:p>
          <a:p>
            <a:pPr marL="285750" indent="-285750">
              <a:buFont typeface="Arial" panose="020B0604020202020204" pitchFamily="34" charset="0"/>
              <a:buChar char="•"/>
            </a:pPr>
            <a:r>
              <a:rPr lang="en-IN" sz="1100" dirty="0"/>
              <a:t>KPI’s are same as Additive model in addition to the lagged values (past 1 and 2 weeks)of </a:t>
            </a:r>
            <a:r>
              <a:rPr lang="en-IN" sz="1100" dirty="0" err="1"/>
              <a:t>gmv</a:t>
            </a:r>
            <a:r>
              <a:rPr lang="en-IN" sz="1100" dirty="0"/>
              <a:t>.</a:t>
            </a:r>
            <a:endParaRPr lang="en-US" sz="1100" dirty="0">
              <a:solidFill>
                <a:schemeClr val="lt1"/>
              </a:solidFill>
            </a:endParaRPr>
          </a:p>
        </p:txBody>
      </p:sp>
      <p:sp>
        <p:nvSpPr>
          <p:cNvPr id="12" name="Rectangle 11"/>
          <p:cNvSpPr/>
          <p:nvPr/>
        </p:nvSpPr>
        <p:spPr>
          <a:xfrm>
            <a:off x="8110636" y="608285"/>
            <a:ext cx="3724752" cy="16927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Model 2: Multiplicative</a:t>
            </a:r>
          </a:p>
          <a:p>
            <a:pPr marL="285750" indent="-285750">
              <a:buFont typeface="Arial" panose="020B0604020202020204" pitchFamily="34" charset="0"/>
              <a:buChar char="•"/>
            </a:pPr>
            <a:r>
              <a:rPr lang="en-US" sz="1100" dirty="0"/>
              <a:t>Model Evaluation Metric (r-squared), Mean Squared Error (MSE)</a:t>
            </a:r>
          </a:p>
          <a:p>
            <a:pPr marL="285750" indent="-285750">
              <a:buFont typeface="Arial" panose="020B0604020202020204" pitchFamily="34" charset="0"/>
              <a:buChar char="•"/>
            </a:pPr>
            <a:r>
              <a:rPr lang="en-IN" sz="1100" dirty="0"/>
              <a:t>This is a  basic linear model similar to Additive, but KPI’s are multiplied to get the marketing mix.</a:t>
            </a:r>
          </a:p>
          <a:p>
            <a:pPr marL="285750" indent="-285750">
              <a:buFont typeface="Arial" panose="020B0604020202020204" pitchFamily="34" charset="0"/>
              <a:buChar char="•"/>
            </a:pPr>
            <a:r>
              <a:rPr lang="en-IN" sz="1100" dirty="0"/>
              <a:t>This model includes the interaction effect in addition to current effect</a:t>
            </a:r>
          </a:p>
          <a:p>
            <a:pPr marL="285750" indent="-285750">
              <a:buFont typeface="Arial" panose="020B0604020202020204" pitchFamily="34" charset="0"/>
              <a:buChar char="•"/>
            </a:pPr>
            <a:r>
              <a:rPr lang="en-IN" sz="1100" dirty="0"/>
              <a:t>KPI’s are same as Additive model</a:t>
            </a:r>
          </a:p>
        </p:txBody>
      </p:sp>
      <p:sp>
        <p:nvSpPr>
          <p:cNvPr id="13" name="Rectangle 12"/>
          <p:cNvSpPr/>
          <p:nvPr/>
        </p:nvSpPr>
        <p:spPr>
          <a:xfrm>
            <a:off x="8110635" y="4486472"/>
            <a:ext cx="3897214" cy="22775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Model 5: Multiplicative distributed lag </a:t>
            </a:r>
          </a:p>
          <a:p>
            <a:pPr marL="285750" indent="-285750">
              <a:buFont typeface="Arial" panose="020B0604020202020204" pitchFamily="34" charset="0"/>
              <a:buChar char="•"/>
            </a:pPr>
            <a:r>
              <a:rPr lang="en-US" sz="1100" dirty="0"/>
              <a:t>Model Evaluation Metric (r-squared), Mean Squared Error (MSE)</a:t>
            </a:r>
          </a:p>
          <a:p>
            <a:pPr marL="285750" indent="-285750">
              <a:buFont typeface="Arial" panose="020B0604020202020204" pitchFamily="34" charset="0"/>
              <a:buChar char="•"/>
            </a:pPr>
            <a:r>
              <a:rPr lang="en-IN" sz="1100" dirty="0"/>
              <a:t>This is an extension of  </a:t>
            </a:r>
            <a:r>
              <a:rPr lang="en-IN" sz="1100" dirty="0" err="1"/>
              <a:t>Distribited</a:t>
            </a:r>
            <a:r>
              <a:rPr lang="en-IN" sz="1100" dirty="0"/>
              <a:t> lag model where in interaction effect is also captured. </a:t>
            </a:r>
          </a:p>
          <a:p>
            <a:pPr marL="285750" indent="-285750">
              <a:buFont typeface="Arial" panose="020B0604020202020204" pitchFamily="34" charset="0"/>
              <a:buChar char="•"/>
            </a:pPr>
            <a:r>
              <a:rPr lang="en-IN" sz="1100" dirty="0"/>
              <a:t>All the KPI’s which include the time lagged versions of dependant and independent variables are multiplied to get the marketing mix.</a:t>
            </a:r>
          </a:p>
          <a:p>
            <a:pPr marL="285750" indent="-285750">
              <a:buFont typeface="Arial" panose="020B0604020202020204" pitchFamily="34" charset="0"/>
              <a:buChar char="•"/>
            </a:pPr>
            <a:endParaRPr lang="en-US" sz="1100" dirty="0"/>
          </a:p>
        </p:txBody>
      </p:sp>
      <p:pic>
        <p:nvPicPr>
          <p:cNvPr id="3074" name="Picture 2" descr="Image result for search 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45" r="18328"/>
          <a:stretch/>
        </p:blipFill>
        <p:spPr bwMode="auto">
          <a:xfrm>
            <a:off x="17462" y="0"/>
            <a:ext cx="602164" cy="64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01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7F52-2414-4477-A2F0-B45BB7C9F1A6}"/>
              </a:ext>
            </a:extLst>
          </p:cNvPr>
          <p:cNvSpPr>
            <a:spLocks noGrp="1"/>
          </p:cNvSpPr>
          <p:nvPr>
            <p:ph type="title"/>
          </p:nvPr>
        </p:nvSpPr>
        <p:spPr>
          <a:xfrm>
            <a:off x="765820" y="-111541"/>
            <a:ext cx="10323300" cy="864096"/>
          </a:xfrm>
        </p:spPr>
        <p:txBody>
          <a:bodyPr/>
          <a:lstStyle/>
          <a:p>
            <a:r>
              <a:rPr lang="en-US" dirty="0"/>
              <a:t>Model results</a:t>
            </a:r>
          </a:p>
        </p:txBody>
      </p:sp>
      <p:sp>
        <p:nvSpPr>
          <p:cNvPr id="3" name="TextBox 2">
            <a:extLst>
              <a:ext uri="{FF2B5EF4-FFF2-40B4-BE49-F238E27FC236}">
                <a16:creationId xmlns:a16="http://schemas.microsoft.com/office/drawing/2014/main" id="{6FEAEA88-774D-4CDD-911F-69F925658AE0}"/>
              </a:ext>
            </a:extLst>
          </p:cNvPr>
          <p:cNvSpPr txBox="1"/>
          <p:nvPr/>
        </p:nvSpPr>
        <p:spPr>
          <a:xfrm>
            <a:off x="318544" y="4989768"/>
            <a:ext cx="11658407" cy="2277547"/>
          </a:xfrm>
          <a:prstGeom prst="rect">
            <a:avLst/>
          </a:prstGeom>
          <a:solidFill>
            <a:srgbClr val="00B0F0"/>
          </a:solidFill>
        </p:spPr>
        <p:txBody>
          <a:bodyPr wrap="square" rtlCol="0">
            <a:spAutoFit/>
          </a:bodyPr>
          <a:lstStyle/>
          <a:p>
            <a:r>
              <a:rPr lang="en-US" sz="1600" dirty="0">
                <a:solidFill>
                  <a:schemeClr val="bg1"/>
                </a:solidFill>
              </a:rPr>
              <a:t>Among the five models evaluated, we are recommending Distributed lag model, because</a:t>
            </a:r>
          </a:p>
          <a:p>
            <a:pPr marL="342900" indent="-342900">
              <a:buAutoNum type="arabicPeriod"/>
            </a:pPr>
            <a:r>
              <a:rPr lang="en-US" sz="1400" dirty="0">
                <a:solidFill>
                  <a:schemeClr val="bg1"/>
                </a:solidFill>
              </a:rPr>
              <a:t>Among the 5 models, Distributed lag is the one which  consistently  gives higher </a:t>
            </a:r>
            <a:r>
              <a:rPr lang="en-US" sz="1400" dirty="0" err="1">
                <a:solidFill>
                  <a:schemeClr val="bg1"/>
                </a:solidFill>
              </a:rPr>
              <a:t>Rsquared</a:t>
            </a:r>
            <a:r>
              <a:rPr lang="en-US" sz="1400" dirty="0">
                <a:solidFill>
                  <a:schemeClr val="bg1"/>
                </a:solidFill>
              </a:rPr>
              <a:t> value, thereby accuracy of future prediction and lower Mean squared error and thereby lower error in prediction compared to other models for all the three categories.</a:t>
            </a:r>
          </a:p>
          <a:p>
            <a:pPr marL="342900" indent="-342900">
              <a:buAutoNum type="arabicPeriod"/>
            </a:pPr>
            <a:r>
              <a:rPr lang="en-US" sz="1400" dirty="0">
                <a:solidFill>
                  <a:schemeClr val="bg1"/>
                </a:solidFill>
              </a:rPr>
              <a:t>Although  MSE value of additive model is also less but they contain only 18 variables in comparison with 52 variables for Distributed Lag Model. Hence with 52 variables MSE value of  Distributed lag model is also less </a:t>
            </a:r>
          </a:p>
          <a:p>
            <a:pPr marL="342900" indent="-342900">
              <a:buAutoNum type="arabicPeriod"/>
            </a:pPr>
            <a:r>
              <a:rPr lang="en-US" sz="1400" dirty="0">
                <a:solidFill>
                  <a:schemeClr val="bg1"/>
                </a:solidFill>
              </a:rPr>
              <a:t>In addition, with distributed lag model, we are able to capture the current effect,  and carry over effect of all KPI’s .</a:t>
            </a:r>
          </a:p>
          <a:p>
            <a:pPr marL="342900" indent="-342900">
              <a:buAutoNum type="arabicPeriod"/>
            </a:pPr>
            <a:r>
              <a:rPr lang="en-US" sz="1400" dirty="0">
                <a:solidFill>
                  <a:schemeClr val="bg1"/>
                </a:solidFill>
              </a:rPr>
              <a:t>Multiplicative models have high MSE, which could result in high prediction errors, additive model is having lower </a:t>
            </a:r>
            <a:r>
              <a:rPr lang="en-US" sz="1400" dirty="0" err="1">
                <a:solidFill>
                  <a:schemeClr val="bg1"/>
                </a:solidFill>
              </a:rPr>
              <a:t>rsquared</a:t>
            </a:r>
            <a:r>
              <a:rPr lang="en-US" sz="1400" dirty="0">
                <a:solidFill>
                  <a:schemeClr val="bg1"/>
                </a:solidFill>
              </a:rPr>
              <a:t> value for Home Audio and Game Accessory, and </a:t>
            </a:r>
            <a:r>
              <a:rPr lang="en-US" sz="1400" dirty="0" err="1">
                <a:solidFill>
                  <a:schemeClr val="bg1"/>
                </a:solidFill>
              </a:rPr>
              <a:t>kyock</a:t>
            </a:r>
            <a:r>
              <a:rPr lang="en-US" sz="1400" dirty="0">
                <a:solidFill>
                  <a:schemeClr val="bg1"/>
                </a:solidFill>
              </a:rPr>
              <a:t> only captures the carry over effect of target gmv variable. Hence distributed lag model is the optimal model for the problem.</a:t>
            </a:r>
          </a:p>
          <a:p>
            <a:r>
              <a:rPr lang="en-US" sz="1400" dirty="0">
                <a:solidFill>
                  <a:schemeClr val="bg1"/>
                </a:solidFill>
              </a:rPr>
              <a:t>4. </a:t>
            </a:r>
          </a:p>
        </p:txBody>
      </p:sp>
      <p:pic>
        <p:nvPicPr>
          <p:cNvPr id="4" name="Picture 2" descr="Image result for search png">
            <a:extLst>
              <a:ext uri="{FF2B5EF4-FFF2-40B4-BE49-F238E27FC236}">
                <a16:creationId xmlns:a16="http://schemas.microsoft.com/office/drawing/2014/main" id="{2D32491E-63F8-4FDC-AD2F-532914407B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45" r="18328"/>
          <a:stretch/>
        </p:blipFill>
        <p:spPr bwMode="auto">
          <a:xfrm>
            <a:off x="17462" y="0"/>
            <a:ext cx="602164" cy="6410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1729D2E8-F7F2-48A5-8EFD-DE00A7D1864A}"/>
              </a:ext>
            </a:extLst>
          </p:cNvPr>
          <p:cNvGraphicFramePr>
            <a:graphicFrameLocks noGrp="1"/>
          </p:cNvGraphicFramePr>
          <p:nvPr>
            <p:extLst>
              <p:ext uri="{D42A27DB-BD31-4B8C-83A1-F6EECF244321}">
                <p14:modId xmlns:p14="http://schemas.microsoft.com/office/powerpoint/2010/main" val="2040112873"/>
              </p:ext>
            </p:extLst>
          </p:nvPr>
        </p:nvGraphicFramePr>
        <p:xfrm>
          <a:off x="2782044" y="729458"/>
          <a:ext cx="5904656" cy="4114260"/>
        </p:xfrm>
        <a:graphic>
          <a:graphicData uri="http://schemas.openxmlformats.org/drawingml/2006/table">
            <a:tbl>
              <a:tblPr>
                <a:tableStyleId>{5C22544A-7EE6-4342-B048-85BDC9FD1C3A}</a:tableStyleId>
              </a:tblPr>
              <a:tblGrid>
                <a:gridCol w="1886826">
                  <a:extLst>
                    <a:ext uri="{9D8B030D-6E8A-4147-A177-3AD203B41FA5}">
                      <a16:colId xmlns:a16="http://schemas.microsoft.com/office/drawing/2014/main" val="1936972253"/>
                    </a:ext>
                  </a:extLst>
                </a:gridCol>
                <a:gridCol w="1886826">
                  <a:extLst>
                    <a:ext uri="{9D8B030D-6E8A-4147-A177-3AD203B41FA5}">
                      <a16:colId xmlns:a16="http://schemas.microsoft.com/office/drawing/2014/main" val="3236388287"/>
                    </a:ext>
                  </a:extLst>
                </a:gridCol>
                <a:gridCol w="1065502">
                  <a:extLst>
                    <a:ext uri="{9D8B030D-6E8A-4147-A177-3AD203B41FA5}">
                      <a16:colId xmlns:a16="http://schemas.microsoft.com/office/drawing/2014/main" val="3533845051"/>
                    </a:ext>
                  </a:extLst>
                </a:gridCol>
                <a:gridCol w="1065502">
                  <a:extLst>
                    <a:ext uri="{9D8B030D-6E8A-4147-A177-3AD203B41FA5}">
                      <a16:colId xmlns:a16="http://schemas.microsoft.com/office/drawing/2014/main" val="1643788881"/>
                    </a:ext>
                  </a:extLst>
                </a:gridCol>
              </a:tblGrid>
              <a:tr h="216540">
                <a:tc>
                  <a:txBody>
                    <a:bodyPr/>
                    <a:lstStyle/>
                    <a:p>
                      <a:pPr algn="l" fontAlgn="b"/>
                      <a:r>
                        <a:rPr lang="en-US" sz="1100" u="none" strike="noStrike">
                          <a:effectLst/>
                        </a:rPr>
                        <a:t>Category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Rsquared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2253162"/>
                  </a:ext>
                </a:extLst>
              </a:tr>
              <a:tr h="216540">
                <a:tc>
                  <a:txBody>
                    <a:bodyPr/>
                    <a:lstStyle/>
                    <a:p>
                      <a:pPr algn="l" fontAlgn="b"/>
                      <a:r>
                        <a:rPr lang="en-US" sz="1100" u="none" strike="noStrike">
                          <a:effectLst/>
                        </a:rPr>
                        <a:t>Camera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Additive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145.977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9712005"/>
                  </a:ext>
                </a:extLst>
              </a:tr>
              <a:tr h="216540">
                <a:tc>
                  <a:txBody>
                    <a:bodyPr/>
                    <a:lstStyle/>
                    <a:p>
                      <a:pPr algn="l" fontAlgn="b"/>
                      <a:r>
                        <a:rPr lang="en-US" sz="1100" u="none" strike="noStrike">
                          <a:effectLst/>
                        </a:rPr>
                        <a:t>Camera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Multiplicative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79342.92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3872831"/>
                  </a:ext>
                </a:extLst>
              </a:tr>
              <a:tr h="216540">
                <a:tc>
                  <a:txBody>
                    <a:bodyPr/>
                    <a:lstStyle/>
                    <a:p>
                      <a:pPr algn="l" fontAlgn="b"/>
                      <a:r>
                        <a:rPr lang="en-US" sz="1100" u="none" strike="noStrike">
                          <a:effectLst/>
                        </a:rPr>
                        <a:t>Camera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Kyock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302.7665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6488823"/>
                  </a:ext>
                </a:extLst>
              </a:tr>
              <a:tr h="216540">
                <a:tc>
                  <a:txBody>
                    <a:bodyPr/>
                    <a:lstStyle/>
                    <a:p>
                      <a:pPr algn="l" fontAlgn="b"/>
                      <a:r>
                        <a:rPr lang="en-US" sz="1100" u="none" strike="noStrike">
                          <a:effectLst/>
                        </a:rPr>
                        <a:t>Camera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Distributed lag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381.8965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8573392"/>
                  </a:ext>
                </a:extLst>
              </a:tr>
              <a:tr h="433080">
                <a:tc>
                  <a:txBody>
                    <a:bodyPr/>
                    <a:lstStyle/>
                    <a:p>
                      <a:pPr algn="l" fontAlgn="b"/>
                      <a:r>
                        <a:rPr lang="en-US" sz="1100" u="none" strike="noStrike" dirty="0">
                          <a:effectLst/>
                        </a:rPr>
                        <a:t>Camera Accessory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Multiplicative distributed lag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82178.02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5819835"/>
                  </a:ext>
                </a:extLst>
              </a:tr>
              <a:tr h="216540">
                <a:tc>
                  <a:txBody>
                    <a:bodyPr/>
                    <a:lstStyle/>
                    <a:p>
                      <a:pPr algn="l" fontAlgn="b"/>
                      <a:r>
                        <a:rPr lang="en-US" sz="1100" u="none" strike="noStrike">
                          <a:effectLst/>
                        </a:rPr>
                        <a:t>Home Audio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Additive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172.06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0348205"/>
                  </a:ext>
                </a:extLst>
              </a:tr>
              <a:tr h="216540">
                <a:tc>
                  <a:txBody>
                    <a:bodyPr/>
                    <a:lstStyle/>
                    <a:p>
                      <a:pPr algn="l" fontAlgn="b"/>
                      <a:r>
                        <a:rPr lang="en-US" sz="1100" u="none" strike="noStrike">
                          <a:effectLst/>
                        </a:rPr>
                        <a:t>Home Audio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Multiplicative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195158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7687697"/>
                  </a:ext>
                </a:extLst>
              </a:tr>
              <a:tr h="216540">
                <a:tc>
                  <a:txBody>
                    <a:bodyPr/>
                    <a:lstStyle/>
                    <a:p>
                      <a:pPr algn="l" fontAlgn="b"/>
                      <a:r>
                        <a:rPr lang="en-US" sz="1100" u="none" strike="noStrike">
                          <a:effectLst/>
                        </a:rPr>
                        <a:t>Home Audio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Kyock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7585616"/>
                  </a:ext>
                </a:extLst>
              </a:tr>
              <a:tr h="216540">
                <a:tc>
                  <a:txBody>
                    <a:bodyPr/>
                    <a:lstStyle/>
                    <a:p>
                      <a:pPr algn="l" fontAlgn="b"/>
                      <a:r>
                        <a:rPr lang="en-US" sz="1100" u="none" strike="noStrike">
                          <a:effectLst/>
                        </a:rPr>
                        <a:t>Home Audio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Distributed lag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730.569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8621509"/>
                  </a:ext>
                </a:extLst>
              </a:tr>
              <a:tr h="433080">
                <a:tc>
                  <a:txBody>
                    <a:bodyPr/>
                    <a:lstStyle/>
                    <a:p>
                      <a:pPr algn="l" fontAlgn="b"/>
                      <a:r>
                        <a:rPr lang="en-US" sz="1100" u="none" strike="noStrike">
                          <a:effectLst/>
                        </a:rPr>
                        <a:t>Home Audio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Multiplicative distributed lag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189731.5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6459797"/>
                  </a:ext>
                </a:extLst>
              </a:tr>
              <a:tr h="216540">
                <a:tc>
                  <a:txBody>
                    <a:bodyPr/>
                    <a:lstStyle/>
                    <a:p>
                      <a:pPr algn="l" fontAlgn="b"/>
                      <a:r>
                        <a:rPr lang="en-US" sz="1100" u="none" strike="noStrike">
                          <a:effectLst/>
                        </a:rPr>
                        <a:t>Game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Additive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505.28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1948689"/>
                  </a:ext>
                </a:extLst>
              </a:tr>
              <a:tr h="216540">
                <a:tc>
                  <a:txBody>
                    <a:bodyPr/>
                    <a:lstStyle/>
                    <a:p>
                      <a:pPr algn="l" fontAlgn="b"/>
                      <a:r>
                        <a:rPr lang="en-US" sz="1100" u="none" strike="noStrike">
                          <a:effectLst/>
                        </a:rPr>
                        <a:t>Game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Multiplicative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34991.07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7013341"/>
                  </a:ext>
                </a:extLst>
              </a:tr>
              <a:tr h="216540">
                <a:tc>
                  <a:txBody>
                    <a:bodyPr/>
                    <a:lstStyle/>
                    <a:p>
                      <a:pPr algn="l" fontAlgn="b"/>
                      <a:r>
                        <a:rPr lang="en-US" sz="1100" u="none" strike="noStrike">
                          <a:effectLst/>
                        </a:rPr>
                        <a:t>Game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Kyock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641.8156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391264"/>
                  </a:ext>
                </a:extLst>
              </a:tr>
              <a:tr h="216540">
                <a:tc>
                  <a:txBody>
                    <a:bodyPr/>
                    <a:lstStyle/>
                    <a:p>
                      <a:pPr algn="l" fontAlgn="b"/>
                      <a:r>
                        <a:rPr lang="en-US" sz="1100" u="none" strike="noStrike">
                          <a:effectLst/>
                        </a:rPr>
                        <a:t>Game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Distributed lag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443.2908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0776050"/>
                  </a:ext>
                </a:extLst>
              </a:tr>
              <a:tr h="433080">
                <a:tc>
                  <a:txBody>
                    <a:bodyPr/>
                    <a:lstStyle/>
                    <a:p>
                      <a:pPr algn="l" fontAlgn="b"/>
                      <a:r>
                        <a:rPr lang="en-US" sz="1100" u="none" strike="noStrike">
                          <a:effectLst/>
                        </a:rPr>
                        <a:t>Game Accessory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Multiplicative distributed lag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35216.45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0032281"/>
                  </a:ext>
                </a:extLst>
              </a:tr>
            </a:tbl>
          </a:graphicData>
        </a:graphic>
      </p:graphicFrame>
    </p:spTree>
    <p:extLst>
      <p:ext uri="{BB962C8B-B14F-4D97-AF65-F5344CB8AC3E}">
        <p14:creationId xmlns:p14="http://schemas.microsoft.com/office/powerpoint/2010/main" val="351114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3" name="Rectangle 2"/>
          <p:cNvSpPr/>
          <p:nvPr/>
        </p:nvSpPr>
        <p:spPr>
          <a:xfrm>
            <a:off x="1953203" y="-73759"/>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latin typeface="Rockwell Extra Bold" panose="02060903040505020403" pitchFamily="18" charset="0"/>
            </a:endParaRPr>
          </a:p>
        </p:txBody>
      </p:sp>
      <p:sp>
        <p:nvSpPr>
          <p:cNvPr id="5" name="TextBox 4"/>
          <p:cNvSpPr txBox="1"/>
          <p:nvPr/>
        </p:nvSpPr>
        <p:spPr>
          <a:xfrm>
            <a:off x="384528" y="575020"/>
            <a:ext cx="10820400" cy="369332"/>
          </a:xfrm>
          <a:prstGeom prst="rect">
            <a:avLst/>
          </a:prstGeom>
          <a:noFill/>
        </p:spPr>
        <p:txBody>
          <a:bodyPr wrap="square" rtlCol="0">
            <a:spAutoFit/>
          </a:bodyPr>
          <a:lstStyle/>
          <a:p>
            <a:r>
              <a:rPr lang="en-US" sz="1800" dirty="0" err="1">
                <a:ln w="0"/>
                <a:effectLst>
                  <a:outerShdw blurRad="38100" dist="19050" dir="2700000" algn="tl" rotWithShape="0">
                    <a:schemeClr val="dk1">
                      <a:alpha val="40000"/>
                    </a:schemeClr>
                  </a:outerShdw>
                </a:effectLst>
                <a:latin typeface="Rockwell Extra Bold" panose="02060903040505020403" pitchFamily="18" charset="0"/>
              </a:rPr>
              <a:t>ElecKart</a:t>
            </a:r>
            <a:r>
              <a:rPr lang="en-US" sz="1800" dirty="0">
                <a:ln w="0"/>
                <a:effectLst>
                  <a:outerShdw blurRad="38100" dist="19050" dir="2700000" algn="tl" rotWithShape="0">
                    <a:schemeClr val="dk1">
                      <a:alpha val="40000"/>
                    </a:schemeClr>
                  </a:outerShdw>
                </a:effectLst>
                <a:latin typeface="Rockwell Extra Bold" panose="02060903040505020403" pitchFamily="18" charset="0"/>
              </a:rPr>
              <a:t> </a:t>
            </a:r>
            <a:r>
              <a:rPr lang="en-US" sz="1200" dirty="0">
                <a:latin typeface="Arial" panose="020B0604020202020204" pitchFamily="34" charset="0"/>
                <a:cs typeface="Arial" panose="020B0604020202020204" pitchFamily="34" charset="0"/>
              </a:rPr>
              <a:t>is an e-commerce firm specializing in </a:t>
            </a:r>
            <a:r>
              <a:rPr lang="en-US" sz="1200">
                <a:latin typeface="Arial" panose="020B0604020202020204" pitchFamily="34" charset="0"/>
                <a:cs typeface="Arial" panose="020B0604020202020204" pitchFamily="34" charset="0"/>
              </a:rPr>
              <a:t>electronic products	.</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384173" y="1111331"/>
            <a:ext cx="11471276" cy="2092881"/>
          </a:xfrm>
          <a:prstGeom prst="rect">
            <a:avLst/>
          </a:prstGeom>
          <a:noFill/>
        </p:spPr>
        <p:txBody>
          <a:bodyPr wrap="square" rtlCol="0">
            <a:spAutoFit/>
          </a:bodyPr>
          <a:lstStyle/>
          <a:p>
            <a:r>
              <a:rPr lang="en-US" sz="1600" b="1" i="1" dirty="0">
                <a:solidFill>
                  <a:srgbClr val="008BBF"/>
                </a:solidFill>
                <a:latin typeface="Arial" panose="020B0604020202020204" pitchFamily="34" charset="0"/>
                <a:cs typeface="Arial" panose="020B0604020202020204" pitchFamily="34" charset="0"/>
              </a:rPr>
              <a:t>Business Problem:</a:t>
            </a:r>
          </a:p>
          <a:p>
            <a:pPr>
              <a:spcAft>
                <a:spcPts val="1800"/>
              </a:spcAft>
            </a:pPr>
            <a:r>
              <a:rPr lang="en-US" sz="1200" b="1" i="1" dirty="0" err="1">
                <a:latin typeface="Arial" panose="020B0604020202020204" pitchFamily="34" charset="0"/>
                <a:cs typeface="Arial" panose="020B0604020202020204" pitchFamily="34" charset="0"/>
              </a:rPr>
              <a:t>ElecKart</a:t>
            </a:r>
            <a:r>
              <a:rPr lang="en-US" sz="1200" dirty="0">
                <a:latin typeface="Arial" panose="020B0604020202020204" pitchFamily="34" charset="0"/>
                <a:cs typeface="Arial" panose="020B0604020202020204" pitchFamily="34" charset="0"/>
              </a:rPr>
              <a:t> about to create a marketing budget for the next year which includes spending on commercials, online campaigns, and pricing &amp; promotion strategies. The CFO feels that the </a:t>
            </a:r>
            <a:r>
              <a:rPr lang="en-US" sz="1200" b="1" i="1" dirty="0">
                <a:latin typeface="Arial" panose="020B0604020202020204" pitchFamily="34" charset="0"/>
                <a:cs typeface="Arial" panose="020B0604020202020204" pitchFamily="34" charset="0"/>
              </a:rPr>
              <a:t>money spent over last 12 months on marketing was not sufficiently impactful</a:t>
            </a:r>
            <a:r>
              <a:rPr lang="en-US" sz="1200" dirty="0">
                <a:latin typeface="Arial" panose="020B0604020202020204" pitchFamily="34" charset="0"/>
                <a:cs typeface="Arial" panose="020B0604020202020204" pitchFamily="34" charset="0"/>
              </a:rPr>
              <a:t>, and, that they can either cut on the budget or reallocate it optimally across marketing levers to improve the revenue response.</a:t>
            </a:r>
          </a:p>
          <a:p>
            <a:pPr>
              <a:spcAft>
                <a:spcPts val="1800"/>
              </a:spcAft>
            </a:pPr>
            <a:r>
              <a:rPr lang="en-US" sz="1200" dirty="0">
                <a:latin typeface="Arial" panose="020B0604020202020204" pitchFamily="34" charset="0"/>
                <a:cs typeface="Arial" panose="020B0604020202020204" pitchFamily="34" charset="0"/>
              </a:rPr>
              <a:t>The goal is to </a:t>
            </a:r>
            <a:r>
              <a:rPr lang="en-US" sz="1200" b="1" i="1" dirty="0">
                <a:latin typeface="Arial" panose="020B0604020202020204" pitchFamily="34" charset="0"/>
                <a:cs typeface="Arial" panose="020B0604020202020204" pitchFamily="34" charset="0"/>
              </a:rPr>
              <a:t>develop a market mix model</a:t>
            </a:r>
            <a:r>
              <a:rPr lang="en-US" sz="1200" dirty="0">
                <a:latin typeface="Arial" panose="020B0604020202020204" pitchFamily="34" charset="0"/>
                <a:cs typeface="Arial" panose="020B0604020202020204" pitchFamily="34" charset="0"/>
              </a:rPr>
              <a:t> to observe the actual impact of different marketing variables over the last year. The model built would hence recommend the </a:t>
            </a:r>
            <a:r>
              <a:rPr lang="en-US" sz="1200" b="1" i="1" dirty="0">
                <a:latin typeface="Arial" panose="020B0604020202020204" pitchFamily="34" charset="0"/>
                <a:cs typeface="Arial" panose="020B0604020202020204" pitchFamily="34" charset="0"/>
              </a:rPr>
              <a:t>optimal budget allocation</a:t>
            </a:r>
            <a:r>
              <a:rPr lang="en-US" sz="1200" dirty="0">
                <a:latin typeface="Arial" panose="020B0604020202020204" pitchFamily="34" charset="0"/>
                <a:cs typeface="Arial" panose="020B0604020202020204" pitchFamily="34" charset="0"/>
              </a:rPr>
              <a:t> for </a:t>
            </a:r>
            <a:r>
              <a:rPr lang="en-US" sz="1200" b="1" i="1" dirty="0">
                <a:latin typeface="Arial" panose="020B0604020202020204" pitchFamily="34" charset="0"/>
                <a:cs typeface="Arial" panose="020B0604020202020204" pitchFamily="34" charset="0"/>
              </a:rPr>
              <a:t>different marketing levers </a:t>
            </a:r>
            <a:r>
              <a:rPr lang="en-US" sz="1200" dirty="0">
                <a:latin typeface="Arial" panose="020B0604020202020204" pitchFamily="34" charset="0"/>
                <a:cs typeface="Arial" panose="020B0604020202020204" pitchFamily="34" charset="0"/>
              </a:rPr>
              <a:t>for the next year. </a:t>
            </a:r>
          </a:p>
          <a:p>
            <a:pPr>
              <a:spcAft>
                <a:spcPts val="1800"/>
              </a:spcAft>
            </a:pPr>
            <a:r>
              <a:rPr lang="en-US" sz="1200" b="1" i="1" dirty="0">
                <a:solidFill>
                  <a:srgbClr val="008BBF"/>
                </a:solidFill>
                <a:latin typeface="Arial" panose="020B0604020202020204" pitchFamily="34" charset="0"/>
                <a:cs typeface="Arial" panose="020B0604020202020204" pitchFamily="34" charset="0"/>
              </a:rPr>
              <a:t>Scope</a:t>
            </a:r>
            <a:r>
              <a:rPr lang="en-US" sz="1200" dirty="0">
                <a:latin typeface="Arial" panose="020B0604020202020204" pitchFamily="34" charset="0"/>
                <a:cs typeface="Arial" panose="020B0604020202020204" pitchFamily="34" charset="0"/>
              </a:rPr>
              <a:t>: Market mix models for three product sub-categories  </a:t>
            </a:r>
            <a:r>
              <a:rPr lang="en-US" sz="1200" b="1" i="1" dirty="0">
                <a:latin typeface="Arial" panose="020B0604020202020204" pitchFamily="34" charset="0"/>
                <a:cs typeface="Arial" panose="020B0604020202020204" pitchFamily="34" charset="0"/>
              </a:rPr>
              <a:t>- camera accessory</a:t>
            </a:r>
            <a:r>
              <a:rPr lang="en-US" sz="1200" dirty="0">
                <a:latin typeface="Arial" panose="020B0604020202020204" pitchFamily="34" charset="0"/>
                <a:cs typeface="Arial" panose="020B0604020202020204" pitchFamily="34" charset="0"/>
              </a:rPr>
              <a:t>, </a:t>
            </a:r>
            <a:r>
              <a:rPr lang="en-US" sz="1200" b="1" i="1" dirty="0">
                <a:latin typeface="Arial" panose="020B0604020202020204" pitchFamily="34" charset="0"/>
                <a:cs typeface="Arial" panose="020B0604020202020204" pitchFamily="34" charset="0"/>
              </a:rPr>
              <a:t>home audio </a:t>
            </a:r>
            <a:r>
              <a:rPr lang="en-US" sz="1200" dirty="0">
                <a:latin typeface="Arial" panose="020B0604020202020204" pitchFamily="34" charset="0"/>
                <a:cs typeface="Arial" panose="020B0604020202020204" pitchFamily="34" charset="0"/>
              </a:rPr>
              <a:t>and</a:t>
            </a:r>
            <a:r>
              <a:rPr lang="en-US" sz="1200" b="1" i="1" dirty="0">
                <a:latin typeface="Arial" panose="020B0604020202020204" pitchFamily="34" charset="0"/>
                <a:cs typeface="Arial" panose="020B0604020202020204" pitchFamily="34" charset="0"/>
              </a:rPr>
              <a:t> gaming accessory </a:t>
            </a:r>
            <a:r>
              <a:rPr lang="en-US" sz="1200" dirty="0">
                <a:latin typeface="Arial" panose="020B0604020202020204" pitchFamily="34" charset="0"/>
                <a:cs typeface="Arial" panose="020B0604020202020204" pitchFamily="34" charset="0"/>
              </a:rPr>
              <a:t>is needed.  Also, the models have to be built at a weekly level.</a:t>
            </a:r>
            <a:endParaRPr lang="en-US" sz="1600" dirty="0">
              <a:latin typeface="Arial" panose="020B0604020202020204" pitchFamily="34" charset="0"/>
              <a:cs typeface="Arial" panose="020B0604020202020204" pitchFamily="34" charset="0"/>
            </a:endParaRPr>
          </a:p>
        </p:txBody>
      </p:sp>
      <p:sp>
        <p:nvSpPr>
          <p:cNvPr id="7" name="Title 3"/>
          <p:cNvSpPr txBox="1">
            <a:spLocks/>
          </p:cNvSpPr>
          <p:nvPr/>
        </p:nvSpPr>
        <p:spPr>
          <a:xfrm>
            <a:off x="17462" y="38100"/>
            <a:ext cx="7981950"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rPr>
              <a:t>	About</a:t>
            </a:r>
            <a:r>
              <a:rPr kumimoji="0" lang="en-US" sz="28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 the company: </a:t>
            </a:r>
            <a:r>
              <a:rPr lang="en-US" dirty="0" err="1">
                <a:ln w="0"/>
                <a:solidFill>
                  <a:schemeClr val="tx1"/>
                </a:solidFill>
                <a:effectLst>
                  <a:outerShdw blurRad="38100" dist="19050" dir="2700000" algn="tl" rotWithShape="0">
                    <a:schemeClr val="dk1">
                      <a:alpha val="40000"/>
                    </a:schemeClr>
                  </a:outerShdw>
                </a:effectLst>
                <a:latin typeface="Rockwell Extra Bold" panose="02060903040505020403" pitchFamily="18" charset="0"/>
                <a:ea typeface="+mn-ea"/>
                <a:cs typeface="+mn-cs"/>
              </a:rPr>
              <a:t>ElecKart</a:t>
            </a:r>
            <a:endParaRPr lang="en-US" sz="1800" dirty="0">
              <a:ln w="0"/>
              <a:solidFill>
                <a:schemeClr val="tx1"/>
              </a:solidFill>
              <a:effectLst>
                <a:outerShdw blurRad="38100" dist="19050" dir="2700000" algn="tl" rotWithShape="0">
                  <a:schemeClr val="dk1">
                    <a:alpha val="40000"/>
                  </a:schemeClr>
                </a:outerShdw>
              </a:effectLst>
              <a:latin typeface="Rockwell Extra Bold" panose="02060903040505020403" pitchFamily="18" charset="0"/>
              <a:ea typeface="+mn-ea"/>
              <a:cs typeface="+mn-cs"/>
            </a:endParaRPr>
          </a:p>
        </p:txBody>
      </p:sp>
      <p:sp>
        <p:nvSpPr>
          <p:cNvPr id="8"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 Understanding Data</a:t>
            </a:r>
          </a:p>
        </p:txBody>
      </p:sp>
      <p:sp>
        <p:nvSpPr>
          <p:cNvPr id="9" name="Right Arrow 8"/>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510" y="6521648"/>
            <a:ext cx="2092239"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Introduction</a:t>
            </a:r>
          </a:p>
        </p:txBody>
      </p:sp>
      <p:sp>
        <p:nvSpPr>
          <p:cNvPr id="13" name="TextBox 12"/>
          <p:cNvSpPr txBox="1"/>
          <p:nvPr/>
        </p:nvSpPr>
        <p:spPr>
          <a:xfrm>
            <a:off x="384527" y="4408288"/>
            <a:ext cx="11470921" cy="1969770"/>
          </a:xfrm>
          <a:prstGeom prst="rect">
            <a:avLst/>
          </a:prstGeom>
          <a:noFill/>
        </p:spPr>
        <p:txBody>
          <a:bodyPr wrap="square" rtlCol="0">
            <a:spAutoFit/>
          </a:bodyPr>
          <a:lstStyle/>
          <a:p>
            <a:r>
              <a:rPr lang="en-US" sz="1200" b="1" i="1" dirty="0">
                <a:solidFill>
                  <a:srgbClr val="008BBF"/>
                </a:solidFill>
                <a:latin typeface="Arial" panose="020B0604020202020204" pitchFamily="34" charset="0"/>
                <a:cs typeface="Arial" panose="020B0604020202020204" pitchFamily="34" charset="0"/>
              </a:rPr>
              <a:t>Overview of the </a:t>
            </a:r>
            <a:r>
              <a:rPr lang="en-US" sz="1200" b="1" i="1" dirty="0" err="1">
                <a:solidFill>
                  <a:srgbClr val="008BBF"/>
                </a:solidFill>
                <a:latin typeface="Arial" panose="020B0604020202020204" pitchFamily="34" charset="0"/>
                <a:cs typeface="Arial" panose="020B0604020202020204" pitchFamily="34" charset="0"/>
              </a:rPr>
              <a:t>ElecKart</a:t>
            </a:r>
            <a:r>
              <a:rPr lang="en-US" sz="1200" b="1" i="1" dirty="0">
                <a:solidFill>
                  <a:srgbClr val="008BBF"/>
                </a:solidFill>
                <a:latin typeface="Arial" panose="020B0604020202020204" pitchFamily="34" charset="0"/>
                <a:cs typeface="Arial" panose="020B0604020202020204" pitchFamily="34" charset="0"/>
              </a:rPr>
              <a:t> performance</a:t>
            </a:r>
          </a:p>
          <a:p>
            <a:pPr marL="228600" indent="-228600">
              <a:lnSpc>
                <a:spcPct val="200000"/>
              </a:lnSpc>
              <a:buFontTx/>
              <a:buAutoNum type="arabicPeriod"/>
            </a:pPr>
            <a:r>
              <a:rPr lang="en-US" sz="1000" dirty="0">
                <a:latin typeface="Arial" panose="020B0604020202020204" pitchFamily="34" charset="0"/>
                <a:cs typeface="Arial" panose="020B0604020202020204" pitchFamily="34" charset="0"/>
              </a:rPr>
              <a:t>The data given is for 12 months (Jul 2015 through Jun 2016)</a:t>
            </a:r>
          </a:p>
          <a:p>
            <a:pPr marL="228600" indent="-228600">
              <a:lnSpc>
                <a:spcPct val="150000"/>
              </a:lnSpc>
              <a:buAutoNum type="arabicPeriod"/>
            </a:pPr>
            <a:r>
              <a:rPr lang="en-US" sz="1000" dirty="0" err="1">
                <a:latin typeface="Arial" panose="020B0604020202020204" pitchFamily="34" charset="0"/>
                <a:cs typeface="Arial" panose="020B0604020202020204" pitchFamily="34" charset="0"/>
              </a:rPr>
              <a:t>ElecKart</a:t>
            </a:r>
            <a:r>
              <a:rPr lang="en-US" sz="1000" dirty="0">
                <a:latin typeface="Arial" panose="020B0604020202020204" pitchFamily="34" charset="0"/>
                <a:cs typeface="Arial" panose="020B0604020202020204" pitchFamily="34" charset="0"/>
              </a:rPr>
              <a:t> primarily deals in 5 categories of electronic products. </a:t>
            </a:r>
            <a:r>
              <a:rPr lang="en-US" sz="1000" dirty="0" err="1">
                <a:latin typeface="Arial" panose="020B0604020202020204" pitchFamily="34" charset="0"/>
                <a:cs typeface="Arial" panose="020B0604020202020204" pitchFamily="34" charset="0"/>
              </a:rPr>
              <a:t>viz</a:t>
            </a:r>
            <a:r>
              <a:rPr lang="en-US" sz="1000" dirty="0">
                <a:latin typeface="Arial" panose="020B0604020202020204" pitchFamily="34" charset="0"/>
                <a:cs typeface="Arial" panose="020B0604020202020204" pitchFamily="34" charset="0"/>
              </a:rPr>
              <a:t>..Category (5), Sub-category (14) and Vertical (74)</a:t>
            </a:r>
          </a:p>
          <a:p>
            <a:pPr marL="228600" indent="-228600">
              <a:lnSpc>
                <a:spcPct val="150000"/>
              </a:lnSpc>
              <a:buFontTx/>
              <a:buAutoNum type="arabicPeriod"/>
            </a:pPr>
            <a:r>
              <a:rPr lang="en-US" sz="1000" dirty="0">
                <a:latin typeface="Arial" panose="020B0604020202020204" pitchFamily="34" charset="0"/>
                <a:cs typeface="Arial" panose="020B0604020202020204" pitchFamily="34" charset="0"/>
              </a:rPr>
              <a:t>The total marketing spent has been at 846 Crores INR (~USD 131 million); average NPS is at 49.6 %</a:t>
            </a:r>
          </a:p>
          <a:p>
            <a:pPr marL="228600" indent="-228600">
              <a:lnSpc>
                <a:spcPct val="150000"/>
              </a:lnSpc>
              <a:buFontTx/>
              <a:buAutoNum type="arabicPeriod"/>
            </a:pPr>
            <a:r>
              <a:rPr lang="en-US" sz="1000" dirty="0">
                <a:latin typeface="Arial" panose="020B0604020202020204" pitchFamily="34" charset="0"/>
                <a:cs typeface="Arial" panose="020B0604020202020204" pitchFamily="34" charset="0"/>
              </a:rPr>
              <a:t>Monthly NPS has strongly negative correlation (-0.81) against the marketing spend (counter-intuitive)</a:t>
            </a:r>
          </a:p>
          <a:p>
            <a:pPr marL="228600" indent="-228600">
              <a:lnSpc>
                <a:spcPct val="150000"/>
              </a:lnSpc>
              <a:buFontTx/>
              <a:buAutoNum type="arabicPeriod"/>
            </a:pPr>
            <a:r>
              <a:rPr lang="en-US" sz="1000" dirty="0">
                <a:latin typeface="Arial" panose="020B0604020202020204" pitchFamily="34" charset="0"/>
                <a:cs typeface="Arial" panose="020B0604020202020204" pitchFamily="34" charset="0"/>
              </a:rPr>
              <a:t>There was </a:t>
            </a:r>
            <a:r>
              <a:rPr lang="en-US" sz="1000" b="1" dirty="0">
                <a:latin typeface="Arial" panose="020B0604020202020204" pitchFamily="34" charset="0"/>
                <a:cs typeface="Arial" panose="020B0604020202020204" pitchFamily="34" charset="0"/>
              </a:rPr>
              <a:t>Sale</a:t>
            </a:r>
            <a:r>
              <a:rPr lang="en-US" sz="1000" dirty="0">
                <a:latin typeface="Arial" panose="020B0604020202020204" pitchFamily="34" charset="0"/>
                <a:cs typeface="Arial" panose="020B0604020202020204" pitchFamily="34" charset="0"/>
              </a:rPr>
              <a:t> for 49 days (~13%) during the given dates</a:t>
            </a:r>
          </a:p>
          <a:p>
            <a:pPr marL="228600" indent="-228600">
              <a:lnSpc>
                <a:spcPct val="150000"/>
              </a:lnSpc>
              <a:buFontTx/>
              <a:buAutoNum type="arabicPeriod"/>
            </a:pPr>
            <a:r>
              <a:rPr lang="en-US" sz="1000" dirty="0">
                <a:latin typeface="Arial" panose="020B0604020202020204" pitchFamily="34" charset="0"/>
                <a:cs typeface="Arial" panose="020B0604020202020204" pitchFamily="34" charset="0"/>
              </a:rPr>
              <a:t>The GVM of all products sold is ~ 4 Billion INR (62.7 Million USD)</a:t>
            </a:r>
          </a:p>
          <a:p>
            <a:pPr marL="228600" indent="-228600">
              <a:lnSpc>
                <a:spcPct val="150000"/>
              </a:lnSpc>
              <a:buFontTx/>
              <a:buAutoNum type="arabicPeriod"/>
            </a:pPr>
            <a:r>
              <a:rPr lang="en-US" sz="1000" dirty="0">
                <a:latin typeface="Arial" panose="020B0604020202020204" pitchFamily="34" charset="0"/>
                <a:cs typeface="Arial" panose="020B0604020202020204" pitchFamily="34" charset="0"/>
              </a:rPr>
              <a:t>The EBITDA (MRP – GMV) is ~2.723Billion INR (42.3 Million USD)</a:t>
            </a:r>
          </a:p>
        </p:txBody>
      </p:sp>
      <p:sp>
        <p:nvSpPr>
          <p:cNvPr id="25" name="Rectangle 24"/>
          <p:cNvSpPr/>
          <p:nvPr/>
        </p:nvSpPr>
        <p:spPr>
          <a:xfrm>
            <a:off x="444499" y="3249615"/>
            <a:ext cx="1873252" cy="1200329"/>
          </a:xfrm>
          <a:prstGeom prst="rect">
            <a:avLst/>
          </a:prstGeom>
        </p:spPr>
        <p:txBody>
          <a:bodyPr wrap="square">
            <a:spAutoFit/>
          </a:bodyPr>
          <a:lstStyle/>
          <a:p>
            <a:r>
              <a:rPr lang="en-US" sz="1200" b="1" i="1" dirty="0">
                <a:solidFill>
                  <a:srgbClr val="008BBF"/>
                </a:solidFill>
                <a:latin typeface="Arial" panose="020B0604020202020204" pitchFamily="34" charset="0"/>
                <a:cs typeface="Arial" panose="020B0604020202020204" pitchFamily="34" charset="0"/>
              </a:rPr>
              <a:t>Categories:</a:t>
            </a:r>
          </a:p>
          <a:p>
            <a:pPr marL="228600" indent="-228600">
              <a:buFont typeface="+mj-lt"/>
              <a:buAutoNum type="arabicPeriod"/>
            </a:pPr>
            <a:r>
              <a:rPr lang="en-US" sz="1000" i="1" dirty="0">
                <a:latin typeface="Arial" panose="020B0604020202020204" pitchFamily="34" charset="0"/>
                <a:cs typeface="Arial" panose="020B0604020202020204" pitchFamily="34" charset="0"/>
              </a:rPr>
              <a:t>Camera</a:t>
            </a:r>
          </a:p>
          <a:p>
            <a:pPr marL="228600" indent="-228600">
              <a:buFont typeface="+mj-lt"/>
              <a:buAutoNum type="arabicPeriod"/>
            </a:pPr>
            <a:r>
              <a:rPr lang="en-US" sz="1000" i="1" dirty="0">
                <a:latin typeface="Arial" panose="020B0604020202020204" pitchFamily="34" charset="0"/>
                <a:cs typeface="Arial" panose="020B0604020202020204" pitchFamily="34" charset="0"/>
              </a:rPr>
              <a:t>Camera Accessory</a:t>
            </a:r>
          </a:p>
          <a:p>
            <a:pPr marL="228600" indent="-228600">
              <a:buFont typeface="+mj-lt"/>
              <a:buAutoNum type="arabicPeriod"/>
            </a:pPr>
            <a:r>
              <a:rPr lang="en-US" sz="1000" i="1" dirty="0" err="1">
                <a:latin typeface="Arial" panose="020B0604020202020204" pitchFamily="34" charset="0"/>
                <a:cs typeface="Arial" panose="020B0604020202020204" pitchFamily="34" charset="0"/>
              </a:rPr>
              <a:t>Entertainment_Small</a:t>
            </a:r>
            <a:endParaRPr lang="en-US" sz="1000" i="1" dirty="0">
              <a:latin typeface="Arial" panose="020B0604020202020204" pitchFamily="34" charset="0"/>
              <a:cs typeface="Arial" panose="020B0604020202020204" pitchFamily="34" charset="0"/>
            </a:endParaRPr>
          </a:p>
          <a:p>
            <a:pPr marL="228600" indent="-228600">
              <a:buFont typeface="+mj-lt"/>
              <a:buAutoNum type="arabicPeriod"/>
            </a:pPr>
            <a:r>
              <a:rPr lang="en-US" sz="1000" i="1" dirty="0">
                <a:latin typeface="Arial" panose="020B0604020202020204" pitchFamily="34" charset="0"/>
                <a:cs typeface="Arial" panose="020B0604020202020204" pitchFamily="34" charset="0"/>
              </a:rPr>
              <a:t>Game/CD/DVD</a:t>
            </a:r>
          </a:p>
          <a:p>
            <a:pPr marL="228600" indent="-228600">
              <a:buFont typeface="+mj-lt"/>
              <a:buAutoNum type="arabicPeriod"/>
            </a:pPr>
            <a:r>
              <a:rPr lang="en-US" sz="1000" i="1" dirty="0">
                <a:latin typeface="Arial" panose="020B0604020202020204" pitchFamily="34" charset="0"/>
                <a:cs typeface="Arial" panose="020B0604020202020204" pitchFamily="34" charset="0"/>
              </a:rPr>
              <a:t>Gaming Hardware</a:t>
            </a:r>
          </a:p>
          <a:p>
            <a:pPr marL="228600" indent="-228600">
              <a:buFont typeface="+mj-lt"/>
              <a:buAutoNum type="arabicPeriod"/>
            </a:pPr>
            <a:r>
              <a:rPr lang="en-US" sz="1000" i="1" dirty="0">
                <a:latin typeface="Arial" panose="020B0604020202020204" pitchFamily="34" charset="0"/>
                <a:cs typeface="Arial" panose="020B0604020202020204" pitchFamily="34" charset="0"/>
              </a:rPr>
              <a:t>Home Audio</a:t>
            </a:r>
          </a:p>
        </p:txBody>
      </p:sp>
      <p:sp>
        <p:nvSpPr>
          <p:cNvPr id="28" name="Rectangle 27"/>
          <p:cNvSpPr/>
          <p:nvPr/>
        </p:nvSpPr>
        <p:spPr>
          <a:xfrm>
            <a:off x="2851150" y="3274850"/>
            <a:ext cx="3886200" cy="1046440"/>
          </a:xfrm>
          <a:prstGeom prst="rect">
            <a:avLst/>
          </a:prstGeom>
        </p:spPr>
        <p:txBody>
          <a:bodyPr wrap="square">
            <a:spAutoFit/>
          </a:bodyPr>
          <a:lstStyle/>
          <a:p>
            <a:r>
              <a:rPr lang="en-US" sz="1200" b="1" i="1" dirty="0">
                <a:solidFill>
                  <a:srgbClr val="008BBF"/>
                </a:solidFill>
                <a:latin typeface="Arial" panose="020B0604020202020204" pitchFamily="34" charset="0"/>
                <a:cs typeface="Arial" panose="020B0604020202020204" pitchFamily="34" charset="0"/>
              </a:rPr>
              <a:t>            Marketing Channels:</a:t>
            </a:r>
          </a:p>
          <a:p>
            <a:pPr marL="228600" indent="-228600">
              <a:buFont typeface="+mj-lt"/>
              <a:buAutoNum type="arabicPeriod"/>
            </a:pPr>
            <a:r>
              <a:rPr lang="en-US" sz="1000" i="1" dirty="0">
                <a:latin typeface="Arial" panose="020B0604020202020204" pitchFamily="34" charset="0"/>
                <a:cs typeface="Arial" panose="020B0604020202020204" pitchFamily="34" charset="0"/>
              </a:rPr>
              <a:t>TV</a:t>
            </a:r>
          </a:p>
          <a:p>
            <a:pPr marL="228600" indent="-228600">
              <a:buFont typeface="+mj-lt"/>
              <a:buAutoNum type="arabicPeriod"/>
            </a:pPr>
            <a:r>
              <a:rPr lang="en-US" sz="1000" i="1" dirty="0">
                <a:latin typeface="Arial" panose="020B0604020202020204" pitchFamily="34" charset="0"/>
                <a:cs typeface="Arial" panose="020B0604020202020204" pitchFamily="34" charset="0"/>
              </a:rPr>
              <a:t>Digital</a:t>
            </a:r>
          </a:p>
          <a:p>
            <a:pPr marL="228600" indent="-228600">
              <a:buFont typeface="+mj-lt"/>
              <a:buAutoNum type="arabicPeriod"/>
            </a:pPr>
            <a:r>
              <a:rPr lang="en-US" sz="1000" i="1" dirty="0">
                <a:latin typeface="Arial" panose="020B0604020202020204" pitchFamily="34" charset="0"/>
                <a:cs typeface="Arial" panose="020B0604020202020204" pitchFamily="34" charset="0"/>
              </a:rPr>
              <a:t>Sponsorship</a:t>
            </a:r>
          </a:p>
          <a:p>
            <a:pPr marL="228600" indent="-228600">
              <a:buFont typeface="+mj-lt"/>
              <a:buAutoNum type="arabicPeriod"/>
            </a:pPr>
            <a:r>
              <a:rPr lang="en-US" sz="1000" i="1" dirty="0">
                <a:latin typeface="Arial" panose="020B0604020202020204" pitchFamily="34" charset="0"/>
                <a:cs typeface="Arial" panose="020B0604020202020204" pitchFamily="34" charset="0"/>
              </a:rPr>
              <a:t>Content Marketing</a:t>
            </a:r>
          </a:p>
          <a:p>
            <a:pPr marL="228600" indent="-228600">
              <a:buFont typeface="+mj-lt"/>
              <a:buAutoNum type="arabicPeriod"/>
            </a:pPr>
            <a:r>
              <a:rPr lang="en-US" sz="1000" i="1" dirty="0">
                <a:latin typeface="Arial" panose="020B0604020202020204" pitchFamily="34" charset="0"/>
                <a:cs typeface="Arial" panose="020B0604020202020204" pitchFamily="34" charset="0"/>
              </a:rPr>
              <a:t>Online marketing</a:t>
            </a:r>
          </a:p>
        </p:txBody>
      </p:sp>
      <p:sp>
        <p:nvSpPr>
          <p:cNvPr id="31" name="Rectangle 30"/>
          <p:cNvSpPr/>
          <p:nvPr/>
        </p:nvSpPr>
        <p:spPr>
          <a:xfrm>
            <a:off x="4483101" y="3469535"/>
            <a:ext cx="976182" cy="707886"/>
          </a:xfrm>
          <a:prstGeom prst="rect">
            <a:avLst/>
          </a:prstGeom>
        </p:spPr>
        <p:txBody>
          <a:bodyPr wrap="square">
            <a:spAutoFit/>
          </a:bodyPr>
          <a:lstStyle/>
          <a:p>
            <a:pPr marL="228600" indent="-228600">
              <a:buFont typeface="+mj-lt"/>
              <a:buAutoNum type="arabicPeriod" startAt="6"/>
            </a:pPr>
            <a:r>
              <a:rPr lang="en-US" sz="1000" i="1" dirty="0">
                <a:latin typeface="Arial" panose="020B0604020202020204" pitchFamily="34" charset="0"/>
                <a:cs typeface="Arial" panose="020B0604020202020204" pitchFamily="34" charset="0"/>
              </a:rPr>
              <a:t>Affiliates</a:t>
            </a:r>
          </a:p>
          <a:p>
            <a:pPr marL="228600" indent="-228600">
              <a:buFont typeface="+mj-lt"/>
              <a:buAutoNum type="arabicPeriod" startAt="6"/>
            </a:pPr>
            <a:r>
              <a:rPr lang="en-US" sz="1000" i="1" dirty="0">
                <a:latin typeface="Arial" panose="020B0604020202020204" pitchFamily="34" charset="0"/>
                <a:cs typeface="Arial" panose="020B0604020202020204" pitchFamily="34" charset="0"/>
              </a:rPr>
              <a:t>SEM</a:t>
            </a:r>
          </a:p>
          <a:p>
            <a:pPr marL="228600" indent="-228600">
              <a:buFont typeface="+mj-lt"/>
              <a:buAutoNum type="arabicPeriod" startAt="6"/>
            </a:pPr>
            <a:r>
              <a:rPr lang="en-US" sz="1000" i="1" dirty="0">
                <a:latin typeface="Arial" panose="020B0604020202020204" pitchFamily="34" charset="0"/>
                <a:cs typeface="Arial" panose="020B0604020202020204" pitchFamily="34" charset="0"/>
              </a:rPr>
              <a:t>Radio</a:t>
            </a:r>
          </a:p>
          <a:p>
            <a:pPr marL="228600" indent="-228600">
              <a:buFont typeface="+mj-lt"/>
              <a:buAutoNum type="arabicPeriod" startAt="6"/>
            </a:pPr>
            <a:r>
              <a:rPr lang="en-US" sz="1000" i="1" dirty="0">
                <a:latin typeface="Arial" panose="020B0604020202020204" pitchFamily="34" charset="0"/>
                <a:cs typeface="Arial" panose="020B0604020202020204" pitchFamily="34" charset="0"/>
              </a:rPr>
              <a:t>Other</a:t>
            </a:r>
          </a:p>
        </p:txBody>
      </p:sp>
      <p:grpSp>
        <p:nvGrpSpPr>
          <p:cNvPr id="33" name="Group 32"/>
          <p:cNvGrpSpPr/>
          <p:nvPr/>
        </p:nvGrpSpPr>
        <p:grpSpPr>
          <a:xfrm>
            <a:off x="17462" y="49336"/>
            <a:ext cx="662986" cy="555859"/>
            <a:chOff x="538163" y="908050"/>
            <a:chExt cx="820737" cy="731838"/>
          </a:xfrm>
        </p:grpSpPr>
        <p:sp>
          <p:nvSpPr>
            <p:cNvPr id="34" name="Freeform 5"/>
            <p:cNvSpPr>
              <a:spLocks noEditPoints="1"/>
            </p:cNvSpPr>
            <p:nvPr/>
          </p:nvSpPr>
          <p:spPr bwMode="auto">
            <a:xfrm>
              <a:off x="669925" y="1023938"/>
              <a:ext cx="228600" cy="233363"/>
            </a:xfrm>
            <a:custGeom>
              <a:avLst/>
              <a:gdLst>
                <a:gd name="T0" fmla="*/ 61 w 61"/>
                <a:gd name="T1" fmla="*/ 31 h 62"/>
                <a:gd name="T2" fmla="*/ 30 w 61"/>
                <a:gd name="T3" fmla="*/ 0 h 62"/>
                <a:gd name="T4" fmla="*/ 0 w 61"/>
                <a:gd name="T5" fmla="*/ 31 h 62"/>
                <a:gd name="T6" fmla="*/ 30 w 61"/>
                <a:gd name="T7" fmla="*/ 62 h 62"/>
                <a:gd name="T8" fmla="*/ 61 w 61"/>
                <a:gd name="T9" fmla="*/ 31 h 62"/>
                <a:gd name="T10" fmla="*/ 30 w 61"/>
                <a:gd name="T11" fmla="*/ 56 h 62"/>
                <a:gd name="T12" fmla="*/ 5 w 61"/>
                <a:gd name="T13" fmla="*/ 31 h 62"/>
                <a:gd name="T14" fmla="*/ 30 w 61"/>
                <a:gd name="T15" fmla="*/ 6 h 62"/>
                <a:gd name="T16" fmla="*/ 56 w 61"/>
                <a:gd name="T17" fmla="*/ 31 h 62"/>
                <a:gd name="T18" fmla="*/ 30 w 61"/>
                <a:gd name="T19"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2">
                  <a:moveTo>
                    <a:pt x="61" y="31"/>
                  </a:moveTo>
                  <a:cubicBezTo>
                    <a:pt x="61" y="14"/>
                    <a:pt x="47" y="0"/>
                    <a:pt x="30" y="0"/>
                  </a:cubicBezTo>
                  <a:cubicBezTo>
                    <a:pt x="14" y="0"/>
                    <a:pt x="0" y="14"/>
                    <a:pt x="0" y="31"/>
                  </a:cubicBezTo>
                  <a:cubicBezTo>
                    <a:pt x="0" y="48"/>
                    <a:pt x="14" y="62"/>
                    <a:pt x="30" y="62"/>
                  </a:cubicBezTo>
                  <a:cubicBezTo>
                    <a:pt x="47" y="62"/>
                    <a:pt x="61" y="48"/>
                    <a:pt x="61" y="31"/>
                  </a:cubicBezTo>
                  <a:close/>
                  <a:moveTo>
                    <a:pt x="30" y="56"/>
                  </a:moveTo>
                  <a:cubicBezTo>
                    <a:pt x="17" y="56"/>
                    <a:pt x="5" y="45"/>
                    <a:pt x="5" y="31"/>
                  </a:cubicBezTo>
                  <a:cubicBezTo>
                    <a:pt x="5" y="17"/>
                    <a:pt x="17" y="6"/>
                    <a:pt x="30" y="6"/>
                  </a:cubicBezTo>
                  <a:cubicBezTo>
                    <a:pt x="44" y="6"/>
                    <a:pt x="56" y="17"/>
                    <a:pt x="56" y="31"/>
                  </a:cubicBezTo>
                  <a:cubicBezTo>
                    <a:pt x="56" y="45"/>
                    <a:pt x="44" y="56"/>
                    <a:pt x="30" y="5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p:cNvSpPr>
              <a:spLocks/>
            </p:cNvSpPr>
            <p:nvPr/>
          </p:nvSpPr>
          <p:spPr bwMode="auto">
            <a:xfrm>
              <a:off x="568325" y="908050"/>
              <a:ext cx="790575" cy="547688"/>
            </a:xfrm>
            <a:custGeom>
              <a:avLst/>
              <a:gdLst>
                <a:gd name="T0" fmla="*/ 200 w 211"/>
                <a:gd name="T1" fmla="*/ 0 h 146"/>
                <a:gd name="T2" fmla="*/ 11 w 211"/>
                <a:gd name="T3" fmla="*/ 0 h 146"/>
                <a:gd name="T4" fmla="*/ 0 w 211"/>
                <a:gd name="T5" fmla="*/ 10 h 146"/>
                <a:gd name="T6" fmla="*/ 0 w 211"/>
                <a:gd name="T7" fmla="*/ 96 h 146"/>
                <a:gd name="T8" fmla="*/ 3 w 211"/>
                <a:gd name="T9" fmla="*/ 99 h 146"/>
                <a:gd name="T10" fmla="*/ 6 w 211"/>
                <a:gd name="T11" fmla="*/ 96 h 146"/>
                <a:gd name="T12" fmla="*/ 6 w 211"/>
                <a:gd name="T13" fmla="*/ 10 h 146"/>
                <a:gd name="T14" fmla="*/ 11 w 211"/>
                <a:gd name="T15" fmla="*/ 5 h 146"/>
                <a:gd name="T16" fmla="*/ 200 w 211"/>
                <a:gd name="T17" fmla="*/ 5 h 146"/>
                <a:gd name="T18" fmla="*/ 205 w 211"/>
                <a:gd name="T19" fmla="*/ 10 h 146"/>
                <a:gd name="T20" fmla="*/ 205 w 211"/>
                <a:gd name="T21" fmla="*/ 135 h 146"/>
                <a:gd name="T22" fmla="*/ 200 w 211"/>
                <a:gd name="T23" fmla="*/ 140 h 146"/>
                <a:gd name="T24" fmla="*/ 186 w 211"/>
                <a:gd name="T25" fmla="*/ 140 h 146"/>
                <a:gd name="T26" fmla="*/ 183 w 211"/>
                <a:gd name="T27" fmla="*/ 143 h 146"/>
                <a:gd name="T28" fmla="*/ 186 w 211"/>
                <a:gd name="T29" fmla="*/ 146 h 146"/>
                <a:gd name="T30" fmla="*/ 200 w 211"/>
                <a:gd name="T31" fmla="*/ 146 h 146"/>
                <a:gd name="T32" fmla="*/ 211 w 211"/>
                <a:gd name="T33" fmla="*/ 135 h 146"/>
                <a:gd name="T34" fmla="*/ 211 w 211"/>
                <a:gd name="T35" fmla="*/ 10 h 146"/>
                <a:gd name="T36" fmla="*/ 200 w 211"/>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46">
                  <a:moveTo>
                    <a:pt x="200" y="0"/>
                  </a:moveTo>
                  <a:cubicBezTo>
                    <a:pt x="11" y="0"/>
                    <a:pt x="11" y="0"/>
                    <a:pt x="11" y="0"/>
                  </a:cubicBezTo>
                  <a:cubicBezTo>
                    <a:pt x="5" y="0"/>
                    <a:pt x="0" y="4"/>
                    <a:pt x="0" y="10"/>
                  </a:cubicBezTo>
                  <a:cubicBezTo>
                    <a:pt x="0" y="96"/>
                    <a:pt x="0" y="96"/>
                    <a:pt x="0" y="96"/>
                  </a:cubicBezTo>
                  <a:cubicBezTo>
                    <a:pt x="0" y="98"/>
                    <a:pt x="1" y="99"/>
                    <a:pt x="3" y="99"/>
                  </a:cubicBezTo>
                  <a:cubicBezTo>
                    <a:pt x="4" y="99"/>
                    <a:pt x="6" y="98"/>
                    <a:pt x="6" y="96"/>
                  </a:cubicBezTo>
                  <a:cubicBezTo>
                    <a:pt x="6" y="10"/>
                    <a:pt x="6" y="10"/>
                    <a:pt x="6" y="10"/>
                  </a:cubicBezTo>
                  <a:cubicBezTo>
                    <a:pt x="6" y="7"/>
                    <a:pt x="8" y="5"/>
                    <a:pt x="11" y="5"/>
                  </a:cubicBezTo>
                  <a:cubicBezTo>
                    <a:pt x="200" y="5"/>
                    <a:pt x="200" y="5"/>
                    <a:pt x="200" y="5"/>
                  </a:cubicBezTo>
                  <a:cubicBezTo>
                    <a:pt x="203" y="5"/>
                    <a:pt x="205" y="7"/>
                    <a:pt x="205" y="10"/>
                  </a:cubicBezTo>
                  <a:cubicBezTo>
                    <a:pt x="205" y="135"/>
                    <a:pt x="205" y="135"/>
                    <a:pt x="205" y="135"/>
                  </a:cubicBezTo>
                  <a:cubicBezTo>
                    <a:pt x="205" y="138"/>
                    <a:pt x="203" y="140"/>
                    <a:pt x="200" y="140"/>
                  </a:cubicBezTo>
                  <a:cubicBezTo>
                    <a:pt x="186" y="140"/>
                    <a:pt x="186" y="140"/>
                    <a:pt x="186" y="140"/>
                  </a:cubicBezTo>
                  <a:cubicBezTo>
                    <a:pt x="184" y="140"/>
                    <a:pt x="183" y="141"/>
                    <a:pt x="183" y="143"/>
                  </a:cubicBezTo>
                  <a:cubicBezTo>
                    <a:pt x="183" y="145"/>
                    <a:pt x="184" y="146"/>
                    <a:pt x="186" y="146"/>
                  </a:cubicBezTo>
                  <a:cubicBezTo>
                    <a:pt x="200" y="146"/>
                    <a:pt x="200" y="146"/>
                    <a:pt x="200" y="146"/>
                  </a:cubicBezTo>
                  <a:cubicBezTo>
                    <a:pt x="206" y="146"/>
                    <a:pt x="211" y="141"/>
                    <a:pt x="211" y="135"/>
                  </a:cubicBezTo>
                  <a:cubicBezTo>
                    <a:pt x="211" y="10"/>
                    <a:pt x="211" y="10"/>
                    <a:pt x="211" y="10"/>
                  </a:cubicBezTo>
                  <a:cubicBezTo>
                    <a:pt x="211" y="4"/>
                    <a:pt x="206" y="0"/>
                    <a:pt x="200"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538163" y="1290638"/>
              <a:ext cx="682625" cy="349250"/>
            </a:xfrm>
            <a:custGeom>
              <a:avLst/>
              <a:gdLst>
                <a:gd name="T0" fmla="*/ 161 w 182"/>
                <a:gd name="T1" fmla="*/ 41 h 93"/>
                <a:gd name="T2" fmla="*/ 143 w 182"/>
                <a:gd name="T3" fmla="*/ 47 h 93"/>
                <a:gd name="T4" fmla="*/ 143 w 182"/>
                <a:gd name="T5" fmla="*/ 47 h 93"/>
                <a:gd name="T6" fmla="*/ 121 w 182"/>
                <a:gd name="T7" fmla="*/ 13 h 93"/>
                <a:gd name="T8" fmla="*/ 42 w 182"/>
                <a:gd name="T9" fmla="*/ 0 h 93"/>
                <a:gd name="T10" fmla="*/ 0 w 182"/>
                <a:gd name="T11" fmla="*/ 83 h 93"/>
                <a:gd name="T12" fmla="*/ 97 w 182"/>
                <a:gd name="T13" fmla="*/ 93 h 93"/>
                <a:gd name="T14" fmla="*/ 107 w 182"/>
                <a:gd name="T15" fmla="*/ 54 h 93"/>
                <a:gd name="T16" fmla="*/ 127 w 182"/>
                <a:gd name="T17" fmla="*/ 76 h 93"/>
                <a:gd name="T18" fmla="*/ 150 w 182"/>
                <a:gd name="T19" fmla="*/ 77 h 93"/>
                <a:gd name="T20" fmla="*/ 181 w 182"/>
                <a:gd name="T21" fmla="*/ 59 h 93"/>
                <a:gd name="T22" fmla="*/ 161 w 182"/>
                <a:gd name="T23" fmla="*/ 41 h 93"/>
                <a:gd name="T24" fmla="*/ 68 w 182"/>
                <a:gd name="T25" fmla="*/ 19 h 93"/>
                <a:gd name="T26" fmla="*/ 66 w 182"/>
                <a:gd name="T27" fmla="*/ 25 h 93"/>
                <a:gd name="T28" fmla="*/ 64 w 182"/>
                <a:gd name="T29" fmla="*/ 20 h 93"/>
                <a:gd name="T30" fmla="*/ 75 w 182"/>
                <a:gd name="T31" fmla="*/ 6 h 93"/>
                <a:gd name="T32" fmla="*/ 61 w 182"/>
                <a:gd name="T33" fmla="*/ 68 h 93"/>
                <a:gd name="T34" fmla="*/ 68 w 182"/>
                <a:gd name="T35" fmla="*/ 28 h 93"/>
                <a:gd name="T36" fmla="*/ 175 w 182"/>
                <a:gd name="T37" fmla="*/ 58 h 93"/>
                <a:gd name="T38" fmla="*/ 169 w 182"/>
                <a:gd name="T39" fmla="*/ 65 h 93"/>
                <a:gd name="T40" fmla="*/ 148 w 182"/>
                <a:gd name="T41" fmla="*/ 72 h 93"/>
                <a:gd name="T42" fmla="*/ 116 w 182"/>
                <a:gd name="T43" fmla="*/ 59 h 93"/>
                <a:gd name="T44" fmla="*/ 107 w 182"/>
                <a:gd name="T45" fmla="*/ 41 h 93"/>
                <a:gd name="T46" fmla="*/ 107 w 182"/>
                <a:gd name="T47" fmla="*/ 41 h 93"/>
                <a:gd name="T48" fmla="*/ 106 w 182"/>
                <a:gd name="T49" fmla="*/ 40 h 93"/>
                <a:gd name="T50" fmla="*/ 106 w 182"/>
                <a:gd name="T51" fmla="*/ 40 h 93"/>
                <a:gd name="T52" fmla="*/ 105 w 182"/>
                <a:gd name="T53" fmla="*/ 40 h 93"/>
                <a:gd name="T54" fmla="*/ 105 w 182"/>
                <a:gd name="T55" fmla="*/ 40 h 93"/>
                <a:gd name="T56" fmla="*/ 103 w 182"/>
                <a:gd name="T57" fmla="*/ 40 h 93"/>
                <a:gd name="T58" fmla="*/ 103 w 182"/>
                <a:gd name="T59" fmla="*/ 41 h 93"/>
                <a:gd name="T60" fmla="*/ 102 w 182"/>
                <a:gd name="T61" fmla="*/ 41 h 93"/>
                <a:gd name="T62" fmla="*/ 102 w 182"/>
                <a:gd name="T63" fmla="*/ 41 h 93"/>
                <a:gd name="T64" fmla="*/ 102 w 182"/>
                <a:gd name="T65" fmla="*/ 42 h 93"/>
                <a:gd name="T66" fmla="*/ 102 w 182"/>
                <a:gd name="T67" fmla="*/ 43 h 93"/>
                <a:gd name="T68" fmla="*/ 97 w 182"/>
                <a:gd name="T69" fmla="*/ 88 h 93"/>
                <a:gd name="T70" fmla="*/ 31 w 182"/>
                <a:gd name="T71" fmla="*/ 43 h 93"/>
                <a:gd name="T72" fmla="*/ 26 w 182"/>
                <a:gd name="T73" fmla="*/ 43 h 93"/>
                <a:gd name="T74" fmla="*/ 11 w 182"/>
                <a:gd name="T75" fmla="*/ 88 h 93"/>
                <a:gd name="T76" fmla="*/ 6 w 182"/>
                <a:gd name="T77" fmla="*/ 42 h 93"/>
                <a:gd name="T78" fmla="*/ 52 w 182"/>
                <a:gd name="T79" fmla="*/ 6 h 93"/>
                <a:gd name="T80" fmla="*/ 53 w 182"/>
                <a:gd name="T81" fmla="*/ 11 h 93"/>
                <a:gd name="T82" fmla="*/ 55 w 182"/>
                <a:gd name="T83" fmla="*/ 66 h 93"/>
                <a:gd name="T84" fmla="*/ 62 w 182"/>
                <a:gd name="T85" fmla="*/ 73 h 93"/>
                <a:gd name="T86" fmla="*/ 75 w 182"/>
                <a:gd name="T87" fmla="*/ 71 h 93"/>
                <a:gd name="T88" fmla="*/ 76 w 182"/>
                <a:gd name="T89" fmla="*/ 66 h 93"/>
                <a:gd name="T90" fmla="*/ 73 w 182"/>
                <a:gd name="T91" fmla="*/ 22 h 93"/>
                <a:gd name="T92" fmla="*/ 80 w 182"/>
                <a:gd name="T93" fmla="*/ 8 h 93"/>
                <a:gd name="T94" fmla="*/ 101 w 182"/>
                <a:gd name="T95" fmla="*/ 6 h 93"/>
                <a:gd name="T96" fmla="*/ 132 w 182"/>
                <a:gd name="T97" fmla="*/ 47 h 93"/>
                <a:gd name="T98" fmla="*/ 144 w 182"/>
                <a:gd name="T99" fmla="*/ 52 h 93"/>
                <a:gd name="T100" fmla="*/ 145 w 182"/>
                <a:gd name="T101" fmla="*/ 52 h 93"/>
                <a:gd name="T102" fmla="*/ 172 w 182"/>
                <a:gd name="T10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 h="93">
                  <a:moveTo>
                    <a:pt x="161" y="41"/>
                  </a:moveTo>
                  <a:cubicBezTo>
                    <a:pt x="161" y="41"/>
                    <a:pt x="161" y="41"/>
                    <a:pt x="161" y="41"/>
                  </a:cubicBezTo>
                  <a:cubicBezTo>
                    <a:pt x="161" y="41"/>
                    <a:pt x="161" y="41"/>
                    <a:pt x="161" y="41"/>
                  </a:cubicBezTo>
                  <a:cubicBezTo>
                    <a:pt x="143" y="47"/>
                    <a:pt x="143" y="47"/>
                    <a:pt x="143" y="47"/>
                  </a:cubicBezTo>
                  <a:cubicBezTo>
                    <a:pt x="143" y="47"/>
                    <a:pt x="143" y="47"/>
                    <a:pt x="143" y="47"/>
                  </a:cubicBezTo>
                  <a:cubicBezTo>
                    <a:pt x="143" y="47"/>
                    <a:pt x="143" y="47"/>
                    <a:pt x="143" y="47"/>
                  </a:cubicBezTo>
                  <a:cubicBezTo>
                    <a:pt x="141" y="47"/>
                    <a:pt x="138" y="46"/>
                    <a:pt x="137" y="44"/>
                  </a:cubicBezTo>
                  <a:cubicBezTo>
                    <a:pt x="121" y="13"/>
                    <a:pt x="121" y="13"/>
                    <a:pt x="121" y="13"/>
                  </a:cubicBezTo>
                  <a:cubicBezTo>
                    <a:pt x="117" y="5"/>
                    <a:pt x="109" y="0"/>
                    <a:pt x="101" y="0"/>
                  </a:cubicBezTo>
                  <a:cubicBezTo>
                    <a:pt x="42" y="0"/>
                    <a:pt x="42" y="0"/>
                    <a:pt x="42" y="0"/>
                  </a:cubicBezTo>
                  <a:cubicBezTo>
                    <a:pt x="19" y="0"/>
                    <a:pt x="0" y="19"/>
                    <a:pt x="0" y="42"/>
                  </a:cubicBezTo>
                  <a:cubicBezTo>
                    <a:pt x="0" y="83"/>
                    <a:pt x="0" y="83"/>
                    <a:pt x="0" y="83"/>
                  </a:cubicBezTo>
                  <a:cubicBezTo>
                    <a:pt x="0" y="89"/>
                    <a:pt x="5" y="93"/>
                    <a:pt x="11" y="93"/>
                  </a:cubicBezTo>
                  <a:cubicBezTo>
                    <a:pt x="97" y="93"/>
                    <a:pt x="97" y="93"/>
                    <a:pt x="97" y="93"/>
                  </a:cubicBezTo>
                  <a:cubicBezTo>
                    <a:pt x="103" y="93"/>
                    <a:pt x="107" y="89"/>
                    <a:pt x="107" y="83"/>
                  </a:cubicBezTo>
                  <a:cubicBezTo>
                    <a:pt x="107" y="54"/>
                    <a:pt x="107" y="54"/>
                    <a:pt x="107" y="54"/>
                  </a:cubicBezTo>
                  <a:cubicBezTo>
                    <a:pt x="111" y="62"/>
                    <a:pt x="111" y="62"/>
                    <a:pt x="111" y="62"/>
                  </a:cubicBezTo>
                  <a:cubicBezTo>
                    <a:pt x="115" y="68"/>
                    <a:pt x="120" y="74"/>
                    <a:pt x="127" y="76"/>
                  </a:cubicBezTo>
                  <a:cubicBezTo>
                    <a:pt x="134" y="79"/>
                    <a:pt x="142" y="80"/>
                    <a:pt x="149" y="77"/>
                  </a:cubicBezTo>
                  <a:cubicBezTo>
                    <a:pt x="150" y="77"/>
                    <a:pt x="150" y="77"/>
                    <a:pt x="150" y="77"/>
                  </a:cubicBezTo>
                  <a:cubicBezTo>
                    <a:pt x="170" y="70"/>
                    <a:pt x="170" y="70"/>
                    <a:pt x="170" y="70"/>
                  </a:cubicBezTo>
                  <a:cubicBezTo>
                    <a:pt x="176" y="69"/>
                    <a:pt x="180" y="64"/>
                    <a:pt x="181" y="59"/>
                  </a:cubicBezTo>
                  <a:cubicBezTo>
                    <a:pt x="182" y="53"/>
                    <a:pt x="180" y="48"/>
                    <a:pt x="176" y="44"/>
                  </a:cubicBezTo>
                  <a:cubicBezTo>
                    <a:pt x="172" y="40"/>
                    <a:pt x="166" y="39"/>
                    <a:pt x="161" y="41"/>
                  </a:cubicBezTo>
                  <a:close/>
                  <a:moveTo>
                    <a:pt x="75" y="6"/>
                  </a:moveTo>
                  <a:cubicBezTo>
                    <a:pt x="68" y="19"/>
                    <a:pt x="68" y="19"/>
                    <a:pt x="68" y="19"/>
                  </a:cubicBezTo>
                  <a:cubicBezTo>
                    <a:pt x="68" y="20"/>
                    <a:pt x="68" y="20"/>
                    <a:pt x="68" y="20"/>
                  </a:cubicBezTo>
                  <a:cubicBezTo>
                    <a:pt x="66" y="25"/>
                    <a:pt x="66" y="25"/>
                    <a:pt x="66" y="25"/>
                  </a:cubicBezTo>
                  <a:cubicBezTo>
                    <a:pt x="64" y="20"/>
                    <a:pt x="64" y="20"/>
                    <a:pt x="64" y="20"/>
                  </a:cubicBezTo>
                  <a:cubicBezTo>
                    <a:pt x="64" y="20"/>
                    <a:pt x="64" y="20"/>
                    <a:pt x="64" y="20"/>
                  </a:cubicBezTo>
                  <a:cubicBezTo>
                    <a:pt x="57" y="6"/>
                    <a:pt x="57" y="6"/>
                    <a:pt x="57" y="6"/>
                  </a:cubicBezTo>
                  <a:lnTo>
                    <a:pt x="75" y="6"/>
                  </a:lnTo>
                  <a:close/>
                  <a:moveTo>
                    <a:pt x="71" y="68"/>
                  </a:moveTo>
                  <a:cubicBezTo>
                    <a:pt x="61" y="68"/>
                    <a:pt x="61" y="68"/>
                    <a:pt x="61" y="68"/>
                  </a:cubicBezTo>
                  <a:cubicBezTo>
                    <a:pt x="64" y="28"/>
                    <a:pt x="64" y="28"/>
                    <a:pt x="64" y="28"/>
                  </a:cubicBezTo>
                  <a:cubicBezTo>
                    <a:pt x="68" y="28"/>
                    <a:pt x="68" y="28"/>
                    <a:pt x="68" y="28"/>
                  </a:cubicBezTo>
                  <a:lnTo>
                    <a:pt x="71" y="68"/>
                  </a:lnTo>
                  <a:close/>
                  <a:moveTo>
                    <a:pt x="175" y="58"/>
                  </a:moveTo>
                  <a:cubicBezTo>
                    <a:pt x="174" y="61"/>
                    <a:pt x="172" y="64"/>
                    <a:pt x="169" y="65"/>
                  </a:cubicBezTo>
                  <a:cubicBezTo>
                    <a:pt x="169" y="65"/>
                    <a:pt x="169" y="65"/>
                    <a:pt x="169" y="65"/>
                  </a:cubicBezTo>
                  <a:cubicBezTo>
                    <a:pt x="148" y="72"/>
                    <a:pt x="148" y="72"/>
                    <a:pt x="148" y="72"/>
                  </a:cubicBezTo>
                  <a:cubicBezTo>
                    <a:pt x="148" y="72"/>
                    <a:pt x="148" y="72"/>
                    <a:pt x="148" y="72"/>
                  </a:cubicBezTo>
                  <a:cubicBezTo>
                    <a:pt x="148" y="72"/>
                    <a:pt x="148" y="72"/>
                    <a:pt x="148" y="72"/>
                  </a:cubicBezTo>
                  <a:cubicBezTo>
                    <a:pt x="135" y="76"/>
                    <a:pt x="122" y="70"/>
                    <a:pt x="116" y="59"/>
                  </a:cubicBezTo>
                  <a:cubicBezTo>
                    <a:pt x="116" y="59"/>
                    <a:pt x="116" y="59"/>
                    <a:pt x="116" y="59"/>
                  </a:cubicBezTo>
                  <a:cubicBezTo>
                    <a:pt x="107" y="41"/>
                    <a:pt x="107" y="41"/>
                    <a:pt x="107" y="41"/>
                  </a:cubicBezTo>
                  <a:cubicBezTo>
                    <a:pt x="107" y="41"/>
                    <a:pt x="107" y="41"/>
                    <a:pt x="107" y="41"/>
                  </a:cubicBezTo>
                  <a:cubicBezTo>
                    <a:pt x="107" y="41"/>
                    <a:pt x="107" y="41"/>
                    <a:pt x="107" y="41"/>
                  </a:cubicBezTo>
                  <a:cubicBezTo>
                    <a:pt x="106" y="41"/>
                    <a:pt x="106" y="40"/>
                    <a:pt x="106" y="40"/>
                  </a:cubicBezTo>
                  <a:cubicBezTo>
                    <a:pt x="106" y="40"/>
                    <a:pt x="106" y="40"/>
                    <a:pt x="106" y="40"/>
                  </a:cubicBezTo>
                  <a:cubicBezTo>
                    <a:pt x="106" y="40"/>
                    <a:pt x="106" y="40"/>
                    <a:pt x="106" y="40"/>
                  </a:cubicBezTo>
                  <a:cubicBezTo>
                    <a:pt x="106" y="40"/>
                    <a:pt x="106" y="40"/>
                    <a:pt x="106" y="40"/>
                  </a:cubicBezTo>
                  <a:cubicBezTo>
                    <a:pt x="106" y="40"/>
                    <a:pt x="106" y="40"/>
                    <a:pt x="105" y="40"/>
                  </a:cubicBezTo>
                  <a:cubicBezTo>
                    <a:pt x="105" y="40"/>
                    <a:pt x="105" y="40"/>
                    <a:pt x="105" y="40"/>
                  </a:cubicBezTo>
                  <a:cubicBezTo>
                    <a:pt x="105" y="40"/>
                    <a:pt x="105" y="40"/>
                    <a:pt x="105" y="40"/>
                  </a:cubicBezTo>
                  <a:cubicBezTo>
                    <a:pt x="105" y="40"/>
                    <a:pt x="105" y="40"/>
                    <a:pt x="105" y="40"/>
                  </a:cubicBezTo>
                  <a:cubicBezTo>
                    <a:pt x="104" y="40"/>
                    <a:pt x="104" y="40"/>
                    <a:pt x="104" y="40"/>
                  </a:cubicBezTo>
                  <a:cubicBezTo>
                    <a:pt x="103" y="40"/>
                    <a:pt x="103" y="40"/>
                    <a:pt x="103" y="40"/>
                  </a:cubicBezTo>
                  <a:cubicBezTo>
                    <a:pt x="103" y="40"/>
                    <a:pt x="103" y="40"/>
                    <a:pt x="103" y="40"/>
                  </a:cubicBezTo>
                  <a:cubicBezTo>
                    <a:pt x="103" y="41"/>
                    <a:pt x="103" y="41"/>
                    <a:pt x="103"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2"/>
                    <a:pt x="102" y="42"/>
                    <a:pt x="102" y="42"/>
                  </a:cubicBezTo>
                  <a:cubicBezTo>
                    <a:pt x="102" y="42"/>
                    <a:pt x="102" y="42"/>
                    <a:pt x="102" y="42"/>
                  </a:cubicBezTo>
                  <a:cubicBezTo>
                    <a:pt x="102" y="42"/>
                    <a:pt x="102" y="42"/>
                    <a:pt x="102" y="42"/>
                  </a:cubicBezTo>
                  <a:cubicBezTo>
                    <a:pt x="102" y="43"/>
                    <a:pt x="102" y="43"/>
                    <a:pt x="102" y="43"/>
                  </a:cubicBezTo>
                  <a:cubicBezTo>
                    <a:pt x="102" y="83"/>
                    <a:pt x="102" y="83"/>
                    <a:pt x="102" y="83"/>
                  </a:cubicBezTo>
                  <a:cubicBezTo>
                    <a:pt x="102" y="85"/>
                    <a:pt x="99" y="88"/>
                    <a:pt x="97" y="88"/>
                  </a:cubicBezTo>
                  <a:cubicBezTo>
                    <a:pt x="31" y="88"/>
                    <a:pt x="31" y="88"/>
                    <a:pt x="31" y="88"/>
                  </a:cubicBezTo>
                  <a:cubicBezTo>
                    <a:pt x="31" y="43"/>
                    <a:pt x="31" y="43"/>
                    <a:pt x="31" y="43"/>
                  </a:cubicBezTo>
                  <a:cubicBezTo>
                    <a:pt x="31" y="41"/>
                    <a:pt x="30" y="40"/>
                    <a:pt x="28" y="40"/>
                  </a:cubicBezTo>
                  <a:cubicBezTo>
                    <a:pt x="27" y="40"/>
                    <a:pt x="26" y="41"/>
                    <a:pt x="26" y="43"/>
                  </a:cubicBezTo>
                  <a:cubicBezTo>
                    <a:pt x="26" y="88"/>
                    <a:pt x="26" y="88"/>
                    <a:pt x="26" y="88"/>
                  </a:cubicBezTo>
                  <a:cubicBezTo>
                    <a:pt x="11" y="88"/>
                    <a:pt x="11" y="88"/>
                    <a:pt x="11" y="88"/>
                  </a:cubicBezTo>
                  <a:cubicBezTo>
                    <a:pt x="8" y="88"/>
                    <a:pt x="6" y="85"/>
                    <a:pt x="6" y="83"/>
                  </a:cubicBezTo>
                  <a:cubicBezTo>
                    <a:pt x="6" y="42"/>
                    <a:pt x="6" y="42"/>
                    <a:pt x="6" y="42"/>
                  </a:cubicBezTo>
                  <a:cubicBezTo>
                    <a:pt x="6" y="22"/>
                    <a:pt x="22" y="6"/>
                    <a:pt x="42" y="6"/>
                  </a:cubicBezTo>
                  <a:cubicBezTo>
                    <a:pt x="52" y="6"/>
                    <a:pt x="52" y="6"/>
                    <a:pt x="52" y="6"/>
                  </a:cubicBezTo>
                  <a:cubicBezTo>
                    <a:pt x="52" y="8"/>
                    <a:pt x="52" y="8"/>
                    <a:pt x="52" y="8"/>
                  </a:cubicBezTo>
                  <a:cubicBezTo>
                    <a:pt x="52" y="9"/>
                    <a:pt x="52" y="10"/>
                    <a:pt x="53" y="11"/>
                  </a:cubicBezTo>
                  <a:cubicBezTo>
                    <a:pt x="59" y="22"/>
                    <a:pt x="59" y="22"/>
                    <a:pt x="59" y="22"/>
                  </a:cubicBezTo>
                  <a:cubicBezTo>
                    <a:pt x="55" y="66"/>
                    <a:pt x="55" y="66"/>
                    <a:pt x="55" y="66"/>
                  </a:cubicBezTo>
                  <a:cubicBezTo>
                    <a:pt x="55" y="68"/>
                    <a:pt x="56" y="70"/>
                    <a:pt x="57" y="71"/>
                  </a:cubicBezTo>
                  <a:cubicBezTo>
                    <a:pt x="58" y="73"/>
                    <a:pt x="60" y="73"/>
                    <a:pt x="62" y="73"/>
                  </a:cubicBezTo>
                  <a:cubicBezTo>
                    <a:pt x="70" y="73"/>
                    <a:pt x="70" y="73"/>
                    <a:pt x="70" y="73"/>
                  </a:cubicBezTo>
                  <a:cubicBezTo>
                    <a:pt x="72" y="73"/>
                    <a:pt x="73" y="73"/>
                    <a:pt x="75" y="71"/>
                  </a:cubicBezTo>
                  <a:cubicBezTo>
                    <a:pt x="76" y="70"/>
                    <a:pt x="77" y="68"/>
                    <a:pt x="76" y="67"/>
                  </a:cubicBezTo>
                  <a:cubicBezTo>
                    <a:pt x="76" y="66"/>
                    <a:pt x="76" y="66"/>
                    <a:pt x="76" y="66"/>
                  </a:cubicBezTo>
                  <a:cubicBezTo>
                    <a:pt x="76" y="66"/>
                    <a:pt x="76" y="66"/>
                    <a:pt x="76" y="66"/>
                  </a:cubicBezTo>
                  <a:cubicBezTo>
                    <a:pt x="73" y="22"/>
                    <a:pt x="73" y="22"/>
                    <a:pt x="73" y="22"/>
                  </a:cubicBezTo>
                  <a:cubicBezTo>
                    <a:pt x="79" y="11"/>
                    <a:pt x="79" y="11"/>
                    <a:pt x="79" y="11"/>
                  </a:cubicBezTo>
                  <a:cubicBezTo>
                    <a:pt x="80" y="10"/>
                    <a:pt x="80" y="9"/>
                    <a:pt x="80" y="8"/>
                  </a:cubicBezTo>
                  <a:cubicBezTo>
                    <a:pt x="80" y="6"/>
                    <a:pt x="80" y="6"/>
                    <a:pt x="80" y="6"/>
                  </a:cubicBezTo>
                  <a:cubicBezTo>
                    <a:pt x="101" y="6"/>
                    <a:pt x="101" y="6"/>
                    <a:pt x="101" y="6"/>
                  </a:cubicBezTo>
                  <a:cubicBezTo>
                    <a:pt x="107" y="6"/>
                    <a:pt x="113" y="10"/>
                    <a:pt x="116" y="15"/>
                  </a:cubicBezTo>
                  <a:cubicBezTo>
                    <a:pt x="132" y="47"/>
                    <a:pt x="132" y="47"/>
                    <a:pt x="132" y="47"/>
                  </a:cubicBezTo>
                  <a:cubicBezTo>
                    <a:pt x="134" y="50"/>
                    <a:pt x="138" y="53"/>
                    <a:pt x="141" y="53"/>
                  </a:cubicBezTo>
                  <a:cubicBezTo>
                    <a:pt x="142" y="53"/>
                    <a:pt x="143" y="52"/>
                    <a:pt x="144" y="52"/>
                  </a:cubicBezTo>
                  <a:cubicBezTo>
                    <a:pt x="145" y="52"/>
                    <a:pt x="145" y="52"/>
                    <a:pt x="145" y="52"/>
                  </a:cubicBezTo>
                  <a:cubicBezTo>
                    <a:pt x="145" y="52"/>
                    <a:pt x="145" y="52"/>
                    <a:pt x="145" y="52"/>
                  </a:cubicBezTo>
                  <a:cubicBezTo>
                    <a:pt x="163" y="46"/>
                    <a:pt x="163" y="46"/>
                    <a:pt x="163" y="46"/>
                  </a:cubicBezTo>
                  <a:cubicBezTo>
                    <a:pt x="166" y="45"/>
                    <a:pt x="170" y="46"/>
                    <a:pt x="172" y="48"/>
                  </a:cubicBezTo>
                  <a:cubicBezTo>
                    <a:pt x="175" y="51"/>
                    <a:pt x="176" y="54"/>
                    <a:pt x="175" y="58"/>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912813" y="1441450"/>
              <a:ext cx="7937" cy="6350"/>
            </a:xfrm>
            <a:custGeom>
              <a:avLst/>
              <a:gdLst>
                <a:gd name="T0" fmla="*/ 0 w 2"/>
                <a:gd name="T1" fmla="*/ 1 h 2"/>
                <a:gd name="T2" fmla="*/ 0 w 2"/>
                <a:gd name="T3" fmla="*/ 1 h 2"/>
                <a:gd name="T4" fmla="*/ 0 w 2"/>
                <a:gd name="T5" fmla="*/ 1 h 2"/>
                <a:gd name="T6" fmla="*/ 0 w 2"/>
                <a:gd name="T7" fmla="*/ 1 h 2"/>
                <a:gd name="T8" fmla="*/ 0 w 2"/>
                <a:gd name="T9" fmla="*/ 2 h 2"/>
                <a:gd name="T10" fmla="*/ 0 w 2"/>
                <a:gd name="T11" fmla="*/ 2 h 2"/>
                <a:gd name="T12" fmla="*/ 0 w 2"/>
                <a:gd name="T13" fmla="*/ 2 h 2"/>
                <a:gd name="T14" fmla="*/ 0 w 2"/>
                <a:gd name="T15" fmla="*/ 2 h 2"/>
                <a:gd name="T16" fmla="*/ 2 w 2"/>
                <a:gd name="T17" fmla="*/ 2 h 2"/>
                <a:gd name="T18" fmla="*/ 2 w 2"/>
                <a:gd name="T19" fmla="*/ 2 h 2"/>
                <a:gd name="T20" fmla="*/ 2 w 2"/>
                <a:gd name="T21" fmla="*/ 1 h 2"/>
                <a:gd name="T22" fmla="*/ 2 w 2"/>
                <a:gd name="T23" fmla="*/ 1 h 2"/>
                <a:gd name="T24" fmla="*/ 1 w 2"/>
                <a:gd name="T25" fmla="*/ 0 h 2"/>
                <a:gd name="T26" fmla="*/ 1 w 2"/>
                <a:gd name="T27" fmla="*/ 0 h 2"/>
                <a:gd name="T28" fmla="*/ 0 w 2"/>
                <a:gd name="T2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0" y="1"/>
                  </a:move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2" y="2"/>
                    <a:pt x="2" y="2"/>
                    <a:pt x="2" y="2"/>
                  </a:cubicBezTo>
                  <a:cubicBezTo>
                    <a:pt x="2" y="2"/>
                    <a:pt x="2" y="2"/>
                    <a:pt x="2" y="2"/>
                  </a:cubicBezTo>
                  <a:cubicBezTo>
                    <a:pt x="2" y="2"/>
                    <a:pt x="2" y="2"/>
                    <a:pt x="2" y="1"/>
                  </a:cubicBezTo>
                  <a:cubicBezTo>
                    <a:pt x="2" y="1"/>
                    <a:pt x="2" y="1"/>
                    <a:pt x="2" y="1"/>
                  </a:cubicBezTo>
                  <a:cubicBezTo>
                    <a:pt x="1" y="0"/>
                    <a:pt x="1" y="0"/>
                    <a:pt x="1" y="0"/>
                  </a:cubicBezTo>
                  <a:cubicBezTo>
                    <a:pt x="1" y="0"/>
                    <a:pt x="1" y="0"/>
                    <a:pt x="1" y="0"/>
                  </a:cubicBezTo>
                  <a:cubicBezTo>
                    <a:pt x="1"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noEditPoints="1"/>
            </p:cNvSpPr>
            <p:nvPr/>
          </p:nvSpPr>
          <p:spPr bwMode="auto">
            <a:xfrm>
              <a:off x="935038" y="987425"/>
              <a:ext cx="322262" cy="347663"/>
            </a:xfrm>
            <a:custGeom>
              <a:avLst/>
              <a:gdLst>
                <a:gd name="T0" fmla="*/ 36 w 86"/>
                <a:gd name="T1" fmla="*/ 90 h 93"/>
                <a:gd name="T2" fmla="*/ 36 w 86"/>
                <a:gd name="T3" fmla="*/ 90 h 93"/>
                <a:gd name="T4" fmla="*/ 39 w 86"/>
                <a:gd name="T5" fmla="*/ 93 h 93"/>
                <a:gd name="T6" fmla="*/ 68 w 86"/>
                <a:gd name="T7" fmla="*/ 83 h 93"/>
                <a:gd name="T8" fmla="*/ 84 w 86"/>
                <a:gd name="T9" fmla="*/ 56 h 93"/>
                <a:gd name="T10" fmla="*/ 80 w 86"/>
                <a:gd name="T11" fmla="*/ 25 h 93"/>
                <a:gd name="T12" fmla="*/ 57 w 86"/>
                <a:gd name="T13" fmla="*/ 4 h 93"/>
                <a:gd name="T14" fmla="*/ 39 w 86"/>
                <a:gd name="T15" fmla="*/ 0 h 93"/>
                <a:gd name="T16" fmla="*/ 26 w 86"/>
                <a:gd name="T17" fmla="*/ 2 h 93"/>
                <a:gd name="T18" fmla="*/ 0 w 86"/>
                <a:gd name="T19" fmla="*/ 20 h 93"/>
                <a:gd name="T20" fmla="*/ 1 w 86"/>
                <a:gd name="T21" fmla="*/ 24 h 93"/>
                <a:gd name="T22" fmla="*/ 1 w 86"/>
                <a:gd name="T23" fmla="*/ 24 h 93"/>
                <a:gd name="T24" fmla="*/ 36 w 86"/>
                <a:gd name="T25" fmla="*/ 48 h 93"/>
                <a:gd name="T26" fmla="*/ 36 w 86"/>
                <a:gd name="T27" fmla="*/ 90 h 93"/>
                <a:gd name="T28" fmla="*/ 69 w 86"/>
                <a:gd name="T29" fmla="*/ 20 h 93"/>
                <a:gd name="T30" fmla="*/ 79 w 86"/>
                <a:gd name="T31" fmla="*/ 55 h 93"/>
                <a:gd name="T32" fmla="*/ 43 w 86"/>
                <a:gd name="T33" fmla="*/ 87 h 93"/>
                <a:gd name="T34" fmla="*/ 41 w 86"/>
                <a:gd name="T35" fmla="*/ 87 h 93"/>
                <a:gd name="T36" fmla="*/ 41 w 86"/>
                <a:gd name="T37" fmla="*/ 48 h 93"/>
                <a:gd name="T38" fmla="*/ 68 w 86"/>
                <a:gd name="T39" fmla="*/ 18 h 93"/>
                <a:gd name="T40" fmla="*/ 69 w 86"/>
                <a:gd name="T41" fmla="*/ 20 h 93"/>
                <a:gd name="T42" fmla="*/ 7 w 86"/>
                <a:gd name="T43" fmla="*/ 21 h 93"/>
                <a:gd name="T44" fmla="*/ 8 w 86"/>
                <a:gd name="T45" fmla="*/ 19 h 93"/>
                <a:gd name="T46" fmla="*/ 55 w 86"/>
                <a:gd name="T47" fmla="*/ 9 h 93"/>
                <a:gd name="T48" fmla="*/ 62 w 86"/>
                <a:gd name="T49" fmla="*/ 13 h 93"/>
                <a:gd name="T50" fmla="*/ 64 w 86"/>
                <a:gd name="T51" fmla="*/ 15 h 93"/>
                <a:gd name="T52" fmla="*/ 38 w 86"/>
                <a:gd name="T53" fmla="*/ 43 h 93"/>
                <a:gd name="T54" fmla="*/ 7 w 86"/>
                <a:gd name="T55"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93">
                  <a:moveTo>
                    <a:pt x="36" y="90"/>
                  </a:moveTo>
                  <a:cubicBezTo>
                    <a:pt x="36" y="90"/>
                    <a:pt x="36" y="90"/>
                    <a:pt x="36" y="90"/>
                  </a:cubicBezTo>
                  <a:cubicBezTo>
                    <a:pt x="36" y="92"/>
                    <a:pt x="37" y="93"/>
                    <a:pt x="39" y="93"/>
                  </a:cubicBezTo>
                  <a:cubicBezTo>
                    <a:pt x="49" y="93"/>
                    <a:pt x="60" y="89"/>
                    <a:pt x="68" y="83"/>
                  </a:cubicBezTo>
                  <a:cubicBezTo>
                    <a:pt x="76" y="76"/>
                    <a:pt x="82" y="66"/>
                    <a:pt x="84" y="56"/>
                  </a:cubicBezTo>
                  <a:cubicBezTo>
                    <a:pt x="86" y="46"/>
                    <a:pt x="85" y="35"/>
                    <a:pt x="80" y="25"/>
                  </a:cubicBezTo>
                  <a:cubicBezTo>
                    <a:pt x="75" y="16"/>
                    <a:pt x="67" y="8"/>
                    <a:pt x="57" y="4"/>
                  </a:cubicBezTo>
                  <a:cubicBezTo>
                    <a:pt x="51" y="1"/>
                    <a:pt x="45" y="0"/>
                    <a:pt x="39" y="0"/>
                  </a:cubicBezTo>
                  <a:cubicBezTo>
                    <a:pt x="34" y="0"/>
                    <a:pt x="30" y="1"/>
                    <a:pt x="26" y="2"/>
                  </a:cubicBezTo>
                  <a:cubicBezTo>
                    <a:pt x="16" y="5"/>
                    <a:pt x="7" y="11"/>
                    <a:pt x="0" y="20"/>
                  </a:cubicBezTo>
                  <a:cubicBezTo>
                    <a:pt x="0" y="21"/>
                    <a:pt x="0" y="23"/>
                    <a:pt x="1" y="24"/>
                  </a:cubicBezTo>
                  <a:cubicBezTo>
                    <a:pt x="1" y="24"/>
                    <a:pt x="1" y="24"/>
                    <a:pt x="1" y="24"/>
                  </a:cubicBezTo>
                  <a:cubicBezTo>
                    <a:pt x="36" y="48"/>
                    <a:pt x="36" y="48"/>
                    <a:pt x="36" y="48"/>
                  </a:cubicBezTo>
                  <a:lnTo>
                    <a:pt x="36" y="90"/>
                  </a:lnTo>
                  <a:close/>
                  <a:moveTo>
                    <a:pt x="69" y="20"/>
                  </a:moveTo>
                  <a:cubicBezTo>
                    <a:pt x="78" y="29"/>
                    <a:pt x="81" y="43"/>
                    <a:pt x="79" y="55"/>
                  </a:cubicBezTo>
                  <a:cubicBezTo>
                    <a:pt x="75" y="72"/>
                    <a:pt x="61" y="85"/>
                    <a:pt x="43" y="87"/>
                  </a:cubicBezTo>
                  <a:cubicBezTo>
                    <a:pt x="41" y="87"/>
                    <a:pt x="41" y="87"/>
                    <a:pt x="41" y="87"/>
                  </a:cubicBezTo>
                  <a:cubicBezTo>
                    <a:pt x="41" y="48"/>
                    <a:pt x="41" y="48"/>
                    <a:pt x="41" y="48"/>
                  </a:cubicBezTo>
                  <a:cubicBezTo>
                    <a:pt x="68" y="18"/>
                    <a:pt x="68" y="18"/>
                    <a:pt x="68" y="18"/>
                  </a:cubicBezTo>
                  <a:lnTo>
                    <a:pt x="69" y="20"/>
                  </a:lnTo>
                  <a:close/>
                  <a:moveTo>
                    <a:pt x="7" y="21"/>
                  </a:moveTo>
                  <a:cubicBezTo>
                    <a:pt x="8" y="19"/>
                    <a:pt x="8" y="19"/>
                    <a:pt x="8" y="19"/>
                  </a:cubicBezTo>
                  <a:cubicBezTo>
                    <a:pt x="20" y="6"/>
                    <a:pt x="39" y="2"/>
                    <a:pt x="55" y="9"/>
                  </a:cubicBezTo>
                  <a:cubicBezTo>
                    <a:pt x="57" y="10"/>
                    <a:pt x="60" y="12"/>
                    <a:pt x="62" y="13"/>
                  </a:cubicBezTo>
                  <a:cubicBezTo>
                    <a:pt x="64" y="15"/>
                    <a:pt x="64" y="15"/>
                    <a:pt x="64" y="15"/>
                  </a:cubicBezTo>
                  <a:cubicBezTo>
                    <a:pt x="38" y="43"/>
                    <a:pt x="38" y="43"/>
                    <a:pt x="38" y="43"/>
                  </a:cubicBezTo>
                  <a:lnTo>
                    <a:pt x="7" y="21"/>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6094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462" y="-27371"/>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a:defRPr/>
            </a:pPr>
            <a:r>
              <a:rPr lang="en-US" kern="0" dirty="0">
                <a:solidFill>
                  <a:srgbClr val="007DB8"/>
                </a:solidFill>
              </a:rPr>
              <a:t>	 Distributed Lag model Statistics</a:t>
            </a:r>
            <a:endParaRPr lang="en-US" sz="1600" kern="0" dirty="0">
              <a:solidFill>
                <a:srgbClr val="007DB8"/>
              </a:solidFill>
            </a:endParaRPr>
          </a:p>
        </p:txBody>
      </p:sp>
      <p:sp>
        <p:nvSpPr>
          <p:cNvPr id="2" name="TextBox 1"/>
          <p:cNvSpPr txBox="1"/>
          <p:nvPr/>
        </p:nvSpPr>
        <p:spPr>
          <a:xfrm>
            <a:off x="477788" y="2132856"/>
            <a:ext cx="2880320" cy="4001095"/>
          </a:xfrm>
          <a:prstGeom prst="rect">
            <a:avLst/>
          </a:prstGeom>
          <a:solidFill>
            <a:schemeClr val="accent3">
              <a:lumMod val="40000"/>
              <a:lumOff val="60000"/>
            </a:schemeClr>
          </a:solidFill>
          <a:ln w="12700">
            <a:solidFill>
              <a:schemeClr val="tx1"/>
            </a:solidFill>
          </a:ln>
        </p:spPr>
        <p:txBody>
          <a:bodyPr wrap="square" rtlCol="0">
            <a:spAutoFit/>
          </a:bodyPr>
          <a:lstStyle/>
          <a:p>
            <a:r>
              <a:rPr lang="en-US" sz="2000" b="1" i="1" dirty="0"/>
              <a:t>Camera Accessories:</a:t>
            </a:r>
          </a:p>
          <a:p>
            <a:endParaRPr lang="en-US" dirty="0"/>
          </a:p>
          <a:p>
            <a:r>
              <a:rPr lang="en-US" dirty="0"/>
              <a:t>r-squared value: 0.985</a:t>
            </a:r>
          </a:p>
          <a:p>
            <a:r>
              <a:rPr lang="en-US" dirty="0"/>
              <a:t>MSE: 381.8965</a:t>
            </a:r>
          </a:p>
          <a:p>
            <a:r>
              <a:rPr lang="en-US" dirty="0"/>
              <a:t>Final KPI’s</a:t>
            </a:r>
          </a:p>
          <a:p>
            <a:pPr marL="285750" indent="-285750">
              <a:buFont typeface="Arial" panose="020B0604020202020204" pitchFamily="34" charset="0"/>
              <a:buChar char="•"/>
            </a:pPr>
            <a:r>
              <a:rPr lang="en-US" sz="1600" dirty="0" err="1"/>
              <a:t>product_mrp</a:t>
            </a:r>
            <a:endParaRPr lang="en-US" sz="1600" dirty="0"/>
          </a:p>
          <a:p>
            <a:pPr marL="285750" indent="-285750">
              <a:buFont typeface="Arial" panose="020B0604020202020204" pitchFamily="34" charset="0"/>
              <a:buChar char="•"/>
            </a:pPr>
            <a:r>
              <a:rPr lang="en-US" sz="1600" dirty="0"/>
              <a:t>Sla</a:t>
            </a:r>
          </a:p>
          <a:p>
            <a:pPr marL="285750" indent="-285750">
              <a:buFont typeface="Arial" panose="020B0604020202020204" pitchFamily="34" charset="0"/>
              <a:buChar char="•"/>
            </a:pPr>
            <a:r>
              <a:rPr lang="en-US" sz="1600" dirty="0"/>
              <a:t>Promotion</a:t>
            </a:r>
          </a:p>
          <a:p>
            <a:pPr marL="285750" indent="-285750">
              <a:buFont typeface="Arial" panose="020B0604020202020204" pitchFamily="34" charset="0"/>
              <a:buChar char="•"/>
            </a:pPr>
            <a:r>
              <a:rPr lang="en-IN" sz="1600" dirty="0"/>
              <a:t>week 1 lag of </a:t>
            </a:r>
            <a:r>
              <a:rPr lang="en-IN" sz="1600" dirty="0" err="1"/>
              <a:t>product_procurement_sla</a:t>
            </a:r>
            <a:endParaRPr lang="en-IN" sz="1600" dirty="0"/>
          </a:p>
          <a:p>
            <a:pPr marL="285750" indent="-285750">
              <a:buFont typeface="Arial" panose="020B0604020202020204" pitchFamily="34" charset="0"/>
              <a:buChar char="•"/>
            </a:pPr>
            <a:r>
              <a:rPr lang="en-US" sz="1600" dirty="0"/>
              <a:t>week 2 lag of </a:t>
            </a:r>
            <a:r>
              <a:rPr lang="en-US" sz="1600" dirty="0" err="1"/>
              <a:t>DigitalInvestment</a:t>
            </a:r>
            <a:endParaRPr lang="en-US" sz="1600" dirty="0"/>
          </a:p>
          <a:p>
            <a:pPr marL="285750" indent="-285750">
              <a:buFont typeface="Arial" panose="020B0604020202020204" pitchFamily="34" charset="0"/>
              <a:buChar char="•"/>
            </a:pPr>
            <a:r>
              <a:rPr lang="en-US" sz="1600" dirty="0"/>
              <a:t>week 2 lag of  </a:t>
            </a:r>
            <a:r>
              <a:rPr lang="en-US" sz="1600" dirty="0" err="1"/>
              <a:t>ContentMarketing</a:t>
            </a:r>
            <a:endParaRPr lang="en-US" sz="1600" dirty="0"/>
          </a:p>
          <a:p>
            <a:endParaRPr lang="en-US" dirty="0"/>
          </a:p>
        </p:txBody>
      </p:sp>
      <p:sp>
        <p:nvSpPr>
          <p:cNvPr id="15" name="TextBox 14"/>
          <p:cNvSpPr txBox="1"/>
          <p:nvPr/>
        </p:nvSpPr>
        <p:spPr>
          <a:xfrm>
            <a:off x="8542684" y="2132855"/>
            <a:ext cx="2880320" cy="2492990"/>
          </a:xfrm>
          <a:prstGeom prst="rect">
            <a:avLst/>
          </a:prstGeom>
          <a:solidFill>
            <a:schemeClr val="accent4">
              <a:lumMod val="40000"/>
              <a:lumOff val="60000"/>
            </a:schemeClr>
          </a:solidFill>
          <a:ln w="12700">
            <a:solidFill>
              <a:schemeClr val="tx1"/>
            </a:solidFill>
          </a:ln>
        </p:spPr>
        <p:txBody>
          <a:bodyPr wrap="square" rtlCol="0">
            <a:spAutoFit/>
          </a:bodyPr>
          <a:lstStyle/>
          <a:p>
            <a:r>
              <a:rPr lang="en-US" sz="2000" b="1" i="1" dirty="0"/>
              <a:t>Gaming Accessories:</a:t>
            </a:r>
          </a:p>
          <a:p>
            <a:endParaRPr lang="en-US" dirty="0"/>
          </a:p>
          <a:p>
            <a:r>
              <a:rPr lang="en-US" dirty="0"/>
              <a:t>r-squared value: 0.757</a:t>
            </a:r>
          </a:p>
          <a:p>
            <a:r>
              <a:rPr lang="en-US" dirty="0"/>
              <a:t>MSE: 443.2908</a:t>
            </a:r>
          </a:p>
          <a:p>
            <a:r>
              <a:rPr lang="en-US" dirty="0"/>
              <a:t>Final KPI’s</a:t>
            </a:r>
          </a:p>
          <a:p>
            <a:pPr marL="285750" indent="-285750">
              <a:buFont typeface="Arial" panose="020B0604020202020204" pitchFamily="34" charset="0"/>
              <a:buChar char="•"/>
            </a:pPr>
            <a:r>
              <a:rPr lang="en-US" sz="1600" dirty="0" err="1"/>
              <a:t>list_inflation</a:t>
            </a:r>
            <a:endParaRPr lang="en-US" sz="1600" dirty="0"/>
          </a:p>
          <a:p>
            <a:pPr marL="285750" indent="-285750">
              <a:buFont typeface="Arial" panose="020B0604020202020204" pitchFamily="34" charset="0"/>
              <a:buChar char="•"/>
            </a:pPr>
            <a:r>
              <a:rPr lang="nl-NL" sz="1600" dirty="0"/>
              <a:t>week 1 lag of  gmv</a:t>
            </a:r>
            <a:endParaRPr lang="en-US" sz="1600" b="1" dirty="0"/>
          </a:p>
          <a:p>
            <a:pPr marL="285750" indent="-285750">
              <a:buFont typeface="Arial" panose="020B0604020202020204" pitchFamily="34" charset="0"/>
              <a:buChar char="•"/>
            </a:pPr>
            <a:r>
              <a:rPr lang="en-IN" sz="1600" dirty="0"/>
              <a:t>week 2 lag of  </a:t>
            </a:r>
            <a:r>
              <a:rPr lang="en-IN" sz="1600" dirty="0" err="1"/>
              <a:t>order_payment_type</a:t>
            </a:r>
            <a:endParaRPr lang="en-US" sz="1600" dirty="0"/>
          </a:p>
        </p:txBody>
      </p:sp>
      <p:sp>
        <p:nvSpPr>
          <p:cNvPr id="16" name="TextBox 15"/>
          <p:cNvSpPr txBox="1"/>
          <p:nvPr/>
        </p:nvSpPr>
        <p:spPr>
          <a:xfrm>
            <a:off x="4366220" y="2144594"/>
            <a:ext cx="2880320" cy="2523768"/>
          </a:xfrm>
          <a:prstGeom prst="rect">
            <a:avLst/>
          </a:prstGeom>
          <a:solidFill>
            <a:schemeClr val="accent5">
              <a:lumMod val="40000"/>
              <a:lumOff val="60000"/>
            </a:schemeClr>
          </a:solidFill>
          <a:ln w="12700">
            <a:solidFill>
              <a:schemeClr val="tx1"/>
            </a:solidFill>
          </a:ln>
        </p:spPr>
        <p:txBody>
          <a:bodyPr wrap="square" rtlCol="0">
            <a:spAutoFit/>
          </a:bodyPr>
          <a:lstStyle/>
          <a:p>
            <a:r>
              <a:rPr lang="en-US" sz="2000" b="1" i="1" dirty="0"/>
              <a:t>Home Audio:</a:t>
            </a:r>
          </a:p>
          <a:p>
            <a:endParaRPr lang="en-US" dirty="0"/>
          </a:p>
          <a:p>
            <a:r>
              <a:rPr lang="en-US" dirty="0"/>
              <a:t>r-squared value: 0.791</a:t>
            </a:r>
          </a:p>
          <a:p>
            <a:r>
              <a:rPr lang="en-US" dirty="0"/>
              <a:t>MSE: 730.569</a:t>
            </a:r>
          </a:p>
          <a:p>
            <a:r>
              <a:rPr lang="en-US" dirty="0"/>
              <a:t>Final KPI’s</a:t>
            </a:r>
          </a:p>
          <a:p>
            <a:pPr marL="285750" indent="-285750">
              <a:buFont typeface="Arial" panose="020B0604020202020204" pitchFamily="34" charset="0"/>
              <a:buChar char="•"/>
            </a:pPr>
            <a:r>
              <a:rPr lang="en-US" sz="1600" dirty="0" err="1"/>
              <a:t>product_mrp</a:t>
            </a:r>
            <a:endParaRPr lang="en-US" sz="1600" dirty="0"/>
          </a:p>
          <a:p>
            <a:pPr marL="285750" indent="-285750">
              <a:buFont typeface="Arial" panose="020B0604020202020204" pitchFamily="34" charset="0"/>
              <a:buChar char="•"/>
            </a:pPr>
            <a:r>
              <a:rPr lang="en-US" sz="1600" dirty="0" err="1"/>
              <a:t>list_inflation</a:t>
            </a:r>
            <a:endParaRPr lang="en-US" sz="1600" dirty="0"/>
          </a:p>
          <a:p>
            <a:pPr marL="285750" indent="-285750">
              <a:buFont typeface="Arial" panose="020B0604020202020204" pitchFamily="34" charset="0"/>
              <a:buChar char="•"/>
            </a:pPr>
            <a:r>
              <a:rPr lang="en-IN" sz="1600" dirty="0"/>
              <a:t>week 1 lag of </a:t>
            </a:r>
            <a:r>
              <a:rPr lang="en-IN" sz="1600" dirty="0" err="1"/>
              <a:t>product_mrp</a:t>
            </a:r>
            <a:endParaRPr lang="en-IN" sz="1600" dirty="0"/>
          </a:p>
          <a:p>
            <a:pPr marL="285750" indent="-285750">
              <a:buFont typeface="Arial" panose="020B0604020202020204" pitchFamily="34" charset="0"/>
              <a:buChar char="•"/>
            </a:pPr>
            <a:r>
              <a:rPr lang="en-IN" sz="1600" dirty="0"/>
              <a:t>week 2 lag of  Affiliates</a:t>
            </a:r>
            <a:endParaRPr lang="en-US" sz="1600" dirty="0"/>
          </a:p>
        </p:txBody>
      </p:sp>
      <p:pic>
        <p:nvPicPr>
          <p:cNvPr id="4100"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1" y="24585"/>
            <a:ext cx="617964" cy="61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8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BD24-761A-480E-8655-C9F037A0C63C}"/>
              </a:ext>
            </a:extLst>
          </p:cNvPr>
          <p:cNvSpPr>
            <a:spLocks noGrp="1"/>
          </p:cNvSpPr>
          <p:nvPr>
            <p:ph type="title"/>
          </p:nvPr>
        </p:nvSpPr>
        <p:spPr>
          <a:xfrm>
            <a:off x="477788" y="116632"/>
            <a:ext cx="10971372" cy="1066800"/>
          </a:xfrm>
        </p:spPr>
        <p:txBody>
          <a:bodyPr/>
          <a:lstStyle/>
          <a:p>
            <a:r>
              <a:rPr lang="en-US" dirty="0"/>
              <a:t>KPI elasticity for the final model for each category</a:t>
            </a:r>
          </a:p>
        </p:txBody>
      </p:sp>
      <p:pic>
        <p:nvPicPr>
          <p:cNvPr id="3" name="Picture 2">
            <a:extLst>
              <a:ext uri="{FF2B5EF4-FFF2-40B4-BE49-F238E27FC236}">
                <a16:creationId xmlns:a16="http://schemas.microsoft.com/office/drawing/2014/main" id="{05FD82FC-46EA-4620-A41E-DB29333E513F}"/>
              </a:ext>
            </a:extLst>
          </p:cNvPr>
          <p:cNvPicPr>
            <a:picLocks noChangeAspect="1"/>
          </p:cNvPicPr>
          <p:nvPr/>
        </p:nvPicPr>
        <p:blipFill>
          <a:blip r:embed="rId2"/>
          <a:stretch>
            <a:fillRect/>
          </a:stretch>
        </p:blipFill>
        <p:spPr>
          <a:xfrm>
            <a:off x="498111" y="3356992"/>
            <a:ext cx="11333370" cy="1314880"/>
          </a:xfrm>
          <a:prstGeom prst="rect">
            <a:avLst/>
          </a:prstGeom>
        </p:spPr>
      </p:pic>
      <p:pic>
        <p:nvPicPr>
          <p:cNvPr id="4" name="Picture 3">
            <a:extLst>
              <a:ext uri="{FF2B5EF4-FFF2-40B4-BE49-F238E27FC236}">
                <a16:creationId xmlns:a16="http://schemas.microsoft.com/office/drawing/2014/main" id="{82C30A41-0973-455B-9EC8-2798795FEA6C}"/>
              </a:ext>
            </a:extLst>
          </p:cNvPr>
          <p:cNvPicPr>
            <a:picLocks noChangeAspect="1"/>
          </p:cNvPicPr>
          <p:nvPr/>
        </p:nvPicPr>
        <p:blipFill>
          <a:blip r:embed="rId3"/>
          <a:stretch>
            <a:fillRect/>
          </a:stretch>
        </p:blipFill>
        <p:spPr>
          <a:xfrm>
            <a:off x="530041" y="5157192"/>
            <a:ext cx="11301439" cy="1219306"/>
          </a:xfrm>
          <a:prstGeom prst="rect">
            <a:avLst/>
          </a:prstGeom>
        </p:spPr>
      </p:pic>
      <p:pic>
        <p:nvPicPr>
          <p:cNvPr id="5" name="Picture 4">
            <a:extLst>
              <a:ext uri="{FF2B5EF4-FFF2-40B4-BE49-F238E27FC236}">
                <a16:creationId xmlns:a16="http://schemas.microsoft.com/office/drawing/2014/main" id="{97921251-DAD0-4B0A-A95F-EFD07B98BF1B}"/>
              </a:ext>
            </a:extLst>
          </p:cNvPr>
          <p:cNvPicPr>
            <a:picLocks noChangeAspect="1"/>
          </p:cNvPicPr>
          <p:nvPr/>
        </p:nvPicPr>
        <p:blipFill>
          <a:blip r:embed="rId4"/>
          <a:stretch>
            <a:fillRect/>
          </a:stretch>
        </p:blipFill>
        <p:spPr>
          <a:xfrm>
            <a:off x="481428" y="1338861"/>
            <a:ext cx="11350052" cy="1775471"/>
          </a:xfrm>
          <a:prstGeom prst="rect">
            <a:avLst/>
          </a:prstGeom>
        </p:spPr>
      </p:pic>
    </p:spTree>
    <p:extLst>
      <p:ext uri="{BB962C8B-B14F-4D97-AF65-F5344CB8AC3E}">
        <p14:creationId xmlns:p14="http://schemas.microsoft.com/office/powerpoint/2010/main" val="132988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gaming accessor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0396" y="4831604"/>
            <a:ext cx="2004125" cy="16277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Dedicated home thea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4146" y="2898302"/>
            <a:ext cx="2004125" cy="163342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3"/>
          <p:cNvSpPr txBox="1">
            <a:spLocks/>
          </p:cNvSpPr>
          <p:nvPr/>
        </p:nvSpPr>
        <p:spPr>
          <a:xfrm>
            <a:off x="17462" y="-27371"/>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a:defRPr/>
            </a:pPr>
            <a:r>
              <a:rPr lang="en-US" kern="0" dirty="0">
                <a:solidFill>
                  <a:srgbClr val="007DB8"/>
                </a:solidFill>
              </a:rPr>
              <a:t>	 Recommendation and Financial Implications of the Solution</a:t>
            </a:r>
            <a:endParaRPr lang="en-US" sz="1600" kern="0" dirty="0">
              <a:solidFill>
                <a:srgbClr val="007DB8"/>
              </a:solidFill>
            </a:endParaRPr>
          </a:p>
        </p:txBody>
      </p:sp>
      <p:pic>
        <p:nvPicPr>
          <p:cNvPr id="1026" name="Picture 2" descr="Image result for camera accessori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4145" y="774101"/>
            <a:ext cx="2004126" cy="16453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8230" y="2431715"/>
            <a:ext cx="3456384" cy="200055"/>
          </a:xfrm>
          <a:prstGeom prst="rect">
            <a:avLst/>
          </a:prstGeom>
          <a:noFill/>
        </p:spPr>
        <p:txBody>
          <a:bodyPr wrap="square" rtlCol="0">
            <a:spAutoFit/>
          </a:bodyPr>
          <a:lstStyle/>
          <a:p>
            <a:r>
              <a:rPr lang="en-US" sz="700" dirty="0"/>
              <a:t>Open Source Image: </a:t>
            </a:r>
            <a:r>
              <a:rPr lang="en-US" sz="700" dirty="0">
                <a:hlinkClick r:id="rId5"/>
              </a:rPr>
              <a:t>https://pixabay.com/en/accessories-cameras-canon-lens-1842573/</a:t>
            </a:r>
            <a:r>
              <a:rPr lang="en-US" sz="700" dirty="0"/>
              <a:t> </a:t>
            </a:r>
          </a:p>
        </p:txBody>
      </p:sp>
      <p:sp>
        <p:nvSpPr>
          <p:cNvPr id="7" name="TextBox 6"/>
          <p:cNvSpPr txBox="1"/>
          <p:nvPr/>
        </p:nvSpPr>
        <p:spPr>
          <a:xfrm>
            <a:off x="218230" y="4508045"/>
            <a:ext cx="3643934" cy="200055"/>
          </a:xfrm>
          <a:prstGeom prst="rect">
            <a:avLst/>
          </a:prstGeom>
          <a:noFill/>
        </p:spPr>
        <p:txBody>
          <a:bodyPr wrap="square" rtlCol="0">
            <a:spAutoFit/>
          </a:bodyPr>
          <a:lstStyle/>
          <a:p>
            <a:r>
              <a:rPr lang="en-US" sz="700" dirty="0"/>
              <a:t>Open Source Image: </a:t>
            </a:r>
            <a:r>
              <a:rPr lang="en-US" sz="700" dirty="0">
                <a:hlinkClick r:id="rId6"/>
              </a:rPr>
              <a:t>https://commons.wikimedia.org/wiki/File:Dedicated_home_theater.jpg</a:t>
            </a:r>
            <a:r>
              <a:rPr lang="en-US" sz="700" dirty="0"/>
              <a:t> </a:t>
            </a:r>
          </a:p>
        </p:txBody>
      </p:sp>
      <p:sp>
        <p:nvSpPr>
          <p:cNvPr id="9" name="TextBox 8"/>
          <p:cNvSpPr txBox="1"/>
          <p:nvPr/>
        </p:nvSpPr>
        <p:spPr>
          <a:xfrm>
            <a:off x="157050" y="6503751"/>
            <a:ext cx="3456384" cy="200055"/>
          </a:xfrm>
          <a:prstGeom prst="rect">
            <a:avLst/>
          </a:prstGeom>
          <a:noFill/>
        </p:spPr>
        <p:txBody>
          <a:bodyPr wrap="square" rtlCol="0">
            <a:spAutoFit/>
          </a:bodyPr>
          <a:lstStyle/>
          <a:p>
            <a:r>
              <a:rPr lang="en-US" sz="700" dirty="0"/>
              <a:t>Open Source Image: </a:t>
            </a:r>
            <a:r>
              <a:rPr lang="en-US" sz="700" dirty="0">
                <a:hlinkClick r:id="rId5"/>
              </a:rPr>
              <a:t>https://www.flickr.com/photos/bagogames/16273540025 /</a:t>
            </a:r>
            <a:r>
              <a:rPr lang="en-US" sz="700" dirty="0"/>
              <a:t> </a:t>
            </a:r>
          </a:p>
        </p:txBody>
      </p:sp>
      <p:sp>
        <p:nvSpPr>
          <p:cNvPr id="5" name="Rectangle 4"/>
          <p:cNvSpPr/>
          <p:nvPr/>
        </p:nvSpPr>
        <p:spPr>
          <a:xfrm>
            <a:off x="117748" y="4698125"/>
            <a:ext cx="12007849" cy="8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727" y="2692587"/>
            <a:ext cx="12007849" cy="8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0787" y="528746"/>
            <a:ext cx="12007849" cy="8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7747" y="6753400"/>
            <a:ext cx="12007849" cy="8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8350" y="3203909"/>
            <a:ext cx="1660103" cy="8720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endParaRPr lang="en-US" b="1" dirty="0">
              <a:latin typeface="Arial" panose="020B0604020202020204" pitchFamily="34" charset="0"/>
            </a:endParaRPr>
          </a:p>
          <a:p>
            <a:pPr algn="ctr">
              <a:lnSpc>
                <a:spcPct val="150000"/>
              </a:lnSpc>
            </a:pPr>
            <a:r>
              <a:rPr lang="en-US" b="1" dirty="0">
                <a:latin typeface="Arial" panose="020B0604020202020204" pitchFamily="34" charset="0"/>
              </a:rPr>
              <a:t>Home Audio</a:t>
            </a:r>
          </a:p>
        </p:txBody>
      </p:sp>
      <p:sp>
        <p:nvSpPr>
          <p:cNvPr id="20" name="Rectangle 19"/>
          <p:cNvSpPr/>
          <p:nvPr/>
        </p:nvSpPr>
        <p:spPr>
          <a:xfrm>
            <a:off x="88350" y="5179533"/>
            <a:ext cx="1660103"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Gaming</a:t>
            </a:r>
          </a:p>
          <a:p>
            <a:pPr algn="ctr">
              <a:lnSpc>
                <a:spcPct val="150000"/>
              </a:lnSpc>
            </a:pPr>
            <a:r>
              <a:rPr lang="en-US" b="1" dirty="0">
                <a:latin typeface="Arial" panose="020B0604020202020204" pitchFamily="34" charset="0"/>
              </a:rPr>
              <a:t>Accessory</a:t>
            </a:r>
          </a:p>
        </p:txBody>
      </p:sp>
      <p:sp>
        <p:nvSpPr>
          <p:cNvPr id="21" name="Rectangle 20"/>
          <p:cNvSpPr/>
          <p:nvPr/>
        </p:nvSpPr>
        <p:spPr>
          <a:xfrm>
            <a:off x="88349" y="1072598"/>
            <a:ext cx="1660103"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anchor="ctr">
            <a:spAutoFit/>
          </a:bodyPr>
          <a:lstStyle/>
          <a:p>
            <a:pPr algn="ctr">
              <a:lnSpc>
                <a:spcPct val="150000"/>
              </a:lnSpc>
            </a:pPr>
            <a:r>
              <a:rPr lang="en-US" b="1" dirty="0">
                <a:latin typeface="Arial" panose="020B0604020202020204" pitchFamily="34" charset="0"/>
              </a:rPr>
              <a:t>Camera</a:t>
            </a:r>
          </a:p>
          <a:p>
            <a:pPr algn="ctr">
              <a:lnSpc>
                <a:spcPct val="150000"/>
              </a:lnSpc>
            </a:pPr>
            <a:r>
              <a:rPr lang="en-US" b="1" dirty="0">
                <a:latin typeface="Arial" panose="020B0604020202020204" pitchFamily="34" charset="0"/>
              </a:rPr>
              <a:t>Accessory</a:t>
            </a:r>
          </a:p>
        </p:txBody>
      </p:sp>
      <p:sp>
        <p:nvSpPr>
          <p:cNvPr id="10" name="Rectangle 9"/>
          <p:cNvSpPr/>
          <p:nvPr/>
        </p:nvSpPr>
        <p:spPr>
          <a:xfrm>
            <a:off x="4294211" y="762006"/>
            <a:ext cx="6092825" cy="1938992"/>
          </a:xfrm>
          <a:prstGeom prst="rect">
            <a:avLst/>
          </a:prstGeom>
        </p:spPr>
        <p:txBody>
          <a:bodyPr>
            <a:spAutoFit/>
          </a:bodyPr>
          <a:lstStyle/>
          <a:p>
            <a:pPr marL="285750" indent="-285750">
              <a:buFont typeface="Arial" panose="020B0604020202020204" pitchFamily="34" charset="0"/>
              <a:buChar char="•"/>
            </a:pPr>
            <a:r>
              <a:rPr lang="en-US" sz="1200" b="0" i="0" dirty="0">
                <a:solidFill>
                  <a:srgbClr val="333333"/>
                </a:solidFill>
                <a:effectLst/>
                <a:latin typeface="Merriweather"/>
              </a:rPr>
              <a:t>As per the KPI elasticity for Camera Accessory, Product MRP and carry over effect of Content Marketing are the KPI’s which have a positive effect </a:t>
            </a:r>
            <a:r>
              <a:rPr lang="en-US" sz="1200" dirty="0">
                <a:solidFill>
                  <a:srgbClr val="333333"/>
                </a:solidFill>
                <a:latin typeface="Merriweather"/>
              </a:rPr>
              <a:t>on gross merchandise value.</a:t>
            </a:r>
          </a:p>
          <a:p>
            <a:pPr marL="285750" indent="-285750">
              <a:buFont typeface="Arial" panose="020B0604020202020204" pitchFamily="34" charset="0"/>
              <a:buChar char="•"/>
            </a:pPr>
            <a:r>
              <a:rPr lang="en-US" sz="1200" b="0" i="0" dirty="0">
                <a:solidFill>
                  <a:srgbClr val="333333"/>
                </a:solidFill>
                <a:effectLst/>
                <a:latin typeface="Merriweather"/>
              </a:rPr>
              <a:t>As expected, both product procurement delay and sla delivery delay are impacting the GMV value negatively, but surprisingly lagged value of Digital investment is also impacting negatively.</a:t>
            </a:r>
          </a:p>
          <a:p>
            <a:pPr marL="285750" indent="-285750">
              <a:buFont typeface="Arial" panose="020B0604020202020204" pitchFamily="34" charset="0"/>
              <a:buChar char="•"/>
            </a:pPr>
            <a:r>
              <a:rPr lang="en-US" sz="1200" b="0" i="0" dirty="0">
                <a:solidFill>
                  <a:srgbClr val="333333"/>
                </a:solidFill>
                <a:effectLst/>
                <a:latin typeface="Merriweather"/>
              </a:rPr>
              <a:t>However what is really eating up the GMV value is the promotion offered.</a:t>
            </a:r>
          </a:p>
          <a:p>
            <a:pPr marL="285750" indent="-285750">
              <a:buFont typeface="Arial" panose="020B0604020202020204" pitchFamily="34" charset="0"/>
              <a:buChar char="•"/>
            </a:pPr>
            <a:r>
              <a:rPr lang="en-US" sz="1200" dirty="0">
                <a:solidFill>
                  <a:srgbClr val="333333"/>
                </a:solidFill>
                <a:latin typeface="Merriweather"/>
              </a:rPr>
              <a:t>So the recommendation is to reduce the discount offered on MRP, and reduce product procurement delay. Also store can focus on selling high MRP products more and promote the products more with Content Marketing (as they have a carry over effect of two weeks)as this will increase GMV.</a:t>
            </a:r>
            <a:endParaRPr lang="en-US" sz="1200" b="0" i="0" dirty="0">
              <a:solidFill>
                <a:srgbClr val="333333"/>
              </a:solidFill>
              <a:effectLst/>
              <a:latin typeface="Merriweather"/>
            </a:endParaRPr>
          </a:p>
        </p:txBody>
      </p:sp>
      <p:pic>
        <p:nvPicPr>
          <p:cNvPr id="1044" name="Picture 20" descr="Image result for like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349" y="30277"/>
            <a:ext cx="443368" cy="44336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969A510-1E3B-47B7-A503-8BDA3292C699}"/>
              </a:ext>
            </a:extLst>
          </p:cNvPr>
          <p:cNvSpPr/>
          <p:nvPr/>
        </p:nvSpPr>
        <p:spPr>
          <a:xfrm>
            <a:off x="4294211" y="2917436"/>
            <a:ext cx="6092825" cy="1938992"/>
          </a:xfrm>
          <a:prstGeom prst="rect">
            <a:avLst/>
          </a:prstGeom>
        </p:spPr>
        <p:txBody>
          <a:bodyPr>
            <a:spAutoFit/>
          </a:bodyPr>
          <a:lstStyle/>
          <a:p>
            <a:pPr marL="285750" indent="-285750">
              <a:buFont typeface="Arial" panose="020B0604020202020204" pitchFamily="34" charset="0"/>
              <a:buChar char="•"/>
            </a:pPr>
            <a:r>
              <a:rPr lang="en-US" sz="1200" dirty="0">
                <a:solidFill>
                  <a:srgbClr val="333333"/>
                </a:solidFill>
                <a:latin typeface="Merriweather"/>
              </a:rPr>
              <a:t>As per the KPI elasticity for Home Audio, Product MRP , list inflation and carry over effect of MRP are the KPIs having positive impact on GMV.</a:t>
            </a:r>
          </a:p>
          <a:p>
            <a:pPr marL="285750" indent="-285750">
              <a:buFont typeface="Arial" panose="020B0604020202020204" pitchFamily="34" charset="0"/>
              <a:buChar char="•"/>
            </a:pPr>
            <a:r>
              <a:rPr lang="en-US" sz="1200" dirty="0">
                <a:solidFill>
                  <a:srgbClr val="333333"/>
                </a:solidFill>
                <a:latin typeface="Merriweather"/>
              </a:rPr>
              <a:t>Surprisingly carry over effect of Investment in Affiliates is having a negative impact in the </a:t>
            </a:r>
            <a:r>
              <a:rPr lang="en-US" sz="1200" dirty="0" err="1">
                <a:solidFill>
                  <a:srgbClr val="333333"/>
                </a:solidFill>
                <a:latin typeface="Merriweather"/>
              </a:rPr>
              <a:t>GMV.So</a:t>
            </a:r>
            <a:r>
              <a:rPr lang="en-US" sz="1200" dirty="0">
                <a:solidFill>
                  <a:srgbClr val="333333"/>
                </a:solidFill>
                <a:latin typeface="Merriweather"/>
              </a:rPr>
              <a:t> company should use other marketing channels rather than affiliates to promote the Home audio products .</a:t>
            </a:r>
          </a:p>
          <a:p>
            <a:pPr marL="285750" indent="-285750">
              <a:buFont typeface="Arial" panose="020B0604020202020204" pitchFamily="34" charset="0"/>
              <a:buChar char="•"/>
            </a:pPr>
            <a:r>
              <a:rPr lang="en-US" sz="1200" dirty="0">
                <a:solidFill>
                  <a:srgbClr val="333333"/>
                </a:solidFill>
                <a:latin typeface="Merriweather"/>
              </a:rPr>
              <a:t>Increasing List Price on weekly basis is having a positive impact for GMV , provided  Customers are not able to detect the changes in list price changes on a weekly basis. </a:t>
            </a:r>
          </a:p>
          <a:p>
            <a:pPr marL="285750" indent="-285750">
              <a:buFont typeface="Arial" panose="020B0604020202020204" pitchFamily="34" charset="0"/>
              <a:buChar char="•"/>
            </a:pPr>
            <a:r>
              <a:rPr lang="en-US" sz="1200" dirty="0">
                <a:solidFill>
                  <a:srgbClr val="333333"/>
                </a:solidFill>
                <a:latin typeface="Merriweather"/>
              </a:rPr>
              <a:t>Overall store should focus on selling high MRP products more, increase list price stealthily and avoid investment on Affiliates.</a:t>
            </a:r>
          </a:p>
          <a:p>
            <a:pPr marL="285750" indent="-285750">
              <a:buFont typeface="Arial" panose="020B0604020202020204" pitchFamily="34" charset="0"/>
              <a:buChar char="•"/>
            </a:pPr>
            <a:endParaRPr lang="en-US" sz="1200" dirty="0">
              <a:solidFill>
                <a:srgbClr val="333333"/>
              </a:solidFill>
              <a:latin typeface="Merriweather"/>
            </a:endParaRPr>
          </a:p>
        </p:txBody>
      </p:sp>
      <p:sp>
        <p:nvSpPr>
          <p:cNvPr id="24" name="Rectangle 23">
            <a:extLst>
              <a:ext uri="{FF2B5EF4-FFF2-40B4-BE49-F238E27FC236}">
                <a16:creationId xmlns:a16="http://schemas.microsoft.com/office/drawing/2014/main" id="{64997D0F-EA0F-4433-BF22-1AB46418F1EC}"/>
              </a:ext>
            </a:extLst>
          </p:cNvPr>
          <p:cNvSpPr/>
          <p:nvPr/>
        </p:nvSpPr>
        <p:spPr>
          <a:xfrm>
            <a:off x="4438228" y="4996058"/>
            <a:ext cx="6092825" cy="1754326"/>
          </a:xfrm>
          <a:prstGeom prst="rect">
            <a:avLst/>
          </a:prstGeom>
        </p:spPr>
        <p:txBody>
          <a:bodyPr>
            <a:spAutoFit/>
          </a:bodyPr>
          <a:lstStyle/>
          <a:p>
            <a:pPr marL="285750" indent="-285750">
              <a:buFont typeface="Arial" panose="020B0604020202020204" pitchFamily="34" charset="0"/>
              <a:buChar char="•"/>
            </a:pPr>
            <a:r>
              <a:rPr lang="en-US" sz="1200" dirty="0">
                <a:solidFill>
                  <a:srgbClr val="333333"/>
                </a:solidFill>
                <a:latin typeface="Merriweather"/>
              </a:rPr>
              <a:t>As per the KPI elasticity of Gaming Accessory, carry over effect of previous week GMV and list inflation are having major positive impact on GMV.</a:t>
            </a:r>
          </a:p>
          <a:p>
            <a:pPr marL="285750" indent="-285750">
              <a:buFont typeface="Arial" panose="020B0604020202020204" pitchFamily="34" charset="0"/>
              <a:buChar char="•"/>
            </a:pPr>
            <a:r>
              <a:rPr lang="en-US" sz="1200" dirty="0">
                <a:solidFill>
                  <a:srgbClr val="333333"/>
                </a:solidFill>
                <a:latin typeface="Merriweather"/>
              </a:rPr>
              <a:t> In addition, carry over effect of payment type Cash on Delivery has positive impact on GMV for two weeks, this means people who purchased Game accessory goods with cash on delivery, has more chances of doing again and this contributes to increasing GMV.</a:t>
            </a:r>
          </a:p>
          <a:p>
            <a:pPr marL="285750" indent="-285750">
              <a:buFont typeface="Arial" panose="020B0604020202020204" pitchFamily="34" charset="0"/>
              <a:buChar char="•"/>
            </a:pPr>
            <a:r>
              <a:rPr lang="en-US" sz="1200" dirty="0">
                <a:solidFill>
                  <a:srgbClr val="333333"/>
                </a:solidFill>
                <a:latin typeface="Merriweather"/>
              </a:rPr>
              <a:t>Overall, store can do increase in list price stealthily and promote the usage of cash on delivery option to increase the GM. Also the carry over effect of sales of gmv is present for one week</a:t>
            </a:r>
          </a:p>
          <a:p>
            <a:pPr marL="285750" indent="-285750">
              <a:buFont typeface="Arial" panose="020B0604020202020204" pitchFamily="34" charset="0"/>
              <a:buChar char="•"/>
            </a:pPr>
            <a:endParaRPr lang="en-US" sz="1200" dirty="0">
              <a:solidFill>
                <a:srgbClr val="333333"/>
              </a:solidFill>
              <a:latin typeface="Merriweather"/>
            </a:endParaRPr>
          </a:p>
        </p:txBody>
      </p:sp>
    </p:spTree>
    <p:extLst>
      <p:ext uri="{BB962C8B-B14F-4D97-AF65-F5344CB8AC3E}">
        <p14:creationId xmlns:p14="http://schemas.microsoft.com/office/powerpoint/2010/main" val="100081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748" y="5157192"/>
            <a:ext cx="5256584" cy="1066800"/>
          </a:xfrm>
        </p:spPr>
        <p:txBody>
          <a:bodyPr>
            <a:noAutofit/>
          </a:bodyPr>
          <a:lstStyle/>
          <a:p>
            <a:pPr algn="ctr"/>
            <a:r>
              <a:rPr lang="en-US" sz="6600" b="1" dirty="0">
                <a:solidFill>
                  <a:schemeClr val="bg1"/>
                </a:solidFill>
              </a:rPr>
              <a:t>Thank You !</a:t>
            </a:r>
          </a:p>
        </p:txBody>
      </p:sp>
    </p:spTree>
    <p:extLst>
      <p:ext uri="{BB962C8B-B14F-4D97-AF65-F5344CB8AC3E}">
        <p14:creationId xmlns:p14="http://schemas.microsoft.com/office/powerpoint/2010/main" val="3896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1" name="Title 3"/>
          <p:cNvSpPr txBox="1">
            <a:spLocks/>
          </p:cNvSpPr>
          <p:nvPr/>
        </p:nvSpPr>
        <p:spPr>
          <a:xfrm>
            <a:off x="17462" y="38100"/>
            <a:ext cx="7981950"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Understanding Data</a:t>
            </a:r>
          </a:p>
        </p:txBody>
      </p:sp>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 Data Preparation</a:t>
            </a: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10" y="6521648"/>
            <a:ext cx="2204450"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About </a:t>
            </a:r>
            <a:r>
              <a:rPr lang="en-US" sz="1400" b="1" i="1" kern="0" dirty="0" err="1">
                <a:solidFill>
                  <a:srgbClr val="007DB8"/>
                </a:solidFill>
              </a:rPr>
              <a:t>ElecKart</a:t>
            </a:r>
            <a:endParaRPr lang="en-US" sz="11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endParaRPr>
          </a:p>
        </p:txBody>
      </p:sp>
      <p:sp>
        <p:nvSpPr>
          <p:cNvPr id="26" name="TextBox 25"/>
          <p:cNvSpPr txBox="1"/>
          <p:nvPr/>
        </p:nvSpPr>
        <p:spPr>
          <a:xfrm>
            <a:off x="150811" y="533400"/>
            <a:ext cx="11857038" cy="5940088"/>
          </a:xfrm>
          <a:prstGeom prst="rect">
            <a:avLst/>
          </a:prstGeom>
          <a:noFill/>
        </p:spPr>
        <p:txBody>
          <a:bodyPr wrap="square" rtlCol="0">
            <a:spAutoFit/>
          </a:bodyPr>
          <a:lstStyle/>
          <a:p>
            <a:pPr marL="342900" indent="-342900">
              <a:buAutoNum type="arabicPeriod"/>
            </a:pPr>
            <a:r>
              <a:rPr lang="en-US" sz="1200" dirty="0">
                <a:latin typeface="+mj-lt"/>
                <a:cs typeface="Arial" panose="020B0604020202020204" pitchFamily="34" charset="0"/>
              </a:rPr>
              <a:t>Load “ConsumerElectronics.csv” (</a:t>
            </a:r>
            <a:r>
              <a:rPr lang="en-US" sz="1200" b="1" i="1" dirty="0" err="1">
                <a:cs typeface="Arial" panose="020B0604020202020204" pitchFamily="34" charset="0"/>
              </a:rPr>
              <a:t>consumderelec</a:t>
            </a:r>
            <a:r>
              <a:rPr lang="en-US" sz="1200" dirty="0">
                <a:cs typeface="Arial" panose="020B0604020202020204" pitchFamily="34" charset="0"/>
              </a:rPr>
              <a:t>)</a:t>
            </a:r>
            <a:r>
              <a:rPr lang="en-US" sz="1200" dirty="0">
                <a:latin typeface="+mj-lt"/>
                <a:cs typeface="Arial" panose="020B0604020202020204" pitchFamily="34" charset="0"/>
              </a:rPr>
              <a:t>. This file contains the most granular (at Order Item Id level)</a:t>
            </a:r>
          </a:p>
          <a:p>
            <a:pPr marL="952393" lvl="1" indent="-342900">
              <a:buAutoNum type="arabicPeriod"/>
            </a:pPr>
            <a:r>
              <a:rPr lang="en-US" sz="1100" dirty="0">
                <a:latin typeface="+mj-lt"/>
                <a:cs typeface="Arial" panose="020B0604020202020204" pitchFamily="34" charset="0"/>
              </a:rPr>
              <a:t>This table has 1648824 records and 20 variables</a:t>
            </a:r>
          </a:p>
          <a:p>
            <a:pPr marL="952393" lvl="1" indent="-342900">
              <a:buAutoNum type="arabicPeriod"/>
            </a:pPr>
            <a:endParaRPr lang="en-US" sz="1100" dirty="0">
              <a:latin typeface="+mj-lt"/>
              <a:cs typeface="Arial" panose="020B0604020202020204" pitchFamily="34" charset="0"/>
            </a:endParaRPr>
          </a:p>
          <a:p>
            <a:pPr marL="952393" lvl="1" indent="-342900">
              <a:buAutoNum type="arabicPeriod"/>
            </a:pPr>
            <a:r>
              <a:rPr lang="en-US" sz="1400" dirty="0" err="1">
                <a:latin typeface="+mj-lt"/>
                <a:cs typeface="Arial" panose="020B0604020202020204" pitchFamily="34" charset="0"/>
              </a:rPr>
              <a:t>str</a:t>
            </a:r>
            <a:r>
              <a:rPr lang="en-US" sz="1400" dirty="0">
                <a:latin typeface="+mj-lt"/>
                <a:cs typeface="Arial" panose="020B0604020202020204" pitchFamily="34" charset="0"/>
              </a:rPr>
              <a:t>(</a:t>
            </a:r>
            <a:r>
              <a:rPr lang="en-US" sz="1400" b="1" i="1" dirty="0" err="1">
                <a:latin typeface="+mj-lt"/>
                <a:cs typeface="Arial" panose="020B0604020202020204" pitchFamily="34" charset="0"/>
              </a:rPr>
              <a:t>consumerelect</a:t>
            </a:r>
            <a:r>
              <a:rPr lang="en-US" sz="1400" dirty="0">
                <a:latin typeface="+mj-lt"/>
                <a:cs typeface="Arial" panose="020B0604020202020204" pitchFamily="34" charset="0"/>
              </a:rPr>
              <a:t>)</a:t>
            </a:r>
          </a:p>
          <a:p>
            <a:pPr marL="1561887" lvl="2" indent="-342900">
              <a:buAutoNum type="arabicPeriod"/>
            </a:pPr>
            <a:r>
              <a:rPr lang="en-US" sz="1100" b="1" i="1" dirty="0">
                <a:latin typeface="+mj-lt"/>
              </a:rPr>
              <a:t>FSN ID (SKU)		as character (Primary key)</a:t>
            </a:r>
          </a:p>
          <a:p>
            <a:pPr marL="1561887" lvl="2" indent="-342900">
              <a:buAutoNum type="arabicPeriod"/>
            </a:pPr>
            <a:r>
              <a:rPr lang="en-US" sz="1100" b="1" i="1" dirty="0" err="1">
                <a:latin typeface="+mj-lt"/>
                <a:cs typeface="Arial" panose="020B0604020202020204" pitchFamily="34" charset="0"/>
              </a:rPr>
              <a:t>order_date</a:t>
            </a:r>
            <a:r>
              <a:rPr lang="en-US" sz="1100" b="1" i="1" dirty="0">
                <a:latin typeface="+mj-lt"/>
                <a:cs typeface="Arial" panose="020B0604020202020204" pitchFamily="34" charset="0"/>
              </a:rPr>
              <a:t>  		as character (this field has both date and time stamp)</a:t>
            </a:r>
          </a:p>
          <a:p>
            <a:pPr marL="1561887" lvl="2" indent="-342900">
              <a:buAutoNum type="arabicPeriod"/>
            </a:pPr>
            <a:r>
              <a:rPr lang="en-US" sz="1100" b="1" i="1" dirty="0">
                <a:latin typeface="+mj-lt"/>
                <a:cs typeface="Arial" panose="020B0604020202020204" pitchFamily="34" charset="0"/>
              </a:rPr>
              <a:t>Year		integer (2015 or 2016)</a:t>
            </a:r>
          </a:p>
          <a:p>
            <a:pPr marL="1561887" lvl="2" indent="-342900">
              <a:buAutoNum type="arabicPeriod"/>
            </a:pPr>
            <a:r>
              <a:rPr lang="en-US" sz="1100" b="1" i="1" dirty="0">
                <a:latin typeface="+mj-lt"/>
                <a:cs typeface="Arial" panose="020B0604020202020204" pitchFamily="34" charset="0"/>
              </a:rPr>
              <a:t>Month		integer (between 1 though 12)</a:t>
            </a:r>
          </a:p>
          <a:p>
            <a:pPr marL="1561887" lvl="2" indent="-342900">
              <a:buAutoNum type="arabicPeriod"/>
            </a:pPr>
            <a:r>
              <a:rPr lang="en-US" sz="1100" b="1" i="1" dirty="0" err="1">
                <a:latin typeface="+mj-lt"/>
                <a:cs typeface="Arial" panose="020B0604020202020204" pitchFamily="34" charset="0"/>
              </a:rPr>
              <a:t>order_id</a:t>
            </a:r>
            <a:r>
              <a:rPr lang="en-US" sz="1100" b="1" i="1" dirty="0">
                <a:latin typeface="+mj-lt"/>
                <a:cs typeface="Arial" panose="020B0604020202020204" pitchFamily="34" charset="0"/>
              </a:rPr>
              <a:t>		</a:t>
            </a:r>
            <a:r>
              <a:rPr lang="en-US" sz="1100" b="1" i="1" dirty="0">
                <a:cs typeface="Arial" panose="020B0604020202020204" pitchFamily="34" charset="0"/>
              </a:rPr>
              <a:t>numeric</a:t>
            </a:r>
            <a:endParaRPr lang="en-US" sz="1100" b="1" i="1" dirty="0">
              <a:latin typeface="+mj-lt"/>
              <a:cs typeface="Arial" panose="020B0604020202020204" pitchFamily="34" charset="0"/>
            </a:endParaRPr>
          </a:p>
          <a:p>
            <a:pPr marL="1561887" lvl="2" indent="-342900">
              <a:buAutoNum type="arabicPeriod"/>
            </a:pPr>
            <a:r>
              <a:rPr lang="en-US" sz="1100" b="1" i="1" dirty="0" err="1">
                <a:latin typeface="+mj-lt"/>
                <a:cs typeface="Arial" panose="020B0604020202020204" pitchFamily="34" charset="0"/>
              </a:rPr>
              <a:t>order_item_id</a:t>
            </a:r>
            <a:r>
              <a:rPr lang="en-US" sz="1100" b="1" i="1" dirty="0">
                <a:latin typeface="+mj-lt"/>
                <a:cs typeface="Arial" panose="020B0604020202020204" pitchFamily="34" charset="0"/>
              </a:rPr>
              <a:t>		numeric</a:t>
            </a:r>
          </a:p>
          <a:p>
            <a:pPr marL="1561887" lvl="2" indent="-342900">
              <a:buAutoNum type="arabicPeriod"/>
            </a:pPr>
            <a:r>
              <a:rPr lang="en-US" sz="1100" b="1" i="1" dirty="0">
                <a:latin typeface="+mj-lt"/>
                <a:cs typeface="Arial" panose="020B0604020202020204" pitchFamily="34" charset="0"/>
              </a:rPr>
              <a:t>gmv		numeric (range of 0 though 226947)</a:t>
            </a:r>
          </a:p>
          <a:p>
            <a:pPr marL="1561887" lvl="2" indent="-342900">
              <a:buAutoNum type="arabicPeriod"/>
            </a:pPr>
            <a:r>
              <a:rPr lang="en-US" sz="1100" b="1" i="1" dirty="0">
                <a:latin typeface="+mj-lt"/>
                <a:cs typeface="Arial" panose="020B0604020202020204" pitchFamily="34" charset="0"/>
              </a:rPr>
              <a:t>units		integer, number of units sold, range is 1 through 50</a:t>
            </a:r>
          </a:p>
          <a:p>
            <a:pPr marL="1561887" lvl="2" indent="-342900">
              <a:buAutoNum type="arabicPeriod"/>
            </a:pPr>
            <a:r>
              <a:rPr lang="en-US" sz="1100" b="1" i="1" dirty="0" err="1">
                <a:latin typeface="+mj-lt"/>
                <a:cs typeface="Arial" panose="020B0604020202020204" pitchFamily="34" charset="0"/>
              </a:rPr>
              <a:t>Deliverybdays</a:t>
            </a:r>
            <a:r>
              <a:rPr lang="en-US" sz="1100" b="1" i="1" dirty="0">
                <a:latin typeface="+mj-lt"/>
                <a:cs typeface="Arial" panose="020B0604020202020204" pitchFamily="34" charset="0"/>
              </a:rPr>
              <a:t>		</a:t>
            </a:r>
            <a:r>
              <a:rPr lang="en-US" sz="1100" b="1" i="1" dirty="0">
                <a:cs typeface="Arial" panose="020B0604020202020204" pitchFamily="34" charset="0"/>
              </a:rPr>
              <a:t>character (</a:t>
            </a:r>
            <a:r>
              <a:rPr lang="en-US" sz="1100" b="1" i="1" dirty="0"/>
              <a:t>The dispatch delay from warehouse ) </a:t>
            </a:r>
            <a:r>
              <a:rPr lang="en-US" sz="1100" b="1" i="1" dirty="0">
                <a:latin typeface="+mj-lt"/>
                <a:cs typeface="Arial" panose="020B0604020202020204" pitchFamily="34" charset="0"/>
              </a:rPr>
              <a:t>	</a:t>
            </a:r>
          </a:p>
          <a:p>
            <a:pPr marL="1561887" lvl="2" indent="-342900">
              <a:buAutoNum type="arabicPeriod"/>
            </a:pPr>
            <a:r>
              <a:rPr lang="en-US" sz="1100" b="1" i="1" dirty="0" err="1">
                <a:latin typeface="+mj-lt"/>
                <a:cs typeface="Arial" panose="020B0604020202020204" pitchFamily="34" charset="0"/>
              </a:rPr>
              <a:t>Deliverycdays</a:t>
            </a:r>
            <a:r>
              <a:rPr lang="en-US" sz="1100" b="1" i="1" dirty="0">
                <a:latin typeface="+mj-lt"/>
                <a:cs typeface="Arial" panose="020B0604020202020204" pitchFamily="34" charset="0"/>
              </a:rPr>
              <a:t>		character (</a:t>
            </a:r>
            <a:r>
              <a:rPr lang="en-US" sz="1100" b="1" i="1" dirty="0"/>
              <a:t>The dispatch delay from customer)</a:t>
            </a:r>
            <a:endParaRPr lang="en-US" sz="1100" b="1" i="1" dirty="0">
              <a:latin typeface="+mj-lt"/>
              <a:cs typeface="Arial" panose="020B0604020202020204" pitchFamily="34" charset="0"/>
            </a:endParaRPr>
          </a:p>
          <a:p>
            <a:pPr marL="1561887" lvl="2" indent="-342900">
              <a:buAutoNum type="arabicPeriod"/>
            </a:pPr>
            <a:r>
              <a:rPr lang="en-US" sz="1100" b="1" i="1" dirty="0">
                <a:latin typeface="+mj-lt"/>
                <a:cs typeface="Arial" panose="020B0604020202020204" pitchFamily="34" charset="0"/>
              </a:rPr>
              <a:t>s1_fact.order_payment_type	</a:t>
            </a:r>
            <a:r>
              <a:rPr lang="en-US" sz="1100" b="1" i="1" dirty="0">
                <a:cs typeface="Arial" panose="020B0604020202020204" pitchFamily="34" charset="0"/>
              </a:rPr>
              <a:t>character (COD or Prepaid)</a:t>
            </a:r>
          </a:p>
          <a:p>
            <a:pPr marL="1561887" lvl="2" indent="-342900">
              <a:buAutoNum type="arabicPeriod"/>
            </a:pPr>
            <a:r>
              <a:rPr lang="en-US" sz="1100" b="1" i="1" dirty="0">
                <a:latin typeface="+mj-lt"/>
                <a:cs typeface="Arial" panose="020B0604020202020204" pitchFamily="34" charset="0"/>
              </a:rPr>
              <a:t>sla		integer (</a:t>
            </a:r>
            <a:r>
              <a:rPr lang="en-US" sz="1100" b="1" i="1" dirty="0"/>
              <a:t>Number of days it typically takes to deliver the product, range of 0 though 1006)</a:t>
            </a:r>
            <a:endParaRPr lang="en-US" sz="1100" b="1" i="1" dirty="0">
              <a:latin typeface="+mj-lt"/>
              <a:cs typeface="Arial" panose="020B0604020202020204" pitchFamily="34" charset="0"/>
            </a:endParaRPr>
          </a:p>
          <a:p>
            <a:pPr marL="1561887" lvl="2" indent="-342900">
              <a:buAutoNum type="arabicPeriod"/>
            </a:pPr>
            <a:r>
              <a:rPr lang="en-US" sz="1100" b="1" i="1" dirty="0" err="1">
                <a:latin typeface="+mj-lt"/>
                <a:cs typeface="Arial" panose="020B0604020202020204" pitchFamily="34" charset="0"/>
              </a:rPr>
              <a:t>cust_id</a:t>
            </a:r>
            <a:r>
              <a:rPr lang="en-US" sz="1100" b="1" i="1" dirty="0">
                <a:latin typeface="+mj-lt"/>
                <a:cs typeface="Arial" panose="020B0604020202020204" pitchFamily="34" charset="0"/>
              </a:rPr>
              <a:t>		numeric</a:t>
            </a:r>
          </a:p>
          <a:p>
            <a:pPr marL="1561887" lvl="2" indent="-342900">
              <a:buAutoNum type="arabicPeriod"/>
            </a:pPr>
            <a:r>
              <a:rPr lang="en-US" sz="1100" b="1" i="1" dirty="0" err="1">
                <a:latin typeface="+mj-lt"/>
                <a:cs typeface="Arial" panose="020B0604020202020204" pitchFamily="34" charset="0"/>
              </a:rPr>
              <a:t>pincode</a:t>
            </a:r>
            <a:r>
              <a:rPr lang="en-US" sz="1100" b="1" i="1" dirty="0">
                <a:latin typeface="+mj-lt"/>
                <a:cs typeface="Arial" panose="020B0604020202020204" pitchFamily="34" charset="0"/>
              </a:rPr>
              <a:t>		numeric</a:t>
            </a:r>
          </a:p>
          <a:p>
            <a:pPr marL="1561887" lvl="2" indent="-342900">
              <a:buAutoNum type="arabicPeriod"/>
            </a:pPr>
            <a:r>
              <a:rPr lang="en-US" sz="1100" b="1" i="1" dirty="0" err="1">
                <a:latin typeface="+mj-lt"/>
                <a:cs typeface="Arial" panose="020B0604020202020204" pitchFamily="34" charset="0"/>
              </a:rPr>
              <a:t>product_analytic_super_category</a:t>
            </a:r>
            <a:r>
              <a:rPr lang="en-US" sz="1100" b="1" i="1" dirty="0">
                <a:latin typeface="+mj-lt"/>
                <a:cs typeface="Arial" panose="020B0604020202020204" pitchFamily="34" charset="0"/>
              </a:rPr>
              <a:t>	character</a:t>
            </a:r>
          </a:p>
          <a:p>
            <a:pPr marL="1561887" lvl="2" indent="-342900">
              <a:buAutoNum type="arabicPeriod"/>
            </a:pPr>
            <a:r>
              <a:rPr lang="en-US" sz="1100" b="1" i="1" dirty="0" err="1">
                <a:latin typeface="+mj-lt"/>
                <a:cs typeface="Arial" panose="020B0604020202020204" pitchFamily="34" charset="0"/>
              </a:rPr>
              <a:t>product_analytic_category</a:t>
            </a:r>
            <a:r>
              <a:rPr lang="en-US" sz="1100" b="1" i="1" dirty="0">
                <a:latin typeface="+mj-lt"/>
                <a:cs typeface="Arial" panose="020B0604020202020204" pitchFamily="34" charset="0"/>
              </a:rPr>
              <a:t>	</a:t>
            </a:r>
            <a:r>
              <a:rPr lang="en-US" sz="1100" b="1" i="1" dirty="0">
                <a:cs typeface="Arial" panose="020B0604020202020204" pitchFamily="34" charset="0"/>
              </a:rPr>
              <a:t>character</a:t>
            </a:r>
            <a:endParaRPr lang="en-US" sz="1100" b="1" i="1" dirty="0">
              <a:latin typeface="+mj-lt"/>
              <a:cs typeface="Arial" panose="020B0604020202020204" pitchFamily="34" charset="0"/>
            </a:endParaRPr>
          </a:p>
          <a:p>
            <a:pPr marL="1561887" lvl="2" indent="-342900">
              <a:buAutoNum type="arabicPeriod"/>
            </a:pPr>
            <a:r>
              <a:rPr lang="en-US" sz="1100" b="1" i="1" dirty="0" err="1">
                <a:latin typeface="+mj-lt"/>
                <a:cs typeface="Arial" panose="020B0604020202020204" pitchFamily="34" charset="0"/>
              </a:rPr>
              <a:t>product_analytic_sub_category</a:t>
            </a:r>
            <a:r>
              <a:rPr lang="en-US" sz="1100" b="1" i="1" dirty="0">
                <a:latin typeface="+mj-lt"/>
                <a:cs typeface="Arial" panose="020B0604020202020204" pitchFamily="34" charset="0"/>
              </a:rPr>
              <a:t>	</a:t>
            </a:r>
            <a:r>
              <a:rPr lang="en-US" sz="1100" b="1" i="1" dirty="0">
                <a:cs typeface="Arial" panose="020B0604020202020204" pitchFamily="34" charset="0"/>
              </a:rPr>
              <a:t>character</a:t>
            </a:r>
            <a:endParaRPr lang="en-US" sz="1100" b="1" i="1" dirty="0">
              <a:latin typeface="+mj-lt"/>
              <a:cs typeface="Arial" panose="020B0604020202020204" pitchFamily="34" charset="0"/>
            </a:endParaRPr>
          </a:p>
          <a:p>
            <a:pPr marL="1561887" lvl="2" indent="-342900">
              <a:buAutoNum type="arabicPeriod"/>
            </a:pPr>
            <a:r>
              <a:rPr lang="en-US" sz="1100" b="1" i="1" dirty="0" err="1">
                <a:latin typeface="+mj-lt"/>
                <a:cs typeface="Arial" panose="020B0604020202020204" pitchFamily="34" charset="0"/>
              </a:rPr>
              <a:t>product_analytic_vertical</a:t>
            </a:r>
            <a:r>
              <a:rPr lang="en-US" sz="1100" b="1" i="1" dirty="0">
                <a:latin typeface="+mj-lt"/>
                <a:cs typeface="Arial" panose="020B0604020202020204" pitchFamily="34" charset="0"/>
              </a:rPr>
              <a:t>	</a:t>
            </a:r>
            <a:r>
              <a:rPr lang="en-US" sz="1100" b="1" i="1" dirty="0">
                <a:cs typeface="Arial" panose="020B0604020202020204" pitchFamily="34" charset="0"/>
              </a:rPr>
              <a:t>character</a:t>
            </a:r>
            <a:endParaRPr lang="en-US" sz="1100" b="1" i="1" dirty="0">
              <a:latin typeface="+mj-lt"/>
              <a:cs typeface="Arial" panose="020B0604020202020204" pitchFamily="34" charset="0"/>
            </a:endParaRPr>
          </a:p>
          <a:p>
            <a:pPr marL="1561887" lvl="2" indent="-342900">
              <a:buAutoNum type="arabicPeriod"/>
            </a:pPr>
            <a:r>
              <a:rPr lang="en-US" sz="1100" b="1" i="1" dirty="0" err="1">
                <a:latin typeface="+mj-lt"/>
                <a:cs typeface="Arial" panose="020B0604020202020204" pitchFamily="34" charset="0"/>
              </a:rPr>
              <a:t>product_mrp</a:t>
            </a:r>
            <a:r>
              <a:rPr lang="en-US" sz="1100" b="1" i="1" dirty="0">
                <a:latin typeface="+mj-lt"/>
                <a:cs typeface="Arial" panose="020B0604020202020204" pitchFamily="34" charset="0"/>
              </a:rPr>
              <a:t>		</a:t>
            </a:r>
            <a:r>
              <a:rPr lang="en-US" sz="1100" b="1" i="1" dirty="0">
                <a:cs typeface="Arial" panose="020B0604020202020204" pitchFamily="34" charset="0"/>
              </a:rPr>
              <a:t>integer (range of 0 though 299999)</a:t>
            </a:r>
          </a:p>
          <a:p>
            <a:pPr marL="1561887" lvl="2" indent="-342900">
              <a:buAutoNum type="arabicPeriod"/>
            </a:pPr>
            <a:r>
              <a:rPr lang="en-US" sz="1100" b="1" i="1" dirty="0" err="1">
                <a:latin typeface="+mj-lt"/>
                <a:cs typeface="Arial" panose="020B0604020202020204" pitchFamily="34" charset="0"/>
              </a:rPr>
              <a:t>product_procurement_sla</a:t>
            </a:r>
            <a:r>
              <a:rPr lang="en-US" sz="1100" b="1" i="1" dirty="0">
                <a:latin typeface="+mj-lt"/>
                <a:cs typeface="Arial" panose="020B0604020202020204" pitchFamily="34" charset="0"/>
              </a:rPr>
              <a:t>	integer (range of 1 though 1000)</a:t>
            </a:r>
          </a:p>
          <a:p>
            <a:pPr marL="1561887" lvl="2" indent="-342900">
              <a:buAutoNum type="arabicPeriod"/>
            </a:pPr>
            <a:endParaRPr lang="en-US" sz="1600" dirty="0">
              <a:latin typeface="+mj-lt"/>
              <a:cs typeface="Arial" panose="020B0604020202020204" pitchFamily="34" charset="0"/>
            </a:endParaRPr>
          </a:p>
          <a:p>
            <a:pPr marL="342900" indent="-342900">
              <a:buFontTx/>
              <a:buAutoNum type="arabicPeriod"/>
            </a:pPr>
            <a:r>
              <a:rPr lang="en-US" sz="1200" dirty="0">
                <a:cs typeface="Arial" panose="020B0604020202020204" pitchFamily="34" charset="0"/>
              </a:rPr>
              <a:t>Look for missing values in </a:t>
            </a:r>
            <a:r>
              <a:rPr lang="en-US" sz="1200" b="1" i="1" dirty="0" err="1">
                <a:cs typeface="Arial" panose="020B0604020202020204" pitchFamily="34" charset="0"/>
              </a:rPr>
              <a:t>consumderelec</a:t>
            </a:r>
            <a:r>
              <a:rPr lang="en-US" sz="1200" b="1" i="1" dirty="0">
                <a:cs typeface="Arial" panose="020B0604020202020204" pitchFamily="34" charset="0"/>
              </a:rPr>
              <a:t> </a:t>
            </a:r>
            <a:r>
              <a:rPr lang="en-US" sz="1200" dirty="0">
                <a:cs typeface="Arial" panose="020B0604020202020204" pitchFamily="34" charset="0"/>
              </a:rPr>
              <a:t>table</a:t>
            </a:r>
            <a:r>
              <a:rPr lang="en-US" sz="1200" b="1" i="1" dirty="0">
                <a:cs typeface="Arial" panose="020B0604020202020204" pitchFamily="34" charset="0"/>
              </a:rPr>
              <a:t> </a:t>
            </a:r>
            <a:r>
              <a:rPr lang="en-US" sz="1200" dirty="0">
                <a:cs typeface="Arial" panose="020B0604020202020204" pitchFamily="34" charset="0"/>
              </a:rPr>
              <a:t> </a:t>
            </a:r>
            <a:r>
              <a:rPr lang="en-US" sz="1200" i="1" dirty="0">
                <a:cs typeface="Arial" panose="020B0604020202020204" pitchFamily="34" charset="0"/>
              </a:rPr>
              <a:t>gmv, </a:t>
            </a:r>
            <a:r>
              <a:rPr lang="en-US" sz="1200" i="1" dirty="0" err="1">
                <a:cs typeface="Arial" panose="020B0604020202020204" pitchFamily="34" charset="0"/>
              </a:rPr>
              <a:t>customer_id</a:t>
            </a:r>
            <a:r>
              <a:rPr lang="en-US" sz="1200" dirty="0">
                <a:cs typeface="Arial" panose="020B0604020202020204" pitchFamily="34" charset="0"/>
              </a:rPr>
              <a:t> , </a:t>
            </a:r>
            <a:r>
              <a:rPr lang="en-US" sz="1200" i="1" dirty="0" err="1">
                <a:cs typeface="Arial" panose="020B0604020202020204" pitchFamily="34" charset="0"/>
              </a:rPr>
              <a:t>Pincode</a:t>
            </a:r>
            <a:r>
              <a:rPr lang="en-US" sz="1200" dirty="0">
                <a:cs typeface="Arial" panose="020B0604020202020204" pitchFamily="34" charset="0"/>
              </a:rPr>
              <a:t> have 4904 missing values. There are duplicate records present as well.</a:t>
            </a:r>
          </a:p>
          <a:p>
            <a:pPr marL="342900" indent="-342900">
              <a:buAutoNum type="arabicPeriod"/>
            </a:pPr>
            <a:endParaRPr lang="en-US" sz="1200" dirty="0">
              <a:latin typeface="+mj-lt"/>
              <a:cs typeface="Arial" panose="020B0604020202020204" pitchFamily="34" charset="0"/>
            </a:endParaRPr>
          </a:p>
          <a:p>
            <a:pPr marL="342900" indent="-342900">
              <a:buAutoNum type="arabicPeriod"/>
            </a:pPr>
            <a:r>
              <a:rPr lang="en-US" sz="1200" dirty="0">
                <a:latin typeface="+mj-lt"/>
                <a:cs typeface="Arial" panose="020B0604020202020204" pitchFamily="34" charset="0"/>
              </a:rPr>
              <a:t>Load tables that contain “Product List” (</a:t>
            </a:r>
            <a:r>
              <a:rPr lang="en-US" sz="1200" b="1" i="1" dirty="0" err="1">
                <a:latin typeface="+mj-lt"/>
                <a:cs typeface="Arial" panose="020B0604020202020204" pitchFamily="34" charset="0"/>
              </a:rPr>
              <a:t>prod_list</a:t>
            </a:r>
            <a:r>
              <a:rPr lang="en-US" sz="1200" dirty="0">
                <a:latin typeface="+mj-lt"/>
                <a:cs typeface="Arial" panose="020B0604020202020204" pitchFamily="34" charset="0"/>
              </a:rPr>
              <a:t>), “Media Investment” (</a:t>
            </a:r>
            <a:r>
              <a:rPr lang="en-US" sz="1200" b="1" i="1" dirty="0" err="1">
                <a:latin typeface="+mj-lt"/>
                <a:cs typeface="Arial" panose="020B0604020202020204" pitchFamily="34" charset="0"/>
              </a:rPr>
              <a:t>media_info</a:t>
            </a:r>
            <a:r>
              <a:rPr lang="en-US" sz="1200" dirty="0">
                <a:latin typeface="+mj-lt"/>
                <a:cs typeface="Arial" panose="020B0604020202020204" pitchFamily="34" charset="0"/>
              </a:rPr>
              <a:t>), “Special Sale Calendar” and “Monthly NPS Score(</a:t>
            </a:r>
            <a:r>
              <a:rPr lang="en-US" sz="1200" b="1" i="1" dirty="0">
                <a:latin typeface="+mj-lt"/>
                <a:cs typeface="Arial" panose="020B0604020202020204" pitchFamily="34" charset="0"/>
              </a:rPr>
              <a:t>NPS</a:t>
            </a:r>
            <a:r>
              <a:rPr lang="en-US" sz="1200" dirty="0">
                <a:latin typeface="+mj-lt"/>
                <a:cs typeface="Arial" panose="020B0604020202020204" pitchFamily="34" charset="0"/>
              </a:rPr>
              <a:t>)”</a:t>
            </a:r>
          </a:p>
          <a:p>
            <a:pPr marL="342900" indent="-342900">
              <a:buAutoNum type="arabicPeriod"/>
            </a:pPr>
            <a:endParaRPr lang="en-US" sz="1200" dirty="0">
              <a:latin typeface="+mj-lt"/>
              <a:cs typeface="Arial" panose="020B0604020202020204" pitchFamily="34" charset="0"/>
            </a:endParaRPr>
          </a:p>
          <a:p>
            <a:pPr marL="342900" indent="-342900">
              <a:buAutoNum type="arabicPeriod"/>
            </a:pPr>
            <a:r>
              <a:rPr lang="en-US" sz="1200" dirty="0">
                <a:latin typeface="+mj-lt"/>
                <a:cs typeface="Arial" panose="020B0604020202020204" pitchFamily="34" charset="0"/>
              </a:rPr>
              <a:t>“</a:t>
            </a:r>
            <a:r>
              <a:rPr lang="en-US" sz="1200" b="1" i="1" dirty="0" err="1">
                <a:cs typeface="Arial" panose="020B0604020202020204" pitchFamily="34" charset="0"/>
              </a:rPr>
              <a:t>prod_list</a:t>
            </a:r>
            <a:r>
              <a:rPr lang="en-US" sz="1200" dirty="0">
                <a:latin typeface="+mj-lt"/>
                <a:cs typeface="Arial" panose="020B0604020202020204" pitchFamily="34" charset="0"/>
              </a:rPr>
              <a:t>” has frequency of sales 74 ‘vertical’ (or the detailed name of the product) and the total sales contribution. There is no missing data</a:t>
            </a:r>
          </a:p>
          <a:p>
            <a:pPr marL="342900" indent="-342900">
              <a:buAutoNum type="arabicPeriod"/>
            </a:pPr>
            <a:endParaRPr lang="en-US" sz="1200" dirty="0">
              <a:latin typeface="+mj-lt"/>
              <a:cs typeface="Arial" panose="020B0604020202020204" pitchFamily="34" charset="0"/>
            </a:endParaRPr>
          </a:p>
          <a:p>
            <a:pPr marL="342900" indent="-342900">
              <a:buAutoNum type="arabicPeriod"/>
            </a:pPr>
            <a:r>
              <a:rPr lang="en-US" sz="1200" dirty="0">
                <a:latin typeface="+mj-lt"/>
                <a:cs typeface="Arial" panose="020B0604020202020204" pitchFamily="34" charset="0"/>
              </a:rPr>
              <a:t>“Media Investment” (</a:t>
            </a:r>
            <a:r>
              <a:rPr lang="en-US" sz="1200" b="1" i="1" dirty="0" err="1">
                <a:cs typeface="Arial" panose="020B0604020202020204" pitchFamily="34" charset="0"/>
              </a:rPr>
              <a:t>media_info</a:t>
            </a:r>
            <a:r>
              <a:rPr lang="en-US" sz="1200" b="1" i="1" dirty="0">
                <a:cs typeface="Arial" panose="020B0604020202020204" pitchFamily="34" charset="0"/>
              </a:rPr>
              <a:t>) </a:t>
            </a:r>
            <a:r>
              <a:rPr lang="en-US" sz="1200" dirty="0">
                <a:latin typeface="+mj-lt"/>
                <a:cs typeface="Arial" panose="020B0604020202020204" pitchFamily="34" charset="0"/>
              </a:rPr>
              <a:t>file has the aggregated, channel specific spend for marketing in INR Crore for 12 months. Here, missing data would imply there was no spend or spend was zero. “Monthly NPS Score” (</a:t>
            </a:r>
            <a:r>
              <a:rPr lang="en-US" sz="1200" b="1" i="1" dirty="0">
                <a:latin typeface="+mj-lt"/>
                <a:cs typeface="Arial" panose="020B0604020202020204" pitchFamily="34" charset="0"/>
              </a:rPr>
              <a:t>NPS</a:t>
            </a:r>
            <a:r>
              <a:rPr lang="en-US" sz="1200" dirty="0">
                <a:latin typeface="+mj-lt"/>
                <a:cs typeface="Arial" panose="020B0604020202020204" pitchFamily="34" charset="0"/>
              </a:rPr>
              <a:t>) has the 12 month NPS scores for </a:t>
            </a:r>
            <a:r>
              <a:rPr lang="en-US" sz="1200" dirty="0" err="1">
                <a:latin typeface="+mj-lt"/>
                <a:cs typeface="Arial" panose="020B0604020202020204" pitchFamily="34" charset="0"/>
              </a:rPr>
              <a:t>ElecKart</a:t>
            </a:r>
            <a:r>
              <a:rPr lang="en-US" sz="1200" dirty="0">
                <a:latin typeface="+mj-lt"/>
                <a:cs typeface="Arial" panose="020B0604020202020204" pitchFamily="34" charset="0"/>
              </a:rPr>
              <a:t>. There is no missing data.</a:t>
            </a:r>
          </a:p>
        </p:txBody>
      </p:sp>
      <p:grpSp>
        <p:nvGrpSpPr>
          <p:cNvPr id="41" name="Group 40"/>
          <p:cNvGrpSpPr/>
          <p:nvPr/>
        </p:nvGrpSpPr>
        <p:grpSpPr>
          <a:xfrm>
            <a:off x="17462" y="0"/>
            <a:ext cx="527048" cy="495300"/>
            <a:chOff x="2043113" y="869951"/>
            <a:chExt cx="623887" cy="782638"/>
          </a:xfrm>
        </p:grpSpPr>
        <p:sp>
          <p:nvSpPr>
            <p:cNvPr id="42" name="Freeform 5"/>
            <p:cNvSpPr>
              <a:spLocks noEditPoints="1"/>
            </p:cNvSpPr>
            <p:nvPr/>
          </p:nvSpPr>
          <p:spPr bwMode="auto">
            <a:xfrm>
              <a:off x="2043113" y="869951"/>
              <a:ext cx="623887" cy="782638"/>
            </a:xfrm>
            <a:custGeom>
              <a:avLst/>
              <a:gdLst>
                <a:gd name="T0" fmla="*/ 157 w 158"/>
                <a:gd name="T1" fmla="*/ 65 h 198"/>
                <a:gd name="T2" fmla="*/ 92 w 158"/>
                <a:gd name="T3" fmla="*/ 1 h 198"/>
                <a:gd name="T4" fmla="*/ 39 w 158"/>
                <a:gd name="T5" fmla="*/ 20 h 198"/>
                <a:gd name="T6" fmla="*/ 17 w 158"/>
                <a:gd name="T7" fmla="*/ 71 h 198"/>
                <a:gd name="T8" fmla="*/ 17 w 158"/>
                <a:gd name="T9" fmla="*/ 72 h 198"/>
                <a:gd name="T10" fmla="*/ 2 w 158"/>
                <a:gd name="T11" fmla="*/ 95 h 198"/>
                <a:gd name="T12" fmla="*/ 1 w 158"/>
                <a:gd name="T13" fmla="*/ 105 h 198"/>
                <a:gd name="T14" fmla="*/ 9 w 158"/>
                <a:gd name="T15" fmla="*/ 110 h 198"/>
                <a:gd name="T16" fmla="*/ 17 w 158"/>
                <a:gd name="T17" fmla="*/ 110 h 198"/>
                <a:gd name="T18" fmla="*/ 17 w 158"/>
                <a:gd name="T19" fmla="*/ 140 h 198"/>
                <a:gd name="T20" fmla="*/ 21 w 158"/>
                <a:gd name="T21" fmla="*/ 150 h 198"/>
                <a:gd name="T22" fmla="*/ 32 w 158"/>
                <a:gd name="T23" fmla="*/ 154 h 198"/>
                <a:gd name="T24" fmla="*/ 55 w 158"/>
                <a:gd name="T25" fmla="*/ 153 h 198"/>
                <a:gd name="T26" fmla="*/ 56 w 158"/>
                <a:gd name="T27" fmla="*/ 153 h 198"/>
                <a:gd name="T28" fmla="*/ 57 w 158"/>
                <a:gd name="T29" fmla="*/ 154 h 198"/>
                <a:gd name="T30" fmla="*/ 57 w 158"/>
                <a:gd name="T31" fmla="*/ 160 h 198"/>
                <a:gd name="T32" fmla="*/ 54 w 158"/>
                <a:gd name="T33" fmla="*/ 167 h 198"/>
                <a:gd name="T34" fmla="*/ 37 w 158"/>
                <a:gd name="T35" fmla="*/ 187 h 198"/>
                <a:gd name="T36" fmla="*/ 37 w 158"/>
                <a:gd name="T37" fmla="*/ 194 h 198"/>
                <a:gd name="T38" fmla="*/ 43 w 158"/>
                <a:gd name="T39" fmla="*/ 198 h 198"/>
                <a:gd name="T40" fmla="*/ 142 w 158"/>
                <a:gd name="T41" fmla="*/ 198 h 198"/>
                <a:gd name="T42" fmla="*/ 148 w 158"/>
                <a:gd name="T43" fmla="*/ 194 h 198"/>
                <a:gd name="T44" fmla="*/ 147 w 158"/>
                <a:gd name="T45" fmla="*/ 187 h 198"/>
                <a:gd name="T46" fmla="*/ 139 w 158"/>
                <a:gd name="T47" fmla="*/ 177 h 198"/>
                <a:gd name="T48" fmla="*/ 134 w 158"/>
                <a:gd name="T49" fmla="*/ 161 h 198"/>
                <a:gd name="T50" fmla="*/ 149 w 158"/>
                <a:gd name="T51" fmla="*/ 105 h 198"/>
                <a:gd name="T52" fmla="*/ 157 w 158"/>
                <a:gd name="T53" fmla="*/ 65 h 198"/>
                <a:gd name="T54" fmla="*/ 128 w 158"/>
                <a:gd name="T55" fmla="*/ 161 h 198"/>
                <a:gd name="T56" fmla="*/ 135 w 158"/>
                <a:gd name="T57" fmla="*/ 181 h 198"/>
                <a:gd name="T58" fmla="*/ 143 w 158"/>
                <a:gd name="T59" fmla="*/ 190 h 198"/>
                <a:gd name="T60" fmla="*/ 143 w 158"/>
                <a:gd name="T61" fmla="*/ 192 h 198"/>
                <a:gd name="T62" fmla="*/ 142 w 158"/>
                <a:gd name="T63" fmla="*/ 193 h 198"/>
                <a:gd name="T64" fmla="*/ 43 w 158"/>
                <a:gd name="T65" fmla="*/ 193 h 198"/>
                <a:gd name="T66" fmla="*/ 41 w 158"/>
                <a:gd name="T67" fmla="*/ 192 h 198"/>
                <a:gd name="T68" fmla="*/ 42 w 158"/>
                <a:gd name="T69" fmla="*/ 190 h 198"/>
                <a:gd name="T70" fmla="*/ 58 w 158"/>
                <a:gd name="T71" fmla="*/ 170 h 198"/>
                <a:gd name="T72" fmla="*/ 62 w 158"/>
                <a:gd name="T73" fmla="*/ 160 h 198"/>
                <a:gd name="T74" fmla="*/ 62 w 158"/>
                <a:gd name="T75" fmla="*/ 154 h 198"/>
                <a:gd name="T76" fmla="*/ 60 w 158"/>
                <a:gd name="T77" fmla="*/ 149 h 198"/>
                <a:gd name="T78" fmla="*/ 55 w 158"/>
                <a:gd name="T79" fmla="*/ 147 h 198"/>
                <a:gd name="T80" fmla="*/ 55 w 158"/>
                <a:gd name="T81" fmla="*/ 147 h 198"/>
                <a:gd name="T82" fmla="*/ 31 w 158"/>
                <a:gd name="T83" fmla="*/ 148 h 198"/>
                <a:gd name="T84" fmla="*/ 25 w 158"/>
                <a:gd name="T85" fmla="*/ 146 h 198"/>
                <a:gd name="T86" fmla="*/ 22 w 158"/>
                <a:gd name="T87" fmla="*/ 140 h 198"/>
                <a:gd name="T88" fmla="*/ 22 w 158"/>
                <a:gd name="T89" fmla="*/ 104 h 198"/>
                <a:gd name="T90" fmla="*/ 9 w 158"/>
                <a:gd name="T91" fmla="*/ 104 h 198"/>
                <a:gd name="T92" fmla="*/ 6 w 158"/>
                <a:gd name="T93" fmla="*/ 102 h 198"/>
                <a:gd name="T94" fmla="*/ 6 w 158"/>
                <a:gd name="T95" fmla="*/ 98 h 198"/>
                <a:gd name="T96" fmla="*/ 22 w 158"/>
                <a:gd name="T97" fmla="*/ 72 h 198"/>
                <a:gd name="T98" fmla="*/ 22 w 158"/>
                <a:gd name="T99" fmla="*/ 71 h 198"/>
                <a:gd name="T100" fmla="*/ 43 w 158"/>
                <a:gd name="T101" fmla="*/ 24 h 198"/>
                <a:gd name="T102" fmla="*/ 91 w 158"/>
                <a:gd name="T103" fmla="*/ 6 h 198"/>
                <a:gd name="T104" fmla="*/ 152 w 158"/>
                <a:gd name="T105" fmla="*/ 66 h 198"/>
                <a:gd name="T106" fmla="*/ 144 w 158"/>
                <a:gd name="T107" fmla="*/ 103 h 198"/>
                <a:gd name="T108" fmla="*/ 128 w 158"/>
                <a:gd name="T109" fmla="*/ 16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 h="198">
                  <a:moveTo>
                    <a:pt x="157" y="65"/>
                  </a:moveTo>
                  <a:cubicBezTo>
                    <a:pt x="154" y="30"/>
                    <a:pt x="127" y="3"/>
                    <a:pt x="92" y="1"/>
                  </a:cubicBezTo>
                  <a:cubicBezTo>
                    <a:pt x="72" y="0"/>
                    <a:pt x="53" y="6"/>
                    <a:pt x="39" y="20"/>
                  </a:cubicBezTo>
                  <a:cubicBezTo>
                    <a:pt x="25" y="33"/>
                    <a:pt x="17" y="51"/>
                    <a:pt x="17" y="71"/>
                  </a:cubicBezTo>
                  <a:cubicBezTo>
                    <a:pt x="17" y="72"/>
                    <a:pt x="17" y="72"/>
                    <a:pt x="17" y="72"/>
                  </a:cubicBezTo>
                  <a:cubicBezTo>
                    <a:pt x="17" y="73"/>
                    <a:pt x="16" y="77"/>
                    <a:pt x="2" y="95"/>
                  </a:cubicBezTo>
                  <a:cubicBezTo>
                    <a:pt x="0" y="98"/>
                    <a:pt x="0" y="101"/>
                    <a:pt x="1" y="105"/>
                  </a:cubicBezTo>
                  <a:cubicBezTo>
                    <a:pt x="3" y="108"/>
                    <a:pt x="6" y="110"/>
                    <a:pt x="9" y="110"/>
                  </a:cubicBezTo>
                  <a:cubicBezTo>
                    <a:pt x="17" y="110"/>
                    <a:pt x="17" y="110"/>
                    <a:pt x="17" y="110"/>
                  </a:cubicBezTo>
                  <a:cubicBezTo>
                    <a:pt x="17" y="140"/>
                    <a:pt x="17" y="140"/>
                    <a:pt x="17" y="140"/>
                  </a:cubicBezTo>
                  <a:cubicBezTo>
                    <a:pt x="17" y="144"/>
                    <a:pt x="18" y="147"/>
                    <a:pt x="21" y="150"/>
                  </a:cubicBezTo>
                  <a:cubicBezTo>
                    <a:pt x="24" y="153"/>
                    <a:pt x="28" y="154"/>
                    <a:pt x="32" y="154"/>
                  </a:cubicBezTo>
                  <a:cubicBezTo>
                    <a:pt x="55" y="153"/>
                    <a:pt x="55" y="153"/>
                    <a:pt x="55" y="153"/>
                  </a:cubicBezTo>
                  <a:cubicBezTo>
                    <a:pt x="56" y="153"/>
                    <a:pt x="56" y="153"/>
                    <a:pt x="56" y="153"/>
                  </a:cubicBezTo>
                  <a:cubicBezTo>
                    <a:pt x="56" y="153"/>
                    <a:pt x="57" y="154"/>
                    <a:pt x="57" y="154"/>
                  </a:cubicBezTo>
                  <a:cubicBezTo>
                    <a:pt x="57" y="160"/>
                    <a:pt x="57" y="160"/>
                    <a:pt x="57" y="160"/>
                  </a:cubicBezTo>
                  <a:cubicBezTo>
                    <a:pt x="57" y="162"/>
                    <a:pt x="56" y="165"/>
                    <a:pt x="54" y="167"/>
                  </a:cubicBezTo>
                  <a:cubicBezTo>
                    <a:pt x="37" y="187"/>
                    <a:pt x="37" y="187"/>
                    <a:pt x="37" y="187"/>
                  </a:cubicBezTo>
                  <a:cubicBezTo>
                    <a:pt x="36" y="189"/>
                    <a:pt x="35" y="192"/>
                    <a:pt x="37" y="194"/>
                  </a:cubicBezTo>
                  <a:cubicBezTo>
                    <a:pt x="38" y="197"/>
                    <a:pt x="40" y="198"/>
                    <a:pt x="43" y="198"/>
                  </a:cubicBezTo>
                  <a:cubicBezTo>
                    <a:pt x="142" y="198"/>
                    <a:pt x="142" y="198"/>
                    <a:pt x="142" y="198"/>
                  </a:cubicBezTo>
                  <a:cubicBezTo>
                    <a:pt x="144" y="198"/>
                    <a:pt x="147" y="197"/>
                    <a:pt x="148" y="194"/>
                  </a:cubicBezTo>
                  <a:cubicBezTo>
                    <a:pt x="149" y="192"/>
                    <a:pt x="149" y="189"/>
                    <a:pt x="147" y="187"/>
                  </a:cubicBezTo>
                  <a:cubicBezTo>
                    <a:pt x="139" y="177"/>
                    <a:pt x="139" y="177"/>
                    <a:pt x="139" y="177"/>
                  </a:cubicBezTo>
                  <a:cubicBezTo>
                    <a:pt x="136" y="173"/>
                    <a:pt x="134" y="167"/>
                    <a:pt x="134" y="161"/>
                  </a:cubicBezTo>
                  <a:cubicBezTo>
                    <a:pt x="134" y="132"/>
                    <a:pt x="143" y="115"/>
                    <a:pt x="149" y="105"/>
                  </a:cubicBezTo>
                  <a:cubicBezTo>
                    <a:pt x="155" y="93"/>
                    <a:pt x="158" y="79"/>
                    <a:pt x="157" y="65"/>
                  </a:cubicBezTo>
                  <a:close/>
                  <a:moveTo>
                    <a:pt x="128" y="161"/>
                  </a:moveTo>
                  <a:cubicBezTo>
                    <a:pt x="128" y="168"/>
                    <a:pt x="131" y="175"/>
                    <a:pt x="135" y="181"/>
                  </a:cubicBezTo>
                  <a:cubicBezTo>
                    <a:pt x="143" y="190"/>
                    <a:pt x="143" y="190"/>
                    <a:pt x="143" y="190"/>
                  </a:cubicBezTo>
                  <a:cubicBezTo>
                    <a:pt x="143" y="191"/>
                    <a:pt x="143" y="192"/>
                    <a:pt x="143" y="192"/>
                  </a:cubicBezTo>
                  <a:cubicBezTo>
                    <a:pt x="143" y="192"/>
                    <a:pt x="142" y="193"/>
                    <a:pt x="142" y="193"/>
                  </a:cubicBezTo>
                  <a:cubicBezTo>
                    <a:pt x="43" y="193"/>
                    <a:pt x="43" y="193"/>
                    <a:pt x="43" y="193"/>
                  </a:cubicBezTo>
                  <a:cubicBezTo>
                    <a:pt x="42" y="193"/>
                    <a:pt x="42" y="192"/>
                    <a:pt x="41" y="192"/>
                  </a:cubicBezTo>
                  <a:cubicBezTo>
                    <a:pt x="41" y="192"/>
                    <a:pt x="41" y="191"/>
                    <a:pt x="42" y="190"/>
                  </a:cubicBezTo>
                  <a:cubicBezTo>
                    <a:pt x="58" y="170"/>
                    <a:pt x="58" y="170"/>
                    <a:pt x="58" y="170"/>
                  </a:cubicBezTo>
                  <a:cubicBezTo>
                    <a:pt x="61" y="167"/>
                    <a:pt x="62" y="164"/>
                    <a:pt x="62" y="160"/>
                  </a:cubicBezTo>
                  <a:cubicBezTo>
                    <a:pt x="62" y="154"/>
                    <a:pt x="62" y="154"/>
                    <a:pt x="62" y="154"/>
                  </a:cubicBezTo>
                  <a:cubicBezTo>
                    <a:pt x="62" y="152"/>
                    <a:pt x="61" y="151"/>
                    <a:pt x="60" y="149"/>
                  </a:cubicBezTo>
                  <a:cubicBezTo>
                    <a:pt x="59" y="148"/>
                    <a:pt x="57" y="147"/>
                    <a:pt x="55" y="147"/>
                  </a:cubicBezTo>
                  <a:cubicBezTo>
                    <a:pt x="55" y="147"/>
                    <a:pt x="55" y="147"/>
                    <a:pt x="55" y="147"/>
                  </a:cubicBezTo>
                  <a:cubicBezTo>
                    <a:pt x="31" y="148"/>
                    <a:pt x="31" y="148"/>
                    <a:pt x="31" y="148"/>
                  </a:cubicBezTo>
                  <a:cubicBezTo>
                    <a:pt x="29" y="149"/>
                    <a:pt x="27" y="148"/>
                    <a:pt x="25" y="146"/>
                  </a:cubicBezTo>
                  <a:cubicBezTo>
                    <a:pt x="23" y="144"/>
                    <a:pt x="22" y="142"/>
                    <a:pt x="22" y="140"/>
                  </a:cubicBezTo>
                  <a:cubicBezTo>
                    <a:pt x="22" y="104"/>
                    <a:pt x="22" y="104"/>
                    <a:pt x="22" y="104"/>
                  </a:cubicBezTo>
                  <a:cubicBezTo>
                    <a:pt x="9" y="104"/>
                    <a:pt x="9" y="104"/>
                    <a:pt x="9" y="104"/>
                  </a:cubicBezTo>
                  <a:cubicBezTo>
                    <a:pt x="8" y="104"/>
                    <a:pt x="7" y="103"/>
                    <a:pt x="6" y="102"/>
                  </a:cubicBezTo>
                  <a:cubicBezTo>
                    <a:pt x="5" y="101"/>
                    <a:pt x="5" y="100"/>
                    <a:pt x="6" y="98"/>
                  </a:cubicBezTo>
                  <a:cubicBezTo>
                    <a:pt x="22" y="78"/>
                    <a:pt x="22" y="74"/>
                    <a:pt x="22" y="72"/>
                  </a:cubicBezTo>
                  <a:cubicBezTo>
                    <a:pt x="22" y="71"/>
                    <a:pt x="22" y="71"/>
                    <a:pt x="22" y="71"/>
                  </a:cubicBezTo>
                  <a:cubicBezTo>
                    <a:pt x="22" y="53"/>
                    <a:pt x="29" y="36"/>
                    <a:pt x="43" y="24"/>
                  </a:cubicBezTo>
                  <a:cubicBezTo>
                    <a:pt x="56" y="11"/>
                    <a:pt x="73" y="5"/>
                    <a:pt x="91" y="6"/>
                  </a:cubicBezTo>
                  <a:cubicBezTo>
                    <a:pt x="124" y="8"/>
                    <a:pt x="149" y="33"/>
                    <a:pt x="152" y="66"/>
                  </a:cubicBezTo>
                  <a:cubicBezTo>
                    <a:pt x="153" y="79"/>
                    <a:pt x="150" y="91"/>
                    <a:pt x="144" y="103"/>
                  </a:cubicBezTo>
                  <a:cubicBezTo>
                    <a:pt x="138" y="113"/>
                    <a:pt x="128" y="130"/>
                    <a:pt x="128" y="16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6"/>
            <p:cNvSpPr>
              <a:spLocks noEditPoints="1"/>
            </p:cNvSpPr>
            <p:nvPr/>
          </p:nvSpPr>
          <p:spPr bwMode="auto">
            <a:xfrm>
              <a:off x="2268538" y="1201738"/>
              <a:ext cx="55562" cy="84138"/>
            </a:xfrm>
            <a:custGeom>
              <a:avLst/>
              <a:gdLst>
                <a:gd name="T0" fmla="*/ 7 w 14"/>
                <a:gd name="T1" fmla="*/ 0 h 21"/>
                <a:gd name="T2" fmla="*/ 2 w 14"/>
                <a:gd name="T3" fmla="*/ 2 h 21"/>
                <a:gd name="T4" fmla="*/ 0 w 14"/>
                <a:gd name="T5" fmla="*/ 10 h 21"/>
                <a:gd name="T6" fmla="*/ 2 w 14"/>
                <a:gd name="T7" fmla="*/ 18 h 21"/>
                <a:gd name="T8" fmla="*/ 7 w 14"/>
                <a:gd name="T9" fmla="*/ 21 h 21"/>
                <a:gd name="T10" fmla="*/ 12 w 14"/>
                <a:gd name="T11" fmla="*/ 19 h 21"/>
                <a:gd name="T12" fmla="*/ 14 w 14"/>
                <a:gd name="T13" fmla="*/ 10 h 21"/>
                <a:gd name="T14" fmla="*/ 12 w 14"/>
                <a:gd name="T15" fmla="*/ 2 h 21"/>
                <a:gd name="T16" fmla="*/ 7 w 14"/>
                <a:gd name="T17" fmla="*/ 0 h 21"/>
                <a:gd name="T18" fmla="*/ 9 w 14"/>
                <a:gd name="T19" fmla="*/ 15 h 21"/>
                <a:gd name="T20" fmla="*/ 8 w 14"/>
                <a:gd name="T21" fmla="*/ 17 h 21"/>
                <a:gd name="T22" fmla="*/ 7 w 14"/>
                <a:gd name="T23" fmla="*/ 17 h 21"/>
                <a:gd name="T24" fmla="*/ 6 w 14"/>
                <a:gd name="T25" fmla="*/ 17 h 21"/>
                <a:gd name="T26" fmla="*/ 5 w 14"/>
                <a:gd name="T27" fmla="*/ 15 h 21"/>
                <a:gd name="T28" fmla="*/ 4 w 14"/>
                <a:gd name="T29" fmla="*/ 10 h 21"/>
                <a:gd name="T30" fmla="*/ 5 w 14"/>
                <a:gd name="T31" fmla="*/ 5 h 21"/>
                <a:gd name="T32" fmla="*/ 6 w 14"/>
                <a:gd name="T33" fmla="*/ 3 h 21"/>
                <a:gd name="T34" fmla="*/ 7 w 14"/>
                <a:gd name="T35" fmla="*/ 3 h 21"/>
                <a:gd name="T36" fmla="*/ 8 w 14"/>
                <a:gd name="T37" fmla="*/ 3 h 21"/>
                <a:gd name="T38" fmla="*/ 9 w 14"/>
                <a:gd name="T39" fmla="*/ 5 h 21"/>
                <a:gd name="T40" fmla="*/ 9 w 14"/>
                <a:gd name="T41" fmla="*/ 10 h 21"/>
                <a:gd name="T42" fmla="*/ 9 w 14"/>
                <a:gd name="T4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1">
                  <a:moveTo>
                    <a:pt x="7" y="0"/>
                  </a:moveTo>
                  <a:cubicBezTo>
                    <a:pt x="5" y="0"/>
                    <a:pt x="3" y="0"/>
                    <a:pt x="2" y="2"/>
                  </a:cubicBezTo>
                  <a:cubicBezTo>
                    <a:pt x="1" y="3"/>
                    <a:pt x="0" y="6"/>
                    <a:pt x="0" y="10"/>
                  </a:cubicBezTo>
                  <a:cubicBezTo>
                    <a:pt x="0" y="14"/>
                    <a:pt x="1" y="17"/>
                    <a:pt x="2" y="18"/>
                  </a:cubicBezTo>
                  <a:cubicBezTo>
                    <a:pt x="3" y="20"/>
                    <a:pt x="5" y="21"/>
                    <a:pt x="7" y="21"/>
                  </a:cubicBezTo>
                  <a:cubicBezTo>
                    <a:pt x="9" y="21"/>
                    <a:pt x="10" y="20"/>
                    <a:pt x="12" y="19"/>
                  </a:cubicBezTo>
                  <a:cubicBezTo>
                    <a:pt x="13" y="17"/>
                    <a:pt x="14" y="14"/>
                    <a:pt x="14" y="10"/>
                  </a:cubicBezTo>
                  <a:cubicBezTo>
                    <a:pt x="14" y="6"/>
                    <a:pt x="13" y="3"/>
                    <a:pt x="12" y="2"/>
                  </a:cubicBezTo>
                  <a:cubicBezTo>
                    <a:pt x="10" y="0"/>
                    <a:pt x="9" y="0"/>
                    <a:pt x="7" y="0"/>
                  </a:cubicBezTo>
                  <a:close/>
                  <a:moveTo>
                    <a:pt x="9" y="15"/>
                  </a:moveTo>
                  <a:cubicBezTo>
                    <a:pt x="9" y="16"/>
                    <a:pt x="9" y="17"/>
                    <a:pt x="8" y="17"/>
                  </a:cubicBezTo>
                  <a:cubicBezTo>
                    <a:pt x="8" y="17"/>
                    <a:pt x="7" y="17"/>
                    <a:pt x="7" y="17"/>
                  </a:cubicBezTo>
                  <a:cubicBezTo>
                    <a:pt x="6" y="17"/>
                    <a:pt x="6" y="17"/>
                    <a:pt x="6" y="17"/>
                  </a:cubicBezTo>
                  <a:cubicBezTo>
                    <a:pt x="5" y="17"/>
                    <a:pt x="5" y="16"/>
                    <a:pt x="5" y="15"/>
                  </a:cubicBezTo>
                  <a:cubicBezTo>
                    <a:pt x="4" y="14"/>
                    <a:pt x="4" y="13"/>
                    <a:pt x="4" y="10"/>
                  </a:cubicBezTo>
                  <a:cubicBezTo>
                    <a:pt x="4" y="8"/>
                    <a:pt x="4" y="6"/>
                    <a:pt x="5" y="5"/>
                  </a:cubicBezTo>
                  <a:cubicBezTo>
                    <a:pt x="5" y="4"/>
                    <a:pt x="5" y="4"/>
                    <a:pt x="6" y="3"/>
                  </a:cubicBezTo>
                  <a:cubicBezTo>
                    <a:pt x="6" y="3"/>
                    <a:pt x="6" y="3"/>
                    <a:pt x="7" y="3"/>
                  </a:cubicBezTo>
                  <a:cubicBezTo>
                    <a:pt x="7" y="3"/>
                    <a:pt x="8" y="3"/>
                    <a:pt x="8" y="3"/>
                  </a:cubicBezTo>
                  <a:cubicBezTo>
                    <a:pt x="9" y="4"/>
                    <a:pt x="9" y="4"/>
                    <a:pt x="9" y="5"/>
                  </a:cubicBezTo>
                  <a:cubicBezTo>
                    <a:pt x="9" y="6"/>
                    <a:pt x="9" y="8"/>
                    <a:pt x="9" y="10"/>
                  </a:cubicBezTo>
                  <a:cubicBezTo>
                    <a:pt x="9" y="13"/>
                    <a:pt x="9" y="14"/>
                    <a:pt x="9"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393950" y="1201738"/>
              <a:ext cx="36512" cy="79375"/>
            </a:xfrm>
            <a:custGeom>
              <a:avLst/>
              <a:gdLst>
                <a:gd name="T0" fmla="*/ 3 w 9"/>
                <a:gd name="T1" fmla="*/ 3 h 20"/>
                <a:gd name="T2" fmla="*/ 0 w 9"/>
                <a:gd name="T3" fmla="*/ 5 h 20"/>
                <a:gd name="T4" fmla="*/ 0 w 9"/>
                <a:gd name="T5" fmla="*/ 8 h 20"/>
                <a:gd name="T6" fmla="*/ 5 w 9"/>
                <a:gd name="T7" fmla="*/ 5 h 20"/>
                <a:gd name="T8" fmla="*/ 5 w 9"/>
                <a:gd name="T9" fmla="*/ 20 h 20"/>
                <a:gd name="T10" fmla="*/ 9 w 9"/>
                <a:gd name="T11" fmla="*/ 20 h 20"/>
                <a:gd name="T12" fmla="*/ 9 w 9"/>
                <a:gd name="T13" fmla="*/ 0 h 20"/>
                <a:gd name="T14" fmla="*/ 6 w 9"/>
                <a:gd name="T15" fmla="*/ 0 h 20"/>
                <a:gd name="T16" fmla="*/ 3 w 9"/>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0">
                  <a:moveTo>
                    <a:pt x="3" y="3"/>
                  </a:moveTo>
                  <a:cubicBezTo>
                    <a:pt x="2" y="4"/>
                    <a:pt x="1" y="4"/>
                    <a:pt x="0" y="5"/>
                  </a:cubicBezTo>
                  <a:cubicBezTo>
                    <a:pt x="0" y="8"/>
                    <a:pt x="0" y="8"/>
                    <a:pt x="0" y="8"/>
                  </a:cubicBezTo>
                  <a:cubicBezTo>
                    <a:pt x="2" y="8"/>
                    <a:pt x="3" y="7"/>
                    <a:pt x="5" y="5"/>
                  </a:cubicBezTo>
                  <a:cubicBezTo>
                    <a:pt x="5" y="20"/>
                    <a:pt x="5" y="20"/>
                    <a:pt x="5" y="20"/>
                  </a:cubicBezTo>
                  <a:cubicBezTo>
                    <a:pt x="9" y="20"/>
                    <a:pt x="9" y="20"/>
                    <a:pt x="9" y="20"/>
                  </a:cubicBezTo>
                  <a:cubicBezTo>
                    <a:pt x="9" y="0"/>
                    <a:pt x="9" y="0"/>
                    <a:pt x="9" y="0"/>
                  </a:cubicBezTo>
                  <a:cubicBezTo>
                    <a:pt x="6" y="0"/>
                    <a:pt x="6" y="0"/>
                    <a:pt x="6" y="0"/>
                  </a:cubicBezTo>
                  <a:cubicBezTo>
                    <a:pt x="5" y="1"/>
                    <a:pt x="4" y="2"/>
                    <a:pt x="3"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noEditPoints="1"/>
            </p:cNvSpPr>
            <p:nvPr/>
          </p:nvSpPr>
          <p:spPr bwMode="auto">
            <a:xfrm>
              <a:off x="2327275" y="1100138"/>
              <a:ext cx="55562" cy="82550"/>
            </a:xfrm>
            <a:custGeom>
              <a:avLst/>
              <a:gdLst>
                <a:gd name="T0" fmla="*/ 7 w 14"/>
                <a:gd name="T1" fmla="*/ 0 h 21"/>
                <a:gd name="T2" fmla="*/ 2 w 14"/>
                <a:gd name="T3" fmla="*/ 2 h 21"/>
                <a:gd name="T4" fmla="*/ 0 w 14"/>
                <a:gd name="T5" fmla="*/ 10 h 21"/>
                <a:gd name="T6" fmla="*/ 2 w 14"/>
                <a:gd name="T7" fmla="*/ 19 h 21"/>
                <a:gd name="T8" fmla="*/ 7 w 14"/>
                <a:gd name="T9" fmla="*/ 21 h 21"/>
                <a:gd name="T10" fmla="*/ 12 w 14"/>
                <a:gd name="T11" fmla="*/ 19 h 21"/>
                <a:gd name="T12" fmla="*/ 14 w 14"/>
                <a:gd name="T13" fmla="*/ 10 h 21"/>
                <a:gd name="T14" fmla="*/ 12 w 14"/>
                <a:gd name="T15" fmla="*/ 2 h 21"/>
                <a:gd name="T16" fmla="*/ 7 w 14"/>
                <a:gd name="T17" fmla="*/ 0 h 21"/>
                <a:gd name="T18" fmla="*/ 9 w 14"/>
                <a:gd name="T19" fmla="*/ 16 h 21"/>
                <a:gd name="T20" fmla="*/ 8 w 14"/>
                <a:gd name="T21" fmla="*/ 17 h 21"/>
                <a:gd name="T22" fmla="*/ 7 w 14"/>
                <a:gd name="T23" fmla="*/ 18 h 21"/>
                <a:gd name="T24" fmla="*/ 6 w 14"/>
                <a:gd name="T25" fmla="*/ 17 h 21"/>
                <a:gd name="T26" fmla="*/ 5 w 14"/>
                <a:gd name="T27" fmla="*/ 15 h 21"/>
                <a:gd name="T28" fmla="*/ 5 w 14"/>
                <a:gd name="T29" fmla="*/ 10 h 21"/>
                <a:gd name="T30" fmla="*/ 5 w 14"/>
                <a:gd name="T31" fmla="*/ 5 h 21"/>
                <a:gd name="T32" fmla="*/ 6 w 14"/>
                <a:gd name="T33" fmla="*/ 4 h 21"/>
                <a:gd name="T34" fmla="*/ 7 w 14"/>
                <a:gd name="T35" fmla="*/ 3 h 21"/>
                <a:gd name="T36" fmla="*/ 8 w 14"/>
                <a:gd name="T37" fmla="*/ 4 h 21"/>
                <a:gd name="T38" fmla="*/ 9 w 14"/>
                <a:gd name="T39" fmla="*/ 6 h 21"/>
                <a:gd name="T40" fmla="*/ 10 w 14"/>
                <a:gd name="T41" fmla="*/ 10 h 21"/>
                <a:gd name="T42" fmla="*/ 9 w 14"/>
                <a:gd name="T4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1">
                  <a:moveTo>
                    <a:pt x="7" y="0"/>
                  </a:moveTo>
                  <a:cubicBezTo>
                    <a:pt x="5" y="0"/>
                    <a:pt x="4" y="1"/>
                    <a:pt x="2" y="2"/>
                  </a:cubicBezTo>
                  <a:cubicBezTo>
                    <a:pt x="1" y="4"/>
                    <a:pt x="0" y="7"/>
                    <a:pt x="0" y="10"/>
                  </a:cubicBezTo>
                  <a:cubicBezTo>
                    <a:pt x="0" y="14"/>
                    <a:pt x="1" y="17"/>
                    <a:pt x="2" y="19"/>
                  </a:cubicBezTo>
                  <a:cubicBezTo>
                    <a:pt x="4" y="20"/>
                    <a:pt x="5" y="21"/>
                    <a:pt x="7" y="21"/>
                  </a:cubicBezTo>
                  <a:cubicBezTo>
                    <a:pt x="9" y="21"/>
                    <a:pt x="11" y="20"/>
                    <a:pt x="12" y="19"/>
                  </a:cubicBezTo>
                  <a:cubicBezTo>
                    <a:pt x="13" y="17"/>
                    <a:pt x="14" y="14"/>
                    <a:pt x="14" y="10"/>
                  </a:cubicBezTo>
                  <a:cubicBezTo>
                    <a:pt x="14" y="7"/>
                    <a:pt x="13" y="4"/>
                    <a:pt x="12" y="2"/>
                  </a:cubicBezTo>
                  <a:cubicBezTo>
                    <a:pt x="11" y="1"/>
                    <a:pt x="9" y="0"/>
                    <a:pt x="7" y="0"/>
                  </a:cubicBezTo>
                  <a:close/>
                  <a:moveTo>
                    <a:pt x="9" y="16"/>
                  </a:moveTo>
                  <a:cubicBezTo>
                    <a:pt x="9" y="16"/>
                    <a:pt x="9" y="17"/>
                    <a:pt x="8" y="17"/>
                  </a:cubicBezTo>
                  <a:cubicBezTo>
                    <a:pt x="8" y="18"/>
                    <a:pt x="8" y="18"/>
                    <a:pt x="7" y="18"/>
                  </a:cubicBezTo>
                  <a:cubicBezTo>
                    <a:pt x="7" y="18"/>
                    <a:pt x="6" y="18"/>
                    <a:pt x="6" y="17"/>
                  </a:cubicBezTo>
                  <a:cubicBezTo>
                    <a:pt x="6" y="17"/>
                    <a:pt x="5" y="16"/>
                    <a:pt x="5" y="15"/>
                  </a:cubicBezTo>
                  <a:cubicBezTo>
                    <a:pt x="5" y="15"/>
                    <a:pt x="5" y="13"/>
                    <a:pt x="5" y="10"/>
                  </a:cubicBezTo>
                  <a:cubicBezTo>
                    <a:pt x="5" y="8"/>
                    <a:pt x="5" y="6"/>
                    <a:pt x="5" y="5"/>
                  </a:cubicBezTo>
                  <a:cubicBezTo>
                    <a:pt x="5" y="5"/>
                    <a:pt x="6" y="4"/>
                    <a:pt x="6" y="4"/>
                  </a:cubicBezTo>
                  <a:cubicBezTo>
                    <a:pt x="6" y="3"/>
                    <a:pt x="7" y="3"/>
                    <a:pt x="7" y="3"/>
                  </a:cubicBezTo>
                  <a:cubicBezTo>
                    <a:pt x="8" y="3"/>
                    <a:pt x="8" y="3"/>
                    <a:pt x="8" y="4"/>
                  </a:cubicBezTo>
                  <a:cubicBezTo>
                    <a:pt x="9" y="4"/>
                    <a:pt x="9" y="5"/>
                    <a:pt x="9" y="6"/>
                  </a:cubicBezTo>
                  <a:cubicBezTo>
                    <a:pt x="10" y="6"/>
                    <a:pt x="10" y="8"/>
                    <a:pt x="10" y="10"/>
                  </a:cubicBezTo>
                  <a:cubicBezTo>
                    <a:pt x="10" y="13"/>
                    <a:pt x="10" y="15"/>
                    <a:pt x="9" y="1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p:cNvSpPr>
            <p:nvPr/>
          </p:nvSpPr>
          <p:spPr bwMode="auto">
            <a:xfrm>
              <a:off x="2335213" y="1201738"/>
              <a:ext cx="34925" cy="79375"/>
            </a:xfrm>
            <a:custGeom>
              <a:avLst/>
              <a:gdLst>
                <a:gd name="T0" fmla="*/ 4 w 9"/>
                <a:gd name="T1" fmla="*/ 3 h 20"/>
                <a:gd name="T2" fmla="*/ 0 w 9"/>
                <a:gd name="T3" fmla="*/ 5 h 20"/>
                <a:gd name="T4" fmla="*/ 0 w 9"/>
                <a:gd name="T5" fmla="*/ 8 h 20"/>
                <a:gd name="T6" fmla="*/ 5 w 9"/>
                <a:gd name="T7" fmla="*/ 5 h 20"/>
                <a:gd name="T8" fmla="*/ 5 w 9"/>
                <a:gd name="T9" fmla="*/ 20 h 20"/>
                <a:gd name="T10" fmla="*/ 9 w 9"/>
                <a:gd name="T11" fmla="*/ 20 h 20"/>
                <a:gd name="T12" fmla="*/ 9 w 9"/>
                <a:gd name="T13" fmla="*/ 0 h 20"/>
                <a:gd name="T14" fmla="*/ 6 w 9"/>
                <a:gd name="T15" fmla="*/ 0 h 20"/>
                <a:gd name="T16" fmla="*/ 4 w 9"/>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0">
                  <a:moveTo>
                    <a:pt x="4" y="3"/>
                  </a:moveTo>
                  <a:cubicBezTo>
                    <a:pt x="2" y="4"/>
                    <a:pt x="1" y="4"/>
                    <a:pt x="0" y="5"/>
                  </a:cubicBezTo>
                  <a:cubicBezTo>
                    <a:pt x="0" y="8"/>
                    <a:pt x="0" y="8"/>
                    <a:pt x="0" y="8"/>
                  </a:cubicBezTo>
                  <a:cubicBezTo>
                    <a:pt x="2" y="8"/>
                    <a:pt x="4" y="7"/>
                    <a:pt x="5" y="5"/>
                  </a:cubicBezTo>
                  <a:cubicBezTo>
                    <a:pt x="5" y="20"/>
                    <a:pt x="5" y="20"/>
                    <a:pt x="5" y="20"/>
                  </a:cubicBezTo>
                  <a:cubicBezTo>
                    <a:pt x="9" y="20"/>
                    <a:pt x="9" y="20"/>
                    <a:pt x="9" y="20"/>
                  </a:cubicBezTo>
                  <a:cubicBezTo>
                    <a:pt x="9" y="0"/>
                    <a:pt x="9" y="0"/>
                    <a:pt x="9" y="0"/>
                  </a:cubicBezTo>
                  <a:cubicBezTo>
                    <a:pt x="6" y="0"/>
                    <a:pt x="6" y="0"/>
                    <a:pt x="6" y="0"/>
                  </a:cubicBezTo>
                  <a:cubicBezTo>
                    <a:pt x="6" y="1"/>
                    <a:pt x="5" y="2"/>
                    <a:pt x="4"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2462213" y="996951"/>
              <a:ext cx="34925" cy="82550"/>
            </a:xfrm>
            <a:custGeom>
              <a:avLst/>
              <a:gdLst>
                <a:gd name="T0" fmla="*/ 5 w 9"/>
                <a:gd name="T1" fmla="*/ 21 h 21"/>
                <a:gd name="T2" fmla="*/ 9 w 9"/>
                <a:gd name="T3" fmla="*/ 21 h 21"/>
                <a:gd name="T4" fmla="*/ 9 w 9"/>
                <a:gd name="T5" fmla="*/ 0 h 21"/>
                <a:gd name="T6" fmla="*/ 5 w 9"/>
                <a:gd name="T7" fmla="*/ 0 h 21"/>
                <a:gd name="T8" fmla="*/ 3 w 9"/>
                <a:gd name="T9" fmla="*/ 4 h 21"/>
                <a:gd name="T10" fmla="*/ 0 w 9"/>
                <a:gd name="T11" fmla="*/ 6 h 21"/>
                <a:gd name="T12" fmla="*/ 0 w 9"/>
                <a:gd name="T13" fmla="*/ 9 h 21"/>
                <a:gd name="T14" fmla="*/ 5 w 9"/>
                <a:gd name="T15" fmla="*/ 6 h 21"/>
                <a:gd name="T16" fmla="*/ 5 w 9"/>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5" y="21"/>
                  </a:moveTo>
                  <a:cubicBezTo>
                    <a:pt x="9" y="21"/>
                    <a:pt x="9" y="21"/>
                    <a:pt x="9" y="21"/>
                  </a:cubicBezTo>
                  <a:cubicBezTo>
                    <a:pt x="9" y="0"/>
                    <a:pt x="9" y="0"/>
                    <a:pt x="9" y="0"/>
                  </a:cubicBezTo>
                  <a:cubicBezTo>
                    <a:pt x="5" y="0"/>
                    <a:pt x="5" y="0"/>
                    <a:pt x="5" y="0"/>
                  </a:cubicBezTo>
                  <a:cubicBezTo>
                    <a:pt x="5" y="2"/>
                    <a:pt x="4" y="3"/>
                    <a:pt x="3" y="4"/>
                  </a:cubicBezTo>
                  <a:cubicBezTo>
                    <a:pt x="2" y="5"/>
                    <a:pt x="1" y="5"/>
                    <a:pt x="0" y="6"/>
                  </a:cubicBezTo>
                  <a:cubicBezTo>
                    <a:pt x="0" y="9"/>
                    <a:pt x="0" y="9"/>
                    <a:pt x="0" y="9"/>
                  </a:cubicBezTo>
                  <a:cubicBezTo>
                    <a:pt x="2" y="8"/>
                    <a:pt x="3" y="7"/>
                    <a:pt x="5" y="6"/>
                  </a:cubicBezTo>
                  <a:lnTo>
                    <a:pt x="5" y="21"/>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p:cNvSpPr>
              <a:spLocks/>
            </p:cNvSpPr>
            <p:nvPr/>
          </p:nvSpPr>
          <p:spPr bwMode="auto">
            <a:xfrm>
              <a:off x="2268538" y="1100138"/>
              <a:ext cx="39687" cy="82550"/>
            </a:xfrm>
            <a:custGeom>
              <a:avLst/>
              <a:gdLst>
                <a:gd name="T0" fmla="*/ 10 w 10"/>
                <a:gd name="T1" fmla="*/ 21 h 21"/>
                <a:gd name="T2" fmla="*/ 10 w 10"/>
                <a:gd name="T3" fmla="*/ 0 h 21"/>
                <a:gd name="T4" fmla="*/ 6 w 10"/>
                <a:gd name="T5" fmla="*/ 0 h 21"/>
                <a:gd name="T6" fmla="*/ 4 w 10"/>
                <a:gd name="T7" fmla="*/ 3 h 21"/>
                <a:gd name="T8" fmla="*/ 0 w 10"/>
                <a:gd name="T9" fmla="*/ 5 h 21"/>
                <a:gd name="T10" fmla="*/ 0 w 10"/>
                <a:gd name="T11" fmla="*/ 9 h 21"/>
                <a:gd name="T12" fmla="*/ 6 w 10"/>
                <a:gd name="T13" fmla="*/ 6 h 21"/>
                <a:gd name="T14" fmla="*/ 6 w 10"/>
                <a:gd name="T15" fmla="*/ 21 h 21"/>
                <a:gd name="T16" fmla="*/ 10 w 10"/>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21"/>
                  </a:moveTo>
                  <a:cubicBezTo>
                    <a:pt x="10" y="0"/>
                    <a:pt x="10" y="0"/>
                    <a:pt x="10" y="0"/>
                  </a:cubicBezTo>
                  <a:cubicBezTo>
                    <a:pt x="6" y="0"/>
                    <a:pt x="6" y="0"/>
                    <a:pt x="6" y="0"/>
                  </a:cubicBezTo>
                  <a:cubicBezTo>
                    <a:pt x="6" y="1"/>
                    <a:pt x="5" y="2"/>
                    <a:pt x="4" y="3"/>
                  </a:cubicBezTo>
                  <a:cubicBezTo>
                    <a:pt x="3" y="4"/>
                    <a:pt x="2" y="5"/>
                    <a:pt x="0" y="5"/>
                  </a:cubicBezTo>
                  <a:cubicBezTo>
                    <a:pt x="0" y="9"/>
                    <a:pt x="0" y="9"/>
                    <a:pt x="0" y="9"/>
                  </a:cubicBezTo>
                  <a:cubicBezTo>
                    <a:pt x="2" y="8"/>
                    <a:pt x="4" y="7"/>
                    <a:pt x="6" y="6"/>
                  </a:cubicBezTo>
                  <a:cubicBezTo>
                    <a:pt x="6" y="21"/>
                    <a:pt x="6" y="21"/>
                    <a:pt x="6" y="21"/>
                  </a:cubicBezTo>
                  <a:lnTo>
                    <a:pt x="10" y="21"/>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p:cNvSpPr>
              <a:spLocks/>
            </p:cNvSpPr>
            <p:nvPr/>
          </p:nvSpPr>
          <p:spPr bwMode="auto">
            <a:xfrm>
              <a:off x="2335213" y="996951"/>
              <a:ext cx="34925" cy="82550"/>
            </a:xfrm>
            <a:custGeom>
              <a:avLst/>
              <a:gdLst>
                <a:gd name="T0" fmla="*/ 5 w 9"/>
                <a:gd name="T1" fmla="*/ 21 h 21"/>
                <a:gd name="T2" fmla="*/ 9 w 9"/>
                <a:gd name="T3" fmla="*/ 21 h 21"/>
                <a:gd name="T4" fmla="*/ 9 w 9"/>
                <a:gd name="T5" fmla="*/ 0 h 21"/>
                <a:gd name="T6" fmla="*/ 5 w 9"/>
                <a:gd name="T7" fmla="*/ 0 h 21"/>
                <a:gd name="T8" fmla="*/ 3 w 9"/>
                <a:gd name="T9" fmla="*/ 4 h 21"/>
                <a:gd name="T10" fmla="*/ 0 w 9"/>
                <a:gd name="T11" fmla="*/ 6 h 21"/>
                <a:gd name="T12" fmla="*/ 0 w 9"/>
                <a:gd name="T13" fmla="*/ 9 h 21"/>
                <a:gd name="T14" fmla="*/ 5 w 9"/>
                <a:gd name="T15" fmla="*/ 6 h 21"/>
                <a:gd name="T16" fmla="*/ 5 w 9"/>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5" y="21"/>
                  </a:moveTo>
                  <a:cubicBezTo>
                    <a:pt x="9" y="21"/>
                    <a:pt x="9" y="21"/>
                    <a:pt x="9" y="21"/>
                  </a:cubicBezTo>
                  <a:cubicBezTo>
                    <a:pt x="9" y="0"/>
                    <a:pt x="9" y="0"/>
                    <a:pt x="9" y="0"/>
                  </a:cubicBezTo>
                  <a:cubicBezTo>
                    <a:pt x="5" y="0"/>
                    <a:pt x="5" y="0"/>
                    <a:pt x="5" y="0"/>
                  </a:cubicBezTo>
                  <a:cubicBezTo>
                    <a:pt x="5" y="2"/>
                    <a:pt x="4" y="3"/>
                    <a:pt x="3" y="4"/>
                  </a:cubicBezTo>
                  <a:cubicBezTo>
                    <a:pt x="2" y="5"/>
                    <a:pt x="1" y="5"/>
                    <a:pt x="0" y="6"/>
                  </a:cubicBezTo>
                  <a:cubicBezTo>
                    <a:pt x="0" y="9"/>
                    <a:pt x="0" y="9"/>
                    <a:pt x="0" y="9"/>
                  </a:cubicBezTo>
                  <a:cubicBezTo>
                    <a:pt x="1" y="8"/>
                    <a:pt x="3" y="7"/>
                    <a:pt x="5" y="6"/>
                  </a:cubicBezTo>
                  <a:lnTo>
                    <a:pt x="5" y="21"/>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p:cNvSpPr>
              <a:spLocks noEditPoints="1"/>
            </p:cNvSpPr>
            <p:nvPr/>
          </p:nvSpPr>
          <p:spPr bwMode="auto">
            <a:xfrm>
              <a:off x="2263775" y="996951"/>
              <a:ext cx="55562" cy="82550"/>
            </a:xfrm>
            <a:custGeom>
              <a:avLst/>
              <a:gdLst>
                <a:gd name="T0" fmla="*/ 7 w 14"/>
                <a:gd name="T1" fmla="*/ 21 h 21"/>
                <a:gd name="T2" fmla="*/ 12 w 14"/>
                <a:gd name="T3" fmla="*/ 19 h 21"/>
                <a:gd name="T4" fmla="*/ 14 w 14"/>
                <a:gd name="T5" fmla="*/ 11 h 21"/>
                <a:gd name="T6" fmla="*/ 12 w 14"/>
                <a:gd name="T7" fmla="*/ 2 h 21"/>
                <a:gd name="T8" fmla="*/ 7 w 14"/>
                <a:gd name="T9" fmla="*/ 0 h 21"/>
                <a:gd name="T10" fmla="*/ 2 w 14"/>
                <a:gd name="T11" fmla="*/ 2 h 21"/>
                <a:gd name="T12" fmla="*/ 0 w 14"/>
                <a:gd name="T13" fmla="*/ 11 h 21"/>
                <a:gd name="T14" fmla="*/ 2 w 14"/>
                <a:gd name="T15" fmla="*/ 19 h 21"/>
                <a:gd name="T16" fmla="*/ 7 w 14"/>
                <a:gd name="T17" fmla="*/ 21 h 21"/>
                <a:gd name="T18" fmla="*/ 5 w 14"/>
                <a:gd name="T19" fmla="*/ 6 h 21"/>
                <a:gd name="T20" fmla="*/ 6 w 14"/>
                <a:gd name="T21" fmla="*/ 4 h 21"/>
                <a:gd name="T22" fmla="*/ 7 w 14"/>
                <a:gd name="T23" fmla="*/ 4 h 21"/>
                <a:gd name="T24" fmla="*/ 8 w 14"/>
                <a:gd name="T25" fmla="*/ 4 h 21"/>
                <a:gd name="T26" fmla="*/ 9 w 14"/>
                <a:gd name="T27" fmla="*/ 6 h 21"/>
                <a:gd name="T28" fmla="*/ 10 w 14"/>
                <a:gd name="T29" fmla="*/ 11 h 21"/>
                <a:gd name="T30" fmla="*/ 9 w 14"/>
                <a:gd name="T31" fmla="*/ 16 h 21"/>
                <a:gd name="T32" fmla="*/ 8 w 14"/>
                <a:gd name="T33" fmla="*/ 18 h 21"/>
                <a:gd name="T34" fmla="*/ 7 w 14"/>
                <a:gd name="T35" fmla="*/ 18 h 21"/>
                <a:gd name="T36" fmla="*/ 6 w 14"/>
                <a:gd name="T37" fmla="*/ 18 h 21"/>
                <a:gd name="T38" fmla="*/ 5 w 14"/>
                <a:gd name="T39" fmla="*/ 16 h 21"/>
                <a:gd name="T40" fmla="*/ 5 w 14"/>
                <a:gd name="T41" fmla="*/ 11 h 21"/>
                <a:gd name="T42" fmla="*/ 5 w 14"/>
                <a:gd name="T4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1">
                  <a:moveTo>
                    <a:pt x="7" y="21"/>
                  </a:moveTo>
                  <a:cubicBezTo>
                    <a:pt x="9" y="21"/>
                    <a:pt x="11" y="21"/>
                    <a:pt x="12" y="19"/>
                  </a:cubicBezTo>
                  <a:cubicBezTo>
                    <a:pt x="13" y="18"/>
                    <a:pt x="14" y="15"/>
                    <a:pt x="14" y="11"/>
                  </a:cubicBezTo>
                  <a:cubicBezTo>
                    <a:pt x="14" y="7"/>
                    <a:pt x="13" y="4"/>
                    <a:pt x="12" y="2"/>
                  </a:cubicBezTo>
                  <a:cubicBezTo>
                    <a:pt x="11" y="1"/>
                    <a:pt x="9" y="0"/>
                    <a:pt x="7" y="0"/>
                  </a:cubicBezTo>
                  <a:cubicBezTo>
                    <a:pt x="5" y="0"/>
                    <a:pt x="4" y="1"/>
                    <a:pt x="2" y="2"/>
                  </a:cubicBezTo>
                  <a:cubicBezTo>
                    <a:pt x="1" y="4"/>
                    <a:pt x="0" y="7"/>
                    <a:pt x="0" y="11"/>
                  </a:cubicBezTo>
                  <a:cubicBezTo>
                    <a:pt x="0" y="15"/>
                    <a:pt x="1" y="18"/>
                    <a:pt x="2" y="19"/>
                  </a:cubicBezTo>
                  <a:cubicBezTo>
                    <a:pt x="3" y="21"/>
                    <a:pt x="5" y="21"/>
                    <a:pt x="7" y="21"/>
                  </a:cubicBezTo>
                  <a:close/>
                  <a:moveTo>
                    <a:pt x="5" y="6"/>
                  </a:moveTo>
                  <a:cubicBezTo>
                    <a:pt x="5" y="5"/>
                    <a:pt x="5" y="4"/>
                    <a:pt x="6" y="4"/>
                  </a:cubicBezTo>
                  <a:cubicBezTo>
                    <a:pt x="6" y="4"/>
                    <a:pt x="7" y="4"/>
                    <a:pt x="7" y="4"/>
                  </a:cubicBezTo>
                  <a:cubicBezTo>
                    <a:pt x="8" y="4"/>
                    <a:pt x="8" y="4"/>
                    <a:pt x="8" y="4"/>
                  </a:cubicBezTo>
                  <a:cubicBezTo>
                    <a:pt x="9" y="4"/>
                    <a:pt x="9" y="5"/>
                    <a:pt x="9" y="6"/>
                  </a:cubicBezTo>
                  <a:cubicBezTo>
                    <a:pt x="10" y="7"/>
                    <a:pt x="10" y="8"/>
                    <a:pt x="10" y="11"/>
                  </a:cubicBezTo>
                  <a:cubicBezTo>
                    <a:pt x="10" y="13"/>
                    <a:pt x="10" y="15"/>
                    <a:pt x="9" y="16"/>
                  </a:cubicBezTo>
                  <a:cubicBezTo>
                    <a:pt x="9" y="17"/>
                    <a:pt x="9" y="17"/>
                    <a:pt x="8" y="18"/>
                  </a:cubicBezTo>
                  <a:cubicBezTo>
                    <a:pt x="8" y="18"/>
                    <a:pt x="8" y="18"/>
                    <a:pt x="7" y="18"/>
                  </a:cubicBezTo>
                  <a:cubicBezTo>
                    <a:pt x="7" y="18"/>
                    <a:pt x="6" y="18"/>
                    <a:pt x="6" y="18"/>
                  </a:cubicBezTo>
                  <a:cubicBezTo>
                    <a:pt x="5" y="17"/>
                    <a:pt x="5" y="17"/>
                    <a:pt x="5" y="16"/>
                  </a:cubicBezTo>
                  <a:cubicBezTo>
                    <a:pt x="5" y="15"/>
                    <a:pt x="5" y="13"/>
                    <a:pt x="5" y="11"/>
                  </a:cubicBezTo>
                  <a:cubicBezTo>
                    <a:pt x="5" y="8"/>
                    <a:pt x="5" y="7"/>
                    <a:pt x="5" y="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p:cNvSpPr>
              <a:spLocks noEditPoints="1"/>
            </p:cNvSpPr>
            <p:nvPr/>
          </p:nvSpPr>
          <p:spPr bwMode="auto">
            <a:xfrm>
              <a:off x="2454275" y="1201738"/>
              <a:ext cx="50800" cy="84138"/>
            </a:xfrm>
            <a:custGeom>
              <a:avLst/>
              <a:gdLst>
                <a:gd name="T0" fmla="*/ 6 w 13"/>
                <a:gd name="T1" fmla="*/ 0 h 21"/>
                <a:gd name="T2" fmla="*/ 2 w 13"/>
                <a:gd name="T3" fmla="*/ 2 h 21"/>
                <a:gd name="T4" fmla="*/ 0 w 13"/>
                <a:gd name="T5" fmla="*/ 10 h 21"/>
                <a:gd name="T6" fmla="*/ 2 w 13"/>
                <a:gd name="T7" fmla="*/ 18 h 21"/>
                <a:gd name="T8" fmla="*/ 6 w 13"/>
                <a:gd name="T9" fmla="*/ 21 h 21"/>
                <a:gd name="T10" fmla="*/ 11 w 13"/>
                <a:gd name="T11" fmla="*/ 19 h 21"/>
                <a:gd name="T12" fmla="*/ 13 w 13"/>
                <a:gd name="T13" fmla="*/ 10 h 21"/>
                <a:gd name="T14" fmla="*/ 11 w 13"/>
                <a:gd name="T15" fmla="*/ 2 h 21"/>
                <a:gd name="T16" fmla="*/ 6 w 13"/>
                <a:gd name="T17" fmla="*/ 0 h 21"/>
                <a:gd name="T18" fmla="*/ 9 w 13"/>
                <a:gd name="T19" fmla="*/ 15 h 21"/>
                <a:gd name="T20" fmla="*/ 8 w 13"/>
                <a:gd name="T21" fmla="*/ 17 h 21"/>
                <a:gd name="T22" fmla="*/ 6 w 13"/>
                <a:gd name="T23" fmla="*/ 17 h 21"/>
                <a:gd name="T24" fmla="*/ 5 w 13"/>
                <a:gd name="T25" fmla="*/ 17 h 21"/>
                <a:gd name="T26" fmla="*/ 4 w 13"/>
                <a:gd name="T27" fmla="*/ 15 h 21"/>
                <a:gd name="T28" fmla="*/ 4 w 13"/>
                <a:gd name="T29" fmla="*/ 10 h 21"/>
                <a:gd name="T30" fmla="*/ 4 w 13"/>
                <a:gd name="T31" fmla="*/ 5 h 21"/>
                <a:gd name="T32" fmla="*/ 5 w 13"/>
                <a:gd name="T33" fmla="*/ 3 h 21"/>
                <a:gd name="T34" fmla="*/ 6 w 13"/>
                <a:gd name="T35" fmla="*/ 3 h 21"/>
                <a:gd name="T36" fmla="*/ 8 w 13"/>
                <a:gd name="T37" fmla="*/ 3 h 21"/>
                <a:gd name="T38" fmla="*/ 9 w 13"/>
                <a:gd name="T39" fmla="*/ 5 h 21"/>
                <a:gd name="T40" fmla="*/ 9 w 13"/>
                <a:gd name="T41" fmla="*/ 10 h 21"/>
                <a:gd name="T42" fmla="*/ 9 w 13"/>
                <a:gd name="T4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21">
                  <a:moveTo>
                    <a:pt x="6" y="0"/>
                  </a:moveTo>
                  <a:cubicBezTo>
                    <a:pt x="4" y="0"/>
                    <a:pt x="3" y="0"/>
                    <a:pt x="2" y="2"/>
                  </a:cubicBezTo>
                  <a:cubicBezTo>
                    <a:pt x="0" y="3"/>
                    <a:pt x="0" y="6"/>
                    <a:pt x="0" y="10"/>
                  </a:cubicBezTo>
                  <a:cubicBezTo>
                    <a:pt x="0" y="14"/>
                    <a:pt x="0" y="17"/>
                    <a:pt x="2" y="18"/>
                  </a:cubicBezTo>
                  <a:cubicBezTo>
                    <a:pt x="3" y="20"/>
                    <a:pt x="4" y="21"/>
                    <a:pt x="6" y="21"/>
                  </a:cubicBezTo>
                  <a:cubicBezTo>
                    <a:pt x="8" y="21"/>
                    <a:pt x="10" y="20"/>
                    <a:pt x="11" y="19"/>
                  </a:cubicBezTo>
                  <a:cubicBezTo>
                    <a:pt x="12" y="17"/>
                    <a:pt x="13" y="14"/>
                    <a:pt x="13" y="10"/>
                  </a:cubicBezTo>
                  <a:cubicBezTo>
                    <a:pt x="13" y="6"/>
                    <a:pt x="12" y="3"/>
                    <a:pt x="11" y="2"/>
                  </a:cubicBezTo>
                  <a:cubicBezTo>
                    <a:pt x="10" y="0"/>
                    <a:pt x="8" y="0"/>
                    <a:pt x="6" y="0"/>
                  </a:cubicBezTo>
                  <a:close/>
                  <a:moveTo>
                    <a:pt x="9" y="15"/>
                  </a:moveTo>
                  <a:cubicBezTo>
                    <a:pt x="8" y="16"/>
                    <a:pt x="8" y="17"/>
                    <a:pt x="8" y="17"/>
                  </a:cubicBezTo>
                  <a:cubicBezTo>
                    <a:pt x="7" y="17"/>
                    <a:pt x="7" y="17"/>
                    <a:pt x="6" y="17"/>
                  </a:cubicBezTo>
                  <a:cubicBezTo>
                    <a:pt x="6" y="17"/>
                    <a:pt x="6" y="17"/>
                    <a:pt x="5" y="17"/>
                  </a:cubicBezTo>
                  <a:cubicBezTo>
                    <a:pt x="5" y="17"/>
                    <a:pt x="5" y="16"/>
                    <a:pt x="4" y="15"/>
                  </a:cubicBezTo>
                  <a:cubicBezTo>
                    <a:pt x="4" y="14"/>
                    <a:pt x="4" y="13"/>
                    <a:pt x="4" y="10"/>
                  </a:cubicBezTo>
                  <a:cubicBezTo>
                    <a:pt x="4" y="8"/>
                    <a:pt x="4" y="6"/>
                    <a:pt x="4" y="5"/>
                  </a:cubicBezTo>
                  <a:cubicBezTo>
                    <a:pt x="5" y="4"/>
                    <a:pt x="5" y="4"/>
                    <a:pt x="5" y="3"/>
                  </a:cubicBezTo>
                  <a:cubicBezTo>
                    <a:pt x="6" y="3"/>
                    <a:pt x="6" y="3"/>
                    <a:pt x="6" y="3"/>
                  </a:cubicBezTo>
                  <a:cubicBezTo>
                    <a:pt x="7" y="3"/>
                    <a:pt x="7" y="3"/>
                    <a:pt x="8" y="3"/>
                  </a:cubicBezTo>
                  <a:cubicBezTo>
                    <a:pt x="8" y="4"/>
                    <a:pt x="8" y="4"/>
                    <a:pt x="9" y="5"/>
                  </a:cubicBezTo>
                  <a:cubicBezTo>
                    <a:pt x="9" y="6"/>
                    <a:pt x="9" y="8"/>
                    <a:pt x="9" y="10"/>
                  </a:cubicBezTo>
                  <a:cubicBezTo>
                    <a:pt x="9" y="13"/>
                    <a:pt x="9" y="14"/>
                    <a:pt x="9"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p:cNvSpPr>
              <a:spLocks noEditPoints="1"/>
            </p:cNvSpPr>
            <p:nvPr/>
          </p:nvSpPr>
          <p:spPr bwMode="auto">
            <a:xfrm>
              <a:off x="2393950" y="996951"/>
              <a:ext cx="52387" cy="82550"/>
            </a:xfrm>
            <a:custGeom>
              <a:avLst/>
              <a:gdLst>
                <a:gd name="T0" fmla="*/ 6 w 13"/>
                <a:gd name="T1" fmla="*/ 0 h 21"/>
                <a:gd name="T2" fmla="*/ 2 w 13"/>
                <a:gd name="T3" fmla="*/ 2 h 21"/>
                <a:gd name="T4" fmla="*/ 0 w 13"/>
                <a:gd name="T5" fmla="*/ 11 h 21"/>
                <a:gd name="T6" fmla="*/ 1 w 13"/>
                <a:gd name="T7" fmla="*/ 19 h 21"/>
                <a:gd name="T8" fmla="*/ 6 w 13"/>
                <a:gd name="T9" fmla="*/ 21 h 21"/>
                <a:gd name="T10" fmla="*/ 11 w 13"/>
                <a:gd name="T11" fmla="*/ 19 h 21"/>
                <a:gd name="T12" fmla="*/ 13 w 13"/>
                <a:gd name="T13" fmla="*/ 11 h 21"/>
                <a:gd name="T14" fmla="*/ 11 w 13"/>
                <a:gd name="T15" fmla="*/ 2 h 21"/>
                <a:gd name="T16" fmla="*/ 6 w 13"/>
                <a:gd name="T17" fmla="*/ 0 h 21"/>
                <a:gd name="T18" fmla="*/ 8 w 13"/>
                <a:gd name="T19" fmla="*/ 16 h 21"/>
                <a:gd name="T20" fmla="*/ 7 w 13"/>
                <a:gd name="T21" fmla="*/ 18 h 21"/>
                <a:gd name="T22" fmla="*/ 6 w 13"/>
                <a:gd name="T23" fmla="*/ 18 h 21"/>
                <a:gd name="T24" fmla="*/ 5 w 13"/>
                <a:gd name="T25" fmla="*/ 18 h 21"/>
                <a:gd name="T26" fmla="*/ 4 w 13"/>
                <a:gd name="T27" fmla="*/ 16 h 21"/>
                <a:gd name="T28" fmla="*/ 4 w 13"/>
                <a:gd name="T29" fmla="*/ 11 h 21"/>
                <a:gd name="T30" fmla="*/ 4 w 13"/>
                <a:gd name="T31" fmla="*/ 6 h 21"/>
                <a:gd name="T32" fmla="*/ 5 w 13"/>
                <a:gd name="T33" fmla="*/ 4 h 21"/>
                <a:gd name="T34" fmla="*/ 6 w 13"/>
                <a:gd name="T35" fmla="*/ 4 h 21"/>
                <a:gd name="T36" fmla="*/ 7 w 13"/>
                <a:gd name="T37" fmla="*/ 4 h 21"/>
                <a:gd name="T38" fmla="*/ 8 w 13"/>
                <a:gd name="T39" fmla="*/ 6 h 21"/>
                <a:gd name="T40" fmla="*/ 9 w 13"/>
                <a:gd name="T41" fmla="*/ 11 h 21"/>
                <a:gd name="T42" fmla="*/ 8 w 13"/>
                <a:gd name="T4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21">
                  <a:moveTo>
                    <a:pt x="6" y="0"/>
                  </a:moveTo>
                  <a:cubicBezTo>
                    <a:pt x="4" y="0"/>
                    <a:pt x="3" y="1"/>
                    <a:pt x="2" y="2"/>
                  </a:cubicBezTo>
                  <a:cubicBezTo>
                    <a:pt x="0" y="4"/>
                    <a:pt x="0" y="7"/>
                    <a:pt x="0" y="11"/>
                  </a:cubicBezTo>
                  <a:cubicBezTo>
                    <a:pt x="0" y="15"/>
                    <a:pt x="0" y="18"/>
                    <a:pt x="1" y="19"/>
                  </a:cubicBezTo>
                  <a:cubicBezTo>
                    <a:pt x="3" y="21"/>
                    <a:pt x="4" y="21"/>
                    <a:pt x="6" y="21"/>
                  </a:cubicBezTo>
                  <a:cubicBezTo>
                    <a:pt x="8" y="21"/>
                    <a:pt x="10" y="21"/>
                    <a:pt x="11" y="19"/>
                  </a:cubicBezTo>
                  <a:cubicBezTo>
                    <a:pt x="12" y="18"/>
                    <a:pt x="13" y="15"/>
                    <a:pt x="13" y="11"/>
                  </a:cubicBezTo>
                  <a:cubicBezTo>
                    <a:pt x="13" y="7"/>
                    <a:pt x="12" y="4"/>
                    <a:pt x="11" y="2"/>
                  </a:cubicBezTo>
                  <a:cubicBezTo>
                    <a:pt x="10" y="1"/>
                    <a:pt x="8" y="0"/>
                    <a:pt x="6" y="0"/>
                  </a:cubicBezTo>
                  <a:close/>
                  <a:moveTo>
                    <a:pt x="8" y="16"/>
                  </a:moveTo>
                  <a:cubicBezTo>
                    <a:pt x="8" y="17"/>
                    <a:pt x="8" y="17"/>
                    <a:pt x="7" y="18"/>
                  </a:cubicBezTo>
                  <a:cubicBezTo>
                    <a:pt x="7" y="18"/>
                    <a:pt x="7" y="18"/>
                    <a:pt x="6" y="18"/>
                  </a:cubicBezTo>
                  <a:cubicBezTo>
                    <a:pt x="6" y="18"/>
                    <a:pt x="5" y="18"/>
                    <a:pt x="5" y="18"/>
                  </a:cubicBezTo>
                  <a:cubicBezTo>
                    <a:pt x="5" y="17"/>
                    <a:pt x="4" y="17"/>
                    <a:pt x="4" y="16"/>
                  </a:cubicBezTo>
                  <a:cubicBezTo>
                    <a:pt x="4" y="15"/>
                    <a:pt x="4" y="13"/>
                    <a:pt x="4" y="11"/>
                  </a:cubicBezTo>
                  <a:cubicBezTo>
                    <a:pt x="4" y="8"/>
                    <a:pt x="4" y="7"/>
                    <a:pt x="4" y="6"/>
                  </a:cubicBezTo>
                  <a:cubicBezTo>
                    <a:pt x="4" y="5"/>
                    <a:pt x="5" y="4"/>
                    <a:pt x="5" y="4"/>
                  </a:cubicBezTo>
                  <a:cubicBezTo>
                    <a:pt x="5" y="4"/>
                    <a:pt x="6" y="4"/>
                    <a:pt x="6" y="4"/>
                  </a:cubicBezTo>
                  <a:cubicBezTo>
                    <a:pt x="7" y="4"/>
                    <a:pt x="7" y="4"/>
                    <a:pt x="7" y="4"/>
                  </a:cubicBezTo>
                  <a:cubicBezTo>
                    <a:pt x="8" y="4"/>
                    <a:pt x="8" y="5"/>
                    <a:pt x="8" y="6"/>
                  </a:cubicBezTo>
                  <a:cubicBezTo>
                    <a:pt x="9" y="7"/>
                    <a:pt x="9" y="8"/>
                    <a:pt x="9" y="11"/>
                  </a:cubicBezTo>
                  <a:cubicBezTo>
                    <a:pt x="9" y="13"/>
                    <a:pt x="9" y="15"/>
                    <a:pt x="8" y="1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p:cNvSpPr>
              <a:spLocks/>
            </p:cNvSpPr>
            <p:nvPr/>
          </p:nvSpPr>
          <p:spPr bwMode="auto">
            <a:xfrm>
              <a:off x="2398713" y="1100138"/>
              <a:ext cx="34925" cy="82550"/>
            </a:xfrm>
            <a:custGeom>
              <a:avLst/>
              <a:gdLst>
                <a:gd name="T0" fmla="*/ 3 w 9"/>
                <a:gd name="T1" fmla="*/ 3 h 21"/>
                <a:gd name="T2" fmla="*/ 0 w 9"/>
                <a:gd name="T3" fmla="*/ 5 h 21"/>
                <a:gd name="T4" fmla="*/ 0 w 9"/>
                <a:gd name="T5" fmla="*/ 9 h 21"/>
                <a:gd name="T6" fmla="*/ 5 w 9"/>
                <a:gd name="T7" fmla="*/ 6 h 21"/>
                <a:gd name="T8" fmla="*/ 5 w 9"/>
                <a:gd name="T9" fmla="*/ 21 h 21"/>
                <a:gd name="T10" fmla="*/ 9 w 9"/>
                <a:gd name="T11" fmla="*/ 21 h 21"/>
                <a:gd name="T12" fmla="*/ 9 w 9"/>
                <a:gd name="T13" fmla="*/ 0 h 21"/>
                <a:gd name="T14" fmla="*/ 5 w 9"/>
                <a:gd name="T15" fmla="*/ 0 h 21"/>
                <a:gd name="T16" fmla="*/ 3 w 9"/>
                <a:gd name="T17"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3" y="3"/>
                  </a:moveTo>
                  <a:cubicBezTo>
                    <a:pt x="2" y="4"/>
                    <a:pt x="1" y="5"/>
                    <a:pt x="0" y="5"/>
                  </a:cubicBezTo>
                  <a:cubicBezTo>
                    <a:pt x="0" y="9"/>
                    <a:pt x="0" y="9"/>
                    <a:pt x="0" y="9"/>
                  </a:cubicBezTo>
                  <a:cubicBezTo>
                    <a:pt x="2" y="8"/>
                    <a:pt x="3" y="7"/>
                    <a:pt x="5" y="6"/>
                  </a:cubicBezTo>
                  <a:cubicBezTo>
                    <a:pt x="5" y="21"/>
                    <a:pt x="5" y="21"/>
                    <a:pt x="5" y="21"/>
                  </a:cubicBezTo>
                  <a:cubicBezTo>
                    <a:pt x="9" y="21"/>
                    <a:pt x="9" y="21"/>
                    <a:pt x="9" y="21"/>
                  </a:cubicBezTo>
                  <a:cubicBezTo>
                    <a:pt x="9" y="0"/>
                    <a:pt x="9" y="0"/>
                    <a:pt x="9" y="0"/>
                  </a:cubicBezTo>
                  <a:cubicBezTo>
                    <a:pt x="5" y="0"/>
                    <a:pt x="5" y="0"/>
                    <a:pt x="5" y="0"/>
                  </a:cubicBezTo>
                  <a:cubicBezTo>
                    <a:pt x="5" y="1"/>
                    <a:pt x="4" y="2"/>
                    <a:pt x="3"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p:cNvSpPr>
              <a:spLocks noEditPoints="1"/>
            </p:cNvSpPr>
            <p:nvPr/>
          </p:nvSpPr>
          <p:spPr bwMode="auto">
            <a:xfrm>
              <a:off x="2457450" y="1100138"/>
              <a:ext cx="50800" cy="82550"/>
            </a:xfrm>
            <a:custGeom>
              <a:avLst/>
              <a:gdLst>
                <a:gd name="T0" fmla="*/ 6 w 13"/>
                <a:gd name="T1" fmla="*/ 0 h 21"/>
                <a:gd name="T2" fmla="*/ 2 w 13"/>
                <a:gd name="T3" fmla="*/ 2 h 21"/>
                <a:gd name="T4" fmla="*/ 0 w 13"/>
                <a:gd name="T5" fmla="*/ 10 h 21"/>
                <a:gd name="T6" fmla="*/ 1 w 13"/>
                <a:gd name="T7" fmla="*/ 19 h 21"/>
                <a:gd name="T8" fmla="*/ 6 w 13"/>
                <a:gd name="T9" fmla="*/ 21 h 21"/>
                <a:gd name="T10" fmla="*/ 11 w 13"/>
                <a:gd name="T11" fmla="*/ 19 h 21"/>
                <a:gd name="T12" fmla="*/ 13 w 13"/>
                <a:gd name="T13" fmla="*/ 10 h 21"/>
                <a:gd name="T14" fmla="*/ 11 w 13"/>
                <a:gd name="T15" fmla="*/ 2 h 21"/>
                <a:gd name="T16" fmla="*/ 6 w 13"/>
                <a:gd name="T17" fmla="*/ 0 h 21"/>
                <a:gd name="T18" fmla="*/ 8 w 13"/>
                <a:gd name="T19" fmla="*/ 16 h 21"/>
                <a:gd name="T20" fmla="*/ 8 w 13"/>
                <a:gd name="T21" fmla="*/ 17 h 21"/>
                <a:gd name="T22" fmla="*/ 6 w 13"/>
                <a:gd name="T23" fmla="*/ 18 h 21"/>
                <a:gd name="T24" fmla="*/ 5 w 13"/>
                <a:gd name="T25" fmla="*/ 17 h 21"/>
                <a:gd name="T26" fmla="*/ 4 w 13"/>
                <a:gd name="T27" fmla="*/ 15 h 21"/>
                <a:gd name="T28" fmla="*/ 4 w 13"/>
                <a:gd name="T29" fmla="*/ 10 h 21"/>
                <a:gd name="T30" fmla="*/ 4 w 13"/>
                <a:gd name="T31" fmla="*/ 5 h 21"/>
                <a:gd name="T32" fmla="*/ 5 w 13"/>
                <a:gd name="T33" fmla="*/ 4 h 21"/>
                <a:gd name="T34" fmla="*/ 6 w 13"/>
                <a:gd name="T35" fmla="*/ 3 h 21"/>
                <a:gd name="T36" fmla="*/ 8 w 13"/>
                <a:gd name="T37" fmla="*/ 4 h 21"/>
                <a:gd name="T38" fmla="*/ 8 w 13"/>
                <a:gd name="T39" fmla="*/ 6 h 21"/>
                <a:gd name="T40" fmla="*/ 9 w 13"/>
                <a:gd name="T41" fmla="*/ 10 h 21"/>
                <a:gd name="T42" fmla="*/ 8 w 13"/>
                <a:gd name="T4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21">
                  <a:moveTo>
                    <a:pt x="6" y="0"/>
                  </a:moveTo>
                  <a:cubicBezTo>
                    <a:pt x="4" y="0"/>
                    <a:pt x="3" y="1"/>
                    <a:pt x="2" y="2"/>
                  </a:cubicBezTo>
                  <a:cubicBezTo>
                    <a:pt x="0" y="4"/>
                    <a:pt x="0" y="7"/>
                    <a:pt x="0" y="10"/>
                  </a:cubicBezTo>
                  <a:cubicBezTo>
                    <a:pt x="0" y="14"/>
                    <a:pt x="0" y="17"/>
                    <a:pt x="1" y="19"/>
                  </a:cubicBezTo>
                  <a:cubicBezTo>
                    <a:pt x="3" y="20"/>
                    <a:pt x="4" y="21"/>
                    <a:pt x="6" y="21"/>
                  </a:cubicBezTo>
                  <a:cubicBezTo>
                    <a:pt x="8" y="21"/>
                    <a:pt x="10" y="20"/>
                    <a:pt x="11" y="19"/>
                  </a:cubicBezTo>
                  <a:cubicBezTo>
                    <a:pt x="12" y="17"/>
                    <a:pt x="13" y="14"/>
                    <a:pt x="13" y="10"/>
                  </a:cubicBezTo>
                  <a:cubicBezTo>
                    <a:pt x="13" y="7"/>
                    <a:pt x="12" y="4"/>
                    <a:pt x="11" y="2"/>
                  </a:cubicBezTo>
                  <a:cubicBezTo>
                    <a:pt x="10" y="1"/>
                    <a:pt x="8" y="0"/>
                    <a:pt x="6" y="0"/>
                  </a:cubicBezTo>
                  <a:close/>
                  <a:moveTo>
                    <a:pt x="8" y="16"/>
                  </a:moveTo>
                  <a:cubicBezTo>
                    <a:pt x="8" y="16"/>
                    <a:pt x="8" y="17"/>
                    <a:pt x="8" y="17"/>
                  </a:cubicBezTo>
                  <a:cubicBezTo>
                    <a:pt x="7" y="18"/>
                    <a:pt x="7" y="18"/>
                    <a:pt x="6" y="18"/>
                  </a:cubicBezTo>
                  <a:cubicBezTo>
                    <a:pt x="6" y="18"/>
                    <a:pt x="5" y="18"/>
                    <a:pt x="5" y="17"/>
                  </a:cubicBezTo>
                  <a:cubicBezTo>
                    <a:pt x="5" y="17"/>
                    <a:pt x="4" y="16"/>
                    <a:pt x="4" y="15"/>
                  </a:cubicBezTo>
                  <a:cubicBezTo>
                    <a:pt x="4" y="15"/>
                    <a:pt x="4" y="13"/>
                    <a:pt x="4" y="10"/>
                  </a:cubicBezTo>
                  <a:cubicBezTo>
                    <a:pt x="4" y="8"/>
                    <a:pt x="4" y="6"/>
                    <a:pt x="4" y="5"/>
                  </a:cubicBezTo>
                  <a:cubicBezTo>
                    <a:pt x="4" y="5"/>
                    <a:pt x="5" y="4"/>
                    <a:pt x="5" y="4"/>
                  </a:cubicBezTo>
                  <a:cubicBezTo>
                    <a:pt x="5" y="3"/>
                    <a:pt x="6" y="3"/>
                    <a:pt x="6" y="3"/>
                  </a:cubicBezTo>
                  <a:cubicBezTo>
                    <a:pt x="7" y="3"/>
                    <a:pt x="7" y="3"/>
                    <a:pt x="8" y="4"/>
                  </a:cubicBezTo>
                  <a:cubicBezTo>
                    <a:pt x="8" y="4"/>
                    <a:pt x="8" y="5"/>
                    <a:pt x="8" y="6"/>
                  </a:cubicBezTo>
                  <a:cubicBezTo>
                    <a:pt x="9" y="6"/>
                    <a:pt x="9" y="8"/>
                    <a:pt x="9" y="10"/>
                  </a:cubicBezTo>
                  <a:cubicBezTo>
                    <a:pt x="9" y="13"/>
                    <a:pt x="9" y="15"/>
                    <a:pt x="8" y="1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5755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 :Data Preparation (2/4)</a:t>
            </a: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10" y="6521648"/>
            <a:ext cx="2650084"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Understanding Data</a:t>
            </a:r>
            <a:endParaRPr lang="en-US" sz="11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endParaRPr>
          </a:p>
        </p:txBody>
      </p:sp>
      <p:sp>
        <p:nvSpPr>
          <p:cNvPr id="26" name="TextBox 25"/>
          <p:cNvSpPr txBox="1"/>
          <p:nvPr/>
        </p:nvSpPr>
        <p:spPr>
          <a:xfrm>
            <a:off x="250823" y="422140"/>
            <a:ext cx="11552237" cy="6093976"/>
          </a:xfrm>
          <a:prstGeom prst="rect">
            <a:avLst/>
          </a:prstGeom>
          <a:noFill/>
        </p:spPr>
        <p:txBody>
          <a:bodyPr wrap="square" rtlCol="0">
            <a:spAutoFit/>
          </a:bodyPr>
          <a:lstStyle/>
          <a:p>
            <a:pPr marL="342900" indent="-342900">
              <a:lnSpc>
                <a:spcPct val="150000"/>
              </a:lnSpc>
              <a:buFontTx/>
              <a:buAutoNum type="arabicPeriod"/>
            </a:pPr>
            <a:r>
              <a:rPr lang="en-US" sz="1200" dirty="0">
                <a:cs typeface="Arial" panose="020B0604020202020204" pitchFamily="34" charset="0"/>
              </a:rPr>
              <a:t>Load required Libraries (ggplot2,dplyr,cowplot,gdata,tidyr,MASS,car) </a:t>
            </a:r>
          </a:p>
          <a:p>
            <a:pPr marL="342900" indent="-342900">
              <a:lnSpc>
                <a:spcPct val="150000"/>
              </a:lnSpc>
              <a:buFontTx/>
              <a:buAutoNum type="arabicPeriod"/>
            </a:pPr>
            <a:r>
              <a:rPr lang="en-US" sz="1200" b="1" i="1" dirty="0" err="1">
                <a:latin typeface="+mj-lt"/>
                <a:cs typeface="Arial" panose="020B0604020202020204" pitchFamily="34" charset="0"/>
              </a:rPr>
              <a:t>product_List</a:t>
            </a:r>
            <a:r>
              <a:rPr lang="en-US" sz="1200" dirty="0">
                <a:latin typeface="+mj-lt"/>
                <a:cs typeface="Arial" panose="020B0604020202020204" pitchFamily="34" charset="0"/>
              </a:rPr>
              <a:t> table has no name for the vertical of product. A new name will be introduced</a:t>
            </a:r>
          </a:p>
          <a:p>
            <a:pPr marL="342900" indent="-342900">
              <a:lnSpc>
                <a:spcPct val="150000"/>
              </a:lnSpc>
              <a:buFontTx/>
              <a:buAutoNum type="arabicPeriod"/>
            </a:pPr>
            <a:r>
              <a:rPr lang="en-US" sz="1200" dirty="0">
                <a:cs typeface="Arial" panose="020B0604020202020204" pitchFamily="34" charset="0"/>
              </a:rPr>
              <a:t>Missing values in </a:t>
            </a:r>
            <a:r>
              <a:rPr lang="en-US" sz="1200" b="1" i="1" dirty="0" err="1">
                <a:cs typeface="Arial" panose="020B0604020202020204" pitchFamily="34" charset="0"/>
              </a:rPr>
              <a:t>media_info</a:t>
            </a:r>
            <a:r>
              <a:rPr lang="en-US" sz="1200" dirty="0">
                <a:cs typeface="Arial" panose="020B0604020202020204" pitchFamily="34" charset="0"/>
              </a:rPr>
              <a:t> would mean there was no spend in that channel for the month. So, replace NA with zero</a:t>
            </a:r>
          </a:p>
          <a:p>
            <a:pPr marL="342900" indent="-342900">
              <a:lnSpc>
                <a:spcPct val="150000"/>
              </a:lnSpc>
              <a:buFontTx/>
              <a:buAutoNum type="arabicPeriod"/>
            </a:pPr>
            <a:r>
              <a:rPr lang="en-US" sz="1200" b="1" i="1" dirty="0">
                <a:latin typeface="+mj-lt"/>
                <a:cs typeface="Arial" panose="020B0604020202020204" pitchFamily="34" charset="0"/>
              </a:rPr>
              <a:t>NPS</a:t>
            </a:r>
            <a:r>
              <a:rPr lang="en-US" sz="1200" dirty="0">
                <a:cs typeface="Arial" panose="020B0604020202020204" pitchFamily="34" charset="0"/>
              </a:rPr>
              <a:t> table is horizontal. It will be transposed to vertical table. Name the columns appropriately.</a:t>
            </a:r>
          </a:p>
          <a:p>
            <a:pPr marL="342900" indent="-342900">
              <a:lnSpc>
                <a:spcPct val="150000"/>
              </a:lnSpc>
              <a:buAutoNum type="arabicPeriod"/>
            </a:pPr>
            <a:r>
              <a:rPr lang="en-US" sz="1200" dirty="0">
                <a:latin typeface="+mj-lt"/>
                <a:cs typeface="Arial" panose="020B0604020202020204" pitchFamily="34" charset="0"/>
              </a:rPr>
              <a:t>This </a:t>
            </a:r>
            <a:r>
              <a:rPr lang="en-US" sz="1200" b="1" dirty="0">
                <a:latin typeface="+mj-lt"/>
                <a:cs typeface="Arial" panose="020B0604020202020204" pitchFamily="34" charset="0"/>
              </a:rPr>
              <a:t>NPS</a:t>
            </a:r>
            <a:r>
              <a:rPr lang="en-US" sz="1200" dirty="0">
                <a:latin typeface="+mj-lt"/>
                <a:cs typeface="Arial" panose="020B0604020202020204" pitchFamily="34" charset="0"/>
              </a:rPr>
              <a:t> information will be added (combined) with </a:t>
            </a:r>
            <a:r>
              <a:rPr lang="en-US" sz="1200" b="1" i="1" dirty="0" err="1">
                <a:latin typeface="+mj-lt"/>
                <a:cs typeface="Arial" panose="020B0604020202020204" pitchFamily="34" charset="0"/>
              </a:rPr>
              <a:t>media_info</a:t>
            </a:r>
            <a:r>
              <a:rPr lang="en-US" sz="1200" dirty="0">
                <a:latin typeface="+mj-lt"/>
                <a:cs typeface="Arial" panose="020B0604020202020204" pitchFamily="34" charset="0"/>
              </a:rPr>
              <a:t> table</a:t>
            </a:r>
          </a:p>
          <a:p>
            <a:pPr marL="342900" indent="-342900">
              <a:lnSpc>
                <a:spcPct val="150000"/>
              </a:lnSpc>
              <a:buFontTx/>
              <a:buAutoNum type="arabicPeriod"/>
            </a:pPr>
            <a:r>
              <a:rPr lang="en-US" sz="1200" dirty="0">
                <a:cs typeface="Arial" panose="020B0604020202020204" pitchFamily="34" charset="0"/>
              </a:rPr>
              <a:t>We check for the duplicate records from</a:t>
            </a:r>
            <a:r>
              <a:rPr lang="en-US" sz="1200" b="1" i="1" dirty="0">
                <a:cs typeface="Arial" panose="020B0604020202020204" pitchFamily="34" charset="0"/>
              </a:rPr>
              <a:t> </a:t>
            </a:r>
            <a:r>
              <a:rPr lang="en-US" sz="1200" b="1" i="1" dirty="0" err="1">
                <a:cs typeface="Arial" panose="020B0604020202020204" pitchFamily="34" charset="0"/>
              </a:rPr>
              <a:t>product_List</a:t>
            </a:r>
            <a:r>
              <a:rPr lang="en-US" sz="1200" b="1" i="1" dirty="0">
                <a:cs typeface="Arial" panose="020B0604020202020204" pitchFamily="34" charset="0"/>
              </a:rPr>
              <a:t> </a:t>
            </a:r>
            <a:r>
              <a:rPr lang="en-US" sz="1200" dirty="0">
                <a:cs typeface="Arial" panose="020B0604020202020204" pitchFamily="34" charset="0"/>
              </a:rPr>
              <a:t>and </a:t>
            </a:r>
            <a:r>
              <a:rPr lang="en-US" sz="1200" b="1" i="1" dirty="0" err="1">
                <a:cs typeface="Arial" panose="020B0604020202020204" pitchFamily="34" charset="0"/>
              </a:rPr>
              <a:t>media_info</a:t>
            </a:r>
            <a:r>
              <a:rPr lang="en-US" sz="1200" dirty="0">
                <a:cs typeface="Arial" panose="020B0604020202020204" pitchFamily="34" charset="0"/>
              </a:rPr>
              <a:t> tables. There are no duplicate records.</a:t>
            </a:r>
          </a:p>
          <a:p>
            <a:pPr marL="342900" indent="-342900">
              <a:lnSpc>
                <a:spcPct val="150000"/>
              </a:lnSpc>
              <a:buAutoNum type="arabicPeriod"/>
            </a:pPr>
            <a:r>
              <a:rPr lang="en-US" sz="1200" dirty="0">
                <a:latin typeface="+mj-lt"/>
                <a:cs typeface="Arial" panose="020B0604020202020204" pitchFamily="34" charset="0"/>
              </a:rPr>
              <a:t>Using </a:t>
            </a:r>
            <a:r>
              <a:rPr lang="en-US" sz="1200" i="1" dirty="0">
                <a:latin typeface="+mj-lt"/>
                <a:cs typeface="Arial" panose="020B0604020202020204" pitchFamily="34" charset="0"/>
              </a:rPr>
              <a:t>Year</a:t>
            </a:r>
            <a:r>
              <a:rPr lang="en-US" sz="1200" dirty="0">
                <a:latin typeface="+mj-lt"/>
                <a:cs typeface="Arial" panose="020B0604020202020204" pitchFamily="34" charset="0"/>
              </a:rPr>
              <a:t> and </a:t>
            </a:r>
            <a:r>
              <a:rPr lang="en-US" sz="1200" i="1" dirty="0">
                <a:latin typeface="+mj-lt"/>
                <a:cs typeface="Arial" panose="020B0604020202020204" pitchFamily="34" charset="0"/>
              </a:rPr>
              <a:t>Month</a:t>
            </a:r>
            <a:r>
              <a:rPr lang="en-US" sz="1200" dirty="0">
                <a:latin typeface="+mj-lt"/>
                <a:cs typeface="Arial" panose="020B0604020202020204" pitchFamily="34" charset="0"/>
              </a:rPr>
              <a:t> columns create a MMM.YY column </a:t>
            </a:r>
          </a:p>
          <a:p>
            <a:pPr marL="342900" indent="-342900">
              <a:lnSpc>
                <a:spcPct val="150000"/>
              </a:lnSpc>
              <a:buAutoNum type="arabicPeriod"/>
            </a:pPr>
            <a:r>
              <a:rPr lang="en-US" sz="1200" dirty="0">
                <a:latin typeface="+mj-lt"/>
                <a:cs typeface="Arial" panose="020B0604020202020204" pitchFamily="34" charset="0"/>
              </a:rPr>
              <a:t>Convert the non-standard date/time fields into </a:t>
            </a:r>
            <a:r>
              <a:rPr lang="en-US" sz="1200" dirty="0" err="1">
                <a:latin typeface="+mj-lt"/>
                <a:cs typeface="Arial" panose="020B0604020202020204" pitchFamily="34" charset="0"/>
              </a:rPr>
              <a:t>POSIXct</a:t>
            </a:r>
            <a:r>
              <a:rPr lang="en-US" sz="1200" dirty="0">
                <a:latin typeface="+mj-lt"/>
                <a:cs typeface="Arial" panose="020B0604020202020204" pitchFamily="34" charset="0"/>
              </a:rPr>
              <a:t> format</a:t>
            </a:r>
          </a:p>
          <a:p>
            <a:pPr marL="342900" indent="-342900">
              <a:lnSpc>
                <a:spcPct val="150000"/>
              </a:lnSpc>
              <a:buAutoNum type="arabicPeriod"/>
            </a:pPr>
            <a:r>
              <a:rPr lang="en-US" sz="1200" dirty="0">
                <a:latin typeface="+mj-lt"/>
                <a:cs typeface="Arial" panose="020B0604020202020204" pitchFamily="34" charset="0"/>
              </a:rPr>
              <a:t>Convert the variable types i.e., numbers o numeric/integer and categorical variables to character and dates to </a:t>
            </a:r>
            <a:r>
              <a:rPr lang="en-US" sz="1200" dirty="0" err="1">
                <a:cs typeface="Arial" panose="020B0604020202020204" pitchFamily="34" charset="0"/>
              </a:rPr>
              <a:t>POSIXct</a:t>
            </a:r>
            <a:r>
              <a:rPr lang="en-US" sz="1200" dirty="0">
                <a:cs typeface="Arial" panose="020B0604020202020204" pitchFamily="34" charset="0"/>
              </a:rPr>
              <a:t> format</a:t>
            </a:r>
            <a:endParaRPr lang="en-US" sz="1200" dirty="0">
              <a:latin typeface="+mj-lt"/>
              <a:cs typeface="Arial" panose="020B0604020202020204" pitchFamily="34" charset="0"/>
            </a:endParaRPr>
          </a:p>
          <a:p>
            <a:pPr marL="342900" indent="-342900">
              <a:lnSpc>
                <a:spcPct val="150000"/>
              </a:lnSpc>
              <a:buAutoNum type="arabicPeriod"/>
            </a:pPr>
            <a:r>
              <a:rPr lang="en-US" sz="1200" dirty="0">
                <a:latin typeface="+mj-lt"/>
                <a:cs typeface="Arial" panose="020B0604020202020204" pitchFamily="34" charset="0"/>
              </a:rPr>
              <a:t>Introduce a dummy variable </a:t>
            </a:r>
            <a:r>
              <a:rPr lang="en-US" sz="1200" i="1" dirty="0" err="1">
                <a:latin typeface="+mj-lt"/>
                <a:cs typeface="Arial" panose="020B0604020202020204" pitchFamily="34" charset="0"/>
              </a:rPr>
              <a:t>numWeeks</a:t>
            </a:r>
            <a:r>
              <a:rPr lang="en-US" sz="1200" i="1" dirty="0">
                <a:latin typeface="+mj-lt"/>
                <a:cs typeface="Arial" panose="020B0604020202020204" pitchFamily="34" charset="0"/>
              </a:rPr>
              <a:t>, </a:t>
            </a:r>
            <a:r>
              <a:rPr lang="en-US" sz="1200" dirty="0">
                <a:latin typeface="+mj-lt"/>
                <a:cs typeface="Arial" panose="020B0604020202020204" pitchFamily="34" charset="0"/>
              </a:rPr>
              <a:t>which is the </a:t>
            </a:r>
            <a:r>
              <a:rPr lang="en-US" sz="1200" dirty="0" err="1">
                <a:latin typeface="+mj-lt"/>
                <a:cs typeface="Arial" panose="020B0604020202020204" pitchFamily="34" charset="0"/>
              </a:rPr>
              <a:t>difzference</a:t>
            </a:r>
            <a:r>
              <a:rPr lang="en-US" sz="1200" dirty="0">
                <a:latin typeface="+mj-lt"/>
                <a:cs typeface="Arial" panose="020B0604020202020204" pitchFamily="34" charset="0"/>
              </a:rPr>
              <a:t> in time between first date (Jul 1</a:t>
            </a:r>
            <a:r>
              <a:rPr lang="en-US" sz="1200" baseline="30000" dirty="0">
                <a:latin typeface="+mj-lt"/>
                <a:cs typeface="Arial" panose="020B0604020202020204" pitchFamily="34" charset="0"/>
              </a:rPr>
              <a:t>st</a:t>
            </a:r>
            <a:r>
              <a:rPr lang="en-US" sz="1200" dirty="0">
                <a:latin typeface="+mj-lt"/>
                <a:cs typeface="Arial" panose="020B0604020202020204" pitchFamily="34" charset="0"/>
              </a:rPr>
              <a:t>, 2015) to order date in the unit of weeks.</a:t>
            </a:r>
          </a:p>
          <a:p>
            <a:pPr marL="342900" indent="-342900">
              <a:lnSpc>
                <a:spcPct val="150000"/>
              </a:lnSpc>
              <a:buAutoNum type="arabicPeriod"/>
            </a:pPr>
            <a:r>
              <a:rPr lang="en-US" sz="1200" dirty="0">
                <a:latin typeface="+mj-lt"/>
                <a:cs typeface="Arial" panose="020B0604020202020204" pitchFamily="34" charset="0"/>
              </a:rPr>
              <a:t>Add (combine) this field with </a:t>
            </a:r>
            <a:r>
              <a:rPr lang="en-US" sz="1200" b="1" i="1" dirty="0" err="1">
                <a:cs typeface="Arial" panose="020B0604020202020204" pitchFamily="34" charset="0"/>
              </a:rPr>
              <a:t>media_info</a:t>
            </a:r>
            <a:r>
              <a:rPr lang="en-US" sz="1200" dirty="0">
                <a:latin typeface="+mj-lt"/>
                <a:cs typeface="Arial" panose="020B0604020202020204" pitchFamily="34" charset="0"/>
              </a:rPr>
              <a:t> table</a:t>
            </a:r>
          </a:p>
          <a:p>
            <a:pPr marL="342900" indent="-342900">
              <a:lnSpc>
                <a:spcPct val="150000"/>
              </a:lnSpc>
              <a:buAutoNum type="arabicPeriod"/>
            </a:pPr>
            <a:r>
              <a:rPr lang="en-US" sz="1200" dirty="0">
                <a:latin typeface="+mj-lt"/>
                <a:cs typeface="Arial" panose="020B0604020202020204" pitchFamily="34" charset="0"/>
              </a:rPr>
              <a:t>To calculate the weekly estimate of ad spends for each month divide the monthly value with number of weeks</a:t>
            </a:r>
          </a:p>
          <a:p>
            <a:pPr marL="342900" indent="-342900">
              <a:lnSpc>
                <a:spcPct val="150000"/>
              </a:lnSpc>
              <a:buAutoNum type="arabicPeriod"/>
            </a:pPr>
            <a:r>
              <a:rPr lang="en-US" sz="1200" dirty="0">
                <a:latin typeface="+mj-lt"/>
                <a:cs typeface="Arial" panose="020B0604020202020204" pitchFamily="34" charset="0"/>
              </a:rPr>
              <a:t>Currently, the </a:t>
            </a:r>
            <a:r>
              <a:rPr lang="en-US" sz="1200" b="1" i="1" dirty="0" err="1">
                <a:cs typeface="Arial" panose="020B0604020202020204" pitchFamily="34" charset="0"/>
              </a:rPr>
              <a:t>media_info</a:t>
            </a:r>
            <a:r>
              <a:rPr lang="en-US" sz="1200" dirty="0">
                <a:latin typeface="+mj-lt"/>
                <a:cs typeface="Arial" panose="020B0604020202020204" pitchFamily="34" charset="0"/>
              </a:rPr>
              <a:t> table has the following schema</a:t>
            </a:r>
          </a:p>
          <a:p>
            <a:pPr marL="342900" indent="-342900">
              <a:buAutoNum type="arabicPeriod"/>
            </a:pPr>
            <a:endParaRPr lang="en-US" sz="1200" dirty="0">
              <a:latin typeface="+mj-lt"/>
              <a:cs typeface="Arial" panose="020B0604020202020204" pitchFamily="34" charset="0"/>
            </a:endParaRPr>
          </a:p>
          <a:p>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a:p>
            <a:pPr marL="342900" indent="-342900">
              <a:buAutoNum type="arabicPeriod"/>
            </a:pPr>
            <a:endParaRPr lang="en-US" sz="1200" dirty="0">
              <a:latin typeface="+mj-lt"/>
              <a:cs typeface="Arial" panose="020B0604020202020204" pitchFamily="34" charset="0"/>
            </a:endParaRPr>
          </a:p>
        </p:txBody>
      </p:sp>
      <p:sp>
        <p:nvSpPr>
          <p:cNvPr id="81" name="Title 3"/>
          <p:cNvSpPr txBox="1">
            <a:spLocks/>
          </p:cNvSpPr>
          <p:nvPr/>
        </p:nvSpPr>
        <p:spPr>
          <a:xfrm>
            <a:off x="17461" y="38100"/>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Data Preparation								               </a:t>
            </a:r>
            <a:r>
              <a:rPr lang="en-US" sz="1600" kern="0" dirty="0">
                <a:solidFill>
                  <a:srgbClr val="007DB8"/>
                </a:solidFill>
              </a:rPr>
              <a:t>(1/4)</a:t>
            </a:r>
          </a:p>
        </p:txBody>
      </p:sp>
      <p:grpSp>
        <p:nvGrpSpPr>
          <p:cNvPr id="114" name="Group 113"/>
          <p:cNvGrpSpPr/>
          <p:nvPr/>
        </p:nvGrpSpPr>
        <p:grpSpPr>
          <a:xfrm>
            <a:off x="46034" y="0"/>
            <a:ext cx="620713" cy="550579"/>
            <a:chOff x="4857750" y="965200"/>
            <a:chExt cx="900113" cy="666750"/>
          </a:xfrm>
        </p:grpSpPr>
        <p:sp>
          <p:nvSpPr>
            <p:cNvPr id="115" name="Freeform 42"/>
            <p:cNvSpPr>
              <a:spLocks noEditPoints="1"/>
            </p:cNvSpPr>
            <p:nvPr/>
          </p:nvSpPr>
          <p:spPr bwMode="auto">
            <a:xfrm>
              <a:off x="4857750" y="965200"/>
              <a:ext cx="900113" cy="666750"/>
            </a:xfrm>
            <a:custGeom>
              <a:avLst/>
              <a:gdLst>
                <a:gd name="T0" fmla="*/ 215 w 251"/>
                <a:gd name="T1" fmla="*/ 154 h 186"/>
                <a:gd name="T2" fmla="*/ 214 w 251"/>
                <a:gd name="T3" fmla="*/ 100 h 186"/>
                <a:gd name="T4" fmla="*/ 200 w 251"/>
                <a:gd name="T5" fmla="*/ 3 h 186"/>
                <a:gd name="T6" fmla="*/ 177 w 251"/>
                <a:gd name="T7" fmla="*/ 3 h 186"/>
                <a:gd name="T8" fmla="*/ 194 w 251"/>
                <a:gd name="T9" fmla="*/ 101 h 186"/>
                <a:gd name="T10" fmla="*/ 182 w 251"/>
                <a:gd name="T11" fmla="*/ 154 h 186"/>
                <a:gd name="T12" fmla="*/ 152 w 251"/>
                <a:gd name="T13" fmla="*/ 150 h 186"/>
                <a:gd name="T14" fmla="*/ 95 w 251"/>
                <a:gd name="T15" fmla="*/ 136 h 186"/>
                <a:gd name="T16" fmla="*/ 59 w 251"/>
                <a:gd name="T17" fmla="*/ 74 h 186"/>
                <a:gd name="T18" fmla="*/ 76 w 251"/>
                <a:gd name="T19" fmla="*/ 42 h 186"/>
                <a:gd name="T20" fmla="*/ 17 w 251"/>
                <a:gd name="T21" fmla="*/ 40 h 186"/>
                <a:gd name="T22" fmla="*/ 3 w 251"/>
                <a:gd name="T23" fmla="*/ 70 h 186"/>
                <a:gd name="T24" fmla="*/ 21 w 251"/>
                <a:gd name="T25" fmla="*/ 85 h 186"/>
                <a:gd name="T26" fmla="*/ 7 w 251"/>
                <a:gd name="T27" fmla="*/ 161 h 186"/>
                <a:gd name="T28" fmla="*/ 10 w 251"/>
                <a:gd name="T29" fmla="*/ 164 h 186"/>
                <a:gd name="T30" fmla="*/ 35 w 251"/>
                <a:gd name="T31" fmla="*/ 85 h 186"/>
                <a:gd name="T32" fmla="*/ 64 w 251"/>
                <a:gd name="T33" fmla="*/ 41 h 186"/>
                <a:gd name="T34" fmla="*/ 59 w 251"/>
                <a:gd name="T35" fmla="*/ 68 h 186"/>
                <a:gd name="T36" fmla="*/ 56 w 251"/>
                <a:gd name="T37" fmla="*/ 68 h 186"/>
                <a:gd name="T38" fmla="*/ 55 w 251"/>
                <a:gd name="T39" fmla="*/ 69 h 186"/>
                <a:gd name="T40" fmla="*/ 54 w 251"/>
                <a:gd name="T41" fmla="*/ 70 h 186"/>
                <a:gd name="T42" fmla="*/ 47 w 251"/>
                <a:gd name="T43" fmla="*/ 81 h 186"/>
                <a:gd name="T44" fmla="*/ 55 w 251"/>
                <a:gd name="T45" fmla="*/ 91 h 186"/>
                <a:gd name="T46" fmla="*/ 146 w 251"/>
                <a:gd name="T47" fmla="*/ 152 h 186"/>
                <a:gd name="T48" fmla="*/ 48 w 251"/>
                <a:gd name="T49" fmla="*/ 119 h 186"/>
                <a:gd name="T50" fmla="*/ 43 w 251"/>
                <a:gd name="T51" fmla="*/ 123 h 186"/>
                <a:gd name="T52" fmla="*/ 47 w 251"/>
                <a:gd name="T53" fmla="*/ 184 h 186"/>
                <a:gd name="T54" fmla="*/ 52 w 251"/>
                <a:gd name="T55" fmla="*/ 184 h 186"/>
                <a:gd name="T56" fmla="*/ 82 w 251"/>
                <a:gd name="T57" fmla="*/ 160 h 186"/>
                <a:gd name="T58" fmla="*/ 71 w 251"/>
                <a:gd name="T59" fmla="*/ 186 h 186"/>
                <a:gd name="T60" fmla="*/ 185 w 251"/>
                <a:gd name="T61" fmla="*/ 165 h 186"/>
                <a:gd name="T62" fmla="*/ 245 w 251"/>
                <a:gd name="T63" fmla="*/ 165 h 186"/>
                <a:gd name="T64" fmla="*/ 251 w 251"/>
                <a:gd name="T65" fmla="*/ 163 h 186"/>
                <a:gd name="T66" fmla="*/ 194 w 251"/>
                <a:gd name="T67" fmla="*/ 95 h 186"/>
                <a:gd name="T68" fmla="*/ 194 w 251"/>
                <a:gd name="T69" fmla="*/ 5 h 186"/>
                <a:gd name="T70" fmla="*/ 200 w 251"/>
                <a:gd name="T71" fmla="*/ 152 h 186"/>
                <a:gd name="T72" fmla="*/ 200 w 251"/>
                <a:gd name="T73" fmla="*/ 108 h 186"/>
                <a:gd name="T74" fmla="*/ 208 w 251"/>
                <a:gd name="T75" fmla="*/ 100 h 186"/>
                <a:gd name="T76" fmla="*/ 188 w 251"/>
                <a:gd name="T77" fmla="*/ 157 h 186"/>
                <a:gd name="T78" fmla="*/ 188 w 251"/>
                <a:gd name="T79" fmla="*/ 160 h 186"/>
                <a:gd name="T80" fmla="*/ 180 w 251"/>
                <a:gd name="T81" fmla="*/ 160 h 186"/>
                <a:gd name="T82" fmla="*/ 21 w 251"/>
                <a:gd name="T83" fmla="*/ 79 h 186"/>
                <a:gd name="T84" fmla="*/ 42 w 251"/>
                <a:gd name="T85" fmla="*/ 17 h 186"/>
                <a:gd name="T86" fmla="*/ 63 w 251"/>
                <a:gd name="T87" fmla="*/ 36 h 186"/>
                <a:gd name="T88" fmla="*/ 21 w 251"/>
                <a:gd name="T89"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186">
                  <a:moveTo>
                    <a:pt x="248" y="160"/>
                  </a:moveTo>
                  <a:cubicBezTo>
                    <a:pt x="215" y="160"/>
                    <a:pt x="215" y="160"/>
                    <a:pt x="215" y="160"/>
                  </a:cubicBezTo>
                  <a:cubicBezTo>
                    <a:pt x="215" y="154"/>
                    <a:pt x="215" y="154"/>
                    <a:pt x="215" y="154"/>
                  </a:cubicBezTo>
                  <a:cubicBezTo>
                    <a:pt x="215" y="153"/>
                    <a:pt x="213" y="152"/>
                    <a:pt x="212" y="152"/>
                  </a:cubicBezTo>
                  <a:cubicBezTo>
                    <a:pt x="212" y="107"/>
                    <a:pt x="212" y="107"/>
                    <a:pt x="212" y="107"/>
                  </a:cubicBezTo>
                  <a:cubicBezTo>
                    <a:pt x="213" y="105"/>
                    <a:pt x="214" y="103"/>
                    <a:pt x="214" y="100"/>
                  </a:cubicBezTo>
                  <a:cubicBezTo>
                    <a:pt x="214" y="53"/>
                    <a:pt x="214" y="53"/>
                    <a:pt x="214" y="53"/>
                  </a:cubicBezTo>
                  <a:cubicBezTo>
                    <a:pt x="214" y="45"/>
                    <a:pt x="208" y="38"/>
                    <a:pt x="200" y="37"/>
                  </a:cubicBezTo>
                  <a:cubicBezTo>
                    <a:pt x="200" y="3"/>
                    <a:pt x="200" y="3"/>
                    <a:pt x="200" y="3"/>
                  </a:cubicBezTo>
                  <a:cubicBezTo>
                    <a:pt x="200" y="1"/>
                    <a:pt x="198" y="0"/>
                    <a:pt x="197" y="0"/>
                  </a:cubicBezTo>
                  <a:cubicBezTo>
                    <a:pt x="180" y="0"/>
                    <a:pt x="180" y="0"/>
                    <a:pt x="180" y="0"/>
                  </a:cubicBezTo>
                  <a:cubicBezTo>
                    <a:pt x="179" y="0"/>
                    <a:pt x="177" y="1"/>
                    <a:pt x="177" y="3"/>
                  </a:cubicBezTo>
                  <a:cubicBezTo>
                    <a:pt x="177" y="98"/>
                    <a:pt x="177" y="98"/>
                    <a:pt x="177" y="98"/>
                  </a:cubicBezTo>
                  <a:cubicBezTo>
                    <a:pt x="177" y="100"/>
                    <a:pt x="179" y="101"/>
                    <a:pt x="180" y="101"/>
                  </a:cubicBezTo>
                  <a:cubicBezTo>
                    <a:pt x="194" y="101"/>
                    <a:pt x="194" y="101"/>
                    <a:pt x="194" y="101"/>
                  </a:cubicBezTo>
                  <a:cubicBezTo>
                    <a:pt x="194" y="152"/>
                    <a:pt x="194" y="152"/>
                    <a:pt x="194" y="152"/>
                  </a:cubicBezTo>
                  <a:cubicBezTo>
                    <a:pt x="185" y="152"/>
                    <a:pt x="185" y="152"/>
                    <a:pt x="185" y="152"/>
                  </a:cubicBezTo>
                  <a:cubicBezTo>
                    <a:pt x="184" y="152"/>
                    <a:pt x="182" y="153"/>
                    <a:pt x="182" y="154"/>
                  </a:cubicBezTo>
                  <a:cubicBezTo>
                    <a:pt x="179" y="151"/>
                    <a:pt x="174" y="148"/>
                    <a:pt x="167" y="148"/>
                  </a:cubicBezTo>
                  <a:cubicBezTo>
                    <a:pt x="160" y="148"/>
                    <a:pt x="155" y="149"/>
                    <a:pt x="152" y="151"/>
                  </a:cubicBezTo>
                  <a:cubicBezTo>
                    <a:pt x="152" y="150"/>
                    <a:pt x="152" y="150"/>
                    <a:pt x="152" y="150"/>
                  </a:cubicBezTo>
                  <a:cubicBezTo>
                    <a:pt x="152" y="148"/>
                    <a:pt x="151" y="147"/>
                    <a:pt x="149" y="147"/>
                  </a:cubicBezTo>
                  <a:cubicBezTo>
                    <a:pt x="101" y="139"/>
                    <a:pt x="101" y="139"/>
                    <a:pt x="101" y="139"/>
                  </a:cubicBezTo>
                  <a:cubicBezTo>
                    <a:pt x="99" y="139"/>
                    <a:pt x="97" y="137"/>
                    <a:pt x="95" y="136"/>
                  </a:cubicBezTo>
                  <a:cubicBezTo>
                    <a:pt x="88" y="125"/>
                    <a:pt x="63" y="92"/>
                    <a:pt x="60" y="88"/>
                  </a:cubicBezTo>
                  <a:cubicBezTo>
                    <a:pt x="59" y="87"/>
                    <a:pt x="59" y="86"/>
                    <a:pt x="58" y="85"/>
                  </a:cubicBezTo>
                  <a:cubicBezTo>
                    <a:pt x="59" y="74"/>
                    <a:pt x="59" y="74"/>
                    <a:pt x="59" y="74"/>
                  </a:cubicBezTo>
                  <a:cubicBezTo>
                    <a:pt x="59" y="74"/>
                    <a:pt x="59" y="74"/>
                    <a:pt x="59" y="74"/>
                  </a:cubicBezTo>
                  <a:cubicBezTo>
                    <a:pt x="66" y="74"/>
                    <a:pt x="71" y="69"/>
                    <a:pt x="72" y="63"/>
                  </a:cubicBezTo>
                  <a:cubicBezTo>
                    <a:pt x="76" y="42"/>
                    <a:pt x="76" y="42"/>
                    <a:pt x="76" y="42"/>
                  </a:cubicBezTo>
                  <a:cubicBezTo>
                    <a:pt x="77" y="40"/>
                    <a:pt x="81" y="32"/>
                    <a:pt x="74" y="21"/>
                  </a:cubicBezTo>
                  <a:cubicBezTo>
                    <a:pt x="68" y="12"/>
                    <a:pt x="54" y="9"/>
                    <a:pt x="41" y="12"/>
                  </a:cubicBezTo>
                  <a:cubicBezTo>
                    <a:pt x="27" y="15"/>
                    <a:pt x="18" y="25"/>
                    <a:pt x="17" y="40"/>
                  </a:cubicBezTo>
                  <a:cubicBezTo>
                    <a:pt x="16" y="54"/>
                    <a:pt x="12" y="62"/>
                    <a:pt x="9" y="66"/>
                  </a:cubicBezTo>
                  <a:cubicBezTo>
                    <a:pt x="5" y="70"/>
                    <a:pt x="3" y="70"/>
                    <a:pt x="3" y="70"/>
                  </a:cubicBezTo>
                  <a:cubicBezTo>
                    <a:pt x="3" y="70"/>
                    <a:pt x="3" y="70"/>
                    <a:pt x="3" y="70"/>
                  </a:cubicBezTo>
                  <a:cubicBezTo>
                    <a:pt x="2" y="71"/>
                    <a:pt x="1" y="71"/>
                    <a:pt x="0" y="72"/>
                  </a:cubicBezTo>
                  <a:cubicBezTo>
                    <a:pt x="0" y="73"/>
                    <a:pt x="0" y="74"/>
                    <a:pt x="1" y="75"/>
                  </a:cubicBezTo>
                  <a:cubicBezTo>
                    <a:pt x="1" y="75"/>
                    <a:pt x="8" y="83"/>
                    <a:pt x="21" y="85"/>
                  </a:cubicBezTo>
                  <a:cubicBezTo>
                    <a:pt x="22" y="85"/>
                    <a:pt x="24" y="85"/>
                    <a:pt x="25" y="85"/>
                  </a:cubicBezTo>
                  <a:cubicBezTo>
                    <a:pt x="20" y="92"/>
                    <a:pt x="16" y="104"/>
                    <a:pt x="12" y="122"/>
                  </a:cubicBezTo>
                  <a:cubicBezTo>
                    <a:pt x="9" y="142"/>
                    <a:pt x="7" y="160"/>
                    <a:pt x="7" y="161"/>
                  </a:cubicBezTo>
                  <a:cubicBezTo>
                    <a:pt x="7" y="161"/>
                    <a:pt x="7" y="162"/>
                    <a:pt x="8" y="163"/>
                  </a:cubicBezTo>
                  <a:cubicBezTo>
                    <a:pt x="8" y="163"/>
                    <a:pt x="9" y="164"/>
                    <a:pt x="10" y="164"/>
                  </a:cubicBezTo>
                  <a:cubicBezTo>
                    <a:pt x="10" y="164"/>
                    <a:pt x="10" y="164"/>
                    <a:pt x="10" y="164"/>
                  </a:cubicBezTo>
                  <a:cubicBezTo>
                    <a:pt x="12" y="164"/>
                    <a:pt x="13" y="163"/>
                    <a:pt x="13" y="161"/>
                  </a:cubicBezTo>
                  <a:cubicBezTo>
                    <a:pt x="13" y="161"/>
                    <a:pt x="14" y="142"/>
                    <a:pt x="18" y="123"/>
                  </a:cubicBezTo>
                  <a:cubicBezTo>
                    <a:pt x="24" y="93"/>
                    <a:pt x="31" y="86"/>
                    <a:pt x="35" y="85"/>
                  </a:cubicBezTo>
                  <a:cubicBezTo>
                    <a:pt x="47" y="81"/>
                    <a:pt x="50" y="70"/>
                    <a:pt x="53" y="59"/>
                  </a:cubicBezTo>
                  <a:cubicBezTo>
                    <a:pt x="54" y="55"/>
                    <a:pt x="55" y="51"/>
                    <a:pt x="57" y="48"/>
                  </a:cubicBezTo>
                  <a:cubicBezTo>
                    <a:pt x="59" y="44"/>
                    <a:pt x="61" y="42"/>
                    <a:pt x="64" y="41"/>
                  </a:cubicBezTo>
                  <a:cubicBezTo>
                    <a:pt x="66" y="41"/>
                    <a:pt x="68" y="41"/>
                    <a:pt x="70" y="42"/>
                  </a:cubicBezTo>
                  <a:cubicBezTo>
                    <a:pt x="67" y="62"/>
                    <a:pt x="67" y="62"/>
                    <a:pt x="67" y="62"/>
                  </a:cubicBezTo>
                  <a:cubicBezTo>
                    <a:pt x="66" y="66"/>
                    <a:pt x="63" y="69"/>
                    <a:pt x="59" y="68"/>
                  </a:cubicBezTo>
                  <a:cubicBezTo>
                    <a:pt x="57" y="68"/>
                    <a:pt x="57" y="68"/>
                    <a:pt x="57" y="68"/>
                  </a:cubicBezTo>
                  <a:cubicBezTo>
                    <a:pt x="57" y="68"/>
                    <a:pt x="57" y="68"/>
                    <a:pt x="57" y="68"/>
                  </a:cubicBezTo>
                  <a:cubicBezTo>
                    <a:pt x="57" y="68"/>
                    <a:pt x="56" y="68"/>
                    <a:pt x="56" y="68"/>
                  </a:cubicBezTo>
                  <a:cubicBezTo>
                    <a:pt x="56" y="68"/>
                    <a:pt x="56" y="68"/>
                    <a:pt x="56" y="68"/>
                  </a:cubicBezTo>
                  <a:cubicBezTo>
                    <a:pt x="56" y="68"/>
                    <a:pt x="55" y="68"/>
                    <a:pt x="55" y="69"/>
                  </a:cubicBezTo>
                  <a:cubicBezTo>
                    <a:pt x="55" y="69"/>
                    <a:pt x="55" y="69"/>
                    <a:pt x="55" y="69"/>
                  </a:cubicBezTo>
                  <a:cubicBezTo>
                    <a:pt x="55" y="69"/>
                    <a:pt x="55" y="69"/>
                    <a:pt x="54" y="69"/>
                  </a:cubicBezTo>
                  <a:cubicBezTo>
                    <a:pt x="54" y="70"/>
                    <a:pt x="54" y="70"/>
                    <a:pt x="54" y="70"/>
                  </a:cubicBezTo>
                  <a:cubicBezTo>
                    <a:pt x="54" y="70"/>
                    <a:pt x="54" y="70"/>
                    <a:pt x="54" y="70"/>
                  </a:cubicBezTo>
                  <a:cubicBezTo>
                    <a:pt x="52" y="82"/>
                    <a:pt x="52" y="82"/>
                    <a:pt x="52" y="82"/>
                  </a:cubicBezTo>
                  <a:cubicBezTo>
                    <a:pt x="50" y="81"/>
                    <a:pt x="47" y="81"/>
                    <a:pt x="47" y="81"/>
                  </a:cubicBezTo>
                  <a:cubicBezTo>
                    <a:pt x="47" y="81"/>
                    <a:pt x="47" y="81"/>
                    <a:pt x="47" y="81"/>
                  </a:cubicBezTo>
                  <a:cubicBezTo>
                    <a:pt x="45" y="81"/>
                    <a:pt x="44" y="82"/>
                    <a:pt x="44" y="83"/>
                  </a:cubicBezTo>
                  <a:cubicBezTo>
                    <a:pt x="44" y="85"/>
                    <a:pt x="45" y="86"/>
                    <a:pt x="47" y="86"/>
                  </a:cubicBezTo>
                  <a:cubicBezTo>
                    <a:pt x="47" y="86"/>
                    <a:pt x="52" y="87"/>
                    <a:pt x="55" y="91"/>
                  </a:cubicBezTo>
                  <a:cubicBezTo>
                    <a:pt x="58" y="95"/>
                    <a:pt x="81" y="126"/>
                    <a:pt x="91" y="139"/>
                  </a:cubicBezTo>
                  <a:cubicBezTo>
                    <a:pt x="93" y="142"/>
                    <a:pt x="96" y="144"/>
                    <a:pt x="100" y="145"/>
                  </a:cubicBezTo>
                  <a:cubicBezTo>
                    <a:pt x="146" y="152"/>
                    <a:pt x="146" y="152"/>
                    <a:pt x="146" y="152"/>
                  </a:cubicBezTo>
                  <a:cubicBezTo>
                    <a:pt x="146" y="160"/>
                    <a:pt x="146" y="160"/>
                    <a:pt x="146" y="160"/>
                  </a:cubicBezTo>
                  <a:cubicBezTo>
                    <a:pt x="93" y="160"/>
                    <a:pt x="93" y="160"/>
                    <a:pt x="93" y="160"/>
                  </a:cubicBezTo>
                  <a:cubicBezTo>
                    <a:pt x="86" y="159"/>
                    <a:pt x="62" y="136"/>
                    <a:pt x="48" y="119"/>
                  </a:cubicBezTo>
                  <a:cubicBezTo>
                    <a:pt x="47" y="119"/>
                    <a:pt x="46" y="118"/>
                    <a:pt x="46" y="118"/>
                  </a:cubicBezTo>
                  <a:cubicBezTo>
                    <a:pt x="45" y="118"/>
                    <a:pt x="44" y="119"/>
                    <a:pt x="44" y="119"/>
                  </a:cubicBezTo>
                  <a:cubicBezTo>
                    <a:pt x="42" y="120"/>
                    <a:pt x="42" y="122"/>
                    <a:pt x="43" y="123"/>
                  </a:cubicBezTo>
                  <a:cubicBezTo>
                    <a:pt x="44" y="124"/>
                    <a:pt x="52" y="132"/>
                    <a:pt x="61" y="141"/>
                  </a:cubicBezTo>
                  <a:cubicBezTo>
                    <a:pt x="58" y="145"/>
                    <a:pt x="51" y="155"/>
                    <a:pt x="49" y="161"/>
                  </a:cubicBezTo>
                  <a:cubicBezTo>
                    <a:pt x="47" y="170"/>
                    <a:pt x="47" y="184"/>
                    <a:pt x="47" y="184"/>
                  </a:cubicBezTo>
                  <a:cubicBezTo>
                    <a:pt x="47" y="186"/>
                    <a:pt x="47" y="186"/>
                    <a:pt x="47" y="186"/>
                  </a:cubicBezTo>
                  <a:cubicBezTo>
                    <a:pt x="52" y="186"/>
                    <a:pt x="52" y="186"/>
                    <a:pt x="52" y="186"/>
                  </a:cubicBezTo>
                  <a:cubicBezTo>
                    <a:pt x="52" y="184"/>
                    <a:pt x="52" y="184"/>
                    <a:pt x="52" y="184"/>
                  </a:cubicBezTo>
                  <a:cubicBezTo>
                    <a:pt x="52" y="184"/>
                    <a:pt x="52" y="171"/>
                    <a:pt x="55" y="162"/>
                  </a:cubicBezTo>
                  <a:cubicBezTo>
                    <a:pt x="56" y="157"/>
                    <a:pt x="62" y="149"/>
                    <a:pt x="65" y="145"/>
                  </a:cubicBezTo>
                  <a:cubicBezTo>
                    <a:pt x="71" y="152"/>
                    <a:pt x="77" y="156"/>
                    <a:pt x="82" y="160"/>
                  </a:cubicBezTo>
                  <a:cubicBezTo>
                    <a:pt x="74" y="160"/>
                    <a:pt x="74" y="160"/>
                    <a:pt x="74" y="160"/>
                  </a:cubicBezTo>
                  <a:cubicBezTo>
                    <a:pt x="72" y="160"/>
                    <a:pt x="71" y="161"/>
                    <a:pt x="71" y="163"/>
                  </a:cubicBezTo>
                  <a:cubicBezTo>
                    <a:pt x="71" y="186"/>
                    <a:pt x="71" y="186"/>
                    <a:pt x="71" y="186"/>
                  </a:cubicBezTo>
                  <a:cubicBezTo>
                    <a:pt x="76" y="186"/>
                    <a:pt x="76" y="186"/>
                    <a:pt x="76" y="186"/>
                  </a:cubicBezTo>
                  <a:cubicBezTo>
                    <a:pt x="76" y="165"/>
                    <a:pt x="76" y="165"/>
                    <a:pt x="76" y="165"/>
                  </a:cubicBezTo>
                  <a:cubicBezTo>
                    <a:pt x="185" y="165"/>
                    <a:pt x="185" y="165"/>
                    <a:pt x="185" y="165"/>
                  </a:cubicBezTo>
                  <a:cubicBezTo>
                    <a:pt x="185" y="166"/>
                    <a:pt x="185" y="166"/>
                    <a:pt x="185" y="166"/>
                  </a:cubicBezTo>
                  <a:cubicBezTo>
                    <a:pt x="185" y="165"/>
                    <a:pt x="185" y="165"/>
                    <a:pt x="185" y="165"/>
                  </a:cubicBezTo>
                  <a:cubicBezTo>
                    <a:pt x="245" y="165"/>
                    <a:pt x="245" y="165"/>
                    <a:pt x="245" y="165"/>
                  </a:cubicBezTo>
                  <a:cubicBezTo>
                    <a:pt x="245" y="186"/>
                    <a:pt x="245" y="186"/>
                    <a:pt x="245" y="186"/>
                  </a:cubicBezTo>
                  <a:cubicBezTo>
                    <a:pt x="251" y="186"/>
                    <a:pt x="251" y="186"/>
                    <a:pt x="251" y="186"/>
                  </a:cubicBezTo>
                  <a:cubicBezTo>
                    <a:pt x="251" y="163"/>
                    <a:pt x="251" y="163"/>
                    <a:pt x="251" y="163"/>
                  </a:cubicBezTo>
                  <a:cubicBezTo>
                    <a:pt x="251" y="161"/>
                    <a:pt x="249" y="160"/>
                    <a:pt x="248" y="160"/>
                  </a:cubicBezTo>
                  <a:close/>
                  <a:moveTo>
                    <a:pt x="194" y="5"/>
                  </a:moveTo>
                  <a:cubicBezTo>
                    <a:pt x="194" y="95"/>
                    <a:pt x="194" y="95"/>
                    <a:pt x="194" y="95"/>
                  </a:cubicBezTo>
                  <a:cubicBezTo>
                    <a:pt x="183" y="95"/>
                    <a:pt x="183" y="95"/>
                    <a:pt x="183" y="95"/>
                  </a:cubicBezTo>
                  <a:cubicBezTo>
                    <a:pt x="183" y="5"/>
                    <a:pt x="183" y="5"/>
                    <a:pt x="183" y="5"/>
                  </a:cubicBezTo>
                  <a:lnTo>
                    <a:pt x="194" y="5"/>
                  </a:lnTo>
                  <a:close/>
                  <a:moveTo>
                    <a:pt x="206" y="112"/>
                  </a:moveTo>
                  <a:cubicBezTo>
                    <a:pt x="206" y="152"/>
                    <a:pt x="206" y="152"/>
                    <a:pt x="206" y="152"/>
                  </a:cubicBezTo>
                  <a:cubicBezTo>
                    <a:pt x="200" y="152"/>
                    <a:pt x="200" y="152"/>
                    <a:pt x="200" y="152"/>
                  </a:cubicBezTo>
                  <a:cubicBezTo>
                    <a:pt x="200" y="114"/>
                    <a:pt x="200" y="114"/>
                    <a:pt x="200" y="114"/>
                  </a:cubicBezTo>
                  <a:cubicBezTo>
                    <a:pt x="202" y="114"/>
                    <a:pt x="204" y="113"/>
                    <a:pt x="206" y="112"/>
                  </a:cubicBezTo>
                  <a:close/>
                  <a:moveTo>
                    <a:pt x="200" y="108"/>
                  </a:moveTo>
                  <a:cubicBezTo>
                    <a:pt x="200" y="43"/>
                    <a:pt x="200" y="43"/>
                    <a:pt x="200" y="43"/>
                  </a:cubicBezTo>
                  <a:cubicBezTo>
                    <a:pt x="205" y="44"/>
                    <a:pt x="208" y="48"/>
                    <a:pt x="208" y="53"/>
                  </a:cubicBezTo>
                  <a:cubicBezTo>
                    <a:pt x="208" y="100"/>
                    <a:pt x="208" y="100"/>
                    <a:pt x="208" y="100"/>
                  </a:cubicBezTo>
                  <a:cubicBezTo>
                    <a:pt x="208" y="104"/>
                    <a:pt x="205" y="108"/>
                    <a:pt x="200" y="108"/>
                  </a:cubicBezTo>
                  <a:close/>
                  <a:moveTo>
                    <a:pt x="188" y="160"/>
                  </a:moveTo>
                  <a:cubicBezTo>
                    <a:pt x="188" y="157"/>
                    <a:pt x="188" y="157"/>
                    <a:pt x="188" y="157"/>
                  </a:cubicBezTo>
                  <a:cubicBezTo>
                    <a:pt x="209" y="157"/>
                    <a:pt x="209" y="157"/>
                    <a:pt x="209" y="157"/>
                  </a:cubicBezTo>
                  <a:cubicBezTo>
                    <a:pt x="209" y="160"/>
                    <a:pt x="209" y="160"/>
                    <a:pt x="209" y="160"/>
                  </a:cubicBezTo>
                  <a:lnTo>
                    <a:pt x="188" y="160"/>
                  </a:lnTo>
                  <a:close/>
                  <a:moveTo>
                    <a:pt x="152" y="158"/>
                  </a:moveTo>
                  <a:cubicBezTo>
                    <a:pt x="153" y="156"/>
                    <a:pt x="158" y="153"/>
                    <a:pt x="167" y="153"/>
                  </a:cubicBezTo>
                  <a:cubicBezTo>
                    <a:pt x="173" y="153"/>
                    <a:pt x="177" y="157"/>
                    <a:pt x="180" y="160"/>
                  </a:cubicBezTo>
                  <a:cubicBezTo>
                    <a:pt x="152" y="160"/>
                    <a:pt x="152" y="160"/>
                    <a:pt x="152" y="160"/>
                  </a:cubicBezTo>
                  <a:lnTo>
                    <a:pt x="152" y="158"/>
                  </a:lnTo>
                  <a:close/>
                  <a:moveTo>
                    <a:pt x="21" y="79"/>
                  </a:moveTo>
                  <a:cubicBezTo>
                    <a:pt x="15" y="78"/>
                    <a:pt x="11" y="76"/>
                    <a:pt x="8" y="74"/>
                  </a:cubicBezTo>
                  <a:cubicBezTo>
                    <a:pt x="13" y="71"/>
                    <a:pt x="21" y="62"/>
                    <a:pt x="23" y="40"/>
                  </a:cubicBezTo>
                  <a:cubicBezTo>
                    <a:pt x="24" y="28"/>
                    <a:pt x="31" y="20"/>
                    <a:pt x="42" y="17"/>
                  </a:cubicBezTo>
                  <a:cubicBezTo>
                    <a:pt x="53" y="15"/>
                    <a:pt x="65" y="17"/>
                    <a:pt x="69" y="24"/>
                  </a:cubicBezTo>
                  <a:cubicBezTo>
                    <a:pt x="73" y="30"/>
                    <a:pt x="73" y="35"/>
                    <a:pt x="72" y="37"/>
                  </a:cubicBezTo>
                  <a:cubicBezTo>
                    <a:pt x="70" y="36"/>
                    <a:pt x="66" y="35"/>
                    <a:pt x="63" y="36"/>
                  </a:cubicBezTo>
                  <a:cubicBezTo>
                    <a:pt x="58" y="37"/>
                    <a:pt x="55" y="40"/>
                    <a:pt x="52" y="45"/>
                  </a:cubicBezTo>
                  <a:cubicBezTo>
                    <a:pt x="50" y="49"/>
                    <a:pt x="49" y="53"/>
                    <a:pt x="48" y="58"/>
                  </a:cubicBezTo>
                  <a:cubicBezTo>
                    <a:pt x="44" y="70"/>
                    <a:pt x="41" y="82"/>
                    <a:pt x="21" y="79"/>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43"/>
            <p:cNvSpPr>
              <a:spLocks noChangeArrowheads="1"/>
            </p:cNvSpPr>
            <p:nvPr/>
          </p:nvSpPr>
          <p:spPr bwMode="auto">
            <a:xfrm>
              <a:off x="5187950"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4"/>
            <p:cNvSpPr>
              <a:spLocks/>
            </p:cNvSpPr>
            <p:nvPr/>
          </p:nvSpPr>
          <p:spPr bwMode="auto">
            <a:xfrm>
              <a:off x="5184775"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5"/>
            <p:cNvSpPr>
              <a:spLocks/>
            </p:cNvSpPr>
            <p:nvPr/>
          </p:nvSpPr>
          <p:spPr bwMode="auto">
            <a:xfrm>
              <a:off x="5184775"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46"/>
            <p:cNvSpPr>
              <a:spLocks/>
            </p:cNvSpPr>
            <p:nvPr/>
          </p:nvSpPr>
          <p:spPr bwMode="auto">
            <a:xfrm>
              <a:off x="5184775"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7"/>
            <p:cNvSpPr>
              <a:spLocks noChangeArrowheads="1"/>
            </p:cNvSpPr>
            <p:nvPr/>
          </p:nvSpPr>
          <p:spPr bwMode="auto">
            <a:xfrm>
              <a:off x="5284788"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8"/>
            <p:cNvSpPr>
              <a:spLocks/>
            </p:cNvSpPr>
            <p:nvPr/>
          </p:nvSpPr>
          <p:spPr bwMode="auto">
            <a:xfrm>
              <a:off x="5281613"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9"/>
            <p:cNvSpPr>
              <a:spLocks/>
            </p:cNvSpPr>
            <p:nvPr/>
          </p:nvSpPr>
          <p:spPr bwMode="auto">
            <a:xfrm>
              <a:off x="5281613"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0"/>
            <p:cNvSpPr>
              <a:spLocks/>
            </p:cNvSpPr>
            <p:nvPr/>
          </p:nvSpPr>
          <p:spPr bwMode="auto">
            <a:xfrm>
              <a:off x="5281613"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51"/>
            <p:cNvSpPr>
              <a:spLocks noChangeArrowheads="1"/>
            </p:cNvSpPr>
            <p:nvPr/>
          </p:nvSpPr>
          <p:spPr bwMode="auto">
            <a:xfrm>
              <a:off x="5381625"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
            <p:cNvSpPr>
              <a:spLocks/>
            </p:cNvSpPr>
            <p:nvPr/>
          </p:nvSpPr>
          <p:spPr bwMode="auto">
            <a:xfrm>
              <a:off x="5378450"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3"/>
            <p:cNvSpPr>
              <a:spLocks/>
            </p:cNvSpPr>
            <p:nvPr/>
          </p:nvSpPr>
          <p:spPr bwMode="auto">
            <a:xfrm>
              <a:off x="5378450"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4"/>
            <p:cNvSpPr>
              <a:spLocks/>
            </p:cNvSpPr>
            <p:nvPr/>
          </p:nvSpPr>
          <p:spPr bwMode="auto">
            <a:xfrm>
              <a:off x="5378450"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5"/>
            <p:cNvSpPr>
              <a:spLocks noChangeArrowheads="1"/>
            </p:cNvSpPr>
            <p:nvPr/>
          </p:nvSpPr>
          <p:spPr bwMode="auto">
            <a:xfrm>
              <a:off x="5187950"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6"/>
            <p:cNvSpPr>
              <a:spLocks/>
            </p:cNvSpPr>
            <p:nvPr/>
          </p:nvSpPr>
          <p:spPr bwMode="auto">
            <a:xfrm>
              <a:off x="5184775"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7"/>
            <p:cNvSpPr>
              <a:spLocks/>
            </p:cNvSpPr>
            <p:nvPr/>
          </p:nvSpPr>
          <p:spPr bwMode="auto">
            <a:xfrm>
              <a:off x="5184775"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8"/>
            <p:cNvSpPr>
              <a:spLocks/>
            </p:cNvSpPr>
            <p:nvPr/>
          </p:nvSpPr>
          <p:spPr bwMode="auto">
            <a:xfrm>
              <a:off x="5184775"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59"/>
            <p:cNvSpPr>
              <a:spLocks noChangeArrowheads="1"/>
            </p:cNvSpPr>
            <p:nvPr/>
          </p:nvSpPr>
          <p:spPr bwMode="auto">
            <a:xfrm>
              <a:off x="5284788"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0"/>
            <p:cNvSpPr>
              <a:spLocks/>
            </p:cNvSpPr>
            <p:nvPr/>
          </p:nvSpPr>
          <p:spPr bwMode="auto">
            <a:xfrm>
              <a:off x="5281613"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1"/>
            <p:cNvSpPr>
              <a:spLocks/>
            </p:cNvSpPr>
            <p:nvPr/>
          </p:nvSpPr>
          <p:spPr bwMode="auto">
            <a:xfrm>
              <a:off x="5281613"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
            <p:cNvSpPr>
              <a:spLocks/>
            </p:cNvSpPr>
            <p:nvPr/>
          </p:nvSpPr>
          <p:spPr bwMode="auto">
            <a:xfrm>
              <a:off x="5281613"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63"/>
            <p:cNvSpPr>
              <a:spLocks noChangeArrowheads="1"/>
            </p:cNvSpPr>
            <p:nvPr/>
          </p:nvSpPr>
          <p:spPr bwMode="auto">
            <a:xfrm>
              <a:off x="5381625"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64"/>
            <p:cNvSpPr>
              <a:spLocks/>
            </p:cNvSpPr>
            <p:nvPr/>
          </p:nvSpPr>
          <p:spPr bwMode="auto">
            <a:xfrm>
              <a:off x="5378450"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65"/>
            <p:cNvSpPr>
              <a:spLocks/>
            </p:cNvSpPr>
            <p:nvPr/>
          </p:nvSpPr>
          <p:spPr bwMode="auto">
            <a:xfrm>
              <a:off x="5378450"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66"/>
            <p:cNvSpPr>
              <a:spLocks/>
            </p:cNvSpPr>
            <p:nvPr/>
          </p:nvSpPr>
          <p:spPr bwMode="auto">
            <a:xfrm>
              <a:off x="5378450"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67"/>
            <p:cNvSpPr>
              <a:spLocks/>
            </p:cNvSpPr>
            <p:nvPr/>
          </p:nvSpPr>
          <p:spPr bwMode="auto">
            <a:xfrm>
              <a:off x="5184775"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68"/>
            <p:cNvSpPr>
              <a:spLocks/>
            </p:cNvSpPr>
            <p:nvPr/>
          </p:nvSpPr>
          <p:spPr bwMode="auto">
            <a:xfrm>
              <a:off x="5184775"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9"/>
            <p:cNvSpPr>
              <a:spLocks/>
            </p:cNvSpPr>
            <p:nvPr/>
          </p:nvSpPr>
          <p:spPr bwMode="auto">
            <a:xfrm>
              <a:off x="5281613"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0"/>
            <p:cNvSpPr>
              <a:spLocks/>
            </p:cNvSpPr>
            <p:nvPr/>
          </p:nvSpPr>
          <p:spPr bwMode="auto">
            <a:xfrm>
              <a:off x="5281613"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1"/>
            <p:cNvSpPr>
              <a:spLocks/>
            </p:cNvSpPr>
            <p:nvPr/>
          </p:nvSpPr>
          <p:spPr bwMode="auto">
            <a:xfrm>
              <a:off x="5378450"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2"/>
            <p:cNvSpPr>
              <a:spLocks/>
            </p:cNvSpPr>
            <p:nvPr/>
          </p:nvSpPr>
          <p:spPr bwMode="auto">
            <a:xfrm>
              <a:off x="5378450"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0A54238E-16A7-4E4A-930F-F36C077F7944}"/>
              </a:ext>
            </a:extLst>
          </p:cNvPr>
          <p:cNvPicPr>
            <a:picLocks noChangeAspect="1"/>
          </p:cNvPicPr>
          <p:nvPr/>
        </p:nvPicPr>
        <p:blipFill>
          <a:blip r:embed="rId2">
            <a:duotone>
              <a:prstClr val="black"/>
              <a:schemeClr val="accent2">
                <a:lumMod val="75000"/>
                <a:tint val="45000"/>
                <a:satMod val="400000"/>
              </a:schemeClr>
            </a:duotone>
          </a:blip>
          <a:stretch>
            <a:fillRect/>
          </a:stretch>
        </p:blipFill>
        <p:spPr>
          <a:xfrm>
            <a:off x="471763" y="4373558"/>
            <a:ext cx="11331297" cy="2009775"/>
          </a:xfrm>
          <a:prstGeom prst="rect">
            <a:avLst/>
          </a:prstGeom>
        </p:spPr>
      </p:pic>
    </p:spTree>
    <p:extLst>
      <p:ext uri="{BB962C8B-B14F-4D97-AF65-F5344CB8AC3E}">
        <p14:creationId xmlns:p14="http://schemas.microsoft.com/office/powerpoint/2010/main" val="375031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 :Data Preparation(3/4)</a:t>
            </a:r>
            <a:endParaRPr lang="en-US" sz="1100" b="1" i="1" kern="0" dirty="0">
              <a:solidFill>
                <a:srgbClr val="007DB8"/>
              </a:solidFill>
            </a:endParaRP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10" y="6521648"/>
            <a:ext cx="2820003"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Data Preparation (`1/4)</a:t>
            </a:r>
            <a:endParaRPr lang="en-US" sz="11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endParaRPr>
          </a:p>
        </p:txBody>
      </p:sp>
      <p:sp>
        <p:nvSpPr>
          <p:cNvPr id="26" name="TextBox 25"/>
          <p:cNvSpPr txBox="1"/>
          <p:nvPr/>
        </p:nvSpPr>
        <p:spPr>
          <a:xfrm>
            <a:off x="356389" y="476672"/>
            <a:ext cx="11832435" cy="5955476"/>
          </a:xfrm>
          <a:prstGeom prst="rect">
            <a:avLst/>
          </a:prstGeom>
          <a:noFill/>
        </p:spPr>
        <p:txBody>
          <a:bodyPr wrap="square" rtlCol="0">
            <a:spAutoFit/>
          </a:bodyPr>
          <a:lstStyle/>
          <a:p>
            <a:pPr>
              <a:lnSpc>
                <a:spcPct val="150000"/>
              </a:lnSpc>
            </a:pPr>
            <a:r>
              <a:rPr lang="en-US" sz="1200" dirty="0">
                <a:cs typeface="Arial" panose="020B0604020202020204" pitchFamily="34" charset="0"/>
              </a:rPr>
              <a:t>14.     Create three tables, one each for </a:t>
            </a:r>
            <a:r>
              <a:rPr lang="en-US" sz="1200" b="1" i="1" dirty="0">
                <a:cs typeface="Arial" panose="020B0604020202020204" pitchFamily="34" charset="0"/>
              </a:rPr>
              <a:t>Camera Accessories (</a:t>
            </a:r>
            <a:r>
              <a:rPr lang="en-US" sz="1200" b="1" i="1" dirty="0" err="1">
                <a:cs typeface="Arial" panose="020B0604020202020204" pitchFamily="34" charset="0"/>
              </a:rPr>
              <a:t>media_infoCA</a:t>
            </a:r>
            <a:r>
              <a:rPr lang="en-US" sz="1200" b="1" i="1" dirty="0">
                <a:cs typeface="Arial" panose="020B0604020202020204" pitchFamily="34" charset="0"/>
              </a:rPr>
              <a:t>), Home Audio (</a:t>
            </a:r>
            <a:r>
              <a:rPr lang="en-US" sz="1200" b="1" i="1" dirty="0" err="1">
                <a:cs typeface="Arial" panose="020B0604020202020204" pitchFamily="34" charset="0"/>
              </a:rPr>
              <a:t>media_infoCA</a:t>
            </a:r>
            <a:r>
              <a:rPr lang="en-US" sz="1200" b="1" i="1" dirty="0">
                <a:cs typeface="Arial" panose="020B0604020202020204" pitchFamily="34" charset="0"/>
              </a:rPr>
              <a:t>) </a:t>
            </a:r>
            <a:r>
              <a:rPr lang="en-US" sz="1200" dirty="0">
                <a:cs typeface="Arial" panose="020B0604020202020204" pitchFamily="34" charset="0"/>
              </a:rPr>
              <a:t>and</a:t>
            </a:r>
            <a:r>
              <a:rPr lang="en-US" sz="1200" b="1" i="1" dirty="0">
                <a:cs typeface="Arial" panose="020B0604020202020204" pitchFamily="34" charset="0"/>
              </a:rPr>
              <a:t> Gaming Accessories(</a:t>
            </a:r>
            <a:r>
              <a:rPr lang="en-US" sz="1200" b="1" i="1" dirty="0" err="1">
                <a:cs typeface="Arial" panose="020B0604020202020204" pitchFamily="34" charset="0"/>
              </a:rPr>
              <a:t>media_infoGA</a:t>
            </a:r>
            <a:r>
              <a:rPr lang="en-US" sz="1200" b="1" i="1" dirty="0">
                <a:cs typeface="Arial" panose="020B0604020202020204" pitchFamily="34" charset="0"/>
              </a:rPr>
              <a:t>)</a:t>
            </a:r>
          </a:p>
          <a:p>
            <a:pPr marL="228600" indent="-228600">
              <a:lnSpc>
                <a:spcPct val="150000"/>
              </a:lnSpc>
              <a:buAutoNum type="arabicPeriod" startAt="15"/>
            </a:pPr>
            <a:r>
              <a:rPr lang="en-US" sz="1200" dirty="0">
                <a:cs typeface="Arial" panose="020B0604020202020204" pitchFamily="34" charset="0"/>
              </a:rPr>
              <a:t>Calculate the ad spend using the proportion of money spent across aforesaid categories. We use the ratio 14.54%, 7.55% and 12.54% respectively. This percentage is calculated   using the percentage distribution of the count of each sub category of product sold.</a:t>
            </a:r>
          </a:p>
          <a:p>
            <a:pPr marL="228600" indent="-228600">
              <a:lnSpc>
                <a:spcPct val="150000"/>
              </a:lnSpc>
              <a:buAutoNum type="arabicPeriod" startAt="15"/>
            </a:pPr>
            <a:r>
              <a:rPr lang="en-US" sz="1200" dirty="0">
                <a:cs typeface="Arial" panose="020B0604020202020204" pitchFamily="34" charset="0"/>
              </a:rPr>
              <a:t>The </a:t>
            </a:r>
            <a:r>
              <a:rPr lang="en-US" sz="1200" b="1" i="1" dirty="0" err="1">
                <a:cs typeface="Arial" panose="020B0604020202020204" pitchFamily="34" charset="0"/>
              </a:rPr>
              <a:t>media_infoCA</a:t>
            </a:r>
            <a:r>
              <a:rPr lang="en-US" sz="1200" dirty="0">
                <a:cs typeface="Arial" panose="020B0604020202020204" pitchFamily="34" charset="0"/>
              </a:rPr>
              <a:t>, </a:t>
            </a:r>
            <a:r>
              <a:rPr lang="en-US" sz="1200" b="1" i="1" dirty="0" err="1">
                <a:cs typeface="Arial" panose="020B0604020202020204" pitchFamily="34" charset="0"/>
              </a:rPr>
              <a:t>media_infoHA</a:t>
            </a:r>
            <a:r>
              <a:rPr lang="en-US" sz="1200" dirty="0">
                <a:cs typeface="Arial" panose="020B0604020202020204" pitchFamily="34" charset="0"/>
              </a:rPr>
              <a:t> and </a:t>
            </a:r>
            <a:r>
              <a:rPr lang="en-US" sz="1200" b="1" i="1" dirty="0" err="1">
                <a:cs typeface="Arial" panose="020B0604020202020204" pitchFamily="34" charset="0"/>
              </a:rPr>
              <a:t>media_infoGA</a:t>
            </a:r>
            <a:r>
              <a:rPr lang="en-US" sz="1200" dirty="0">
                <a:cs typeface="Arial" panose="020B0604020202020204" pitchFamily="34" charset="0"/>
              </a:rPr>
              <a:t> has monthly distribution of advertisement investment for the three sub categories</a:t>
            </a:r>
          </a:p>
          <a:p>
            <a:pPr>
              <a:lnSpc>
                <a:spcPct val="150000"/>
              </a:lnSpc>
            </a:pPr>
            <a:r>
              <a:rPr lang="en-US" sz="1400" b="1" i="1" u="sng" dirty="0">
                <a:cs typeface="Arial" panose="020B0604020202020204" pitchFamily="34" charset="0"/>
              </a:rPr>
              <a:t>Now, we move on to process the </a:t>
            </a:r>
            <a:r>
              <a:rPr lang="en-US" sz="1400" b="1" i="1" u="sng" dirty="0" err="1">
                <a:cs typeface="Arial" panose="020B0604020202020204" pitchFamily="34" charset="0"/>
              </a:rPr>
              <a:t>consumerelec</a:t>
            </a:r>
            <a:r>
              <a:rPr lang="en-US" sz="1400" b="1" i="1" u="sng" dirty="0">
                <a:cs typeface="Arial" panose="020B0604020202020204" pitchFamily="34" charset="0"/>
              </a:rPr>
              <a:t> table </a:t>
            </a:r>
          </a:p>
          <a:p>
            <a:pPr marL="342900" indent="-342900">
              <a:lnSpc>
                <a:spcPct val="150000"/>
              </a:lnSpc>
              <a:buAutoNum type="arabicPeriod"/>
            </a:pPr>
            <a:r>
              <a:rPr lang="en-US" sz="1200" dirty="0">
                <a:cs typeface="Arial" panose="020B0604020202020204" pitchFamily="34" charset="0"/>
              </a:rPr>
              <a:t>We check for duplicate records from </a:t>
            </a:r>
            <a:r>
              <a:rPr lang="en-US" sz="1200" b="1" i="1" dirty="0" err="1">
                <a:cs typeface="Arial" panose="020B0604020202020204" pitchFamily="34" charset="0"/>
              </a:rPr>
              <a:t>consumerelec</a:t>
            </a:r>
            <a:r>
              <a:rPr lang="en-US" sz="1200" dirty="0">
                <a:cs typeface="Arial" panose="020B0604020202020204" pitchFamily="34" charset="0"/>
              </a:rPr>
              <a:t> and there seem to be 104843 such records. We remove them.</a:t>
            </a:r>
          </a:p>
          <a:p>
            <a:pPr marL="342900" indent="-342900">
              <a:lnSpc>
                <a:spcPct val="150000"/>
              </a:lnSpc>
              <a:buFontTx/>
              <a:buAutoNum type="arabicPeriod"/>
            </a:pPr>
            <a:r>
              <a:rPr lang="en-US" sz="1200" dirty="0">
                <a:cs typeface="Arial" panose="020B0604020202020204" pitchFamily="34" charset="0"/>
              </a:rPr>
              <a:t>Remove the redundant variables from the table (columns where the value is consistent for all records and columns where a proxy metric exists)</a:t>
            </a:r>
          </a:p>
          <a:p>
            <a:pPr marL="342900" indent="-342900">
              <a:lnSpc>
                <a:spcPct val="150000"/>
              </a:lnSpc>
              <a:buFontTx/>
              <a:buAutoNum type="arabicPeriod"/>
            </a:pPr>
            <a:r>
              <a:rPr lang="en-US" sz="1200" dirty="0">
                <a:cs typeface="Arial" panose="020B0604020202020204" pitchFamily="34" charset="0"/>
              </a:rPr>
              <a:t>Check for Missing value – No column has missing value. But there are 14712 NA values. We drop those observations. (1643920 x 20 table)</a:t>
            </a:r>
          </a:p>
          <a:p>
            <a:pPr marL="342900" indent="-342900">
              <a:lnSpc>
                <a:spcPct val="150000"/>
              </a:lnSpc>
              <a:buFontTx/>
              <a:buAutoNum type="arabicPeriod"/>
            </a:pPr>
            <a:r>
              <a:rPr lang="en-US" sz="1200" dirty="0">
                <a:cs typeface="Arial" panose="020B0604020202020204" pitchFamily="34" charset="0"/>
              </a:rPr>
              <a:t>Introduce a </a:t>
            </a:r>
            <a:r>
              <a:rPr lang="en-US" sz="1200" i="1" dirty="0">
                <a:cs typeface="Arial" panose="020B0604020202020204" pitchFamily="34" charset="0"/>
              </a:rPr>
              <a:t>weekno</a:t>
            </a:r>
            <a:r>
              <a:rPr lang="en-US" sz="1200" dirty="0">
                <a:cs typeface="Arial" panose="020B0604020202020204" pitchFamily="34" charset="0"/>
              </a:rPr>
              <a:t> as a variable for week number , using the </a:t>
            </a:r>
            <a:r>
              <a:rPr lang="en-US" sz="1200" i="1" dirty="0" err="1">
                <a:cs typeface="Arial" panose="020B0604020202020204" pitchFamily="34" charset="0"/>
              </a:rPr>
              <a:t>order_date</a:t>
            </a:r>
            <a:r>
              <a:rPr lang="en-US" sz="1200" dirty="0">
                <a:cs typeface="Arial" panose="020B0604020202020204" pitchFamily="34" charset="0"/>
              </a:rPr>
              <a:t> column such that we have 52 weeks starting from July 2015 till June 2016 numbered from 01 to 52.</a:t>
            </a:r>
          </a:p>
          <a:p>
            <a:pPr marL="342900" indent="-342900">
              <a:lnSpc>
                <a:spcPct val="150000"/>
              </a:lnSpc>
              <a:buFontTx/>
              <a:buAutoNum type="arabicPeriod"/>
            </a:pPr>
            <a:r>
              <a:rPr lang="en-US" sz="1200" dirty="0">
                <a:cs typeface="Arial" panose="020B0604020202020204" pitchFamily="34" charset="0"/>
              </a:rPr>
              <a:t>Delete records where product MRP is zero (4912 records)</a:t>
            </a:r>
          </a:p>
          <a:p>
            <a:pPr marL="342900" indent="-342900">
              <a:lnSpc>
                <a:spcPct val="150000"/>
              </a:lnSpc>
              <a:buFontTx/>
              <a:buAutoNum type="arabicPeriod"/>
            </a:pPr>
            <a:r>
              <a:rPr lang="en-US" sz="1200" dirty="0">
                <a:cs typeface="Arial" panose="020B0604020202020204" pitchFamily="34" charset="0"/>
              </a:rPr>
              <a:t>Format </a:t>
            </a:r>
            <a:r>
              <a:rPr lang="en-US" sz="1200" i="1" dirty="0" err="1">
                <a:cs typeface="Arial" panose="020B0604020202020204" pitchFamily="34" charset="0"/>
              </a:rPr>
              <a:t>deliverybdays</a:t>
            </a:r>
            <a:r>
              <a:rPr lang="en-US" sz="1200" dirty="0">
                <a:cs typeface="Arial" panose="020B0604020202020204" pitchFamily="34" charset="0"/>
              </a:rPr>
              <a:t> and </a:t>
            </a:r>
            <a:r>
              <a:rPr lang="en-US" sz="1200" i="1" dirty="0" err="1">
                <a:cs typeface="Arial" panose="020B0604020202020204" pitchFamily="34" charset="0"/>
              </a:rPr>
              <a:t>deliverycdays</a:t>
            </a:r>
            <a:r>
              <a:rPr lang="en-US" sz="1200" dirty="0">
                <a:cs typeface="Arial" panose="020B0604020202020204" pitchFamily="34" charset="0"/>
              </a:rPr>
              <a:t> as numeric to calculate the duration (as told by TA, \N will be treated as zero)</a:t>
            </a:r>
          </a:p>
          <a:p>
            <a:pPr marL="342900" indent="-342900">
              <a:lnSpc>
                <a:spcPct val="150000"/>
              </a:lnSpc>
              <a:buFontTx/>
              <a:buAutoNum type="arabicPeriod"/>
            </a:pPr>
            <a:r>
              <a:rPr lang="en-US" sz="1200" dirty="0">
                <a:cs typeface="Arial" panose="020B0604020202020204" pitchFamily="34" charset="0"/>
              </a:rPr>
              <a:t>Now, we create three subsets (tables), each for Camera Accessories, Home Audio and Gaming Accessory. We will use these for building models</a:t>
            </a:r>
          </a:p>
          <a:p>
            <a:pPr marL="342900" indent="-342900">
              <a:lnSpc>
                <a:spcPct val="150000"/>
              </a:lnSpc>
              <a:buFontTx/>
              <a:buAutoNum type="arabicPeriod"/>
            </a:pPr>
            <a:r>
              <a:rPr lang="en-US" sz="1200" dirty="0">
                <a:cs typeface="Arial" panose="020B0604020202020204" pitchFamily="34" charset="0"/>
              </a:rPr>
              <a:t>Now, the formatted table looks like this:</a:t>
            </a:r>
          </a:p>
          <a:p>
            <a:pPr marL="342900" indent="-342900">
              <a:lnSpc>
                <a:spcPct val="150000"/>
              </a:lnSpc>
              <a:buFontTx/>
              <a:buAutoNum type="arabicPeriod"/>
            </a:pPr>
            <a:endParaRPr lang="en-US" sz="1200" dirty="0">
              <a:cs typeface="Arial" panose="020B0604020202020204" pitchFamily="34" charset="0"/>
            </a:endParaRPr>
          </a:p>
          <a:p>
            <a:pPr marL="342900" indent="-342900">
              <a:lnSpc>
                <a:spcPct val="150000"/>
              </a:lnSpc>
              <a:buFontTx/>
              <a:buAutoNum type="arabicPeriod"/>
            </a:pPr>
            <a:endParaRPr lang="en-US" sz="1200" dirty="0">
              <a:cs typeface="Arial" panose="020B0604020202020204" pitchFamily="34" charset="0"/>
            </a:endParaRPr>
          </a:p>
          <a:p>
            <a:pPr marL="342900" indent="-342900">
              <a:lnSpc>
                <a:spcPct val="150000"/>
              </a:lnSpc>
              <a:buFontTx/>
              <a:buAutoNum type="arabicPeriod"/>
            </a:pPr>
            <a:endParaRPr lang="en-US" sz="1200" dirty="0">
              <a:cs typeface="Arial" panose="020B0604020202020204" pitchFamily="34" charset="0"/>
            </a:endParaRPr>
          </a:p>
          <a:p>
            <a:pPr marL="342900" indent="-342900">
              <a:lnSpc>
                <a:spcPct val="150000"/>
              </a:lnSpc>
              <a:buFontTx/>
              <a:buAutoNum type="arabicPeriod"/>
            </a:pPr>
            <a:endParaRPr lang="en-US" sz="1200" dirty="0">
              <a:cs typeface="Arial" panose="020B0604020202020204" pitchFamily="34" charset="0"/>
            </a:endParaRPr>
          </a:p>
          <a:p>
            <a:pPr marL="342900" indent="-342900">
              <a:lnSpc>
                <a:spcPct val="150000"/>
              </a:lnSpc>
              <a:buFontTx/>
              <a:buAutoNum type="arabicPeriod"/>
            </a:pPr>
            <a:endParaRPr lang="en-US" sz="1200" dirty="0">
              <a:cs typeface="Arial" panose="020B0604020202020204" pitchFamily="34" charset="0"/>
            </a:endParaRPr>
          </a:p>
          <a:p>
            <a:pPr marL="342900" indent="-342900">
              <a:lnSpc>
                <a:spcPct val="150000"/>
              </a:lnSpc>
              <a:buFontTx/>
              <a:buAutoNum type="arabicPeriod"/>
            </a:pPr>
            <a:endParaRPr lang="en-US" sz="1200" dirty="0">
              <a:cs typeface="Arial" panose="020B0604020202020204" pitchFamily="34" charset="0"/>
            </a:endParaRPr>
          </a:p>
          <a:p>
            <a:pPr>
              <a:lnSpc>
                <a:spcPct val="150000"/>
              </a:lnSpc>
            </a:pPr>
            <a:endParaRPr lang="en-US" sz="1200" dirty="0">
              <a:cs typeface="Arial" panose="020B0604020202020204" pitchFamily="34" charset="0"/>
            </a:endParaRPr>
          </a:p>
          <a:p>
            <a:pPr marL="342900" indent="-342900">
              <a:lnSpc>
                <a:spcPct val="150000"/>
              </a:lnSpc>
              <a:buAutoNum type="arabicPeriod"/>
            </a:pPr>
            <a:endParaRPr lang="en-US" sz="1200" dirty="0">
              <a:cs typeface="Arial" panose="020B0604020202020204" pitchFamily="34" charset="0"/>
            </a:endParaRPr>
          </a:p>
        </p:txBody>
      </p:sp>
      <p:sp>
        <p:nvSpPr>
          <p:cNvPr id="106" name="Title 3"/>
          <p:cNvSpPr txBox="1">
            <a:spLocks/>
          </p:cNvSpPr>
          <p:nvPr/>
        </p:nvSpPr>
        <p:spPr>
          <a:xfrm>
            <a:off x="-134938" y="45992"/>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Data Preparation								               </a:t>
            </a:r>
            <a:r>
              <a:rPr lang="en-US" sz="1600" kern="0" dirty="0">
                <a:solidFill>
                  <a:srgbClr val="007DB8"/>
                </a:solidFill>
              </a:rPr>
              <a:t>(2/4)</a:t>
            </a:r>
          </a:p>
        </p:txBody>
      </p:sp>
      <p:grpSp>
        <p:nvGrpSpPr>
          <p:cNvPr id="107" name="Group 106"/>
          <p:cNvGrpSpPr/>
          <p:nvPr/>
        </p:nvGrpSpPr>
        <p:grpSpPr>
          <a:xfrm>
            <a:off x="46034" y="0"/>
            <a:ext cx="620713" cy="550579"/>
            <a:chOff x="4857750" y="965200"/>
            <a:chExt cx="900113" cy="666750"/>
          </a:xfrm>
        </p:grpSpPr>
        <p:sp>
          <p:nvSpPr>
            <p:cNvPr id="108" name="Freeform 42"/>
            <p:cNvSpPr>
              <a:spLocks noEditPoints="1"/>
            </p:cNvSpPr>
            <p:nvPr/>
          </p:nvSpPr>
          <p:spPr bwMode="auto">
            <a:xfrm>
              <a:off x="4857750" y="965200"/>
              <a:ext cx="900113" cy="666750"/>
            </a:xfrm>
            <a:custGeom>
              <a:avLst/>
              <a:gdLst>
                <a:gd name="T0" fmla="*/ 215 w 251"/>
                <a:gd name="T1" fmla="*/ 154 h 186"/>
                <a:gd name="T2" fmla="*/ 214 w 251"/>
                <a:gd name="T3" fmla="*/ 100 h 186"/>
                <a:gd name="T4" fmla="*/ 200 w 251"/>
                <a:gd name="T5" fmla="*/ 3 h 186"/>
                <a:gd name="T6" fmla="*/ 177 w 251"/>
                <a:gd name="T7" fmla="*/ 3 h 186"/>
                <a:gd name="T8" fmla="*/ 194 w 251"/>
                <a:gd name="T9" fmla="*/ 101 h 186"/>
                <a:gd name="T10" fmla="*/ 182 w 251"/>
                <a:gd name="T11" fmla="*/ 154 h 186"/>
                <a:gd name="T12" fmla="*/ 152 w 251"/>
                <a:gd name="T13" fmla="*/ 150 h 186"/>
                <a:gd name="T14" fmla="*/ 95 w 251"/>
                <a:gd name="T15" fmla="*/ 136 h 186"/>
                <a:gd name="T16" fmla="*/ 59 w 251"/>
                <a:gd name="T17" fmla="*/ 74 h 186"/>
                <a:gd name="T18" fmla="*/ 76 w 251"/>
                <a:gd name="T19" fmla="*/ 42 h 186"/>
                <a:gd name="T20" fmla="*/ 17 w 251"/>
                <a:gd name="T21" fmla="*/ 40 h 186"/>
                <a:gd name="T22" fmla="*/ 3 w 251"/>
                <a:gd name="T23" fmla="*/ 70 h 186"/>
                <a:gd name="T24" fmla="*/ 21 w 251"/>
                <a:gd name="T25" fmla="*/ 85 h 186"/>
                <a:gd name="T26" fmla="*/ 7 w 251"/>
                <a:gd name="T27" fmla="*/ 161 h 186"/>
                <a:gd name="T28" fmla="*/ 10 w 251"/>
                <a:gd name="T29" fmla="*/ 164 h 186"/>
                <a:gd name="T30" fmla="*/ 35 w 251"/>
                <a:gd name="T31" fmla="*/ 85 h 186"/>
                <a:gd name="T32" fmla="*/ 64 w 251"/>
                <a:gd name="T33" fmla="*/ 41 h 186"/>
                <a:gd name="T34" fmla="*/ 59 w 251"/>
                <a:gd name="T35" fmla="*/ 68 h 186"/>
                <a:gd name="T36" fmla="*/ 56 w 251"/>
                <a:gd name="T37" fmla="*/ 68 h 186"/>
                <a:gd name="T38" fmla="*/ 55 w 251"/>
                <a:gd name="T39" fmla="*/ 69 h 186"/>
                <a:gd name="T40" fmla="*/ 54 w 251"/>
                <a:gd name="T41" fmla="*/ 70 h 186"/>
                <a:gd name="T42" fmla="*/ 47 w 251"/>
                <a:gd name="T43" fmla="*/ 81 h 186"/>
                <a:gd name="T44" fmla="*/ 55 w 251"/>
                <a:gd name="T45" fmla="*/ 91 h 186"/>
                <a:gd name="T46" fmla="*/ 146 w 251"/>
                <a:gd name="T47" fmla="*/ 152 h 186"/>
                <a:gd name="T48" fmla="*/ 48 w 251"/>
                <a:gd name="T49" fmla="*/ 119 h 186"/>
                <a:gd name="T50" fmla="*/ 43 w 251"/>
                <a:gd name="T51" fmla="*/ 123 h 186"/>
                <a:gd name="T52" fmla="*/ 47 w 251"/>
                <a:gd name="T53" fmla="*/ 184 h 186"/>
                <a:gd name="T54" fmla="*/ 52 w 251"/>
                <a:gd name="T55" fmla="*/ 184 h 186"/>
                <a:gd name="T56" fmla="*/ 82 w 251"/>
                <a:gd name="T57" fmla="*/ 160 h 186"/>
                <a:gd name="T58" fmla="*/ 71 w 251"/>
                <a:gd name="T59" fmla="*/ 186 h 186"/>
                <a:gd name="T60" fmla="*/ 185 w 251"/>
                <a:gd name="T61" fmla="*/ 165 h 186"/>
                <a:gd name="T62" fmla="*/ 245 w 251"/>
                <a:gd name="T63" fmla="*/ 165 h 186"/>
                <a:gd name="T64" fmla="*/ 251 w 251"/>
                <a:gd name="T65" fmla="*/ 163 h 186"/>
                <a:gd name="T66" fmla="*/ 194 w 251"/>
                <a:gd name="T67" fmla="*/ 95 h 186"/>
                <a:gd name="T68" fmla="*/ 194 w 251"/>
                <a:gd name="T69" fmla="*/ 5 h 186"/>
                <a:gd name="T70" fmla="*/ 200 w 251"/>
                <a:gd name="T71" fmla="*/ 152 h 186"/>
                <a:gd name="T72" fmla="*/ 200 w 251"/>
                <a:gd name="T73" fmla="*/ 108 h 186"/>
                <a:gd name="T74" fmla="*/ 208 w 251"/>
                <a:gd name="T75" fmla="*/ 100 h 186"/>
                <a:gd name="T76" fmla="*/ 188 w 251"/>
                <a:gd name="T77" fmla="*/ 157 h 186"/>
                <a:gd name="T78" fmla="*/ 188 w 251"/>
                <a:gd name="T79" fmla="*/ 160 h 186"/>
                <a:gd name="T80" fmla="*/ 180 w 251"/>
                <a:gd name="T81" fmla="*/ 160 h 186"/>
                <a:gd name="T82" fmla="*/ 21 w 251"/>
                <a:gd name="T83" fmla="*/ 79 h 186"/>
                <a:gd name="T84" fmla="*/ 42 w 251"/>
                <a:gd name="T85" fmla="*/ 17 h 186"/>
                <a:gd name="T86" fmla="*/ 63 w 251"/>
                <a:gd name="T87" fmla="*/ 36 h 186"/>
                <a:gd name="T88" fmla="*/ 21 w 251"/>
                <a:gd name="T89"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186">
                  <a:moveTo>
                    <a:pt x="248" y="160"/>
                  </a:moveTo>
                  <a:cubicBezTo>
                    <a:pt x="215" y="160"/>
                    <a:pt x="215" y="160"/>
                    <a:pt x="215" y="160"/>
                  </a:cubicBezTo>
                  <a:cubicBezTo>
                    <a:pt x="215" y="154"/>
                    <a:pt x="215" y="154"/>
                    <a:pt x="215" y="154"/>
                  </a:cubicBezTo>
                  <a:cubicBezTo>
                    <a:pt x="215" y="153"/>
                    <a:pt x="213" y="152"/>
                    <a:pt x="212" y="152"/>
                  </a:cubicBezTo>
                  <a:cubicBezTo>
                    <a:pt x="212" y="107"/>
                    <a:pt x="212" y="107"/>
                    <a:pt x="212" y="107"/>
                  </a:cubicBezTo>
                  <a:cubicBezTo>
                    <a:pt x="213" y="105"/>
                    <a:pt x="214" y="103"/>
                    <a:pt x="214" y="100"/>
                  </a:cubicBezTo>
                  <a:cubicBezTo>
                    <a:pt x="214" y="53"/>
                    <a:pt x="214" y="53"/>
                    <a:pt x="214" y="53"/>
                  </a:cubicBezTo>
                  <a:cubicBezTo>
                    <a:pt x="214" y="45"/>
                    <a:pt x="208" y="38"/>
                    <a:pt x="200" y="37"/>
                  </a:cubicBezTo>
                  <a:cubicBezTo>
                    <a:pt x="200" y="3"/>
                    <a:pt x="200" y="3"/>
                    <a:pt x="200" y="3"/>
                  </a:cubicBezTo>
                  <a:cubicBezTo>
                    <a:pt x="200" y="1"/>
                    <a:pt x="198" y="0"/>
                    <a:pt x="197" y="0"/>
                  </a:cubicBezTo>
                  <a:cubicBezTo>
                    <a:pt x="180" y="0"/>
                    <a:pt x="180" y="0"/>
                    <a:pt x="180" y="0"/>
                  </a:cubicBezTo>
                  <a:cubicBezTo>
                    <a:pt x="179" y="0"/>
                    <a:pt x="177" y="1"/>
                    <a:pt x="177" y="3"/>
                  </a:cubicBezTo>
                  <a:cubicBezTo>
                    <a:pt x="177" y="98"/>
                    <a:pt x="177" y="98"/>
                    <a:pt x="177" y="98"/>
                  </a:cubicBezTo>
                  <a:cubicBezTo>
                    <a:pt x="177" y="100"/>
                    <a:pt x="179" y="101"/>
                    <a:pt x="180" y="101"/>
                  </a:cubicBezTo>
                  <a:cubicBezTo>
                    <a:pt x="194" y="101"/>
                    <a:pt x="194" y="101"/>
                    <a:pt x="194" y="101"/>
                  </a:cubicBezTo>
                  <a:cubicBezTo>
                    <a:pt x="194" y="152"/>
                    <a:pt x="194" y="152"/>
                    <a:pt x="194" y="152"/>
                  </a:cubicBezTo>
                  <a:cubicBezTo>
                    <a:pt x="185" y="152"/>
                    <a:pt x="185" y="152"/>
                    <a:pt x="185" y="152"/>
                  </a:cubicBezTo>
                  <a:cubicBezTo>
                    <a:pt x="184" y="152"/>
                    <a:pt x="182" y="153"/>
                    <a:pt x="182" y="154"/>
                  </a:cubicBezTo>
                  <a:cubicBezTo>
                    <a:pt x="179" y="151"/>
                    <a:pt x="174" y="148"/>
                    <a:pt x="167" y="148"/>
                  </a:cubicBezTo>
                  <a:cubicBezTo>
                    <a:pt x="160" y="148"/>
                    <a:pt x="155" y="149"/>
                    <a:pt x="152" y="151"/>
                  </a:cubicBezTo>
                  <a:cubicBezTo>
                    <a:pt x="152" y="150"/>
                    <a:pt x="152" y="150"/>
                    <a:pt x="152" y="150"/>
                  </a:cubicBezTo>
                  <a:cubicBezTo>
                    <a:pt x="152" y="148"/>
                    <a:pt x="151" y="147"/>
                    <a:pt x="149" y="147"/>
                  </a:cubicBezTo>
                  <a:cubicBezTo>
                    <a:pt x="101" y="139"/>
                    <a:pt x="101" y="139"/>
                    <a:pt x="101" y="139"/>
                  </a:cubicBezTo>
                  <a:cubicBezTo>
                    <a:pt x="99" y="139"/>
                    <a:pt x="97" y="137"/>
                    <a:pt x="95" y="136"/>
                  </a:cubicBezTo>
                  <a:cubicBezTo>
                    <a:pt x="88" y="125"/>
                    <a:pt x="63" y="92"/>
                    <a:pt x="60" y="88"/>
                  </a:cubicBezTo>
                  <a:cubicBezTo>
                    <a:pt x="59" y="87"/>
                    <a:pt x="59" y="86"/>
                    <a:pt x="58" y="85"/>
                  </a:cubicBezTo>
                  <a:cubicBezTo>
                    <a:pt x="59" y="74"/>
                    <a:pt x="59" y="74"/>
                    <a:pt x="59" y="74"/>
                  </a:cubicBezTo>
                  <a:cubicBezTo>
                    <a:pt x="59" y="74"/>
                    <a:pt x="59" y="74"/>
                    <a:pt x="59" y="74"/>
                  </a:cubicBezTo>
                  <a:cubicBezTo>
                    <a:pt x="66" y="74"/>
                    <a:pt x="71" y="69"/>
                    <a:pt x="72" y="63"/>
                  </a:cubicBezTo>
                  <a:cubicBezTo>
                    <a:pt x="76" y="42"/>
                    <a:pt x="76" y="42"/>
                    <a:pt x="76" y="42"/>
                  </a:cubicBezTo>
                  <a:cubicBezTo>
                    <a:pt x="77" y="40"/>
                    <a:pt x="81" y="32"/>
                    <a:pt x="74" y="21"/>
                  </a:cubicBezTo>
                  <a:cubicBezTo>
                    <a:pt x="68" y="12"/>
                    <a:pt x="54" y="9"/>
                    <a:pt x="41" y="12"/>
                  </a:cubicBezTo>
                  <a:cubicBezTo>
                    <a:pt x="27" y="15"/>
                    <a:pt x="18" y="25"/>
                    <a:pt x="17" y="40"/>
                  </a:cubicBezTo>
                  <a:cubicBezTo>
                    <a:pt x="16" y="54"/>
                    <a:pt x="12" y="62"/>
                    <a:pt x="9" y="66"/>
                  </a:cubicBezTo>
                  <a:cubicBezTo>
                    <a:pt x="5" y="70"/>
                    <a:pt x="3" y="70"/>
                    <a:pt x="3" y="70"/>
                  </a:cubicBezTo>
                  <a:cubicBezTo>
                    <a:pt x="3" y="70"/>
                    <a:pt x="3" y="70"/>
                    <a:pt x="3" y="70"/>
                  </a:cubicBezTo>
                  <a:cubicBezTo>
                    <a:pt x="2" y="71"/>
                    <a:pt x="1" y="71"/>
                    <a:pt x="0" y="72"/>
                  </a:cubicBezTo>
                  <a:cubicBezTo>
                    <a:pt x="0" y="73"/>
                    <a:pt x="0" y="74"/>
                    <a:pt x="1" y="75"/>
                  </a:cubicBezTo>
                  <a:cubicBezTo>
                    <a:pt x="1" y="75"/>
                    <a:pt x="8" y="83"/>
                    <a:pt x="21" y="85"/>
                  </a:cubicBezTo>
                  <a:cubicBezTo>
                    <a:pt x="22" y="85"/>
                    <a:pt x="24" y="85"/>
                    <a:pt x="25" y="85"/>
                  </a:cubicBezTo>
                  <a:cubicBezTo>
                    <a:pt x="20" y="92"/>
                    <a:pt x="16" y="104"/>
                    <a:pt x="12" y="122"/>
                  </a:cubicBezTo>
                  <a:cubicBezTo>
                    <a:pt x="9" y="142"/>
                    <a:pt x="7" y="160"/>
                    <a:pt x="7" y="161"/>
                  </a:cubicBezTo>
                  <a:cubicBezTo>
                    <a:pt x="7" y="161"/>
                    <a:pt x="7" y="162"/>
                    <a:pt x="8" y="163"/>
                  </a:cubicBezTo>
                  <a:cubicBezTo>
                    <a:pt x="8" y="163"/>
                    <a:pt x="9" y="164"/>
                    <a:pt x="10" y="164"/>
                  </a:cubicBezTo>
                  <a:cubicBezTo>
                    <a:pt x="10" y="164"/>
                    <a:pt x="10" y="164"/>
                    <a:pt x="10" y="164"/>
                  </a:cubicBezTo>
                  <a:cubicBezTo>
                    <a:pt x="12" y="164"/>
                    <a:pt x="13" y="163"/>
                    <a:pt x="13" y="161"/>
                  </a:cubicBezTo>
                  <a:cubicBezTo>
                    <a:pt x="13" y="161"/>
                    <a:pt x="14" y="142"/>
                    <a:pt x="18" y="123"/>
                  </a:cubicBezTo>
                  <a:cubicBezTo>
                    <a:pt x="24" y="93"/>
                    <a:pt x="31" y="86"/>
                    <a:pt x="35" y="85"/>
                  </a:cubicBezTo>
                  <a:cubicBezTo>
                    <a:pt x="47" y="81"/>
                    <a:pt x="50" y="70"/>
                    <a:pt x="53" y="59"/>
                  </a:cubicBezTo>
                  <a:cubicBezTo>
                    <a:pt x="54" y="55"/>
                    <a:pt x="55" y="51"/>
                    <a:pt x="57" y="48"/>
                  </a:cubicBezTo>
                  <a:cubicBezTo>
                    <a:pt x="59" y="44"/>
                    <a:pt x="61" y="42"/>
                    <a:pt x="64" y="41"/>
                  </a:cubicBezTo>
                  <a:cubicBezTo>
                    <a:pt x="66" y="41"/>
                    <a:pt x="68" y="41"/>
                    <a:pt x="70" y="42"/>
                  </a:cubicBezTo>
                  <a:cubicBezTo>
                    <a:pt x="67" y="62"/>
                    <a:pt x="67" y="62"/>
                    <a:pt x="67" y="62"/>
                  </a:cubicBezTo>
                  <a:cubicBezTo>
                    <a:pt x="66" y="66"/>
                    <a:pt x="63" y="69"/>
                    <a:pt x="59" y="68"/>
                  </a:cubicBezTo>
                  <a:cubicBezTo>
                    <a:pt x="57" y="68"/>
                    <a:pt x="57" y="68"/>
                    <a:pt x="57" y="68"/>
                  </a:cubicBezTo>
                  <a:cubicBezTo>
                    <a:pt x="57" y="68"/>
                    <a:pt x="57" y="68"/>
                    <a:pt x="57" y="68"/>
                  </a:cubicBezTo>
                  <a:cubicBezTo>
                    <a:pt x="57" y="68"/>
                    <a:pt x="56" y="68"/>
                    <a:pt x="56" y="68"/>
                  </a:cubicBezTo>
                  <a:cubicBezTo>
                    <a:pt x="56" y="68"/>
                    <a:pt x="56" y="68"/>
                    <a:pt x="56" y="68"/>
                  </a:cubicBezTo>
                  <a:cubicBezTo>
                    <a:pt x="56" y="68"/>
                    <a:pt x="55" y="68"/>
                    <a:pt x="55" y="69"/>
                  </a:cubicBezTo>
                  <a:cubicBezTo>
                    <a:pt x="55" y="69"/>
                    <a:pt x="55" y="69"/>
                    <a:pt x="55" y="69"/>
                  </a:cubicBezTo>
                  <a:cubicBezTo>
                    <a:pt x="55" y="69"/>
                    <a:pt x="55" y="69"/>
                    <a:pt x="54" y="69"/>
                  </a:cubicBezTo>
                  <a:cubicBezTo>
                    <a:pt x="54" y="70"/>
                    <a:pt x="54" y="70"/>
                    <a:pt x="54" y="70"/>
                  </a:cubicBezTo>
                  <a:cubicBezTo>
                    <a:pt x="54" y="70"/>
                    <a:pt x="54" y="70"/>
                    <a:pt x="54" y="70"/>
                  </a:cubicBezTo>
                  <a:cubicBezTo>
                    <a:pt x="52" y="82"/>
                    <a:pt x="52" y="82"/>
                    <a:pt x="52" y="82"/>
                  </a:cubicBezTo>
                  <a:cubicBezTo>
                    <a:pt x="50" y="81"/>
                    <a:pt x="47" y="81"/>
                    <a:pt x="47" y="81"/>
                  </a:cubicBezTo>
                  <a:cubicBezTo>
                    <a:pt x="47" y="81"/>
                    <a:pt x="47" y="81"/>
                    <a:pt x="47" y="81"/>
                  </a:cubicBezTo>
                  <a:cubicBezTo>
                    <a:pt x="45" y="81"/>
                    <a:pt x="44" y="82"/>
                    <a:pt x="44" y="83"/>
                  </a:cubicBezTo>
                  <a:cubicBezTo>
                    <a:pt x="44" y="85"/>
                    <a:pt x="45" y="86"/>
                    <a:pt x="47" y="86"/>
                  </a:cubicBezTo>
                  <a:cubicBezTo>
                    <a:pt x="47" y="86"/>
                    <a:pt x="52" y="87"/>
                    <a:pt x="55" y="91"/>
                  </a:cubicBezTo>
                  <a:cubicBezTo>
                    <a:pt x="58" y="95"/>
                    <a:pt x="81" y="126"/>
                    <a:pt x="91" y="139"/>
                  </a:cubicBezTo>
                  <a:cubicBezTo>
                    <a:pt x="93" y="142"/>
                    <a:pt x="96" y="144"/>
                    <a:pt x="100" y="145"/>
                  </a:cubicBezTo>
                  <a:cubicBezTo>
                    <a:pt x="146" y="152"/>
                    <a:pt x="146" y="152"/>
                    <a:pt x="146" y="152"/>
                  </a:cubicBezTo>
                  <a:cubicBezTo>
                    <a:pt x="146" y="160"/>
                    <a:pt x="146" y="160"/>
                    <a:pt x="146" y="160"/>
                  </a:cubicBezTo>
                  <a:cubicBezTo>
                    <a:pt x="93" y="160"/>
                    <a:pt x="93" y="160"/>
                    <a:pt x="93" y="160"/>
                  </a:cubicBezTo>
                  <a:cubicBezTo>
                    <a:pt x="86" y="159"/>
                    <a:pt x="62" y="136"/>
                    <a:pt x="48" y="119"/>
                  </a:cubicBezTo>
                  <a:cubicBezTo>
                    <a:pt x="47" y="119"/>
                    <a:pt x="46" y="118"/>
                    <a:pt x="46" y="118"/>
                  </a:cubicBezTo>
                  <a:cubicBezTo>
                    <a:pt x="45" y="118"/>
                    <a:pt x="44" y="119"/>
                    <a:pt x="44" y="119"/>
                  </a:cubicBezTo>
                  <a:cubicBezTo>
                    <a:pt x="42" y="120"/>
                    <a:pt x="42" y="122"/>
                    <a:pt x="43" y="123"/>
                  </a:cubicBezTo>
                  <a:cubicBezTo>
                    <a:pt x="44" y="124"/>
                    <a:pt x="52" y="132"/>
                    <a:pt x="61" y="141"/>
                  </a:cubicBezTo>
                  <a:cubicBezTo>
                    <a:pt x="58" y="145"/>
                    <a:pt x="51" y="155"/>
                    <a:pt x="49" y="161"/>
                  </a:cubicBezTo>
                  <a:cubicBezTo>
                    <a:pt x="47" y="170"/>
                    <a:pt x="47" y="184"/>
                    <a:pt x="47" y="184"/>
                  </a:cubicBezTo>
                  <a:cubicBezTo>
                    <a:pt x="47" y="186"/>
                    <a:pt x="47" y="186"/>
                    <a:pt x="47" y="186"/>
                  </a:cubicBezTo>
                  <a:cubicBezTo>
                    <a:pt x="52" y="186"/>
                    <a:pt x="52" y="186"/>
                    <a:pt x="52" y="186"/>
                  </a:cubicBezTo>
                  <a:cubicBezTo>
                    <a:pt x="52" y="184"/>
                    <a:pt x="52" y="184"/>
                    <a:pt x="52" y="184"/>
                  </a:cubicBezTo>
                  <a:cubicBezTo>
                    <a:pt x="52" y="184"/>
                    <a:pt x="52" y="171"/>
                    <a:pt x="55" y="162"/>
                  </a:cubicBezTo>
                  <a:cubicBezTo>
                    <a:pt x="56" y="157"/>
                    <a:pt x="62" y="149"/>
                    <a:pt x="65" y="145"/>
                  </a:cubicBezTo>
                  <a:cubicBezTo>
                    <a:pt x="71" y="152"/>
                    <a:pt x="77" y="156"/>
                    <a:pt x="82" y="160"/>
                  </a:cubicBezTo>
                  <a:cubicBezTo>
                    <a:pt x="74" y="160"/>
                    <a:pt x="74" y="160"/>
                    <a:pt x="74" y="160"/>
                  </a:cubicBezTo>
                  <a:cubicBezTo>
                    <a:pt x="72" y="160"/>
                    <a:pt x="71" y="161"/>
                    <a:pt x="71" y="163"/>
                  </a:cubicBezTo>
                  <a:cubicBezTo>
                    <a:pt x="71" y="186"/>
                    <a:pt x="71" y="186"/>
                    <a:pt x="71" y="186"/>
                  </a:cubicBezTo>
                  <a:cubicBezTo>
                    <a:pt x="76" y="186"/>
                    <a:pt x="76" y="186"/>
                    <a:pt x="76" y="186"/>
                  </a:cubicBezTo>
                  <a:cubicBezTo>
                    <a:pt x="76" y="165"/>
                    <a:pt x="76" y="165"/>
                    <a:pt x="76" y="165"/>
                  </a:cubicBezTo>
                  <a:cubicBezTo>
                    <a:pt x="185" y="165"/>
                    <a:pt x="185" y="165"/>
                    <a:pt x="185" y="165"/>
                  </a:cubicBezTo>
                  <a:cubicBezTo>
                    <a:pt x="185" y="166"/>
                    <a:pt x="185" y="166"/>
                    <a:pt x="185" y="166"/>
                  </a:cubicBezTo>
                  <a:cubicBezTo>
                    <a:pt x="185" y="165"/>
                    <a:pt x="185" y="165"/>
                    <a:pt x="185" y="165"/>
                  </a:cubicBezTo>
                  <a:cubicBezTo>
                    <a:pt x="245" y="165"/>
                    <a:pt x="245" y="165"/>
                    <a:pt x="245" y="165"/>
                  </a:cubicBezTo>
                  <a:cubicBezTo>
                    <a:pt x="245" y="186"/>
                    <a:pt x="245" y="186"/>
                    <a:pt x="245" y="186"/>
                  </a:cubicBezTo>
                  <a:cubicBezTo>
                    <a:pt x="251" y="186"/>
                    <a:pt x="251" y="186"/>
                    <a:pt x="251" y="186"/>
                  </a:cubicBezTo>
                  <a:cubicBezTo>
                    <a:pt x="251" y="163"/>
                    <a:pt x="251" y="163"/>
                    <a:pt x="251" y="163"/>
                  </a:cubicBezTo>
                  <a:cubicBezTo>
                    <a:pt x="251" y="161"/>
                    <a:pt x="249" y="160"/>
                    <a:pt x="248" y="160"/>
                  </a:cubicBezTo>
                  <a:close/>
                  <a:moveTo>
                    <a:pt x="194" y="5"/>
                  </a:moveTo>
                  <a:cubicBezTo>
                    <a:pt x="194" y="95"/>
                    <a:pt x="194" y="95"/>
                    <a:pt x="194" y="95"/>
                  </a:cubicBezTo>
                  <a:cubicBezTo>
                    <a:pt x="183" y="95"/>
                    <a:pt x="183" y="95"/>
                    <a:pt x="183" y="95"/>
                  </a:cubicBezTo>
                  <a:cubicBezTo>
                    <a:pt x="183" y="5"/>
                    <a:pt x="183" y="5"/>
                    <a:pt x="183" y="5"/>
                  </a:cubicBezTo>
                  <a:lnTo>
                    <a:pt x="194" y="5"/>
                  </a:lnTo>
                  <a:close/>
                  <a:moveTo>
                    <a:pt x="206" y="112"/>
                  </a:moveTo>
                  <a:cubicBezTo>
                    <a:pt x="206" y="152"/>
                    <a:pt x="206" y="152"/>
                    <a:pt x="206" y="152"/>
                  </a:cubicBezTo>
                  <a:cubicBezTo>
                    <a:pt x="200" y="152"/>
                    <a:pt x="200" y="152"/>
                    <a:pt x="200" y="152"/>
                  </a:cubicBezTo>
                  <a:cubicBezTo>
                    <a:pt x="200" y="114"/>
                    <a:pt x="200" y="114"/>
                    <a:pt x="200" y="114"/>
                  </a:cubicBezTo>
                  <a:cubicBezTo>
                    <a:pt x="202" y="114"/>
                    <a:pt x="204" y="113"/>
                    <a:pt x="206" y="112"/>
                  </a:cubicBezTo>
                  <a:close/>
                  <a:moveTo>
                    <a:pt x="200" y="108"/>
                  </a:moveTo>
                  <a:cubicBezTo>
                    <a:pt x="200" y="43"/>
                    <a:pt x="200" y="43"/>
                    <a:pt x="200" y="43"/>
                  </a:cubicBezTo>
                  <a:cubicBezTo>
                    <a:pt x="205" y="44"/>
                    <a:pt x="208" y="48"/>
                    <a:pt x="208" y="53"/>
                  </a:cubicBezTo>
                  <a:cubicBezTo>
                    <a:pt x="208" y="100"/>
                    <a:pt x="208" y="100"/>
                    <a:pt x="208" y="100"/>
                  </a:cubicBezTo>
                  <a:cubicBezTo>
                    <a:pt x="208" y="104"/>
                    <a:pt x="205" y="108"/>
                    <a:pt x="200" y="108"/>
                  </a:cubicBezTo>
                  <a:close/>
                  <a:moveTo>
                    <a:pt x="188" y="160"/>
                  </a:moveTo>
                  <a:cubicBezTo>
                    <a:pt x="188" y="157"/>
                    <a:pt x="188" y="157"/>
                    <a:pt x="188" y="157"/>
                  </a:cubicBezTo>
                  <a:cubicBezTo>
                    <a:pt x="209" y="157"/>
                    <a:pt x="209" y="157"/>
                    <a:pt x="209" y="157"/>
                  </a:cubicBezTo>
                  <a:cubicBezTo>
                    <a:pt x="209" y="160"/>
                    <a:pt x="209" y="160"/>
                    <a:pt x="209" y="160"/>
                  </a:cubicBezTo>
                  <a:lnTo>
                    <a:pt x="188" y="160"/>
                  </a:lnTo>
                  <a:close/>
                  <a:moveTo>
                    <a:pt x="152" y="158"/>
                  </a:moveTo>
                  <a:cubicBezTo>
                    <a:pt x="153" y="156"/>
                    <a:pt x="158" y="153"/>
                    <a:pt x="167" y="153"/>
                  </a:cubicBezTo>
                  <a:cubicBezTo>
                    <a:pt x="173" y="153"/>
                    <a:pt x="177" y="157"/>
                    <a:pt x="180" y="160"/>
                  </a:cubicBezTo>
                  <a:cubicBezTo>
                    <a:pt x="152" y="160"/>
                    <a:pt x="152" y="160"/>
                    <a:pt x="152" y="160"/>
                  </a:cubicBezTo>
                  <a:lnTo>
                    <a:pt x="152" y="158"/>
                  </a:lnTo>
                  <a:close/>
                  <a:moveTo>
                    <a:pt x="21" y="79"/>
                  </a:moveTo>
                  <a:cubicBezTo>
                    <a:pt x="15" y="78"/>
                    <a:pt x="11" y="76"/>
                    <a:pt x="8" y="74"/>
                  </a:cubicBezTo>
                  <a:cubicBezTo>
                    <a:pt x="13" y="71"/>
                    <a:pt x="21" y="62"/>
                    <a:pt x="23" y="40"/>
                  </a:cubicBezTo>
                  <a:cubicBezTo>
                    <a:pt x="24" y="28"/>
                    <a:pt x="31" y="20"/>
                    <a:pt x="42" y="17"/>
                  </a:cubicBezTo>
                  <a:cubicBezTo>
                    <a:pt x="53" y="15"/>
                    <a:pt x="65" y="17"/>
                    <a:pt x="69" y="24"/>
                  </a:cubicBezTo>
                  <a:cubicBezTo>
                    <a:pt x="73" y="30"/>
                    <a:pt x="73" y="35"/>
                    <a:pt x="72" y="37"/>
                  </a:cubicBezTo>
                  <a:cubicBezTo>
                    <a:pt x="70" y="36"/>
                    <a:pt x="66" y="35"/>
                    <a:pt x="63" y="36"/>
                  </a:cubicBezTo>
                  <a:cubicBezTo>
                    <a:pt x="58" y="37"/>
                    <a:pt x="55" y="40"/>
                    <a:pt x="52" y="45"/>
                  </a:cubicBezTo>
                  <a:cubicBezTo>
                    <a:pt x="50" y="49"/>
                    <a:pt x="49" y="53"/>
                    <a:pt x="48" y="58"/>
                  </a:cubicBezTo>
                  <a:cubicBezTo>
                    <a:pt x="44" y="70"/>
                    <a:pt x="41" y="82"/>
                    <a:pt x="21" y="79"/>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3"/>
            <p:cNvSpPr>
              <a:spLocks noChangeArrowheads="1"/>
            </p:cNvSpPr>
            <p:nvPr/>
          </p:nvSpPr>
          <p:spPr bwMode="auto">
            <a:xfrm>
              <a:off x="5187950" y="1016000"/>
              <a:ext cx="49213" cy="49213"/>
            </a:xfrm>
            <a:prstGeom prst="rect">
              <a:avLst/>
            </a:prstGeom>
            <a:solidFill>
              <a:srgbClr val="231F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4"/>
            <p:cNvSpPr>
              <a:spLocks/>
            </p:cNvSpPr>
            <p:nvPr/>
          </p:nvSpPr>
          <p:spPr bwMode="auto">
            <a:xfrm>
              <a:off x="5184775"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5"/>
            <p:cNvSpPr>
              <a:spLocks/>
            </p:cNvSpPr>
            <p:nvPr/>
          </p:nvSpPr>
          <p:spPr bwMode="auto">
            <a:xfrm>
              <a:off x="5184775"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6"/>
            <p:cNvSpPr>
              <a:spLocks/>
            </p:cNvSpPr>
            <p:nvPr/>
          </p:nvSpPr>
          <p:spPr bwMode="auto">
            <a:xfrm>
              <a:off x="5184775"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47"/>
            <p:cNvSpPr>
              <a:spLocks noChangeArrowheads="1"/>
            </p:cNvSpPr>
            <p:nvPr/>
          </p:nvSpPr>
          <p:spPr bwMode="auto">
            <a:xfrm>
              <a:off x="5284788" y="1016000"/>
              <a:ext cx="49213" cy="49213"/>
            </a:xfrm>
            <a:prstGeom prst="rect">
              <a:avLst/>
            </a:prstGeom>
            <a:solidFill>
              <a:srgbClr val="231F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8"/>
            <p:cNvSpPr>
              <a:spLocks/>
            </p:cNvSpPr>
            <p:nvPr/>
          </p:nvSpPr>
          <p:spPr bwMode="auto">
            <a:xfrm>
              <a:off x="5281613"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9"/>
            <p:cNvSpPr>
              <a:spLocks/>
            </p:cNvSpPr>
            <p:nvPr/>
          </p:nvSpPr>
          <p:spPr bwMode="auto">
            <a:xfrm>
              <a:off x="5281613"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0"/>
            <p:cNvSpPr>
              <a:spLocks/>
            </p:cNvSpPr>
            <p:nvPr/>
          </p:nvSpPr>
          <p:spPr bwMode="auto">
            <a:xfrm>
              <a:off x="5281613"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1"/>
            <p:cNvSpPr>
              <a:spLocks noChangeArrowheads="1"/>
            </p:cNvSpPr>
            <p:nvPr/>
          </p:nvSpPr>
          <p:spPr bwMode="auto">
            <a:xfrm>
              <a:off x="5381625" y="1016000"/>
              <a:ext cx="49213" cy="49213"/>
            </a:xfrm>
            <a:prstGeom prst="rect">
              <a:avLst/>
            </a:prstGeom>
            <a:solidFill>
              <a:srgbClr val="231F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2"/>
            <p:cNvSpPr>
              <a:spLocks/>
            </p:cNvSpPr>
            <p:nvPr/>
          </p:nvSpPr>
          <p:spPr bwMode="auto">
            <a:xfrm>
              <a:off x="5378450"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3"/>
            <p:cNvSpPr>
              <a:spLocks/>
            </p:cNvSpPr>
            <p:nvPr/>
          </p:nvSpPr>
          <p:spPr bwMode="auto">
            <a:xfrm>
              <a:off x="5378450"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4"/>
            <p:cNvSpPr>
              <a:spLocks/>
            </p:cNvSpPr>
            <p:nvPr/>
          </p:nvSpPr>
          <p:spPr bwMode="auto">
            <a:xfrm>
              <a:off x="5378450"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5"/>
            <p:cNvSpPr>
              <a:spLocks noChangeArrowheads="1"/>
            </p:cNvSpPr>
            <p:nvPr/>
          </p:nvSpPr>
          <p:spPr bwMode="auto">
            <a:xfrm>
              <a:off x="5187950" y="1204913"/>
              <a:ext cx="49213" cy="47625"/>
            </a:xfrm>
            <a:prstGeom prst="rect">
              <a:avLst/>
            </a:prstGeom>
            <a:solidFill>
              <a:srgbClr val="231F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6"/>
            <p:cNvSpPr>
              <a:spLocks/>
            </p:cNvSpPr>
            <p:nvPr/>
          </p:nvSpPr>
          <p:spPr bwMode="auto">
            <a:xfrm>
              <a:off x="5184775"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7"/>
            <p:cNvSpPr>
              <a:spLocks/>
            </p:cNvSpPr>
            <p:nvPr/>
          </p:nvSpPr>
          <p:spPr bwMode="auto">
            <a:xfrm>
              <a:off x="5184775"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8"/>
            <p:cNvSpPr>
              <a:spLocks/>
            </p:cNvSpPr>
            <p:nvPr/>
          </p:nvSpPr>
          <p:spPr bwMode="auto">
            <a:xfrm>
              <a:off x="5184775"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59"/>
            <p:cNvSpPr>
              <a:spLocks noChangeArrowheads="1"/>
            </p:cNvSpPr>
            <p:nvPr/>
          </p:nvSpPr>
          <p:spPr bwMode="auto">
            <a:xfrm>
              <a:off x="5284788" y="1204913"/>
              <a:ext cx="49213" cy="47625"/>
            </a:xfrm>
            <a:prstGeom prst="rect">
              <a:avLst/>
            </a:prstGeom>
            <a:solidFill>
              <a:srgbClr val="231F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0"/>
            <p:cNvSpPr>
              <a:spLocks/>
            </p:cNvSpPr>
            <p:nvPr/>
          </p:nvSpPr>
          <p:spPr bwMode="auto">
            <a:xfrm>
              <a:off x="5281613"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1"/>
            <p:cNvSpPr>
              <a:spLocks/>
            </p:cNvSpPr>
            <p:nvPr/>
          </p:nvSpPr>
          <p:spPr bwMode="auto">
            <a:xfrm>
              <a:off x="5281613"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
            <p:cNvSpPr>
              <a:spLocks/>
            </p:cNvSpPr>
            <p:nvPr/>
          </p:nvSpPr>
          <p:spPr bwMode="auto">
            <a:xfrm>
              <a:off x="5281613"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63"/>
            <p:cNvSpPr>
              <a:spLocks noChangeArrowheads="1"/>
            </p:cNvSpPr>
            <p:nvPr/>
          </p:nvSpPr>
          <p:spPr bwMode="auto">
            <a:xfrm>
              <a:off x="5381625" y="1204913"/>
              <a:ext cx="49213" cy="47625"/>
            </a:xfrm>
            <a:prstGeom prst="rect">
              <a:avLst/>
            </a:prstGeom>
            <a:solidFill>
              <a:srgbClr val="231F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64"/>
            <p:cNvSpPr>
              <a:spLocks/>
            </p:cNvSpPr>
            <p:nvPr/>
          </p:nvSpPr>
          <p:spPr bwMode="auto">
            <a:xfrm>
              <a:off x="5378450"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5"/>
            <p:cNvSpPr>
              <a:spLocks/>
            </p:cNvSpPr>
            <p:nvPr/>
          </p:nvSpPr>
          <p:spPr bwMode="auto">
            <a:xfrm>
              <a:off x="5378450"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66"/>
            <p:cNvSpPr>
              <a:spLocks/>
            </p:cNvSpPr>
            <p:nvPr/>
          </p:nvSpPr>
          <p:spPr bwMode="auto">
            <a:xfrm>
              <a:off x="5378450"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7"/>
            <p:cNvSpPr>
              <a:spLocks/>
            </p:cNvSpPr>
            <p:nvPr/>
          </p:nvSpPr>
          <p:spPr bwMode="auto">
            <a:xfrm>
              <a:off x="5184775"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8"/>
            <p:cNvSpPr>
              <a:spLocks/>
            </p:cNvSpPr>
            <p:nvPr/>
          </p:nvSpPr>
          <p:spPr bwMode="auto">
            <a:xfrm>
              <a:off x="5184775"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9"/>
            <p:cNvSpPr>
              <a:spLocks/>
            </p:cNvSpPr>
            <p:nvPr/>
          </p:nvSpPr>
          <p:spPr bwMode="auto">
            <a:xfrm>
              <a:off x="5281613"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0"/>
            <p:cNvSpPr>
              <a:spLocks/>
            </p:cNvSpPr>
            <p:nvPr/>
          </p:nvSpPr>
          <p:spPr bwMode="auto">
            <a:xfrm>
              <a:off x="5281613"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1"/>
            <p:cNvSpPr>
              <a:spLocks/>
            </p:cNvSpPr>
            <p:nvPr/>
          </p:nvSpPr>
          <p:spPr bwMode="auto">
            <a:xfrm>
              <a:off x="5378450"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72"/>
            <p:cNvSpPr>
              <a:spLocks/>
            </p:cNvSpPr>
            <p:nvPr/>
          </p:nvSpPr>
          <p:spPr bwMode="auto">
            <a:xfrm>
              <a:off x="5378450"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3" name="Picture 42">
            <a:extLst>
              <a:ext uri="{FF2B5EF4-FFF2-40B4-BE49-F238E27FC236}">
                <a16:creationId xmlns:a16="http://schemas.microsoft.com/office/drawing/2014/main" id="{A5A266F8-D2D2-42FE-9ABD-E243EE390945}"/>
              </a:ext>
            </a:extLst>
          </p:cNvPr>
          <p:cNvPicPr>
            <a:picLocks noChangeAspect="1"/>
          </p:cNvPicPr>
          <p:nvPr/>
        </p:nvPicPr>
        <p:blipFill>
          <a:blip r:embed="rId3">
            <a:duotone>
              <a:prstClr val="black"/>
              <a:schemeClr val="accent1">
                <a:lumMod val="60000"/>
                <a:lumOff val="40000"/>
                <a:tint val="45000"/>
                <a:satMod val="400000"/>
              </a:schemeClr>
            </a:duotone>
          </a:blip>
          <a:stretch>
            <a:fillRect/>
          </a:stretch>
        </p:blipFill>
        <p:spPr>
          <a:xfrm>
            <a:off x="441232" y="4205606"/>
            <a:ext cx="11798445" cy="2279676"/>
          </a:xfrm>
          <a:prstGeom prst="rect">
            <a:avLst/>
          </a:prstGeom>
        </p:spPr>
      </p:pic>
    </p:spTree>
    <p:extLst>
      <p:ext uri="{BB962C8B-B14F-4D97-AF65-F5344CB8AC3E}">
        <p14:creationId xmlns:p14="http://schemas.microsoft.com/office/powerpoint/2010/main" val="3201577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 :Data Preparation(4/4)</a:t>
            </a:r>
            <a:endParaRPr lang="en-US" sz="1100" b="1" i="1" kern="0" dirty="0">
              <a:solidFill>
                <a:srgbClr val="007DB8"/>
              </a:solidFill>
            </a:endParaRP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10" y="6521648"/>
            <a:ext cx="2752677"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Data </a:t>
            </a:r>
            <a:r>
              <a:rPr lang="en-US" sz="1400" b="1" i="1" kern="0">
                <a:solidFill>
                  <a:srgbClr val="007DB8"/>
                </a:solidFill>
              </a:rPr>
              <a:t>Preparation (2/4)</a:t>
            </a:r>
            <a:endParaRPr lang="en-US" sz="11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endParaRPr>
          </a:p>
        </p:txBody>
      </p:sp>
      <p:sp>
        <p:nvSpPr>
          <p:cNvPr id="26" name="TextBox 25"/>
          <p:cNvSpPr txBox="1"/>
          <p:nvPr/>
        </p:nvSpPr>
        <p:spPr>
          <a:xfrm>
            <a:off x="349249" y="603015"/>
            <a:ext cx="11552237" cy="3677930"/>
          </a:xfrm>
          <a:prstGeom prst="rect">
            <a:avLst/>
          </a:prstGeom>
          <a:noFill/>
        </p:spPr>
        <p:txBody>
          <a:bodyPr wrap="square" rtlCol="0">
            <a:spAutoFit/>
          </a:bodyPr>
          <a:lstStyle/>
          <a:p>
            <a:pPr marL="342900" indent="-342900">
              <a:buFontTx/>
              <a:buAutoNum type="arabicPeriod"/>
            </a:pPr>
            <a:endParaRPr lang="en-US" sz="1200" dirty="0">
              <a:cs typeface="Arial" panose="020B0604020202020204" pitchFamily="34" charset="0"/>
            </a:endParaRPr>
          </a:p>
          <a:p>
            <a:pPr marL="342900" indent="-342900" fontAlgn="base">
              <a:spcBef>
                <a:spcPct val="0"/>
              </a:spcBef>
              <a:spcAft>
                <a:spcPct val="0"/>
              </a:spcAft>
              <a:buFont typeface="+mj-lt"/>
              <a:buAutoNum type="arabicPeriod" startAt="9"/>
              <a:defRPr/>
            </a:pPr>
            <a:r>
              <a:rPr lang="en-US" sz="1300" dirty="0">
                <a:cs typeface="Arial" panose="020B0604020202020204" pitchFamily="34" charset="0"/>
              </a:rPr>
              <a:t>For each of the three tables Camera Accessory, Home Audio and Gaming Accessory bins were created from </a:t>
            </a:r>
            <a:r>
              <a:rPr lang="en-US" sz="1300" dirty="0" err="1">
                <a:cs typeface="Arial" panose="020B0604020202020204" pitchFamily="34" charset="0"/>
              </a:rPr>
              <a:t>deliverybdays</a:t>
            </a:r>
            <a:r>
              <a:rPr lang="en-US" sz="1300" dirty="0">
                <a:cs typeface="Arial" panose="020B0604020202020204" pitchFamily="34" charset="0"/>
              </a:rPr>
              <a:t> and </a:t>
            </a:r>
            <a:r>
              <a:rPr lang="en-US" sz="1300" dirty="0" err="1">
                <a:cs typeface="Arial" panose="020B0604020202020204" pitchFamily="34" charset="0"/>
              </a:rPr>
              <a:t>deliverycdays</a:t>
            </a:r>
            <a:r>
              <a:rPr lang="en-US" sz="1300" dirty="0">
                <a:cs typeface="Arial" panose="020B0604020202020204" pitchFamily="34" charset="0"/>
              </a:rPr>
              <a:t> to categories the delivery of goods under “Missed”, “No delay”, “Low delay”, “Medium delay” and “VH delay”</a:t>
            </a:r>
          </a:p>
          <a:p>
            <a:pPr marL="342900" indent="-342900" fontAlgn="base">
              <a:spcBef>
                <a:spcPct val="0"/>
              </a:spcBef>
              <a:spcAft>
                <a:spcPct val="0"/>
              </a:spcAft>
              <a:buFont typeface="+mj-lt"/>
              <a:buAutoNum type="arabicPeriod" startAt="9"/>
              <a:defRPr/>
            </a:pPr>
            <a:endParaRPr lang="en-US" sz="1300" dirty="0">
              <a:cs typeface="Arial" panose="020B0604020202020204" pitchFamily="34" charset="0"/>
            </a:endParaRPr>
          </a:p>
          <a:p>
            <a:pPr marL="342900" indent="-342900" fontAlgn="base">
              <a:spcBef>
                <a:spcPct val="0"/>
              </a:spcBef>
              <a:spcAft>
                <a:spcPct val="0"/>
              </a:spcAft>
              <a:buFont typeface="+mj-lt"/>
              <a:buAutoNum type="arabicPeriod" startAt="9"/>
              <a:defRPr/>
            </a:pPr>
            <a:r>
              <a:rPr lang="en-US" sz="1300" dirty="0">
                <a:cs typeface="Arial" panose="020B0604020202020204" pitchFamily="34" charset="0"/>
              </a:rPr>
              <a:t>List price variable which is equal to gmv/units is created and two additional variables price markup and price markdown (discount) were created from gmv and </a:t>
            </a:r>
            <a:r>
              <a:rPr lang="en-US" sz="1300" dirty="0" err="1">
                <a:cs typeface="Arial" panose="020B0604020202020204" pitchFamily="34" charset="0"/>
              </a:rPr>
              <a:t>mrp</a:t>
            </a:r>
            <a:r>
              <a:rPr lang="en-US" sz="1300" dirty="0">
                <a:cs typeface="Arial" panose="020B0604020202020204" pitchFamily="34" charset="0"/>
              </a:rPr>
              <a:t> using the formula (</a:t>
            </a:r>
            <a:r>
              <a:rPr lang="en-US" sz="1300" dirty="0" err="1">
                <a:cs typeface="Arial" panose="020B0604020202020204" pitchFamily="34" charset="0"/>
              </a:rPr>
              <a:t>list_price-product_mrp</a:t>
            </a:r>
            <a:r>
              <a:rPr lang="en-US" sz="1300" dirty="0">
                <a:cs typeface="Arial" panose="020B0604020202020204" pitchFamily="34" charset="0"/>
              </a:rPr>
              <a:t>)/</a:t>
            </a:r>
            <a:r>
              <a:rPr lang="en-US" sz="1300" dirty="0" err="1">
                <a:cs typeface="Arial" panose="020B0604020202020204" pitchFamily="34" charset="0"/>
              </a:rPr>
              <a:t>product_mrp</a:t>
            </a:r>
            <a:r>
              <a:rPr lang="en-US" sz="1300" dirty="0">
                <a:cs typeface="Arial" panose="020B0604020202020204" pitchFamily="34" charset="0"/>
              </a:rPr>
              <a:t>) such that when this formula value is less than 0 it implies price markdown or discount offered on that good and when it is greater than 0 it implies price markup</a:t>
            </a:r>
          </a:p>
          <a:p>
            <a:pPr marL="342900" indent="-342900" fontAlgn="base">
              <a:spcBef>
                <a:spcPct val="0"/>
              </a:spcBef>
              <a:spcAft>
                <a:spcPct val="0"/>
              </a:spcAft>
              <a:buFont typeface="+mj-lt"/>
              <a:buAutoNum type="arabicPeriod" startAt="9"/>
              <a:defRPr/>
            </a:pPr>
            <a:endParaRPr lang="en-US" sz="1300" dirty="0">
              <a:cs typeface="Arial" panose="020B0604020202020204" pitchFamily="34" charset="0"/>
            </a:endParaRPr>
          </a:p>
          <a:p>
            <a:pPr marL="342900" indent="-342900" fontAlgn="base">
              <a:spcBef>
                <a:spcPct val="0"/>
              </a:spcBef>
              <a:spcAft>
                <a:spcPct val="0"/>
              </a:spcAft>
              <a:buFont typeface="+mj-lt"/>
              <a:buAutoNum type="arabicPeriod" startAt="9"/>
              <a:defRPr/>
            </a:pPr>
            <a:r>
              <a:rPr lang="en-US" sz="1300" dirty="0">
                <a:cs typeface="Arial" panose="020B0604020202020204" pitchFamily="34" charset="0"/>
              </a:rPr>
              <a:t>A table Holiday were created which list all the dates when company offered special sales due to holidays or festivals .In the main table a column Holiday were created which is ‘Y’ if the </a:t>
            </a:r>
            <a:r>
              <a:rPr lang="en-US" sz="1300" dirty="0" err="1">
                <a:cs typeface="Arial" panose="020B0604020202020204" pitchFamily="34" charset="0"/>
              </a:rPr>
              <a:t>order_date</a:t>
            </a:r>
            <a:r>
              <a:rPr lang="en-US" sz="1300" dirty="0">
                <a:cs typeface="Arial" panose="020B0604020202020204" pitchFamily="34" charset="0"/>
              </a:rPr>
              <a:t> is one of the holiday dates or ‘N’ otherwise</a:t>
            </a:r>
          </a:p>
          <a:p>
            <a:pPr marL="342900" indent="-342900" fontAlgn="base">
              <a:spcBef>
                <a:spcPct val="0"/>
              </a:spcBef>
              <a:spcAft>
                <a:spcPct val="0"/>
              </a:spcAft>
              <a:buFont typeface="+mj-lt"/>
              <a:buAutoNum type="arabicPeriod" startAt="9"/>
              <a:defRPr/>
            </a:pPr>
            <a:endParaRPr lang="en-US" sz="1300" dirty="0">
              <a:cs typeface="Arial" panose="020B0604020202020204" pitchFamily="34" charset="0"/>
            </a:endParaRPr>
          </a:p>
          <a:p>
            <a:pPr marL="342900" indent="-342900" fontAlgn="base">
              <a:spcBef>
                <a:spcPct val="0"/>
              </a:spcBef>
              <a:spcAft>
                <a:spcPct val="0"/>
              </a:spcAft>
              <a:buFont typeface="+mj-lt"/>
              <a:buAutoNum type="arabicPeriod" startAt="9"/>
              <a:defRPr/>
            </a:pPr>
            <a:r>
              <a:rPr lang="en-US" sz="1300" dirty="0">
                <a:cs typeface="Arial" panose="020B0604020202020204" pitchFamily="34" charset="0"/>
              </a:rPr>
              <a:t>Also we calculated monthly  advertisement spent across various channels for each of the three categories Camera Accessory, Home Audio and Gaming Accessory . Hence we have divided the monthly advertisement spend into weeks and integrated it into the main dataframe Camera Accessory, Home Audio and Gaming Accessory .</a:t>
            </a:r>
          </a:p>
          <a:p>
            <a:pPr marL="342900" indent="-342900" fontAlgn="base">
              <a:spcBef>
                <a:spcPct val="0"/>
              </a:spcBef>
              <a:spcAft>
                <a:spcPct val="0"/>
              </a:spcAft>
              <a:buFont typeface="+mj-lt"/>
              <a:buAutoNum type="arabicPeriod" startAt="9"/>
              <a:defRPr/>
            </a:pPr>
            <a:endParaRPr lang="en-US" sz="1300" dirty="0">
              <a:cs typeface="Arial" panose="020B0604020202020204" pitchFamily="34" charset="0"/>
            </a:endParaRPr>
          </a:p>
          <a:p>
            <a:pPr marL="342900" indent="-342900" fontAlgn="base">
              <a:spcBef>
                <a:spcPct val="0"/>
              </a:spcBef>
              <a:spcAft>
                <a:spcPct val="0"/>
              </a:spcAft>
              <a:buFont typeface="+mj-lt"/>
              <a:buAutoNum type="arabicPeriod" startAt="9"/>
              <a:defRPr/>
            </a:pPr>
            <a:r>
              <a:rPr lang="en-US" sz="1300" dirty="0">
                <a:cs typeface="Arial" panose="020B0604020202020204" pitchFamily="34" charset="0"/>
              </a:rPr>
              <a:t>NPS score also divided into weekly NPS score and were integrated it into the main dataframe Camera Accessory, Home Audio and Gaming Accessory</a:t>
            </a:r>
          </a:p>
          <a:p>
            <a:pPr marL="342900" indent="-342900" fontAlgn="base">
              <a:spcBef>
                <a:spcPct val="0"/>
              </a:spcBef>
              <a:spcAft>
                <a:spcPct val="0"/>
              </a:spcAft>
              <a:buFont typeface="+mj-lt"/>
              <a:buAutoNum type="arabicPeriod" startAt="9"/>
              <a:defRPr/>
            </a:pPr>
            <a:endParaRPr lang="en-US" sz="1300" dirty="0">
              <a:cs typeface="Arial" panose="020B0604020202020204" pitchFamily="34" charset="0"/>
            </a:endParaRPr>
          </a:p>
          <a:p>
            <a:pPr marL="342900" lvl="0" indent="-342900" fontAlgn="base">
              <a:spcBef>
                <a:spcPct val="0"/>
              </a:spcBef>
              <a:spcAft>
                <a:spcPct val="0"/>
              </a:spcAft>
              <a:buFont typeface="+mj-lt"/>
              <a:buAutoNum type="arabicPeriod" startAt="9"/>
              <a:defRPr/>
            </a:pPr>
            <a:r>
              <a:rPr lang="en-US" sz="1300" dirty="0">
                <a:cs typeface="Arial" panose="020B0604020202020204" pitchFamily="34" charset="0"/>
              </a:rPr>
              <a:t> The final table look like this(snapshot of </a:t>
            </a:r>
            <a:r>
              <a:rPr lang="en-US" sz="1300" dirty="0" err="1">
                <a:cs typeface="Arial" panose="020B0604020202020204" pitchFamily="34" charset="0"/>
              </a:rPr>
              <a:t>camera_accessory</a:t>
            </a:r>
            <a:r>
              <a:rPr lang="en-US" sz="1300" dirty="0">
                <a:cs typeface="Arial" panose="020B0604020202020204" pitchFamily="34" charset="0"/>
              </a:rPr>
              <a:t> table) :Note : same follows for Home Audio and Game Accessory.</a:t>
            </a:r>
            <a:endParaRPr lang="en-US" sz="1200" dirty="0">
              <a:cs typeface="Arial" panose="020B0604020202020204" pitchFamily="34" charset="0"/>
            </a:endParaRPr>
          </a:p>
        </p:txBody>
      </p:sp>
      <p:grpSp>
        <p:nvGrpSpPr>
          <p:cNvPr id="107" name="Group 106"/>
          <p:cNvGrpSpPr/>
          <p:nvPr/>
        </p:nvGrpSpPr>
        <p:grpSpPr>
          <a:xfrm>
            <a:off x="46034" y="0"/>
            <a:ext cx="620713" cy="550579"/>
            <a:chOff x="4857750" y="965200"/>
            <a:chExt cx="900113" cy="666750"/>
          </a:xfrm>
        </p:grpSpPr>
        <p:sp>
          <p:nvSpPr>
            <p:cNvPr id="108" name="Freeform 42"/>
            <p:cNvSpPr>
              <a:spLocks noEditPoints="1"/>
            </p:cNvSpPr>
            <p:nvPr/>
          </p:nvSpPr>
          <p:spPr bwMode="auto">
            <a:xfrm>
              <a:off x="4857750" y="965200"/>
              <a:ext cx="900113" cy="666750"/>
            </a:xfrm>
            <a:custGeom>
              <a:avLst/>
              <a:gdLst>
                <a:gd name="T0" fmla="*/ 215 w 251"/>
                <a:gd name="T1" fmla="*/ 154 h 186"/>
                <a:gd name="T2" fmla="*/ 214 w 251"/>
                <a:gd name="T3" fmla="*/ 100 h 186"/>
                <a:gd name="T4" fmla="*/ 200 w 251"/>
                <a:gd name="T5" fmla="*/ 3 h 186"/>
                <a:gd name="T6" fmla="*/ 177 w 251"/>
                <a:gd name="T7" fmla="*/ 3 h 186"/>
                <a:gd name="T8" fmla="*/ 194 w 251"/>
                <a:gd name="T9" fmla="*/ 101 h 186"/>
                <a:gd name="T10" fmla="*/ 182 w 251"/>
                <a:gd name="T11" fmla="*/ 154 h 186"/>
                <a:gd name="T12" fmla="*/ 152 w 251"/>
                <a:gd name="T13" fmla="*/ 150 h 186"/>
                <a:gd name="T14" fmla="*/ 95 w 251"/>
                <a:gd name="T15" fmla="*/ 136 h 186"/>
                <a:gd name="T16" fmla="*/ 59 w 251"/>
                <a:gd name="T17" fmla="*/ 74 h 186"/>
                <a:gd name="T18" fmla="*/ 76 w 251"/>
                <a:gd name="T19" fmla="*/ 42 h 186"/>
                <a:gd name="T20" fmla="*/ 17 w 251"/>
                <a:gd name="T21" fmla="*/ 40 h 186"/>
                <a:gd name="T22" fmla="*/ 3 w 251"/>
                <a:gd name="T23" fmla="*/ 70 h 186"/>
                <a:gd name="T24" fmla="*/ 21 w 251"/>
                <a:gd name="T25" fmla="*/ 85 h 186"/>
                <a:gd name="T26" fmla="*/ 7 w 251"/>
                <a:gd name="T27" fmla="*/ 161 h 186"/>
                <a:gd name="T28" fmla="*/ 10 w 251"/>
                <a:gd name="T29" fmla="*/ 164 h 186"/>
                <a:gd name="T30" fmla="*/ 35 w 251"/>
                <a:gd name="T31" fmla="*/ 85 h 186"/>
                <a:gd name="T32" fmla="*/ 64 w 251"/>
                <a:gd name="T33" fmla="*/ 41 h 186"/>
                <a:gd name="T34" fmla="*/ 59 w 251"/>
                <a:gd name="T35" fmla="*/ 68 h 186"/>
                <a:gd name="T36" fmla="*/ 56 w 251"/>
                <a:gd name="T37" fmla="*/ 68 h 186"/>
                <a:gd name="T38" fmla="*/ 55 w 251"/>
                <a:gd name="T39" fmla="*/ 69 h 186"/>
                <a:gd name="T40" fmla="*/ 54 w 251"/>
                <a:gd name="T41" fmla="*/ 70 h 186"/>
                <a:gd name="T42" fmla="*/ 47 w 251"/>
                <a:gd name="T43" fmla="*/ 81 h 186"/>
                <a:gd name="T44" fmla="*/ 55 w 251"/>
                <a:gd name="T45" fmla="*/ 91 h 186"/>
                <a:gd name="T46" fmla="*/ 146 w 251"/>
                <a:gd name="T47" fmla="*/ 152 h 186"/>
                <a:gd name="T48" fmla="*/ 48 w 251"/>
                <a:gd name="T49" fmla="*/ 119 h 186"/>
                <a:gd name="T50" fmla="*/ 43 w 251"/>
                <a:gd name="T51" fmla="*/ 123 h 186"/>
                <a:gd name="T52" fmla="*/ 47 w 251"/>
                <a:gd name="T53" fmla="*/ 184 h 186"/>
                <a:gd name="T54" fmla="*/ 52 w 251"/>
                <a:gd name="T55" fmla="*/ 184 h 186"/>
                <a:gd name="T56" fmla="*/ 82 w 251"/>
                <a:gd name="T57" fmla="*/ 160 h 186"/>
                <a:gd name="T58" fmla="*/ 71 w 251"/>
                <a:gd name="T59" fmla="*/ 186 h 186"/>
                <a:gd name="T60" fmla="*/ 185 w 251"/>
                <a:gd name="T61" fmla="*/ 165 h 186"/>
                <a:gd name="T62" fmla="*/ 245 w 251"/>
                <a:gd name="T63" fmla="*/ 165 h 186"/>
                <a:gd name="T64" fmla="*/ 251 w 251"/>
                <a:gd name="T65" fmla="*/ 163 h 186"/>
                <a:gd name="T66" fmla="*/ 194 w 251"/>
                <a:gd name="T67" fmla="*/ 95 h 186"/>
                <a:gd name="T68" fmla="*/ 194 w 251"/>
                <a:gd name="T69" fmla="*/ 5 h 186"/>
                <a:gd name="T70" fmla="*/ 200 w 251"/>
                <a:gd name="T71" fmla="*/ 152 h 186"/>
                <a:gd name="T72" fmla="*/ 200 w 251"/>
                <a:gd name="T73" fmla="*/ 108 h 186"/>
                <a:gd name="T74" fmla="*/ 208 w 251"/>
                <a:gd name="T75" fmla="*/ 100 h 186"/>
                <a:gd name="T76" fmla="*/ 188 w 251"/>
                <a:gd name="T77" fmla="*/ 157 h 186"/>
                <a:gd name="T78" fmla="*/ 188 w 251"/>
                <a:gd name="T79" fmla="*/ 160 h 186"/>
                <a:gd name="T80" fmla="*/ 180 w 251"/>
                <a:gd name="T81" fmla="*/ 160 h 186"/>
                <a:gd name="T82" fmla="*/ 21 w 251"/>
                <a:gd name="T83" fmla="*/ 79 h 186"/>
                <a:gd name="T84" fmla="*/ 42 w 251"/>
                <a:gd name="T85" fmla="*/ 17 h 186"/>
                <a:gd name="T86" fmla="*/ 63 w 251"/>
                <a:gd name="T87" fmla="*/ 36 h 186"/>
                <a:gd name="T88" fmla="*/ 21 w 251"/>
                <a:gd name="T89"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186">
                  <a:moveTo>
                    <a:pt x="248" y="160"/>
                  </a:moveTo>
                  <a:cubicBezTo>
                    <a:pt x="215" y="160"/>
                    <a:pt x="215" y="160"/>
                    <a:pt x="215" y="160"/>
                  </a:cubicBezTo>
                  <a:cubicBezTo>
                    <a:pt x="215" y="154"/>
                    <a:pt x="215" y="154"/>
                    <a:pt x="215" y="154"/>
                  </a:cubicBezTo>
                  <a:cubicBezTo>
                    <a:pt x="215" y="153"/>
                    <a:pt x="213" y="152"/>
                    <a:pt x="212" y="152"/>
                  </a:cubicBezTo>
                  <a:cubicBezTo>
                    <a:pt x="212" y="107"/>
                    <a:pt x="212" y="107"/>
                    <a:pt x="212" y="107"/>
                  </a:cubicBezTo>
                  <a:cubicBezTo>
                    <a:pt x="213" y="105"/>
                    <a:pt x="214" y="103"/>
                    <a:pt x="214" y="100"/>
                  </a:cubicBezTo>
                  <a:cubicBezTo>
                    <a:pt x="214" y="53"/>
                    <a:pt x="214" y="53"/>
                    <a:pt x="214" y="53"/>
                  </a:cubicBezTo>
                  <a:cubicBezTo>
                    <a:pt x="214" y="45"/>
                    <a:pt x="208" y="38"/>
                    <a:pt x="200" y="37"/>
                  </a:cubicBezTo>
                  <a:cubicBezTo>
                    <a:pt x="200" y="3"/>
                    <a:pt x="200" y="3"/>
                    <a:pt x="200" y="3"/>
                  </a:cubicBezTo>
                  <a:cubicBezTo>
                    <a:pt x="200" y="1"/>
                    <a:pt x="198" y="0"/>
                    <a:pt x="197" y="0"/>
                  </a:cubicBezTo>
                  <a:cubicBezTo>
                    <a:pt x="180" y="0"/>
                    <a:pt x="180" y="0"/>
                    <a:pt x="180" y="0"/>
                  </a:cubicBezTo>
                  <a:cubicBezTo>
                    <a:pt x="179" y="0"/>
                    <a:pt x="177" y="1"/>
                    <a:pt x="177" y="3"/>
                  </a:cubicBezTo>
                  <a:cubicBezTo>
                    <a:pt x="177" y="98"/>
                    <a:pt x="177" y="98"/>
                    <a:pt x="177" y="98"/>
                  </a:cubicBezTo>
                  <a:cubicBezTo>
                    <a:pt x="177" y="100"/>
                    <a:pt x="179" y="101"/>
                    <a:pt x="180" y="101"/>
                  </a:cubicBezTo>
                  <a:cubicBezTo>
                    <a:pt x="194" y="101"/>
                    <a:pt x="194" y="101"/>
                    <a:pt x="194" y="101"/>
                  </a:cubicBezTo>
                  <a:cubicBezTo>
                    <a:pt x="194" y="152"/>
                    <a:pt x="194" y="152"/>
                    <a:pt x="194" y="152"/>
                  </a:cubicBezTo>
                  <a:cubicBezTo>
                    <a:pt x="185" y="152"/>
                    <a:pt x="185" y="152"/>
                    <a:pt x="185" y="152"/>
                  </a:cubicBezTo>
                  <a:cubicBezTo>
                    <a:pt x="184" y="152"/>
                    <a:pt x="182" y="153"/>
                    <a:pt x="182" y="154"/>
                  </a:cubicBezTo>
                  <a:cubicBezTo>
                    <a:pt x="179" y="151"/>
                    <a:pt x="174" y="148"/>
                    <a:pt x="167" y="148"/>
                  </a:cubicBezTo>
                  <a:cubicBezTo>
                    <a:pt x="160" y="148"/>
                    <a:pt x="155" y="149"/>
                    <a:pt x="152" y="151"/>
                  </a:cubicBezTo>
                  <a:cubicBezTo>
                    <a:pt x="152" y="150"/>
                    <a:pt x="152" y="150"/>
                    <a:pt x="152" y="150"/>
                  </a:cubicBezTo>
                  <a:cubicBezTo>
                    <a:pt x="152" y="148"/>
                    <a:pt x="151" y="147"/>
                    <a:pt x="149" y="147"/>
                  </a:cubicBezTo>
                  <a:cubicBezTo>
                    <a:pt x="101" y="139"/>
                    <a:pt x="101" y="139"/>
                    <a:pt x="101" y="139"/>
                  </a:cubicBezTo>
                  <a:cubicBezTo>
                    <a:pt x="99" y="139"/>
                    <a:pt x="97" y="137"/>
                    <a:pt x="95" y="136"/>
                  </a:cubicBezTo>
                  <a:cubicBezTo>
                    <a:pt x="88" y="125"/>
                    <a:pt x="63" y="92"/>
                    <a:pt x="60" y="88"/>
                  </a:cubicBezTo>
                  <a:cubicBezTo>
                    <a:pt x="59" y="87"/>
                    <a:pt x="59" y="86"/>
                    <a:pt x="58" y="85"/>
                  </a:cubicBezTo>
                  <a:cubicBezTo>
                    <a:pt x="59" y="74"/>
                    <a:pt x="59" y="74"/>
                    <a:pt x="59" y="74"/>
                  </a:cubicBezTo>
                  <a:cubicBezTo>
                    <a:pt x="59" y="74"/>
                    <a:pt x="59" y="74"/>
                    <a:pt x="59" y="74"/>
                  </a:cubicBezTo>
                  <a:cubicBezTo>
                    <a:pt x="66" y="74"/>
                    <a:pt x="71" y="69"/>
                    <a:pt x="72" y="63"/>
                  </a:cubicBezTo>
                  <a:cubicBezTo>
                    <a:pt x="76" y="42"/>
                    <a:pt x="76" y="42"/>
                    <a:pt x="76" y="42"/>
                  </a:cubicBezTo>
                  <a:cubicBezTo>
                    <a:pt x="77" y="40"/>
                    <a:pt x="81" y="32"/>
                    <a:pt x="74" y="21"/>
                  </a:cubicBezTo>
                  <a:cubicBezTo>
                    <a:pt x="68" y="12"/>
                    <a:pt x="54" y="9"/>
                    <a:pt x="41" y="12"/>
                  </a:cubicBezTo>
                  <a:cubicBezTo>
                    <a:pt x="27" y="15"/>
                    <a:pt x="18" y="25"/>
                    <a:pt x="17" y="40"/>
                  </a:cubicBezTo>
                  <a:cubicBezTo>
                    <a:pt x="16" y="54"/>
                    <a:pt x="12" y="62"/>
                    <a:pt x="9" y="66"/>
                  </a:cubicBezTo>
                  <a:cubicBezTo>
                    <a:pt x="5" y="70"/>
                    <a:pt x="3" y="70"/>
                    <a:pt x="3" y="70"/>
                  </a:cubicBezTo>
                  <a:cubicBezTo>
                    <a:pt x="3" y="70"/>
                    <a:pt x="3" y="70"/>
                    <a:pt x="3" y="70"/>
                  </a:cubicBezTo>
                  <a:cubicBezTo>
                    <a:pt x="2" y="71"/>
                    <a:pt x="1" y="71"/>
                    <a:pt x="0" y="72"/>
                  </a:cubicBezTo>
                  <a:cubicBezTo>
                    <a:pt x="0" y="73"/>
                    <a:pt x="0" y="74"/>
                    <a:pt x="1" y="75"/>
                  </a:cubicBezTo>
                  <a:cubicBezTo>
                    <a:pt x="1" y="75"/>
                    <a:pt x="8" y="83"/>
                    <a:pt x="21" y="85"/>
                  </a:cubicBezTo>
                  <a:cubicBezTo>
                    <a:pt x="22" y="85"/>
                    <a:pt x="24" y="85"/>
                    <a:pt x="25" y="85"/>
                  </a:cubicBezTo>
                  <a:cubicBezTo>
                    <a:pt x="20" y="92"/>
                    <a:pt x="16" y="104"/>
                    <a:pt x="12" y="122"/>
                  </a:cubicBezTo>
                  <a:cubicBezTo>
                    <a:pt x="9" y="142"/>
                    <a:pt x="7" y="160"/>
                    <a:pt x="7" y="161"/>
                  </a:cubicBezTo>
                  <a:cubicBezTo>
                    <a:pt x="7" y="161"/>
                    <a:pt x="7" y="162"/>
                    <a:pt x="8" y="163"/>
                  </a:cubicBezTo>
                  <a:cubicBezTo>
                    <a:pt x="8" y="163"/>
                    <a:pt x="9" y="164"/>
                    <a:pt x="10" y="164"/>
                  </a:cubicBezTo>
                  <a:cubicBezTo>
                    <a:pt x="10" y="164"/>
                    <a:pt x="10" y="164"/>
                    <a:pt x="10" y="164"/>
                  </a:cubicBezTo>
                  <a:cubicBezTo>
                    <a:pt x="12" y="164"/>
                    <a:pt x="13" y="163"/>
                    <a:pt x="13" y="161"/>
                  </a:cubicBezTo>
                  <a:cubicBezTo>
                    <a:pt x="13" y="161"/>
                    <a:pt x="14" y="142"/>
                    <a:pt x="18" y="123"/>
                  </a:cubicBezTo>
                  <a:cubicBezTo>
                    <a:pt x="24" y="93"/>
                    <a:pt x="31" y="86"/>
                    <a:pt x="35" y="85"/>
                  </a:cubicBezTo>
                  <a:cubicBezTo>
                    <a:pt x="47" y="81"/>
                    <a:pt x="50" y="70"/>
                    <a:pt x="53" y="59"/>
                  </a:cubicBezTo>
                  <a:cubicBezTo>
                    <a:pt x="54" y="55"/>
                    <a:pt x="55" y="51"/>
                    <a:pt x="57" y="48"/>
                  </a:cubicBezTo>
                  <a:cubicBezTo>
                    <a:pt x="59" y="44"/>
                    <a:pt x="61" y="42"/>
                    <a:pt x="64" y="41"/>
                  </a:cubicBezTo>
                  <a:cubicBezTo>
                    <a:pt x="66" y="41"/>
                    <a:pt x="68" y="41"/>
                    <a:pt x="70" y="42"/>
                  </a:cubicBezTo>
                  <a:cubicBezTo>
                    <a:pt x="67" y="62"/>
                    <a:pt x="67" y="62"/>
                    <a:pt x="67" y="62"/>
                  </a:cubicBezTo>
                  <a:cubicBezTo>
                    <a:pt x="66" y="66"/>
                    <a:pt x="63" y="69"/>
                    <a:pt x="59" y="68"/>
                  </a:cubicBezTo>
                  <a:cubicBezTo>
                    <a:pt x="57" y="68"/>
                    <a:pt x="57" y="68"/>
                    <a:pt x="57" y="68"/>
                  </a:cubicBezTo>
                  <a:cubicBezTo>
                    <a:pt x="57" y="68"/>
                    <a:pt x="57" y="68"/>
                    <a:pt x="57" y="68"/>
                  </a:cubicBezTo>
                  <a:cubicBezTo>
                    <a:pt x="57" y="68"/>
                    <a:pt x="56" y="68"/>
                    <a:pt x="56" y="68"/>
                  </a:cubicBezTo>
                  <a:cubicBezTo>
                    <a:pt x="56" y="68"/>
                    <a:pt x="56" y="68"/>
                    <a:pt x="56" y="68"/>
                  </a:cubicBezTo>
                  <a:cubicBezTo>
                    <a:pt x="56" y="68"/>
                    <a:pt x="55" y="68"/>
                    <a:pt x="55" y="69"/>
                  </a:cubicBezTo>
                  <a:cubicBezTo>
                    <a:pt x="55" y="69"/>
                    <a:pt x="55" y="69"/>
                    <a:pt x="55" y="69"/>
                  </a:cubicBezTo>
                  <a:cubicBezTo>
                    <a:pt x="55" y="69"/>
                    <a:pt x="55" y="69"/>
                    <a:pt x="54" y="69"/>
                  </a:cubicBezTo>
                  <a:cubicBezTo>
                    <a:pt x="54" y="70"/>
                    <a:pt x="54" y="70"/>
                    <a:pt x="54" y="70"/>
                  </a:cubicBezTo>
                  <a:cubicBezTo>
                    <a:pt x="54" y="70"/>
                    <a:pt x="54" y="70"/>
                    <a:pt x="54" y="70"/>
                  </a:cubicBezTo>
                  <a:cubicBezTo>
                    <a:pt x="52" y="82"/>
                    <a:pt x="52" y="82"/>
                    <a:pt x="52" y="82"/>
                  </a:cubicBezTo>
                  <a:cubicBezTo>
                    <a:pt x="50" y="81"/>
                    <a:pt x="47" y="81"/>
                    <a:pt x="47" y="81"/>
                  </a:cubicBezTo>
                  <a:cubicBezTo>
                    <a:pt x="47" y="81"/>
                    <a:pt x="47" y="81"/>
                    <a:pt x="47" y="81"/>
                  </a:cubicBezTo>
                  <a:cubicBezTo>
                    <a:pt x="45" y="81"/>
                    <a:pt x="44" y="82"/>
                    <a:pt x="44" y="83"/>
                  </a:cubicBezTo>
                  <a:cubicBezTo>
                    <a:pt x="44" y="85"/>
                    <a:pt x="45" y="86"/>
                    <a:pt x="47" y="86"/>
                  </a:cubicBezTo>
                  <a:cubicBezTo>
                    <a:pt x="47" y="86"/>
                    <a:pt x="52" y="87"/>
                    <a:pt x="55" y="91"/>
                  </a:cubicBezTo>
                  <a:cubicBezTo>
                    <a:pt x="58" y="95"/>
                    <a:pt x="81" y="126"/>
                    <a:pt x="91" y="139"/>
                  </a:cubicBezTo>
                  <a:cubicBezTo>
                    <a:pt x="93" y="142"/>
                    <a:pt x="96" y="144"/>
                    <a:pt x="100" y="145"/>
                  </a:cubicBezTo>
                  <a:cubicBezTo>
                    <a:pt x="146" y="152"/>
                    <a:pt x="146" y="152"/>
                    <a:pt x="146" y="152"/>
                  </a:cubicBezTo>
                  <a:cubicBezTo>
                    <a:pt x="146" y="160"/>
                    <a:pt x="146" y="160"/>
                    <a:pt x="146" y="160"/>
                  </a:cubicBezTo>
                  <a:cubicBezTo>
                    <a:pt x="93" y="160"/>
                    <a:pt x="93" y="160"/>
                    <a:pt x="93" y="160"/>
                  </a:cubicBezTo>
                  <a:cubicBezTo>
                    <a:pt x="86" y="159"/>
                    <a:pt x="62" y="136"/>
                    <a:pt x="48" y="119"/>
                  </a:cubicBezTo>
                  <a:cubicBezTo>
                    <a:pt x="47" y="119"/>
                    <a:pt x="46" y="118"/>
                    <a:pt x="46" y="118"/>
                  </a:cubicBezTo>
                  <a:cubicBezTo>
                    <a:pt x="45" y="118"/>
                    <a:pt x="44" y="119"/>
                    <a:pt x="44" y="119"/>
                  </a:cubicBezTo>
                  <a:cubicBezTo>
                    <a:pt x="42" y="120"/>
                    <a:pt x="42" y="122"/>
                    <a:pt x="43" y="123"/>
                  </a:cubicBezTo>
                  <a:cubicBezTo>
                    <a:pt x="44" y="124"/>
                    <a:pt x="52" y="132"/>
                    <a:pt x="61" y="141"/>
                  </a:cubicBezTo>
                  <a:cubicBezTo>
                    <a:pt x="58" y="145"/>
                    <a:pt x="51" y="155"/>
                    <a:pt x="49" y="161"/>
                  </a:cubicBezTo>
                  <a:cubicBezTo>
                    <a:pt x="47" y="170"/>
                    <a:pt x="47" y="184"/>
                    <a:pt x="47" y="184"/>
                  </a:cubicBezTo>
                  <a:cubicBezTo>
                    <a:pt x="47" y="186"/>
                    <a:pt x="47" y="186"/>
                    <a:pt x="47" y="186"/>
                  </a:cubicBezTo>
                  <a:cubicBezTo>
                    <a:pt x="52" y="186"/>
                    <a:pt x="52" y="186"/>
                    <a:pt x="52" y="186"/>
                  </a:cubicBezTo>
                  <a:cubicBezTo>
                    <a:pt x="52" y="184"/>
                    <a:pt x="52" y="184"/>
                    <a:pt x="52" y="184"/>
                  </a:cubicBezTo>
                  <a:cubicBezTo>
                    <a:pt x="52" y="184"/>
                    <a:pt x="52" y="171"/>
                    <a:pt x="55" y="162"/>
                  </a:cubicBezTo>
                  <a:cubicBezTo>
                    <a:pt x="56" y="157"/>
                    <a:pt x="62" y="149"/>
                    <a:pt x="65" y="145"/>
                  </a:cubicBezTo>
                  <a:cubicBezTo>
                    <a:pt x="71" y="152"/>
                    <a:pt x="77" y="156"/>
                    <a:pt x="82" y="160"/>
                  </a:cubicBezTo>
                  <a:cubicBezTo>
                    <a:pt x="74" y="160"/>
                    <a:pt x="74" y="160"/>
                    <a:pt x="74" y="160"/>
                  </a:cubicBezTo>
                  <a:cubicBezTo>
                    <a:pt x="72" y="160"/>
                    <a:pt x="71" y="161"/>
                    <a:pt x="71" y="163"/>
                  </a:cubicBezTo>
                  <a:cubicBezTo>
                    <a:pt x="71" y="186"/>
                    <a:pt x="71" y="186"/>
                    <a:pt x="71" y="186"/>
                  </a:cubicBezTo>
                  <a:cubicBezTo>
                    <a:pt x="76" y="186"/>
                    <a:pt x="76" y="186"/>
                    <a:pt x="76" y="186"/>
                  </a:cubicBezTo>
                  <a:cubicBezTo>
                    <a:pt x="76" y="165"/>
                    <a:pt x="76" y="165"/>
                    <a:pt x="76" y="165"/>
                  </a:cubicBezTo>
                  <a:cubicBezTo>
                    <a:pt x="185" y="165"/>
                    <a:pt x="185" y="165"/>
                    <a:pt x="185" y="165"/>
                  </a:cubicBezTo>
                  <a:cubicBezTo>
                    <a:pt x="185" y="166"/>
                    <a:pt x="185" y="166"/>
                    <a:pt x="185" y="166"/>
                  </a:cubicBezTo>
                  <a:cubicBezTo>
                    <a:pt x="185" y="165"/>
                    <a:pt x="185" y="165"/>
                    <a:pt x="185" y="165"/>
                  </a:cubicBezTo>
                  <a:cubicBezTo>
                    <a:pt x="245" y="165"/>
                    <a:pt x="245" y="165"/>
                    <a:pt x="245" y="165"/>
                  </a:cubicBezTo>
                  <a:cubicBezTo>
                    <a:pt x="245" y="186"/>
                    <a:pt x="245" y="186"/>
                    <a:pt x="245" y="186"/>
                  </a:cubicBezTo>
                  <a:cubicBezTo>
                    <a:pt x="251" y="186"/>
                    <a:pt x="251" y="186"/>
                    <a:pt x="251" y="186"/>
                  </a:cubicBezTo>
                  <a:cubicBezTo>
                    <a:pt x="251" y="163"/>
                    <a:pt x="251" y="163"/>
                    <a:pt x="251" y="163"/>
                  </a:cubicBezTo>
                  <a:cubicBezTo>
                    <a:pt x="251" y="161"/>
                    <a:pt x="249" y="160"/>
                    <a:pt x="248" y="160"/>
                  </a:cubicBezTo>
                  <a:close/>
                  <a:moveTo>
                    <a:pt x="194" y="5"/>
                  </a:moveTo>
                  <a:cubicBezTo>
                    <a:pt x="194" y="95"/>
                    <a:pt x="194" y="95"/>
                    <a:pt x="194" y="95"/>
                  </a:cubicBezTo>
                  <a:cubicBezTo>
                    <a:pt x="183" y="95"/>
                    <a:pt x="183" y="95"/>
                    <a:pt x="183" y="95"/>
                  </a:cubicBezTo>
                  <a:cubicBezTo>
                    <a:pt x="183" y="5"/>
                    <a:pt x="183" y="5"/>
                    <a:pt x="183" y="5"/>
                  </a:cubicBezTo>
                  <a:lnTo>
                    <a:pt x="194" y="5"/>
                  </a:lnTo>
                  <a:close/>
                  <a:moveTo>
                    <a:pt x="206" y="112"/>
                  </a:moveTo>
                  <a:cubicBezTo>
                    <a:pt x="206" y="152"/>
                    <a:pt x="206" y="152"/>
                    <a:pt x="206" y="152"/>
                  </a:cubicBezTo>
                  <a:cubicBezTo>
                    <a:pt x="200" y="152"/>
                    <a:pt x="200" y="152"/>
                    <a:pt x="200" y="152"/>
                  </a:cubicBezTo>
                  <a:cubicBezTo>
                    <a:pt x="200" y="114"/>
                    <a:pt x="200" y="114"/>
                    <a:pt x="200" y="114"/>
                  </a:cubicBezTo>
                  <a:cubicBezTo>
                    <a:pt x="202" y="114"/>
                    <a:pt x="204" y="113"/>
                    <a:pt x="206" y="112"/>
                  </a:cubicBezTo>
                  <a:close/>
                  <a:moveTo>
                    <a:pt x="200" y="108"/>
                  </a:moveTo>
                  <a:cubicBezTo>
                    <a:pt x="200" y="43"/>
                    <a:pt x="200" y="43"/>
                    <a:pt x="200" y="43"/>
                  </a:cubicBezTo>
                  <a:cubicBezTo>
                    <a:pt x="205" y="44"/>
                    <a:pt x="208" y="48"/>
                    <a:pt x="208" y="53"/>
                  </a:cubicBezTo>
                  <a:cubicBezTo>
                    <a:pt x="208" y="100"/>
                    <a:pt x="208" y="100"/>
                    <a:pt x="208" y="100"/>
                  </a:cubicBezTo>
                  <a:cubicBezTo>
                    <a:pt x="208" y="104"/>
                    <a:pt x="205" y="108"/>
                    <a:pt x="200" y="108"/>
                  </a:cubicBezTo>
                  <a:close/>
                  <a:moveTo>
                    <a:pt x="188" y="160"/>
                  </a:moveTo>
                  <a:cubicBezTo>
                    <a:pt x="188" y="157"/>
                    <a:pt x="188" y="157"/>
                    <a:pt x="188" y="157"/>
                  </a:cubicBezTo>
                  <a:cubicBezTo>
                    <a:pt x="209" y="157"/>
                    <a:pt x="209" y="157"/>
                    <a:pt x="209" y="157"/>
                  </a:cubicBezTo>
                  <a:cubicBezTo>
                    <a:pt x="209" y="160"/>
                    <a:pt x="209" y="160"/>
                    <a:pt x="209" y="160"/>
                  </a:cubicBezTo>
                  <a:lnTo>
                    <a:pt x="188" y="160"/>
                  </a:lnTo>
                  <a:close/>
                  <a:moveTo>
                    <a:pt x="152" y="158"/>
                  </a:moveTo>
                  <a:cubicBezTo>
                    <a:pt x="153" y="156"/>
                    <a:pt x="158" y="153"/>
                    <a:pt x="167" y="153"/>
                  </a:cubicBezTo>
                  <a:cubicBezTo>
                    <a:pt x="173" y="153"/>
                    <a:pt x="177" y="157"/>
                    <a:pt x="180" y="160"/>
                  </a:cubicBezTo>
                  <a:cubicBezTo>
                    <a:pt x="152" y="160"/>
                    <a:pt x="152" y="160"/>
                    <a:pt x="152" y="160"/>
                  </a:cubicBezTo>
                  <a:lnTo>
                    <a:pt x="152" y="158"/>
                  </a:lnTo>
                  <a:close/>
                  <a:moveTo>
                    <a:pt x="21" y="79"/>
                  </a:moveTo>
                  <a:cubicBezTo>
                    <a:pt x="15" y="78"/>
                    <a:pt x="11" y="76"/>
                    <a:pt x="8" y="74"/>
                  </a:cubicBezTo>
                  <a:cubicBezTo>
                    <a:pt x="13" y="71"/>
                    <a:pt x="21" y="62"/>
                    <a:pt x="23" y="40"/>
                  </a:cubicBezTo>
                  <a:cubicBezTo>
                    <a:pt x="24" y="28"/>
                    <a:pt x="31" y="20"/>
                    <a:pt x="42" y="17"/>
                  </a:cubicBezTo>
                  <a:cubicBezTo>
                    <a:pt x="53" y="15"/>
                    <a:pt x="65" y="17"/>
                    <a:pt x="69" y="24"/>
                  </a:cubicBezTo>
                  <a:cubicBezTo>
                    <a:pt x="73" y="30"/>
                    <a:pt x="73" y="35"/>
                    <a:pt x="72" y="37"/>
                  </a:cubicBezTo>
                  <a:cubicBezTo>
                    <a:pt x="70" y="36"/>
                    <a:pt x="66" y="35"/>
                    <a:pt x="63" y="36"/>
                  </a:cubicBezTo>
                  <a:cubicBezTo>
                    <a:pt x="58" y="37"/>
                    <a:pt x="55" y="40"/>
                    <a:pt x="52" y="45"/>
                  </a:cubicBezTo>
                  <a:cubicBezTo>
                    <a:pt x="50" y="49"/>
                    <a:pt x="49" y="53"/>
                    <a:pt x="48" y="58"/>
                  </a:cubicBezTo>
                  <a:cubicBezTo>
                    <a:pt x="44" y="70"/>
                    <a:pt x="41" y="82"/>
                    <a:pt x="21" y="79"/>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3"/>
            <p:cNvSpPr>
              <a:spLocks noChangeArrowheads="1"/>
            </p:cNvSpPr>
            <p:nvPr/>
          </p:nvSpPr>
          <p:spPr bwMode="auto">
            <a:xfrm>
              <a:off x="5187950"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4"/>
            <p:cNvSpPr>
              <a:spLocks/>
            </p:cNvSpPr>
            <p:nvPr/>
          </p:nvSpPr>
          <p:spPr bwMode="auto">
            <a:xfrm>
              <a:off x="5184775"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5"/>
            <p:cNvSpPr>
              <a:spLocks/>
            </p:cNvSpPr>
            <p:nvPr/>
          </p:nvSpPr>
          <p:spPr bwMode="auto">
            <a:xfrm>
              <a:off x="5184775"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6"/>
            <p:cNvSpPr>
              <a:spLocks/>
            </p:cNvSpPr>
            <p:nvPr/>
          </p:nvSpPr>
          <p:spPr bwMode="auto">
            <a:xfrm>
              <a:off x="5184775"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47"/>
            <p:cNvSpPr>
              <a:spLocks noChangeArrowheads="1"/>
            </p:cNvSpPr>
            <p:nvPr/>
          </p:nvSpPr>
          <p:spPr bwMode="auto">
            <a:xfrm>
              <a:off x="5284788"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8"/>
            <p:cNvSpPr>
              <a:spLocks/>
            </p:cNvSpPr>
            <p:nvPr/>
          </p:nvSpPr>
          <p:spPr bwMode="auto">
            <a:xfrm>
              <a:off x="5281613"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9"/>
            <p:cNvSpPr>
              <a:spLocks/>
            </p:cNvSpPr>
            <p:nvPr/>
          </p:nvSpPr>
          <p:spPr bwMode="auto">
            <a:xfrm>
              <a:off x="5281613"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0"/>
            <p:cNvSpPr>
              <a:spLocks/>
            </p:cNvSpPr>
            <p:nvPr/>
          </p:nvSpPr>
          <p:spPr bwMode="auto">
            <a:xfrm>
              <a:off x="5281613"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1"/>
            <p:cNvSpPr>
              <a:spLocks noChangeArrowheads="1"/>
            </p:cNvSpPr>
            <p:nvPr/>
          </p:nvSpPr>
          <p:spPr bwMode="auto">
            <a:xfrm>
              <a:off x="5381625"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2"/>
            <p:cNvSpPr>
              <a:spLocks/>
            </p:cNvSpPr>
            <p:nvPr/>
          </p:nvSpPr>
          <p:spPr bwMode="auto">
            <a:xfrm>
              <a:off x="5378450"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3"/>
            <p:cNvSpPr>
              <a:spLocks/>
            </p:cNvSpPr>
            <p:nvPr/>
          </p:nvSpPr>
          <p:spPr bwMode="auto">
            <a:xfrm>
              <a:off x="5378450"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4"/>
            <p:cNvSpPr>
              <a:spLocks/>
            </p:cNvSpPr>
            <p:nvPr/>
          </p:nvSpPr>
          <p:spPr bwMode="auto">
            <a:xfrm>
              <a:off x="5378450"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5"/>
            <p:cNvSpPr>
              <a:spLocks noChangeArrowheads="1"/>
            </p:cNvSpPr>
            <p:nvPr/>
          </p:nvSpPr>
          <p:spPr bwMode="auto">
            <a:xfrm>
              <a:off x="5187950"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6"/>
            <p:cNvSpPr>
              <a:spLocks/>
            </p:cNvSpPr>
            <p:nvPr/>
          </p:nvSpPr>
          <p:spPr bwMode="auto">
            <a:xfrm>
              <a:off x="5184775"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7"/>
            <p:cNvSpPr>
              <a:spLocks/>
            </p:cNvSpPr>
            <p:nvPr/>
          </p:nvSpPr>
          <p:spPr bwMode="auto">
            <a:xfrm>
              <a:off x="5184775"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8"/>
            <p:cNvSpPr>
              <a:spLocks/>
            </p:cNvSpPr>
            <p:nvPr/>
          </p:nvSpPr>
          <p:spPr bwMode="auto">
            <a:xfrm>
              <a:off x="5184775"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59"/>
            <p:cNvSpPr>
              <a:spLocks noChangeArrowheads="1"/>
            </p:cNvSpPr>
            <p:nvPr/>
          </p:nvSpPr>
          <p:spPr bwMode="auto">
            <a:xfrm>
              <a:off x="5284788"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0"/>
            <p:cNvSpPr>
              <a:spLocks/>
            </p:cNvSpPr>
            <p:nvPr/>
          </p:nvSpPr>
          <p:spPr bwMode="auto">
            <a:xfrm>
              <a:off x="5281613"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1"/>
            <p:cNvSpPr>
              <a:spLocks/>
            </p:cNvSpPr>
            <p:nvPr/>
          </p:nvSpPr>
          <p:spPr bwMode="auto">
            <a:xfrm>
              <a:off x="5281613"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
            <p:cNvSpPr>
              <a:spLocks/>
            </p:cNvSpPr>
            <p:nvPr/>
          </p:nvSpPr>
          <p:spPr bwMode="auto">
            <a:xfrm>
              <a:off x="5281613"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63"/>
            <p:cNvSpPr>
              <a:spLocks noChangeArrowheads="1"/>
            </p:cNvSpPr>
            <p:nvPr/>
          </p:nvSpPr>
          <p:spPr bwMode="auto">
            <a:xfrm>
              <a:off x="5381625"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64"/>
            <p:cNvSpPr>
              <a:spLocks/>
            </p:cNvSpPr>
            <p:nvPr/>
          </p:nvSpPr>
          <p:spPr bwMode="auto">
            <a:xfrm>
              <a:off x="5378450"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5"/>
            <p:cNvSpPr>
              <a:spLocks/>
            </p:cNvSpPr>
            <p:nvPr/>
          </p:nvSpPr>
          <p:spPr bwMode="auto">
            <a:xfrm>
              <a:off x="5378450"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66"/>
            <p:cNvSpPr>
              <a:spLocks/>
            </p:cNvSpPr>
            <p:nvPr/>
          </p:nvSpPr>
          <p:spPr bwMode="auto">
            <a:xfrm>
              <a:off x="5378450"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7"/>
            <p:cNvSpPr>
              <a:spLocks/>
            </p:cNvSpPr>
            <p:nvPr/>
          </p:nvSpPr>
          <p:spPr bwMode="auto">
            <a:xfrm>
              <a:off x="5184775"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8"/>
            <p:cNvSpPr>
              <a:spLocks/>
            </p:cNvSpPr>
            <p:nvPr/>
          </p:nvSpPr>
          <p:spPr bwMode="auto">
            <a:xfrm>
              <a:off x="5184775"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9"/>
            <p:cNvSpPr>
              <a:spLocks/>
            </p:cNvSpPr>
            <p:nvPr/>
          </p:nvSpPr>
          <p:spPr bwMode="auto">
            <a:xfrm>
              <a:off x="5281613"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0"/>
            <p:cNvSpPr>
              <a:spLocks/>
            </p:cNvSpPr>
            <p:nvPr/>
          </p:nvSpPr>
          <p:spPr bwMode="auto">
            <a:xfrm>
              <a:off x="5281613"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1"/>
            <p:cNvSpPr>
              <a:spLocks/>
            </p:cNvSpPr>
            <p:nvPr/>
          </p:nvSpPr>
          <p:spPr bwMode="auto">
            <a:xfrm>
              <a:off x="5378450"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72"/>
            <p:cNvSpPr>
              <a:spLocks/>
            </p:cNvSpPr>
            <p:nvPr/>
          </p:nvSpPr>
          <p:spPr bwMode="auto">
            <a:xfrm>
              <a:off x="5378450"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Title 3"/>
          <p:cNvSpPr txBox="1">
            <a:spLocks/>
          </p:cNvSpPr>
          <p:nvPr/>
        </p:nvSpPr>
        <p:spPr>
          <a:xfrm>
            <a:off x="-134938" y="45992"/>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Data Preparation								               </a:t>
            </a:r>
            <a:r>
              <a:rPr lang="en-US" sz="1600" kern="0" dirty="0">
                <a:solidFill>
                  <a:srgbClr val="007DB8"/>
                </a:solidFill>
              </a:rPr>
              <a:t>(3/4)</a:t>
            </a:r>
          </a:p>
        </p:txBody>
      </p:sp>
    </p:spTree>
    <p:extLst>
      <p:ext uri="{BB962C8B-B14F-4D97-AF65-F5344CB8AC3E}">
        <p14:creationId xmlns:p14="http://schemas.microsoft.com/office/powerpoint/2010/main" val="28920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400" b="1" i="1"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rPr>
              <a:t>Next :EDA (1/4)</a:t>
            </a:r>
            <a:endParaRPr kumimoji="0" lang="en-US" sz="1100" b="1" i="1"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endParaRP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5" name="Rectangle 24"/>
          <p:cNvSpPr/>
          <p:nvPr/>
        </p:nvSpPr>
        <p:spPr>
          <a:xfrm>
            <a:off x="544510" y="6521648"/>
            <a:ext cx="275588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007DB8"/>
                </a:solidFill>
                <a:effectLst/>
                <a:uLnTx/>
                <a:uFillTx/>
                <a:latin typeface="Arial" panose="020B0604020202020204" pitchFamily="34" charset="0"/>
                <a:ea typeface="Museo Sans For Dell" panose="02000000000000000000" pitchFamily="2" charset="0"/>
                <a:cs typeface="Arial" panose="020B0604020202020204" pitchFamily="34" charset="0"/>
              </a:rPr>
              <a:t>Previous: </a:t>
            </a:r>
            <a:r>
              <a:rPr kumimoji="0" lang="en-US" sz="1400" b="1" i="1" u="none" strike="noStrike" kern="0" cap="none" spc="0" normalizeH="0" baseline="0" noProof="0" dirty="0">
                <a:ln>
                  <a:noFill/>
                </a:ln>
                <a:solidFill>
                  <a:srgbClr val="007DB8"/>
                </a:solidFill>
                <a:effectLst/>
                <a:uLnTx/>
                <a:uFillTx/>
                <a:latin typeface="Corbel"/>
                <a:ea typeface="+mn-ea"/>
                <a:cs typeface="+mn-cs"/>
              </a:rPr>
              <a:t>Data Preparation (3/4)</a:t>
            </a:r>
            <a:endParaRPr kumimoji="0" lang="en-US" sz="1100" b="1" i="1" u="none" strike="noStrike" kern="0" cap="none" spc="0" normalizeH="0" baseline="0" noProof="0" dirty="0">
              <a:ln>
                <a:noFill/>
              </a:ln>
              <a:solidFill>
                <a:srgbClr val="007DB8"/>
              </a:solidFill>
              <a:effectLst/>
              <a:uLnTx/>
              <a:uFillTx/>
              <a:latin typeface="Arial" panose="020B0604020202020204" pitchFamily="34" charset="0"/>
              <a:ea typeface="Museo Sans For Dell" panose="02000000000000000000" pitchFamily="2" charset="0"/>
              <a:cs typeface="Arial" panose="020B0604020202020204" pitchFamily="34" charset="0"/>
            </a:endParaRPr>
          </a:p>
        </p:txBody>
      </p:sp>
      <p:sp>
        <p:nvSpPr>
          <p:cNvPr id="26" name="TextBox 25"/>
          <p:cNvSpPr txBox="1"/>
          <p:nvPr/>
        </p:nvSpPr>
        <p:spPr>
          <a:xfrm>
            <a:off x="303212" y="656761"/>
            <a:ext cx="11552237" cy="3139321"/>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R="0" lvl="0" algn="l" defTabSz="914400" rtl="0" eaLnBrk="1" fontAlgn="auto" latinLnBrk="0" hangingPunct="1">
              <a:lnSpc>
                <a:spcPct val="150000"/>
              </a:lnSpc>
              <a:spcBef>
                <a:spcPts val="0"/>
              </a:spcBef>
              <a:spcAft>
                <a:spcPts val="0"/>
              </a:spcAft>
              <a:buClrTx/>
              <a:buSzTx/>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rPr>
              <a:t>	</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R="0" lvl="0" algn="l"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404040"/>
              </a:solidFill>
              <a:effectLst/>
              <a:uLnTx/>
              <a:uFillTx/>
              <a:latin typeface="Corbel"/>
              <a:ea typeface="+mn-ea"/>
              <a:cs typeface="Arial" panose="020B0604020202020204" pitchFamily="34" charset="0"/>
            </a:endParaRPr>
          </a:p>
        </p:txBody>
      </p:sp>
      <p:grpSp>
        <p:nvGrpSpPr>
          <p:cNvPr id="107" name="Group 106"/>
          <p:cNvGrpSpPr/>
          <p:nvPr/>
        </p:nvGrpSpPr>
        <p:grpSpPr>
          <a:xfrm>
            <a:off x="46034" y="0"/>
            <a:ext cx="620713" cy="550579"/>
            <a:chOff x="4857750" y="965200"/>
            <a:chExt cx="900113" cy="666750"/>
          </a:xfrm>
        </p:grpSpPr>
        <p:sp>
          <p:nvSpPr>
            <p:cNvPr id="108" name="Freeform 42"/>
            <p:cNvSpPr>
              <a:spLocks noEditPoints="1"/>
            </p:cNvSpPr>
            <p:nvPr/>
          </p:nvSpPr>
          <p:spPr bwMode="auto">
            <a:xfrm>
              <a:off x="4857750" y="965200"/>
              <a:ext cx="900113" cy="666750"/>
            </a:xfrm>
            <a:custGeom>
              <a:avLst/>
              <a:gdLst>
                <a:gd name="T0" fmla="*/ 215 w 251"/>
                <a:gd name="T1" fmla="*/ 154 h 186"/>
                <a:gd name="T2" fmla="*/ 214 w 251"/>
                <a:gd name="T3" fmla="*/ 100 h 186"/>
                <a:gd name="T4" fmla="*/ 200 w 251"/>
                <a:gd name="T5" fmla="*/ 3 h 186"/>
                <a:gd name="T6" fmla="*/ 177 w 251"/>
                <a:gd name="T7" fmla="*/ 3 h 186"/>
                <a:gd name="T8" fmla="*/ 194 w 251"/>
                <a:gd name="T9" fmla="*/ 101 h 186"/>
                <a:gd name="T10" fmla="*/ 182 w 251"/>
                <a:gd name="T11" fmla="*/ 154 h 186"/>
                <a:gd name="T12" fmla="*/ 152 w 251"/>
                <a:gd name="T13" fmla="*/ 150 h 186"/>
                <a:gd name="T14" fmla="*/ 95 w 251"/>
                <a:gd name="T15" fmla="*/ 136 h 186"/>
                <a:gd name="T16" fmla="*/ 59 w 251"/>
                <a:gd name="T17" fmla="*/ 74 h 186"/>
                <a:gd name="T18" fmla="*/ 76 w 251"/>
                <a:gd name="T19" fmla="*/ 42 h 186"/>
                <a:gd name="T20" fmla="*/ 17 w 251"/>
                <a:gd name="T21" fmla="*/ 40 h 186"/>
                <a:gd name="T22" fmla="*/ 3 w 251"/>
                <a:gd name="T23" fmla="*/ 70 h 186"/>
                <a:gd name="T24" fmla="*/ 21 w 251"/>
                <a:gd name="T25" fmla="*/ 85 h 186"/>
                <a:gd name="T26" fmla="*/ 7 w 251"/>
                <a:gd name="T27" fmla="*/ 161 h 186"/>
                <a:gd name="T28" fmla="*/ 10 w 251"/>
                <a:gd name="T29" fmla="*/ 164 h 186"/>
                <a:gd name="T30" fmla="*/ 35 w 251"/>
                <a:gd name="T31" fmla="*/ 85 h 186"/>
                <a:gd name="T32" fmla="*/ 64 w 251"/>
                <a:gd name="T33" fmla="*/ 41 h 186"/>
                <a:gd name="T34" fmla="*/ 59 w 251"/>
                <a:gd name="T35" fmla="*/ 68 h 186"/>
                <a:gd name="T36" fmla="*/ 56 w 251"/>
                <a:gd name="T37" fmla="*/ 68 h 186"/>
                <a:gd name="T38" fmla="*/ 55 w 251"/>
                <a:gd name="T39" fmla="*/ 69 h 186"/>
                <a:gd name="T40" fmla="*/ 54 w 251"/>
                <a:gd name="T41" fmla="*/ 70 h 186"/>
                <a:gd name="T42" fmla="*/ 47 w 251"/>
                <a:gd name="T43" fmla="*/ 81 h 186"/>
                <a:gd name="T44" fmla="*/ 55 w 251"/>
                <a:gd name="T45" fmla="*/ 91 h 186"/>
                <a:gd name="T46" fmla="*/ 146 w 251"/>
                <a:gd name="T47" fmla="*/ 152 h 186"/>
                <a:gd name="T48" fmla="*/ 48 w 251"/>
                <a:gd name="T49" fmla="*/ 119 h 186"/>
                <a:gd name="T50" fmla="*/ 43 w 251"/>
                <a:gd name="T51" fmla="*/ 123 h 186"/>
                <a:gd name="T52" fmla="*/ 47 w 251"/>
                <a:gd name="T53" fmla="*/ 184 h 186"/>
                <a:gd name="T54" fmla="*/ 52 w 251"/>
                <a:gd name="T55" fmla="*/ 184 h 186"/>
                <a:gd name="T56" fmla="*/ 82 w 251"/>
                <a:gd name="T57" fmla="*/ 160 h 186"/>
                <a:gd name="T58" fmla="*/ 71 w 251"/>
                <a:gd name="T59" fmla="*/ 186 h 186"/>
                <a:gd name="T60" fmla="*/ 185 w 251"/>
                <a:gd name="T61" fmla="*/ 165 h 186"/>
                <a:gd name="T62" fmla="*/ 245 w 251"/>
                <a:gd name="T63" fmla="*/ 165 h 186"/>
                <a:gd name="T64" fmla="*/ 251 w 251"/>
                <a:gd name="T65" fmla="*/ 163 h 186"/>
                <a:gd name="T66" fmla="*/ 194 w 251"/>
                <a:gd name="T67" fmla="*/ 95 h 186"/>
                <a:gd name="T68" fmla="*/ 194 w 251"/>
                <a:gd name="T69" fmla="*/ 5 h 186"/>
                <a:gd name="T70" fmla="*/ 200 w 251"/>
                <a:gd name="T71" fmla="*/ 152 h 186"/>
                <a:gd name="T72" fmla="*/ 200 w 251"/>
                <a:gd name="T73" fmla="*/ 108 h 186"/>
                <a:gd name="T74" fmla="*/ 208 w 251"/>
                <a:gd name="T75" fmla="*/ 100 h 186"/>
                <a:gd name="T76" fmla="*/ 188 w 251"/>
                <a:gd name="T77" fmla="*/ 157 h 186"/>
                <a:gd name="T78" fmla="*/ 188 w 251"/>
                <a:gd name="T79" fmla="*/ 160 h 186"/>
                <a:gd name="T80" fmla="*/ 180 w 251"/>
                <a:gd name="T81" fmla="*/ 160 h 186"/>
                <a:gd name="T82" fmla="*/ 21 w 251"/>
                <a:gd name="T83" fmla="*/ 79 h 186"/>
                <a:gd name="T84" fmla="*/ 42 w 251"/>
                <a:gd name="T85" fmla="*/ 17 h 186"/>
                <a:gd name="T86" fmla="*/ 63 w 251"/>
                <a:gd name="T87" fmla="*/ 36 h 186"/>
                <a:gd name="T88" fmla="*/ 21 w 251"/>
                <a:gd name="T89"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186">
                  <a:moveTo>
                    <a:pt x="248" y="160"/>
                  </a:moveTo>
                  <a:cubicBezTo>
                    <a:pt x="215" y="160"/>
                    <a:pt x="215" y="160"/>
                    <a:pt x="215" y="160"/>
                  </a:cubicBezTo>
                  <a:cubicBezTo>
                    <a:pt x="215" y="154"/>
                    <a:pt x="215" y="154"/>
                    <a:pt x="215" y="154"/>
                  </a:cubicBezTo>
                  <a:cubicBezTo>
                    <a:pt x="215" y="153"/>
                    <a:pt x="213" y="152"/>
                    <a:pt x="212" y="152"/>
                  </a:cubicBezTo>
                  <a:cubicBezTo>
                    <a:pt x="212" y="107"/>
                    <a:pt x="212" y="107"/>
                    <a:pt x="212" y="107"/>
                  </a:cubicBezTo>
                  <a:cubicBezTo>
                    <a:pt x="213" y="105"/>
                    <a:pt x="214" y="103"/>
                    <a:pt x="214" y="100"/>
                  </a:cubicBezTo>
                  <a:cubicBezTo>
                    <a:pt x="214" y="53"/>
                    <a:pt x="214" y="53"/>
                    <a:pt x="214" y="53"/>
                  </a:cubicBezTo>
                  <a:cubicBezTo>
                    <a:pt x="214" y="45"/>
                    <a:pt x="208" y="38"/>
                    <a:pt x="200" y="37"/>
                  </a:cubicBezTo>
                  <a:cubicBezTo>
                    <a:pt x="200" y="3"/>
                    <a:pt x="200" y="3"/>
                    <a:pt x="200" y="3"/>
                  </a:cubicBezTo>
                  <a:cubicBezTo>
                    <a:pt x="200" y="1"/>
                    <a:pt x="198" y="0"/>
                    <a:pt x="197" y="0"/>
                  </a:cubicBezTo>
                  <a:cubicBezTo>
                    <a:pt x="180" y="0"/>
                    <a:pt x="180" y="0"/>
                    <a:pt x="180" y="0"/>
                  </a:cubicBezTo>
                  <a:cubicBezTo>
                    <a:pt x="179" y="0"/>
                    <a:pt x="177" y="1"/>
                    <a:pt x="177" y="3"/>
                  </a:cubicBezTo>
                  <a:cubicBezTo>
                    <a:pt x="177" y="98"/>
                    <a:pt x="177" y="98"/>
                    <a:pt x="177" y="98"/>
                  </a:cubicBezTo>
                  <a:cubicBezTo>
                    <a:pt x="177" y="100"/>
                    <a:pt x="179" y="101"/>
                    <a:pt x="180" y="101"/>
                  </a:cubicBezTo>
                  <a:cubicBezTo>
                    <a:pt x="194" y="101"/>
                    <a:pt x="194" y="101"/>
                    <a:pt x="194" y="101"/>
                  </a:cubicBezTo>
                  <a:cubicBezTo>
                    <a:pt x="194" y="152"/>
                    <a:pt x="194" y="152"/>
                    <a:pt x="194" y="152"/>
                  </a:cubicBezTo>
                  <a:cubicBezTo>
                    <a:pt x="185" y="152"/>
                    <a:pt x="185" y="152"/>
                    <a:pt x="185" y="152"/>
                  </a:cubicBezTo>
                  <a:cubicBezTo>
                    <a:pt x="184" y="152"/>
                    <a:pt x="182" y="153"/>
                    <a:pt x="182" y="154"/>
                  </a:cubicBezTo>
                  <a:cubicBezTo>
                    <a:pt x="179" y="151"/>
                    <a:pt x="174" y="148"/>
                    <a:pt x="167" y="148"/>
                  </a:cubicBezTo>
                  <a:cubicBezTo>
                    <a:pt x="160" y="148"/>
                    <a:pt x="155" y="149"/>
                    <a:pt x="152" y="151"/>
                  </a:cubicBezTo>
                  <a:cubicBezTo>
                    <a:pt x="152" y="150"/>
                    <a:pt x="152" y="150"/>
                    <a:pt x="152" y="150"/>
                  </a:cubicBezTo>
                  <a:cubicBezTo>
                    <a:pt x="152" y="148"/>
                    <a:pt x="151" y="147"/>
                    <a:pt x="149" y="147"/>
                  </a:cubicBezTo>
                  <a:cubicBezTo>
                    <a:pt x="101" y="139"/>
                    <a:pt x="101" y="139"/>
                    <a:pt x="101" y="139"/>
                  </a:cubicBezTo>
                  <a:cubicBezTo>
                    <a:pt x="99" y="139"/>
                    <a:pt x="97" y="137"/>
                    <a:pt x="95" y="136"/>
                  </a:cubicBezTo>
                  <a:cubicBezTo>
                    <a:pt x="88" y="125"/>
                    <a:pt x="63" y="92"/>
                    <a:pt x="60" y="88"/>
                  </a:cubicBezTo>
                  <a:cubicBezTo>
                    <a:pt x="59" y="87"/>
                    <a:pt x="59" y="86"/>
                    <a:pt x="58" y="85"/>
                  </a:cubicBezTo>
                  <a:cubicBezTo>
                    <a:pt x="59" y="74"/>
                    <a:pt x="59" y="74"/>
                    <a:pt x="59" y="74"/>
                  </a:cubicBezTo>
                  <a:cubicBezTo>
                    <a:pt x="59" y="74"/>
                    <a:pt x="59" y="74"/>
                    <a:pt x="59" y="74"/>
                  </a:cubicBezTo>
                  <a:cubicBezTo>
                    <a:pt x="66" y="74"/>
                    <a:pt x="71" y="69"/>
                    <a:pt x="72" y="63"/>
                  </a:cubicBezTo>
                  <a:cubicBezTo>
                    <a:pt x="76" y="42"/>
                    <a:pt x="76" y="42"/>
                    <a:pt x="76" y="42"/>
                  </a:cubicBezTo>
                  <a:cubicBezTo>
                    <a:pt x="77" y="40"/>
                    <a:pt x="81" y="32"/>
                    <a:pt x="74" y="21"/>
                  </a:cubicBezTo>
                  <a:cubicBezTo>
                    <a:pt x="68" y="12"/>
                    <a:pt x="54" y="9"/>
                    <a:pt x="41" y="12"/>
                  </a:cubicBezTo>
                  <a:cubicBezTo>
                    <a:pt x="27" y="15"/>
                    <a:pt x="18" y="25"/>
                    <a:pt x="17" y="40"/>
                  </a:cubicBezTo>
                  <a:cubicBezTo>
                    <a:pt x="16" y="54"/>
                    <a:pt x="12" y="62"/>
                    <a:pt x="9" y="66"/>
                  </a:cubicBezTo>
                  <a:cubicBezTo>
                    <a:pt x="5" y="70"/>
                    <a:pt x="3" y="70"/>
                    <a:pt x="3" y="70"/>
                  </a:cubicBezTo>
                  <a:cubicBezTo>
                    <a:pt x="3" y="70"/>
                    <a:pt x="3" y="70"/>
                    <a:pt x="3" y="70"/>
                  </a:cubicBezTo>
                  <a:cubicBezTo>
                    <a:pt x="2" y="71"/>
                    <a:pt x="1" y="71"/>
                    <a:pt x="0" y="72"/>
                  </a:cubicBezTo>
                  <a:cubicBezTo>
                    <a:pt x="0" y="73"/>
                    <a:pt x="0" y="74"/>
                    <a:pt x="1" y="75"/>
                  </a:cubicBezTo>
                  <a:cubicBezTo>
                    <a:pt x="1" y="75"/>
                    <a:pt x="8" y="83"/>
                    <a:pt x="21" y="85"/>
                  </a:cubicBezTo>
                  <a:cubicBezTo>
                    <a:pt x="22" y="85"/>
                    <a:pt x="24" y="85"/>
                    <a:pt x="25" y="85"/>
                  </a:cubicBezTo>
                  <a:cubicBezTo>
                    <a:pt x="20" y="92"/>
                    <a:pt x="16" y="104"/>
                    <a:pt x="12" y="122"/>
                  </a:cubicBezTo>
                  <a:cubicBezTo>
                    <a:pt x="9" y="142"/>
                    <a:pt x="7" y="160"/>
                    <a:pt x="7" y="161"/>
                  </a:cubicBezTo>
                  <a:cubicBezTo>
                    <a:pt x="7" y="161"/>
                    <a:pt x="7" y="162"/>
                    <a:pt x="8" y="163"/>
                  </a:cubicBezTo>
                  <a:cubicBezTo>
                    <a:pt x="8" y="163"/>
                    <a:pt x="9" y="164"/>
                    <a:pt x="10" y="164"/>
                  </a:cubicBezTo>
                  <a:cubicBezTo>
                    <a:pt x="10" y="164"/>
                    <a:pt x="10" y="164"/>
                    <a:pt x="10" y="164"/>
                  </a:cubicBezTo>
                  <a:cubicBezTo>
                    <a:pt x="12" y="164"/>
                    <a:pt x="13" y="163"/>
                    <a:pt x="13" y="161"/>
                  </a:cubicBezTo>
                  <a:cubicBezTo>
                    <a:pt x="13" y="161"/>
                    <a:pt x="14" y="142"/>
                    <a:pt x="18" y="123"/>
                  </a:cubicBezTo>
                  <a:cubicBezTo>
                    <a:pt x="24" y="93"/>
                    <a:pt x="31" y="86"/>
                    <a:pt x="35" y="85"/>
                  </a:cubicBezTo>
                  <a:cubicBezTo>
                    <a:pt x="47" y="81"/>
                    <a:pt x="50" y="70"/>
                    <a:pt x="53" y="59"/>
                  </a:cubicBezTo>
                  <a:cubicBezTo>
                    <a:pt x="54" y="55"/>
                    <a:pt x="55" y="51"/>
                    <a:pt x="57" y="48"/>
                  </a:cubicBezTo>
                  <a:cubicBezTo>
                    <a:pt x="59" y="44"/>
                    <a:pt x="61" y="42"/>
                    <a:pt x="64" y="41"/>
                  </a:cubicBezTo>
                  <a:cubicBezTo>
                    <a:pt x="66" y="41"/>
                    <a:pt x="68" y="41"/>
                    <a:pt x="70" y="42"/>
                  </a:cubicBezTo>
                  <a:cubicBezTo>
                    <a:pt x="67" y="62"/>
                    <a:pt x="67" y="62"/>
                    <a:pt x="67" y="62"/>
                  </a:cubicBezTo>
                  <a:cubicBezTo>
                    <a:pt x="66" y="66"/>
                    <a:pt x="63" y="69"/>
                    <a:pt x="59" y="68"/>
                  </a:cubicBezTo>
                  <a:cubicBezTo>
                    <a:pt x="57" y="68"/>
                    <a:pt x="57" y="68"/>
                    <a:pt x="57" y="68"/>
                  </a:cubicBezTo>
                  <a:cubicBezTo>
                    <a:pt x="57" y="68"/>
                    <a:pt x="57" y="68"/>
                    <a:pt x="57" y="68"/>
                  </a:cubicBezTo>
                  <a:cubicBezTo>
                    <a:pt x="57" y="68"/>
                    <a:pt x="56" y="68"/>
                    <a:pt x="56" y="68"/>
                  </a:cubicBezTo>
                  <a:cubicBezTo>
                    <a:pt x="56" y="68"/>
                    <a:pt x="56" y="68"/>
                    <a:pt x="56" y="68"/>
                  </a:cubicBezTo>
                  <a:cubicBezTo>
                    <a:pt x="56" y="68"/>
                    <a:pt x="55" y="68"/>
                    <a:pt x="55" y="69"/>
                  </a:cubicBezTo>
                  <a:cubicBezTo>
                    <a:pt x="55" y="69"/>
                    <a:pt x="55" y="69"/>
                    <a:pt x="55" y="69"/>
                  </a:cubicBezTo>
                  <a:cubicBezTo>
                    <a:pt x="55" y="69"/>
                    <a:pt x="55" y="69"/>
                    <a:pt x="54" y="69"/>
                  </a:cubicBezTo>
                  <a:cubicBezTo>
                    <a:pt x="54" y="70"/>
                    <a:pt x="54" y="70"/>
                    <a:pt x="54" y="70"/>
                  </a:cubicBezTo>
                  <a:cubicBezTo>
                    <a:pt x="54" y="70"/>
                    <a:pt x="54" y="70"/>
                    <a:pt x="54" y="70"/>
                  </a:cubicBezTo>
                  <a:cubicBezTo>
                    <a:pt x="52" y="82"/>
                    <a:pt x="52" y="82"/>
                    <a:pt x="52" y="82"/>
                  </a:cubicBezTo>
                  <a:cubicBezTo>
                    <a:pt x="50" y="81"/>
                    <a:pt x="47" y="81"/>
                    <a:pt x="47" y="81"/>
                  </a:cubicBezTo>
                  <a:cubicBezTo>
                    <a:pt x="47" y="81"/>
                    <a:pt x="47" y="81"/>
                    <a:pt x="47" y="81"/>
                  </a:cubicBezTo>
                  <a:cubicBezTo>
                    <a:pt x="45" y="81"/>
                    <a:pt x="44" y="82"/>
                    <a:pt x="44" y="83"/>
                  </a:cubicBezTo>
                  <a:cubicBezTo>
                    <a:pt x="44" y="85"/>
                    <a:pt x="45" y="86"/>
                    <a:pt x="47" y="86"/>
                  </a:cubicBezTo>
                  <a:cubicBezTo>
                    <a:pt x="47" y="86"/>
                    <a:pt x="52" y="87"/>
                    <a:pt x="55" y="91"/>
                  </a:cubicBezTo>
                  <a:cubicBezTo>
                    <a:pt x="58" y="95"/>
                    <a:pt x="81" y="126"/>
                    <a:pt x="91" y="139"/>
                  </a:cubicBezTo>
                  <a:cubicBezTo>
                    <a:pt x="93" y="142"/>
                    <a:pt x="96" y="144"/>
                    <a:pt x="100" y="145"/>
                  </a:cubicBezTo>
                  <a:cubicBezTo>
                    <a:pt x="146" y="152"/>
                    <a:pt x="146" y="152"/>
                    <a:pt x="146" y="152"/>
                  </a:cubicBezTo>
                  <a:cubicBezTo>
                    <a:pt x="146" y="160"/>
                    <a:pt x="146" y="160"/>
                    <a:pt x="146" y="160"/>
                  </a:cubicBezTo>
                  <a:cubicBezTo>
                    <a:pt x="93" y="160"/>
                    <a:pt x="93" y="160"/>
                    <a:pt x="93" y="160"/>
                  </a:cubicBezTo>
                  <a:cubicBezTo>
                    <a:pt x="86" y="159"/>
                    <a:pt x="62" y="136"/>
                    <a:pt x="48" y="119"/>
                  </a:cubicBezTo>
                  <a:cubicBezTo>
                    <a:pt x="47" y="119"/>
                    <a:pt x="46" y="118"/>
                    <a:pt x="46" y="118"/>
                  </a:cubicBezTo>
                  <a:cubicBezTo>
                    <a:pt x="45" y="118"/>
                    <a:pt x="44" y="119"/>
                    <a:pt x="44" y="119"/>
                  </a:cubicBezTo>
                  <a:cubicBezTo>
                    <a:pt x="42" y="120"/>
                    <a:pt x="42" y="122"/>
                    <a:pt x="43" y="123"/>
                  </a:cubicBezTo>
                  <a:cubicBezTo>
                    <a:pt x="44" y="124"/>
                    <a:pt x="52" y="132"/>
                    <a:pt x="61" y="141"/>
                  </a:cubicBezTo>
                  <a:cubicBezTo>
                    <a:pt x="58" y="145"/>
                    <a:pt x="51" y="155"/>
                    <a:pt x="49" y="161"/>
                  </a:cubicBezTo>
                  <a:cubicBezTo>
                    <a:pt x="47" y="170"/>
                    <a:pt x="47" y="184"/>
                    <a:pt x="47" y="184"/>
                  </a:cubicBezTo>
                  <a:cubicBezTo>
                    <a:pt x="47" y="186"/>
                    <a:pt x="47" y="186"/>
                    <a:pt x="47" y="186"/>
                  </a:cubicBezTo>
                  <a:cubicBezTo>
                    <a:pt x="52" y="186"/>
                    <a:pt x="52" y="186"/>
                    <a:pt x="52" y="186"/>
                  </a:cubicBezTo>
                  <a:cubicBezTo>
                    <a:pt x="52" y="184"/>
                    <a:pt x="52" y="184"/>
                    <a:pt x="52" y="184"/>
                  </a:cubicBezTo>
                  <a:cubicBezTo>
                    <a:pt x="52" y="184"/>
                    <a:pt x="52" y="171"/>
                    <a:pt x="55" y="162"/>
                  </a:cubicBezTo>
                  <a:cubicBezTo>
                    <a:pt x="56" y="157"/>
                    <a:pt x="62" y="149"/>
                    <a:pt x="65" y="145"/>
                  </a:cubicBezTo>
                  <a:cubicBezTo>
                    <a:pt x="71" y="152"/>
                    <a:pt x="77" y="156"/>
                    <a:pt x="82" y="160"/>
                  </a:cubicBezTo>
                  <a:cubicBezTo>
                    <a:pt x="74" y="160"/>
                    <a:pt x="74" y="160"/>
                    <a:pt x="74" y="160"/>
                  </a:cubicBezTo>
                  <a:cubicBezTo>
                    <a:pt x="72" y="160"/>
                    <a:pt x="71" y="161"/>
                    <a:pt x="71" y="163"/>
                  </a:cubicBezTo>
                  <a:cubicBezTo>
                    <a:pt x="71" y="186"/>
                    <a:pt x="71" y="186"/>
                    <a:pt x="71" y="186"/>
                  </a:cubicBezTo>
                  <a:cubicBezTo>
                    <a:pt x="76" y="186"/>
                    <a:pt x="76" y="186"/>
                    <a:pt x="76" y="186"/>
                  </a:cubicBezTo>
                  <a:cubicBezTo>
                    <a:pt x="76" y="165"/>
                    <a:pt x="76" y="165"/>
                    <a:pt x="76" y="165"/>
                  </a:cubicBezTo>
                  <a:cubicBezTo>
                    <a:pt x="185" y="165"/>
                    <a:pt x="185" y="165"/>
                    <a:pt x="185" y="165"/>
                  </a:cubicBezTo>
                  <a:cubicBezTo>
                    <a:pt x="185" y="166"/>
                    <a:pt x="185" y="166"/>
                    <a:pt x="185" y="166"/>
                  </a:cubicBezTo>
                  <a:cubicBezTo>
                    <a:pt x="185" y="165"/>
                    <a:pt x="185" y="165"/>
                    <a:pt x="185" y="165"/>
                  </a:cubicBezTo>
                  <a:cubicBezTo>
                    <a:pt x="245" y="165"/>
                    <a:pt x="245" y="165"/>
                    <a:pt x="245" y="165"/>
                  </a:cubicBezTo>
                  <a:cubicBezTo>
                    <a:pt x="245" y="186"/>
                    <a:pt x="245" y="186"/>
                    <a:pt x="245" y="186"/>
                  </a:cubicBezTo>
                  <a:cubicBezTo>
                    <a:pt x="251" y="186"/>
                    <a:pt x="251" y="186"/>
                    <a:pt x="251" y="186"/>
                  </a:cubicBezTo>
                  <a:cubicBezTo>
                    <a:pt x="251" y="163"/>
                    <a:pt x="251" y="163"/>
                    <a:pt x="251" y="163"/>
                  </a:cubicBezTo>
                  <a:cubicBezTo>
                    <a:pt x="251" y="161"/>
                    <a:pt x="249" y="160"/>
                    <a:pt x="248" y="160"/>
                  </a:cubicBezTo>
                  <a:close/>
                  <a:moveTo>
                    <a:pt x="194" y="5"/>
                  </a:moveTo>
                  <a:cubicBezTo>
                    <a:pt x="194" y="95"/>
                    <a:pt x="194" y="95"/>
                    <a:pt x="194" y="95"/>
                  </a:cubicBezTo>
                  <a:cubicBezTo>
                    <a:pt x="183" y="95"/>
                    <a:pt x="183" y="95"/>
                    <a:pt x="183" y="95"/>
                  </a:cubicBezTo>
                  <a:cubicBezTo>
                    <a:pt x="183" y="5"/>
                    <a:pt x="183" y="5"/>
                    <a:pt x="183" y="5"/>
                  </a:cubicBezTo>
                  <a:lnTo>
                    <a:pt x="194" y="5"/>
                  </a:lnTo>
                  <a:close/>
                  <a:moveTo>
                    <a:pt x="206" y="112"/>
                  </a:moveTo>
                  <a:cubicBezTo>
                    <a:pt x="206" y="152"/>
                    <a:pt x="206" y="152"/>
                    <a:pt x="206" y="152"/>
                  </a:cubicBezTo>
                  <a:cubicBezTo>
                    <a:pt x="200" y="152"/>
                    <a:pt x="200" y="152"/>
                    <a:pt x="200" y="152"/>
                  </a:cubicBezTo>
                  <a:cubicBezTo>
                    <a:pt x="200" y="114"/>
                    <a:pt x="200" y="114"/>
                    <a:pt x="200" y="114"/>
                  </a:cubicBezTo>
                  <a:cubicBezTo>
                    <a:pt x="202" y="114"/>
                    <a:pt x="204" y="113"/>
                    <a:pt x="206" y="112"/>
                  </a:cubicBezTo>
                  <a:close/>
                  <a:moveTo>
                    <a:pt x="200" y="108"/>
                  </a:moveTo>
                  <a:cubicBezTo>
                    <a:pt x="200" y="43"/>
                    <a:pt x="200" y="43"/>
                    <a:pt x="200" y="43"/>
                  </a:cubicBezTo>
                  <a:cubicBezTo>
                    <a:pt x="205" y="44"/>
                    <a:pt x="208" y="48"/>
                    <a:pt x="208" y="53"/>
                  </a:cubicBezTo>
                  <a:cubicBezTo>
                    <a:pt x="208" y="100"/>
                    <a:pt x="208" y="100"/>
                    <a:pt x="208" y="100"/>
                  </a:cubicBezTo>
                  <a:cubicBezTo>
                    <a:pt x="208" y="104"/>
                    <a:pt x="205" y="108"/>
                    <a:pt x="200" y="108"/>
                  </a:cubicBezTo>
                  <a:close/>
                  <a:moveTo>
                    <a:pt x="188" y="160"/>
                  </a:moveTo>
                  <a:cubicBezTo>
                    <a:pt x="188" y="157"/>
                    <a:pt x="188" y="157"/>
                    <a:pt x="188" y="157"/>
                  </a:cubicBezTo>
                  <a:cubicBezTo>
                    <a:pt x="209" y="157"/>
                    <a:pt x="209" y="157"/>
                    <a:pt x="209" y="157"/>
                  </a:cubicBezTo>
                  <a:cubicBezTo>
                    <a:pt x="209" y="160"/>
                    <a:pt x="209" y="160"/>
                    <a:pt x="209" y="160"/>
                  </a:cubicBezTo>
                  <a:lnTo>
                    <a:pt x="188" y="160"/>
                  </a:lnTo>
                  <a:close/>
                  <a:moveTo>
                    <a:pt x="152" y="158"/>
                  </a:moveTo>
                  <a:cubicBezTo>
                    <a:pt x="153" y="156"/>
                    <a:pt x="158" y="153"/>
                    <a:pt x="167" y="153"/>
                  </a:cubicBezTo>
                  <a:cubicBezTo>
                    <a:pt x="173" y="153"/>
                    <a:pt x="177" y="157"/>
                    <a:pt x="180" y="160"/>
                  </a:cubicBezTo>
                  <a:cubicBezTo>
                    <a:pt x="152" y="160"/>
                    <a:pt x="152" y="160"/>
                    <a:pt x="152" y="160"/>
                  </a:cubicBezTo>
                  <a:lnTo>
                    <a:pt x="152" y="158"/>
                  </a:lnTo>
                  <a:close/>
                  <a:moveTo>
                    <a:pt x="21" y="79"/>
                  </a:moveTo>
                  <a:cubicBezTo>
                    <a:pt x="15" y="78"/>
                    <a:pt x="11" y="76"/>
                    <a:pt x="8" y="74"/>
                  </a:cubicBezTo>
                  <a:cubicBezTo>
                    <a:pt x="13" y="71"/>
                    <a:pt x="21" y="62"/>
                    <a:pt x="23" y="40"/>
                  </a:cubicBezTo>
                  <a:cubicBezTo>
                    <a:pt x="24" y="28"/>
                    <a:pt x="31" y="20"/>
                    <a:pt x="42" y="17"/>
                  </a:cubicBezTo>
                  <a:cubicBezTo>
                    <a:pt x="53" y="15"/>
                    <a:pt x="65" y="17"/>
                    <a:pt x="69" y="24"/>
                  </a:cubicBezTo>
                  <a:cubicBezTo>
                    <a:pt x="73" y="30"/>
                    <a:pt x="73" y="35"/>
                    <a:pt x="72" y="37"/>
                  </a:cubicBezTo>
                  <a:cubicBezTo>
                    <a:pt x="70" y="36"/>
                    <a:pt x="66" y="35"/>
                    <a:pt x="63" y="36"/>
                  </a:cubicBezTo>
                  <a:cubicBezTo>
                    <a:pt x="58" y="37"/>
                    <a:pt x="55" y="40"/>
                    <a:pt x="52" y="45"/>
                  </a:cubicBezTo>
                  <a:cubicBezTo>
                    <a:pt x="50" y="49"/>
                    <a:pt x="49" y="53"/>
                    <a:pt x="48" y="58"/>
                  </a:cubicBezTo>
                  <a:cubicBezTo>
                    <a:pt x="44" y="70"/>
                    <a:pt x="41" y="82"/>
                    <a:pt x="21" y="79"/>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09" name="Rectangle 43"/>
            <p:cNvSpPr>
              <a:spLocks noChangeArrowheads="1"/>
            </p:cNvSpPr>
            <p:nvPr/>
          </p:nvSpPr>
          <p:spPr bwMode="auto">
            <a:xfrm>
              <a:off x="5187950"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0" name="Freeform 44"/>
            <p:cNvSpPr>
              <a:spLocks/>
            </p:cNvSpPr>
            <p:nvPr/>
          </p:nvSpPr>
          <p:spPr bwMode="auto">
            <a:xfrm>
              <a:off x="5184775"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1" name="Freeform 45"/>
            <p:cNvSpPr>
              <a:spLocks/>
            </p:cNvSpPr>
            <p:nvPr/>
          </p:nvSpPr>
          <p:spPr bwMode="auto">
            <a:xfrm>
              <a:off x="5184775"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2" name="Freeform 46"/>
            <p:cNvSpPr>
              <a:spLocks/>
            </p:cNvSpPr>
            <p:nvPr/>
          </p:nvSpPr>
          <p:spPr bwMode="auto">
            <a:xfrm>
              <a:off x="5184775"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3" name="Rectangle 47"/>
            <p:cNvSpPr>
              <a:spLocks noChangeArrowheads="1"/>
            </p:cNvSpPr>
            <p:nvPr/>
          </p:nvSpPr>
          <p:spPr bwMode="auto">
            <a:xfrm>
              <a:off x="5284788"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4" name="Freeform 48"/>
            <p:cNvSpPr>
              <a:spLocks/>
            </p:cNvSpPr>
            <p:nvPr/>
          </p:nvSpPr>
          <p:spPr bwMode="auto">
            <a:xfrm>
              <a:off x="5281613"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5" name="Freeform 49"/>
            <p:cNvSpPr>
              <a:spLocks/>
            </p:cNvSpPr>
            <p:nvPr/>
          </p:nvSpPr>
          <p:spPr bwMode="auto">
            <a:xfrm>
              <a:off x="5281613"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6" name="Freeform 50"/>
            <p:cNvSpPr>
              <a:spLocks/>
            </p:cNvSpPr>
            <p:nvPr/>
          </p:nvSpPr>
          <p:spPr bwMode="auto">
            <a:xfrm>
              <a:off x="5281613"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7" name="Rectangle 51"/>
            <p:cNvSpPr>
              <a:spLocks noChangeArrowheads="1"/>
            </p:cNvSpPr>
            <p:nvPr/>
          </p:nvSpPr>
          <p:spPr bwMode="auto">
            <a:xfrm>
              <a:off x="5381625" y="1016000"/>
              <a:ext cx="49213" cy="49213"/>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8" name="Freeform 52"/>
            <p:cNvSpPr>
              <a:spLocks/>
            </p:cNvSpPr>
            <p:nvPr/>
          </p:nvSpPr>
          <p:spPr bwMode="auto">
            <a:xfrm>
              <a:off x="5378450" y="1079500"/>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1"/>
                    <a:pt x="16" y="0"/>
                    <a:pt x="15" y="0"/>
                  </a:cubicBezTo>
                  <a:cubicBezTo>
                    <a:pt x="1" y="0"/>
                    <a:pt x="1" y="0"/>
                    <a:pt x="1" y="0"/>
                  </a:cubicBezTo>
                  <a:cubicBezTo>
                    <a:pt x="1" y="0"/>
                    <a:pt x="0" y="1"/>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19" name="Freeform 53"/>
            <p:cNvSpPr>
              <a:spLocks/>
            </p:cNvSpPr>
            <p:nvPr/>
          </p:nvSpPr>
          <p:spPr bwMode="auto">
            <a:xfrm>
              <a:off x="5378450" y="1104900"/>
              <a:ext cx="57150" cy="11113"/>
            </a:xfrm>
            <a:custGeom>
              <a:avLst/>
              <a:gdLst>
                <a:gd name="T0" fmla="*/ 1 w 16"/>
                <a:gd name="T1" fmla="*/ 3 h 3"/>
                <a:gd name="T2" fmla="*/ 15 w 16"/>
                <a:gd name="T3" fmla="*/ 3 h 3"/>
                <a:gd name="T4" fmla="*/ 16 w 16"/>
                <a:gd name="T5" fmla="*/ 1 h 3"/>
                <a:gd name="T6" fmla="*/ 15 w 16"/>
                <a:gd name="T7" fmla="*/ 0 h 3"/>
                <a:gd name="T8" fmla="*/ 1 w 16"/>
                <a:gd name="T9" fmla="*/ 0 h 3"/>
                <a:gd name="T10" fmla="*/ 0 w 16"/>
                <a:gd name="T11" fmla="*/ 1 h 3"/>
                <a:gd name="T12" fmla="*/ 1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 y="3"/>
                  </a:moveTo>
                  <a:cubicBezTo>
                    <a:pt x="15" y="3"/>
                    <a:pt x="15" y="3"/>
                    <a:pt x="15" y="3"/>
                  </a:cubicBezTo>
                  <a:cubicBezTo>
                    <a:pt x="16" y="3"/>
                    <a:pt x="16" y="2"/>
                    <a:pt x="16" y="1"/>
                  </a:cubicBezTo>
                  <a:cubicBezTo>
                    <a:pt x="16" y="1"/>
                    <a:pt x="16" y="0"/>
                    <a:pt x="15" y="0"/>
                  </a:cubicBezTo>
                  <a:cubicBezTo>
                    <a:pt x="1" y="0"/>
                    <a:pt x="1" y="0"/>
                    <a:pt x="1" y="0"/>
                  </a:cubicBezTo>
                  <a:cubicBezTo>
                    <a:pt x="1" y="0"/>
                    <a:pt x="0" y="1"/>
                    <a:pt x="0" y="1"/>
                  </a:cubicBezTo>
                  <a:cubicBezTo>
                    <a:pt x="0" y="2"/>
                    <a:pt x="1" y="3"/>
                    <a:pt x="1"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0" name="Freeform 54"/>
            <p:cNvSpPr>
              <a:spLocks/>
            </p:cNvSpPr>
            <p:nvPr/>
          </p:nvSpPr>
          <p:spPr bwMode="auto">
            <a:xfrm>
              <a:off x="5378450" y="1133475"/>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1" name="Rectangle 55"/>
            <p:cNvSpPr>
              <a:spLocks noChangeArrowheads="1"/>
            </p:cNvSpPr>
            <p:nvPr/>
          </p:nvSpPr>
          <p:spPr bwMode="auto">
            <a:xfrm>
              <a:off x="5187950"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2" name="Freeform 56"/>
            <p:cNvSpPr>
              <a:spLocks/>
            </p:cNvSpPr>
            <p:nvPr/>
          </p:nvSpPr>
          <p:spPr bwMode="auto">
            <a:xfrm>
              <a:off x="5184775"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3" name="Freeform 57"/>
            <p:cNvSpPr>
              <a:spLocks/>
            </p:cNvSpPr>
            <p:nvPr/>
          </p:nvSpPr>
          <p:spPr bwMode="auto">
            <a:xfrm>
              <a:off x="5184775"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4" name="Freeform 58"/>
            <p:cNvSpPr>
              <a:spLocks/>
            </p:cNvSpPr>
            <p:nvPr/>
          </p:nvSpPr>
          <p:spPr bwMode="auto">
            <a:xfrm>
              <a:off x="5184775"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5" name="Rectangle 59"/>
            <p:cNvSpPr>
              <a:spLocks noChangeArrowheads="1"/>
            </p:cNvSpPr>
            <p:nvPr/>
          </p:nvSpPr>
          <p:spPr bwMode="auto">
            <a:xfrm>
              <a:off x="5284788"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6" name="Freeform 60"/>
            <p:cNvSpPr>
              <a:spLocks/>
            </p:cNvSpPr>
            <p:nvPr/>
          </p:nvSpPr>
          <p:spPr bwMode="auto">
            <a:xfrm>
              <a:off x="5281613"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7" name="Freeform 61"/>
            <p:cNvSpPr>
              <a:spLocks/>
            </p:cNvSpPr>
            <p:nvPr/>
          </p:nvSpPr>
          <p:spPr bwMode="auto">
            <a:xfrm>
              <a:off x="5281613"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8" name="Freeform 62"/>
            <p:cNvSpPr>
              <a:spLocks/>
            </p:cNvSpPr>
            <p:nvPr/>
          </p:nvSpPr>
          <p:spPr bwMode="auto">
            <a:xfrm>
              <a:off x="5281613"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29" name="Rectangle 63"/>
            <p:cNvSpPr>
              <a:spLocks noChangeArrowheads="1"/>
            </p:cNvSpPr>
            <p:nvPr/>
          </p:nvSpPr>
          <p:spPr bwMode="auto">
            <a:xfrm>
              <a:off x="5381625" y="1204913"/>
              <a:ext cx="49213" cy="47625"/>
            </a:xfrm>
            <a:prstGeom prst="rect">
              <a:avLst/>
            </a:prstGeom>
            <a:solidFill>
              <a:srgbClr val="231F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0" name="Freeform 64"/>
            <p:cNvSpPr>
              <a:spLocks/>
            </p:cNvSpPr>
            <p:nvPr/>
          </p:nvSpPr>
          <p:spPr bwMode="auto">
            <a:xfrm>
              <a:off x="5378450" y="12700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1" name="Freeform 65"/>
            <p:cNvSpPr>
              <a:spLocks/>
            </p:cNvSpPr>
            <p:nvPr/>
          </p:nvSpPr>
          <p:spPr bwMode="auto">
            <a:xfrm>
              <a:off x="5378450" y="12954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2" name="Freeform 66"/>
            <p:cNvSpPr>
              <a:spLocks/>
            </p:cNvSpPr>
            <p:nvPr/>
          </p:nvSpPr>
          <p:spPr bwMode="auto">
            <a:xfrm>
              <a:off x="5378450" y="1320800"/>
              <a:ext cx="57150" cy="6350"/>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2"/>
                    <a:pt x="16" y="1"/>
                  </a:cubicBezTo>
                  <a:cubicBezTo>
                    <a:pt x="16" y="0"/>
                    <a:pt x="16" y="0"/>
                    <a:pt x="15" y="0"/>
                  </a:cubicBezTo>
                  <a:cubicBezTo>
                    <a:pt x="1" y="0"/>
                    <a:pt x="1" y="0"/>
                    <a:pt x="1" y="0"/>
                  </a:cubicBezTo>
                  <a:cubicBezTo>
                    <a:pt x="1" y="0"/>
                    <a:pt x="0" y="0"/>
                    <a:pt x="0" y="1"/>
                  </a:cubicBezTo>
                  <a:cubicBezTo>
                    <a:pt x="0" y="2"/>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3" name="Freeform 67"/>
            <p:cNvSpPr>
              <a:spLocks/>
            </p:cNvSpPr>
            <p:nvPr/>
          </p:nvSpPr>
          <p:spPr bwMode="auto">
            <a:xfrm>
              <a:off x="5184775"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4" name="Freeform 68"/>
            <p:cNvSpPr>
              <a:spLocks/>
            </p:cNvSpPr>
            <p:nvPr/>
          </p:nvSpPr>
          <p:spPr bwMode="auto">
            <a:xfrm>
              <a:off x="5184775"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5" name="Freeform 69"/>
            <p:cNvSpPr>
              <a:spLocks/>
            </p:cNvSpPr>
            <p:nvPr/>
          </p:nvSpPr>
          <p:spPr bwMode="auto">
            <a:xfrm>
              <a:off x="5281613"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6" name="Freeform 70"/>
            <p:cNvSpPr>
              <a:spLocks/>
            </p:cNvSpPr>
            <p:nvPr/>
          </p:nvSpPr>
          <p:spPr bwMode="auto">
            <a:xfrm>
              <a:off x="5281613"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7" name="Freeform 71"/>
            <p:cNvSpPr>
              <a:spLocks/>
            </p:cNvSpPr>
            <p:nvPr/>
          </p:nvSpPr>
          <p:spPr bwMode="auto">
            <a:xfrm>
              <a:off x="5378450" y="13446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sp>
          <p:nvSpPr>
            <p:cNvPr id="138" name="Freeform 72"/>
            <p:cNvSpPr>
              <a:spLocks/>
            </p:cNvSpPr>
            <p:nvPr/>
          </p:nvSpPr>
          <p:spPr bwMode="auto">
            <a:xfrm>
              <a:off x="5378450" y="1370013"/>
              <a:ext cx="57150" cy="7938"/>
            </a:xfrm>
            <a:custGeom>
              <a:avLst/>
              <a:gdLst>
                <a:gd name="T0" fmla="*/ 1 w 16"/>
                <a:gd name="T1" fmla="*/ 2 h 2"/>
                <a:gd name="T2" fmla="*/ 15 w 16"/>
                <a:gd name="T3" fmla="*/ 2 h 2"/>
                <a:gd name="T4" fmla="*/ 16 w 16"/>
                <a:gd name="T5" fmla="*/ 1 h 2"/>
                <a:gd name="T6" fmla="*/ 15 w 16"/>
                <a:gd name="T7" fmla="*/ 0 h 2"/>
                <a:gd name="T8" fmla="*/ 1 w 16"/>
                <a:gd name="T9" fmla="*/ 0 h 2"/>
                <a:gd name="T10" fmla="*/ 0 w 16"/>
                <a:gd name="T11" fmla="*/ 1 h 2"/>
                <a:gd name="T12" fmla="*/ 1 w 1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 h="2">
                  <a:moveTo>
                    <a:pt x="1" y="2"/>
                  </a:moveTo>
                  <a:cubicBezTo>
                    <a:pt x="15" y="2"/>
                    <a:pt x="15" y="2"/>
                    <a:pt x="15" y="2"/>
                  </a:cubicBezTo>
                  <a:cubicBezTo>
                    <a:pt x="16" y="2"/>
                    <a:pt x="16" y="1"/>
                    <a:pt x="16" y="1"/>
                  </a:cubicBezTo>
                  <a:cubicBezTo>
                    <a:pt x="16" y="0"/>
                    <a:pt x="16" y="0"/>
                    <a:pt x="15" y="0"/>
                  </a:cubicBezTo>
                  <a:cubicBezTo>
                    <a:pt x="1" y="0"/>
                    <a:pt x="1" y="0"/>
                    <a:pt x="1" y="0"/>
                  </a:cubicBezTo>
                  <a:cubicBezTo>
                    <a:pt x="1" y="0"/>
                    <a:pt x="0" y="0"/>
                    <a:pt x="0" y="1"/>
                  </a:cubicBezTo>
                  <a:cubicBezTo>
                    <a:pt x="0" y="1"/>
                    <a:pt x="1" y="2"/>
                    <a:pt x="1" y="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orbel"/>
                <a:ea typeface="+mn-ea"/>
                <a:cs typeface="+mn-cs"/>
              </a:endParaRPr>
            </a:p>
          </p:txBody>
        </p:sp>
      </p:grpSp>
      <p:pic>
        <p:nvPicPr>
          <p:cNvPr id="4" name="Picture 3">
            <a:extLst>
              <a:ext uri="{FF2B5EF4-FFF2-40B4-BE49-F238E27FC236}">
                <a16:creationId xmlns:a16="http://schemas.microsoft.com/office/drawing/2014/main" id="{390A2CAF-6B60-4B79-A211-2FD623FB3C1B}"/>
              </a:ext>
            </a:extLst>
          </p:cNvPr>
          <p:cNvPicPr>
            <a:picLocks noChangeAspect="1"/>
          </p:cNvPicPr>
          <p:nvPr/>
        </p:nvPicPr>
        <p:blipFill>
          <a:blip r:embed="rId2">
            <a:duotone>
              <a:prstClr val="black"/>
              <a:schemeClr val="accent1">
                <a:lumMod val="60000"/>
                <a:lumOff val="40000"/>
                <a:tint val="45000"/>
                <a:satMod val="400000"/>
              </a:schemeClr>
            </a:duotone>
          </a:blip>
          <a:stretch>
            <a:fillRect/>
          </a:stretch>
        </p:blipFill>
        <p:spPr>
          <a:xfrm>
            <a:off x="183356" y="812360"/>
            <a:ext cx="11672094" cy="1483568"/>
          </a:xfrm>
          <a:prstGeom prst="rect">
            <a:avLst/>
          </a:prstGeom>
        </p:spPr>
      </p:pic>
      <p:pic>
        <p:nvPicPr>
          <p:cNvPr id="5" name="Picture 4">
            <a:extLst>
              <a:ext uri="{FF2B5EF4-FFF2-40B4-BE49-F238E27FC236}">
                <a16:creationId xmlns:a16="http://schemas.microsoft.com/office/drawing/2014/main" id="{27F4481A-7410-4970-A80C-C7DFAD431C96}"/>
              </a:ext>
            </a:extLst>
          </p:cNvPr>
          <p:cNvPicPr>
            <a:picLocks noChangeAspect="1"/>
          </p:cNvPicPr>
          <p:nvPr/>
        </p:nvPicPr>
        <p:blipFill>
          <a:blip r:embed="rId3">
            <a:duotone>
              <a:prstClr val="black"/>
              <a:schemeClr val="accent1">
                <a:lumMod val="60000"/>
                <a:lumOff val="40000"/>
                <a:tint val="45000"/>
                <a:satMod val="400000"/>
              </a:schemeClr>
            </a:duotone>
          </a:blip>
          <a:stretch>
            <a:fillRect/>
          </a:stretch>
        </p:blipFill>
        <p:spPr>
          <a:xfrm>
            <a:off x="183355" y="2496384"/>
            <a:ext cx="11672094" cy="1608811"/>
          </a:xfrm>
          <a:prstGeom prst="rect">
            <a:avLst/>
          </a:prstGeom>
        </p:spPr>
      </p:pic>
      <p:pic>
        <p:nvPicPr>
          <p:cNvPr id="6" name="Picture 5">
            <a:extLst>
              <a:ext uri="{FF2B5EF4-FFF2-40B4-BE49-F238E27FC236}">
                <a16:creationId xmlns:a16="http://schemas.microsoft.com/office/drawing/2014/main" id="{D2CC9985-6480-4C12-8023-85EC7299700B}"/>
              </a:ext>
            </a:extLst>
          </p:cNvPr>
          <p:cNvPicPr>
            <a:picLocks noChangeAspect="1"/>
          </p:cNvPicPr>
          <p:nvPr/>
        </p:nvPicPr>
        <p:blipFill>
          <a:blip r:embed="rId4">
            <a:duotone>
              <a:prstClr val="black"/>
              <a:schemeClr val="accent1">
                <a:lumMod val="60000"/>
                <a:lumOff val="40000"/>
                <a:tint val="45000"/>
                <a:satMod val="400000"/>
              </a:schemeClr>
            </a:duotone>
          </a:blip>
          <a:stretch>
            <a:fillRect/>
          </a:stretch>
        </p:blipFill>
        <p:spPr>
          <a:xfrm>
            <a:off x="183355" y="4432974"/>
            <a:ext cx="11672093" cy="1661571"/>
          </a:xfrm>
          <a:prstGeom prst="rect">
            <a:avLst/>
          </a:prstGeom>
        </p:spPr>
      </p:pic>
      <p:sp>
        <p:nvSpPr>
          <p:cNvPr id="43" name="Title 3"/>
          <p:cNvSpPr txBox="1">
            <a:spLocks/>
          </p:cNvSpPr>
          <p:nvPr/>
        </p:nvSpPr>
        <p:spPr>
          <a:xfrm>
            <a:off x="-134938" y="45992"/>
            <a:ext cx="11990387" cy="4953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kern="0" dirty="0">
                <a:solidFill>
                  <a:srgbClr val="007DB8"/>
                </a:solidFill>
              </a:rPr>
              <a:t>	Data Preparation								               </a:t>
            </a:r>
            <a:r>
              <a:rPr lang="en-US" sz="1600" kern="0" dirty="0">
                <a:solidFill>
                  <a:srgbClr val="007DB8"/>
                </a:solidFill>
              </a:rPr>
              <a:t>(4/4)</a:t>
            </a:r>
          </a:p>
        </p:txBody>
      </p:sp>
    </p:spTree>
    <p:extLst>
      <p:ext uri="{BB962C8B-B14F-4D97-AF65-F5344CB8AC3E}">
        <p14:creationId xmlns:p14="http://schemas.microsoft.com/office/powerpoint/2010/main" val="139365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1" name="Title 3"/>
          <p:cNvSpPr txBox="1">
            <a:spLocks/>
          </p:cNvSpPr>
          <p:nvPr/>
        </p:nvSpPr>
        <p:spPr>
          <a:xfrm>
            <a:off x="17461" y="0"/>
            <a:ext cx="12171363" cy="5334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rPr>
              <a:t>	Exploratory</a:t>
            </a:r>
            <a:r>
              <a:rPr kumimoji="0" lang="en-US" sz="28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 Data Analysis – Marketing Spend				       </a:t>
            </a:r>
            <a:r>
              <a:rPr kumimoji="0" lang="en-US" sz="16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(1/4)</a:t>
            </a:r>
            <a:endPar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endParaRPr>
          </a:p>
        </p:txBody>
      </p:sp>
      <p:sp>
        <p:nvSpPr>
          <p:cNvPr id="22" name="Title 3"/>
          <p:cNvSpPr txBox="1">
            <a:spLocks/>
          </p:cNvSpPr>
          <p:nvPr/>
        </p:nvSpPr>
        <p:spPr>
          <a:xfrm>
            <a:off x="9371012" y="6553200"/>
            <a:ext cx="2343150" cy="2286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lvl="0" defTabSz="914400">
              <a:defRPr/>
            </a:pPr>
            <a:r>
              <a:rPr lang="en-US" sz="1400" b="1" i="1" kern="0" dirty="0">
                <a:solidFill>
                  <a:srgbClr val="007DB8"/>
                </a:solidFill>
              </a:rPr>
              <a:t>Next: EDA </a:t>
            </a:r>
            <a:r>
              <a:rPr lang="en-US" sz="1100" b="1" i="1" kern="0" dirty="0">
                <a:solidFill>
                  <a:srgbClr val="007DB8"/>
                </a:solidFill>
              </a:rPr>
              <a:t>(2/4)</a:t>
            </a:r>
          </a:p>
        </p:txBody>
      </p:sp>
      <p:sp>
        <p:nvSpPr>
          <p:cNvPr id="23" name="Right Arrow 22"/>
          <p:cNvSpPr/>
          <p:nvPr/>
        </p:nvSpPr>
        <p:spPr>
          <a:xfrm rot="10800000">
            <a:off x="150812"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1703049" y="6553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5606" y="6514619"/>
            <a:ext cx="2744662"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Data Preparation (3/4)</a:t>
            </a:r>
          </a:p>
        </p:txBody>
      </p:sp>
      <p:pic>
        <p:nvPicPr>
          <p:cNvPr id="45" name="Picture 44"/>
          <p:cNvPicPr>
            <a:picLocks noChangeAspect="1"/>
          </p:cNvPicPr>
          <p:nvPr/>
        </p:nvPicPr>
        <p:blipFill rotWithShape="1">
          <a:blip r:embed="rId3"/>
          <a:srcRect t="9667"/>
          <a:stretch/>
        </p:blipFill>
        <p:spPr>
          <a:xfrm>
            <a:off x="1147863" y="833547"/>
            <a:ext cx="2427495" cy="213825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48" name="TextBox 47"/>
          <p:cNvSpPr txBox="1"/>
          <p:nvPr/>
        </p:nvSpPr>
        <p:spPr>
          <a:xfrm>
            <a:off x="1258887" y="542925"/>
            <a:ext cx="2579895" cy="3070071"/>
          </a:xfrm>
          <a:prstGeom prst="rect">
            <a:avLst/>
          </a:prstGeom>
          <a:noFill/>
        </p:spPr>
        <p:txBody>
          <a:bodyPr wrap="square" rtlCol="0">
            <a:spAutoFit/>
          </a:bodyPr>
          <a:lstStyle/>
          <a:p>
            <a:r>
              <a:rPr lang="en-US" sz="1600" b="1" i="1" dirty="0">
                <a:solidFill>
                  <a:srgbClr val="FF7A0F"/>
                </a:solidFill>
              </a:rPr>
              <a:t>   Sales (volume)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171450" indent="-171450">
              <a:buFont typeface="Arial" panose="020B0604020202020204" pitchFamily="34" charset="0"/>
              <a:buChar char="•"/>
            </a:pPr>
            <a:r>
              <a:rPr lang="en-US" sz="900" i="1" dirty="0">
                <a:latin typeface="Tahoma" panose="020B0604030504040204" pitchFamily="34" charset="0"/>
                <a:ea typeface="Tahoma" panose="020B0604030504040204" pitchFamily="34" charset="0"/>
                <a:cs typeface="Tahoma" panose="020B0604030504040204" pitchFamily="34" charset="0"/>
              </a:rPr>
              <a:t>57% of the sales (by </a:t>
            </a:r>
            <a:r>
              <a:rPr lang="en-US" sz="900" i="1" dirty="0" err="1">
                <a:latin typeface="Tahoma" panose="020B0604030504040204" pitchFamily="34" charset="0"/>
                <a:ea typeface="Tahoma" panose="020B0604030504040204" pitchFamily="34" charset="0"/>
                <a:cs typeface="Tahoma" panose="020B0604030504040204" pitchFamily="34" charset="0"/>
              </a:rPr>
              <a:t>vol</a:t>
            </a:r>
            <a:r>
              <a:rPr lang="en-US" sz="900" i="1" dirty="0">
                <a:latin typeface="Tahoma" panose="020B0604030504040204" pitchFamily="34" charset="0"/>
                <a:ea typeface="Tahoma" panose="020B0604030504040204" pitchFamily="34" charset="0"/>
                <a:cs typeface="Tahoma" panose="020B0604030504040204" pitchFamily="34" charset="0"/>
              </a:rPr>
              <a:t>) is from Small Entertainment </a:t>
            </a:r>
            <a:r>
              <a:rPr lang="en-US" sz="900" b="1" i="1" dirty="0">
                <a:latin typeface="Tahoma" panose="020B0604030504040204" pitchFamily="34" charset="0"/>
                <a:ea typeface="Tahoma" panose="020B0604030504040204" pitchFamily="34" charset="0"/>
                <a:cs typeface="Tahoma" panose="020B0604030504040204" pitchFamily="34" charset="0"/>
              </a:rPr>
              <a:t>category</a:t>
            </a:r>
            <a:r>
              <a:rPr lang="en-US" sz="900" i="1" dirty="0">
                <a:latin typeface="Tahoma" panose="020B0604030504040204" pitchFamily="34" charset="0"/>
                <a:ea typeface="Tahoma" panose="020B0604030504040204" pitchFamily="34" charset="0"/>
                <a:cs typeface="Tahoma" panose="020B0604030504040204" pitchFamily="34" charset="0"/>
              </a:rPr>
              <a:t>. About a million units are sold in this space.</a:t>
            </a:r>
          </a:p>
        </p:txBody>
      </p:sp>
      <p:sp>
        <p:nvSpPr>
          <p:cNvPr id="49" name="TextBox 48"/>
          <p:cNvSpPr txBox="1"/>
          <p:nvPr/>
        </p:nvSpPr>
        <p:spPr>
          <a:xfrm>
            <a:off x="5940487" y="471478"/>
            <a:ext cx="4490662" cy="2908489"/>
          </a:xfrm>
          <a:prstGeom prst="rect">
            <a:avLst/>
          </a:prstGeom>
          <a:noFill/>
        </p:spPr>
        <p:txBody>
          <a:bodyPr wrap="square" rtlCol="0">
            <a:spAutoFit/>
          </a:bodyPr>
          <a:lstStyle/>
          <a:p>
            <a:r>
              <a:rPr lang="en-US" sz="1600" b="1" i="1" dirty="0">
                <a:solidFill>
                  <a:srgbClr val="FF7A0F"/>
                </a:solidFill>
              </a:rPr>
              <a:t>	Marketing Spend</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171450" indent="-171450">
              <a:buFont typeface="Arial" panose="020B0604020202020204" pitchFamily="34" charset="0"/>
              <a:buChar char="•"/>
            </a:pPr>
            <a:r>
              <a:rPr lang="en-US" sz="900" i="1" dirty="0">
                <a:latin typeface="Tahoma" panose="020B0604030504040204" pitchFamily="34" charset="0"/>
                <a:ea typeface="Tahoma" panose="020B0604030504040204" pitchFamily="34" charset="0"/>
                <a:cs typeface="Tahoma" panose="020B0604030504040204" pitchFamily="34" charset="0"/>
              </a:rPr>
              <a:t>20% of the budget is spent in Oct, during the </a:t>
            </a:r>
            <a:r>
              <a:rPr lang="en-US" sz="900" i="1" dirty="0" err="1">
                <a:latin typeface="Tahoma" panose="020B0604030504040204" pitchFamily="34" charset="0"/>
                <a:ea typeface="Tahoma" panose="020B0604030504040204" pitchFamily="34" charset="0"/>
                <a:cs typeface="Tahoma" panose="020B0604030504040204" pitchFamily="34" charset="0"/>
              </a:rPr>
              <a:t>Dussera</a:t>
            </a:r>
            <a:r>
              <a:rPr lang="en-US" sz="900" i="1" dirty="0">
                <a:latin typeface="Tahoma" panose="020B0604030504040204" pitchFamily="34" charset="0"/>
                <a:ea typeface="Tahoma" panose="020B0604030504040204" pitchFamily="34" charset="0"/>
                <a:cs typeface="Tahoma" panose="020B0604030504040204" pitchFamily="34" charset="0"/>
              </a:rPr>
              <a:t> Sale. March also has good marketing spend, this could be due to End of Season Sale</a:t>
            </a:r>
          </a:p>
        </p:txBody>
      </p:sp>
      <p:sp>
        <p:nvSpPr>
          <p:cNvPr id="64" name="TextBox 63"/>
          <p:cNvSpPr txBox="1"/>
          <p:nvPr/>
        </p:nvSpPr>
        <p:spPr>
          <a:xfrm>
            <a:off x="948722" y="3548866"/>
            <a:ext cx="4097920" cy="2862322"/>
          </a:xfrm>
          <a:prstGeom prst="rect">
            <a:avLst/>
          </a:prstGeom>
          <a:noFill/>
        </p:spPr>
        <p:txBody>
          <a:bodyPr wrap="square" rtlCol="0">
            <a:spAutoFit/>
          </a:bodyPr>
          <a:lstStyle/>
          <a:p>
            <a:r>
              <a:rPr lang="en-US" sz="1600" b="1" i="1" dirty="0">
                <a:solidFill>
                  <a:srgbClr val="FF7A0F"/>
                </a:solidFill>
              </a:rPr>
              <a:t>	Marketing Channels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171450" indent="-171450">
              <a:buFont typeface="Arial" panose="020B0604020202020204" pitchFamily="34" charset="0"/>
              <a:buChar char="•"/>
            </a:pPr>
            <a:r>
              <a:rPr lang="en-US" sz="900" i="1" dirty="0">
                <a:latin typeface="Tahoma" panose="020B0604030504040204" pitchFamily="34" charset="0"/>
                <a:ea typeface="Tahoma" panose="020B0604030504040204" pitchFamily="34" charset="0"/>
                <a:cs typeface="Tahoma" panose="020B0604030504040204" pitchFamily="34" charset="0"/>
              </a:rPr>
              <a:t>43% of expense for Marketing is seen from Sponsorship Channel, at a rate of a crore per day. Radio channel is extremely underutilized.</a:t>
            </a:r>
          </a:p>
        </p:txBody>
      </p:sp>
      <p:pic>
        <p:nvPicPr>
          <p:cNvPr id="67" name="Picture 66"/>
          <p:cNvPicPr>
            <a:picLocks noChangeAspect="1"/>
          </p:cNvPicPr>
          <p:nvPr/>
        </p:nvPicPr>
        <p:blipFill>
          <a:blip r:embed="rId4"/>
          <a:stretch>
            <a:fillRect/>
          </a:stretch>
        </p:blipFill>
        <p:spPr>
          <a:xfrm>
            <a:off x="733406" y="3839488"/>
            <a:ext cx="4313236" cy="213825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pic>
        <p:nvPicPr>
          <p:cNvPr id="68" name="Picture 67"/>
          <p:cNvPicPr>
            <a:picLocks noChangeAspect="1"/>
          </p:cNvPicPr>
          <p:nvPr/>
        </p:nvPicPr>
        <p:blipFill>
          <a:blip r:embed="rId5"/>
          <a:stretch>
            <a:fillRect/>
          </a:stretch>
        </p:blipFill>
        <p:spPr>
          <a:xfrm>
            <a:off x="5683312" y="766753"/>
            <a:ext cx="4829175" cy="21336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pic>
        <p:nvPicPr>
          <p:cNvPr id="77" name="Picture 76"/>
          <p:cNvPicPr>
            <a:picLocks noChangeAspect="1"/>
          </p:cNvPicPr>
          <p:nvPr/>
        </p:nvPicPr>
        <p:blipFill>
          <a:blip r:embed="rId6"/>
          <a:stretch>
            <a:fillRect/>
          </a:stretch>
        </p:blipFill>
        <p:spPr>
          <a:xfrm>
            <a:off x="6526460" y="3823703"/>
            <a:ext cx="2844552" cy="2096537"/>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78" name="TextBox 77"/>
          <p:cNvSpPr txBox="1"/>
          <p:nvPr/>
        </p:nvSpPr>
        <p:spPr>
          <a:xfrm>
            <a:off x="6708504" y="3466173"/>
            <a:ext cx="2579895" cy="3000821"/>
          </a:xfrm>
          <a:prstGeom prst="rect">
            <a:avLst/>
          </a:prstGeom>
          <a:noFill/>
        </p:spPr>
        <p:txBody>
          <a:bodyPr wrap="square" rtlCol="0">
            <a:spAutoFit/>
          </a:bodyPr>
          <a:lstStyle/>
          <a:p>
            <a:r>
              <a:rPr lang="en-US" sz="1600" b="1" i="1" dirty="0">
                <a:solidFill>
                  <a:srgbClr val="FF7A0F"/>
                </a:solidFill>
              </a:rPr>
              <a:t>NPS vs Marketing Spend</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171450" indent="-171450">
              <a:buFont typeface="Arial" panose="020B0604020202020204" pitchFamily="34" charset="0"/>
              <a:buChar char="•"/>
            </a:pPr>
            <a:r>
              <a:rPr lang="en-US" sz="900" i="1" dirty="0">
                <a:latin typeface="Tahoma" panose="020B0604030504040204" pitchFamily="34" charset="0"/>
                <a:ea typeface="Tahoma" panose="020B0604030504040204" pitchFamily="34" charset="0"/>
                <a:cs typeface="Tahoma" panose="020B0604030504040204" pitchFamily="34" charset="0"/>
              </a:rPr>
              <a:t>There is strong, but negative correlation between NPS and </a:t>
            </a:r>
            <a:r>
              <a:rPr lang="en-US" sz="900" i="1" dirty="0" err="1">
                <a:latin typeface="Tahoma" panose="020B0604030504040204" pitchFamily="34" charset="0"/>
                <a:ea typeface="Tahoma" panose="020B0604030504040204" pitchFamily="34" charset="0"/>
                <a:cs typeface="Tahoma" panose="020B0604030504040204" pitchFamily="34" charset="0"/>
              </a:rPr>
              <a:t>Markeig</a:t>
            </a:r>
            <a:r>
              <a:rPr lang="en-US" sz="900" i="1" dirty="0">
                <a:latin typeface="Tahoma" panose="020B0604030504040204" pitchFamily="34" charset="0"/>
                <a:ea typeface="Tahoma" panose="020B0604030504040204" pitchFamily="34" charset="0"/>
                <a:cs typeface="Tahoma" panose="020B0604030504040204" pitchFamily="34" charset="0"/>
              </a:rPr>
              <a:t> spend at  0.8186189</a:t>
            </a:r>
          </a:p>
        </p:txBody>
      </p:sp>
      <p:grpSp>
        <p:nvGrpSpPr>
          <p:cNvPr id="79" name="Group 78"/>
          <p:cNvGrpSpPr/>
          <p:nvPr/>
        </p:nvGrpSpPr>
        <p:grpSpPr>
          <a:xfrm>
            <a:off x="17461" y="27781"/>
            <a:ext cx="585789" cy="477838"/>
            <a:chOff x="7694613" y="889000"/>
            <a:chExt cx="1042988" cy="731838"/>
          </a:xfrm>
        </p:grpSpPr>
        <p:sp>
          <p:nvSpPr>
            <p:cNvPr id="80" name="Freeform 164"/>
            <p:cNvSpPr>
              <a:spLocks/>
            </p:cNvSpPr>
            <p:nvPr/>
          </p:nvSpPr>
          <p:spPr bwMode="auto">
            <a:xfrm>
              <a:off x="8299451" y="1019175"/>
              <a:ext cx="98425" cy="184150"/>
            </a:xfrm>
            <a:custGeom>
              <a:avLst/>
              <a:gdLst>
                <a:gd name="T0" fmla="*/ 10 w 18"/>
                <a:gd name="T1" fmla="*/ 15 h 34"/>
                <a:gd name="T2" fmla="*/ 7 w 18"/>
                <a:gd name="T3" fmla="*/ 13 h 34"/>
                <a:gd name="T4" fmla="*/ 7 w 18"/>
                <a:gd name="T5" fmla="*/ 11 h 34"/>
                <a:gd name="T6" fmla="*/ 7 w 18"/>
                <a:gd name="T7" fmla="*/ 9 h 34"/>
                <a:gd name="T8" fmla="*/ 10 w 18"/>
                <a:gd name="T9" fmla="*/ 8 h 34"/>
                <a:gd name="T10" fmla="*/ 12 w 18"/>
                <a:gd name="T11" fmla="*/ 9 h 34"/>
                <a:gd name="T12" fmla="*/ 13 w 18"/>
                <a:gd name="T13" fmla="*/ 12 h 34"/>
                <a:gd name="T14" fmla="*/ 13 w 18"/>
                <a:gd name="T15" fmla="*/ 12 h 34"/>
                <a:gd name="T16" fmla="*/ 17 w 18"/>
                <a:gd name="T17" fmla="*/ 12 h 34"/>
                <a:gd name="T18" fmla="*/ 18 w 18"/>
                <a:gd name="T19" fmla="*/ 12 h 34"/>
                <a:gd name="T20" fmla="*/ 18 w 18"/>
                <a:gd name="T21" fmla="*/ 12 h 34"/>
                <a:gd name="T22" fmla="*/ 16 w 18"/>
                <a:gd name="T23" fmla="*/ 7 h 34"/>
                <a:gd name="T24" fmla="*/ 12 w 18"/>
                <a:gd name="T25" fmla="*/ 4 h 34"/>
                <a:gd name="T26" fmla="*/ 11 w 18"/>
                <a:gd name="T27" fmla="*/ 4 h 34"/>
                <a:gd name="T28" fmla="*/ 11 w 18"/>
                <a:gd name="T29" fmla="*/ 0 h 34"/>
                <a:gd name="T30" fmla="*/ 11 w 18"/>
                <a:gd name="T31" fmla="*/ 0 h 34"/>
                <a:gd name="T32" fmla="*/ 9 w 18"/>
                <a:gd name="T33" fmla="*/ 0 h 34"/>
                <a:gd name="T34" fmla="*/ 8 w 18"/>
                <a:gd name="T35" fmla="*/ 0 h 34"/>
                <a:gd name="T36" fmla="*/ 8 w 18"/>
                <a:gd name="T37" fmla="*/ 4 h 34"/>
                <a:gd name="T38" fmla="*/ 8 w 18"/>
                <a:gd name="T39" fmla="*/ 4 h 34"/>
                <a:gd name="T40" fmla="*/ 3 w 18"/>
                <a:gd name="T41" fmla="*/ 6 h 34"/>
                <a:gd name="T42" fmla="*/ 1 w 18"/>
                <a:gd name="T43" fmla="*/ 11 h 34"/>
                <a:gd name="T44" fmla="*/ 3 w 18"/>
                <a:gd name="T45" fmla="*/ 16 h 34"/>
                <a:gd name="T46" fmla="*/ 9 w 18"/>
                <a:gd name="T47" fmla="*/ 19 h 34"/>
                <a:gd name="T48" fmla="*/ 12 w 18"/>
                <a:gd name="T49" fmla="*/ 21 h 34"/>
                <a:gd name="T50" fmla="*/ 13 w 18"/>
                <a:gd name="T51" fmla="*/ 23 h 34"/>
                <a:gd name="T52" fmla="*/ 12 w 18"/>
                <a:gd name="T53" fmla="*/ 26 h 34"/>
                <a:gd name="T54" fmla="*/ 9 w 18"/>
                <a:gd name="T55" fmla="*/ 27 h 34"/>
                <a:gd name="T56" fmla="*/ 7 w 18"/>
                <a:gd name="T57" fmla="*/ 26 h 34"/>
                <a:gd name="T58" fmla="*/ 6 w 18"/>
                <a:gd name="T59" fmla="*/ 22 h 34"/>
                <a:gd name="T60" fmla="*/ 5 w 18"/>
                <a:gd name="T61" fmla="*/ 22 h 34"/>
                <a:gd name="T62" fmla="*/ 1 w 18"/>
                <a:gd name="T63" fmla="*/ 22 h 34"/>
                <a:gd name="T64" fmla="*/ 0 w 18"/>
                <a:gd name="T65" fmla="*/ 22 h 34"/>
                <a:gd name="T66" fmla="*/ 0 w 18"/>
                <a:gd name="T67" fmla="*/ 23 h 34"/>
                <a:gd name="T68" fmla="*/ 3 w 18"/>
                <a:gd name="T69" fmla="*/ 28 h 34"/>
                <a:gd name="T70" fmla="*/ 8 w 18"/>
                <a:gd name="T71" fmla="*/ 31 h 34"/>
                <a:gd name="T72" fmla="*/ 8 w 18"/>
                <a:gd name="T73" fmla="*/ 31 h 34"/>
                <a:gd name="T74" fmla="*/ 8 w 18"/>
                <a:gd name="T75" fmla="*/ 34 h 34"/>
                <a:gd name="T76" fmla="*/ 8 w 18"/>
                <a:gd name="T77" fmla="*/ 34 h 34"/>
                <a:gd name="T78" fmla="*/ 11 w 18"/>
                <a:gd name="T79" fmla="*/ 34 h 34"/>
                <a:gd name="T80" fmla="*/ 11 w 18"/>
                <a:gd name="T81" fmla="*/ 34 h 34"/>
                <a:gd name="T82" fmla="*/ 11 w 18"/>
                <a:gd name="T83" fmla="*/ 31 h 34"/>
                <a:gd name="T84" fmla="*/ 11 w 18"/>
                <a:gd name="T85" fmla="*/ 31 h 34"/>
                <a:gd name="T86" fmla="*/ 16 w 18"/>
                <a:gd name="T87" fmla="*/ 28 h 34"/>
                <a:gd name="T88" fmla="*/ 18 w 18"/>
                <a:gd name="T89" fmla="*/ 23 h 34"/>
                <a:gd name="T90" fmla="*/ 16 w 18"/>
                <a:gd name="T91" fmla="*/ 18 h 34"/>
                <a:gd name="T92" fmla="*/ 10 w 18"/>
                <a:gd name="T9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34">
                  <a:moveTo>
                    <a:pt x="10" y="15"/>
                  </a:moveTo>
                  <a:cubicBezTo>
                    <a:pt x="9" y="15"/>
                    <a:pt x="8" y="14"/>
                    <a:pt x="7" y="13"/>
                  </a:cubicBezTo>
                  <a:cubicBezTo>
                    <a:pt x="7" y="13"/>
                    <a:pt x="7" y="12"/>
                    <a:pt x="7" y="11"/>
                  </a:cubicBezTo>
                  <a:cubicBezTo>
                    <a:pt x="7" y="10"/>
                    <a:pt x="7" y="9"/>
                    <a:pt x="7" y="9"/>
                  </a:cubicBezTo>
                  <a:cubicBezTo>
                    <a:pt x="8" y="8"/>
                    <a:pt x="9" y="8"/>
                    <a:pt x="10" y="8"/>
                  </a:cubicBezTo>
                  <a:cubicBezTo>
                    <a:pt x="11" y="8"/>
                    <a:pt x="11" y="8"/>
                    <a:pt x="12" y="9"/>
                  </a:cubicBezTo>
                  <a:cubicBezTo>
                    <a:pt x="12" y="10"/>
                    <a:pt x="13" y="11"/>
                    <a:pt x="13" y="12"/>
                  </a:cubicBezTo>
                  <a:cubicBezTo>
                    <a:pt x="13" y="12"/>
                    <a:pt x="13" y="12"/>
                    <a:pt x="13" y="12"/>
                  </a:cubicBezTo>
                  <a:cubicBezTo>
                    <a:pt x="17" y="12"/>
                    <a:pt x="17" y="12"/>
                    <a:pt x="17" y="12"/>
                  </a:cubicBezTo>
                  <a:cubicBezTo>
                    <a:pt x="18" y="12"/>
                    <a:pt x="18" y="12"/>
                    <a:pt x="18" y="12"/>
                  </a:cubicBezTo>
                  <a:cubicBezTo>
                    <a:pt x="18" y="12"/>
                    <a:pt x="18" y="12"/>
                    <a:pt x="18" y="12"/>
                  </a:cubicBezTo>
                  <a:cubicBezTo>
                    <a:pt x="18" y="10"/>
                    <a:pt x="17" y="8"/>
                    <a:pt x="16" y="7"/>
                  </a:cubicBezTo>
                  <a:cubicBezTo>
                    <a:pt x="15" y="5"/>
                    <a:pt x="13" y="4"/>
                    <a:pt x="12" y="4"/>
                  </a:cubicBezTo>
                  <a:cubicBezTo>
                    <a:pt x="11" y="4"/>
                    <a:pt x="11" y="4"/>
                    <a:pt x="11" y="4"/>
                  </a:cubicBezTo>
                  <a:cubicBezTo>
                    <a:pt x="11" y="0"/>
                    <a:pt x="11" y="0"/>
                    <a:pt x="11" y="0"/>
                  </a:cubicBezTo>
                  <a:cubicBezTo>
                    <a:pt x="11" y="0"/>
                    <a:pt x="11" y="0"/>
                    <a:pt x="11" y="0"/>
                  </a:cubicBezTo>
                  <a:cubicBezTo>
                    <a:pt x="9" y="0"/>
                    <a:pt x="9" y="0"/>
                    <a:pt x="9" y="0"/>
                  </a:cubicBezTo>
                  <a:cubicBezTo>
                    <a:pt x="9" y="0"/>
                    <a:pt x="8" y="0"/>
                    <a:pt x="8" y="0"/>
                  </a:cubicBezTo>
                  <a:cubicBezTo>
                    <a:pt x="8" y="4"/>
                    <a:pt x="8" y="4"/>
                    <a:pt x="8" y="4"/>
                  </a:cubicBezTo>
                  <a:cubicBezTo>
                    <a:pt x="8" y="4"/>
                    <a:pt x="8" y="4"/>
                    <a:pt x="8" y="4"/>
                  </a:cubicBezTo>
                  <a:cubicBezTo>
                    <a:pt x="6" y="4"/>
                    <a:pt x="4" y="5"/>
                    <a:pt x="3" y="6"/>
                  </a:cubicBezTo>
                  <a:cubicBezTo>
                    <a:pt x="2" y="7"/>
                    <a:pt x="1" y="9"/>
                    <a:pt x="1" y="11"/>
                  </a:cubicBezTo>
                  <a:cubicBezTo>
                    <a:pt x="1" y="13"/>
                    <a:pt x="2" y="15"/>
                    <a:pt x="3" y="16"/>
                  </a:cubicBezTo>
                  <a:cubicBezTo>
                    <a:pt x="5" y="17"/>
                    <a:pt x="6" y="18"/>
                    <a:pt x="9" y="19"/>
                  </a:cubicBezTo>
                  <a:cubicBezTo>
                    <a:pt x="10" y="20"/>
                    <a:pt x="11" y="20"/>
                    <a:pt x="12" y="21"/>
                  </a:cubicBezTo>
                  <a:cubicBezTo>
                    <a:pt x="13" y="22"/>
                    <a:pt x="13" y="22"/>
                    <a:pt x="13" y="23"/>
                  </a:cubicBezTo>
                  <a:cubicBezTo>
                    <a:pt x="13" y="24"/>
                    <a:pt x="12" y="25"/>
                    <a:pt x="12" y="26"/>
                  </a:cubicBezTo>
                  <a:cubicBezTo>
                    <a:pt x="11" y="26"/>
                    <a:pt x="11" y="27"/>
                    <a:pt x="9" y="27"/>
                  </a:cubicBezTo>
                  <a:cubicBezTo>
                    <a:pt x="8" y="27"/>
                    <a:pt x="7" y="26"/>
                    <a:pt x="7" y="26"/>
                  </a:cubicBezTo>
                  <a:cubicBezTo>
                    <a:pt x="6" y="25"/>
                    <a:pt x="6" y="24"/>
                    <a:pt x="6" y="22"/>
                  </a:cubicBezTo>
                  <a:cubicBezTo>
                    <a:pt x="6" y="22"/>
                    <a:pt x="5" y="22"/>
                    <a:pt x="5" y="22"/>
                  </a:cubicBezTo>
                  <a:cubicBezTo>
                    <a:pt x="1" y="22"/>
                    <a:pt x="1" y="22"/>
                    <a:pt x="1" y="22"/>
                  </a:cubicBezTo>
                  <a:cubicBezTo>
                    <a:pt x="1" y="22"/>
                    <a:pt x="0" y="22"/>
                    <a:pt x="0" y="22"/>
                  </a:cubicBezTo>
                  <a:cubicBezTo>
                    <a:pt x="0" y="23"/>
                    <a:pt x="0" y="23"/>
                    <a:pt x="0" y="23"/>
                  </a:cubicBezTo>
                  <a:cubicBezTo>
                    <a:pt x="1" y="25"/>
                    <a:pt x="1" y="27"/>
                    <a:pt x="3" y="28"/>
                  </a:cubicBezTo>
                  <a:cubicBezTo>
                    <a:pt x="4" y="30"/>
                    <a:pt x="6" y="30"/>
                    <a:pt x="8" y="31"/>
                  </a:cubicBezTo>
                  <a:cubicBezTo>
                    <a:pt x="8" y="31"/>
                    <a:pt x="8" y="31"/>
                    <a:pt x="8" y="31"/>
                  </a:cubicBezTo>
                  <a:cubicBezTo>
                    <a:pt x="8" y="34"/>
                    <a:pt x="8" y="34"/>
                    <a:pt x="8" y="34"/>
                  </a:cubicBezTo>
                  <a:cubicBezTo>
                    <a:pt x="8" y="34"/>
                    <a:pt x="8" y="34"/>
                    <a:pt x="8" y="34"/>
                  </a:cubicBezTo>
                  <a:cubicBezTo>
                    <a:pt x="11" y="34"/>
                    <a:pt x="11" y="34"/>
                    <a:pt x="11" y="34"/>
                  </a:cubicBezTo>
                  <a:cubicBezTo>
                    <a:pt x="11" y="34"/>
                    <a:pt x="11" y="34"/>
                    <a:pt x="11" y="34"/>
                  </a:cubicBezTo>
                  <a:cubicBezTo>
                    <a:pt x="11" y="31"/>
                    <a:pt x="11" y="31"/>
                    <a:pt x="11" y="31"/>
                  </a:cubicBezTo>
                  <a:cubicBezTo>
                    <a:pt x="11" y="31"/>
                    <a:pt x="11" y="31"/>
                    <a:pt x="11" y="31"/>
                  </a:cubicBezTo>
                  <a:cubicBezTo>
                    <a:pt x="13" y="30"/>
                    <a:pt x="15" y="30"/>
                    <a:pt x="16" y="28"/>
                  </a:cubicBezTo>
                  <a:cubicBezTo>
                    <a:pt x="17" y="27"/>
                    <a:pt x="18" y="25"/>
                    <a:pt x="18" y="23"/>
                  </a:cubicBezTo>
                  <a:cubicBezTo>
                    <a:pt x="18" y="21"/>
                    <a:pt x="17" y="20"/>
                    <a:pt x="16" y="18"/>
                  </a:cubicBezTo>
                  <a:cubicBezTo>
                    <a:pt x="15" y="17"/>
                    <a:pt x="13" y="16"/>
                    <a:pt x="10"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5"/>
            <p:cNvSpPr>
              <a:spLocks/>
            </p:cNvSpPr>
            <p:nvPr/>
          </p:nvSpPr>
          <p:spPr bwMode="auto">
            <a:xfrm>
              <a:off x="8175626" y="1241425"/>
              <a:ext cx="130175" cy="314325"/>
            </a:xfrm>
            <a:custGeom>
              <a:avLst/>
              <a:gdLst>
                <a:gd name="T0" fmla="*/ 0 w 24"/>
                <a:gd name="T1" fmla="*/ 1 h 58"/>
                <a:gd name="T2" fmla="*/ 0 w 24"/>
                <a:gd name="T3" fmla="*/ 55 h 58"/>
                <a:gd name="T4" fmla="*/ 3 w 24"/>
                <a:gd name="T5" fmla="*/ 58 h 58"/>
                <a:gd name="T6" fmla="*/ 22 w 24"/>
                <a:gd name="T7" fmla="*/ 58 h 58"/>
                <a:gd name="T8" fmla="*/ 24 w 24"/>
                <a:gd name="T9" fmla="*/ 55 h 58"/>
                <a:gd name="T10" fmla="*/ 24 w 24"/>
                <a:gd name="T11" fmla="*/ 15 h 58"/>
                <a:gd name="T12" fmla="*/ 24 w 24"/>
                <a:gd name="T13" fmla="*/ 15 h 58"/>
                <a:gd name="T14" fmla="*/ 7 w 24"/>
                <a:gd name="T15" fmla="*/ 6 h 58"/>
                <a:gd name="T16" fmla="*/ 2 w 24"/>
                <a:gd name="T17" fmla="*/ 0 h 58"/>
                <a:gd name="T18" fmla="*/ 0 w 24"/>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8">
                  <a:moveTo>
                    <a:pt x="0" y="1"/>
                  </a:moveTo>
                  <a:cubicBezTo>
                    <a:pt x="0" y="55"/>
                    <a:pt x="0" y="55"/>
                    <a:pt x="0" y="55"/>
                  </a:cubicBezTo>
                  <a:cubicBezTo>
                    <a:pt x="0" y="57"/>
                    <a:pt x="1" y="58"/>
                    <a:pt x="3" y="58"/>
                  </a:cubicBezTo>
                  <a:cubicBezTo>
                    <a:pt x="22" y="58"/>
                    <a:pt x="22" y="58"/>
                    <a:pt x="22" y="58"/>
                  </a:cubicBezTo>
                  <a:cubicBezTo>
                    <a:pt x="23" y="58"/>
                    <a:pt x="24" y="57"/>
                    <a:pt x="24" y="55"/>
                  </a:cubicBezTo>
                  <a:cubicBezTo>
                    <a:pt x="24" y="15"/>
                    <a:pt x="24" y="15"/>
                    <a:pt x="24" y="15"/>
                  </a:cubicBezTo>
                  <a:cubicBezTo>
                    <a:pt x="24" y="15"/>
                    <a:pt x="24" y="15"/>
                    <a:pt x="24" y="15"/>
                  </a:cubicBezTo>
                  <a:cubicBezTo>
                    <a:pt x="17" y="13"/>
                    <a:pt x="12" y="10"/>
                    <a:pt x="7" y="6"/>
                  </a:cubicBezTo>
                  <a:cubicBezTo>
                    <a:pt x="6" y="5"/>
                    <a:pt x="3" y="2"/>
                    <a:pt x="2" y="0"/>
                  </a:cubicBezTo>
                  <a:cubicBezTo>
                    <a:pt x="1" y="0"/>
                    <a:pt x="0" y="0"/>
                    <a:pt x="0" y="1"/>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66"/>
            <p:cNvSpPr>
              <a:spLocks/>
            </p:cNvSpPr>
            <p:nvPr/>
          </p:nvSpPr>
          <p:spPr bwMode="auto">
            <a:xfrm>
              <a:off x="8391526" y="1306513"/>
              <a:ext cx="130175" cy="249238"/>
            </a:xfrm>
            <a:custGeom>
              <a:avLst/>
              <a:gdLst>
                <a:gd name="T0" fmla="*/ 19 w 24"/>
                <a:gd name="T1" fmla="*/ 11 h 46"/>
                <a:gd name="T2" fmla="*/ 14 w 24"/>
                <a:gd name="T3" fmla="*/ 2 h 46"/>
                <a:gd name="T4" fmla="*/ 12 w 24"/>
                <a:gd name="T5" fmla="*/ 0 h 46"/>
                <a:gd name="T6" fmla="*/ 1 w 24"/>
                <a:gd name="T7" fmla="*/ 3 h 46"/>
                <a:gd name="T8" fmla="*/ 0 w 24"/>
                <a:gd name="T9" fmla="*/ 5 h 46"/>
                <a:gd name="T10" fmla="*/ 0 w 24"/>
                <a:gd name="T11" fmla="*/ 43 h 46"/>
                <a:gd name="T12" fmla="*/ 2 w 24"/>
                <a:gd name="T13" fmla="*/ 46 h 46"/>
                <a:gd name="T14" fmla="*/ 21 w 24"/>
                <a:gd name="T15" fmla="*/ 46 h 46"/>
                <a:gd name="T16" fmla="*/ 24 w 24"/>
                <a:gd name="T17" fmla="*/ 43 h 46"/>
                <a:gd name="T18" fmla="*/ 24 w 24"/>
                <a:gd name="T19" fmla="*/ 16 h 46"/>
                <a:gd name="T20" fmla="*/ 23 w 24"/>
                <a:gd name="T21" fmla="*/ 15 h 46"/>
                <a:gd name="T22" fmla="*/ 19 w 24"/>
                <a:gd name="T23"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6">
                  <a:moveTo>
                    <a:pt x="19" y="11"/>
                  </a:moveTo>
                  <a:cubicBezTo>
                    <a:pt x="16" y="8"/>
                    <a:pt x="15" y="5"/>
                    <a:pt x="14" y="2"/>
                  </a:cubicBezTo>
                  <a:cubicBezTo>
                    <a:pt x="14" y="1"/>
                    <a:pt x="13" y="0"/>
                    <a:pt x="12" y="0"/>
                  </a:cubicBezTo>
                  <a:cubicBezTo>
                    <a:pt x="9" y="1"/>
                    <a:pt x="4" y="2"/>
                    <a:pt x="1" y="3"/>
                  </a:cubicBezTo>
                  <a:cubicBezTo>
                    <a:pt x="0" y="3"/>
                    <a:pt x="0" y="4"/>
                    <a:pt x="0" y="5"/>
                  </a:cubicBezTo>
                  <a:cubicBezTo>
                    <a:pt x="0" y="43"/>
                    <a:pt x="0" y="43"/>
                    <a:pt x="0" y="43"/>
                  </a:cubicBezTo>
                  <a:cubicBezTo>
                    <a:pt x="0" y="45"/>
                    <a:pt x="1" y="46"/>
                    <a:pt x="2" y="46"/>
                  </a:cubicBezTo>
                  <a:cubicBezTo>
                    <a:pt x="21" y="46"/>
                    <a:pt x="21" y="46"/>
                    <a:pt x="21" y="46"/>
                  </a:cubicBezTo>
                  <a:cubicBezTo>
                    <a:pt x="23" y="46"/>
                    <a:pt x="24" y="45"/>
                    <a:pt x="24" y="43"/>
                  </a:cubicBezTo>
                  <a:cubicBezTo>
                    <a:pt x="24" y="16"/>
                    <a:pt x="24" y="16"/>
                    <a:pt x="24" y="16"/>
                  </a:cubicBezTo>
                  <a:cubicBezTo>
                    <a:pt x="24" y="16"/>
                    <a:pt x="24" y="16"/>
                    <a:pt x="23" y="15"/>
                  </a:cubicBezTo>
                  <a:lnTo>
                    <a:pt x="19" y="11"/>
                  </a:ln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67"/>
            <p:cNvSpPr>
              <a:spLocks noEditPoints="1"/>
            </p:cNvSpPr>
            <p:nvPr/>
          </p:nvSpPr>
          <p:spPr bwMode="auto">
            <a:xfrm>
              <a:off x="8164513" y="915988"/>
              <a:ext cx="573088" cy="579438"/>
            </a:xfrm>
            <a:custGeom>
              <a:avLst/>
              <a:gdLst>
                <a:gd name="T0" fmla="*/ 58 w 106"/>
                <a:gd name="T1" fmla="*/ 13 h 107"/>
                <a:gd name="T2" fmla="*/ 11 w 106"/>
                <a:gd name="T3" fmla="*/ 14 h 107"/>
                <a:gd name="T4" fmla="*/ 10 w 106"/>
                <a:gd name="T5" fmla="*/ 58 h 107"/>
                <a:gd name="T6" fmla="*/ 55 w 106"/>
                <a:gd name="T7" fmla="*/ 62 h 107"/>
                <a:gd name="T8" fmla="*/ 57 w 106"/>
                <a:gd name="T9" fmla="*/ 62 h 107"/>
                <a:gd name="T10" fmla="*/ 63 w 106"/>
                <a:gd name="T11" fmla="*/ 69 h 107"/>
                <a:gd name="T12" fmla="*/ 64 w 106"/>
                <a:gd name="T13" fmla="*/ 70 h 107"/>
                <a:gd name="T14" fmla="*/ 66 w 106"/>
                <a:gd name="T15" fmla="*/ 78 h 107"/>
                <a:gd name="T16" fmla="*/ 91 w 106"/>
                <a:gd name="T17" fmla="*/ 103 h 107"/>
                <a:gd name="T18" fmla="*/ 101 w 106"/>
                <a:gd name="T19" fmla="*/ 104 h 107"/>
                <a:gd name="T20" fmla="*/ 103 w 106"/>
                <a:gd name="T21" fmla="*/ 92 h 107"/>
                <a:gd name="T22" fmla="*/ 77 w 106"/>
                <a:gd name="T23" fmla="*/ 67 h 107"/>
                <a:gd name="T24" fmla="*/ 69 w 106"/>
                <a:gd name="T25" fmla="*/ 64 h 107"/>
                <a:gd name="T26" fmla="*/ 68 w 106"/>
                <a:gd name="T27" fmla="*/ 64 h 107"/>
                <a:gd name="T28" fmla="*/ 62 w 106"/>
                <a:gd name="T29" fmla="*/ 57 h 107"/>
                <a:gd name="T30" fmla="*/ 61 w 106"/>
                <a:gd name="T31" fmla="*/ 56 h 107"/>
                <a:gd name="T32" fmla="*/ 58 w 106"/>
                <a:gd name="T33" fmla="*/ 13 h 107"/>
                <a:gd name="T34" fmla="*/ 17 w 106"/>
                <a:gd name="T35" fmla="*/ 54 h 107"/>
                <a:gd name="T36" fmla="*/ 17 w 106"/>
                <a:gd name="T37" fmla="*/ 18 h 107"/>
                <a:gd name="T38" fmla="*/ 53 w 106"/>
                <a:gd name="T39" fmla="*/ 18 h 107"/>
                <a:gd name="T40" fmla="*/ 53 w 106"/>
                <a:gd name="T41" fmla="*/ 54 h 107"/>
                <a:gd name="T42" fmla="*/ 17 w 106"/>
                <a:gd name="T43"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07">
                  <a:moveTo>
                    <a:pt x="58" y="13"/>
                  </a:moveTo>
                  <a:cubicBezTo>
                    <a:pt x="45" y="0"/>
                    <a:pt x="24" y="0"/>
                    <a:pt x="11" y="14"/>
                  </a:cubicBezTo>
                  <a:cubicBezTo>
                    <a:pt x="0" y="26"/>
                    <a:pt x="0" y="45"/>
                    <a:pt x="10" y="58"/>
                  </a:cubicBezTo>
                  <a:cubicBezTo>
                    <a:pt x="22" y="71"/>
                    <a:pt x="41" y="72"/>
                    <a:pt x="55" y="62"/>
                  </a:cubicBezTo>
                  <a:cubicBezTo>
                    <a:pt x="55" y="62"/>
                    <a:pt x="56" y="62"/>
                    <a:pt x="57" y="62"/>
                  </a:cubicBezTo>
                  <a:cubicBezTo>
                    <a:pt x="63" y="69"/>
                    <a:pt x="63" y="69"/>
                    <a:pt x="63" y="69"/>
                  </a:cubicBezTo>
                  <a:cubicBezTo>
                    <a:pt x="64" y="69"/>
                    <a:pt x="64" y="70"/>
                    <a:pt x="64" y="70"/>
                  </a:cubicBezTo>
                  <a:cubicBezTo>
                    <a:pt x="63" y="73"/>
                    <a:pt x="64" y="76"/>
                    <a:pt x="66" y="78"/>
                  </a:cubicBezTo>
                  <a:cubicBezTo>
                    <a:pt x="91" y="103"/>
                    <a:pt x="91" y="103"/>
                    <a:pt x="91" y="103"/>
                  </a:cubicBezTo>
                  <a:cubicBezTo>
                    <a:pt x="94" y="106"/>
                    <a:pt x="98" y="107"/>
                    <a:pt x="101" y="104"/>
                  </a:cubicBezTo>
                  <a:cubicBezTo>
                    <a:pt x="106" y="102"/>
                    <a:pt x="106" y="95"/>
                    <a:pt x="103" y="92"/>
                  </a:cubicBezTo>
                  <a:cubicBezTo>
                    <a:pt x="77" y="67"/>
                    <a:pt x="77" y="67"/>
                    <a:pt x="77" y="67"/>
                  </a:cubicBezTo>
                  <a:cubicBezTo>
                    <a:pt x="75" y="64"/>
                    <a:pt x="72" y="64"/>
                    <a:pt x="69" y="64"/>
                  </a:cubicBezTo>
                  <a:cubicBezTo>
                    <a:pt x="69" y="65"/>
                    <a:pt x="69" y="64"/>
                    <a:pt x="68" y="64"/>
                  </a:cubicBezTo>
                  <a:cubicBezTo>
                    <a:pt x="62" y="57"/>
                    <a:pt x="62" y="57"/>
                    <a:pt x="62" y="57"/>
                  </a:cubicBezTo>
                  <a:cubicBezTo>
                    <a:pt x="61" y="57"/>
                    <a:pt x="61" y="56"/>
                    <a:pt x="61" y="56"/>
                  </a:cubicBezTo>
                  <a:cubicBezTo>
                    <a:pt x="71" y="43"/>
                    <a:pt x="70" y="24"/>
                    <a:pt x="58" y="13"/>
                  </a:cubicBezTo>
                  <a:close/>
                  <a:moveTo>
                    <a:pt x="17" y="54"/>
                  </a:moveTo>
                  <a:cubicBezTo>
                    <a:pt x="7" y="44"/>
                    <a:pt x="7" y="28"/>
                    <a:pt x="17" y="18"/>
                  </a:cubicBezTo>
                  <a:cubicBezTo>
                    <a:pt x="27" y="8"/>
                    <a:pt x="43" y="8"/>
                    <a:pt x="53" y="18"/>
                  </a:cubicBezTo>
                  <a:cubicBezTo>
                    <a:pt x="64" y="28"/>
                    <a:pt x="64" y="44"/>
                    <a:pt x="53" y="54"/>
                  </a:cubicBezTo>
                  <a:cubicBezTo>
                    <a:pt x="43" y="64"/>
                    <a:pt x="27" y="64"/>
                    <a:pt x="17" y="5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
            <p:cNvSpPr>
              <a:spLocks/>
            </p:cNvSpPr>
            <p:nvPr/>
          </p:nvSpPr>
          <p:spPr bwMode="auto">
            <a:xfrm>
              <a:off x="7964488" y="1165225"/>
              <a:ext cx="130175" cy="390525"/>
            </a:xfrm>
            <a:custGeom>
              <a:avLst/>
              <a:gdLst>
                <a:gd name="T0" fmla="*/ 23 w 24"/>
                <a:gd name="T1" fmla="*/ 0 h 72"/>
                <a:gd name="T2" fmla="*/ 1 w 24"/>
                <a:gd name="T3" fmla="*/ 0 h 72"/>
                <a:gd name="T4" fmla="*/ 0 w 24"/>
                <a:gd name="T5" fmla="*/ 1 h 72"/>
                <a:gd name="T6" fmla="*/ 0 w 24"/>
                <a:gd name="T7" fmla="*/ 35 h 72"/>
                <a:gd name="T8" fmla="*/ 0 w 24"/>
                <a:gd name="T9" fmla="*/ 37 h 72"/>
                <a:gd name="T10" fmla="*/ 0 w 24"/>
                <a:gd name="T11" fmla="*/ 70 h 72"/>
                <a:gd name="T12" fmla="*/ 1 w 24"/>
                <a:gd name="T13" fmla="*/ 72 h 72"/>
                <a:gd name="T14" fmla="*/ 23 w 24"/>
                <a:gd name="T15" fmla="*/ 72 h 72"/>
                <a:gd name="T16" fmla="*/ 24 w 24"/>
                <a:gd name="T17" fmla="*/ 70 h 72"/>
                <a:gd name="T18" fmla="*/ 24 w 24"/>
                <a:gd name="T19" fmla="*/ 37 h 72"/>
                <a:gd name="T20" fmla="*/ 24 w 24"/>
                <a:gd name="T21" fmla="*/ 35 h 72"/>
                <a:gd name="T22" fmla="*/ 24 w 24"/>
                <a:gd name="T23" fmla="*/ 1 h 72"/>
                <a:gd name="T24" fmla="*/ 23 w 24"/>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72">
                  <a:moveTo>
                    <a:pt x="23" y="0"/>
                  </a:moveTo>
                  <a:cubicBezTo>
                    <a:pt x="1" y="0"/>
                    <a:pt x="1" y="0"/>
                    <a:pt x="1" y="0"/>
                  </a:cubicBezTo>
                  <a:cubicBezTo>
                    <a:pt x="0" y="0"/>
                    <a:pt x="0" y="1"/>
                    <a:pt x="0" y="1"/>
                  </a:cubicBezTo>
                  <a:cubicBezTo>
                    <a:pt x="0" y="35"/>
                    <a:pt x="0" y="35"/>
                    <a:pt x="0" y="35"/>
                  </a:cubicBezTo>
                  <a:cubicBezTo>
                    <a:pt x="0" y="37"/>
                    <a:pt x="0" y="37"/>
                    <a:pt x="0" y="37"/>
                  </a:cubicBezTo>
                  <a:cubicBezTo>
                    <a:pt x="0" y="70"/>
                    <a:pt x="0" y="70"/>
                    <a:pt x="0" y="70"/>
                  </a:cubicBezTo>
                  <a:cubicBezTo>
                    <a:pt x="0" y="71"/>
                    <a:pt x="0" y="72"/>
                    <a:pt x="1" y="72"/>
                  </a:cubicBezTo>
                  <a:cubicBezTo>
                    <a:pt x="23" y="72"/>
                    <a:pt x="23" y="72"/>
                    <a:pt x="23" y="72"/>
                  </a:cubicBezTo>
                  <a:cubicBezTo>
                    <a:pt x="23" y="72"/>
                    <a:pt x="24" y="71"/>
                    <a:pt x="24" y="70"/>
                  </a:cubicBezTo>
                  <a:cubicBezTo>
                    <a:pt x="24" y="37"/>
                    <a:pt x="24" y="37"/>
                    <a:pt x="24" y="37"/>
                  </a:cubicBezTo>
                  <a:cubicBezTo>
                    <a:pt x="24" y="35"/>
                    <a:pt x="24" y="35"/>
                    <a:pt x="24" y="35"/>
                  </a:cubicBezTo>
                  <a:cubicBezTo>
                    <a:pt x="24" y="1"/>
                    <a:pt x="24" y="1"/>
                    <a:pt x="24" y="1"/>
                  </a:cubicBezTo>
                  <a:cubicBezTo>
                    <a:pt x="24" y="1"/>
                    <a:pt x="23"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9"/>
            <p:cNvSpPr>
              <a:spLocks/>
            </p:cNvSpPr>
            <p:nvPr/>
          </p:nvSpPr>
          <p:spPr bwMode="auto">
            <a:xfrm>
              <a:off x="7694613" y="889000"/>
              <a:ext cx="876300" cy="731838"/>
            </a:xfrm>
            <a:custGeom>
              <a:avLst/>
              <a:gdLst>
                <a:gd name="T0" fmla="*/ 160 w 162"/>
                <a:gd name="T1" fmla="*/ 131 h 135"/>
                <a:gd name="T2" fmla="*/ 7 w 162"/>
                <a:gd name="T3" fmla="*/ 131 h 135"/>
                <a:gd name="T4" fmla="*/ 4 w 162"/>
                <a:gd name="T5" fmla="*/ 128 h 135"/>
                <a:gd name="T6" fmla="*/ 4 w 162"/>
                <a:gd name="T7" fmla="*/ 79 h 135"/>
                <a:gd name="T8" fmla="*/ 4 w 162"/>
                <a:gd name="T9" fmla="*/ 72 h 135"/>
                <a:gd name="T10" fmla="*/ 4 w 162"/>
                <a:gd name="T11" fmla="*/ 2 h 135"/>
                <a:gd name="T12" fmla="*/ 2 w 162"/>
                <a:gd name="T13" fmla="*/ 0 h 135"/>
                <a:gd name="T14" fmla="*/ 0 w 162"/>
                <a:gd name="T15" fmla="*/ 2 h 135"/>
                <a:gd name="T16" fmla="*/ 0 w 162"/>
                <a:gd name="T17" fmla="*/ 72 h 135"/>
                <a:gd name="T18" fmla="*/ 0 w 162"/>
                <a:gd name="T19" fmla="*/ 79 h 135"/>
                <a:gd name="T20" fmla="*/ 0 w 162"/>
                <a:gd name="T21" fmla="*/ 133 h 135"/>
                <a:gd name="T22" fmla="*/ 2 w 162"/>
                <a:gd name="T23" fmla="*/ 135 h 135"/>
                <a:gd name="T24" fmla="*/ 160 w 162"/>
                <a:gd name="T25" fmla="*/ 135 h 135"/>
                <a:gd name="T26" fmla="*/ 162 w 162"/>
                <a:gd name="T27" fmla="*/ 133 h 135"/>
                <a:gd name="T28" fmla="*/ 160 w 162"/>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35">
                  <a:moveTo>
                    <a:pt x="160" y="131"/>
                  </a:moveTo>
                  <a:cubicBezTo>
                    <a:pt x="7" y="131"/>
                    <a:pt x="7" y="131"/>
                    <a:pt x="7" y="131"/>
                  </a:cubicBezTo>
                  <a:cubicBezTo>
                    <a:pt x="5" y="131"/>
                    <a:pt x="4" y="130"/>
                    <a:pt x="4" y="128"/>
                  </a:cubicBezTo>
                  <a:cubicBezTo>
                    <a:pt x="4" y="79"/>
                    <a:pt x="4" y="79"/>
                    <a:pt x="4" y="79"/>
                  </a:cubicBezTo>
                  <a:cubicBezTo>
                    <a:pt x="4" y="72"/>
                    <a:pt x="4" y="72"/>
                    <a:pt x="4" y="72"/>
                  </a:cubicBezTo>
                  <a:cubicBezTo>
                    <a:pt x="4" y="2"/>
                    <a:pt x="4" y="2"/>
                    <a:pt x="4" y="2"/>
                  </a:cubicBezTo>
                  <a:cubicBezTo>
                    <a:pt x="4" y="1"/>
                    <a:pt x="3" y="0"/>
                    <a:pt x="2" y="0"/>
                  </a:cubicBezTo>
                  <a:cubicBezTo>
                    <a:pt x="1" y="0"/>
                    <a:pt x="0" y="1"/>
                    <a:pt x="0" y="2"/>
                  </a:cubicBezTo>
                  <a:cubicBezTo>
                    <a:pt x="0" y="72"/>
                    <a:pt x="0" y="72"/>
                    <a:pt x="0" y="72"/>
                  </a:cubicBezTo>
                  <a:cubicBezTo>
                    <a:pt x="0" y="79"/>
                    <a:pt x="0" y="79"/>
                    <a:pt x="0" y="79"/>
                  </a:cubicBezTo>
                  <a:cubicBezTo>
                    <a:pt x="0" y="133"/>
                    <a:pt x="0" y="133"/>
                    <a:pt x="0" y="133"/>
                  </a:cubicBezTo>
                  <a:cubicBezTo>
                    <a:pt x="0" y="134"/>
                    <a:pt x="1" y="135"/>
                    <a:pt x="2" y="135"/>
                  </a:cubicBezTo>
                  <a:cubicBezTo>
                    <a:pt x="160" y="135"/>
                    <a:pt x="160" y="135"/>
                    <a:pt x="160" y="135"/>
                  </a:cubicBezTo>
                  <a:cubicBezTo>
                    <a:pt x="161" y="135"/>
                    <a:pt x="162" y="134"/>
                    <a:pt x="162" y="133"/>
                  </a:cubicBezTo>
                  <a:cubicBezTo>
                    <a:pt x="162" y="132"/>
                    <a:pt x="161" y="131"/>
                    <a:pt x="160"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70"/>
            <p:cNvSpPr>
              <a:spLocks/>
            </p:cNvSpPr>
            <p:nvPr/>
          </p:nvSpPr>
          <p:spPr bwMode="auto">
            <a:xfrm>
              <a:off x="7753351" y="927100"/>
              <a:ext cx="130175" cy="628650"/>
            </a:xfrm>
            <a:custGeom>
              <a:avLst/>
              <a:gdLst>
                <a:gd name="T0" fmla="*/ 23 w 24"/>
                <a:gd name="T1" fmla="*/ 0 h 116"/>
                <a:gd name="T2" fmla="*/ 1 w 24"/>
                <a:gd name="T3" fmla="*/ 0 h 116"/>
                <a:gd name="T4" fmla="*/ 0 w 24"/>
                <a:gd name="T5" fmla="*/ 1 h 116"/>
                <a:gd name="T6" fmla="*/ 0 w 24"/>
                <a:gd name="T7" fmla="*/ 30 h 116"/>
                <a:gd name="T8" fmla="*/ 0 w 24"/>
                <a:gd name="T9" fmla="*/ 35 h 116"/>
                <a:gd name="T10" fmla="*/ 0 w 24"/>
                <a:gd name="T11" fmla="*/ 36 h 116"/>
                <a:gd name="T12" fmla="*/ 0 w 24"/>
                <a:gd name="T13" fmla="*/ 58 h 116"/>
                <a:gd name="T14" fmla="*/ 0 w 24"/>
                <a:gd name="T15" fmla="*/ 64 h 116"/>
                <a:gd name="T16" fmla="*/ 0 w 24"/>
                <a:gd name="T17" fmla="*/ 65 h 116"/>
                <a:gd name="T18" fmla="*/ 0 w 24"/>
                <a:gd name="T19" fmla="*/ 65 h 116"/>
                <a:gd name="T20" fmla="*/ 0 w 24"/>
                <a:gd name="T21" fmla="*/ 79 h 116"/>
                <a:gd name="T22" fmla="*/ 0 w 24"/>
                <a:gd name="T23" fmla="*/ 81 h 116"/>
                <a:gd name="T24" fmla="*/ 0 w 24"/>
                <a:gd name="T25" fmla="*/ 87 h 116"/>
                <a:gd name="T26" fmla="*/ 0 w 24"/>
                <a:gd name="T27" fmla="*/ 114 h 116"/>
                <a:gd name="T28" fmla="*/ 1 w 24"/>
                <a:gd name="T29" fmla="*/ 116 h 116"/>
                <a:gd name="T30" fmla="*/ 23 w 24"/>
                <a:gd name="T31" fmla="*/ 116 h 116"/>
                <a:gd name="T32" fmla="*/ 24 w 24"/>
                <a:gd name="T33" fmla="*/ 114 h 116"/>
                <a:gd name="T34" fmla="*/ 24 w 24"/>
                <a:gd name="T35" fmla="*/ 87 h 116"/>
                <a:gd name="T36" fmla="*/ 24 w 24"/>
                <a:gd name="T37" fmla="*/ 81 h 116"/>
                <a:gd name="T38" fmla="*/ 24 w 24"/>
                <a:gd name="T39" fmla="*/ 79 h 116"/>
                <a:gd name="T40" fmla="*/ 24 w 24"/>
                <a:gd name="T41" fmla="*/ 65 h 116"/>
                <a:gd name="T42" fmla="*/ 24 w 24"/>
                <a:gd name="T43" fmla="*/ 65 h 116"/>
                <a:gd name="T44" fmla="*/ 24 w 24"/>
                <a:gd name="T45" fmla="*/ 64 h 116"/>
                <a:gd name="T46" fmla="*/ 24 w 24"/>
                <a:gd name="T47" fmla="*/ 58 h 116"/>
                <a:gd name="T48" fmla="*/ 24 w 24"/>
                <a:gd name="T49" fmla="*/ 36 h 116"/>
                <a:gd name="T50" fmla="*/ 24 w 24"/>
                <a:gd name="T51" fmla="*/ 35 h 116"/>
                <a:gd name="T52" fmla="*/ 24 w 24"/>
                <a:gd name="T53" fmla="*/ 30 h 116"/>
                <a:gd name="T54" fmla="*/ 24 w 24"/>
                <a:gd name="T55" fmla="*/ 1 h 116"/>
                <a:gd name="T56" fmla="*/ 23 w 24"/>
                <a:gd name="T5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116">
                  <a:moveTo>
                    <a:pt x="23" y="0"/>
                  </a:moveTo>
                  <a:cubicBezTo>
                    <a:pt x="1" y="0"/>
                    <a:pt x="1" y="0"/>
                    <a:pt x="1" y="0"/>
                  </a:cubicBezTo>
                  <a:cubicBezTo>
                    <a:pt x="1" y="0"/>
                    <a:pt x="0" y="0"/>
                    <a:pt x="0" y="1"/>
                  </a:cubicBezTo>
                  <a:cubicBezTo>
                    <a:pt x="0" y="30"/>
                    <a:pt x="0" y="30"/>
                    <a:pt x="0" y="30"/>
                  </a:cubicBezTo>
                  <a:cubicBezTo>
                    <a:pt x="0" y="35"/>
                    <a:pt x="0" y="35"/>
                    <a:pt x="0" y="35"/>
                  </a:cubicBezTo>
                  <a:cubicBezTo>
                    <a:pt x="0" y="36"/>
                    <a:pt x="0" y="36"/>
                    <a:pt x="0" y="36"/>
                  </a:cubicBezTo>
                  <a:cubicBezTo>
                    <a:pt x="0" y="58"/>
                    <a:pt x="0" y="58"/>
                    <a:pt x="0" y="58"/>
                  </a:cubicBezTo>
                  <a:cubicBezTo>
                    <a:pt x="0" y="64"/>
                    <a:pt x="0" y="64"/>
                    <a:pt x="0" y="64"/>
                  </a:cubicBezTo>
                  <a:cubicBezTo>
                    <a:pt x="0" y="65"/>
                    <a:pt x="0" y="65"/>
                    <a:pt x="0" y="65"/>
                  </a:cubicBezTo>
                  <a:cubicBezTo>
                    <a:pt x="0" y="65"/>
                    <a:pt x="0" y="65"/>
                    <a:pt x="0" y="65"/>
                  </a:cubicBezTo>
                  <a:cubicBezTo>
                    <a:pt x="0" y="79"/>
                    <a:pt x="0" y="79"/>
                    <a:pt x="0" y="79"/>
                  </a:cubicBezTo>
                  <a:cubicBezTo>
                    <a:pt x="0" y="81"/>
                    <a:pt x="0" y="81"/>
                    <a:pt x="0" y="81"/>
                  </a:cubicBezTo>
                  <a:cubicBezTo>
                    <a:pt x="0" y="87"/>
                    <a:pt x="0" y="87"/>
                    <a:pt x="0" y="87"/>
                  </a:cubicBezTo>
                  <a:cubicBezTo>
                    <a:pt x="0" y="114"/>
                    <a:pt x="0" y="114"/>
                    <a:pt x="0" y="114"/>
                  </a:cubicBezTo>
                  <a:cubicBezTo>
                    <a:pt x="0" y="115"/>
                    <a:pt x="1" y="116"/>
                    <a:pt x="1" y="116"/>
                  </a:cubicBezTo>
                  <a:cubicBezTo>
                    <a:pt x="23" y="116"/>
                    <a:pt x="23" y="116"/>
                    <a:pt x="23" y="116"/>
                  </a:cubicBezTo>
                  <a:cubicBezTo>
                    <a:pt x="24" y="116"/>
                    <a:pt x="24" y="115"/>
                    <a:pt x="24" y="114"/>
                  </a:cubicBezTo>
                  <a:cubicBezTo>
                    <a:pt x="24" y="87"/>
                    <a:pt x="24" y="87"/>
                    <a:pt x="24" y="87"/>
                  </a:cubicBezTo>
                  <a:cubicBezTo>
                    <a:pt x="24" y="81"/>
                    <a:pt x="24" y="81"/>
                    <a:pt x="24" y="81"/>
                  </a:cubicBezTo>
                  <a:cubicBezTo>
                    <a:pt x="24" y="79"/>
                    <a:pt x="24" y="79"/>
                    <a:pt x="24" y="79"/>
                  </a:cubicBezTo>
                  <a:cubicBezTo>
                    <a:pt x="24" y="65"/>
                    <a:pt x="24" y="65"/>
                    <a:pt x="24" y="65"/>
                  </a:cubicBezTo>
                  <a:cubicBezTo>
                    <a:pt x="24" y="65"/>
                    <a:pt x="24" y="65"/>
                    <a:pt x="24" y="65"/>
                  </a:cubicBezTo>
                  <a:cubicBezTo>
                    <a:pt x="24" y="64"/>
                    <a:pt x="24" y="64"/>
                    <a:pt x="24" y="64"/>
                  </a:cubicBezTo>
                  <a:cubicBezTo>
                    <a:pt x="24" y="58"/>
                    <a:pt x="24" y="58"/>
                    <a:pt x="24" y="58"/>
                  </a:cubicBezTo>
                  <a:cubicBezTo>
                    <a:pt x="24" y="36"/>
                    <a:pt x="24" y="36"/>
                    <a:pt x="24" y="36"/>
                  </a:cubicBezTo>
                  <a:cubicBezTo>
                    <a:pt x="24" y="35"/>
                    <a:pt x="24" y="35"/>
                    <a:pt x="24" y="35"/>
                  </a:cubicBezTo>
                  <a:cubicBezTo>
                    <a:pt x="24" y="30"/>
                    <a:pt x="24" y="30"/>
                    <a:pt x="24" y="30"/>
                  </a:cubicBezTo>
                  <a:cubicBezTo>
                    <a:pt x="24" y="1"/>
                    <a:pt x="24" y="1"/>
                    <a:pt x="24" y="1"/>
                  </a:cubicBezTo>
                  <a:cubicBezTo>
                    <a:pt x="24" y="0"/>
                    <a:pt x="24"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7627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AD14B3-3A42-46C5-B77C-BADED427FE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9" y="1052736"/>
            <a:ext cx="2492896" cy="2492896"/>
          </a:xfrm>
          <a:prstGeom prst="rect">
            <a:avLst/>
          </a:prstGeom>
          <a:ln w="12700">
            <a:solidFill>
              <a:schemeClr val="tx1"/>
            </a:solidFill>
          </a:ln>
        </p:spPr>
      </p:pic>
      <p:pic>
        <p:nvPicPr>
          <p:cNvPr id="6" name="Picture 5">
            <a:extLst>
              <a:ext uri="{FF2B5EF4-FFF2-40B4-BE49-F238E27FC236}">
                <a16:creationId xmlns:a16="http://schemas.microsoft.com/office/drawing/2014/main" id="{2A847015-FB31-4B77-80E8-F2879120D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7500" y="1052736"/>
            <a:ext cx="2492896" cy="2492896"/>
          </a:xfrm>
          <a:prstGeom prst="rect">
            <a:avLst/>
          </a:prstGeom>
          <a:ln w="12700">
            <a:solidFill>
              <a:schemeClr val="tx1"/>
            </a:solidFill>
          </a:ln>
        </p:spPr>
      </p:pic>
      <p:pic>
        <p:nvPicPr>
          <p:cNvPr id="8" name="Picture 7">
            <a:extLst>
              <a:ext uri="{FF2B5EF4-FFF2-40B4-BE49-F238E27FC236}">
                <a16:creationId xmlns:a16="http://schemas.microsoft.com/office/drawing/2014/main" id="{1E8C905A-07A0-43AD-9D72-07662820BB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8468" y="1052736"/>
            <a:ext cx="2492896" cy="2492896"/>
          </a:xfrm>
          <a:prstGeom prst="rect">
            <a:avLst/>
          </a:prstGeom>
          <a:ln w="12700">
            <a:solidFill>
              <a:schemeClr val="tx1"/>
            </a:solidFill>
          </a:ln>
        </p:spPr>
      </p:pic>
      <p:pic>
        <p:nvPicPr>
          <p:cNvPr id="10" name="Picture 9">
            <a:extLst>
              <a:ext uri="{FF2B5EF4-FFF2-40B4-BE49-F238E27FC236}">
                <a16:creationId xmlns:a16="http://schemas.microsoft.com/office/drawing/2014/main" id="{B59F7F66-FAC5-4300-81F3-F638A9D4CF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10848" y="1052736"/>
            <a:ext cx="2492896" cy="2492896"/>
          </a:xfrm>
          <a:prstGeom prst="rect">
            <a:avLst/>
          </a:prstGeom>
          <a:ln w="12700">
            <a:solidFill>
              <a:schemeClr val="tx1"/>
            </a:solidFill>
          </a:ln>
        </p:spPr>
      </p:pic>
      <p:pic>
        <p:nvPicPr>
          <p:cNvPr id="12" name="Picture 11">
            <a:extLst>
              <a:ext uri="{FF2B5EF4-FFF2-40B4-BE49-F238E27FC236}">
                <a16:creationId xmlns:a16="http://schemas.microsoft.com/office/drawing/2014/main" id="{76100C4A-C7D4-41B5-BBEB-2683B90C1F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4357" y="3845843"/>
            <a:ext cx="2636912" cy="2636912"/>
          </a:xfrm>
          <a:prstGeom prst="rect">
            <a:avLst/>
          </a:prstGeom>
          <a:ln w="12700">
            <a:solidFill>
              <a:schemeClr val="tx1"/>
            </a:solidFill>
          </a:ln>
        </p:spPr>
      </p:pic>
      <p:pic>
        <p:nvPicPr>
          <p:cNvPr id="14" name="Picture 13">
            <a:extLst>
              <a:ext uri="{FF2B5EF4-FFF2-40B4-BE49-F238E27FC236}">
                <a16:creationId xmlns:a16="http://schemas.microsoft.com/office/drawing/2014/main" id="{FEE64F02-49B3-4A4F-B8C7-41973A9E6C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4962" y="3961075"/>
            <a:ext cx="2492896" cy="2492896"/>
          </a:xfrm>
          <a:prstGeom prst="rect">
            <a:avLst/>
          </a:prstGeom>
          <a:ln w="12700">
            <a:solidFill>
              <a:schemeClr val="tx1"/>
            </a:solidFill>
          </a:ln>
        </p:spPr>
      </p:pic>
      <p:pic>
        <p:nvPicPr>
          <p:cNvPr id="16" name="Picture 15">
            <a:extLst>
              <a:ext uri="{FF2B5EF4-FFF2-40B4-BE49-F238E27FC236}">
                <a16:creationId xmlns:a16="http://schemas.microsoft.com/office/drawing/2014/main" id="{88C56753-15BA-4E0B-8124-28B2C4235B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553" y="3889067"/>
            <a:ext cx="2636912" cy="2636912"/>
          </a:xfrm>
          <a:prstGeom prst="rect">
            <a:avLst/>
          </a:prstGeom>
          <a:ln w="12700">
            <a:solidFill>
              <a:schemeClr val="tx1"/>
            </a:solidFill>
          </a:ln>
        </p:spPr>
      </p:pic>
      <p:pic>
        <p:nvPicPr>
          <p:cNvPr id="18" name="Picture 17">
            <a:extLst>
              <a:ext uri="{FF2B5EF4-FFF2-40B4-BE49-F238E27FC236}">
                <a16:creationId xmlns:a16="http://schemas.microsoft.com/office/drawing/2014/main" id="{C0636FE6-7D36-4B50-AC98-F2A8F12F10C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06324" y="3858055"/>
            <a:ext cx="2636912" cy="2636912"/>
          </a:xfrm>
          <a:prstGeom prst="rect">
            <a:avLst/>
          </a:prstGeom>
          <a:ln w="12700">
            <a:solidFill>
              <a:schemeClr val="tx1"/>
            </a:solidFill>
          </a:ln>
        </p:spPr>
      </p:pic>
      <p:sp>
        <p:nvSpPr>
          <p:cNvPr id="19" name="TextBox 18">
            <a:extLst>
              <a:ext uri="{FF2B5EF4-FFF2-40B4-BE49-F238E27FC236}">
                <a16:creationId xmlns:a16="http://schemas.microsoft.com/office/drawing/2014/main" id="{098B688B-E4A7-4C7E-A463-259CDA9F178B}"/>
              </a:ext>
            </a:extLst>
          </p:cNvPr>
          <p:cNvSpPr txBox="1"/>
          <p:nvPr/>
        </p:nvSpPr>
        <p:spPr>
          <a:xfrm>
            <a:off x="350828" y="739443"/>
            <a:ext cx="2516594" cy="338554"/>
          </a:xfrm>
          <a:prstGeom prst="rect">
            <a:avLst/>
          </a:prstGeom>
          <a:noFill/>
        </p:spPr>
        <p:txBody>
          <a:bodyPr wrap="square" rtlCol="0">
            <a:spAutoFit/>
          </a:bodyPr>
          <a:lstStyle/>
          <a:p>
            <a:r>
              <a:rPr lang="en-US" sz="1600" b="1" i="1" dirty="0">
                <a:solidFill>
                  <a:srgbClr val="FF7A0F"/>
                </a:solidFill>
              </a:rPr>
              <a:t>GMV vs MRP</a:t>
            </a:r>
          </a:p>
        </p:txBody>
      </p:sp>
      <p:sp>
        <p:nvSpPr>
          <p:cNvPr id="20" name="TextBox 19">
            <a:extLst>
              <a:ext uri="{FF2B5EF4-FFF2-40B4-BE49-F238E27FC236}">
                <a16:creationId xmlns:a16="http://schemas.microsoft.com/office/drawing/2014/main" id="{4AB65231-D0D2-4500-9541-63501BD9618F}"/>
              </a:ext>
            </a:extLst>
          </p:cNvPr>
          <p:cNvSpPr txBox="1"/>
          <p:nvPr/>
        </p:nvSpPr>
        <p:spPr>
          <a:xfrm>
            <a:off x="3425949" y="768549"/>
            <a:ext cx="2516594" cy="338554"/>
          </a:xfrm>
          <a:prstGeom prst="rect">
            <a:avLst/>
          </a:prstGeom>
          <a:noFill/>
        </p:spPr>
        <p:txBody>
          <a:bodyPr wrap="square" rtlCol="0">
            <a:spAutoFit/>
          </a:bodyPr>
          <a:lstStyle/>
          <a:p>
            <a:r>
              <a:rPr lang="en-US" sz="1600" b="1" i="1" dirty="0">
                <a:solidFill>
                  <a:srgbClr val="FF7A0F"/>
                </a:solidFill>
              </a:rPr>
              <a:t>GMV vs Payment </a:t>
            </a:r>
            <a:r>
              <a:rPr lang="en-US" sz="1600" b="1" i="1" dirty="0" err="1">
                <a:solidFill>
                  <a:srgbClr val="FF7A0F"/>
                </a:solidFill>
              </a:rPr>
              <a:t>typec</a:t>
            </a:r>
            <a:endParaRPr lang="en-US" sz="1600" b="1" i="1" dirty="0">
              <a:solidFill>
                <a:srgbClr val="FF7A0F"/>
              </a:solidFill>
            </a:endParaRPr>
          </a:p>
        </p:txBody>
      </p:sp>
      <p:sp>
        <p:nvSpPr>
          <p:cNvPr id="21" name="TextBox 20">
            <a:extLst>
              <a:ext uri="{FF2B5EF4-FFF2-40B4-BE49-F238E27FC236}">
                <a16:creationId xmlns:a16="http://schemas.microsoft.com/office/drawing/2014/main" id="{EE96E3EE-E0CE-48E5-ADD4-59D0F6E149A0}"/>
              </a:ext>
            </a:extLst>
          </p:cNvPr>
          <p:cNvSpPr txBox="1"/>
          <p:nvPr/>
        </p:nvSpPr>
        <p:spPr>
          <a:xfrm>
            <a:off x="6541126" y="768549"/>
            <a:ext cx="2516594" cy="338554"/>
          </a:xfrm>
          <a:prstGeom prst="rect">
            <a:avLst/>
          </a:prstGeom>
          <a:noFill/>
        </p:spPr>
        <p:txBody>
          <a:bodyPr wrap="square" rtlCol="0">
            <a:spAutoFit/>
          </a:bodyPr>
          <a:lstStyle/>
          <a:p>
            <a:r>
              <a:rPr lang="en-US" sz="1600" b="1" i="1" dirty="0" err="1">
                <a:solidFill>
                  <a:srgbClr val="FF7A0F"/>
                </a:solidFill>
              </a:rPr>
              <a:t>Avg</a:t>
            </a:r>
            <a:r>
              <a:rPr lang="en-US" sz="1600" b="1" i="1" dirty="0">
                <a:solidFill>
                  <a:srgbClr val="FF7A0F"/>
                </a:solidFill>
              </a:rPr>
              <a:t> GMV vs </a:t>
            </a:r>
            <a:r>
              <a:rPr lang="en-US" sz="1600" b="1" i="1" dirty="0" err="1">
                <a:solidFill>
                  <a:srgbClr val="FF7A0F"/>
                </a:solidFill>
              </a:rPr>
              <a:t>Deliverybbins</a:t>
            </a:r>
            <a:endParaRPr lang="en-US" sz="1600" b="1" i="1" dirty="0">
              <a:solidFill>
                <a:srgbClr val="FF7A0F"/>
              </a:solidFill>
            </a:endParaRPr>
          </a:p>
        </p:txBody>
      </p:sp>
      <p:sp>
        <p:nvSpPr>
          <p:cNvPr id="22" name="TextBox 21">
            <a:extLst>
              <a:ext uri="{FF2B5EF4-FFF2-40B4-BE49-F238E27FC236}">
                <a16:creationId xmlns:a16="http://schemas.microsoft.com/office/drawing/2014/main" id="{AE0B1AEC-B197-4591-A4F1-EF872C42B88E}"/>
              </a:ext>
            </a:extLst>
          </p:cNvPr>
          <p:cNvSpPr txBox="1"/>
          <p:nvPr/>
        </p:nvSpPr>
        <p:spPr>
          <a:xfrm>
            <a:off x="9275069" y="755919"/>
            <a:ext cx="2516594" cy="338554"/>
          </a:xfrm>
          <a:prstGeom prst="rect">
            <a:avLst/>
          </a:prstGeom>
          <a:noFill/>
        </p:spPr>
        <p:txBody>
          <a:bodyPr wrap="square" rtlCol="0">
            <a:spAutoFit/>
          </a:bodyPr>
          <a:lstStyle/>
          <a:p>
            <a:r>
              <a:rPr lang="en-US" sz="1600" b="1" i="1" dirty="0" err="1">
                <a:solidFill>
                  <a:srgbClr val="FF7A0F"/>
                </a:solidFill>
              </a:rPr>
              <a:t>Avg</a:t>
            </a:r>
            <a:r>
              <a:rPr lang="en-US" sz="1600" b="1" i="1" dirty="0">
                <a:solidFill>
                  <a:srgbClr val="FF7A0F"/>
                </a:solidFill>
              </a:rPr>
              <a:t> GMV vs </a:t>
            </a:r>
            <a:r>
              <a:rPr lang="en-US" sz="1600" b="1" i="1" dirty="0" err="1">
                <a:solidFill>
                  <a:srgbClr val="FF7A0F"/>
                </a:solidFill>
              </a:rPr>
              <a:t>Deliverycbins</a:t>
            </a:r>
            <a:endParaRPr lang="en-US" sz="1600" b="1" i="1" dirty="0">
              <a:solidFill>
                <a:srgbClr val="FF7A0F"/>
              </a:solidFill>
            </a:endParaRPr>
          </a:p>
        </p:txBody>
      </p:sp>
      <p:sp>
        <p:nvSpPr>
          <p:cNvPr id="23" name="TextBox 22">
            <a:extLst>
              <a:ext uri="{FF2B5EF4-FFF2-40B4-BE49-F238E27FC236}">
                <a16:creationId xmlns:a16="http://schemas.microsoft.com/office/drawing/2014/main" id="{64F81755-6DD3-4233-98AA-0CEC11631A62}"/>
              </a:ext>
            </a:extLst>
          </p:cNvPr>
          <p:cNvSpPr txBox="1"/>
          <p:nvPr/>
        </p:nvSpPr>
        <p:spPr>
          <a:xfrm>
            <a:off x="264516" y="3552790"/>
            <a:ext cx="2516594" cy="338554"/>
          </a:xfrm>
          <a:prstGeom prst="rect">
            <a:avLst/>
          </a:prstGeom>
          <a:noFill/>
        </p:spPr>
        <p:txBody>
          <a:bodyPr wrap="square" rtlCol="0">
            <a:spAutoFit/>
          </a:bodyPr>
          <a:lstStyle/>
          <a:p>
            <a:r>
              <a:rPr lang="en-US" sz="1600" b="1" i="1" dirty="0" err="1">
                <a:solidFill>
                  <a:srgbClr val="FF7A0F"/>
                </a:solidFill>
              </a:rPr>
              <a:t>Avg</a:t>
            </a:r>
            <a:r>
              <a:rPr lang="en-US" sz="1600" b="1" i="1" dirty="0">
                <a:solidFill>
                  <a:srgbClr val="FF7A0F"/>
                </a:solidFill>
              </a:rPr>
              <a:t> GMV vs Holiday</a:t>
            </a:r>
          </a:p>
        </p:txBody>
      </p:sp>
      <p:sp>
        <p:nvSpPr>
          <p:cNvPr id="24" name="TextBox 23">
            <a:extLst>
              <a:ext uri="{FF2B5EF4-FFF2-40B4-BE49-F238E27FC236}">
                <a16:creationId xmlns:a16="http://schemas.microsoft.com/office/drawing/2014/main" id="{C85A4AF7-C298-4E45-88A7-AB7AD87EB53C}"/>
              </a:ext>
            </a:extLst>
          </p:cNvPr>
          <p:cNvSpPr txBox="1"/>
          <p:nvPr/>
        </p:nvSpPr>
        <p:spPr>
          <a:xfrm>
            <a:off x="3373484" y="3641249"/>
            <a:ext cx="2516594" cy="338554"/>
          </a:xfrm>
          <a:prstGeom prst="rect">
            <a:avLst/>
          </a:prstGeom>
          <a:noFill/>
        </p:spPr>
        <p:txBody>
          <a:bodyPr wrap="square" rtlCol="0">
            <a:spAutoFit/>
          </a:bodyPr>
          <a:lstStyle/>
          <a:p>
            <a:r>
              <a:rPr lang="en-US" sz="1600" b="1" i="1" dirty="0" err="1">
                <a:solidFill>
                  <a:srgbClr val="FF7A0F"/>
                </a:solidFill>
              </a:rPr>
              <a:t>Avg</a:t>
            </a:r>
            <a:r>
              <a:rPr lang="en-US" sz="1600" b="1" i="1" dirty="0">
                <a:solidFill>
                  <a:srgbClr val="FF7A0F"/>
                </a:solidFill>
              </a:rPr>
              <a:t> GMV vs NPS</a:t>
            </a:r>
          </a:p>
        </p:txBody>
      </p:sp>
      <p:sp>
        <p:nvSpPr>
          <p:cNvPr id="25" name="TextBox 24">
            <a:extLst>
              <a:ext uri="{FF2B5EF4-FFF2-40B4-BE49-F238E27FC236}">
                <a16:creationId xmlns:a16="http://schemas.microsoft.com/office/drawing/2014/main" id="{63199725-9CD9-4DD7-A49D-417CC8DFAFE1}"/>
              </a:ext>
            </a:extLst>
          </p:cNvPr>
          <p:cNvSpPr txBox="1"/>
          <p:nvPr/>
        </p:nvSpPr>
        <p:spPr>
          <a:xfrm>
            <a:off x="6586619" y="3612252"/>
            <a:ext cx="2516594" cy="338554"/>
          </a:xfrm>
          <a:prstGeom prst="rect">
            <a:avLst/>
          </a:prstGeom>
          <a:noFill/>
        </p:spPr>
        <p:txBody>
          <a:bodyPr wrap="square" rtlCol="0">
            <a:spAutoFit/>
          </a:bodyPr>
          <a:lstStyle/>
          <a:p>
            <a:r>
              <a:rPr lang="en-US" sz="1600" b="1" i="1" dirty="0">
                <a:solidFill>
                  <a:srgbClr val="FF7A0F"/>
                </a:solidFill>
              </a:rPr>
              <a:t>GMV vs </a:t>
            </a:r>
            <a:r>
              <a:rPr lang="en-US" sz="1600" b="1" i="1" dirty="0" err="1">
                <a:solidFill>
                  <a:srgbClr val="FF7A0F"/>
                </a:solidFill>
              </a:rPr>
              <a:t>PriceMark</a:t>
            </a:r>
            <a:r>
              <a:rPr lang="en-US" sz="1600" b="1" i="1" dirty="0">
                <a:solidFill>
                  <a:srgbClr val="FF7A0F"/>
                </a:solidFill>
              </a:rPr>
              <a:t> down</a:t>
            </a:r>
          </a:p>
        </p:txBody>
      </p:sp>
      <p:sp>
        <p:nvSpPr>
          <p:cNvPr id="26" name="TextBox 25">
            <a:extLst>
              <a:ext uri="{FF2B5EF4-FFF2-40B4-BE49-F238E27FC236}">
                <a16:creationId xmlns:a16="http://schemas.microsoft.com/office/drawing/2014/main" id="{98AA49BE-CA98-43D3-AFEF-0257658D645B}"/>
              </a:ext>
            </a:extLst>
          </p:cNvPr>
          <p:cNvSpPr txBox="1"/>
          <p:nvPr/>
        </p:nvSpPr>
        <p:spPr>
          <a:xfrm>
            <a:off x="9406324" y="3550513"/>
            <a:ext cx="2516594" cy="338554"/>
          </a:xfrm>
          <a:prstGeom prst="rect">
            <a:avLst/>
          </a:prstGeom>
          <a:noFill/>
        </p:spPr>
        <p:txBody>
          <a:bodyPr wrap="square" rtlCol="0">
            <a:spAutoFit/>
          </a:bodyPr>
          <a:lstStyle/>
          <a:p>
            <a:r>
              <a:rPr lang="en-US" sz="1600" b="1" i="1" dirty="0">
                <a:solidFill>
                  <a:srgbClr val="FF7A0F"/>
                </a:solidFill>
              </a:rPr>
              <a:t>GMV vs </a:t>
            </a:r>
            <a:r>
              <a:rPr lang="en-US" sz="1600" b="1" i="1" dirty="0" err="1">
                <a:solidFill>
                  <a:srgbClr val="FF7A0F"/>
                </a:solidFill>
              </a:rPr>
              <a:t>Psla</a:t>
            </a:r>
            <a:endParaRPr lang="en-US" sz="1600" b="1" i="1" dirty="0">
              <a:solidFill>
                <a:srgbClr val="FF7A0F"/>
              </a:solidFill>
            </a:endParaRPr>
          </a:p>
        </p:txBody>
      </p:sp>
      <p:sp>
        <p:nvSpPr>
          <p:cNvPr id="27" name="Rectangle 26">
            <a:extLst>
              <a:ext uri="{FF2B5EF4-FFF2-40B4-BE49-F238E27FC236}">
                <a16:creationId xmlns:a16="http://schemas.microsoft.com/office/drawing/2014/main" id="{331DB4FB-7D7E-4720-ACA5-79DD186C5D2B}"/>
              </a:ext>
            </a:extLst>
          </p:cNvPr>
          <p:cNvSpPr/>
          <p:nvPr/>
        </p:nvSpPr>
        <p:spPr>
          <a:xfrm>
            <a:off x="555606" y="6514619"/>
            <a:ext cx="1728358" cy="307777"/>
          </a:xfrm>
          <a:prstGeom prst="rect">
            <a:avLst/>
          </a:prstGeom>
        </p:spPr>
        <p:txBody>
          <a:bodyPr wrap="non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Previous: </a:t>
            </a:r>
            <a:r>
              <a:rPr lang="en-US" sz="1400" b="1" i="1" kern="0" dirty="0">
                <a:solidFill>
                  <a:srgbClr val="007DB8"/>
                </a:solidFill>
              </a:rPr>
              <a:t>EDA(1/4)</a:t>
            </a:r>
          </a:p>
        </p:txBody>
      </p:sp>
      <p:sp>
        <p:nvSpPr>
          <p:cNvPr id="28" name="Rectangle 27">
            <a:extLst>
              <a:ext uri="{FF2B5EF4-FFF2-40B4-BE49-F238E27FC236}">
                <a16:creationId xmlns:a16="http://schemas.microsoft.com/office/drawing/2014/main" id="{81E8ED56-AD25-4B09-AE34-D4131B2D3E38}"/>
              </a:ext>
            </a:extLst>
          </p:cNvPr>
          <p:cNvSpPr/>
          <p:nvPr/>
        </p:nvSpPr>
        <p:spPr>
          <a:xfrm>
            <a:off x="10004874" y="6514619"/>
            <a:ext cx="1918043" cy="307777"/>
          </a:xfrm>
          <a:prstGeom prst="rect">
            <a:avLst/>
          </a:prstGeom>
        </p:spPr>
        <p:txBody>
          <a:bodyPr wrap="square">
            <a:spAutoFit/>
          </a:bodyPr>
          <a:lstStyle/>
          <a:p>
            <a:pPr lvl="0" defTabSz="914400">
              <a:defRPr/>
            </a:pPr>
            <a:r>
              <a:rPr lang="en-US" sz="1400" b="1" i="1" kern="0" dirty="0">
                <a:solidFill>
                  <a:srgbClr val="007DB8"/>
                </a:solidFill>
                <a:latin typeface="Arial" panose="020B0604020202020204" pitchFamily="34" charset="0"/>
                <a:ea typeface="Museo Sans For Dell" panose="02000000000000000000" pitchFamily="2" charset="0"/>
                <a:cs typeface="Arial" panose="020B0604020202020204" pitchFamily="34" charset="0"/>
              </a:rPr>
              <a:t>Next: </a:t>
            </a:r>
            <a:r>
              <a:rPr lang="en-US" sz="1400" b="1" i="1" kern="0" dirty="0">
                <a:solidFill>
                  <a:srgbClr val="007DB8"/>
                </a:solidFill>
              </a:rPr>
              <a:t>EDA(3/4)</a:t>
            </a:r>
          </a:p>
        </p:txBody>
      </p:sp>
      <p:sp>
        <p:nvSpPr>
          <p:cNvPr id="29" name="Title 3"/>
          <p:cNvSpPr txBox="1">
            <a:spLocks/>
          </p:cNvSpPr>
          <p:nvPr/>
        </p:nvSpPr>
        <p:spPr>
          <a:xfrm>
            <a:off x="17461" y="0"/>
            <a:ext cx="12171363" cy="533400"/>
          </a:xfrm>
          <a:prstGeom prst="rect">
            <a:avLst/>
          </a:prstGeom>
        </p:spPr>
        <p:txBody>
          <a:bodyPr lIns="0" rIns="0"/>
          <a:lstStyle>
            <a:lvl1pPr algn="l" rtl="0" eaLnBrk="1" fontAlgn="base" hangingPunct="1">
              <a:lnSpc>
                <a:spcPct val="90000"/>
              </a:lnSpc>
              <a:spcBef>
                <a:spcPct val="0"/>
              </a:spcBef>
              <a:spcAft>
                <a:spcPct val="0"/>
              </a:spcAft>
              <a:defRPr sz="2800" b="0" cap="none" baseline="0">
                <a:solidFill>
                  <a:schemeClr val="bg1"/>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rPr>
              <a:t>	Exploratory</a:t>
            </a:r>
            <a:r>
              <a:rPr kumimoji="0" lang="en-US" sz="28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 Data Analysis – Marketing Spend				       </a:t>
            </a:r>
            <a:r>
              <a:rPr kumimoji="0" lang="en-US" sz="1600" b="0" i="0" u="none" strike="noStrike" kern="0" cap="none" spc="0" normalizeH="0" noProof="0" dirty="0">
                <a:ln>
                  <a:noFill/>
                </a:ln>
                <a:solidFill>
                  <a:srgbClr val="007DB8"/>
                </a:solidFill>
                <a:effectLst/>
                <a:uLnTx/>
                <a:uFillTx/>
                <a:latin typeface="Arial" panose="020B0604020202020204" pitchFamily="34" charset="0"/>
                <a:cs typeface="Arial" panose="020B0604020202020204" pitchFamily="34" charset="0"/>
              </a:rPr>
              <a:t>(2/4)</a:t>
            </a:r>
            <a:endParaRPr kumimoji="0" lang="en-US" sz="2800" b="0" i="0" u="none" strike="noStrike" kern="0" cap="none" spc="0" normalizeH="0" baseline="0" noProof="0" dirty="0">
              <a:ln>
                <a:noFill/>
              </a:ln>
              <a:solidFill>
                <a:srgbClr val="007DB8"/>
              </a:solidFill>
              <a:effectLst/>
              <a:uLnTx/>
              <a:uFillTx/>
              <a:latin typeface="Arial" panose="020B0604020202020204" pitchFamily="34" charset="0"/>
              <a:cs typeface="Arial" panose="020B0604020202020204" pitchFamily="34" charset="0"/>
            </a:endParaRPr>
          </a:p>
        </p:txBody>
      </p:sp>
      <p:grpSp>
        <p:nvGrpSpPr>
          <p:cNvPr id="30" name="Group 29"/>
          <p:cNvGrpSpPr/>
          <p:nvPr/>
        </p:nvGrpSpPr>
        <p:grpSpPr>
          <a:xfrm>
            <a:off x="17461" y="27781"/>
            <a:ext cx="585789" cy="477838"/>
            <a:chOff x="7694613" y="889000"/>
            <a:chExt cx="1042988" cy="731838"/>
          </a:xfrm>
        </p:grpSpPr>
        <p:sp>
          <p:nvSpPr>
            <p:cNvPr id="31" name="Freeform 164"/>
            <p:cNvSpPr>
              <a:spLocks/>
            </p:cNvSpPr>
            <p:nvPr/>
          </p:nvSpPr>
          <p:spPr bwMode="auto">
            <a:xfrm>
              <a:off x="8299451" y="1019175"/>
              <a:ext cx="98425" cy="184150"/>
            </a:xfrm>
            <a:custGeom>
              <a:avLst/>
              <a:gdLst>
                <a:gd name="T0" fmla="*/ 10 w 18"/>
                <a:gd name="T1" fmla="*/ 15 h 34"/>
                <a:gd name="T2" fmla="*/ 7 w 18"/>
                <a:gd name="T3" fmla="*/ 13 h 34"/>
                <a:gd name="T4" fmla="*/ 7 w 18"/>
                <a:gd name="T5" fmla="*/ 11 h 34"/>
                <a:gd name="T6" fmla="*/ 7 w 18"/>
                <a:gd name="T7" fmla="*/ 9 h 34"/>
                <a:gd name="T8" fmla="*/ 10 w 18"/>
                <a:gd name="T9" fmla="*/ 8 h 34"/>
                <a:gd name="T10" fmla="*/ 12 w 18"/>
                <a:gd name="T11" fmla="*/ 9 h 34"/>
                <a:gd name="T12" fmla="*/ 13 w 18"/>
                <a:gd name="T13" fmla="*/ 12 h 34"/>
                <a:gd name="T14" fmla="*/ 13 w 18"/>
                <a:gd name="T15" fmla="*/ 12 h 34"/>
                <a:gd name="T16" fmla="*/ 17 w 18"/>
                <a:gd name="T17" fmla="*/ 12 h 34"/>
                <a:gd name="T18" fmla="*/ 18 w 18"/>
                <a:gd name="T19" fmla="*/ 12 h 34"/>
                <a:gd name="T20" fmla="*/ 18 w 18"/>
                <a:gd name="T21" fmla="*/ 12 h 34"/>
                <a:gd name="T22" fmla="*/ 16 w 18"/>
                <a:gd name="T23" fmla="*/ 7 h 34"/>
                <a:gd name="T24" fmla="*/ 12 w 18"/>
                <a:gd name="T25" fmla="*/ 4 h 34"/>
                <a:gd name="T26" fmla="*/ 11 w 18"/>
                <a:gd name="T27" fmla="*/ 4 h 34"/>
                <a:gd name="T28" fmla="*/ 11 w 18"/>
                <a:gd name="T29" fmla="*/ 0 h 34"/>
                <a:gd name="T30" fmla="*/ 11 w 18"/>
                <a:gd name="T31" fmla="*/ 0 h 34"/>
                <a:gd name="T32" fmla="*/ 9 w 18"/>
                <a:gd name="T33" fmla="*/ 0 h 34"/>
                <a:gd name="T34" fmla="*/ 8 w 18"/>
                <a:gd name="T35" fmla="*/ 0 h 34"/>
                <a:gd name="T36" fmla="*/ 8 w 18"/>
                <a:gd name="T37" fmla="*/ 4 h 34"/>
                <a:gd name="T38" fmla="*/ 8 w 18"/>
                <a:gd name="T39" fmla="*/ 4 h 34"/>
                <a:gd name="T40" fmla="*/ 3 w 18"/>
                <a:gd name="T41" fmla="*/ 6 h 34"/>
                <a:gd name="T42" fmla="*/ 1 w 18"/>
                <a:gd name="T43" fmla="*/ 11 h 34"/>
                <a:gd name="T44" fmla="*/ 3 w 18"/>
                <a:gd name="T45" fmla="*/ 16 h 34"/>
                <a:gd name="T46" fmla="*/ 9 w 18"/>
                <a:gd name="T47" fmla="*/ 19 h 34"/>
                <a:gd name="T48" fmla="*/ 12 w 18"/>
                <a:gd name="T49" fmla="*/ 21 h 34"/>
                <a:gd name="T50" fmla="*/ 13 w 18"/>
                <a:gd name="T51" fmla="*/ 23 h 34"/>
                <a:gd name="T52" fmla="*/ 12 w 18"/>
                <a:gd name="T53" fmla="*/ 26 h 34"/>
                <a:gd name="T54" fmla="*/ 9 w 18"/>
                <a:gd name="T55" fmla="*/ 27 h 34"/>
                <a:gd name="T56" fmla="*/ 7 w 18"/>
                <a:gd name="T57" fmla="*/ 26 h 34"/>
                <a:gd name="T58" fmla="*/ 6 w 18"/>
                <a:gd name="T59" fmla="*/ 22 h 34"/>
                <a:gd name="T60" fmla="*/ 5 w 18"/>
                <a:gd name="T61" fmla="*/ 22 h 34"/>
                <a:gd name="T62" fmla="*/ 1 w 18"/>
                <a:gd name="T63" fmla="*/ 22 h 34"/>
                <a:gd name="T64" fmla="*/ 0 w 18"/>
                <a:gd name="T65" fmla="*/ 22 h 34"/>
                <a:gd name="T66" fmla="*/ 0 w 18"/>
                <a:gd name="T67" fmla="*/ 23 h 34"/>
                <a:gd name="T68" fmla="*/ 3 w 18"/>
                <a:gd name="T69" fmla="*/ 28 h 34"/>
                <a:gd name="T70" fmla="*/ 8 w 18"/>
                <a:gd name="T71" fmla="*/ 31 h 34"/>
                <a:gd name="T72" fmla="*/ 8 w 18"/>
                <a:gd name="T73" fmla="*/ 31 h 34"/>
                <a:gd name="T74" fmla="*/ 8 w 18"/>
                <a:gd name="T75" fmla="*/ 34 h 34"/>
                <a:gd name="T76" fmla="*/ 8 w 18"/>
                <a:gd name="T77" fmla="*/ 34 h 34"/>
                <a:gd name="T78" fmla="*/ 11 w 18"/>
                <a:gd name="T79" fmla="*/ 34 h 34"/>
                <a:gd name="T80" fmla="*/ 11 w 18"/>
                <a:gd name="T81" fmla="*/ 34 h 34"/>
                <a:gd name="T82" fmla="*/ 11 w 18"/>
                <a:gd name="T83" fmla="*/ 31 h 34"/>
                <a:gd name="T84" fmla="*/ 11 w 18"/>
                <a:gd name="T85" fmla="*/ 31 h 34"/>
                <a:gd name="T86" fmla="*/ 16 w 18"/>
                <a:gd name="T87" fmla="*/ 28 h 34"/>
                <a:gd name="T88" fmla="*/ 18 w 18"/>
                <a:gd name="T89" fmla="*/ 23 h 34"/>
                <a:gd name="T90" fmla="*/ 16 w 18"/>
                <a:gd name="T91" fmla="*/ 18 h 34"/>
                <a:gd name="T92" fmla="*/ 10 w 18"/>
                <a:gd name="T9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34">
                  <a:moveTo>
                    <a:pt x="10" y="15"/>
                  </a:moveTo>
                  <a:cubicBezTo>
                    <a:pt x="9" y="15"/>
                    <a:pt x="8" y="14"/>
                    <a:pt x="7" y="13"/>
                  </a:cubicBezTo>
                  <a:cubicBezTo>
                    <a:pt x="7" y="13"/>
                    <a:pt x="7" y="12"/>
                    <a:pt x="7" y="11"/>
                  </a:cubicBezTo>
                  <a:cubicBezTo>
                    <a:pt x="7" y="10"/>
                    <a:pt x="7" y="9"/>
                    <a:pt x="7" y="9"/>
                  </a:cubicBezTo>
                  <a:cubicBezTo>
                    <a:pt x="8" y="8"/>
                    <a:pt x="9" y="8"/>
                    <a:pt x="10" y="8"/>
                  </a:cubicBezTo>
                  <a:cubicBezTo>
                    <a:pt x="11" y="8"/>
                    <a:pt x="11" y="8"/>
                    <a:pt x="12" y="9"/>
                  </a:cubicBezTo>
                  <a:cubicBezTo>
                    <a:pt x="12" y="10"/>
                    <a:pt x="13" y="11"/>
                    <a:pt x="13" y="12"/>
                  </a:cubicBezTo>
                  <a:cubicBezTo>
                    <a:pt x="13" y="12"/>
                    <a:pt x="13" y="12"/>
                    <a:pt x="13" y="12"/>
                  </a:cubicBezTo>
                  <a:cubicBezTo>
                    <a:pt x="17" y="12"/>
                    <a:pt x="17" y="12"/>
                    <a:pt x="17" y="12"/>
                  </a:cubicBezTo>
                  <a:cubicBezTo>
                    <a:pt x="18" y="12"/>
                    <a:pt x="18" y="12"/>
                    <a:pt x="18" y="12"/>
                  </a:cubicBezTo>
                  <a:cubicBezTo>
                    <a:pt x="18" y="12"/>
                    <a:pt x="18" y="12"/>
                    <a:pt x="18" y="12"/>
                  </a:cubicBezTo>
                  <a:cubicBezTo>
                    <a:pt x="18" y="10"/>
                    <a:pt x="17" y="8"/>
                    <a:pt x="16" y="7"/>
                  </a:cubicBezTo>
                  <a:cubicBezTo>
                    <a:pt x="15" y="5"/>
                    <a:pt x="13" y="4"/>
                    <a:pt x="12" y="4"/>
                  </a:cubicBezTo>
                  <a:cubicBezTo>
                    <a:pt x="11" y="4"/>
                    <a:pt x="11" y="4"/>
                    <a:pt x="11" y="4"/>
                  </a:cubicBezTo>
                  <a:cubicBezTo>
                    <a:pt x="11" y="0"/>
                    <a:pt x="11" y="0"/>
                    <a:pt x="11" y="0"/>
                  </a:cubicBezTo>
                  <a:cubicBezTo>
                    <a:pt x="11" y="0"/>
                    <a:pt x="11" y="0"/>
                    <a:pt x="11" y="0"/>
                  </a:cubicBezTo>
                  <a:cubicBezTo>
                    <a:pt x="9" y="0"/>
                    <a:pt x="9" y="0"/>
                    <a:pt x="9" y="0"/>
                  </a:cubicBezTo>
                  <a:cubicBezTo>
                    <a:pt x="9" y="0"/>
                    <a:pt x="8" y="0"/>
                    <a:pt x="8" y="0"/>
                  </a:cubicBezTo>
                  <a:cubicBezTo>
                    <a:pt x="8" y="4"/>
                    <a:pt x="8" y="4"/>
                    <a:pt x="8" y="4"/>
                  </a:cubicBezTo>
                  <a:cubicBezTo>
                    <a:pt x="8" y="4"/>
                    <a:pt x="8" y="4"/>
                    <a:pt x="8" y="4"/>
                  </a:cubicBezTo>
                  <a:cubicBezTo>
                    <a:pt x="6" y="4"/>
                    <a:pt x="4" y="5"/>
                    <a:pt x="3" y="6"/>
                  </a:cubicBezTo>
                  <a:cubicBezTo>
                    <a:pt x="2" y="7"/>
                    <a:pt x="1" y="9"/>
                    <a:pt x="1" y="11"/>
                  </a:cubicBezTo>
                  <a:cubicBezTo>
                    <a:pt x="1" y="13"/>
                    <a:pt x="2" y="15"/>
                    <a:pt x="3" y="16"/>
                  </a:cubicBezTo>
                  <a:cubicBezTo>
                    <a:pt x="5" y="17"/>
                    <a:pt x="6" y="18"/>
                    <a:pt x="9" y="19"/>
                  </a:cubicBezTo>
                  <a:cubicBezTo>
                    <a:pt x="10" y="20"/>
                    <a:pt x="11" y="20"/>
                    <a:pt x="12" y="21"/>
                  </a:cubicBezTo>
                  <a:cubicBezTo>
                    <a:pt x="13" y="22"/>
                    <a:pt x="13" y="22"/>
                    <a:pt x="13" y="23"/>
                  </a:cubicBezTo>
                  <a:cubicBezTo>
                    <a:pt x="13" y="24"/>
                    <a:pt x="12" y="25"/>
                    <a:pt x="12" y="26"/>
                  </a:cubicBezTo>
                  <a:cubicBezTo>
                    <a:pt x="11" y="26"/>
                    <a:pt x="11" y="27"/>
                    <a:pt x="9" y="27"/>
                  </a:cubicBezTo>
                  <a:cubicBezTo>
                    <a:pt x="8" y="27"/>
                    <a:pt x="7" y="26"/>
                    <a:pt x="7" y="26"/>
                  </a:cubicBezTo>
                  <a:cubicBezTo>
                    <a:pt x="6" y="25"/>
                    <a:pt x="6" y="24"/>
                    <a:pt x="6" y="22"/>
                  </a:cubicBezTo>
                  <a:cubicBezTo>
                    <a:pt x="6" y="22"/>
                    <a:pt x="5" y="22"/>
                    <a:pt x="5" y="22"/>
                  </a:cubicBezTo>
                  <a:cubicBezTo>
                    <a:pt x="1" y="22"/>
                    <a:pt x="1" y="22"/>
                    <a:pt x="1" y="22"/>
                  </a:cubicBezTo>
                  <a:cubicBezTo>
                    <a:pt x="1" y="22"/>
                    <a:pt x="0" y="22"/>
                    <a:pt x="0" y="22"/>
                  </a:cubicBezTo>
                  <a:cubicBezTo>
                    <a:pt x="0" y="23"/>
                    <a:pt x="0" y="23"/>
                    <a:pt x="0" y="23"/>
                  </a:cubicBezTo>
                  <a:cubicBezTo>
                    <a:pt x="1" y="25"/>
                    <a:pt x="1" y="27"/>
                    <a:pt x="3" y="28"/>
                  </a:cubicBezTo>
                  <a:cubicBezTo>
                    <a:pt x="4" y="30"/>
                    <a:pt x="6" y="30"/>
                    <a:pt x="8" y="31"/>
                  </a:cubicBezTo>
                  <a:cubicBezTo>
                    <a:pt x="8" y="31"/>
                    <a:pt x="8" y="31"/>
                    <a:pt x="8" y="31"/>
                  </a:cubicBezTo>
                  <a:cubicBezTo>
                    <a:pt x="8" y="34"/>
                    <a:pt x="8" y="34"/>
                    <a:pt x="8" y="34"/>
                  </a:cubicBezTo>
                  <a:cubicBezTo>
                    <a:pt x="8" y="34"/>
                    <a:pt x="8" y="34"/>
                    <a:pt x="8" y="34"/>
                  </a:cubicBezTo>
                  <a:cubicBezTo>
                    <a:pt x="11" y="34"/>
                    <a:pt x="11" y="34"/>
                    <a:pt x="11" y="34"/>
                  </a:cubicBezTo>
                  <a:cubicBezTo>
                    <a:pt x="11" y="34"/>
                    <a:pt x="11" y="34"/>
                    <a:pt x="11" y="34"/>
                  </a:cubicBezTo>
                  <a:cubicBezTo>
                    <a:pt x="11" y="31"/>
                    <a:pt x="11" y="31"/>
                    <a:pt x="11" y="31"/>
                  </a:cubicBezTo>
                  <a:cubicBezTo>
                    <a:pt x="11" y="31"/>
                    <a:pt x="11" y="31"/>
                    <a:pt x="11" y="31"/>
                  </a:cubicBezTo>
                  <a:cubicBezTo>
                    <a:pt x="13" y="30"/>
                    <a:pt x="15" y="30"/>
                    <a:pt x="16" y="28"/>
                  </a:cubicBezTo>
                  <a:cubicBezTo>
                    <a:pt x="17" y="27"/>
                    <a:pt x="18" y="25"/>
                    <a:pt x="18" y="23"/>
                  </a:cubicBezTo>
                  <a:cubicBezTo>
                    <a:pt x="18" y="21"/>
                    <a:pt x="17" y="20"/>
                    <a:pt x="16" y="18"/>
                  </a:cubicBezTo>
                  <a:cubicBezTo>
                    <a:pt x="15" y="17"/>
                    <a:pt x="13" y="16"/>
                    <a:pt x="10" y="1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5"/>
            <p:cNvSpPr>
              <a:spLocks/>
            </p:cNvSpPr>
            <p:nvPr/>
          </p:nvSpPr>
          <p:spPr bwMode="auto">
            <a:xfrm>
              <a:off x="8175626" y="1241425"/>
              <a:ext cx="130175" cy="314325"/>
            </a:xfrm>
            <a:custGeom>
              <a:avLst/>
              <a:gdLst>
                <a:gd name="T0" fmla="*/ 0 w 24"/>
                <a:gd name="T1" fmla="*/ 1 h 58"/>
                <a:gd name="T2" fmla="*/ 0 w 24"/>
                <a:gd name="T3" fmla="*/ 55 h 58"/>
                <a:gd name="T4" fmla="*/ 3 w 24"/>
                <a:gd name="T5" fmla="*/ 58 h 58"/>
                <a:gd name="T6" fmla="*/ 22 w 24"/>
                <a:gd name="T7" fmla="*/ 58 h 58"/>
                <a:gd name="T8" fmla="*/ 24 w 24"/>
                <a:gd name="T9" fmla="*/ 55 h 58"/>
                <a:gd name="T10" fmla="*/ 24 w 24"/>
                <a:gd name="T11" fmla="*/ 15 h 58"/>
                <a:gd name="T12" fmla="*/ 24 w 24"/>
                <a:gd name="T13" fmla="*/ 15 h 58"/>
                <a:gd name="T14" fmla="*/ 7 w 24"/>
                <a:gd name="T15" fmla="*/ 6 h 58"/>
                <a:gd name="T16" fmla="*/ 2 w 24"/>
                <a:gd name="T17" fmla="*/ 0 h 58"/>
                <a:gd name="T18" fmla="*/ 0 w 24"/>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8">
                  <a:moveTo>
                    <a:pt x="0" y="1"/>
                  </a:moveTo>
                  <a:cubicBezTo>
                    <a:pt x="0" y="55"/>
                    <a:pt x="0" y="55"/>
                    <a:pt x="0" y="55"/>
                  </a:cubicBezTo>
                  <a:cubicBezTo>
                    <a:pt x="0" y="57"/>
                    <a:pt x="1" y="58"/>
                    <a:pt x="3" y="58"/>
                  </a:cubicBezTo>
                  <a:cubicBezTo>
                    <a:pt x="22" y="58"/>
                    <a:pt x="22" y="58"/>
                    <a:pt x="22" y="58"/>
                  </a:cubicBezTo>
                  <a:cubicBezTo>
                    <a:pt x="23" y="58"/>
                    <a:pt x="24" y="57"/>
                    <a:pt x="24" y="55"/>
                  </a:cubicBezTo>
                  <a:cubicBezTo>
                    <a:pt x="24" y="15"/>
                    <a:pt x="24" y="15"/>
                    <a:pt x="24" y="15"/>
                  </a:cubicBezTo>
                  <a:cubicBezTo>
                    <a:pt x="24" y="15"/>
                    <a:pt x="24" y="15"/>
                    <a:pt x="24" y="15"/>
                  </a:cubicBezTo>
                  <a:cubicBezTo>
                    <a:pt x="17" y="13"/>
                    <a:pt x="12" y="10"/>
                    <a:pt x="7" y="6"/>
                  </a:cubicBezTo>
                  <a:cubicBezTo>
                    <a:pt x="6" y="5"/>
                    <a:pt x="3" y="2"/>
                    <a:pt x="2" y="0"/>
                  </a:cubicBezTo>
                  <a:cubicBezTo>
                    <a:pt x="1" y="0"/>
                    <a:pt x="0" y="0"/>
                    <a:pt x="0" y="1"/>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66"/>
            <p:cNvSpPr>
              <a:spLocks/>
            </p:cNvSpPr>
            <p:nvPr/>
          </p:nvSpPr>
          <p:spPr bwMode="auto">
            <a:xfrm>
              <a:off x="8391526" y="1306513"/>
              <a:ext cx="130175" cy="249238"/>
            </a:xfrm>
            <a:custGeom>
              <a:avLst/>
              <a:gdLst>
                <a:gd name="T0" fmla="*/ 19 w 24"/>
                <a:gd name="T1" fmla="*/ 11 h 46"/>
                <a:gd name="T2" fmla="*/ 14 w 24"/>
                <a:gd name="T3" fmla="*/ 2 h 46"/>
                <a:gd name="T4" fmla="*/ 12 w 24"/>
                <a:gd name="T5" fmla="*/ 0 h 46"/>
                <a:gd name="T6" fmla="*/ 1 w 24"/>
                <a:gd name="T7" fmla="*/ 3 h 46"/>
                <a:gd name="T8" fmla="*/ 0 w 24"/>
                <a:gd name="T9" fmla="*/ 5 h 46"/>
                <a:gd name="T10" fmla="*/ 0 w 24"/>
                <a:gd name="T11" fmla="*/ 43 h 46"/>
                <a:gd name="T12" fmla="*/ 2 w 24"/>
                <a:gd name="T13" fmla="*/ 46 h 46"/>
                <a:gd name="T14" fmla="*/ 21 w 24"/>
                <a:gd name="T15" fmla="*/ 46 h 46"/>
                <a:gd name="T16" fmla="*/ 24 w 24"/>
                <a:gd name="T17" fmla="*/ 43 h 46"/>
                <a:gd name="T18" fmla="*/ 24 w 24"/>
                <a:gd name="T19" fmla="*/ 16 h 46"/>
                <a:gd name="T20" fmla="*/ 23 w 24"/>
                <a:gd name="T21" fmla="*/ 15 h 46"/>
                <a:gd name="T22" fmla="*/ 19 w 24"/>
                <a:gd name="T23"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6">
                  <a:moveTo>
                    <a:pt x="19" y="11"/>
                  </a:moveTo>
                  <a:cubicBezTo>
                    <a:pt x="16" y="8"/>
                    <a:pt x="15" y="5"/>
                    <a:pt x="14" y="2"/>
                  </a:cubicBezTo>
                  <a:cubicBezTo>
                    <a:pt x="14" y="1"/>
                    <a:pt x="13" y="0"/>
                    <a:pt x="12" y="0"/>
                  </a:cubicBezTo>
                  <a:cubicBezTo>
                    <a:pt x="9" y="1"/>
                    <a:pt x="4" y="2"/>
                    <a:pt x="1" y="3"/>
                  </a:cubicBezTo>
                  <a:cubicBezTo>
                    <a:pt x="0" y="3"/>
                    <a:pt x="0" y="4"/>
                    <a:pt x="0" y="5"/>
                  </a:cubicBezTo>
                  <a:cubicBezTo>
                    <a:pt x="0" y="43"/>
                    <a:pt x="0" y="43"/>
                    <a:pt x="0" y="43"/>
                  </a:cubicBezTo>
                  <a:cubicBezTo>
                    <a:pt x="0" y="45"/>
                    <a:pt x="1" y="46"/>
                    <a:pt x="2" y="46"/>
                  </a:cubicBezTo>
                  <a:cubicBezTo>
                    <a:pt x="21" y="46"/>
                    <a:pt x="21" y="46"/>
                    <a:pt x="21" y="46"/>
                  </a:cubicBezTo>
                  <a:cubicBezTo>
                    <a:pt x="23" y="46"/>
                    <a:pt x="24" y="45"/>
                    <a:pt x="24" y="43"/>
                  </a:cubicBezTo>
                  <a:cubicBezTo>
                    <a:pt x="24" y="16"/>
                    <a:pt x="24" y="16"/>
                    <a:pt x="24" y="16"/>
                  </a:cubicBezTo>
                  <a:cubicBezTo>
                    <a:pt x="24" y="16"/>
                    <a:pt x="24" y="16"/>
                    <a:pt x="23" y="15"/>
                  </a:cubicBezTo>
                  <a:lnTo>
                    <a:pt x="19" y="11"/>
                  </a:ln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7"/>
            <p:cNvSpPr>
              <a:spLocks noEditPoints="1"/>
            </p:cNvSpPr>
            <p:nvPr/>
          </p:nvSpPr>
          <p:spPr bwMode="auto">
            <a:xfrm>
              <a:off x="8164513" y="915988"/>
              <a:ext cx="573088" cy="579438"/>
            </a:xfrm>
            <a:custGeom>
              <a:avLst/>
              <a:gdLst>
                <a:gd name="T0" fmla="*/ 58 w 106"/>
                <a:gd name="T1" fmla="*/ 13 h 107"/>
                <a:gd name="T2" fmla="*/ 11 w 106"/>
                <a:gd name="T3" fmla="*/ 14 h 107"/>
                <a:gd name="T4" fmla="*/ 10 w 106"/>
                <a:gd name="T5" fmla="*/ 58 h 107"/>
                <a:gd name="T6" fmla="*/ 55 w 106"/>
                <a:gd name="T7" fmla="*/ 62 h 107"/>
                <a:gd name="T8" fmla="*/ 57 w 106"/>
                <a:gd name="T9" fmla="*/ 62 h 107"/>
                <a:gd name="T10" fmla="*/ 63 w 106"/>
                <a:gd name="T11" fmla="*/ 69 h 107"/>
                <a:gd name="T12" fmla="*/ 64 w 106"/>
                <a:gd name="T13" fmla="*/ 70 h 107"/>
                <a:gd name="T14" fmla="*/ 66 w 106"/>
                <a:gd name="T15" fmla="*/ 78 h 107"/>
                <a:gd name="T16" fmla="*/ 91 w 106"/>
                <a:gd name="T17" fmla="*/ 103 h 107"/>
                <a:gd name="T18" fmla="*/ 101 w 106"/>
                <a:gd name="T19" fmla="*/ 104 h 107"/>
                <a:gd name="T20" fmla="*/ 103 w 106"/>
                <a:gd name="T21" fmla="*/ 92 h 107"/>
                <a:gd name="T22" fmla="*/ 77 w 106"/>
                <a:gd name="T23" fmla="*/ 67 h 107"/>
                <a:gd name="T24" fmla="*/ 69 w 106"/>
                <a:gd name="T25" fmla="*/ 64 h 107"/>
                <a:gd name="T26" fmla="*/ 68 w 106"/>
                <a:gd name="T27" fmla="*/ 64 h 107"/>
                <a:gd name="T28" fmla="*/ 62 w 106"/>
                <a:gd name="T29" fmla="*/ 57 h 107"/>
                <a:gd name="T30" fmla="*/ 61 w 106"/>
                <a:gd name="T31" fmla="*/ 56 h 107"/>
                <a:gd name="T32" fmla="*/ 58 w 106"/>
                <a:gd name="T33" fmla="*/ 13 h 107"/>
                <a:gd name="T34" fmla="*/ 17 w 106"/>
                <a:gd name="T35" fmla="*/ 54 h 107"/>
                <a:gd name="T36" fmla="*/ 17 w 106"/>
                <a:gd name="T37" fmla="*/ 18 h 107"/>
                <a:gd name="T38" fmla="*/ 53 w 106"/>
                <a:gd name="T39" fmla="*/ 18 h 107"/>
                <a:gd name="T40" fmla="*/ 53 w 106"/>
                <a:gd name="T41" fmla="*/ 54 h 107"/>
                <a:gd name="T42" fmla="*/ 17 w 106"/>
                <a:gd name="T43"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07">
                  <a:moveTo>
                    <a:pt x="58" y="13"/>
                  </a:moveTo>
                  <a:cubicBezTo>
                    <a:pt x="45" y="0"/>
                    <a:pt x="24" y="0"/>
                    <a:pt x="11" y="14"/>
                  </a:cubicBezTo>
                  <a:cubicBezTo>
                    <a:pt x="0" y="26"/>
                    <a:pt x="0" y="45"/>
                    <a:pt x="10" y="58"/>
                  </a:cubicBezTo>
                  <a:cubicBezTo>
                    <a:pt x="22" y="71"/>
                    <a:pt x="41" y="72"/>
                    <a:pt x="55" y="62"/>
                  </a:cubicBezTo>
                  <a:cubicBezTo>
                    <a:pt x="55" y="62"/>
                    <a:pt x="56" y="62"/>
                    <a:pt x="57" y="62"/>
                  </a:cubicBezTo>
                  <a:cubicBezTo>
                    <a:pt x="63" y="69"/>
                    <a:pt x="63" y="69"/>
                    <a:pt x="63" y="69"/>
                  </a:cubicBezTo>
                  <a:cubicBezTo>
                    <a:pt x="64" y="69"/>
                    <a:pt x="64" y="70"/>
                    <a:pt x="64" y="70"/>
                  </a:cubicBezTo>
                  <a:cubicBezTo>
                    <a:pt x="63" y="73"/>
                    <a:pt x="64" y="76"/>
                    <a:pt x="66" y="78"/>
                  </a:cubicBezTo>
                  <a:cubicBezTo>
                    <a:pt x="91" y="103"/>
                    <a:pt x="91" y="103"/>
                    <a:pt x="91" y="103"/>
                  </a:cubicBezTo>
                  <a:cubicBezTo>
                    <a:pt x="94" y="106"/>
                    <a:pt x="98" y="107"/>
                    <a:pt x="101" y="104"/>
                  </a:cubicBezTo>
                  <a:cubicBezTo>
                    <a:pt x="106" y="102"/>
                    <a:pt x="106" y="95"/>
                    <a:pt x="103" y="92"/>
                  </a:cubicBezTo>
                  <a:cubicBezTo>
                    <a:pt x="77" y="67"/>
                    <a:pt x="77" y="67"/>
                    <a:pt x="77" y="67"/>
                  </a:cubicBezTo>
                  <a:cubicBezTo>
                    <a:pt x="75" y="64"/>
                    <a:pt x="72" y="64"/>
                    <a:pt x="69" y="64"/>
                  </a:cubicBezTo>
                  <a:cubicBezTo>
                    <a:pt x="69" y="65"/>
                    <a:pt x="69" y="64"/>
                    <a:pt x="68" y="64"/>
                  </a:cubicBezTo>
                  <a:cubicBezTo>
                    <a:pt x="62" y="57"/>
                    <a:pt x="62" y="57"/>
                    <a:pt x="62" y="57"/>
                  </a:cubicBezTo>
                  <a:cubicBezTo>
                    <a:pt x="61" y="57"/>
                    <a:pt x="61" y="56"/>
                    <a:pt x="61" y="56"/>
                  </a:cubicBezTo>
                  <a:cubicBezTo>
                    <a:pt x="71" y="43"/>
                    <a:pt x="70" y="24"/>
                    <a:pt x="58" y="13"/>
                  </a:cubicBezTo>
                  <a:close/>
                  <a:moveTo>
                    <a:pt x="17" y="54"/>
                  </a:moveTo>
                  <a:cubicBezTo>
                    <a:pt x="7" y="44"/>
                    <a:pt x="7" y="28"/>
                    <a:pt x="17" y="18"/>
                  </a:cubicBezTo>
                  <a:cubicBezTo>
                    <a:pt x="27" y="8"/>
                    <a:pt x="43" y="8"/>
                    <a:pt x="53" y="18"/>
                  </a:cubicBezTo>
                  <a:cubicBezTo>
                    <a:pt x="64" y="28"/>
                    <a:pt x="64" y="44"/>
                    <a:pt x="53" y="54"/>
                  </a:cubicBezTo>
                  <a:cubicBezTo>
                    <a:pt x="43" y="64"/>
                    <a:pt x="27" y="64"/>
                    <a:pt x="17" y="5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8"/>
            <p:cNvSpPr>
              <a:spLocks/>
            </p:cNvSpPr>
            <p:nvPr/>
          </p:nvSpPr>
          <p:spPr bwMode="auto">
            <a:xfrm>
              <a:off x="7964488" y="1165225"/>
              <a:ext cx="130175" cy="390525"/>
            </a:xfrm>
            <a:custGeom>
              <a:avLst/>
              <a:gdLst>
                <a:gd name="T0" fmla="*/ 23 w 24"/>
                <a:gd name="T1" fmla="*/ 0 h 72"/>
                <a:gd name="T2" fmla="*/ 1 w 24"/>
                <a:gd name="T3" fmla="*/ 0 h 72"/>
                <a:gd name="T4" fmla="*/ 0 w 24"/>
                <a:gd name="T5" fmla="*/ 1 h 72"/>
                <a:gd name="T6" fmla="*/ 0 w 24"/>
                <a:gd name="T7" fmla="*/ 35 h 72"/>
                <a:gd name="T8" fmla="*/ 0 w 24"/>
                <a:gd name="T9" fmla="*/ 37 h 72"/>
                <a:gd name="T10" fmla="*/ 0 w 24"/>
                <a:gd name="T11" fmla="*/ 70 h 72"/>
                <a:gd name="T12" fmla="*/ 1 w 24"/>
                <a:gd name="T13" fmla="*/ 72 h 72"/>
                <a:gd name="T14" fmla="*/ 23 w 24"/>
                <a:gd name="T15" fmla="*/ 72 h 72"/>
                <a:gd name="T16" fmla="*/ 24 w 24"/>
                <a:gd name="T17" fmla="*/ 70 h 72"/>
                <a:gd name="T18" fmla="*/ 24 w 24"/>
                <a:gd name="T19" fmla="*/ 37 h 72"/>
                <a:gd name="T20" fmla="*/ 24 w 24"/>
                <a:gd name="T21" fmla="*/ 35 h 72"/>
                <a:gd name="T22" fmla="*/ 24 w 24"/>
                <a:gd name="T23" fmla="*/ 1 h 72"/>
                <a:gd name="T24" fmla="*/ 23 w 24"/>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72">
                  <a:moveTo>
                    <a:pt x="23" y="0"/>
                  </a:moveTo>
                  <a:cubicBezTo>
                    <a:pt x="1" y="0"/>
                    <a:pt x="1" y="0"/>
                    <a:pt x="1" y="0"/>
                  </a:cubicBezTo>
                  <a:cubicBezTo>
                    <a:pt x="0" y="0"/>
                    <a:pt x="0" y="1"/>
                    <a:pt x="0" y="1"/>
                  </a:cubicBezTo>
                  <a:cubicBezTo>
                    <a:pt x="0" y="35"/>
                    <a:pt x="0" y="35"/>
                    <a:pt x="0" y="35"/>
                  </a:cubicBezTo>
                  <a:cubicBezTo>
                    <a:pt x="0" y="37"/>
                    <a:pt x="0" y="37"/>
                    <a:pt x="0" y="37"/>
                  </a:cubicBezTo>
                  <a:cubicBezTo>
                    <a:pt x="0" y="70"/>
                    <a:pt x="0" y="70"/>
                    <a:pt x="0" y="70"/>
                  </a:cubicBezTo>
                  <a:cubicBezTo>
                    <a:pt x="0" y="71"/>
                    <a:pt x="0" y="72"/>
                    <a:pt x="1" y="72"/>
                  </a:cubicBezTo>
                  <a:cubicBezTo>
                    <a:pt x="23" y="72"/>
                    <a:pt x="23" y="72"/>
                    <a:pt x="23" y="72"/>
                  </a:cubicBezTo>
                  <a:cubicBezTo>
                    <a:pt x="23" y="72"/>
                    <a:pt x="24" y="71"/>
                    <a:pt x="24" y="70"/>
                  </a:cubicBezTo>
                  <a:cubicBezTo>
                    <a:pt x="24" y="37"/>
                    <a:pt x="24" y="37"/>
                    <a:pt x="24" y="37"/>
                  </a:cubicBezTo>
                  <a:cubicBezTo>
                    <a:pt x="24" y="35"/>
                    <a:pt x="24" y="35"/>
                    <a:pt x="24" y="35"/>
                  </a:cubicBezTo>
                  <a:cubicBezTo>
                    <a:pt x="24" y="1"/>
                    <a:pt x="24" y="1"/>
                    <a:pt x="24" y="1"/>
                  </a:cubicBezTo>
                  <a:cubicBezTo>
                    <a:pt x="24" y="1"/>
                    <a:pt x="23"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69"/>
            <p:cNvSpPr>
              <a:spLocks/>
            </p:cNvSpPr>
            <p:nvPr/>
          </p:nvSpPr>
          <p:spPr bwMode="auto">
            <a:xfrm>
              <a:off x="7694613" y="889000"/>
              <a:ext cx="876300" cy="731838"/>
            </a:xfrm>
            <a:custGeom>
              <a:avLst/>
              <a:gdLst>
                <a:gd name="T0" fmla="*/ 160 w 162"/>
                <a:gd name="T1" fmla="*/ 131 h 135"/>
                <a:gd name="T2" fmla="*/ 7 w 162"/>
                <a:gd name="T3" fmla="*/ 131 h 135"/>
                <a:gd name="T4" fmla="*/ 4 w 162"/>
                <a:gd name="T5" fmla="*/ 128 h 135"/>
                <a:gd name="T6" fmla="*/ 4 w 162"/>
                <a:gd name="T7" fmla="*/ 79 h 135"/>
                <a:gd name="T8" fmla="*/ 4 w 162"/>
                <a:gd name="T9" fmla="*/ 72 h 135"/>
                <a:gd name="T10" fmla="*/ 4 w 162"/>
                <a:gd name="T11" fmla="*/ 2 h 135"/>
                <a:gd name="T12" fmla="*/ 2 w 162"/>
                <a:gd name="T13" fmla="*/ 0 h 135"/>
                <a:gd name="T14" fmla="*/ 0 w 162"/>
                <a:gd name="T15" fmla="*/ 2 h 135"/>
                <a:gd name="T16" fmla="*/ 0 w 162"/>
                <a:gd name="T17" fmla="*/ 72 h 135"/>
                <a:gd name="T18" fmla="*/ 0 w 162"/>
                <a:gd name="T19" fmla="*/ 79 h 135"/>
                <a:gd name="T20" fmla="*/ 0 w 162"/>
                <a:gd name="T21" fmla="*/ 133 h 135"/>
                <a:gd name="T22" fmla="*/ 2 w 162"/>
                <a:gd name="T23" fmla="*/ 135 h 135"/>
                <a:gd name="T24" fmla="*/ 160 w 162"/>
                <a:gd name="T25" fmla="*/ 135 h 135"/>
                <a:gd name="T26" fmla="*/ 162 w 162"/>
                <a:gd name="T27" fmla="*/ 133 h 135"/>
                <a:gd name="T28" fmla="*/ 160 w 162"/>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35">
                  <a:moveTo>
                    <a:pt x="160" y="131"/>
                  </a:moveTo>
                  <a:cubicBezTo>
                    <a:pt x="7" y="131"/>
                    <a:pt x="7" y="131"/>
                    <a:pt x="7" y="131"/>
                  </a:cubicBezTo>
                  <a:cubicBezTo>
                    <a:pt x="5" y="131"/>
                    <a:pt x="4" y="130"/>
                    <a:pt x="4" y="128"/>
                  </a:cubicBezTo>
                  <a:cubicBezTo>
                    <a:pt x="4" y="79"/>
                    <a:pt x="4" y="79"/>
                    <a:pt x="4" y="79"/>
                  </a:cubicBezTo>
                  <a:cubicBezTo>
                    <a:pt x="4" y="72"/>
                    <a:pt x="4" y="72"/>
                    <a:pt x="4" y="72"/>
                  </a:cubicBezTo>
                  <a:cubicBezTo>
                    <a:pt x="4" y="2"/>
                    <a:pt x="4" y="2"/>
                    <a:pt x="4" y="2"/>
                  </a:cubicBezTo>
                  <a:cubicBezTo>
                    <a:pt x="4" y="1"/>
                    <a:pt x="3" y="0"/>
                    <a:pt x="2" y="0"/>
                  </a:cubicBezTo>
                  <a:cubicBezTo>
                    <a:pt x="1" y="0"/>
                    <a:pt x="0" y="1"/>
                    <a:pt x="0" y="2"/>
                  </a:cubicBezTo>
                  <a:cubicBezTo>
                    <a:pt x="0" y="72"/>
                    <a:pt x="0" y="72"/>
                    <a:pt x="0" y="72"/>
                  </a:cubicBezTo>
                  <a:cubicBezTo>
                    <a:pt x="0" y="79"/>
                    <a:pt x="0" y="79"/>
                    <a:pt x="0" y="79"/>
                  </a:cubicBezTo>
                  <a:cubicBezTo>
                    <a:pt x="0" y="133"/>
                    <a:pt x="0" y="133"/>
                    <a:pt x="0" y="133"/>
                  </a:cubicBezTo>
                  <a:cubicBezTo>
                    <a:pt x="0" y="134"/>
                    <a:pt x="1" y="135"/>
                    <a:pt x="2" y="135"/>
                  </a:cubicBezTo>
                  <a:cubicBezTo>
                    <a:pt x="160" y="135"/>
                    <a:pt x="160" y="135"/>
                    <a:pt x="160" y="135"/>
                  </a:cubicBezTo>
                  <a:cubicBezTo>
                    <a:pt x="161" y="135"/>
                    <a:pt x="162" y="134"/>
                    <a:pt x="162" y="133"/>
                  </a:cubicBezTo>
                  <a:cubicBezTo>
                    <a:pt x="162" y="132"/>
                    <a:pt x="161" y="131"/>
                    <a:pt x="160"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0"/>
            <p:cNvSpPr>
              <a:spLocks/>
            </p:cNvSpPr>
            <p:nvPr/>
          </p:nvSpPr>
          <p:spPr bwMode="auto">
            <a:xfrm>
              <a:off x="7753351" y="927100"/>
              <a:ext cx="130175" cy="628650"/>
            </a:xfrm>
            <a:custGeom>
              <a:avLst/>
              <a:gdLst>
                <a:gd name="T0" fmla="*/ 23 w 24"/>
                <a:gd name="T1" fmla="*/ 0 h 116"/>
                <a:gd name="T2" fmla="*/ 1 w 24"/>
                <a:gd name="T3" fmla="*/ 0 h 116"/>
                <a:gd name="T4" fmla="*/ 0 w 24"/>
                <a:gd name="T5" fmla="*/ 1 h 116"/>
                <a:gd name="T6" fmla="*/ 0 w 24"/>
                <a:gd name="T7" fmla="*/ 30 h 116"/>
                <a:gd name="T8" fmla="*/ 0 w 24"/>
                <a:gd name="T9" fmla="*/ 35 h 116"/>
                <a:gd name="T10" fmla="*/ 0 w 24"/>
                <a:gd name="T11" fmla="*/ 36 h 116"/>
                <a:gd name="T12" fmla="*/ 0 w 24"/>
                <a:gd name="T13" fmla="*/ 58 h 116"/>
                <a:gd name="T14" fmla="*/ 0 w 24"/>
                <a:gd name="T15" fmla="*/ 64 h 116"/>
                <a:gd name="T16" fmla="*/ 0 w 24"/>
                <a:gd name="T17" fmla="*/ 65 h 116"/>
                <a:gd name="T18" fmla="*/ 0 w 24"/>
                <a:gd name="T19" fmla="*/ 65 h 116"/>
                <a:gd name="T20" fmla="*/ 0 w 24"/>
                <a:gd name="T21" fmla="*/ 79 h 116"/>
                <a:gd name="T22" fmla="*/ 0 w 24"/>
                <a:gd name="T23" fmla="*/ 81 h 116"/>
                <a:gd name="T24" fmla="*/ 0 w 24"/>
                <a:gd name="T25" fmla="*/ 87 h 116"/>
                <a:gd name="T26" fmla="*/ 0 w 24"/>
                <a:gd name="T27" fmla="*/ 114 h 116"/>
                <a:gd name="T28" fmla="*/ 1 w 24"/>
                <a:gd name="T29" fmla="*/ 116 h 116"/>
                <a:gd name="T30" fmla="*/ 23 w 24"/>
                <a:gd name="T31" fmla="*/ 116 h 116"/>
                <a:gd name="T32" fmla="*/ 24 w 24"/>
                <a:gd name="T33" fmla="*/ 114 h 116"/>
                <a:gd name="T34" fmla="*/ 24 w 24"/>
                <a:gd name="T35" fmla="*/ 87 h 116"/>
                <a:gd name="T36" fmla="*/ 24 w 24"/>
                <a:gd name="T37" fmla="*/ 81 h 116"/>
                <a:gd name="T38" fmla="*/ 24 w 24"/>
                <a:gd name="T39" fmla="*/ 79 h 116"/>
                <a:gd name="T40" fmla="*/ 24 w 24"/>
                <a:gd name="T41" fmla="*/ 65 h 116"/>
                <a:gd name="T42" fmla="*/ 24 w 24"/>
                <a:gd name="T43" fmla="*/ 65 h 116"/>
                <a:gd name="T44" fmla="*/ 24 w 24"/>
                <a:gd name="T45" fmla="*/ 64 h 116"/>
                <a:gd name="T46" fmla="*/ 24 w 24"/>
                <a:gd name="T47" fmla="*/ 58 h 116"/>
                <a:gd name="T48" fmla="*/ 24 w 24"/>
                <a:gd name="T49" fmla="*/ 36 h 116"/>
                <a:gd name="T50" fmla="*/ 24 w 24"/>
                <a:gd name="T51" fmla="*/ 35 h 116"/>
                <a:gd name="T52" fmla="*/ 24 w 24"/>
                <a:gd name="T53" fmla="*/ 30 h 116"/>
                <a:gd name="T54" fmla="*/ 24 w 24"/>
                <a:gd name="T55" fmla="*/ 1 h 116"/>
                <a:gd name="T56" fmla="*/ 23 w 24"/>
                <a:gd name="T5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116">
                  <a:moveTo>
                    <a:pt x="23" y="0"/>
                  </a:moveTo>
                  <a:cubicBezTo>
                    <a:pt x="1" y="0"/>
                    <a:pt x="1" y="0"/>
                    <a:pt x="1" y="0"/>
                  </a:cubicBezTo>
                  <a:cubicBezTo>
                    <a:pt x="1" y="0"/>
                    <a:pt x="0" y="0"/>
                    <a:pt x="0" y="1"/>
                  </a:cubicBezTo>
                  <a:cubicBezTo>
                    <a:pt x="0" y="30"/>
                    <a:pt x="0" y="30"/>
                    <a:pt x="0" y="30"/>
                  </a:cubicBezTo>
                  <a:cubicBezTo>
                    <a:pt x="0" y="35"/>
                    <a:pt x="0" y="35"/>
                    <a:pt x="0" y="35"/>
                  </a:cubicBezTo>
                  <a:cubicBezTo>
                    <a:pt x="0" y="36"/>
                    <a:pt x="0" y="36"/>
                    <a:pt x="0" y="36"/>
                  </a:cubicBezTo>
                  <a:cubicBezTo>
                    <a:pt x="0" y="58"/>
                    <a:pt x="0" y="58"/>
                    <a:pt x="0" y="58"/>
                  </a:cubicBezTo>
                  <a:cubicBezTo>
                    <a:pt x="0" y="64"/>
                    <a:pt x="0" y="64"/>
                    <a:pt x="0" y="64"/>
                  </a:cubicBezTo>
                  <a:cubicBezTo>
                    <a:pt x="0" y="65"/>
                    <a:pt x="0" y="65"/>
                    <a:pt x="0" y="65"/>
                  </a:cubicBezTo>
                  <a:cubicBezTo>
                    <a:pt x="0" y="65"/>
                    <a:pt x="0" y="65"/>
                    <a:pt x="0" y="65"/>
                  </a:cubicBezTo>
                  <a:cubicBezTo>
                    <a:pt x="0" y="79"/>
                    <a:pt x="0" y="79"/>
                    <a:pt x="0" y="79"/>
                  </a:cubicBezTo>
                  <a:cubicBezTo>
                    <a:pt x="0" y="81"/>
                    <a:pt x="0" y="81"/>
                    <a:pt x="0" y="81"/>
                  </a:cubicBezTo>
                  <a:cubicBezTo>
                    <a:pt x="0" y="87"/>
                    <a:pt x="0" y="87"/>
                    <a:pt x="0" y="87"/>
                  </a:cubicBezTo>
                  <a:cubicBezTo>
                    <a:pt x="0" y="114"/>
                    <a:pt x="0" y="114"/>
                    <a:pt x="0" y="114"/>
                  </a:cubicBezTo>
                  <a:cubicBezTo>
                    <a:pt x="0" y="115"/>
                    <a:pt x="1" y="116"/>
                    <a:pt x="1" y="116"/>
                  </a:cubicBezTo>
                  <a:cubicBezTo>
                    <a:pt x="23" y="116"/>
                    <a:pt x="23" y="116"/>
                    <a:pt x="23" y="116"/>
                  </a:cubicBezTo>
                  <a:cubicBezTo>
                    <a:pt x="24" y="116"/>
                    <a:pt x="24" y="115"/>
                    <a:pt x="24" y="114"/>
                  </a:cubicBezTo>
                  <a:cubicBezTo>
                    <a:pt x="24" y="87"/>
                    <a:pt x="24" y="87"/>
                    <a:pt x="24" y="87"/>
                  </a:cubicBezTo>
                  <a:cubicBezTo>
                    <a:pt x="24" y="81"/>
                    <a:pt x="24" y="81"/>
                    <a:pt x="24" y="81"/>
                  </a:cubicBezTo>
                  <a:cubicBezTo>
                    <a:pt x="24" y="79"/>
                    <a:pt x="24" y="79"/>
                    <a:pt x="24" y="79"/>
                  </a:cubicBezTo>
                  <a:cubicBezTo>
                    <a:pt x="24" y="65"/>
                    <a:pt x="24" y="65"/>
                    <a:pt x="24" y="65"/>
                  </a:cubicBezTo>
                  <a:cubicBezTo>
                    <a:pt x="24" y="65"/>
                    <a:pt x="24" y="65"/>
                    <a:pt x="24" y="65"/>
                  </a:cubicBezTo>
                  <a:cubicBezTo>
                    <a:pt x="24" y="64"/>
                    <a:pt x="24" y="64"/>
                    <a:pt x="24" y="64"/>
                  </a:cubicBezTo>
                  <a:cubicBezTo>
                    <a:pt x="24" y="58"/>
                    <a:pt x="24" y="58"/>
                    <a:pt x="24" y="58"/>
                  </a:cubicBezTo>
                  <a:cubicBezTo>
                    <a:pt x="24" y="36"/>
                    <a:pt x="24" y="36"/>
                    <a:pt x="24" y="36"/>
                  </a:cubicBezTo>
                  <a:cubicBezTo>
                    <a:pt x="24" y="35"/>
                    <a:pt x="24" y="35"/>
                    <a:pt x="24" y="35"/>
                  </a:cubicBezTo>
                  <a:cubicBezTo>
                    <a:pt x="24" y="30"/>
                    <a:pt x="24" y="30"/>
                    <a:pt x="24" y="30"/>
                  </a:cubicBezTo>
                  <a:cubicBezTo>
                    <a:pt x="24" y="1"/>
                    <a:pt x="24" y="1"/>
                    <a:pt x="24" y="1"/>
                  </a:cubicBezTo>
                  <a:cubicBezTo>
                    <a:pt x="24" y="0"/>
                    <a:pt x="24" y="0"/>
                    <a:pt x="23" y="0"/>
                  </a:cubicBezTo>
                  <a:close/>
                </a:path>
              </a:pathLst>
            </a:custGeom>
            <a:noFill/>
            <a:ln w="20638" cap="flat">
              <a:solidFill>
                <a:srgbClr val="23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494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Override1.xml><?xml version="1.0" encoding="utf-8"?>
<a:themeOverride xmlns:a="http://schemas.openxmlformats.org/drawingml/2006/main">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1885</TotalTime>
  <Words>3883</Words>
  <Application>Microsoft Office PowerPoint</Application>
  <PresentationFormat>Custom</PresentationFormat>
  <Paragraphs>469</Paragraphs>
  <Slides>23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Calibri</vt:lpstr>
      <vt:lpstr>Corbel</vt:lpstr>
      <vt:lpstr>Merriweather</vt:lpstr>
      <vt:lpstr>Museo Sans For Dell</vt:lpstr>
      <vt:lpstr>Rockwell</vt:lpstr>
      <vt:lpstr>Rockwell Extra Bold</vt:lpstr>
      <vt:lpstr>Tahoma</vt:lpstr>
      <vt:lpstr>Marketing 16x9</vt:lpstr>
      <vt:lpstr>ElecKart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Presentation to the CXOs of ElecKart</vt:lpstr>
      <vt:lpstr>PowerPoint Presentation</vt:lpstr>
      <vt:lpstr>PowerPoint Presentation</vt:lpstr>
      <vt:lpstr>Model results</vt:lpstr>
      <vt:lpstr>PowerPoint Presentation</vt:lpstr>
      <vt:lpstr>KPI elasticity for the final model for each category</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ElecKart</dc:title>
  <dc:creator>Sanjukta Dasgupta</dc:creator>
  <cp:lastModifiedBy>sanjukta</cp:lastModifiedBy>
  <cp:revision>125</cp:revision>
  <dcterms:created xsi:type="dcterms:W3CDTF">2018-03-16T18:27:14Z</dcterms:created>
  <dcterms:modified xsi:type="dcterms:W3CDTF">2018-06-25T18:37:19Z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