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Medical insurance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Sankara</a:t>
            </a:r>
            <a:r>
              <a:rPr lang="en-US" sz="2000" b="1" dirty="0" smtClean="0">
                <a:solidFill>
                  <a:schemeClr val="accent1">
                    <a:lumMod val="75000"/>
                  </a:schemeClr>
                </a:solidFill>
                <a:latin typeface="Arial" pitchFamily="34" charset="0"/>
                <a:cs typeface="Arial" pitchFamily="34" charset="0"/>
              </a:rPr>
              <a:t> Narayanan  M</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Jayaraj</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Annapackiam</a:t>
            </a:r>
            <a:r>
              <a:rPr lang="en-US" sz="2000" b="1" dirty="0" smtClean="0">
                <a:solidFill>
                  <a:schemeClr val="accent1">
                    <a:lumMod val="75000"/>
                  </a:schemeClr>
                </a:solidFill>
                <a:latin typeface="Arial" pitchFamily="34" charset="0"/>
                <a:cs typeface="Arial" pitchFamily="34" charset="0"/>
              </a:rPr>
              <a:t> CSI College of Engineering</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B.E Mechanical 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p:cNvSpPr txBox="1"/>
          <p:nvPr/>
        </p:nvSpPr>
        <p:spPr>
          <a:xfrm>
            <a:off x="648929" y="1504335"/>
            <a:ext cx="10751574" cy="1200329"/>
          </a:xfrm>
          <a:prstGeom prst="rect">
            <a:avLst/>
          </a:prstGeom>
          <a:noFill/>
        </p:spPr>
        <p:txBody>
          <a:bodyPr wrap="square" rtlCol="0">
            <a:spAutoFit/>
          </a:bodyPr>
          <a:lstStyle/>
          <a:p>
            <a:pPr algn="just"/>
            <a:r>
              <a:rPr lang="en-US" dirty="0" smtClean="0"/>
              <a:t>                                                               In conclusion, developing and deploying a medical insurance algorithm involves a systematic approach encompassing data preparation, model training, deployment, integration with frontend applications, security considerations, performance optimization, testing, and continuous monitoring. Here are the key takeaways:</a:t>
            </a:r>
          </a:p>
        </p:txBody>
      </p:sp>
      <p:sp>
        <p:nvSpPr>
          <p:cNvPr id="6" name="TextBox 5"/>
          <p:cNvSpPr txBox="1"/>
          <p:nvPr/>
        </p:nvSpPr>
        <p:spPr>
          <a:xfrm>
            <a:off x="3480620" y="2861187"/>
            <a:ext cx="6312310" cy="3365537"/>
          </a:xfrm>
          <a:prstGeom prst="rect">
            <a:avLst/>
          </a:prstGeom>
          <a:noFill/>
        </p:spPr>
        <p:txBody>
          <a:bodyPr wrap="square" rtlCol="0">
            <a:spAutoFit/>
          </a:bodyPr>
          <a:lstStyle/>
          <a:p>
            <a:pPr>
              <a:lnSpc>
                <a:spcPct val="150000"/>
              </a:lnSpc>
              <a:buFont typeface="Wingdings" pitchFamily="2" charset="2"/>
              <a:buChar char="v"/>
            </a:pPr>
            <a:r>
              <a:rPr lang="en-US" dirty="0" smtClean="0"/>
              <a:t>Data Preparation</a:t>
            </a:r>
          </a:p>
          <a:p>
            <a:pPr>
              <a:lnSpc>
                <a:spcPct val="150000"/>
              </a:lnSpc>
              <a:buFont typeface="Wingdings" pitchFamily="2" charset="2"/>
              <a:buChar char="v"/>
            </a:pPr>
            <a:r>
              <a:rPr lang="en-US" dirty="0" smtClean="0"/>
              <a:t>Model Training</a:t>
            </a:r>
          </a:p>
          <a:p>
            <a:pPr>
              <a:lnSpc>
                <a:spcPct val="150000"/>
              </a:lnSpc>
              <a:buFont typeface="Wingdings" pitchFamily="2" charset="2"/>
              <a:buChar char="v"/>
            </a:pPr>
            <a:r>
              <a:rPr lang="en-US" dirty="0" smtClean="0"/>
              <a:t>Integration with Frontend</a:t>
            </a:r>
          </a:p>
          <a:p>
            <a:pPr>
              <a:lnSpc>
                <a:spcPct val="150000"/>
              </a:lnSpc>
              <a:buFont typeface="Wingdings" pitchFamily="2" charset="2"/>
              <a:buChar char="v"/>
            </a:pPr>
            <a:r>
              <a:rPr lang="en-US" dirty="0" smtClean="0"/>
              <a:t>Security and Authentication</a:t>
            </a:r>
          </a:p>
          <a:p>
            <a:pPr>
              <a:lnSpc>
                <a:spcPct val="150000"/>
              </a:lnSpc>
              <a:buFont typeface="Wingdings" pitchFamily="2" charset="2"/>
              <a:buChar char="v"/>
            </a:pPr>
            <a:r>
              <a:rPr lang="en-US" dirty="0" smtClean="0"/>
              <a:t>Scalability and Performance Optimization</a:t>
            </a:r>
          </a:p>
          <a:p>
            <a:pPr>
              <a:lnSpc>
                <a:spcPct val="150000"/>
              </a:lnSpc>
              <a:buFont typeface="Wingdings" pitchFamily="2" charset="2"/>
              <a:buChar char="v"/>
            </a:pPr>
            <a:r>
              <a:rPr lang="en-US" dirty="0" smtClean="0"/>
              <a:t>Testing and Quality Assurance</a:t>
            </a:r>
          </a:p>
          <a:p>
            <a:pPr>
              <a:lnSpc>
                <a:spcPct val="150000"/>
              </a:lnSpc>
              <a:buFont typeface="Wingdings" pitchFamily="2" charset="2"/>
              <a:buChar char="v"/>
            </a:pPr>
            <a:r>
              <a:rPr lang="en-US" dirty="0" smtClean="0"/>
              <a:t>Continuous Monitoring and Maintenance</a:t>
            </a:r>
          </a:p>
          <a:p>
            <a:pPr>
              <a:lnSpc>
                <a:spcPct val="150000"/>
              </a:lnSpc>
              <a:buFont typeface="Wingdings" pitchFamily="2" charset="2"/>
              <a:buChar char="v"/>
            </a:pPr>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663677" y="1725561"/>
            <a:ext cx="11076039" cy="923330"/>
          </a:xfrm>
          <a:prstGeom prst="rect">
            <a:avLst/>
          </a:prstGeom>
          <a:noFill/>
        </p:spPr>
        <p:txBody>
          <a:bodyPr wrap="square" rtlCol="0">
            <a:spAutoFit/>
          </a:bodyPr>
          <a:lstStyle/>
          <a:p>
            <a:pPr algn="just"/>
            <a:r>
              <a:rPr lang="en-US" dirty="0" smtClean="0"/>
              <a:t>                                                        The future of medical insurance holds several exciting possibilities, driven by advancements in technology, data analytics, healthcare practices, and regulatory changes. Here are some potential future trends and areas of development in medical insurance:</a:t>
            </a:r>
          </a:p>
        </p:txBody>
      </p:sp>
      <p:sp>
        <p:nvSpPr>
          <p:cNvPr id="6" name="TextBox 5"/>
          <p:cNvSpPr txBox="1"/>
          <p:nvPr/>
        </p:nvSpPr>
        <p:spPr>
          <a:xfrm>
            <a:off x="4542476" y="2698960"/>
            <a:ext cx="5589639" cy="3831818"/>
          </a:xfrm>
          <a:prstGeom prst="rect">
            <a:avLst/>
          </a:prstGeom>
          <a:noFill/>
        </p:spPr>
        <p:txBody>
          <a:bodyPr wrap="square" rtlCol="0">
            <a:spAutoFit/>
          </a:bodyPr>
          <a:lstStyle/>
          <a:p>
            <a:pPr>
              <a:lnSpc>
                <a:spcPct val="150000"/>
              </a:lnSpc>
              <a:buFont typeface="Wingdings" pitchFamily="2" charset="2"/>
              <a:buChar char="v"/>
            </a:pPr>
            <a:r>
              <a:rPr lang="en-US" dirty="0" smtClean="0"/>
              <a:t>Personalized Insurance Plans</a:t>
            </a:r>
          </a:p>
          <a:p>
            <a:pPr>
              <a:lnSpc>
                <a:spcPct val="150000"/>
              </a:lnSpc>
              <a:buFont typeface="Wingdings" pitchFamily="2" charset="2"/>
              <a:buChar char="v"/>
            </a:pPr>
            <a:r>
              <a:rPr lang="en-US" dirty="0" smtClean="0"/>
              <a:t>Predictive Analytics and Risk Assessment</a:t>
            </a:r>
          </a:p>
          <a:p>
            <a:pPr>
              <a:lnSpc>
                <a:spcPct val="150000"/>
              </a:lnSpc>
              <a:buFont typeface="Wingdings" pitchFamily="2" charset="2"/>
              <a:buChar char="v"/>
            </a:pPr>
            <a:r>
              <a:rPr lang="en-US" dirty="0" smtClean="0"/>
              <a:t>Value-Based Care Models</a:t>
            </a:r>
          </a:p>
          <a:p>
            <a:pPr>
              <a:lnSpc>
                <a:spcPct val="150000"/>
              </a:lnSpc>
              <a:buFont typeface="Wingdings" pitchFamily="2" charset="2"/>
              <a:buChar char="v"/>
            </a:pPr>
            <a:r>
              <a:rPr lang="en-US" dirty="0" smtClean="0"/>
              <a:t>Telemedicine and Digital Health</a:t>
            </a:r>
          </a:p>
          <a:p>
            <a:pPr>
              <a:lnSpc>
                <a:spcPct val="150000"/>
              </a:lnSpc>
              <a:buFont typeface="Wingdings" pitchFamily="2" charset="2"/>
              <a:buChar char="v"/>
            </a:pPr>
            <a:r>
              <a:rPr lang="en-US" dirty="0" err="1" smtClean="0"/>
              <a:t>Blockchain</a:t>
            </a:r>
            <a:r>
              <a:rPr lang="en-US" dirty="0" smtClean="0"/>
              <a:t> Technology</a:t>
            </a:r>
          </a:p>
          <a:p>
            <a:pPr>
              <a:lnSpc>
                <a:spcPct val="150000"/>
              </a:lnSpc>
              <a:buFont typeface="Wingdings" pitchFamily="2" charset="2"/>
              <a:buChar char="v"/>
            </a:pPr>
            <a:r>
              <a:rPr lang="en-US" dirty="0" smtClean="0"/>
              <a:t>Behavioral Analytics and Wellness Programs</a:t>
            </a:r>
          </a:p>
          <a:p>
            <a:pPr>
              <a:lnSpc>
                <a:spcPct val="150000"/>
              </a:lnSpc>
              <a:buFont typeface="Wingdings" pitchFamily="2" charset="2"/>
              <a:buChar char="v"/>
            </a:pPr>
            <a:r>
              <a:rPr lang="en-US" dirty="0" smtClean="0"/>
              <a:t>Regulatory Changes and Compliance</a:t>
            </a:r>
          </a:p>
          <a:p>
            <a:pPr>
              <a:lnSpc>
                <a:spcPct val="150000"/>
              </a:lnSpc>
              <a:buFont typeface="Wingdings" pitchFamily="2" charset="2"/>
              <a:buChar char="v"/>
            </a:pPr>
            <a:r>
              <a:rPr lang="en-US" dirty="0" smtClean="0"/>
              <a:t>Customer Experience and Engagement</a:t>
            </a:r>
          </a:p>
          <a:p>
            <a:pPr>
              <a:lnSpc>
                <a:spcPct val="150000"/>
              </a:lnSpc>
              <a:buFont typeface="Wingdings" pitchFamily="2" charset="2"/>
              <a:buChar char="v"/>
            </a:pPr>
            <a:r>
              <a:rPr lang="en-US" dirty="0" smtClean="0"/>
              <a:t>Data Sharing and Collaboration</a:t>
            </a:r>
          </a:p>
        </p:txBody>
      </p:sp>
    </p:spTree>
    <p:extLst>
      <p:ext uri="{BB962C8B-B14F-4D97-AF65-F5344CB8AC3E}">
        <p14:creationId xmlns=""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3"/>
          <p:cNvSpPr/>
          <p:nvPr/>
        </p:nvSpPr>
        <p:spPr>
          <a:xfrm>
            <a:off x="530928" y="1233466"/>
            <a:ext cx="11253019" cy="5355312"/>
          </a:xfrm>
          <a:prstGeom prst="rect">
            <a:avLst/>
          </a:prstGeom>
        </p:spPr>
        <p:txBody>
          <a:bodyPr wrap="square">
            <a:spAutoFit/>
          </a:bodyPr>
          <a:lstStyle/>
          <a:p>
            <a:pPr>
              <a:buFont typeface="Wingdings" pitchFamily="2" charset="2"/>
              <a:buChar char="ü"/>
            </a:pPr>
            <a:r>
              <a:rPr lang="en-US" b="1" dirty="0" smtClean="0"/>
              <a:t>Healthcare and Insurance Associations</a:t>
            </a:r>
            <a:r>
              <a:rPr lang="en-US" dirty="0" smtClean="0"/>
              <a:t>:</a:t>
            </a:r>
          </a:p>
          <a:p>
            <a:pPr lvl="1">
              <a:buFont typeface="Wingdings" pitchFamily="2" charset="2"/>
              <a:buChar char="ü"/>
            </a:pPr>
            <a:r>
              <a:rPr lang="en-US" dirty="0" smtClean="0"/>
              <a:t>Check websites of healthcare and insurance associations such as the American Health Insurance Plans (AHIP), National Association of Insurance Commissioners (NAIC), and Health Information Management Systems Society (HIMSS) for resources, whitepapers, and industry insights.</a:t>
            </a:r>
          </a:p>
          <a:p>
            <a:pPr>
              <a:buFont typeface="Wingdings" pitchFamily="2" charset="2"/>
              <a:buChar char="ü"/>
            </a:pPr>
            <a:r>
              <a:rPr lang="en-US" b="1" dirty="0" smtClean="0"/>
              <a:t>Government Websites</a:t>
            </a:r>
            <a:r>
              <a:rPr lang="en-US" dirty="0" smtClean="0"/>
              <a:t>:</a:t>
            </a:r>
          </a:p>
          <a:p>
            <a:pPr lvl="1">
              <a:buFont typeface="Wingdings" pitchFamily="2" charset="2"/>
              <a:buChar char="ü"/>
            </a:pPr>
            <a:r>
              <a:rPr lang="en-US" dirty="0" smtClean="0"/>
              <a:t>Visit government websites such as the U.S. Department of Health &amp; Human Services (HHS), Centers for Disease Control and Prevention (CDC), and National Institutes of Health (NIH) for healthcare policy updates, regulatory information, and public health data relevant to medical insurance.</a:t>
            </a:r>
          </a:p>
          <a:p>
            <a:pPr>
              <a:buFont typeface="Wingdings" pitchFamily="2" charset="2"/>
              <a:buChar char="ü"/>
            </a:pPr>
            <a:r>
              <a:rPr lang="en-US" b="1" dirty="0" smtClean="0"/>
              <a:t>Insurance Companies and Providers</a:t>
            </a:r>
            <a:r>
              <a:rPr lang="en-US" dirty="0" smtClean="0"/>
              <a:t>:</a:t>
            </a:r>
          </a:p>
          <a:p>
            <a:pPr lvl="1">
              <a:buFont typeface="Wingdings" pitchFamily="2" charset="2"/>
              <a:buChar char="ü"/>
            </a:pPr>
            <a:r>
              <a:rPr lang="en-US" dirty="0" smtClean="0"/>
              <a:t>Explore websites of major insurance companies, healthcare providers, and pharmaceutical companies for industry reports, case studies, and articles on medical insurance trends, innovations, and best practices.</a:t>
            </a:r>
          </a:p>
          <a:p>
            <a:pPr>
              <a:buFont typeface="Wingdings" pitchFamily="2" charset="2"/>
              <a:buChar char="ü"/>
            </a:pPr>
            <a:r>
              <a:rPr lang="en-US" b="1" dirty="0" smtClean="0"/>
              <a:t>Healthcare Technology and Innovation</a:t>
            </a:r>
            <a:r>
              <a:rPr lang="en-US" dirty="0" smtClean="0"/>
              <a:t>:</a:t>
            </a:r>
          </a:p>
          <a:p>
            <a:pPr lvl="1">
              <a:buFont typeface="Wingdings" pitchFamily="2" charset="2"/>
              <a:buChar char="ü"/>
            </a:pPr>
            <a:r>
              <a:rPr lang="en-US" dirty="0" smtClean="0"/>
              <a:t>Look into resources from healthcare technology companies, digital health startups, and innovation hubs for insights into emerging technologies, AI applications, </a:t>
            </a:r>
            <a:r>
              <a:rPr lang="en-US" dirty="0" err="1" smtClean="0"/>
              <a:t>blockchain</a:t>
            </a:r>
            <a:r>
              <a:rPr lang="en-US" dirty="0" smtClean="0"/>
              <a:t> in healthcare, telemedicine trends, and patient engagement solutions related to medical insurance.</a:t>
            </a:r>
          </a:p>
          <a:p>
            <a:pPr>
              <a:buFont typeface="Wingdings" pitchFamily="2" charset="2"/>
              <a:buChar char="ü"/>
            </a:pPr>
            <a:r>
              <a:rPr lang="en-US" b="1" dirty="0" smtClean="0"/>
              <a:t>Financial and Business Publications</a:t>
            </a:r>
            <a:r>
              <a:rPr lang="en-US" dirty="0" smtClean="0"/>
              <a:t>:</a:t>
            </a:r>
          </a:p>
          <a:p>
            <a:pPr lvl="1">
              <a:buFont typeface="Wingdings" pitchFamily="2" charset="2"/>
              <a:buChar char="ü"/>
            </a:pPr>
            <a:r>
              <a:rPr lang="en-US" dirty="0" smtClean="0"/>
              <a:t>Consult financial and business publications such as Forbes, Bloomberg, Harvard Business Review, and McKinsey &amp; Company for articles, analyses, and thought leadership pieces on healthcare financing, insurance market trends, and industry disruptions.</a:t>
            </a: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722671" y="1843548"/>
            <a:ext cx="11105535" cy="2677656"/>
          </a:xfrm>
          <a:prstGeom prst="rect">
            <a:avLst/>
          </a:prstGeom>
          <a:noFill/>
        </p:spPr>
        <p:txBody>
          <a:bodyPr wrap="square" rtlCol="0">
            <a:spAutoFit/>
          </a:bodyPr>
          <a:lstStyle/>
          <a:p>
            <a:pPr algn="just"/>
            <a:r>
              <a:rPr lang="en-US" sz="2800" dirty="0" smtClean="0"/>
              <a:t>                                                                 An insurance company wants to better understand and predict medical insurance costs for individuals based on their demographic information, lifestyle factors, and health attributes. The company aims to develop a predictive model that can accurately estimate insurance costs for new policyholders and help in pricing policies effectively.</a:t>
            </a:r>
            <a:endParaRPr lang="en-US"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45690" y="1209368"/>
            <a:ext cx="11149781" cy="5632311"/>
          </a:xfrm>
          <a:prstGeom prst="rect">
            <a:avLst/>
          </a:prstGeom>
          <a:noFill/>
        </p:spPr>
        <p:txBody>
          <a:bodyPr wrap="square" rtlCol="0">
            <a:spAutoFit/>
          </a:bodyPr>
          <a:lstStyle/>
          <a:p>
            <a:pPr marL="342900" indent="-342900">
              <a:buFont typeface="+mj-lt"/>
              <a:buAutoNum type="arabicPeriod"/>
            </a:pPr>
            <a:r>
              <a:rPr lang="en-US" b="1" dirty="0" smtClean="0"/>
              <a:t>Data Collection</a:t>
            </a:r>
            <a:r>
              <a:rPr lang="en-US" dirty="0" smtClean="0"/>
              <a:t>:</a:t>
            </a:r>
          </a:p>
          <a:p>
            <a:pPr marL="800100" lvl="1" indent="-342900">
              <a:buFont typeface="+mj-lt"/>
              <a:buAutoNum type="arabicPeriod"/>
            </a:pPr>
            <a:r>
              <a:rPr lang="en-US" dirty="0" smtClean="0"/>
              <a:t>Gather the medical insurance dataset containing attributes such as age, sex, BMI, number of children, smoking status, region, and medical charges.</a:t>
            </a:r>
          </a:p>
          <a:p>
            <a:pPr marL="800100" lvl="1" indent="-342900">
              <a:buFont typeface="+mj-lt"/>
              <a:buAutoNum type="arabicPeriod"/>
            </a:pPr>
            <a:r>
              <a:rPr lang="en-US" dirty="0" smtClean="0"/>
              <a:t>Ensure the dataset is representative and includes a diverse range of individuals.</a:t>
            </a:r>
          </a:p>
          <a:p>
            <a:pPr marL="342900" indent="-342900">
              <a:buFont typeface="+mj-lt"/>
              <a:buAutoNum type="arabicPeriod"/>
            </a:pPr>
            <a:r>
              <a:rPr lang="en-US" b="1" dirty="0" smtClean="0"/>
              <a:t>Data Preprocessing</a:t>
            </a:r>
            <a:r>
              <a:rPr lang="en-US" dirty="0" smtClean="0"/>
              <a:t>:</a:t>
            </a:r>
          </a:p>
          <a:p>
            <a:pPr marL="800100" lvl="1" indent="-342900">
              <a:buFont typeface="+mj-lt"/>
              <a:buAutoNum type="arabicPeriod"/>
            </a:pPr>
            <a:r>
              <a:rPr lang="en-US" dirty="0" smtClean="0"/>
              <a:t>Handle missing values in the dataset, either by imputation or removal, depending on the extent of missing data.</a:t>
            </a:r>
          </a:p>
          <a:p>
            <a:pPr marL="800100" lvl="1" indent="-342900">
              <a:buFont typeface="+mj-lt"/>
              <a:buAutoNum type="arabicPeriod"/>
            </a:pPr>
            <a:r>
              <a:rPr lang="en-US" dirty="0" smtClean="0"/>
              <a:t>Encode categorical variables like sex, smoker, and region into numerical format using techniques like one-hot encoding.</a:t>
            </a:r>
          </a:p>
          <a:p>
            <a:pPr marL="800100" lvl="1" indent="-342900">
              <a:buFont typeface="+mj-lt"/>
              <a:buAutoNum type="arabicPeriod"/>
            </a:pPr>
            <a:r>
              <a:rPr lang="en-US" dirty="0" smtClean="0"/>
              <a:t>Scale numerical features such as age, BMI, and number of children to a standard range, especially if using algorithms sensitive to feature scales (e.g., gradient-based algorithms).</a:t>
            </a:r>
          </a:p>
          <a:p>
            <a:pPr marL="342900" indent="-342900">
              <a:buFont typeface="+mj-lt"/>
              <a:buAutoNum type="arabicPeriod"/>
            </a:pPr>
            <a:r>
              <a:rPr lang="en-US" b="1" dirty="0" smtClean="0"/>
              <a:t>Exploratory Data Analysis (EDA)</a:t>
            </a:r>
            <a:r>
              <a:rPr lang="en-US" dirty="0" smtClean="0"/>
              <a:t>:</a:t>
            </a:r>
          </a:p>
          <a:p>
            <a:pPr marL="800100" lvl="1" indent="-342900">
              <a:buFont typeface="+mj-lt"/>
              <a:buAutoNum type="arabicPeriod"/>
            </a:pPr>
            <a:r>
              <a:rPr lang="en-US" dirty="0" smtClean="0"/>
              <a:t>Analyze the distribution of medical charges to understand its range and variability.</a:t>
            </a:r>
          </a:p>
          <a:p>
            <a:pPr marL="800100" lvl="1" indent="-342900">
              <a:buFont typeface="+mj-lt"/>
              <a:buAutoNum type="arabicPeriod"/>
            </a:pPr>
            <a:r>
              <a:rPr lang="en-US" dirty="0" smtClean="0"/>
              <a:t>Explore correlations between features and medical charges using visualizations like scatter plots, </a:t>
            </a:r>
            <a:r>
              <a:rPr lang="en-US" dirty="0" err="1" smtClean="0"/>
              <a:t>heatmaps</a:t>
            </a:r>
            <a:r>
              <a:rPr lang="en-US" dirty="0" smtClean="0"/>
              <a:t>, and histograms.</a:t>
            </a:r>
          </a:p>
          <a:p>
            <a:pPr marL="800100" lvl="1" indent="-342900">
              <a:buFont typeface="+mj-lt"/>
              <a:buAutoNum type="arabicPeriod"/>
            </a:pPr>
            <a:r>
              <a:rPr lang="en-US" dirty="0" smtClean="0"/>
              <a:t>Identify any outliers or anomalies in the data that may need further investigation or preprocessing.</a:t>
            </a:r>
          </a:p>
          <a:p>
            <a:pPr marL="342900" indent="-342900">
              <a:buFont typeface="+mj-lt"/>
              <a:buAutoNum type="arabicPeriod"/>
            </a:pPr>
            <a:r>
              <a:rPr lang="en-US" b="1" dirty="0" smtClean="0"/>
              <a:t>Feature Engineering</a:t>
            </a:r>
            <a:r>
              <a:rPr lang="en-US" dirty="0" smtClean="0"/>
              <a:t>:</a:t>
            </a:r>
          </a:p>
          <a:p>
            <a:pPr marL="800100" lvl="1" indent="-342900">
              <a:buFont typeface="+mj-lt"/>
              <a:buAutoNum type="arabicPeriod"/>
            </a:pPr>
            <a:r>
              <a:rPr lang="en-US" dirty="0" smtClean="0"/>
              <a:t>Create new features if relevant, such as age groups (e.g., young adults, middle-aged, seniors) or BMI categories (e.g., underweight, normal weight, overweight, obese).</a:t>
            </a:r>
          </a:p>
          <a:p>
            <a:pPr marL="800100" lvl="1" indent="-342900">
              <a:buFont typeface="+mj-lt"/>
              <a:buAutoNum type="arabicPeriod"/>
            </a:pPr>
            <a:r>
              <a:rPr lang="en-US" dirty="0" smtClean="0"/>
              <a:t>Transform data as needed, such as applying log transformations to skewed features.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589935" y="1194629"/>
            <a:ext cx="11267768" cy="923330"/>
          </a:xfrm>
          <a:prstGeom prst="rect">
            <a:avLst/>
          </a:prstGeom>
          <a:noFill/>
        </p:spPr>
        <p:txBody>
          <a:bodyPr wrap="square" rtlCol="0">
            <a:spAutoFit/>
          </a:bodyPr>
          <a:lstStyle/>
          <a:p>
            <a:pPr algn="just"/>
            <a:r>
              <a:rPr lang="en-US" dirty="0" smtClean="0"/>
              <a:t>                                                                                         Building a medical insurance system involves several components, including data collection, processing, analysis, decision-making, and user interaction. Here's an approach to designing and implementing a medical insurance system:</a:t>
            </a:r>
          </a:p>
        </p:txBody>
      </p:sp>
      <p:sp>
        <p:nvSpPr>
          <p:cNvPr id="6" name="TextBox 5"/>
          <p:cNvSpPr txBox="1"/>
          <p:nvPr/>
        </p:nvSpPr>
        <p:spPr>
          <a:xfrm>
            <a:off x="4999703" y="2315497"/>
            <a:ext cx="5766620" cy="3831818"/>
          </a:xfrm>
          <a:prstGeom prst="rect">
            <a:avLst/>
          </a:prstGeom>
          <a:noFill/>
        </p:spPr>
        <p:txBody>
          <a:bodyPr wrap="square" rtlCol="0">
            <a:spAutoFit/>
          </a:bodyPr>
          <a:lstStyle/>
          <a:p>
            <a:pPr>
              <a:lnSpc>
                <a:spcPct val="150000"/>
              </a:lnSpc>
              <a:buFont typeface="Wingdings" pitchFamily="2" charset="2"/>
              <a:buChar char="v"/>
            </a:pPr>
            <a:r>
              <a:rPr lang="en-US" dirty="0" smtClean="0"/>
              <a:t>Define System Objectives</a:t>
            </a:r>
          </a:p>
          <a:p>
            <a:pPr>
              <a:lnSpc>
                <a:spcPct val="150000"/>
              </a:lnSpc>
              <a:buFont typeface="Wingdings" pitchFamily="2" charset="2"/>
              <a:buChar char="v"/>
            </a:pPr>
            <a:r>
              <a:rPr lang="en-US" dirty="0" smtClean="0"/>
              <a:t>Data Collection and Integration</a:t>
            </a:r>
          </a:p>
          <a:p>
            <a:pPr>
              <a:lnSpc>
                <a:spcPct val="150000"/>
              </a:lnSpc>
              <a:buFont typeface="Wingdings" pitchFamily="2" charset="2"/>
              <a:buChar char="v"/>
            </a:pPr>
            <a:r>
              <a:rPr lang="en-US" dirty="0" smtClean="0"/>
              <a:t>Data Preprocessing</a:t>
            </a:r>
          </a:p>
          <a:p>
            <a:pPr>
              <a:lnSpc>
                <a:spcPct val="150000"/>
              </a:lnSpc>
              <a:buFont typeface="Wingdings" pitchFamily="2" charset="2"/>
              <a:buChar char="v"/>
            </a:pPr>
            <a:r>
              <a:rPr lang="en-US" dirty="0" smtClean="0"/>
              <a:t>Data Analysis and Modeling</a:t>
            </a:r>
          </a:p>
          <a:p>
            <a:pPr>
              <a:lnSpc>
                <a:spcPct val="150000"/>
              </a:lnSpc>
              <a:buFont typeface="Wingdings" pitchFamily="2" charset="2"/>
              <a:buChar char="v"/>
            </a:pPr>
            <a:r>
              <a:rPr lang="en-US" dirty="0" smtClean="0"/>
              <a:t>Decision Support and Rule Engine</a:t>
            </a:r>
          </a:p>
          <a:p>
            <a:pPr>
              <a:lnSpc>
                <a:spcPct val="150000"/>
              </a:lnSpc>
              <a:buFont typeface="Wingdings" pitchFamily="2" charset="2"/>
              <a:buChar char="v"/>
            </a:pPr>
            <a:r>
              <a:rPr lang="en-US" dirty="0" smtClean="0"/>
              <a:t>User Interface and Interaction</a:t>
            </a:r>
          </a:p>
          <a:p>
            <a:pPr>
              <a:lnSpc>
                <a:spcPct val="150000"/>
              </a:lnSpc>
              <a:buFont typeface="Wingdings" pitchFamily="2" charset="2"/>
              <a:buChar char="v"/>
            </a:pPr>
            <a:r>
              <a:rPr lang="en-US" dirty="0" smtClean="0"/>
              <a:t>Analytics and Reporting</a:t>
            </a:r>
          </a:p>
          <a:p>
            <a:pPr>
              <a:lnSpc>
                <a:spcPct val="150000"/>
              </a:lnSpc>
              <a:buFont typeface="Wingdings" pitchFamily="2" charset="2"/>
              <a:buChar char="v"/>
            </a:pPr>
            <a:r>
              <a:rPr lang="en-US" dirty="0" smtClean="0"/>
              <a:t>Continuous Monitoring and Improvement</a:t>
            </a:r>
          </a:p>
          <a:p>
            <a:pPr>
              <a:lnSpc>
                <a:spcPct val="150000"/>
              </a:lnSpc>
              <a:buFont typeface="Wingdings" pitchFamily="2" charset="2"/>
              <a:buChar char="v"/>
            </a:pPr>
            <a:r>
              <a:rPr lang="en-US" dirty="0" smtClean="0"/>
              <a:t>Integration with External Systems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p:cNvSpPr txBox="1"/>
          <p:nvPr/>
        </p:nvSpPr>
        <p:spPr>
          <a:xfrm>
            <a:off x="619432" y="1238873"/>
            <a:ext cx="10766323" cy="923330"/>
          </a:xfrm>
          <a:prstGeom prst="rect">
            <a:avLst/>
          </a:prstGeom>
          <a:noFill/>
        </p:spPr>
        <p:txBody>
          <a:bodyPr wrap="square" rtlCol="0">
            <a:spAutoFit/>
          </a:bodyPr>
          <a:lstStyle/>
          <a:p>
            <a:pPr algn="just"/>
            <a:r>
              <a:rPr lang="en-US" dirty="0" smtClean="0"/>
              <a:t>                                                                                                                  Deploying a medical insurance algorithm involves several steps to ensure that the model is integrated into a production environment and can make accurate predictions in real-time. Here's an approach to deploying a medical insurance algorithm:</a:t>
            </a:r>
          </a:p>
        </p:txBody>
      </p:sp>
      <p:sp>
        <p:nvSpPr>
          <p:cNvPr id="6" name="TextBox 5"/>
          <p:cNvSpPr txBox="1"/>
          <p:nvPr/>
        </p:nvSpPr>
        <p:spPr>
          <a:xfrm>
            <a:off x="4085303" y="2669458"/>
            <a:ext cx="6046839" cy="3781035"/>
          </a:xfrm>
          <a:prstGeom prst="rect">
            <a:avLst/>
          </a:prstGeom>
          <a:noFill/>
        </p:spPr>
        <p:txBody>
          <a:bodyPr wrap="square" rtlCol="0">
            <a:spAutoFit/>
          </a:bodyPr>
          <a:lstStyle/>
          <a:p>
            <a:pPr>
              <a:lnSpc>
                <a:spcPct val="150000"/>
              </a:lnSpc>
              <a:buFont typeface="Wingdings" pitchFamily="2" charset="2"/>
              <a:buChar char="v"/>
            </a:pPr>
            <a:r>
              <a:rPr lang="en-US" dirty="0" smtClean="0"/>
              <a:t>Model Training and Validation</a:t>
            </a:r>
          </a:p>
          <a:p>
            <a:pPr>
              <a:lnSpc>
                <a:spcPct val="150000"/>
              </a:lnSpc>
              <a:buFont typeface="Wingdings" pitchFamily="2" charset="2"/>
              <a:buChar char="v"/>
            </a:pPr>
            <a:r>
              <a:rPr lang="en-US" dirty="0" smtClean="0"/>
              <a:t>Model Serialization</a:t>
            </a:r>
          </a:p>
          <a:p>
            <a:pPr>
              <a:lnSpc>
                <a:spcPct val="150000"/>
              </a:lnSpc>
              <a:buFont typeface="Wingdings" pitchFamily="2" charset="2"/>
              <a:buChar char="v"/>
            </a:pPr>
            <a:r>
              <a:rPr lang="en-US" dirty="0" smtClean="0"/>
              <a:t>Model Deployment Framework</a:t>
            </a:r>
          </a:p>
          <a:p>
            <a:pPr>
              <a:lnSpc>
                <a:spcPct val="150000"/>
              </a:lnSpc>
              <a:buFont typeface="Wingdings" pitchFamily="2" charset="2"/>
              <a:buChar char="v"/>
            </a:pPr>
            <a:r>
              <a:rPr lang="en-US" dirty="0" smtClean="0"/>
              <a:t>API Development</a:t>
            </a:r>
          </a:p>
          <a:p>
            <a:pPr>
              <a:lnSpc>
                <a:spcPct val="150000"/>
              </a:lnSpc>
              <a:buFont typeface="Wingdings" pitchFamily="2" charset="2"/>
              <a:buChar char="v"/>
            </a:pPr>
            <a:r>
              <a:rPr lang="en-US" dirty="0" smtClean="0"/>
              <a:t>Data Input and Output Handling</a:t>
            </a:r>
          </a:p>
          <a:p>
            <a:pPr>
              <a:lnSpc>
                <a:spcPct val="150000"/>
              </a:lnSpc>
              <a:buFont typeface="Wingdings" pitchFamily="2" charset="2"/>
              <a:buChar char="v"/>
            </a:pPr>
            <a:r>
              <a:rPr lang="en-US" dirty="0" smtClean="0"/>
              <a:t>Security and Authentication</a:t>
            </a:r>
          </a:p>
          <a:p>
            <a:pPr>
              <a:lnSpc>
                <a:spcPct val="150000"/>
              </a:lnSpc>
              <a:buFont typeface="Wingdings" pitchFamily="2" charset="2"/>
              <a:buChar char="v"/>
            </a:pPr>
            <a:r>
              <a:rPr lang="en-US" dirty="0" smtClean="0"/>
              <a:t>Scalability and Performance </a:t>
            </a:r>
          </a:p>
          <a:p>
            <a:pPr>
              <a:lnSpc>
                <a:spcPct val="150000"/>
              </a:lnSpc>
              <a:buFont typeface="Wingdings" pitchFamily="2" charset="2"/>
              <a:buChar char="v"/>
            </a:pPr>
            <a:r>
              <a:rPr lang="en-US" dirty="0" smtClean="0"/>
              <a:t>Optimization Testing and Quality Assurance</a:t>
            </a:r>
          </a:p>
          <a:p>
            <a:pPr>
              <a:lnSpc>
                <a:spcPct val="150000"/>
              </a:lnSpc>
              <a:buFont typeface="Wingdings" pitchFamily="2" charset="2"/>
              <a:buChar char="v"/>
            </a:pPr>
            <a:r>
              <a:rPr lang="en-US" dirty="0" smtClean="0"/>
              <a:t>Continuous Monitoring and Maintenance</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62).png"/>
          <p:cNvPicPr>
            <a:picLocks noChangeAspect="1"/>
          </p:cNvPicPr>
          <p:nvPr/>
        </p:nvPicPr>
        <p:blipFill>
          <a:blip r:embed="rId2"/>
          <a:stretch>
            <a:fillRect/>
          </a:stretch>
        </p:blipFill>
        <p:spPr>
          <a:xfrm>
            <a:off x="722671" y="2237187"/>
            <a:ext cx="5306903" cy="2983676"/>
          </a:xfrm>
          <a:prstGeom prst="rect">
            <a:avLst/>
          </a:prstGeom>
        </p:spPr>
      </p:pic>
      <p:pic>
        <p:nvPicPr>
          <p:cNvPr id="6" name="Picture 5" descr="Screenshot (363).png"/>
          <p:cNvPicPr>
            <a:picLocks noChangeAspect="1"/>
          </p:cNvPicPr>
          <p:nvPr/>
        </p:nvPicPr>
        <p:blipFill>
          <a:blip r:embed="rId3"/>
          <a:stretch>
            <a:fillRect/>
          </a:stretch>
        </p:blipFill>
        <p:spPr>
          <a:xfrm>
            <a:off x="6462309" y="2254452"/>
            <a:ext cx="5306903" cy="2983676"/>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64).png"/>
          <p:cNvPicPr>
            <a:picLocks noChangeAspect="1"/>
          </p:cNvPicPr>
          <p:nvPr/>
        </p:nvPicPr>
        <p:blipFill>
          <a:blip r:embed="rId2"/>
          <a:stretch>
            <a:fillRect/>
          </a:stretch>
        </p:blipFill>
        <p:spPr>
          <a:xfrm>
            <a:off x="511606" y="678422"/>
            <a:ext cx="5099982" cy="2867339"/>
          </a:xfrm>
          <a:prstGeom prst="rect">
            <a:avLst/>
          </a:prstGeom>
        </p:spPr>
      </p:pic>
      <p:pic>
        <p:nvPicPr>
          <p:cNvPr id="3" name="Picture 2" descr="Screenshot (365).png"/>
          <p:cNvPicPr>
            <a:picLocks noChangeAspect="1"/>
          </p:cNvPicPr>
          <p:nvPr/>
        </p:nvPicPr>
        <p:blipFill>
          <a:blip r:embed="rId3"/>
          <a:stretch>
            <a:fillRect/>
          </a:stretch>
        </p:blipFill>
        <p:spPr>
          <a:xfrm>
            <a:off x="6428225" y="695684"/>
            <a:ext cx="5099982" cy="2867339"/>
          </a:xfrm>
          <a:prstGeom prst="rect">
            <a:avLst/>
          </a:prstGeom>
        </p:spPr>
      </p:pic>
      <p:pic>
        <p:nvPicPr>
          <p:cNvPr id="4" name="Picture 3" descr="Screenshot (366).png"/>
          <p:cNvPicPr>
            <a:picLocks noChangeAspect="1"/>
          </p:cNvPicPr>
          <p:nvPr/>
        </p:nvPicPr>
        <p:blipFill>
          <a:blip r:embed="rId4"/>
          <a:stretch>
            <a:fillRect/>
          </a:stretch>
        </p:blipFill>
        <p:spPr>
          <a:xfrm>
            <a:off x="501890" y="3706865"/>
            <a:ext cx="5099982" cy="2867339"/>
          </a:xfrm>
          <a:prstGeom prst="rect">
            <a:avLst/>
          </a:prstGeom>
        </p:spPr>
      </p:pic>
      <p:pic>
        <p:nvPicPr>
          <p:cNvPr id="5" name="Picture 4" descr="Screenshot (367).png"/>
          <p:cNvPicPr>
            <a:picLocks noChangeAspect="1"/>
          </p:cNvPicPr>
          <p:nvPr/>
        </p:nvPicPr>
        <p:blipFill>
          <a:blip r:embed="rId5"/>
          <a:stretch>
            <a:fillRect/>
          </a:stretch>
        </p:blipFill>
        <p:spPr>
          <a:xfrm>
            <a:off x="6492251" y="3724132"/>
            <a:ext cx="5099982" cy="28673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68).png"/>
          <p:cNvPicPr>
            <a:picLocks noChangeAspect="1"/>
          </p:cNvPicPr>
          <p:nvPr/>
        </p:nvPicPr>
        <p:blipFill>
          <a:blip r:embed="rId2"/>
          <a:stretch>
            <a:fillRect/>
          </a:stretch>
        </p:blipFill>
        <p:spPr>
          <a:xfrm>
            <a:off x="1445351" y="1018720"/>
            <a:ext cx="4375355" cy="2459936"/>
          </a:xfrm>
          <a:prstGeom prst="rect">
            <a:avLst/>
          </a:prstGeom>
        </p:spPr>
      </p:pic>
      <p:pic>
        <p:nvPicPr>
          <p:cNvPr id="3" name="Picture 2" descr="Screenshot (369).png"/>
          <p:cNvPicPr>
            <a:picLocks noChangeAspect="1"/>
          </p:cNvPicPr>
          <p:nvPr/>
        </p:nvPicPr>
        <p:blipFill>
          <a:blip r:embed="rId3"/>
          <a:stretch>
            <a:fillRect/>
          </a:stretch>
        </p:blipFill>
        <p:spPr>
          <a:xfrm>
            <a:off x="7096500" y="1033468"/>
            <a:ext cx="4375355" cy="2459936"/>
          </a:xfrm>
          <a:prstGeom prst="rect">
            <a:avLst/>
          </a:prstGeom>
        </p:spPr>
      </p:pic>
      <p:pic>
        <p:nvPicPr>
          <p:cNvPr id="4" name="Picture 3" descr="Screenshot (370).png"/>
          <p:cNvPicPr>
            <a:picLocks noChangeAspect="1"/>
          </p:cNvPicPr>
          <p:nvPr/>
        </p:nvPicPr>
        <p:blipFill>
          <a:blip r:embed="rId4"/>
          <a:stretch>
            <a:fillRect/>
          </a:stretch>
        </p:blipFill>
        <p:spPr>
          <a:xfrm>
            <a:off x="1406138" y="3781990"/>
            <a:ext cx="4375355" cy="2459936"/>
          </a:xfrm>
          <a:prstGeom prst="rect">
            <a:avLst/>
          </a:prstGeom>
        </p:spPr>
      </p:pic>
      <p:pic>
        <p:nvPicPr>
          <p:cNvPr id="5" name="Picture 4" descr="Screenshot (371).png"/>
          <p:cNvPicPr>
            <a:picLocks noChangeAspect="1"/>
          </p:cNvPicPr>
          <p:nvPr/>
        </p:nvPicPr>
        <p:blipFill>
          <a:blip r:embed="rId5"/>
          <a:stretch>
            <a:fillRect/>
          </a:stretch>
        </p:blipFill>
        <p:spPr>
          <a:xfrm>
            <a:off x="7175272" y="3799254"/>
            <a:ext cx="4375355" cy="2459936"/>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826</Words>
  <Application>Microsoft Office PowerPoint</Application>
  <PresentationFormat>Custom</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Medical insurance</vt:lpstr>
      <vt:lpstr>OUTLINE</vt:lpstr>
      <vt:lpstr>Problem Statement</vt:lpstr>
      <vt:lpstr>Proposed Solution</vt:lpstr>
      <vt:lpstr>System  Approach</vt:lpstr>
      <vt:lpstr>Algorithm &amp; Deployment</vt:lpstr>
      <vt:lpstr>Result</vt:lpstr>
      <vt:lpstr>Slide 8</vt:lpstr>
      <vt:lpstr>Slide 9</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27</cp:revision>
  <dcterms:created xsi:type="dcterms:W3CDTF">2021-05-26T16:50:10Z</dcterms:created>
  <dcterms:modified xsi:type="dcterms:W3CDTF">2024-04-18T14:59:19Z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