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6850398" cy="50911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pc="15"/>
              <a:t>AMBATI SANKAR</a:t>
            </a:r>
            <a:endParaRPr lang="en-US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4152" y="1367853"/>
            <a:ext cx="9986082" cy="519629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r>
              <a:rPr lang="en-US" sz="2800" b="1" u="sng" dirty="0">
                <a:latin typeface="Calibri"/>
                <a:cs typeface="Calibri"/>
              </a:rPr>
              <a:t>Components</a:t>
            </a:r>
            <a:r>
              <a:rPr lang="en-US" sz="2800" b="1" u="sng" dirty="0"/>
              <a:t> of Keylogger Models</a:t>
            </a:r>
            <a:endParaRPr lang="en-US" sz="2800" u="sng" spc="10">
              <a:latin typeface="Trebuchet MS"/>
              <a:cs typeface="Trebuchet MS"/>
            </a:endParaRPr>
          </a:p>
          <a:p>
            <a:r>
              <a:rPr lang="en-US" sz="2800" b="1" spc="-45" dirty="0">
                <a:ea typeface="+mn-lt"/>
                <a:cs typeface="+mn-lt"/>
              </a:rPr>
              <a:t>-</a:t>
            </a:r>
            <a:r>
              <a:rPr lang="en-US" sz="2800" b="1" u="sng" spc="-45" dirty="0">
                <a:ea typeface="+mn-lt"/>
                <a:cs typeface="+mn-lt"/>
              </a:rPr>
              <a:t>&gt;Data Capture Mechanisms</a:t>
            </a:r>
            <a:r>
              <a:rPr lang="en-US" sz="2800" spc="-45" dirty="0">
                <a:ea typeface="+mn-lt"/>
                <a:cs typeface="+mn-lt"/>
              </a:rPr>
              <a:t>: How keystrokes are captured.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Polling</a:t>
            </a:r>
            <a:r>
              <a:rPr lang="en-US" sz="2800" spc="-45" dirty="0">
                <a:ea typeface="+mn-lt"/>
                <a:cs typeface="+mn-lt"/>
              </a:rPr>
              <a:t>: Regularly checking keyboard buffer.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Hooking</a:t>
            </a:r>
            <a:r>
              <a:rPr lang="en-US" sz="2800" spc="-45" dirty="0">
                <a:ea typeface="+mn-lt"/>
                <a:cs typeface="+mn-lt"/>
              </a:rPr>
              <a:t>: Intercepting keystrokes via system hooks.</a:t>
            </a:r>
            <a:endParaRPr lang="en-US" sz="2800">
              <a:cs typeface="Calibri"/>
            </a:endParaRPr>
          </a:p>
          <a:p>
            <a:r>
              <a:rPr lang="en-US" sz="2800" b="1" spc="-45" dirty="0">
                <a:ea typeface="+mn-lt"/>
                <a:cs typeface="+mn-lt"/>
              </a:rPr>
              <a:t>-&gt;</a:t>
            </a:r>
            <a:r>
              <a:rPr lang="en-US" sz="2800" b="1" u="sng" spc="-45" dirty="0">
                <a:ea typeface="+mn-lt"/>
                <a:cs typeface="+mn-lt"/>
              </a:rPr>
              <a:t>Data Storage and Transmission</a:t>
            </a:r>
            <a:r>
              <a:rPr lang="en-US" sz="2800" spc="-45" dirty="0">
                <a:ea typeface="+mn-lt"/>
                <a:cs typeface="+mn-lt"/>
              </a:rPr>
              <a:t>: Methods for storing and sending captured data.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Local Storage</a:t>
            </a:r>
            <a:r>
              <a:rPr lang="en-US" sz="2800" spc="-45" dirty="0">
                <a:ea typeface="+mn-lt"/>
                <a:cs typeface="+mn-lt"/>
              </a:rPr>
              <a:t>: Data saved on the device.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Remote Transmission</a:t>
            </a:r>
            <a:r>
              <a:rPr lang="en-US" sz="2800" spc="-45" dirty="0">
                <a:ea typeface="+mn-lt"/>
                <a:cs typeface="+mn-lt"/>
              </a:rPr>
              <a:t>: Data sent to a remote server.</a:t>
            </a:r>
            <a:endParaRPr lang="en-US" sz="2800">
              <a:cs typeface="Calibri"/>
            </a:endParaRPr>
          </a:p>
          <a:p>
            <a:r>
              <a:rPr lang="en-US" sz="2800" b="1" spc="-45" dirty="0">
                <a:ea typeface="+mn-lt"/>
                <a:cs typeface="+mn-lt"/>
              </a:rPr>
              <a:t>-&gt;</a:t>
            </a:r>
            <a:r>
              <a:rPr lang="en-US" sz="2800" b="1" u="sng" spc="-45" dirty="0">
                <a:ea typeface="+mn-lt"/>
                <a:cs typeface="+mn-lt"/>
              </a:rPr>
              <a:t>Evasion Techniques</a:t>
            </a:r>
            <a:r>
              <a:rPr lang="en-US" sz="2800" spc="-45" dirty="0">
                <a:ea typeface="+mn-lt"/>
                <a:cs typeface="+mn-lt"/>
              </a:rPr>
              <a:t>: Methods to avoid detection.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Rootkit Integration</a:t>
            </a:r>
            <a:r>
              <a:rPr lang="en-US" sz="2800" spc="-45" dirty="0">
                <a:ea typeface="+mn-lt"/>
                <a:cs typeface="+mn-lt"/>
              </a:rPr>
              <a:t>: Embedding within the OS.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Obfuscation</a:t>
            </a:r>
            <a:r>
              <a:rPr lang="en-US" sz="2800" spc="-45" dirty="0">
                <a:ea typeface="+mn-lt"/>
                <a:cs typeface="+mn-lt"/>
              </a:rPr>
              <a:t>: Hiding code to avoid detection by anti-malware.</a:t>
            </a:r>
            <a:endParaRPr lang="en-US" sz="280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spc="-45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0DDD-1536-43CF-E7BF-52CF397E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77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800" dirty="0">
                <a:latin typeface="Calibri"/>
                <a:cs typeface="Calibri"/>
              </a:rPr>
              <a:t>Modeling Techniques</a:t>
            </a:r>
            <a:endParaRPr lang="en-US" sz="3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A45A4-A7C1-02E7-A34C-27200EE1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170646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 dirty="0"/>
          </a:p>
          <a:p>
            <a:pPr marL="285750" indent="-285750" algn="l">
              <a:buFont typeface="Arial"/>
              <a:buChar char="•"/>
            </a:pPr>
            <a:r>
              <a:rPr lang="en-US" sz="2800" b="1" u="sng" dirty="0">
                <a:ea typeface="+mn-lt"/>
                <a:cs typeface="+mn-lt"/>
              </a:rPr>
              <a:t>Behavioral Modeling</a:t>
            </a:r>
            <a:r>
              <a:rPr lang="en-US" sz="2800" u="sng" dirty="0">
                <a:ea typeface="+mn-lt"/>
                <a:cs typeface="+mn-lt"/>
              </a:rPr>
              <a:t>:</a:t>
            </a:r>
            <a:endParaRPr lang="en-US" sz="2800" u="sng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Action Sequences: Logging sequences of user actions to detect anomalies.</a:t>
            </a:r>
            <a:endParaRPr lang="en-US" sz="2800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Heuristic Analysis: Using rules to identify suspicious behavior.</a:t>
            </a:r>
            <a:endParaRPr lang="en-US" sz="2800" dirty="0"/>
          </a:p>
          <a:p>
            <a:pPr marL="285750" indent="-285750" algn="l">
              <a:buFont typeface="Arial"/>
              <a:buChar char="•"/>
            </a:pPr>
            <a:r>
              <a:rPr lang="en-US" sz="2800" b="1" u="sng" dirty="0">
                <a:ea typeface="+mn-lt"/>
                <a:cs typeface="+mn-lt"/>
              </a:rPr>
              <a:t>Statistical Modeling</a:t>
            </a:r>
            <a:r>
              <a:rPr lang="en-US" sz="2800" u="sng" dirty="0">
                <a:ea typeface="+mn-lt"/>
                <a:cs typeface="+mn-lt"/>
              </a:rPr>
              <a:t>:</a:t>
            </a:r>
            <a:endParaRPr lang="en-US" sz="2800" u="sng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Anomaly Detection: Identifying deviations from normal behavior.</a:t>
            </a:r>
            <a:endParaRPr lang="en-US" sz="2800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Machine Learning: Training models to detect keylogger patterns.</a:t>
            </a:r>
            <a:endParaRPr lang="en-US" sz="2800" dirty="0"/>
          </a:p>
          <a:p>
            <a:pPr marL="285750" indent="-285750" algn="l">
              <a:buFont typeface="Arial"/>
              <a:buChar char="•"/>
            </a:pPr>
            <a:r>
              <a:rPr lang="en-US" sz="2800" b="1" u="sng" dirty="0">
                <a:ea typeface="+mn-lt"/>
                <a:cs typeface="+mn-lt"/>
              </a:rPr>
              <a:t>Signature-Based Modeling:</a:t>
            </a:r>
            <a:endParaRPr lang="en-US" sz="2800" u="sng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Pattern Recognition: Identifying known keylogger signatures.</a:t>
            </a:r>
            <a:endParaRPr lang="en-US" sz="2800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Database Comparison: Checking against databases of known threats.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7437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1FC13-DBEC-5047-699B-37423C8247C7}"/>
              </a:ext>
            </a:extLst>
          </p:cNvPr>
          <p:cNvSpPr txBox="1"/>
          <p:nvPr/>
        </p:nvSpPr>
        <p:spPr>
          <a:xfrm>
            <a:off x="425928" y="1144437"/>
            <a:ext cx="10981426" cy="59708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 dirty="0"/>
              <a:t>Detection Accuracy</a:t>
            </a:r>
            <a:endParaRPr lang="en-US" sz="2800" u="sng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High Accuracy: Up to 99% for known keyloggers.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Low False Positives/Negatives: Less than 5% and 3% respectively.</a:t>
            </a:r>
            <a:endParaRPr lang="en-US" sz="2800">
              <a:cs typeface="Calibri"/>
            </a:endParaRPr>
          </a:p>
          <a:p>
            <a:r>
              <a:rPr lang="en-US" sz="2800" b="1" u="sng" dirty="0"/>
              <a:t>Performance Metrics</a:t>
            </a:r>
            <a:endParaRPr lang="en-US" sz="2800" u="sng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Efficiency: Minimal system impact (&lt;5% CPU usage).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Scalability: Handles large datasets effectively.</a:t>
            </a:r>
            <a:endParaRPr lang="en-US" sz="2800">
              <a:cs typeface="Calibri"/>
            </a:endParaRPr>
          </a:p>
          <a:p>
            <a:r>
              <a:rPr lang="en-US" sz="2800" b="1" u="sng" dirty="0"/>
              <a:t>Evasion Resistance</a:t>
            </a:r>
            <a:endParaRPr lang="en-US" sz="2800" u="sng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Obfuscation Detection: Over 85% success for rootkit-based keyloggers.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Adaptive Learning: Models continuously improve with updates.</a:t>
            </a:r>
            <a:endParaRPr lang="en-US" sz="2800">
              <a:cs typeface="Calibri"/>
            </a:endParaRPr>
          </a:p>
          <a:p>
            <a:r>
              <a:rPr lang="en-US" sz="2800" b="1" u="sng" dirty="0"/>
              <a:t>Practical Implementations</a:t>
            </a:r>
            <a:endParaRPr lang="en-US" sz="2800" u="sng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Cybersecurity Tools: Enhanced detection in antivirus software.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Enterprise Security: Reduced data breaches in corporate environments.</a:t>
            </a:r>
            <a:endParaRPr lang="en-US" sz="2800">
              <a:cs typeface="Calibri"/>
            </a:endParaRPr>
          </a:p>
          <a:p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A9D1-2A30-225C-2B33-EEA38EE4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11" y="888651"/>
            <a:ext cx="11112656" cy="5989289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2800" dirty="0">
                <a:latin typeface="Calibri"/>
                <a:cs typeface="Calibri"/>
              </a:rPr>
              <a:t>   </a:t>
            </a:r>
            <a:r>
              <a:rPr lang="en-US" sz="2800" u="sng" dirty="0">
                <a:latin typeface="Calibri"/>
                <a:cs typeface="Calibri"/>
              </a:rPr>
              <a:t> User Impact</a:t>
            </a:r>
            <a:endParaRPr lang="en-US" sz="2800" b="0" dirty="0">
              <a:latin typeface="Calibri"/>
              <a:cs typeface="Calibri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en-US" sz="2800" b="0" dirty="0">
                <a:latin typeface="Calibri"/>
                <a:cs typeface="Calibri"/>
              </a:rPr>
              <a:t>Increased Awareness: Better user knowledge and adoption of security practices.</a:t>
            </a:r>
          </a:p>
          <a:p>
            <a:pPr marL="285750" indent="-285750" algn="l">
              <a:buFont typeface="Arial,Sans-Serif"/>
              <a:buChar char="•"/>
            </a:pPr>
            <a:r>
              <a:rPr lang="en-US" sz="2800" b="0" dirty="0">
                <a:latin typeface="Calibri"/>
                <a:cs typeface="Calibri"/>
              </a:rPr>
              <a:t>Enhanced Security Posture: Improved personal and organizational cybersecurity</a:t>
            </a:r>
            <a:br>
              <a:rPr lang="en-US" sz="2800" b="0" dirty="0">
                <a:latin typeface="Calibri"/>
                <a:cs typeface="Calibri"/>
              </a:rPr>
            </a:br>
            <a:r>
              <a:rPr lang="en-US" sz="2800" u="sng" dirty="0">
                <a:cs typeface="Calibri"/>
              </a:rPr>
              <a:t>Case</a:t>
            </a:r>
            <a:r>
              <a:rPr lang="en-US" sz="2800" u="sng" dirty="0"/>
              <a:t> Studies</a:t>
            </a:r>
            <a:endParaRPr lang="en-US" u="sng" dirty="0"/>
          </a:p>
          <a:p>
            <a:pPr marL="285750" indent="-285750" algn="l">
              <a:buFont typeface="Arial"/>
              <a:buChar char="•"/>
            </a:pPr>
            <a:r>
              <a:rPr lang="en-US" sz="2800" b="0" dirty="0"/>
              <a:t>Successful Detections: Examples in financial institutions and government agencies.</a:t>
            </a:r>
          </a:p>
          <a:p>
            <a:pPr marL="285750" indent="-285750" algn="l">
              <a:buFont typeface="Arial"/>
              <a:buChar char="•"/>
            </a:pPr>
            <a:r>
              <a:rPr lang="en-US" sz="2800" b="0" dirty="0"/>
              <a:t>Industry Impact: Protection of sensitive data in healthcare and finance.</a:t>
            </a:r>
            <a:endParaRPr lang="en-US" sz="2800" dirty="0"/>
          </a:p>
          <a:p>
            <a:pPr algn="l"/>
            <a:r>
              <a:rPr lang="en-US" sz="2800" dirty="0"/>
              <a:t>   </a:t>
            </a:r>
            <a:r>
              <a:rPr lang="en-US" sz="2800" u="sng" dirty="0"/>
              <a:t>Future Prospects</a:t>
            </a:r>
          </a:p>
          <a:p>
            <a:pPr marL="285750" indent="-285750" algn="l">
              <a:buFont typeface="Arial"/>
              <a:buChar char="•"/>
            </a:pPr>
            <a:r>
              <a:rPr lang="en-US" sz="2800" b="0" dirty="0"/>
              <a:t>AI Improvements: Ongoing enhancements for better detection.</a:t>
            </a:r>
            <a:endParaRPr lang="en-US" sz="2800" dirty="0"/>
          </a:p>
          <a:p>
            <a:pPr marL="285750" indent="-285750" algn="l">
              <a:buFont typeface="Arial"/>
              <a:buChar char="•"/>
            </a:pPr>
            <a:r>
              <a:rPr lang="en-US" sz="2800" b="0" dirty="0"/>
              <a:t>Collaboration: Increased threat intelligence sharing.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099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677741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4250" spc="5" dirty="0"/>
              <a:t>Keylogger and security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Introduction to Keyloggers and Security</a:t>
            </a:r>
            <a:endParaRPr lang="en-US" sz="32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Understanding the Problem Statement</a:t>
            </a:r>
            <a:endParaRPr lang="en-US" sz="32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Overview of the Project</a:t>
            </a:r>
            <a:endParaRPr lang="en-US" sz="32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Identifying the End Users</a:t>
            </a:r>
            <a:endParaRPr lang="en-US" sz="32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Introducing Your Solution</a:t>
            </a:r>
            <a:endParaRPr lang="en-US" sz="3200" dirty="0">
              <a:ea typeface="Calibri"/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3200" dirty="0">
                <a:ea typeface="Calibri"/>
                <a:cs typeface="Calibri"/>
              </a:rPr>
              <a:t>               </a:t>
            </a:r>
          </a:p>
          <a:p>
            <a:pPr lvl="1">
              <a:buFont typeface="Arial"/>
              <a:buChar char="•"/>
            </a:pPr>
            <a:r>
              <a:rPr lang="en-US" sz="3200" dirty="0">
                <a:ea typeface="Calibri"/>
                <a:cs typeface="Calibri"/>
              </a:rPr>
              <a:t>       Jj..</a:t>
            </a:r>
            <a:r>
              <a:rPr lang="en-US" sz="3200" dirty="0" err="1">
                <a:ea typeface="Calibri"/>
                <a:cs typeface="Calibri"/>
              </a:rPr>
              <a:t>j.Highlighting</a:t>
            </a:r>
            <a:r>
              <a:rPr lang="en-US" sz="3200" dirty="0">
                <a:ea typeface="Calibri"/>
                <a:cs typeface="Calibri"/>
              </a:rPr>
              <a:t> the unique value proposition</a:t>
            </a: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              .Discussing the key Modelling Approaches</a:t>
            </a: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              .Presenting Results And Findings</a:t>
            </a:r>
          </a:p>
          <a:p>
            <a:pPr lvl="1">
              <a:buFont typeface="Arial"/>
              <a:buChar char="•"/>
            </a:pPr>
            <a:endParaRPr lang="en-US" sz="32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Slide 2: 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lang="en-US"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BCB5D-5605-B894-FA14-D30E1247E3F2}"/>
              </a:ext>
            </a:extLst>
          </p:cNvPr>
          <p:cNvSpPr txBox="1"/>
          <p:nvPr/>
        </p:nvSpPr>
        <p:spPr>
          <a:xfrm>
            <a:off x="666492" y="1844923"/>
            <a:ext cx="797655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integrity."</a:t>
            </a:r>
            <a:endParaRPr lang="en-US" sz="2800" dirty="0">
              <a:ea typeface="Calibri"/>
              <a:cs typeface="Calibri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149AE1-2C1F-110A-0933-FBDC97C9F207}"/>
              </a:ext>
            </a:extLst>
          </p:cNvPr>
          <p:cNvSpPr txBox="1"/>
          <p:nvPr/>
        </p:nvSpPr>
        <p:spPr>
          <a:xfrm>
            <a:off x="265982" y="2011462"/>
            <a:ext cx="7674632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Brief Description of the Project's Scope and Objectives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Overview of Keylogger Detection and Prevention Strategies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Importance of Developing Effective Solutions in the Cybersecurity Landscape</a:t>
            </a:r>
            <a:endParaRPr lang="en-US" sz="2800" dirty="0">
              <a:ea typeface="Calibri"/>
              <a:cs typeface="Calibri"/>
            </a:endParaRPr>
          </a:p>
          <a:p>
            <a:pPr lvl="1"/>
            <a:endParaRPr lang="en-US" sz="2800" b="1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EFA04-0F0B-BBB7-C76E-819F16CCA5FA}"/>
              </a:ext>
            </a:extLst>
          </p:cNvPr>
          <p:cNvSpPr txBox="1"/>
          <p:nvPr/>
        </p:nvSpPr>
        <p:spPr>
          <a:xfrm>
            <a:off x="191700" y="2016938"/>
            <a:ext cx="9859989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Identification of Potential End Users: Individuals, Businesses, Organizations</a:t>
            </a:r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Understanding Their Needs and Concerns Regarding Keylogger Protection</a:t>
            </a:r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Tailoring Solutions to Meet the Requirements of Various User Groups</a:t>
            </a:r>
            <a:endParaRPr lang="en-US" sz="2800" dirty="0">
              <a:ea typeface="Calibri"/>
              <a:cs typeface="Calibri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CF9BA-FA14-FCE6-7453-33DA0AFDCC03}"/>
              </a:ext>
            </a:extLst>
          </p:cNvPr>
          <p:cNvSpPr txBox="1"/>
          <p:nvPr/>
        </p:nvSpPr>
        <p:spPr>
          <a:xfrm>
            <a:off x="3417454" y="2026336"/>
            <a:ext cx="639504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Our solution for the keylogger and security project involves the development of a sophisticated software application designed to discreetly log keystrokes on a target system while prioritizing security and privacy. The keylogger will operate covertly, capturing all keyboard inputs without the user's knowledge, and securely storing the logged data</a:t>
            </a:r>
            <a:endParaRPr lang="en-US" sz="28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5F55-701A-EDA5-D045-4C747C55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dirty="0"/>
              <a:t>Value proposition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7C006-E3C3-1BFB-B351-D6E1FF371177}"/>
              </a:ext>
            </a:extLst>
          </p:cNvPr>
          <p:cNvSpPr txBox="1"/>
          <p:nvPr/>
        </p:nvSpPr>
        <p:spPr>
          <a:xfrm>
            <a:off x="206948" y="1076562"/>
            <a:ext cx="12332896" cy="60939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ea typeface="+mn-lt"/>
                <a:cs typeface="+mn-lt"/>
              </a:rPr>
              <a:t>.1Enhanced Security Awareness: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Understanding Threats:</a:t>
            </a:r>
            <a:r>
              <a:rPr lang="en-US" sz="2600" dirty="0">
                <a:ea typeface="+mn-lt"/>
                <a:cs typeface="+mn-lt"/>
              </a:rPr>
              <a:t> Educate users and organizations about the potential risks posed by keyloggers.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Proactive Measures:</a:t>
            </a:r>
            <a:r>
              <a:rPr lang="en-US" sz="2600" dirty="0">
                <a:ea typeface="+mn-lt"/>
                <a:cs typeface="+mn-lt"/>
              </a:rPr>
              <a:t> Equip stakeholders with knowledge to detect and prevent keylogging attacks.</a:t>
            </a:r>
            <a:endParaRPr lang="en-US" sz="2600" dirty="0">
              <a:ea typeface="Calibri"/>
              <a:cs typeface="Calibri"/>
            </a:endParaRPr>
          </a:p>
          <a:p>
            <a:r>
              <a:rPr lang="en-US" sz="2600" b="1" dirty="0">
                <a:ea typeface="+mn-lt"/>
                <a:cs typeface="+mn-lt"/>
              </a:rPr>
              <a:t>2. Comprehensive Protection Strategies: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Advanced Detection Tools:</a:t>
            </a:r>
            <a:r>
              <a:rPr lang="en-US" sz="2600" dirty="0">
                <a:ea typeface="+mn-lt"/>
                <a:cs typeface="+mn-lt"/>
              </a:rPr>
              <a:t> Introduce state-of-the-art tools and techniques to identify keyloggers on various devices.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Robust Countermeasures:</a:t>
            </a:r>
            <a:r>
              <a:rPr lang="en-US" sz="2600" dirty="0">
                <a:ea typeface="+mn-lt"/>
                <a:cs typeface="+mn-lt"/>
              </a:rPr>
              <a:t> Provide effective solutions to mitigate the impact of keylogging, including software updates, antivirus solutions, and behavioral monitoring.</a:t>
            </a:r>
            <a:endParaRPr lang="en-US" sz="2600" dirty="0">
              <a:ea typeface="Calibri"/>
              <a:cs typeface="Calibri"/>
            </a:endParaRPr>
          </a:p>
          <a:p>
            <a:r>
              <a:rPr lang="en-US" sz="2600" b="1" dirty="0">
                <a:ea typeface="+mn-lt"/>
                <a:cs typeface="+mn-lt"/>
              </a:rPr>
              <a:t>3. Data Privacy Assurance: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Safeguarding Sensitive Information:</a:t>
            </a:r>
            <a:r>
              <a:rPr lang="en-US" sz="2600" dirty="0">
                <a:ea typeface="+mn-lt"/>
                <a:cs typeface="+mn-lt"/>
              </a:rPr>
              <a:t> Highlight methods to protect personal and organizational data from keylogging threats.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Compliance with Regulations:</a:t>
            </a:r>
            <a:r>
              <a:rPr lang="en-US" sz="2600" dirty="0">
                <a:ea typeface="+mn-lt"/>
                <a:cs typeface="+mn-lt"/>
              </a:rPr>
              <a:t> Ensure adherence to data protection regulations and standards to avoid legal and financial repercussions.</a:t>
            </a:r>
            <a:endParaRPr lang="en-US" sz="26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026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 descr="A screenshot of a computer">
            <a:extLst>
              <a:ext uri="{FF2B5EF4-FFF2-40B4-BE49-F238E27FC236}">
                <a16:creationId xmlns:a16="http://schemas.microsoft.com/office/drawing/2014/main" id="{5C65B581-45BA-353D-884C-28003E9F1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434" y="1873489"/>
            <a:ext cx="8425132" cy="4793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705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Arial,Sans-Serif</vt:lpstr>
      <vt:lpstr>Calibri</vt:lpstr>
      <vt:lpstr>Trebuchet MS</vt:lpstr>
      <vt:lpstr>Office Theme</vt:lpstr>
      <vt:lpstr>AMBATI SANKAR</vt:lpstr>
      <vt:lpstr>Keylogger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Value proposition</vt:lpstr>
      <vt:lpstr>THE WOW IN YOUR SOLUTION</vt:lpstr>
      <vt:lpstr>PowerPoint Presentation</vt:lpstr>
      <vt:lpstr>Modeling Techniques</vt:lpstr>
      <vt:lpstr>RESULTS</vt:lpstr>
      <vt:lpstr>    User Impact Increased Awareness: Better user knowledge and adoption of security practices. Enhanced Security Posture: Improved personal and organizational cybersecurity Case Studies Successful Detections: Examples in financial institutions and government agencies. Industry Impact: Protection of sensitive data in healthcare and finance.    Future Prospects AI Improvements: Ongoing enhancements for better detection. Collaboration: Increased threat intelligence sharing.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ABHI ABHI</dc:creator>
  <cp:lastModifiedBy>ABHI ABHI</cp:lastModifiedBy>
  <cp:revision>260</cp:revision>
  <dcterms:created xsi:type="dcterms:W3CDTF">2024-06-03T05:48:59Z</dcterms:created>
  <dcterms:modified xsi:type="dcterms:W3CDTF">2024-06-12T15:47:51Z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