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2" r:id="rId2"/>
    <p:sldId id="291" r:id="rId3"/>
    <p:sldId id="290" r:id="rId4"/>
    <p:sldId id="293" r:id="rId5"/>
    <p:sldId id="299" r:id="rId6"/>
    <p:sldId id="294" r:id="rId7"/>
    <p:sldId id="295" r:id="rId8"/>
    <p:sldId id="296" r:id="rId9"/>
    <p:sldId id="300" r:id="rId10"/>
    <p:sldId id="297" r:id="rId11"/>
    <p:sldId id="298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vance" id="{51DC1B21-230E-47E1-9FAE-D82977FCC32B}">
          <p14:sldIdLst>
            <p14:sldId id="292"/>
            <p14:sldId id="291"/>
            <p14:sldId id="290"/>
            <p14:sldId id="293"/>
            <p14:sldId id="299"/>
            <p14:sldId id="294"/>
            <p14:sldId id="295"/>
            <p14:sldId id="296"/>
            <p14:sldId id="300"/>
            <p14:sldId id="297"/>
            <p14:sldId id="29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00FF"/>
    <a:srgbClr val="185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4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76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5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7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6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9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5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3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049541-C29B-44BA-91E9-4EC937AF1C5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C48A-5FF8-4315-B4D2-9A6A4659A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05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307BD-F751-02B4-B05D-BAA7924C9AF0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err="1"/>
              <a:t>Analyzing</a:t>
            </a:r>
            <a:r>
              <a:rPr lang="en-IN" sz="3000" dirty="0"/>
              <a:t> Amazon Sales data</a:t>
            </a:r>
          </a:p>
          <a:p>
            <a:pPr algn="ctr"/>
            <a:endParaRPr lang="en-IN" sz="3000" dirty="0"/>
          </a:p>
          <a:p>
            <a:pPr algn="ctr"/>
            <a:endParaRPr lang="en-IN" sz="3000" dirty="0"/>
          </a:p>
          <a:p>
            <a:pPr algn="ctr"/>
            <a:endParaRPr lang="en-IN" sz="3000" dirty="0"/>
          </a:p>
          <a:p>
            <a:pPr algn="ctr"/>
            <a:endParaRPr lang="en-IN" sz="3000" dirty="0"/>
          </a:p>
          <a:p>
            <a:pPr algn="ctr"/>
            <a:endParaRPr lang="en-IN" sz="3000" dirty="0"/>
          </a:p>
          <a:p>
            <a:pPr algn="ctr"/>
            <a:endParaRPr lang="en-IN" sz="3000" dirty="0"/>
          </a:p>
          <a:p>
            <a:r>
              <a:rPr lang="en-US" b="1" dirty="0"/>
              <a:t>Problem Statement:</a:t>
            </a:r>
          </a:p>
          <a:p>
            <a:endParaRPr lang="en-US" b="1" dirty="0"/>
          </a:p>
          <a:p>
            <a:r>
              <a:rPr lang="en-US" dirty="0"/>
              <a:t>	Sales management has gained importance to meet increasing competition and the need</a:t>
            </a:r>
          </a:p>
          <a:p>
            <a:r>
              <a:rPr lang="en-US" dirty="0"/>
              <a:t>	for improved methods of distribution to reduce cost and to increase profits. Sales</a:t>
            </a:r>
          </a:p>
          <a:p>
            <a:r>
              <a:rPr lang="en-US" dirty="0"/>
              <a:t>	management today is the most important function in a commercial and business</a:t>
            </a:r>
          </a:p>
          <a:p>
            <a:r>
              <a:rPr lang="en-US" dirty="0"/>
              <a:t>	enterprise.</a:t>
            </a:r>
          </a:p>
          <a:p>
            <a:endParaRPr lang="en-US" dirty="0"/>
          </a:p>
          <a:p>
            <a:r>
              <a:rPr lang="en-US" dirty="0"/>
              <a:t>	Do ETL : Extract-Transform-Load some Amazon dataset and find for me</a:t>
            </a:r>
          </a:p>
          <a:p>
            <a:r>
              <a:rPr lang="en-US" dirty="0"/>
              <a:t>	Sales-trend -&gt; month wise , year wise , </a:t>
            </a:r>
            <a:r>
              <a:rPr lang="en-US" dirty="0" err="1"/>
              <a:t>yearly_month</a:t>
            </a:r>
            <a:r>
              <a:rPr lang="en-US" dirty="0"/>
              <a:t> wise</a:t>
            </a:r>
          </a:p>
          <a:p>
            <a:r>
              <a:rPr lang="en-US" dirty="0"/>
              <a:t>	Find key metrics and factors and show the meaningful relationships between attributes.</a:t>
            </a:r>
          </a:p>
          <a:p>
            <a:r>
              <a:rPr lang="en-US" dirty="0"/>
              <a:t>	Do your own research and come up with your findings.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69FF21-37F8-6F30-8C1E-B3D1D0B6A99E}"/>
              </a:ext>
            </a:extLst>
          </p:cNvPr>
          <p:cNvGraphicFramePr>
            <a:graphicFrameLocks noGrp="1"/>
          </p:cNvGraphicFramePr>
          <p:nvPr/>
        </p:nvGraphicFramePr>
        <p:xfrm>
          <a:off x="2970500" y="1042396"/>
          <a:ext cx="6251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959">
                  <a:extLst>
                    <a:ext uri="{9D8B030D-6E8A-4147-A177-3AD203B41FA5}">
                      <a16:colId xmlns:a16="http://schemas.microsoft.com/office/drawing/2014/main" val="1809519806"/>
                    </a:ext>
                  </a:extLst>
                </a:gridCol>
                <a:gridCol w="3785041">
                  <a:extLst>
                    <a:ext uri="{9D8B030D-6E8A-4147-A177-3AD203B41FA5}">
                      <a16:colId xmlns:a16="http://schemas.microsoft.com/office/drawing/2014/main" val="127147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Analyzing Amazon Sales data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7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Business Intelligence</a:t>
                      </a:r>
                    </a:p>
                    <a:p>
                      <a:pPr algn="ctr"/>
                      <a:r>
                        <a:rPr lang="en-US" sz="1800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1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E-commerce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14477"/>
                  </a:ext>
                </a:extLst>
              </a:tr>
              <a:tr h="4532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Project Difficulties level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Advanced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0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8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0D169-CF14-0165-4982-339012C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19E74-C43C-EF83-C3B2-B2878244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9" y="596604"/>
            <a:ext cx="9377082" cy="5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9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8FC7-7996-2D79-0441-EE9CEFBFF7C0}"/>
              </a:ext>
            </a:extLst>
          </p:cNvPr>
          <p:cNvSpPr txBox="1"/>
          <p:nvPr/>
        </p:nvSpPr>
        <p:spPr>
          <a:xfrm>
            <a:off x="2680447" y="2584249"/>
            <a:ext cx="6831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FF0000"/>
                </a:solidFill>
                <a:highlight>
                  <a:srgbClr val="C0C0C0"/>
                </a:highlight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39733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2D3FE3A-4E22-0C60-427C-B46566C0C3C4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200" dirty="0"/>
              <a:t>imported the essential libraries for data manipulation and visualization in Python</a:t>
            </a:r>
          </a:p>
          <a:p>
            <a:r>
              <a:rPr lang="en-US" sz="2200" dirty="0"/>
              <a:t>The code reads a CSV file into a </a:t>
            </a:r>
            <a:r>
              <a:rPr lang="en-US" sz="2200" dirty="0" err="1"/>
              <a:t>DataFrame</a:t>
            </a:r>
            <a:r>
              <a:rPr lang="en-US" sz="2200" dirty="0"/>
              <a:t>, and then displays the </a:t>
            </a:r>
            <a:r>
              <a:rPr lang="en-US" sz="2200" dirty="0" err="1"/>
              <a:t>DataFrame's</a:t>
            </a:r>
            <a:r>
              <a:rPr lang="en-US" sz="2200" dirty="0"/>
              <a:t> content.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2239EF9-DF42-D37A-F967-F8ABECE7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1599"/>
            <a:ext cx="12192000" cy="37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568E8E-A9D3-156B-48F9-9239CA3B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292AA2-C1BE-4244-2FF0-BBBDDDA66949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Create a Dictionary: </a:t>
            </a:r>
          </a:p>
          <a:p>
            <a:r>
              <a:rPr lang="en-US" dirty="0"/>
              <a:t>	Creates a dictionary data with keys representing column names and values as lists or NumPy arrays.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order_id</a:t>
            </a:r>
            <a:r>
              <a:rPr lang="en-US" dirty="0"/>
              <a:t>:       A sequence of numbers from 0 to 999.</a:t>
            </a:r>
          </a:p>
          <a:p>
            <a:r>
              <a:rPr lang="en-US" dirty="0"/>
              <a:t>	</a:t>
            </a:r>
            <a:r>
              <a:rPr lang="en-US" dirty="0" err="1"/>
              <a:t>order_date</a:t>
            </a:r>
            <a:r>
              <a:rPr lang="en-US" dirty="0"/>
              <a:t>:  A range of dates starting from '2023-01-01' with 1000  consecutive days.</a:t>
            </a:r>
          </a:p>
          <a:p>
            <a:r>
              <a:rPr lang="en-US" dirty="0"/>
              <a:t>	</a:t>
            </a:r>
            <a:r>
              <a:rPr lang="en-US" dirty="0" err="1"/>
              <a:t>product_id</a:t>
            </a:r>
            <a:r>
              <a:rPr lang="en-US" dirty="0"/>
              <a:t>:  1000 random integers between 0 and 99.</a:t>
            </a:r>
          </a:p>
          <a:p>
            <a:r>
              <a:rPr lang="en-US" dirty="0"/>
              <a:t>	quantity:       1000 random integers between 1 and 9.</a:t>
            </a:r>
          </a:p>
          <a:p>
            <a:r>
              <a:rPr lang="en-US" dirty="0"/>
              <a:t>	price:             1000 random floating-point numbers between 10 and 100.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r>
              <a:rPr lang="en-US" dirty="0"/>
              <a:t>	 Converts the dictionary data into a Pandas </a:t>
            </a:r>
            <a:r>
              <a:rPr lang="en-US" dirty="0" err="1"/>
              <a:t>DataFrame</a:t>
            </a:r>
            <a:r>
              <a:rPr lang="en-US" dirty="0"/>
              <a:t> named </a:t>
            </a:r>
            <a:r>
              <a:rPr lang="en-US" dirty="0" err="1"/>
              <a:t>df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76E468-4A42-A183-C2BB-2370B4FA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587"/>
            <a:ext cx="12192000" cy="25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5251F-F6D6-05D1-6BC3-FD8297CD0851}"/>
              </a:ext>
            </a:extLst>
          </p:cNvPr>
          <p:cNvSpPr txBox="1"/>
          <p:nvPr/>
        </p:nvSpPr>
        <p:spPr>
          <a:xfrm>
            <a:off x="98612" y="170329"/>
            <a:ext cx="119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Month-wise:   </a:t>
            </a:r>
            <a:r>
              <a:rPr lang="en-US" dirty="0"/>
              <a:t> A dataset with a column representing months and corresponding values (e.g., sales, Amount).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5A71-27DC-C417-E1A4-FA0633F3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399"/>
            <a:ext cx="12192000" cy="6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9B210-848B-8E8D-0E29-5AB79A95DAC8}"/>
              </a:ext>
            </a:extLst>
          </p:cNvPr>
          <p:cNvSpPr txBox="1"/>
          <p:nvPr/>
        </p:nvSpPr>
        <p:spPr>
          <a:xfrm>
            <a:off x="0" y="14343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Year-wise:</a:t>
            </a:r>
            <a:r>
              <a:rPr lang="en-US" dirty="0"/>
              <a:t> A dataset with a column representing years and corresponding aggregated values.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A953D-49C0-615C-2D86-0BA22F29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325"/>
            <a:ext cx="12192000" cy="59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6FCB-D948-5EB8-6BEA-4850446C69D8}"/>
              </a:ext>
            </a:extLst>
          </p:cNvPr>
          <p:cNvSpPr txBox="1"/>
          <p:nvPr/>
        </p:nvSpPr>
        <p:spPr>
          <a:xfrm>
            <a:off x="0" y="106681"/>
            <a:ext cx="1211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Yearly-month wise:</a:t>
            </a:r>
            <a:r>
              <a:rPr lang="en-US" dirty="0"/>
              <a:t> A dataset with columns for both year and month, showing values for each combination.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24047-A9B0-79CB-5D50-DD686016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288"/>
            <a:ext cx="12192000" cy="61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CBAFF-E123-2A9D-FA2A-6A41208CAADE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algn="ctr"/>
            <a:r>
              <a:rPr lang="en-US" sz="2200" b="1" dirty="0"/>
              <a:t>Finding key metrics and factors and show the meaningful relationships between attributes.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Key Metrics</a:t>
            </a:r>
          </a:p>
          <a:p>
            <a:endParaRPr lang="en-US" b="1" dirty="0"/>
          </a:p>
          <a:p>
            <a:r>
              <a:rPr lang="en-US" dirty="0"/>
              <a:t>         Based on the provided data (month-wise, year-wise, and yearly-month wise quantities), we can calculate</a:t>
            </a:r>
          </a:p>
          <a:p>
            <a:r>
              <a:rPr lang="en-US" dirty="0"/>
              <a:t>         the following key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Total Quantity:</a:t>
            </a:r>
            <a:r>
              <a:rPr lang="en-US" dirty="0"/>
              <a:t> Overall quantity sold across all periods.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Average Quantity:</a:t>
            </a:r>
            <a:r>
              <a:rPr lang="en-US" dirty="0"/>
              <a:t> Average quantity sold per month/year/year-month.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Quantity Growth:</a:t>
            </a:r>
            <a:r>
              <a:rPr lang="en-US" dirty="0"/>
              <a:t> Percentage change in quantity compared to the previous period.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Month-over-Month (MoM) Growth:</a:t>
            </a:r>
            <a:r>
              <a:rPr lang="en-US" dirty="0"/>
              <a:t> Percentage change in quantity compared to the same month in the previous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Year-over-Year (YoY) Growth:</a:t>
            </a:r>
            <a:r>
              <a:rPr lang="en-US" dirty="0"/>
              <a:t> Percentage change in quantity compared to the same year in the previous year.</a:t>
            </a:r>
          </a:p>
          <a:p>
            <a:endParaRPr lang="en-US" b="1" dirty="0"/>
          </a:p>
          <a:p>
            <a:r>
              <a:rPr lang="en-US" b="1" dirty="0"/>
              <a:t>Factors</a:t>
            </a:r>
          </a:p>
          <a:p>
            <a:endParaRPr lang="en-US" b="1" dirty="0"/>
          </a:p>
          <a:p>
            <a:r>
              <a:rPr lang="en-US" dirty="0"/>
              <a:t>         Potential factors influencing quantity sold could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Seasonality:</a:t>
            </a:r>
            <a:r>
              <a:rPr lang="en-US" dirty="0"/>
              <a:t> Variations in sales across different months or quarters.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Product Popularity:</a:t>
            </a:r>
            <a:r>
              <a:rPr lang="en-US" dirty="0"/>
              <a:t> Differences in sales performance across different products.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External Factors:</a:t>
            </a:r>
            <a:r>
              <a:rPr lang="en-US" dirty="0"/>
              <a:t> Economic conditions, competition, marketing campaigns,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02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D53E9-E818-5B43-F463-9948997B3479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Analyzing Relationships Between Attributes</a:t>
            </a:r>
          </a:p>
          <a:p>
            <a:endParaRPr lang="en-US" b="1" dirty="0"/>
          </a:p>
          <a:p>
            <a:r>
              <a:rPr lang="en-US" dirty="0"/>
              <a:t>To understand the relationships between these attributes, we can employ the following techniques: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i="1" dirty="0"/>
              <a:t>Time Series Analysis</a:t>
            </a:r>
          </a:p>
          <a:p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Trend Analysis:</a:t>
            </a:r>
            <a:r>
              <a:rPr lang="en-US" dirty="0"/>
              <a:t> Identify long-term patterns in quantity sold over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Seasonality Analysis:</a:t>
            </a:r>
            <a:r>
              <a:rPr lang="en-US" dirty="0"/>
              <a:t> Detect recurring seasonal fluctuations in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Cycle Analysis:</a:t>
            </a:r>
            <a:r>
              <a:rPr lang="en-US" dirty="0"/>
              <a:t> Identify cyclical patterns influenced by economic or other factors.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Irregular Component Analysis:</a:t>
            </a:r>
            <a:r>
              <a:rPr lang="en-US" dirty="0"/>
              <a:t> Analyze random variations in sales data.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b="1" i="1" dirty="0"/>
              <a:t>Correlation Analysis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Correlation between Quantity and Time:</a:t>
            </a:r>
            <a:r>
              <a:rPr lang="en-US" dirty="0"/>
              <a:t> Calculate correlation coefficients to assess the relationship </a:t>
            </a:r>
          </a:p>
          <a:p>
            <a:pPr lvl="1"/>
            <a:r>
              <a:rPr lang="en-US" dirty="0"/>
              <a:t>    between quantity and time periods.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Correlation between Quantity and Other Factors:</a:t>
            </a:r>
            <a:r>
              <a:rPr lang="en-US" dirty="0"/>
              <a:t> If additional data is available (e.g., product category, price),</a:t>
            </a:r>
          </a:p>
          <a:p>
            <a:pPr lvl="1"/>
            <a:r>
              <a:rPr lang="en-US" dirty="0"/>
              <a:t>   calculate correlations to identify potential relationships.</a:t>
            </a:r>
          </a:p>
          <a:p>
            <a:pPr lvl="1"/>
            <a:endParaRPr lang="en-US" dirty="0"/>
          </a:p>
          <a:p>
            <a:r>
              <a:rPr lang="en-US" b="1" dirty="0"/>
              <a:t>3</a:t>
            </a:r>
            <a:r>
              <a:rPr lang="en-US" b="1" i="1" dirty="0"/>
              <a:t>. Visualization</a:t>
            </a:r>
          </a:p>
          <a:p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Time Series Plots:</a:t>
            </a:r>
            <a:r>
              <a:rPr lang="en-US" dirty="0"/>
              <a:t> Visualize the quantity data over time to identify trends and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Box Plots:</a:t>
            </a:r>
            <a:r>
              <a:rPr lang="en-US" dirty="0"/>
              <a:t> Compare quantity distributions across different months or years.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Scatter Plots:</a:t>
            </a:r>
            <a:r>
              <a:rPr lang="en-US" dirty="0"/>
              <a:t> Explore relationships between quantity and other variables (if available).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6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2172</TotalTime>
  <Words>640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 Programming</dc:title>
  <dc:creator>Pruthviraj Lavate</dc:creator>
  <cp:lastModifiedBy>Pruthviraj Lavate</cp:lastModifiedBy>
  <cp:revision>4</cp:revision>
  <dcterms:created xsi:type="dcterms:W3CDTF">2024-02-04T08:14:53Z</dcterms:created>
  <dcterms:modified xsi:type="dcterms:W3CDTF">2024-07-30T08:29:33Z</dcterms:modified>
</cp:coreProperties>
</file>